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1" r:id="rId6"/>
    <p:sldId id="262" r:id="rId7"/>
    <p:sldId id="269" r:id="rId8"/>
    <p:sldId id="263" r:id="rId9"/>
    <p:sldId id="264" r:id="rId10"/>
    <p:sldId id="271" r:id="rId11"/>
    <p:sldId id="277" r:id="rId12"/>
    <p:sldId id="265" r:id="rId13"/>
    <p:sldId id="266" r:id="rId14"/>
    <p:sldId id="267" r:id="rId15"/>
    <p:sldId id="278" r:id="rId16"/>
    <p:sldId id="268" r:id="rId17"/>
    <p:sldId id="260" r:id="rId18"/>
    <p:sldId id="272" r:id="rId19"/>
    <p:sldId id="273" r:id="rId20"/>
    <p:sldId id="275" r:id="rId21"/>
    <p:sldId id="274" r:id="rId22"/>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CCFFFF"/>
    <a:srgbClr val="4A7EBB"/>
    <a:srgbClr val="C1E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7" autoAdjust="0"/>
    <p:restoredTop sz="91119" autoAdjust="0"/>
  </p:normalViewPr>
  <p:slideViewPr>
    <p:cSldViewPr>
      <p:cViewPr>
        <p:scale>
          <a:sx n="90" d="100"/>
          <a:sy n="90" d="100"/>
        </p:scale>
        <p:origin x="-726"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A7B31B51-0501-4136-A3E1-6CE298631DE9}" type="datetimeFigureOut">
              <a:rPr lang="en-US" smtClean="0"/>
              <a:pPr/>
              <a:t>5/9/2010</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91B76120-B444-48E3-B2B3-8DFAB72979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a:t>
            </a:r>
            <a:r>
              <a:rPr lang="en-US" baseline="0" dirty="0" smtClean="0"/>
              <a:t> incoming beam is fixed to the eigenmode, they can move together in the four DOFs mentioned before. </a:t>
            </a:r>
          </a:p>
          <a:p>
            <a:endParaRPr lang="en-US" baseline="0" dirty="0" smtClean="0"/>
          </a:p>
          <a:p>
            <a:r>
              <a:rPr lang="en-US" baseline="0" dirty="0" smtClean="0"/>
              <a:t>Now we look at what DWS scheme can do. </a:t>
            </a:r>
            <a:endParaRPr lang="en-US" dirty="0"/>
          </a:p>
        </p:txBody>
      </p:sp>
      <p:sp>
        <p:nvSpPr>
          <p:cNvPr id="4" name="Slide Number Placeholder 3"/>
          <p:cNvSpPr>
            <a:spLocks noGrp="1"/>
          </p:cNvSpPr>
          <p:nvPr>
            <p:ph type="sldNum" sz="quarter" idx="10"/>
          </p:nvPr>
        </p:nvSpPr>
        <p:spPr/>
        <p:txBody>
          <a:bodyPr/>
          <a:lstStyle/>
          <a:p>
            <a:fld id="{91B76120-B444-48E3-B2B3-8DFAB729793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87">
              <a:defRPr/>
            </a:pPr>
            <a:r>
              <a:rPr lang="en-US" dirty="0" smtClean="0"/>
              <a:t>In</a:t>
            </a:r>
            <a:r>
              <a:rPr lang="en-US" baseline="0" dirty="0" smtClean="0"/>
              <a:t> principle placing 3 behind 3 cavity mirrors will do. Here, DWS control is on</a:t>
            </a:r>
            <a:r>
              <a:rPr lang="en-US" baseline="0" dirty="0" smtClean="0">
                <a:sym typeface="Wingdings" pitchFamily="2" charset="2"/>
              </a:rPr>
              <a:t> Input beam follows the eigenmode placing a pd behind PD2 is effectively looking at the cavity eigenmode.</a:t>
            </a:r>
          </a:p>
          <a:p>
            <a:pPr defTabSz="923087">
              <a:defRPr/>
            </a:pPr>
            <a:r>
              <a:rPr lang="en-US" baseline="0" dirty="0" smtClean="0">
                <a:sym typeface="Wingdings" pitchFamily="2" charset="2"/>
              </a:rPr>
              <a:t>We use </a:t>
            </a:r>
            <a:r>
              <a:rPr lang="en-US" baseline="0" dirty="0" err="1" smtClean="0">
                <a:sym typeface="Wingdings" pitchFamily="2" charset="2"/>
              </a:rPr>
              <a:t>Pda</a:t>
            </a:r>
            <a:r>
              <a:rPr lang="en-US" baseline="0" dirty="0" smtClean="0">
                <a:sym typeface="Wingdings" pitchFamily="2" charset="2"/>
              </a:rPr>
              <a:t> Q because it is more likely to be more sensitive.</a:t>
            </a:r>
            <a:endParaRPr lang="en-US" dirty="0" smtClean="0"/>
          </a:p>
        </p:txBody>
      </p:sp>
      <p:sp>
        <p:nvSpPr>
          <p:cNvPr id="4" name="Slide Number Placeholder 3"/>
          <p:cNvSpPr>
            <a:spLocks noGrp="1"/>
          </p:cNvSpPr>
          <p:nvPr>
            <p:ph type="sldNum" sz="quarter" idx="10"/>
          </p:nvPr>
        </p:nvSpPr>
        <p:spPr/>
        <p:txBody>
          <a:bodyPr/>
          <a:lstStyle/>
          <a:p>
            <a:fld id="{91B76120-B444-48E3-B2B3-8DFAB7297937}"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 behind, also emphasize</a:t>
            </a:r>
            <a:r>
              <a:rPr lang="en-US" baseline="0" dirty="0" smtClean="0"/>
              <a:t> this can be changed, flipped and still probably it works</a:t>
            </a:r>
            <a:endParaRPr lang="en-US" dirty="0"/>
          </a:p>
        </p:txBody>
      </p:sp>
      <p:sp>
        <p:nvSpPr>
          <p:cNvPr id="4" name="Slide Number Placeholder 3"/>
          <p:cNvSpPr>
            <a:spLocks noGrp="1"/>
          </p:cNvSpPr>
          <p:nvPr>
            <p:ph type="sldNum" sz="quarter" idx="10"/>
          </p:nvPr>
        </p:nvSpPr>
        <p:spPr/>
        <p:txBody>
          <a:bodyPr/>
          <a:lstStyle/>
          <a:p>
            <a:fld id="{91B76120-B444-48E3-B2B3-8DFAB729793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extreme</a:t>
            </a:r>
            <a:r>
              <a:rPr lang="en-US" baseline="0" dirty="0" smtClean="0"/>
              <a:t> types of misalignments.</a:t>
            </a:r>
            <a:r>
              <a:rPr lang="en-US" dirty="0" smtClean="0"/>
              <a:t> When a misaligned beam propagates, the first order mode u1 acquires an additional</a:t>
            </a:r>
          </a:p>
          <a:p>
            <a:r>
              <a:rPr lang="en-US" dirty="0" smtClean="0"/>
              <a:t>phase shift with respect to u0 which is given by the </a:t>
            </a:r>
            <a:r>
              <a:rPr lang="en-US" dirty="0" err="1" smtClean="0"/>
              <a:t>Guoy</a:t>
            </a:r>
            <a:r>
              <a:rPr lang="en-US" dirty="0" smtClean="0"/>
              <a:t> phase (z) = </a:t>
            </a:r>
            <a:r>
              <a:rPr lang="en-US" dirty="0" err="1" smtClean="0"/>
              <a:t>arctan</a:t>
            </a:r>
            <a:r>
              <a:rPr lang="en-US" dirty="0" smtClean="0"/>
              <a:t>(z=</a:t>
            </a:r>
            <a:r>
              <a:rPr lang="en-US" dirty="0" err="1" smtClean="0"/>
              <a:t>zR</a:t>
            </a:r>
            <a:r>
              <a:rPr lang="en-US" dirty="0" smtClean="0"/>
              <a:t>)</a:t>
            </a:r>
          </a:p>
          <a:p>
            <a:r>
              <a:rPr lang="en-US" dirty="0" smtClean="0"/>
              <a:t>and which alters the ratio of lateral to angular misalignment.</a:t>
            </a:r>
            <a:endParaRPr lang="en-US" baseline="0" dirty="0" smtClean="0"/>
          </a:p>
          <a:p>
            <a:r>
              <a:rPr lang="en-US" baseline="0" dirty="0" smtClean="0"/>
              <a:t>PD at the waist is only sensitive to the pure angular type.</a:t>
            </a:r>
          </a:p>
          <a:p>
            <a:r>
              <a:rPr lang="en-US" baseline="0" dirty="0" smtClean="0"/>
              <a:t>PD at far field is sensitive to the pure lateral type.</a:t>
            </a:r>
          </a:p>
          <a:p>
            <a:pPr defTabSz="923087">
              <a:defRPr/>
            </a:pPr>
            <a:r>
              <a:rPr lang="en-US" dirty="0" smtClean="0"/>
              <a:t>In general a misalignment is a mixture</a:t>
            </a:r>
            <a:r>
              <a:rPr lang="en-US" baseline="0" dirty="0" smtClean="0"/>
              <a:t> of the two types. Two PDs are used to get all information.</a:t>
            </a:r>
          </a:p>
          <a:p>
            <a:r>
              <a:rPr lang="en-US" baseline="0" dirty="0" smtClean="0"/>
              <a:t>But for now let’s forget about the two PDs, but concentrate on how each misalignment will cause the eigenmode to change.</a:t>
            </a:r>
          </a:p>
          <a:p>
            <a:endParaRPr lang="en-US" dirty="0"/>
          </a:p>
        </p:txBody>
      </p:sp>
      <p:sp>
        <p:nvSpPr>
          <p:cNvPr id="4" name="Slide Number Placeholder 3"/>
          <p:cNvSpPr>
            <a:spLocks noGrp="1"/>
          </p:cNvSpPr>
          <p:nvPr>
            <p:ph type="sldNum" sz="quarter" idx="10"/>
          </p:nvPr>
        </p:nvSpPr>
        <p:spPr/>
        <p:txBody>
          <a:bodyPr/>
          <a:lstStyle/>
          <a:p>
            <a:fld id="{91B76120-B444-48E3-B2B3-8DFAB729793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want to apply to the</a:t>
            </a:r>
            <a:r>
              <a:rPr lang="en-US" baseline="0" dirty="0" smtClean="0"/>
              <a:t> DWS scheme to our reference cavity. </a:t>
            </a:r>
            <a:endParaRPr lang="en-US" dirty="0" smtClean="0"/>
          </a:p>
          <a:p>
            <a:r>
              <a:rPr lang="en-US" dirty="0" smtClean="0"/>
              <a:t>We </a:t>
            </a:r>
            <a:r>
              <a:rPr lang="en-US" dirty="0" smtClean="0"/>
              <a:t>give each mirror a small misalignment, and record each value.</a:t>
            </a:r>
            <a:endParaRPr lang="en-US" dirty="0"/>
          </a:p>
        </p:txBody>
      </p:sp>
      <p:sp>
        <p:nvSpPr>
          <p:cNvPr id="4" name="Slide Number Placeholder 3"/>
          <p:cNvSpPr>
            <a:spLocks noGrp="1"/>
          </p:cNvSpPr>
          <p:nvPr>
            <p:ph type="sldNum" sz="quarter" idx="10"/>
          </p:nvPr>
        </p:nvSpPr>
        <p:spPr/>
        <p:txBody>
          <a:bodyPr/>
          <a:lstStyle/>
          <a:p>
            <a:fld id="{91B76120-B444-48E3-B2B3-8DFAB729793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Theta w: ratio between angular and lateral, </a:t>
            </a:r>
          </a:p>
          <a:p>
            <a:r>
              <a:rPr lang="en-US" dirty="0" err="1" smtClean="0"/>
              <a:t>Alpha_a</a:t>
            </a:r>
            <a:r>
              <a:rPr lang="en-US" dirty="0" smtClean="0"/>
              <a:t> and </a:t>
            </a:r>
            <a:r>
              <a:rPr lang="en-US" dirty="0" err="1" smtClean="0"/>
              <a:t>alpha_c</a:t>
            </a:r>
            <a:r>
              <a:rPr lang="en-US" dirty="0" smtClean="0"/>
              <a:t> very</a:t>
            </a:r>
            <a:r>
              <a:rPr lang="en-US" baseline="0" dirty="0" smtClean="0"/>
              <a:t> similar, take linear combinations. </a:t>
            </a:r>
          </a:p>
          <a:p>
            <a:r>
              <a:rPr lang="en-US" baseline="0" dirty="0" err="1" smtClean="0"/>
              <a:t>Alpha_b</a:t>
            </a:r>
            <a:r>
              <a:rPr lang="en-US" baseline="0" dirty="0" smtClean="0"/>
              <a:t> pure angular type, thus </a:t>
            </a:r>
            <a:r>
              <a:rPr lang="en-US" baseline="0" dirty="0" err="1" smtClean="0"/>
              <a:t>theta^W</a:t>
            </a:r>
            <a:r>
              <a:rPr lang="en-US" baseline="0" dirty="0" smtClean="0"/>
              <a:t> is 90.</a:t>
            </a:r>
          </a:p>
          <a:p>
            <a:r>
              <a:rPr lang="en-US" baseline="0" dirty="0" smtClean="0"/>
              <a:t>Alpha_- is pure lateral type. Promptly reflected beam deflected, so theta is not zero but has some value.</a:t>
            </a:r>
          </a:p>
          <a:p>
            <a:r>
              <a:rPr lang="en-US" baseline="0" dirty="0" smtClean="0"/>
              <a:t>Alpha_+ </a:t>
            </a:r>
            <a:r>
              <a:rPr lang="en-US" baseline="0" dirty="0" err="1" smtClean="0"/>
              <a:t>malkes</a:t>
            </a:r>
            <a:r>
              <a:rPr lang="en-US" baseline="0" dirty="0" smtClean="0"/>
              <a:t> no lateral shift, nor angular shift, and just so small. DWS will not control this. Nevertheless due to </a:t>
            </a:r>
            <a:r>
              <a:rPr lang="en-US" baseline="0" dirty="0" err="1" smtClean="0"/>
              <a:t>Ec</a:t>
            </a:r>
            <a:r>
              <a:rPr lang="en-US" baseline="0" dirty="0" smtClean="0"/>
              <a:t>, it appears as a spot position difference on the PD. Details comes later.</a:t>
            </a:r>
          </a:p>
          <a:p>
            <a:endParaRPr lang="en-US" dirty="0"/>
          </a:p>
        </p:txBody>
      </p:sp>
      <p:sp>
        <p:nvSpPr>
          <p:cNvPr id="4" name="Slide Number Placeholder 3"/>
          <p:cNvSpPr>
            <a:spLocks noGrp="1"/>
          </p:cNvSpPr>
          <p:nvPr>
            <p:ph type="sldNum" sz="quarter" idx="10"/>
          </p:nvPr>
        </p:nvSpPr>
        <p:spPr/>
        <p:txBody>
          <a:bodyPr/>
          <a:lstStyle/>
          <a:p>
            <a:fld id="{91B76120-B444-48E3-B2B3-8DFAB729793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Aligned: black.</a:t>
            </a:r>
            <a:r>
              <a:rPr lang="en-US" baseline="0" dirty="0" smtClean="0"/>
              <a:t> Roc is here. Misaligned, (green), Normal vector changes by </a:t>
            </a:r>
            <a:r>
              <a:rPr lang="en-US" baseline="0" dirty="0" err="1" smtClean="0"/>
              <a:t>alpha_b</a:t>
            </a:r>
            <a:r>
              <a:rPr lang="en-US" baseline="0" dirty="0" smtClean="0"/>
              <a:t>. The </a:t>
            </a:r>
            <a:r>
              <a:rPr lang="en-US" baseline="0" dirty="0" err="1" smtClean="0"/>
              <a:t>discance</a:t>
            </a:r>
            <a:r>
              <a:rPr lang="en-US" baseline="0" dirty="0" smtClean="0"/>
              <a:t> is </a:t>
            </a:r>
            <a:r>
              <a:rPr lang="en-US" baseline="0" dirty="0" err="1" smtClean="0"/>
              <a:t>alpha_b</a:t>
            </a:r>
            <a:r>
              <a:rPr lang="en-US" baseline="0" dirty="0" smtClean="0"/>
              <a:t> </a:t>
            </a:r>
            <a:r>
              <a:rPr lang="en-US" baseline="0" dirty="0" err="1" smtClean="0"/>
              <a:t>xR</a:t>
            </a:r>
            <a:r>
              <a:rPr lang="en-US" baseline="0" dirty="0" smtClean="0"/>
              <a:t>.</a:t>
            </a:r>
          </a:p>
          <a:p>
            <a:r>
              <a:rPr lang="en-US" baseline="0" dirty="0" smtClean="0"/>
              <a:t>Here’s my new eigenmode(green), we know this is smaller by 2alpha_b, and this is bigger by 2alpha_b, so the sharp corner stays unchanged.</a:t>
            </a:r>
          </a:p>
          <a:p>
            <a:r>
              <a:rPr lang="en-US" baseline="0" dirty="0" smtClean="0"/>
              <a:t>We want to know this angle, and these distances, to calculate </a:t>
            </a:r>
            <a:r>
              <a:rPr lang="en-US" baseline="0" dirty="0" err="1" smtClean="0"/>
              <a:t>dY</a:t>
            </a:r>
            <a:r>
              <a:rPr lang="en-US" baseline="0" dirty="0" smtClean="0"/>
              <a:t>, and also this angle., we name theta.</a:t>
            </a:r>
          </a:p>
          <a:p>
            <a:r>
              <a:rPr lang="en-US" baseline="0" dirty="0" smtClean="0"/>
              <a:t>Due to </a:t>
            </a:r>
            <a:r>
              <a:rPr lang="en-US" baseline="0" dirty="0" err="1" smtClean="0"/>
              <a:t>snell’s</a:t>
            </a:r>
            <a:r>
              <a:rPr lang="en-US" baseline="0" dirty="0" smtClean="0"/>
              <a:t> law, this is also theta. Then look at this triangle and we know that this angle is </a:t>
            </a:r>
            <a:r>
              <a:rPr lang="en-US" baseline="0" dirty="0" err="1" smtClean="0"/>
              <a:t>phi+theta</a:t>
            </a:r>
            <a:r>
              <a:rPr lang="en-US" baseline="0" dirty="0" smtClean="0"/>
              <a:t>. Then we shift our eyes up to see the blue triangle. Then we know that the angle we wanted to know turns out to be theta.</a:t>
            </a:r>
            <a:endParaRPr lang="en-US" dirty="0" smtClean="0"/>
          </a:p>
        </p:txBody>
      </p:sp>
      <p:sp>
        <p:nvSpPr>
          <p:cNvPr id="4" name="Slide Number Placeholder 3"/>
          <p:cNvSpPr>
            <a:spLocks noGrp="1"/>
          </p:cNvSpPr>
          <p:nvPr>
            <p:ph type="sldNum" sz="quarter" idx="10"/>
          </p:nvPr>
        </p:nvSpPr>
        <p:spPr/>
        <p:txBody>
          <a:bodyPr/>
          <a:lstStyle/>
          <a:p>
            <a:fld id="{91B76120-B444-48E3-B2B3-8DFAB729793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Angle of incidence</a:t>
            </a:r>
            <a:r>
              <a:rPr lang="en-US" baseline="0" dirty="0" smtClean="0"/>
              <a:t> smaller than 45, effective is a bit larger than 1/</a:t>
            </a:r>
            <a:r>
              <a:rPr lang="en-US" baseline="0" dirty="0" err="1" smtClean="0"/>
              <a:t>sqrt</a:t>
            </a:r>
            <a:r>
              <a:rPr lang="en-US" baseline="0" dirty="0" smtClean="0"/>
              <a:t> 2, the distances must be larger in c-code. And they are!</a:t>
            </a:r>
            <a:endParaRPr lang="en-US" dirty="0"/>
          </a:p>
        </p:txBody>
      </p:sp>
      <p:sp>
        <p:nvSpPr>
          <p:cNvPr id="4" name="Slide Number Placeholder 3"/>
          <p:cNvSpPr>
            <a:spLocks noGrp="1"/>
          </p:cNvSpPr>
          <p:nvPr>
            <p:ph type="sldNum" sz="quarter" idx="10"/>
          </p:nvPr>
        </p:nvSpPr>
        <p:spPr/>
        <p:txBody>
          <a:bodyPr/>
          <a:lstStyle/>
          <a:p>
            <a:fld id="{91B76120-B444-48E3-B2B3-8DFAB7297937}"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understand</a:t>
            </a:r>
            <a:r>
              <a:rPr lang="en-US" baseline="0" dirty="0" smtClean="0"/>
              <a:t> what they do. What we need to do now is to take linear combinations of the two PD outputs to prepare clear signals, so that we can feed back to the steering mirror correctly. </a:t>
            </a:r>
            <a:endParaRPr lang="en-US" dirty="0"/>
          </a:p>
        </p:txBody>
      </p:sp>
      <p:sp>
        <p:nvSpPr>
          <p:cNvPr id="4" name="Slide Number Placeholder 3"/>
          <p:cNvSpPr>
            <a:spLocks noGrp="1"/>
          </p:cNvSpPr>
          <p:nvPr>
            <p:ph type="sldNum" sz="quarter" idx="10"/>
          </p:nvPr>
        </p:nvSpPr>
        <p:spPr/>
        <p:txBody>
          <a:bodyPr/>
          <a:lstStyle/>
          <a:p>
            <a:fld id="{91B76120-B444-48E3-B2B3-8DFAB7297937}"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a:t>
            </a:r>
            <a:r>
              <a:rPr lang="en-US" baseline="0" dirty="0" err="1" smtClean="0"/>
              <a:t>gouy</a:t>
            </a:r>
            <a:r>
              <a:rPr lang="en-US" baseline="0" dirty="0" smtClean="0"/>
              <a:t> lenses, one aims to </a:t>
            </a:r>
            <a:r>
              <a:rPr lang="en-US" baseline="0" dirty="0" err="1" smtClean="0"/>
              <a:t>vertually</a:t>
            </a:r>
            <a:r>
              <a:rPr lang="en-US" baseline="0" dirty="0" smtClean="0"/>
              <a:t> </a:t>
            </a:r>
            <a:r>
              <a:rPr lang="en-US" baseline="0" dirty="0" err="1" smtClean="0"/>
              <a:t>propergate</a:t>
            </a:r>
            <a:r>
              <a:rPr lang="en-US" baseline="0" dirty="0" smtClean="0"/>
              <a:t> the beam so that the </a:t>
            </a:r>
            <a:r>
              <a:rPr lang="en-US" baseline="0" dirty="0" err="1" smtClean="0"/>
              <a:t>gouy</a:t>
            </a:r>
            <a:r>
              <a:rPr lang="en-US" baseline="0" dirty="0" smtClean="0"/>
              <a:t> phase difference between the HG fundamental mode and the first higher mode is 90 degrees. Here we use this this…like GEO(I do not mention this but it prevents creating the small waist this no glitch.)</a:t>
            </a:r>
          </a:p>
          <a:p>
            <a:r>
              <a:rPr lang="en-US" baseline="0" dirty="0" smtClean="0"/>
              <a:t>The small waist, steep </a:t>
            </a:r>
            <a:r>
              <a:rPr lang="en-US" baseline="0" dirty="0" err="1" smtClean="0"/>
              <a:t>gouy</a:t>
            </a:r>
            <a:r>
              <a:rPr lang="en-US" baseline="0" dirty="0" smtClean="0"/>
              <a:t> phase, 3mm before the ideal point would make 13 degrees over all, (after the ideal point it is only 0.5, since increase+ decrease= cancel out)</a:t>
            </a:r>
            <a:endParaRPr lang="en-US" dirty="0"/>
          </a:p>
        </p:txBody>
      </p:sp>
      <p:sp>
        <p:nvSpPr>
          <p:cNvPr id="4" name="Slide Number Placeholder 3"/>
          <p:cNvSpPr>
            <a:spLocks noGrp="1"/>
          </p:cNvSpPr>
          <p:nvPr>
            <p:ph type="sldNum" sz="quarter" idx="10"/>
          </p:nvPr>
        </p:nvSpPr>
        <p:spPr/>
        <p:txBody>
          <a:bodyPr/>
          <a:lstStyle/>
          <a:p>
            <a:fld id="{91B76120-B444-48E3-B2B3-8DFAB7297937}"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not mentioned yet but this is about 30MHz, used for the length</a:t>
            </a:r>
            <a:r>
              <a:rPr lang="en-US" baseline="0" dirty="0" smtClean="0"/>
              <a:t> control.</a:t>
            </a:r>
            <a:endParaRPr lang="en-US" dirty="0" smtClean="0"/>
          </a:p>
          <a:p>
            <a:r>
              <a:rPr lang="en-US" dirty="0" smtClean="0"/>
              <a:t>Depends </a:t>
            </a:r>
            <a:r>
              <a:rPr lang="en-US" dirty="0" smtClean="0"/>
              <a:t>on distance,</a:t>
            </a:r>
            <a:r>
              <a:rPr lang="en-US" baseline="0" dirty="0" smtClean="0"/>
              <a:t> but not a big change is expected.</a:t>
            </a:r>
            <a:endParaRPr lang="en-US" dirty="0"/>
          </a:p>
        </p:txBody>
      </p:sp>
      <p:sp>
        <p:nvSpPr>
          <p:cNvPr id="4" name="Slide Number Placeholder 3"/>
          <p:cNvSpPr>
            <a:spLocks noGrp="1"/>
          </p:cNvSpPr>
          <p:nvPr>
            <p:ph type="sldNum" sz="quarter" idx="10"/>
          </p:nvPr>
        </p:nvSpPr>
        <p:spPr/>
        <p:txBody>
          <a:bodyPr/>
          <a:lstStyle/>
          <a:p>
            <a:fld id="{91B76120-B444-48E3-B2B3-8DFAB729793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7032F8-69A8-45BE-A85D-58567C116B93}" type="datetime1">
              <a:rPr lang="en-US" smtClean="0"/>
              <a:t>5/10/2010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1B83B-E97F-4C33-85DE-BACA1BBD56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732DF-B729-45B8-B9A5-BC300DF3C07D}" type="datetime1">
              <a:rPr lang="en-US" smtClean="0"/>
              <a:t>5/10/2010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1B83B-E97F-4C33-85DE-BACA1BBD56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18F75-228F-47C6-A485-744E24362D56}" type="datetime1">
              <a:rPr lang="en-US" smtClean="0"/>
              <a:t>5/10/2010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1B83B-E97F-4C33-85DE-BACA1BBD56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AD892-AFA1-4FCD-8D1C-E13A707FE6CD}" type="datetime1">
              <a:rPr lang="en-US" smtClean="0"/>
              <a:t>5/10/2010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1B83B-E97F-4C33-85DE-BACA1BBD56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9A5A5F-25C8-4AD5-AD17-9C94D064CD32}" type="datetime1">
              <a:rPr lang="en-US" smtClean="0"/>
              <a:t>5/10/2010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1B83B-E97F-4C33-85DE-BACA1BBD56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681665-350E-44CF-AC70-27FDC70ADF3E}" type="datetime1">
              <a:rPr lang="en-US" smtClean="0"/>
              <a:t>5/10/2010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1B83B-E97F-4C33-85DE-BACA1BBD56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CB8C15-B03E-43DF-8F90-B02030C00F47}" type="datetime1">
              <a:rPr lang="en-US" smtClean="0"/>
              <a:t>5/10/2010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F1B83B-E97F-4C33-85DE-BACA1BBD56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621127-695F-4FAB-8F55-4B2B9AE8FC53}" type="datetime1">
              <a:rPr lang="en-US" smtClean="0"/>
              <a:t>5/10/2010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F1B83B-E97F-4C33-85DE-BACA1BBD56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0390F-5213-4891-BF0E-E33C05CF47E3}" type="datetime1">
              <a:rPr lang="en-US" smtClean="0"/>
              <a:t>5/10/2010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F1B83B-E97F-4C33-85DE-BACA1BBD56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B5A7B-A40B-4B84-9FD9-882BEFCA0AAE}" type="datetime1">
              <a:rPr lang="en-US" smtClean="0"/>
              <a:t>5/10/2010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1B83B-E97F-4C33-85DE-BACA1BBD56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1B42D-DB06-470B-AC51-40B034D189DB}" type="datetime1">
              <a:rPr lang="en-US" smtClean="0"/>
              <a:t>5/10/2010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1B83B-E97F-4C33-85DE-BACA1BBD56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DE2087-5359-4356-A9FB-34D6B9B8FBE1}" type="datetime1">
              <a:rPr lang="en-US" smtClean="0"/>
              <a:t>5/10/2010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1B83B-E97F-4C33-85DE-BACA1BBD56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7.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57.png"/><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Auto-alignment design of the AEI- 10</a:t>
            </a:r>
            <a:r>
              <a:rPr lang="en-US" sz="2200" dirty="0" smtClean="0"/>
              <a:t> </a:t>
            </a:r>
            <a:r>
              <a:rPr lang="en-US" dirty="0" smtClean="0"/>
              <a:t>m reference cavity</a:t>
            </a:r>
            <a:endParaRPr lang="en-US" dirty="0"/>
          </a:p>
        </p:txBody>
      </p:sp>
      <p:sp>
        <p:nvSpPr>
          <p:cNvPr id="3" name="Subtitle 2"/>
          <p:cNvSpPr>
            <a:spLocks noGrp="1"/>
          </p:cNvSpPr>
          <p:nvPr>
            <p:ph type="subTitle" idx="1"/>
          </p:nvPr>
        </p:nvSpPr>
        <p:spPr/>
        <p:txBody>
          <a:bodyPr>
            <a:normAutofit/>
          </a:bodyPr>
          <a:lstStyle/>
          <a:p>
            <a:r>
              <a:rPr lang="en-US" sz="2800" dirty="0" err="1" smtClean="0"/>
              <a:t>Fumiko</a:t>
            </a:r>
            <a:r>
              <a:rPr lang="en-US" sz="2800" dirty="0" smtClean="0"/>
              <a:t> Kawazoe for the GEO-</a:t>
            </a:r>
            <a:r>
              <a:rPr lang="en-US" sz="2800" dirty="0" err="1" smtClean="0"/>
              <a:t>isc</a:t>
            </a:r>
            <a:r>
              <a:rPr lang="en-US" sz="2800" dirty="0" smtClean="0"/>
              <a:t> team,</a:t>
            </a:r>
          </a:p>
          <a:p>
            <a:r>
              <a:rPr lang="en-US" sz="2400" dirty="0" smtClean="0"/>
              <a:t>@GEO-</a:t>
            </a:r>
            <a:r>
              <a:rPr lang="en-US" sz="2400" dirty="0" err="1" smtClean="0"/>
              <a:t>isc</a:t>
            </a:r>
            <a:r>
              <a:rPr lang="en-US" sz="2400" dirty="0" smtClean="0"/>
              <a:t> meeting, May 10</a:t>
            </a:r>
            <a:r>
              <a:rPr lang="en-US" sz="2400" dirty="0" smtClean="0"/>
              <a:t>, 2010 </a:t>
            </a:r>
            <a:r>
              <a:rPr lang="en-US" sz="2400" dirty="0" smtClean="0"/>
              <a:t>Hannover </a:t>
            </a:r>
            <a:endParaRPr lang="en-US" sz="2400" dirty="0"/>
          </a:p>
        </p:txBody>
      </p:sp>
      <p:sp>
        <p:nvSpPr>
          <p:cNvPr id="4" name="Slide Number Placeholder 3"/>
          <p:cNvSpPr>
            <a:spLocks noGrp="1"/>
          </p:cNvSpPr>
          <p:nvPr>
            <p:ph type="sldNum" sz="quarter" idx="12"/>
          </p:nvPr>
        </p:nvSpPr>
        <p:spPr/>
        <p:txBody>
          <a:bodyPr/>
          <a:lstStyle/>
          <a:p>
            <a:fld id="{1BF1B83B-E97F-4C33-85DE-BACA1BBD56B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dirty="0" smtClean="0"/>
              <a:t>Geometrical analysis </a:t>
            </a:r>
            <a:r>
              <a:rPr lang="el-GR" altLang="ja-JP" dirty="0" smtClean="0"/>
              <a:t>β</a:t>
            </a:r>
            <a:r>
              <a:rPr lang="en-US" altLang="ja-JP" baseline="-25000" dirty="0" smtClean="0"/>
              <a:t>+</a:t>
            </a:r>
            <a:endParaRPr lang="en-US" dirty="0"/>
          </a:p>
        </p:txBody>
      </p:sp>
      <p:sp>
        <p:nvSpPr>
          <p:cNvPr id="4" name="Slide Number Placeholder 3"/>
          <p:cNvSpPr>
            <a:spLocks noGrp="1"/>
          </p:cNvSpPr>
          <p:nvPr>
            <p:ph type="sldNum" sz="quarter" idx="12"/>
          </p:nvPr>
        </p:nvSpPr>
        <p:spPr/>
        <p:txBody>
          <a:bodyPr/>
          <a:lstStyle/>
          <a:p>
            <a:fld id="{1BF1B83B-E97F-4C33-85DE-BACA1BBD56B1}" type="slidenum">
              <a:rPr lang="en-US" smtClean="0"/>
              <a:pPr/>
              <a:t>10</a:t>
            </a:fld>
            <a:endParaRPr lang="en-US" dirty="0"/>
          </a:p>
        </p:txBody>
      </p:sp>
      <p:cxnSp>
        <p:nvCxnSpPr>
          <p:cNvPr id="5" name="Straight Connector 4"/>
          <p:cNvCxnSpPr/>
          <p:nvPr/>
        </p:nvCxnSpPr>
        <p:spPr>
          <a:xfrm rot="16200000" flipH="1">
            <a:off x="2624458" y="4916363"/>
            <a:ext cx="1154688" cy="2805"/>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43042" y="5121589"/>
            <a:ext cx="449675" cy="307777"/>
          </a:xfrm>
          <a:prstGeom prst="rect">
            <a:avLst/>
          </a:prstGeom>
          <a:noFill/>
        </p:spPr>
        <p:txBody>
          <a:bodyPr wrap="none" rtlCol="0">
            <a:spAutoFit/>
          </a:bodyPr>
          <a:lstStyle/>
          <a:p>
            <a:r>
              <a:rPr lang="en-US" altLang="ja-JP" sz="1400" dirty="0" err="1" smtClean="0"/>
              <a:t>dZe</a:t>
            </a:r>
            <a:endParaRPr lang="en-US" sz="1400" dirty="0"/>
          </a:p>
        </p:txBody>
      </p:sp>
      <p:cxnSp>
        <p:nvCxnSpPr>
          <p:cNvPr id="7" name="Straight Connector 6"/>
          <p:cNvCxnSpPr>
            <a:endCxn id="23" idx="3"/>
          </p:cNvCxnSpPr>
          <p:nvPr/>
        </p:nvCxnSpPr>
        <p:spPr>
          <a:xfrm flipV="1">
            <a:off x="1828800" y="4888667"/>
            <a:ext cx="3574473" cy="7471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600" y="4873823"/>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81600" y="4492823"/>
            <a:ext cx="495520" cy="307777"/>
          </a:xfrm>
          <a:prstGeom prst="rect">
            <a:avLst/>
          </a:prstGeom>
          <a:noFill/>
        </p:spPr>
        <p:txBody>
          <a:bodyPr wrap="none" rtlCol="0">
            <a:spAutoFit/>
          </a:bodyPr>
          <a:lstStyle/>
          <a:p>
            <a:r>
              <a:rPr lang="en-US" altLang="ja-JP" sz="1400" dirty="0" smtClean="0"/>
              <a:t>ROC</a:t>
            </a:r>
            <a:endParaRPr lang="en-US" sz="1400" dirty="0"/>
          </a:p>
        </p:txBody>
      </p:sp>
      <p:sp>
        <p:nvSpPr>
          <p:cNvPr id="10" name="TextBox 9"/>
          <p:cNvSpPr txBox="1"/>
          <p:nvPr/>
        </p:nvSpPr>
        <p:spPr>
          <a:xfrm>
            <a:off x="2286000" y="4416623"/>
            <a:ext cx="260008" cy="307777"/>
          </a:xfrm>
          <a:prstGeom prst="rect">
            <a:avLst/>
          </a:prstGeom>
          <a:noFill/>
        </p:spPr>
        <p:txBody>
          <a:bodyPr wrap="none" rtlCol="0">
            <a:spAutoFit/>
          </a:bodyPr>
          <a:lstStyle/>
          <a:p>
            <a:r>
              <a:rPr lang="en-US" altLang="ja-JP" sz="1400" dirty="0" smtClean="0"/>
              <a:t>L</a:t>
            </a:r>
            <a:endParaRPr lang="en-US" sz="1400" dirty="0"/>
          </a:p>
        </p:txBody>
      </p:sp>
      <p:sp>
        <p:nvSpPr>
          <p:cNvPr id="11" name="TextBox 10"/>
          <p:cNvSpPr txBox="1"/>
          <p:nvPr/>
        </p:nvSpPr>
        <p:spPr>
          <a:xfrm>
            <a:off x="4114800" y="4492823"/>
            <a:ext cx="412292" cy="307777"/>
          </a:xfrm>
          <a:prstGeom prst="rect">
            <a:avLst/>
          </a:prstGeom>
          <a:noFill/>
        </p:spPr>
        <p:txBody>
          <a:bodyPr wrap="none" rtlCol="0">
            <a:spAutoFit/>
          </a:bodyPr>
          <a:lstStyle/>
          <a:p>
            <a:r>
              <a:rPr lang="en-US" altLang="ja-JP" sz="1400" dirty="0" smtClean="0"/>
              <a:t>R-L</a:t>
            </a:r>
            <a:endParaRPr lang="en-US" sz="1400" dirty="0"/>
          </a:p>
        </p:txBody>
      </p:sp>
      <p:grpSp>
        <p:nvGrpSpPr>
          <p:cNvPr id="12" name="Group 25"/>
          <p:cNvGrpSpPr/>
          <p:nvPr/>
        </p:nvGrpSpPr>
        <p:grpSpPr>
          <a:xfrm>
            <a:off x="5334000" y="4797623"/>
            <a:ext cx="152400" cy="152400"/>
            <a:chOff x="6324600" y="1371600"/>
            <a:chExt cx="228600" cy="228600"/>
          </a:xfrm>
        </p:grpSpPr>
        <p:cxnSp>
          <p:nvCxnSpPr>
            <p:cNvPr id="13" name="Straight Connector 12"/>
            <p:cNvCxnSpPr/>
            <p:nvPr/>
          </p:nvCxnSpPr>
          <p:spPr>
            <a:xfrm rot="5400000">
              <a:off x="6324600" y="1371600"/>
              <a:ext cx="22860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6324600" y="1371600"/>
              <a:ext cx="228600" cy="2286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2921311" y="4083773"/>
            <a:ext cx="2059475" cy="307777"/>
          </a:xfrm>
          <a:prstGeom prst="rect">
            <a:avLst/>
          </a:prstGeom>
        </p:spPr>
        <p:txBody>
          <a:bodyPr wrap="none">
            <a:spAutoFit/>
          </a:bodyPr>
          <a:lstStyle/>
          <a:p>
            <a:r>
              <a:rPr lang="el-GR" altLang="ja-JP" sz="1400" dirty="0" smtClean="0"/>
              <a:t>β</a:t>
            </a:r>
            <a:r>
              <a:rPr lang="en-US" altLang="ja-JP" sz="1400" baseline="-25000" dirty="0" err="1" smtClean="0"/>
              <a:t>eff</a:t>
            </a:r>
            <a:r>
              <a:rPr lang="en-US" altLang="ja-JP" sz="1400" dirty="0" smtClean="0"/>
              <a:t> </a:t>
            </a:r>
            <a:r>
              <a:rPr lang="en-US" altLang="ja-JP" sz="1400" dirty="0" smtClean="0"/>
              <a:t>( = </a:t>
            </a:r>
            <a:r>
              <a:rPr lang="el-GR" altLang="ja-JP" sz="1400" dirty="0" smtClean="0"/>
              <a:t>β</a:t>
            </a:r>
            <a:r>
              <a:rPr lang="en-US" altLang="ja-JP" sz="1400" baseline="-25000" dirty="0" err="1" smtClean="0"/>
              <a:t>eff</a:t>
            </a:r>
            <a:r>
              <a:rPr lang="en-US" altLang="ja-JP" sz="1400" dirty="0" smtClean="0"/>
              <a:t> </a:t>
            </a:r>
            <a:r>
              <a:rPr lang="en-US" altLang="ja-JP" sz="1400" dirty="0" smtClean="0"/>
              <a:t>/2</a:t>
            </a:r>
            <a:r>
              <a:rPr lang="ja-JP" altLang="en-US" sz="1400" smtClean="0"/>
              <a:t> </a:t>
            </a:r>
            <a:r>
              <a:rPr lang="ja-JP" altLang="en-US" sz="1400" smtClean="0"/>
              <a:t>・</a:t>
            </a:r>
            <a:r>
              <a:rPr lang="en-US" altLang="ja-JP" sz="1400" dirty="0" smtClean="0"/>
              <a:t>2(mirrors) )</a:t>
            </a:r>
            <a:endParaRPr lang="en-US" sz="1400" dirty="0"/>
          </a:p>
        </p:txBody>
      </p:sp>
      <p:sp>
        <p:nvSpPr>
          <p:cNvPr id="16" name="Rectangle 15"/>
          <p:cNvSpPr/>
          <p:nvPr/>
        </p:nvSpPr>
        <p:spPr>
          <a:xfrm>
            <a:off x="3048000" y="4721423"/>
            <a:ext cx="152400" cy="15240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33798" y="4719444"/>
            <a:ext cx="152400" cy="15240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0844604">
            <a:off x="3270398" y="5167278"/>
            <a:ext cx="152400" cy="1524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71600" y="3883223"/>
            <a:ext cx="401072" cy="307777"/>
          </a:xfrm>
          <a:prstGeom prst="rect">
            <a:avLst/>
          </a:prstGeom>
          <a:noFill/>
        </p:spPr>
        <p:txBody>
          <a:bodyPr wrap="none" rtlCol="0">
            <a:spAutoFit/>
          </a:bodyPr>
          <a:lstStyle/>
          <a:p>
            <a:r>
              <a:rPr lang="en-US" sz="1400" dirty="0" smtClean="0"/>
              <a:t>M</a:t>
            </a:r>
            <a:r>
              <a:rPr lang="en-US" sz="1400" baseline="-25000" dirty="0" smtClean="0"/>
              <a:t>b</a:t>
            </a:r>
            <a:endParaRPr lang="en-US" sz="1400" baseline="-25000" dirty="0"/>
          </a:p>
        </p:txBody>
      </p:sp>
      <p:sp>
        <p:nvSpPr>
          <p:cNvPr id="20" name="TextBox 19"/>
          <p:cNvSpPr txBox="1"/>
          <p:nvPr/>
        </p:nvSpPr>
        <p:spPr>
          <a:xfrm>
            <a:off x="2971800" y="3654623"/>
            <a:ext cx="478016" cy="307777"/>
          </a:xfrm>
          <a:prstGeom prst="rect">
            <a:avLst/>
          </a:prstGeom>
          <a:noFill/>
        </p:spPr>
        <p:txBody>
          <a:bodyPr wrap="none" rtlCol="0">
            <a:spAutoFit/>
          </a:bodyPr>
          <a:lstStyle/>
          <a:p>
            <a:r>
              <a:rPr lang="en-US" sz="1400" dirty="0" smtClean="0"/>
              <a:t>M</a:t>
            </a:r>
            <a:r>
              <a:rPr lang="en-US" sz="1400" baseline="-25000" dirty="0" smtClean="0"/>
              <a:t>a,c</a:t>
            </a:r>
            <a:endParaRPr lang="en-US" sz="1400" baseline="-25000" dirty="0"/>
          </a:p>
        </p:txBody>
      </p:sp>
      <p:sp>
        <p:nvSpPr>
          <p:cNvPr id="21" name="Arc 20"/>
          <p:cNvSpPr/>
          <p:nvPr/>
        </p:nvSpPr>
        <p:spPr>
          <a:xfrm>
            <a:off x="3003121" y="4439062"/>
            <a:ext cx="304800" cy="304800"/>
          </a:xfrm>
          <a:prstGeom prst="arc">
            <a:avLst>
              <a:gd name="adj1" fmla="val 14827719"/>
              <a:gd name="adj2" fmla="val 1712485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rot="5400000">
            <a:off x="1290323" y="5266446"/>
            <a:ext cx="789584" cy="43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3200400" y="4661057"/>
            <a:ext cx="2202873" cy="227610"/>
          </a:xfrm>
          <a:custGeom>
            <a:avLst/>
            <a:gdLst>
              <a:gd name="connsiteX0" fmla="*/ 0 w 2202873"/>
              <a:gd name="connsiteY0" fmla="*/ 203860 h 227610"/>
              <a:gd name="connsiteX1" fmla="*/ 920338 w 2202873"/>
              <a:gd name="connsiteY1" fmla="*/ 19792 h 227610"/>
              <a:gd name="connsiteX2" fmla="*/ 1816925 w 2202873"/>
              <a:gd name="connsiteY2" fmla="*/ 85106 h 227610"/>
              <a:gd name="connsiteX3" fmla="*/ 2202873 w 2202873"/>
              <a:gd name="connsiteY3" fmla="*/ 227610 h 227610"/>
            </a:gdLst>
            <a:ahLst/>
            <a:cxnLst>
              <a:cxn ang="0">
                <a:pos x="connsiteX0" y="connsiteY0"/>
              </a:cxn>
              <a:cxn ang="0">
                <a:pos x="connsiteX1" y="connsiteY1"/>
              </a:cxn>
              <a:cxn ang="0">
                <a:pos x="connsiteX2" y="connsiteY2"/>
              </a:cxn>
              <a:cxn ang="0">
                <a:pos x="connsiteX3" y="connsiteY3"/>
              </a:cxn>
            </a:cxnLst>
            <a:rect l="l" t="t" r="r" b="b"/>
            <a:pathLst>
              <a:path w="2202873" h="227610">
                <a:moveTo>
                  <a:pt x="0" y="203860"/>
                </a:moveTo>
                <a:cubicBezTo>
                  <a:pt x="308758" y="121722"/>
                  <a:pt x="617517" y="39584"/>
                  <a:pt x="920338" y="19792"/>
                </a:cubicBezTo>
                <a:cubicBezTo>
                  <a:pt x="1223159" y="0"/>
                  <a:pt x="1603169" y="50470"/>
                  <a:pt x="1816925" y="85106"/>
                </a:cubicBezTo>
                <a:cubicBezTo>
                  <a:pt x="2030681" y="119742"/>
                  <a:pt x="2116777" y="173676"/>
                  <a:pt x="2202873" y="227610"/>
                </a:cubicBezTo>
              </a:path>
            </a:pathLst>
          </a:cu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1757548" y="4651160"/>
            <a:ext cx="1448790" cy="231569"/>
          </a:xfrm>
          <a:custGeom>
            <a:avLst/>
            <a:gdLst>
              <a:gd name="connsiteX0" fmla="*/ 0 w 1448790"/>
              <a:gd name="connsiteY0" fmla="*/ 207819 h 231569"/>
              <a:gd name="connsiteX1" fmla="*/ 296883 w 1448790"/>
              <a:gd name="connsiteY1" fmla="*/ 53440 h 231569"/>
              <a:gd name="connsiteX2" fmla="*/ 665018 w 1448790"/>
              <a:gd name="connsiteY2" fmla="*/ 5938 h 231569"/>
              <a:gd name="connsiteX3" fmla="*/ 1116281 w 1448790"/>
              <a:gd name="connsiteY3" fmla="*/ 89066 h 231569"/>
              <a:gd name="connsiteX4" fmla="*/ 1448790 w 1448790"/>
              <a:gd name="connsiteY4" fmla="*/ 231569 h 231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790" h="231569">
                <a:moveTo>
                  <a:pt x="0" y="207819"/>
                </a:moveTo>
                <a:cubicBezTo>
                  <a:pt x="93023" y="147453"/>
                  <a:pt x="186047" y="87087"/>
                  <a:pt x="296883" y="53440"/>
                </a:cubicBezTo>
                <a:cubicBezTo>
                  <a:pt x="407719" y="19793"/>
                  <a:pt x="528452" y="0"/>
                  <a:pt x="665018" y="5938"/>
                </a:cubicBezTo>
                <a:cubicBezTo>
                  <a:pt x="801584" y="11876"/>
                  <a:pt x="985652" y="51461"/>
                  <a:pt x="1116281" y="89066"/>
                </a:cubicBezTo>
                <a:cubicBezTo>
                  <a:pt x="1246910" y="126671"/>
                  <a:pt x="1347850" y="179120"/>
                  <a:pt x="1448790" y="231569"/>
                </a:cubicBezTo>
              </a:path>
            </a:pathLst>
          </a:cu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p:cNvCxnSpPr/>
          <p:nvPr/>
        </p:nvCxnSpPr>
        <p:spPr>
          <a:xfrm rot="16200000" flipH="1">
            <a:off x="1477488" y="5564531"/>
            <a:ext cx="674583" cy="15146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19400" y="5791200"/>
            <a:ext cx="1634165" cy="369332"/>
          </a:xfrm>
          <a:prstGeom prst="rect">
            <a:avLst/>
          </a:prstGeom>
          <a:noFill/>
        </p:spPr>
        <p:txBody>
          <a:bodyPr wrap="none" rtlCol="0">
            <a:spAutoFit/>
          </a:bodyPr>
          <a:lstStyle/>
          <a:p>
            <a:r>
              <a:rPr lang="en-US" altLang="ja-JP" dirty="0" err="1" smtClean="0"/>
              <a:t>dZi</a:t>
            </a:r>
            <a:r>
              <a:rPr lang="en-US" altLang="ja-JP" dirty="0" smtClean="0"/>
              <a:t> = </a:t>
            </a:r>
            <a:r>
              <a:rPr lang="en-US" altLang="ja-JP" dirty="0" err="1" smtClean="0"/>
              <a:t>β</a:t>
            </a:r>
            <a:r>
              <a:rPr lang="en-US" altLang="ja-JP" baseline="-25000" dirty="0" err="1" smtClean="0"/>
              <a:t>eff</a:t>
            </a:r>
            <a:r>
              <a:rPr lang="en-US" altLang="ja-JP" dirty="0" smtClean="0"/>
              <a:t> </a:t>
            </a:r>
            <a:r>
              <a:rPr lang="en-US" altLang="ja-JP" dirty="0" smtClean="0"/>
              <a:t> </a:t>
            </a:r>
            <a:r>
              <a:rPr lang="ja-JP" altLang="en-US" smtClean="0"/>
              <a:t>・</a:t>
            </a:r>
            <a:r>
              <a:rPr lang="en-US" altLang="ja-JP" dirty="0" smtClean="0"/>
              <a:t>(R-L)</a:t>
            </a:r>
          </a:p>
        </p:txBody>
      </p:sp>
      <p:cxnSp>
        <p:nvCxnSpPr>
          <p:cNvPr id="27" name="Straight Connector 26"/>
          <p:cNvCxnSpPr/>
          <p:nvPr/>
        </p:nvCxnSpPr>
        <p:spPr>
          <a:xfrm rot="16200000" flipH="1">
            <a:off x="2677052" y="4802998"/>
            <a:ext cx="1050440" cy="222526"/>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rot="20844604">
            <a:off x="1795951" y="5476752"/>
            <a:ext cx="152400" cy="1524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797896" y="4959840"/>
            <a:ext cx="404278" cy="307777"/>
          </a:xfrm>
          <a:prstGeom prst="rect">
            <a:avLst/>
          </a:prstGeom>
          <a:noFill/>
        </p:spPr>
        <p:txBody>
          <a:bodyPr wrap="none" rtlCol="0">
            <a:spAutoFit/>
          </a:bodyPr>
          <a:lstStyle/>
          <a:p>
            <a:r>
              <a:rPr lang="en-US" altLang="ja-JP" sz="1400" dirty="0" err="1" smtClean="0"/>
              <a:t>dZi</a:t>
            </a:r>
            <a:endParaRPr lang="en-US" sz="1400" dirty="0"/>
          </a:p>
        </p:txBody>
      </p:sp>
      <p:cxnSp>
        <p:nvCxnSpPr>
          <p:cNvPr id="30" name="Straight Arrow Connector 29"/>
          <p:cNvCxnSpPr/>
          <p:nvPr/>
        </p:nvCxnSpPr>
        <p:spPr>
          <a:xfrm rot="16200000" flipH="1">
            <a:off x="2899474" y="5118784"/>
            <a:ext cx="49459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657600" y="4950023"/>
            <a:ext cx="451790" cy="307777"/>
          </a:xfrm>
          <a:prstGeom prst="rect">
            <a:avLst/>
          </a:prstGeom>
        </p:spPr>
        <p:txBody>
          <a:bodyPr wrap="none">
            <a:spAutoFit/>
          </a:bodyPr>
          <a:lstStyle/>
          <a:p>
            <a:r>
              <a:rPr lang="el-GR" altLang="ja-JP" sz="1400" dirty="0" smtClean="0"/>
              <a:t>β</a:t>
            </a:r>
            <a:r>
              <a:rPr lang="en-US" altLang="ja-JP" sz="1400" baseline="-25000" dirty="0" err="1" smtClean="0"/>
              <a:t>eff</a:t>
            </a:r>
            <a:r>
              <a:rPr lang="en-US" altLang="ja-JP" sz="1400" dirty="0" smtClean="0"/>
              <a:t> </a:t>
            </a:r>
            <a:endParaRPr lang="en-US" sz="1400" dirty="0"/>
          </a:p>
        </p:txBody>
      </p:sp>
      <p:sp>
        <p:nvSpPr>
          <p:cNvPr id="32" name="Arc 31"/>
          <p:cNvSpPr/>
          <p:nvPr/>
        </p:nvSpPr>
        <p:spPr>
          <a:xfrm rot="16200000">
            <a:off x="4202833" y="4480990"/>
            <a:ext cx="971498" cy="995164"/>
          </a:xfrm>
          <a:prstGeom prst="arc">
            <a:avLst>
              <a:gd name="adj1" fmla="val 15124186"/>
              <a:gd name="adj2" fmla="val 1695629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2819400" y="6093023"/>
            <a:ext cx="1514517" cy="400110"/>
          </a:xfrm>
          <a:prstGeom prst="rect">
            <a:avLst/>
          </a:prstGeom>
          <a:noFill/>
        </p:spPr>
        <p:txBody>
          <a:bodyPr wrap="none" rtlCol="0">
            <a:spAutoFit/>
          </a:bodyPr>
          <a:lstStyle/>
          <a:p>
            <a:r>
              <a:rPr lang="en-US" altLang="ja-JP" sz="2000" dirty="0" err="1" smtClean="0"/>
              <a:t>dZe</a:t>
            </a:r>
            <a:r>
              <a:rPr lang="en-US" altLang="ja-JP" sz="2000" dirty="0" smtClean="0"/>
              <a:t> = </a:t>
            </a:r>
            <a:r>
              <a:rPr lang="en-US" altLang="ja-JP" sz="2000" dirty="0" err="1" smtClean="0"/>
              <a:t>β</a:t>
            </a:r>
            <a:r>
              <a:rPr lang="en-US" altLang="ja-JP" sz="2000" baseline="-25000" dirty="0" err="1" smtClean="0"/>
              <a:t>eff</a:t>
            </a:r>
            <a:r>
              <a:rPr lang="en-US" altLang="ja-JP" sz="2000" dirty="0" smtClean="0"/>
              <a:t> </a:t>
            </a:r>
            <a:r>
              <a:rPr lang="en-US" altLang="ja-JP" sz="2000" dirty="0" smtClean="0"/>
              <a:t> </a:t>
            </a:r>
            <a:r>
              <a:rPr lang="ja-JP" altLang="en-US" sz="2000" smtClean="0"/>
              <a:t>・</a:t>
            </a:r>
            <a:r>
              <a:rPr lang="en-US" altLang="ja-JP" sz="2000" dirty="0" smtClean="0"/>
              <a:t>R</a:t>
            </a:r>
          </a:p>
        </p:txBody>
      </p:sp>
      <p:sp>
        <p:nvSpPr>
          <p:cNvPr id="34" name="Freeform 33"/>
          <p:cNvSpPr/>
          <p:nvPr/>
        </p:nvSpPr>
        <p:spPr>
          <a:xfrm>
            <a:off x="1731335" y="3741456"/>
            <a:ext cx="214423" cy="2328530"/>
          </a:xfrm>
          <a:custGeom>
            <a:avLst/>
            <a:gdLst>
              <a:gd name="connsiteX0" fmla="*/ 182525 w 214423"/>
              <a:gd name="connsiteY0" fmla="*/ 0 h 2328530"/>
              <a:gd name="connsiteX1" fmla="*/ 44302 w 214423"/>
              <a:gd name="connsiteY1" fmla="*/ 531627 h 2328530"/>
              <a:gd name="connsiteX2" fmla="*/ 1772 w 214423"/>
              <a:gd name="connsiteY2" fmla="*/ 1116418 h 2328530"/>
              <a:gd name="connsiteX3" fmla="*/ 54935 w 214423"/>
              <a:gd name="connsiteY3" fmla="*/ 1796902 h 2328530"/>
              <a:gd name="connsiteX4" fmla="*/ 214423 w 214423"/>
              <a:gd name="connsiteY4" fmla="*/ 2328530 h 232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423" h="2328530">
                <a:moveTo>
                  <a:pt x="182525" y="0"/>
                </a:moveTo>
                <a:cubicBezTo>
                  <a:pt x="128476" y="172778"/>
                  <a:pt x="74427" y="345557"/>
                  <a:pt x="44302" y="531627"/>
                </a:cubicBezTo>
                <a:cubicBezTo>
                  <a:pt x="14177" y="717697"/>
                  <a:pt x="0" y="905539"/>
                  <a:pt x="1772" y="1116418"/>
                </a:cubicBezTo>
                <a:cubicBezTo>
                  <a:pt x="3544" y="1327297"/>
                  <a:pt x="19493" y="1594883"/>
                  <a:pt x="54935" y="1796902"/>
                </a:cubicBezTo>
                <a:cubicBezTo>
                  <a:pt x="90377" y="1998921"/>
                  <a:pt x="152400" y="2163725"/>
                  <a:pt x="214423" y="232853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3962400" y="2971800"/>
            <a:ext cx="4343400" cy="646331"/>
          </a:xfrm>
          <a:prstGeom prst="rect">
            <a:avLst/>
          </a:prstGeom>
          <a:noFill/>
        </p:spPr>
        <p:txBody>
          <a:bodyPr wrap="square" rtlCol="0">
            <a:spAutoFit/>
          </a:bodyPr>
          <a:lstStyle/>
          <a:p>
            <a:r>
              <a:rPr lang="en-US" dirty="0" smtClean="0"/>
              <a:t>Projection onto z-x plane is possible with a correction factor ( </a:t>
            </a:r>
            <a:r>
              <a:rPr lang="en-US" altLang="ja-JP" dirty="0" smtClean="0"/>
              <a:t>φ’ is not small (~ pi/2) </a:t>
            </a:r>
            <a:r>
              <a:rPr lang="en-US" dirty="0" smtClean="0"/>
              <a:t>) </a:t>
            </a:r>
            <a:endParaRPr lang="en-US" dirty="0"/>
          </a:p>
        </p:txBody>
      </p:sp>
      <p:grpSp>
        <p:nvGrpSpPr>
          <p:cNvPr id="49" name="Group 106"/>
          <p:cNvGrpSpPr/>
          <p:nvPr/>
        </p:nvGrpSpPr>
        <p:grpSpPr>
          <a:xfrm>
            <a:off x="228600" y="990600"/>
            <a:ext cx="1524000" cy="1219200"/>
            <a:chOff x="4764227" y="4114800"/>
            <a:chExt cx="1529543" cy="1108971"/>
          </a:xfrm>
        </p:grpSpPr>
        <p:cxnSp>
          <p:nvCxnSpPr>
            <p:cNvPr id="50" name="Straight Arrow Connector 49"/>
            <p:cNvCxnSpPr/>
            <p:nvPr/>
          </p:nvCxnSpPr>
          <p:spPr>
            <a:xfrm>
              <a:off x="4800600" y="4953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46482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791201" y="4724400"/>
              <a:ext cx="502569" cy="499371"/>
            </a:xfrm>
            <a:prstGeom prst="rect">
              <a:avLst/>
            </a:prstGeom>
            <a:noFill/>
          </p:spPr>
          <p:txBody>
            <a:bodyPr wrap="none" rtlCol="0">
              <a:spAutoFit/>
            </a:bodyPr>
            <a:lstStyle/>
            <a:p>
              <a:r>
                <a:rPr lang="en-US" sz="1400" dirty="0" smtClean="0"/>
                <a:t>x</a:t>
              </a:r>
              <a:endParaRPr lang="en-US" sz="1400" dirty="0"/>
            </a:p>
          </p:txBody>
        </p:sp>
        <p:sp>
          <p:nvSpPr>
            <p:cNvPr id="53" name="TextBox 52"/>
            <p:cNvSpPr txBox="1"/>
            <p:nvPr/>
          </p:nvSpPr>
          <p:spPr>
            <a:xfrm>
              <a:off x="5181601" y="4114800"/>
              <a:ext cx="508691" cy="499372"/>
            </a:xfrm>
            <a:prstGeom prst="rect">
              <a:avLst/>
            </a:prstGeom>
            <a:noFill/>
          </p:spPr>
          <p:txBody>
            <a:bodyPr wrap="none" rtlCol="0">
              <a:spAutoFit/>
            </a:bodyPr>
            <a:lstStyle/>
            <a:p>
              <a:r>
                <a:rPr lang="en-US" sz="1400" dirty="0"/>
                <a:t>y</a:t>
              </a:r>
            </a:p>
          </p:txBody>
        </p:sp>
        <p:sp>
          <p:nvSpPr>
            <p:cNvPr id="54" name="Oval 53"/>
            <p:cNvSpPr/>
            <p:nvPr/>
          </p:nvSpPr>
          <p:spPr>
            <a:xfrm>
              <a:off x="5029200" y="4876800"/>
              <a:ext cx="152400" cy="1524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081016" y="492556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764227" y="4609342"/>
              <a:ext cx="228600" cy="499372"/>
            </a:xfrm>
            <a:prstGeom prst="rect">
              <a:avLst/>
            </a:prstGeom>
            <a:noFill/>
          </p:spPr>
          <p:txBody>
            <a:bodyPr wrap="square" rtlCol="0">
              <a:spAutoFit/>
            </a:bodyPr>
            <a:lstStyle/>
            <a:p>
              <a:r>
                <a:rPr lang="en-US" sz="1400" dirty="0" smtClean="0"/>
                <a:t>z</a:t>
              </a:r>
              <a:endParaRPr lang="en-US" sz="1400" dirty="0"/>
            </a:p>
          </p:txBody>
        </p:sp>
      </p:grpSp>
      <p:grpSp>
        <p:nvGrpSpPr>
          <p:cNvPr id="68" name="Group 67"/>
          <p:cNvGrpSpPr/>
          <p:nvPr/>
        </p:nvGrpSpPr>
        <p:grpSpPr>
          <a:xfrm>
            <a:off x="609600" y="2209800"/>
            <a:ext cx="3214777" cy="1336600"/>
            <a:chOff x="290423" y="1635200"/>
            <a:chExt cx="3425375" cy="1629732"/>
          </a:xfrm>
        </p:grpSpPr>
        <p:sp>
          <p:nvSpPr>
            <p:cNvPr id="35" name="Isosceles Triangle 34"/>
            <p:cNvSpPr/>
            <p:nvPr/>
          </p:nvSpPr>
          <p:spPr>
            <a:xfrm rot="16200000">
              <a:off x="1379849" y="688824"/>
              <a:ext cx="667553" cy="2811750"/>
            </a:xfrm>
            <a:prstGeom prst="triangl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8776831">
              <a:off x="3116908" y="1313667"/>
              <a:ext cx="140537" cy="783603"/>
            </a:xfrm>
            <a:prstGeom prst="rect">
              <a:avLst/>
            </a:prstGeom>
            <a:no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13456460">
              <a:off x="3107682" y="2178278"/>
              <a:ext cx="184377" cy="597284"/>
            </a:xfrm>
            <a:prstGeom prst="rect">
              <a:avLst/>
            </a:prstGeom>
            <a:no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782767" y="2393341"/>
              <a:ext cx="170857" cy="170292"/>
            </a:xfrm>
            <a:prstGeom prst="rect">
              <a:avLst/>
            </a:prstGeom>
          </p:spPr>
          <p:txBody>
            <a:bodyPr wrap="none">
              <a:spAutoFit/>
            </a:bodyPr>
            <a:lstStyle/>
            <a:p>
              <a:r>
                <a:rPr lang="en-US" altLang="ja-JP" dirty="0" smtClean="0"/>
                <a:t>L</a:t>
              </a:r>
              <a:endParaRPr lang="en-US" dirty="0"/>
            </a:p>
          </p:txBody>
        </p:sp>
        <p:sp>
          <p:nvSpPr>
            <p:cNvPr id="39" name="Freeform 38"/>
            <p:cNvSpPr/>
            <p:nvPr/>
          </p:nvSpPr>
          <p:spPr>
            <a:xfrm>
              <a:off x="304800" y="2102429"/>
              <a:ext cx="2783356" cy="421050"/>
            </a:xfrm>
            <a:custGeom>
              <a:avLst/>
              <a:gdLst>
                <a:gd name="connsiteX0" fmla="*/ 0 w 4601261"/>
                <a:gd name="connsiteY0" fmla="*/ 0 h 913181"/>
                <a:gd name="connsiteX1" fmla="*/ 2260397 w 4601261"/>
                <a:gd name="connsiteY1" fmla="*/ 790042 h 913181"/>
                <a:gd name="connsiteX2" fmla="*/ 4601261 w 4601261"/>
                <a:gd name="connsiteY2" fmla="*/ 738835 h 913181"/>
              </a:gdLst>
              <a:ahLst/>
              <a:cxnLst>
                <a:cxn ang="0">
                  <a:pos x="connsiteX0" y="connsiteY0"/>
                </a:cxn>
                <a:cxn ang="0">
                  <a:pos x="connsiteX1" y="connsiteY1"/>
                </a:cxn>
                <a:cxn ang="0">
                  <a:pos x="connsiteX2" y="connsiteY2"/>
                </a:cxn>
              </a:cxnLst>
              <a:rect l="l" t="t" r="r" b="b"/>
              <a:pathLst>
                <a:path w="4601261" h="913181">
                  <a:moveTo>
                    <a:pt x="0" y="0"/>
                  </a:moveTo>
                  <a:cubicBezTo>
                    <a:pt x="746760" y="333451"/>
                    <a:pt x="1493520" y="666903"/>
                    <a:pt x="2260397" y="790042"/>
                  </a:cubicBezTo>
                  <a:cubicBezTo>
                    <a:pt x="3027274" y="913181"/>
                    <a:pt x="3814267" y="826008"/>
                    <a:pt x="4601261" y="738835"/>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90423" y="1785668"/>
              <a:ext cx="80513" cy="681487"/>
            </a:xfrm>
            <a:custGeom>
              <a:avLst/>
              <a:gdLst>
                <a:gd name="connsiteX0" fmla="*/ 63260 w 80513"/>
                <a:gd name="connsiteY0" fmla="*/ 0 h 681487"/>
                <a:gd name="connsiteX1" fmla="*/ 2875 w 80513"/>
                <a:gd name="connsiteY1" fmla="*/ 353683 h 681487"/>
                <a:gd name="connsiteX2" fmla="*/ 80513 w 80513"/>
                <a:gd name="connsiteY2" fmla="*/ 681487 h 681487"/>
              </a:gdLst>
              <a:ahLst/>
              <a:cxnLst>
                <a:cxn ang="0">
                  <a:pos x="connsiteX0" y="connsiteY0"/>
                </a:cxn>
                <a:cxn ang="0">
                  <a:pos x="connsiteX1" y="connsiteY1"/>
                </a:cxn>
                <a:cxn ang="0">
                  <a:pos x="connsiteX2" y="connsiteY2"/>
                </a:cxn>
              </a:cxnLst>
              <a:rect l="l" t="t" r="r" b="b"/>
              <a:pathLst>
                <a:path w="80513" h="681487">
                  <a:moveTo>
                    <a:pt x="63260" y="0"/>
                  </a:moveTo>
                  <a:cubicBezTo>
                    <a:pt x="31630" y="120051"/>
                    <a:pt x="0" y="240102"/>
                    <a:pt x="2875" y="353683"/>
                  </a:cubicBezTo>
                  <a:cubicBezTo>
                    <a:pt x="5750" y="467264"/>
                    <a:pt x="43131" y="574375"/>
                    <a:pt x="80513" y="68148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1" name="Group 40"/>
            <p:cNvGrpSpPr/>
            <p:nvPr/>
          </p:nvGrpSpPr>
          <p:grpSpPr>
            <a:xfrm>
              <a:off x="2971800" y="2819400"/>
              <a:ext cx="368060" cy="313426"/>
              <a:chOff x="4356340" y="1820174"/>
              <a:chExt cx="431320" cy="514709"/>
            </a:xfrm>
          </p:grpSpPr>
          <p:sp>
            <p:nvSpPr>
              <p:cNvPr id="42" name="Freeform 41"/>
              <p:cNvSpPr/>
              <p:nvPr/>
            </p:nvSpPr>
            <p:spPr>
              <a:xfrm>
                <a:off x="4477109" y="1820174"/>
                <a:ext cx="310551" cy="514709"/>
              </a:xfrm>
              <a:custGeom>
                <a:avLst/>
                <a:gdLst>
                  <a:gd name="connsiteX0" fmla="*/ 0 w 310551"/>
                  <a:gd name="connsiteY0" fmla="*/ 0 h 514709"/>
                  <a:gd name="connsiteX1" fmla="*/ 94891 w 310551"/>
                  <a:gd name="connsiteY1" fmla="*/ 276045 h 514709"/>
                  <a:gd name="connsiteX2" fmla="*/ 103517 w 310551"/>
                  <a:gd name="connsiteY2" fmla="*/ 508958 h 514709"/>
                  <a:gd name="connsiteX3" fmla="*/ 163902 w 310551"/>
                  <a:gd name="connsiteY3" fmla="*/ 241539 h 514709"/>
                  <a:gd name="connsiteX4" fmla="*/ 310551 w 310551"/>
                  <a:gd name="connsiteY4" fmla="*/ 51758 h 514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51" h="514709">
                    <a:moveTo>
                      <a:pt x="0" y="0"/>
                    </a:moveTo>
                    <a:cubicBezTo>
                      <a:pt x="38819" y="95609"/>
                      <a:pt x="77638" y="191219"/>
                      <a:pt x="94891" y="276045"/>
                    </a:cubicBezTo>
                    <a:cubicBezTo>
                      <a:pt x="112144" y="360871"/>
                      <a:pt x="92015" y="514709"/>
                      <a:pt x="103517" y="508958"/>
                    </a:cubicBezTo>
                    <a:cubicBezTo>
                      <a:pt x="115019" y="503207"/>
                      <a:pt x="129396" y="317739"/>
                      <a:pt x="163902" y="241539"/>
                    </a:cubicBezTo>
                    <a:cubicBezTo>
                      <a:pt x="198408" y="165339"/>
                      <a:pt x="254479" y="108548"/>
                      <a:pt x="310551" y="5175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528868" y="1905000"/>
                <a:ext cx="198407" cy="44570"/>
              </a:xfrm>
              <a:custGeom>
                <a:avLst/>
                <a:gdLst>
                  <a:gd name="connsiteX0" fmla="*/ 0 w 198407"/>
                  <a:gd name="connsiteY0" fmla="*/ 44570 h 44570"/>
                  <a:gd name="connsiteX1" fmla="*/ 77638 w 198407"/>
                  <a:gd name="connsiteY1" fmla="*/ 1438 h 44570"/>
                  <a:gd name="connsiteX2" fmla="*/ 198407 w 198407"/>
                  <a:gd name="connsiteY2" fmla="*/ 35943 h 44570"/>
                </a:gdLst>
                <a:ahLst/>
                <a:cxnLst>
                  <a:cxn ang="0">
                    <a:pos x="connsiteX0" y="connsiteY0"/>
                  </a:cxn>
                  <a:cxn ang="0">
                    <a:pos x="connsiteX1" y="connsiteY1"/>
                  </a:cxn>
                  <a:cxn ang="0">
                    <a:pos x="connsiteX2" y="connsiteY2"/>
                  </a:cxn>
                </a:cxnLst>
                <a:rect l="l" t="t" r="r" b="b"/>
                <a:pathLst>
                  <a:path w="198407" h="44570">
                    <a:moveTo>
                      <a:pt x="0" y="44570"/>
                    </a:moveTo>
                    <a:cubicBezTo>
                      <a:pt x="22285" y="23723"/>
                      <a:pt x="44570" y="2876"/>
                      <a:pt x="77638" y="1438"/>
                    </a:cubicBezTo>
                    <a:cubicBezTo>
                      <a:pt x="110706" y="0"/>
                      <a:pt x="154556" y="17971"/>
                      <a:pt x="198407" y="3594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43"/>
              <p:cNvSpPr/>
              <p:nvPr/>
            </p:nvSpPr>
            <p:spPr>
              <a:xfrm>
                <a:off x="4547558" y="1916502"/>
                <a:ext cx="152400"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356340" y="1853241"/>
                <a:ext cx="138022" cy="44570"/>
              </a:xfrm>
              <a:custGeom>
                <a:avLst/>
                <a:gdLst>
                  <a:gd name="connsiteX0" fmla="*/ 138022 w 138022"/>
                  <a:gd name="connsiteY0" fmla="*/ 35944 h 44570"/>
                  <a:gd name="connsiteX1" fmla="*/ 60385 w 138022"/>
                  <a:gd name="connsiteY1" fmla="*/ 1438 h 44570"/>
                  <a:gd name="connsiteX2" fmla="*/ 0 w 138022"/>
                  <a:gd name="connsiteY2" fmla="*/ 44570 h 44570"/>
                </a:gdLst>
                <a:ahLst/>
                <a:cxnLst>
                  <a:cxn ang="0">
                    <a:pos x="connsiteX0" y="connsiteY0"/>
                  </a:cxn>
                  <a:cxn ang="0">
                    <a:pos x="connsiteX1" y="connsiteY1"/>
                  </a:cxn>
                  <a:cxn ang="0">
                    <a:pos x="connsiteX2" y="connsiteY2"/>
                  </a:cxn>
                </a:cxnLst>
                <a:rect l="l" t="t" r="r" b="b"/>
                <a:pathLst>
                  <a:path w="138022" h="44570">
                    <a:moveTo>
                      <a:pt x="138022" y="35944"/>
                    </a:moveTo>
                    <a:cubicBezTo>
                      <a:pt x="110705" y="17972"/>
                      <a:pt x="83389" y="0"/>
                      <a:pt x="60385" y="1438"/>
                    </a:cubicBezTo>
                    <a:cubicBezTo>
                      <a:pt x="37381" y="2876"/>
                      <a:pt x="18690" y="23723"/>
                      <a:pt x="0" y="4457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6" name="TextBox 45"/>
            <p:cNvSpPr txBox="1"/>
            <p:nvPr/>
          </p:nvSpPr>
          <p:spPr>
            <a:xfrm>
              <a:off x="3200400" y="2895600"/>
              <a:ext cx="515398" cy="369332"/>
            </a:xfrm>
            <a:prstGeom prst="rect">
              <a:avLst/>
            </a:prstGeom>
            <a:noFill/>
          </p:spPr>
          <p:txBody>
            <a:bodyPr wrap="none" rtlCol="0">
              <a:spAutoFit/>
            </a:bodyPr>
            <a:lstStyle/>
            <a:p>
              <a:r>
                <a:rPr lang="en-US" dirty="0" smtClean="0"/>
                <a:t>eye</a:t>
              </a:r>
              <a:endParaRPr lang="en-US" dirty="0"/>
            </a:p>
          </p:txBody>
        </p:sp>
        <p:sp>
          <p:nvSpPr>
            <p:cNvPr id="58" name="Rectangle 57"/>
            <p:cNvSpPr/>
            <p:nvPr/>
          </p:nvSpPr>
          <p:spPr>
            <a:xfrm>
              <a:off x="2590800" y="1905000"/>
              <a:ext cx="393056" cy="369332"/>
            </a:xfrm>
            <a:prstGeom prst="rect">
              <a:avLst/>
            </a:prstGeom>
          </p:spPr>
          <p:txBody>
            <a:bodyPr wrap="none">
              <a:spAutoFit/>
            </a:bodyPr>
            <a:lstStyle/>
            <a:p>
              <a:r>
                <a:rPr lang="el-GR" altLang="ja-JP" dirty="0" smtClean="0"/>
                <a:t>φ</a:t>
              </a:r>
              <a:r>
                <a:rPr lang="en-US" altLang="ja-JP" dirty="0" smtClean="0"/>
                <a:t>’</a:t>
              </a:r>
              <a:endParaRPr lang="en-US" dirty="0"/>
            </a:p>
          </p:txBody>
        </p:sp>
        <p:sp>
          <p:nvSpPr>
            <p:cNvPr id="60" name="Freeform 59"/>
            <p:cNvSpPr/>
            <p:nvPr/>
          </p:nvSpPr>
          <p:spPr>
            <a:xfrm>
              <a:off x="2818263" y="2151797"/>
              <a:ext cx="293427" cy="250209"/>
            </a:xfrm>
            <a:custGeom>
              <a:avLst/>
              <a:gdLst>
                <a:gd name="connsiteX0" fmla="*/ 293427 w 293427"/>
                <a:gd name="connsiteY0" fmla="*/ 11373 h 250209"/>
                <a:gd name="connsiteX1" fmla="*/ 184244 w 293427"/>
                <a:gd name="connsiteY1" fmla="*/ 11373 h 250209"/>
                <a:gd name="connsiteX2" fmla="*/ 61415 w 293427"/>
                <a:gd name="connsiteY2" fmla="*/ 79612 h 250209"/>
                <a:gd name="connsiteX3" fmla="*/ 0 w 293427"/>
                <a:gd name="connsiteY3" fmla="*/ 250209 h 250209"/>
              </a:gdLst>
              <a:ahLst/>
              <a:cxnLst>
                <a:cxn ang="0">
                  <a:pos x="connsiteX0" y="connsiteY0"/>
                </a:cxn>
                <a:cxn ang="0">
                  <a:pos x="connsiteX1" y="connsiteY1"/>
                </a:cxn>
                <a:cxn ang="0">
                  <a:pos x="connsiteX2" y="connsiteY2"/>
                </a:cxn>
                <a:cxn ang="0">
                  <a:pos x="connsiteX3" y="connsiteY3"/>
                </a:cxn>
              </a:cxnLst>
              <a:rect l="l" t="t" r="r" b="b"/>
              <a:pathLst>
                <a:path w="293427" h="250209">
                  <a:moveTo>
                    <a:pt x="293427" y="11373"/>
                  </a:moveTo>
                  <a:cubicBezTo>
                    <a:pt x="258170" y="5686"/>
                    <a:pt x="222913" y="0"/>
                    <a:pt x="184244" y="11373"/>
                  </a:cubicBezTo>
                  <a:cubicBezTo>
                    <a:pt x="145575" y="22746"/>
                    <a:pt x="92122" y="39806"/>
                    <a:pt x="61415" y="79612"/>
                  </a:cubicBezTo>
                  <a:cubicBezTo>
                    <a:pt x="30708" y="119418"/>
                    <a:pt x="15354" y="184813"/>
                    <a:pt x="0" y="250209"/>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rot="15032115">
              <a:off x="2808823" y="1769980"/>
              <a:ext cx="293427" cy="250209"/>
            </a:xfrm>
            <a:custGeom>
              <a:avLst/>
              <a:gdLst>
                <a:gd name="connsiteX0" fmla="*/ 293427 w 293427"/>
                <a:gd name="connsiteY0" fmla="*/ 11373 h 250209"/>
                <a:gd name="connsiteX1" fmla="*/ 184244 w 293427"/>
                <a:gd name="connsiteY1" fmla="*/ 11373 h 250209"/>
                <a:gd name="connsiteX2" fmla="*/ 61415 w 293427"/>
                <a:gd name="connsiteY2" fmla="*/ 79612 h 250209"/>
                <a:gd name="connsiteX3" fmla="*/ 0 w 293427"/>
                <a:gd name="connsiteY3" fmla="*/ 250209 h 250209"/>
              </a:gdLst>
              <a:ahLst/>
              <a:cxnLst>
                <a:cxn ang="0">
                  <a:pos x="connsiteX0" y="connsiteY0"/>
                </a:cxn>
                <a:cxn ang="0">
                  <a:pos x="connsiteX1" y="connsiteY1"/>
                </a:cxn>
                <a:cxn ang="0">
                  <a:pos x="connsiteX2" y="connsiteY2"/>
                </a:cxn>
                <a:cxn ang="0">
                  <a:pos x="connsiteX3" y="connsiteY3"/>
                </a:cxn>
              </a:cxnLst>
              <a:rect l="l" t="t" r="r" b="b"/>
              <a:pathLst>
                <a:path w="293427" h="250209">
                  <a:moveTo>
                    <a:pt x="293427" y="11373"/>
                  </a:moveTo>
                  <a:cubicBezTo>
                    <a:pt x="258170" y="5686"/>
                    <a:pt x="222913" y="0"/>
                    <a:pt x="184244" y="11373"/>
                  </a:cubicBezTo>
                  <a:cubicBezTo>
                    <a:pt x="145575" y="22746"/>
                    <a:pt x="92122" y="39806"/>
                    <a:pt x="61415" y="79612"/>
                  </a:cubicBezTo>
                  <a:cubicBezTo>
                    <a:pt x="30708" y="119418"/>
                    <a:pt x="15354" y="184813"/>
                    <a:pt x="0" y="250209"/>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2" name="Rectangle 61"/>
          <p:cNvSpPr/>
          <p:nvPr/>
        </p:nvSpPr>
        <p:spPr>
          <a:xfrm>
            <a:off x="6553200" y="4876800"/>
            <a:ext cx="1573636" cy="369332"/>
          </a:xfrm>
          <a:prstGeom prst="rect">
            <a:avLst/>
          </a:prstGeom>
        </p:spPr>
        <p:txBody>
          <a:bodyPr wrap="none">
            <a:spAutoFit/>
          </a:bodyPr>
          <a:lstStyle/>
          <a:p>
            <a:r>
              <a:rPr lang="el-GR" altLang="ja-JP" dirty="0" smtClean="0"/>
              <a:t>β</a:t>
            </a:r>
            <a:r>
              <a:rPr lang="en-US" altLang="ja-JP" baseline="-25000" dirty="0" err="1" smtClean="0"/>
              <a:t>eff</a:t>
            </a:r>
            <a:r>
              <a:rPr lang="en-US" altLang="ja-JP" dirty="0" smtClean="0"/>
              <a:t> = </a:t>
            </a:r>
            <a:r>
              <a:rPr lang="el-GR" altLang="ja-JP" dirty="0" smtClean="0"/>
              <a:t>β</a:t>
            </a:r>
            <a:r>
              <a:rPr lang="en-US" altLang="ja-JP" baseline="-25000" dirty="0" smtClean="0"/>
              <a:t>+</a:t>
            </a:r>
            <a:r>
              <a:rPr lang="en-US" altLang="ja-JP" dirty="0" smtClean="0"/>
              <a:t>/</a:t>
            </a:r>
            <a:r>
              <a:rPr lang="en-US" altLang="ja-JP" dirty="0" err="1" smtClean="0"/>
              <a:t>sqrt</a:t>
            </a:r>
            <a:r>
              <a:rPr lang="en-US" altLang="ja-JP" dirty="0" smtClean="0"/>
              <a:t> 2 </a:t>
            </a:r>
            <a:endParaRPr lang="en-US" dirty="0" smtClean="0"/>
          </a:p>
        </p:txBody>
      </p:sp>
      <p:sp>
        <p:nvSpPr>
          <p:cNvPr id="63" name="TextBox 62"/>
          <p:cNvSpPr txBox="1"/>
          <p:nvPr/>
        </p:nvSpPr>
        <p:spPr>
          <a:xfrm>
            <a:off x="5715000" y="5486400"/>
            <a:ext cx="1255472" cy="646331"/>
          </a:xfrm>
          <a:prstGeom prst="rect">
            <a:avLst/>
          </a:prstGeom>
          <a:noFill/>
        </p:spPr>
        <p:txBody>
          <a:bodyPr wrap="none" rtlCol="0">
            <a:spAutoFit/>
          </a:bodyPr>
          <a:lstStyle/>
          <a:p>
            <a:r>
              <a:rPr lang="en-US" dirty="0" smtClean="0"/>
              <a:t>R=37.8</a:t>
            </a:r>
          </a:p>
          <a:p>
            <a:r>
              <a:rPr lang="en-US" dirty="0" smtClean="0"/>
              <a:t>L=10.05  </a:t>
            </a:r>
            <a:r>
              <a:rPr lang="en-US" dirty="0" smtClean="0">
                <a:sym typeface="Wingdings" pitchFamily="2" charset="2"/>
              </a:rPr>
              <a:t></a:t>
            </a:r>
            <a:endParaRPr lang="en-US" dirty="0" smtClean="0"/>
          </a:p>
        </p:txBody>
      </p:sp>
      <p:sp>
        <p:nvSpPr>
          <p:cNvPr id="64" name="TextBox 63"/>
          <p:cNvSpPr txBox="1"/>
          <p:nvPr/>
        </p:nvSpPr>
        <p:spPr>
          <a:xfrm>
            <a:off x="6934200" y="5638800"/>
            <a:ext cx="1828800" cy="369332"/>
          </a:xfrm>
          <a:prstGeom prst="rect">
            <a:avLst/>
          </a:prstGeom>
          <a:noFill/>
        </p:spPr>
        <p:txBody>
          <a:bodyPr wrap="square" rtlCol="0">
            <a:spAutoFit/>
          </a:bodyPr>
          <a:lstStyle/>
          <a:p>
            <a:r>
              <a:rPr lang="en-US" altLang="ja-JP" dirty="0" err="1" smtClean="0"/>
              <a:t>dZi</a:t>
            </a:r>
            <a:r>
              <a:rPr lang="en-US" altLang="ja-JP" dirty="0" smtClean="0"/>
              <a:t> </a:t>
            </a:r>
            <a:r>
              <a:rPr lang="en-US" altLang="ja-JP" dirty="0" smtClean="0"/>
              <a:t>= </a:t>
            </a:r>
            <a:r>
              <a:rPr lang="en-US" altLang="ja-JP" dirty="0" smtClean="0"/>
              <a:t>19.622 </a:t>
            </a:r>
            <a:r>
              <a:rPr lang="ja-JP" altLang="en-US" smtClean="0"/>
              <a:t>・ </a:t>
            </a:r>
            <a:r>
              <a:rPr lang="el-GR" altLang="ja-JP" dirty="0" smtClean="0"/>
              <a:t>β</a:t>
            </a:r>
            <a:r>
              <a:rPr lang="en-US" altLang="ja-JP" baseline="-25000" dirty="0" smtClean="0"/>
              <a:t>+</a:t>
            </a:r>
          </a:p>
        </p:txBody>
      </p:sp>
      <p:sp>
        <p:nvSpPr>
          <p:cNvPr id="65" name="Rectangle 64"/>
          <p:cNvSpPr/>
          <p:nvPr/>
        </p:nvSpPr>
        <p:spPr>
          <a:xfrm>
            <a:off x="6934200" y="5638800"/>
            <a:ext cx="1828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4419600" y="914400"/>
            <a:ext cx="4096828" cy="838200"/>
            <a:chOff x="4173028" y="914400"/>
            <a:chExt cx="4343400" cy="1004438"/>
          </a:xfrm>
        </p:grpSpPr>
        <p:pic>
          <p:nvPicPr>
            <p:cNvPr id="28673" name="Picture 1"/>
            <p:cNvPicPr>
              <a:picLocks noChangeAspect="1" noChangeArrowheads="1"/>
            </p:cNvPicPr>
            <p:nvPr/>
          </p:nvPicPr>
          <p:blipFill>
            <a:blip r:embed="rId3" cstate="print"/>
            <a:srcRect/>
            <a:stretch>
              <a:fillRect/>
            </a:stretch>
          </p:blipFill>
          <p:spPr bwMode="auto">
            <a:xfrm>
              <a:off x="4191000" y="914400"/>
              <a:ext cx="4305300" cy="695325"/>
            </a:xfrm>
            <a:prstGeom prst="rect">
              <a:avLst/>
            </a:prstGeom>
            <a:noFill/>
            <a:ln w="9525">
              <a:noFill/>
              <a:miter lim="800000"/>
              <a:headEnd/>
              <a:tailEnd/>
            </a:ln>
          </p:spPr>
        </p:pic>
        <p:pic>
          <p:nvPicPr>
            <p:cNvPr id="28674" name="Picture 2"/>
            <p:cNvPicPr>
              <a:picLocks noChangeAspect="1" noChangeArrowheads="1"/>
            </p:cNvPicPr>
            <p:nvPr/>
          </p:nvPicPr>
          <p:blipFill>
            <a:blip r:embed="rId4" cstate="print"/>
            <a:srcRect/>
            <a:stretch>
              <a:fillRect/>
            </a:stretch>
          </p:blipFill>
          <p:spPr bwMode="auto">
            <a:xfrm>
              <a:off x="4173028" y="1594988"/>
              <a:ext cx="4343400" cy="323850"/>
            </a:xfrm>
            <a:prstGeom prst="rect">
              <a:avLst/>
            </a:prstGeom>
            <a:noFill/>
            <a:ln w="9525">
              <a:noFill/>
              <a:miter lim="800000"/>
              <a:headEnd/>
              <a:tailEnd/>
            </a:ln>
          </p:spPr>
        </p:pic>
      </p:grpSp>
      <p:grpSp>
        <p:nvGrpSpPr>
          <p:cNvPr id="73" name="Group 72"/>
          <p:cNvGrpSpPr/>
          <p:nvPr/>
        </p:nvGrpSpPr>
        <p:grpSpPr>
          <a:xfrm>
            <a:off x="4419600" y="1905000"/>
            <a:ext cx="4343400" cy="914400"/>
            <a:chOff x="3632710" y="1981200"/>
            <a:chExt cx="5511290" cy="1052243"/>
          </a:xfrm>
        </p:grpSpPr>
        <p:pic>
          <p:nvPicPr>
            <p:cNvPr id="28675" name="Picture 3"/>
            <p:cNvPicPr>
              <a:picLocks noChangeAspect="1" noChangeArrowheads="1"/>
            </p:cNvPicPr>
            <p:nvPr/>
          </p:nvPicPr>
          <p:blipFill>
            <a:blip r:embed="rId5" cstate="print"/>
            <a:srcRect/>
            <a:stretch>
              <a:fillRect/>
            </a:stretch>
          </p:blipFill>
          <p:spPr bwMode="auto">
            <a:xfrm>
              <a:off x="3705225" y="1981200"/>
              <a:ext cx="5438775" cy="704850"/>
            </a:xfrm>
            <a:prstGeom prst="rect">
              <a:avLst/>
            </a:prstGeom>
            <a:noFill/>
            <a:ln w="9525">
              <a:noFill/>
              <a:miter lim="800000"/>
              <a:headEnd/>
              <a:tailEnd/>
            </a:ln>
          </p:spPr>
        </p:pic>
        <p:pic>
          <p:nvPicPr>
            <p:cNvPr id="28676" name="Picture 4"/>
            <p:cNvPicPr>
              <a:picLocks noChangeAspect="1" noChangeArrowheads="1"/>
            </p:cNvPicPr>
            <p:nvPr/>
          </p:nvPicPr>
          <p:blipFill>
            <a:blip r:embed="rId6" cstate="print"/>
            <a:srcRect/>
            <a:stretch>
              <a:fillRect/>
            </a:stretch>
          </p:blipFill>
          <p:spPr bwMode="auto">
            <a:xfrm>
              <a:off x="3632710" y="2671493"/>
              <a:ext cx="5495925" cy="361950"/>
            </a:xfrm>
            <a:prstGeom prst="rect">
              <a:avLst/>
            </a:prstGeom>
            <a:noFill/>
            <a:ln w="9525">
              <a:noFill/>
              <a:miter lim="800000"/>
              <a:headEnd/>
              <a:tailEnd/>
            </a:ln>
          </p:spPr>
        </p:pic>
      </p:grpSp>
      <p:sp>
        <p:nvSpPr>
          <p:cNvPr id="75" name="Rectangle 74"/>
          <p:cNvSpPr/>
          <p:nvPr/>
        </p:nvSpPr>
        <p:spPr>
          <a:xfrm>
            <a:off x="4977442" y="2501660"/>
            <a:ext cx="940279" cy="276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6934200" y="6096000"/>
            <a:ext cx="1828800" cy="369332"/>
          </a:xfrm>
          <a:prstGeom prst="rect">
            <a:avLst/>
          </a:prstGeom>
          <a:noFill/>
        </p:spPr>
        <p:txBody>
          <a:bodyPr wrap="square" rtlCol="0">
            <a:spAutoFit/>
          </a:bodyPr>
          <a:lstStyle/>
          <a:p>
            <a:r>
              <a:rPr lang="en-US" altLang="ja-JP" dirty="0" err="1" smtClean="0"/>
              <a:t>dZe</a:t>
            </a:r>
            <a:r>
              <a:rPr lang="en-US" altLang="ja-JP" dirty="0" smtClean="0"/>
              <a:t> </a:t>
            </a:r>
            <a:r>
              <a:rPr lang="en-US" altLang="ja-JP" dirty="0" smtClean="0"/>
              <a:t>= </a:t>
            </a:r>
            <a:r>
              <a:rPr lang="en-US" altLang="ja-JP" dirty="0" smtClean="0"/>
              <a:t>26.729</a:t>
            </a:r>
            <a:r>
              <a:rPr lang="ja-JP" altLang="en-US" smtClean="0"/>
              <a:t>・ </a:t>
            </a:r>
            <a:r>
              <a:rPr lang="el-GR" altLang="ja-JP" dirty="0" smtClean="0"/>
              <a:t>β</a:t>
            </a:r>
            <a:r>
              <a:rPr lang="en-US" altLang="ja-JP" baseline="-25000" dirty="0" smtClean="0"/>
              <a:t>+</a:t>
            </a:r>
          </a:p>
        </p:txBody>
      </p:sp>
      <p:sp>
        <p:nvSpPr>
          <p:cNvPr id="77" name="Rectangle 76"/>
          <p:cNvSpPr/>
          <p:nvPr/>
        </p:nvSpPr>
        <p:spPr>
          <a:xfrm>
            <a:off x="6934200" y="6096000"/>
            <a:ext cx="1828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172199" y="1447799"/>
            <a:ext cx="1117121" cy="2861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762000" y="6488668"/>
            <a:ext cx="7956781" cy="369332"/>
          </a:xfrm>
          <a:prstGeom prst="rect">
            <a:avLst/>
          </a:prstGeom>
          <a:noFill/>
        </p:spPr>
        <p:txBody>
          <a:bodyPr wrap="square" rtlCol="0">
            <a:spAutoFit/>
          </a:bodyPr>
          <a:lstStyle/>
          <a:p>
            <a:r>
              <a:rPr lang="en-US" dirty="0" err="1" smtClean="0"/>
              <a:t>Strktly</a:t>
            </a:r>
            <a:r>
              <a:rPr lang="en-US" dirty="0" smtClean="0"/>
              <a:t> speaking, angle of incidence not exactly 45 deg</a:t>
            </a:r>
            <a:r>
              <a:rPr lang="en-US" dirty="0" smtClean="0">
                <a:sym typeface="Wingdings" pitchFamily="2" charset="2"/>
              </a:rPr>
              <a:t></a:t>
            </a:r>
            <a:r>
              <a:rPr lang="el-GR" altLang="ja-JP" dirty="0" smtClean="0"/>
              <a:t>β</a:t>
            </a:r>
            <a:r>
              <a:rPr lang="en-US" altLang="ja-JP" baseline="-25000" dirty="0" err="1" smtClean="0"/>
              <a:t>eff</a:t>
            </a:r>
            <a:r>
              <a:rPr lang="en-US" altLang="ja-JP" dirty="0" smtClean="0"/>
              <a:t> </a:t>
            </a:r>
            <a:r>
              <a:rPr lang="en-US" altLang="ja-JP" dirty="0" smtClean="0"/>
              <a:t>&gt; </a:t>
            </a:r>
            <a:r>
              <a:rPr lang="el-GR" altLang="ja-JP" dirty="0" smtClean="0"/>
              <a:t>β</a:t>
            </a:r>
            <a:r>
              <a:rPr lang="en-US" altLang="ja-JP" baseline="-25000" dirty="0" smtClean="0"/>
              <a:t>+</a:t>
            </a:r>
            <a:r>
              <a:rPr lang="en-US" altLang="ja-JP" dirty="0" smtClean="0"/>
              <a:t>/</a:t>
            </a:r>
            <a:r>
              <a:rPr lang="en-US" altLang="ja-JP" dirty="0" err="1" smtClean="0"/>
              <a:t>sqrt</a:t>
            </a:r>
            <a:r>
              <a:rPr lang="en-US" altLang="ja-JP" dirty="0" smtClean="0"/>
              <a:t> 2 </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ssolve">
                                      <p:cBhvr>
                                        <p:cTn id="16" dur="500"/>
                                        <p:tgtEl>
                                          <p:spTgt spid="3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par>
                                <p:cTn id="25" presetID="9"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par>
                                <p:cTn id="28" presetID="9"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dissolve">
                                      <p:cBhvr>
                                        <p:cTn id="36" dur="500"/>
                                        <p:tgtEl>
                                          <p:spTgt spid="2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dissolv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8" grpId="0" animBg="1"/>
      <p:bldP spid="29" grpId="0"/>
      <p:bldP spid="31" grpId="0"/>
      <p:bldP spid="32" grpId="0" animBg="1"/>
      <p:bldP spid="33" grpId="0"/>
      <p:bldP spid="62" grpId="0"/>
      <p:bldP spid="63" grpId="0"/>
      <p:bldP spid="64" grpId="0"/>
      <p:bldP spid="65" grpId="0" animBg="1"/>
      <p:bldP spid="75" grpId="0" animBg="1"/>
      <p:bldP spid="76" grpId="0"/>
      <p:bldP spid="77" grpId="0" animBg="1"/>
      <p:bldP spid="78" grpId="0" animBg="1"/>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ounded Rectangle 147"/>
          <p:cNvSpPr/>
          <p:nvPr/>
        </p:nvSpPr>
        <p:spPr>
          <a:xfrm>
            <a:off x="0" y="304800"/>
            <a:ext cx="2819400" cy="2895600"/>
          </a:xfrm>
          <a:prstGeom prst="roundRect">
            <a:avLst/>
          </a:prstGeom>
          <a:solidFill>
            <a:srgbClr val="FF6699">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5400000">
            <a:off x="3833783" y="2639042"/>
            <a:ext cx="1929507" cy="475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306336" y="1759921"/>
            <a:ext cx="533400" cy="457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rot="10610579">
            <a:off x="4401204" y="2015200"/>
            <a:ext cx="440644" cy="312756"/>
          </a:xfrm>
          <a:prstGeom prst="arc">
            <a:avLst>
              <a:gd name="adj1" fmla="val 12136405"/>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rot="2657592">
            <a:off x="4708869" y="1689370"/>
            <a:ext cx="76200" cy="762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8776831">
            <a:off x="4768939" y="943909"/>
            <a:ext cx="304800" cy="1295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43400" y="2410361"/>
            <a:ext cx="649537" cy="369332"/>
          </a:xfrm>
          <a:prstGeom prst="rect">
            <a:avLst/>
          </a:prstGeom>
          <a:noFill/>
        </p:spPr>
        <p:txBody>
          <a:bodyPr wrap="none" rtlCol="0">
            <a:spAutoFit/>
          </a:bodyPr>
          <a:lstStyle/>
          <a:p>
            <a:r>
              <a:rPr lang="en-US" dirty="0" smtClean="0"/>
              <a:t>45</a:t>
            </a:r>
            <a:r>
              <a:rPr lang="en-US" altLang="ja-JP" dirty="0" smtClean="0"/>
              <a:t>°</a:t>
            </a:r>
            <a:endParaRPr lang="en-US" dirty="0"/>
          </a:p>
        </p:txBody>
      </p:sp>
      <p:cxnSp>
        <p:nvCxnSpPr>
          <p:cNvPr id="13" name="Straight Arrow Connector 12"/>
          <p:cNvCxnSpPr>
            <a:stCxn id="11" idx="1"/>
          </p:cNvCxnSpPr>
          <p:nvPr/>
        </p:nvCxnSpPr>
        <p:spPr>
          <a:xfrm rot="5400000" flipH="1">
            <a:off x="4440408" y="1326066"/>
            <a:ext cx="361590" cy="39260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805837" y="1307523"/>
            <a:ext cx="419901" cy="37668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1"/>
          </p:cNvCxnSpPr>
          <p:nvPr/>
        </p:nvCxnSpPr>
        <p:spPr>
          <a:xfrm rot="5400000" flipH="1">
            <a:off x="4416554" y="1302212"/>
            <a:ext cx="790960" cy="109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310311" y="949551"/>
            <a:ext cx="533400" cy="457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795012" y="921392"/>
            <a:ext cx="375987" cy="3559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24400" y="581561"/>
            <a:ext cx="306494" cy="369332"/>
          </a:xfrm>
          <a:prstGeom prst="rect">
            <a:avLst/>
          </a:prstGeom>
          <a:noFill/>
        </p:spPr>
        <p:txBody>
          <a:bodyPr wrap="none" rtlCol="0">
            <a:spAutoFit/>
          </a:bodyPr>
          <a:lstStyle/>
          <a:p>
            <a:r>
              <a:rPr lang="en-US" dirty="0" smtClean="0">
                <a:solidFill>
                  <a:srgbClr val="FF0000"/>
                </a:solidFill>
              </a:rPr>
              <a:t>b</a:t>
            </a:r>
            <a:endParaRPr lang="en-US" dirty="0">
              <a:solidFill>
                <a:srgbClr val="FF0000"/>
              </a:solidFill>
            </a:endParaRPr>
          </a:p>
        </p:txBody>
      </p:sp>
      <p:cxnSp>
        <p:nvCxnSpPr>
          <p:cNvPr id="19" name="Straight Connector 18"/>
          <p:cNvCxnSpPr/>
          <p:nvPr/>
        </p:nvCxnSpPr>
        <p:spPr>
          <a:xfrm rot="5400000" flipH="1" flipV="1">
            <a:off x="4875238" y="558131"/>
            <a:ext cx="0" cy="1515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81600" y="1038761"/>
            <a:ext cx="306494" cy="369332"/>
          </a:xfrm>
          <a:prstGeom prst="rect">
            <a:avLst/>
          </a:prstGeom>
          <a:noFill/>
        </p:spPr>
        <p:txBody>
          <a:bodyPr wrap="none" rtlCol="0">
            <a:spAutoFit/>
          </a:bodyPr>
          <a:lstStyle/>
          <a:p>
            <a:r>
              <a:rPr lang="en-US" dirty="0" smtClean="0">
                <a:solidFill>
                  <a:srgbClr val="00B050"/>
                </a:solidFill>
              </a:rPr>
              <a:t>b</a:t>
            </a:r>
            <a:endParaRPr lang="en-US" dirty="0">
              <a:solidFill>
                <a:srgbClr val="00B050"/>
              </a:solidFill>
            </a:endParaRPr>
          </a:p>
        </p:txBody>
      </p:sp>
      <p:cxnSp>
        <p:nvCxnSpPr>
          <p:cNvPr id="21" name="Straight Connector 20"/>
          <p:cNvCxnSpPr/>
          <p:nvPr/>
        </p:nvCxnSpPr>
        <p:spPr>
          <a:xfrm rot="5400000" flipH="1" flipV="1">
            <a:off x="5323161" y="1026595"/>
            <a:ext cx="0" cy="1515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Group 49"/>
          <p:cNvGrpSpPr/>
          <p:nvPr/>
        </p:nvGrpSpPr>
        <p:grpSpPr>
          <a:xfrm>
            <a:off x="5414176" y="1242844"/>
            <a:ext cx="76200" cy="76200"/>
            <a:chOff x="4495800" y="1600200"/>
            <a:chExt cx="304800" cy="152400"/>
          </a:xfrm>
        </p:grpSpPr>
        <p:cxnSp>
          <p:nvCxnSpPr>
            <p:cNvPr id="23" name="Straight Connector 22"/>
            <p:cNvCxnSpPr/>
            <p:nvPr/>
          </p:nvCxnSpPr>
          <p:spPr>
            <a:xfrm rot="5400000">
              <a:off x="4572000" y="1676400"/>
              <a:ext cx="1524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95800" y="1752600"/>
              <a:ext cx="3048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4263224" y="1507629"/>
            <a:ext cx="306494" cy="369332"/>
          </a:xfrm>
          <a:prstGeom prst="rect">
            <a:avLst/>
          </a:prstGeom>
          <a:noFill/>
        </p:spPr>
        <p:txBody>
          <a:bodyPr wrap="none" rtlCol="0">
            <a:spAutoFit/>
          </a:bodyPr>
          <a:lstStyle/>
          <a:p>
            <a:r>
              <a:rPr lang="en-US" dirty="0" smtClean="0">
                <a:solidFill>
                  <a:srgbClr val="0070C0"/>
                </a:solidFill>
              </a:rPr>
              <a:t>b</a:t>
            </a:r>
            <a:endParaRPr lang="en-US" dirty="0">
              <a:solidFill>
                <a:srgbClr val="0070C0"/>
              </a:solidFill>
            </a:endParaRPr>
          </a:p>
        </p:txBody>
      </p:sp>
      <p:cxnSp>
        <p:nvCxnSpPr>
          <p:cNvPr id="26" name="Straight Connector 25"/>
          <p:cNvCxnSpPr/>
          <p:nvPr/>
        </p:nvCxnSpPr>
        <p:spPr>
          <a:xfrm rot="5400000" flipH="1" flipV="1">
            <a:off x="4412737" y="1495464"/>
            <a:ext cx="0" cy="15155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Group 60"/>
          <p:cNvGrpSpPr/>
          <p:nvPr/>
        </p:nvGrpSpPr>
        <p:grpSpPr>
          <a:xfrm>
            <a:off x="4495800" y="1724561"/>
            <a:ext cx="45719" cy="76200"/>
            <a:chOff x="4800600" y="2362200"/>
            <a:chExt cx="76200" cy="228600"/>
          </a:xfrm>
        </p:grpSpPr>
        <p:cxnSp>
          <p:nvCxnSpPr>
            <p:cNvPr id="28" name="Straight Connector 27"/>
            <p:cNvCxnSpPr/>
            <p:nvPr/>
          </p:nvCxnSpPr>
          <p:spPr>
            <a:xfrm rot="5400000">
              <a:off x="4686300" y="2476500"/>
              <a:ext cx="2286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762500" y="2476500"/>
              <a:ext cx="2286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352800" y="2943761"/>
            <a:ext cx="1529073" cy="646331"/>
          </a:xfrm>
          <a:prstGeom prst="rect">
            <a:avLst/>
          </a:prstGeom>
          <a:noFill/>
        </p:spPr>
        <p:txBody>
          <a:bodyPr wrap="none" rtlCol="0">
            <a:spAutoFit/>
          </a:bodyPr>
          <a:lstStyle/>
          <a:p>
            <a:r>
              <a:rPr lang="en-US" dirty="0" smtClean="0">
                <a:solidFill>
                  <a:srgbClr val="FF0000"/>
                </a:solidFill>
              </a:rPr>
              <a:t>incident beam</a:t>
            </a:r>
          </a:p>
          <a:p>
            <a:r>
              <a:rPr lang="en-US" dirty="0" smtClean="0"/>
              <a:t>b = b  + b</a:t>
            </a:r>
            <a:endParaRPr lang="en-US" dirty="0"/>
          </a:p>
        </p:txBody>
      </p:sp>
      <p:grpSp>
        <p:nvGrpSpPr>
          <p:cNvPr id="31" name="Group 61"/>
          <p:cNvGrpSpPr/>
          <p:nvPr/>
        </p:nvGrpSpPr>
        <p:grpSpPr>
          <a:xfrm>
            <a:off x="9223990" y="3613915"/>
            <a:ext cx="76200" cy="76200"/>
            <a:chOff x="4495800" y="1600200"/>
            <a:chExt cx="304800" cy="152400"/>
          </a:xfrm>
        </p:grpSpPr>
        <p:cxnSp>
          <p:nvCxnSpPr>
            <p:cNvPr id="32" name="Straight Connector 31"/>
            <p:cNvCxnSpPr/>
            <p:nvPr/>
          </p:nvCxnSpPr>
          <p:spPr>
            <a:xfrm rot="5400000">
              <a:off x="4572000" y="1676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95800" y="17526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64"/>
          <p:cNvGrpSpPr/>
          <p:nvPr/>
        </p:nvGrpSpPr>
        <p:grpSpPr>
          <a:xfrm>
            <a:off x="4345389" y="3421502"/>
            <a:ext cx="45719" cy="76200"/>
            <a:chOff x="4800600" y="2362200"/>
            <a:chExt cx="76200" cy="228600"/>
          </a:xfrm>
        </p:grpSpPr>
        <p:cxnSp>
          <p:nvCxnSpPr>
            <p:cNvPr id="35" name="Straight Connector 34"/>
            <p:cNvCxnSpPr/>
            <p:nvPr/>
          </p:nvCxnSpPr>
          <p:spPr>
            <a:xfrm rot="5400000">
              <a:off x="4686300" y="2476500"/>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762500" y="2476500"/>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rot="5400000" flipH="1" flipV="1">
            <a:off x="3511588" y="3197043"/>
            <a:ext cx="0" cy="151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842893" y="3201681"/>
            <a:ext cx="0" cy="151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4228531" y="3198368"/>
            <a:ext cx="0" cy="151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315200" y="1195346"/>
            <a:ext cx="304800" cy="106680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rot="10800000">
            <a:off x="6629400" y="1728746"/>
            <a:ext cx="685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rot="20530396">
            <a:off x="7318778" y="1140191"/>
            <a:ext cx="304800" cy="1066800"/>
          </a:xfrm>
          <a:prstGeom prst="rect">
            <a:avLst/>
          </a:prstGeom>
          <a:no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42" idx="1"/>
          </p:cNvCxnSpPr>
          <p:nvPr/>
        </p:nvCxnSpPr>
        <p:spPr>
          <a:xfrm rot="10800000" flipV="1">
            <a:off x="6553201" y="1720246"/>
            <a:ext cx="772895" cy="237099"/>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315200" y="1728746"/>
            <a:ext cx="609601"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844624" y="1372263"/>
            <a:ext cx="306494" cy="369332"/>
          </a:xfrm>
          <a:prstGeom prst="rect">
            <a:avLst/>
          </a:prstGeom>
          <a:noFill/>
        </p:spPr>
        <p:txBody>
          <a:bodyPr wrap="none" rtlCol="0">
            <a:spAutoFit/>
          </a:bodyPr>
          <a:lstStyle/>
          <a:p>
            <a:r>
              <a:rPr lang="en-US" dirty="0" smtClean="0">
                <a:solidFill>
                  <a:srgbClr val="00B050"/>
                </a:solidFill>
              </a:rPr>
              <a:t>b</a:t>
            </a:r>
            <a:endParaRPr lang="en-US" dirty="0">
              <a:solidFill>
                <a:srgbClr val="00B050"/>
              </a:solidFill>
            </a:endParaRPr>
          </a:p>
        </p:txBody>
      </p:sp>
      <p:cxnSp>
        <p:nvCxnSpPr>
          <p:cNvPr id="46" name="Straight Connector 45"/>
          <p:cNvCxnSpPr/>
          <p:nvPr/>
        </p:nvCxnSpPr>
        <p:spPr>
          <a:xfrm rot="5400000" flipH="1" flipV="1">
            <a:off x="7986185" y="1360097"/>
            <a:ext cx="0" cy="1515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7" name="Group 109"/>
          <p:cNvGrpSpPr/>
          <p:nvPr/>
        </p:nvGrpSpPr>
        <p:grpSpPr>
          <a:xfrm>
            <a:off x="8077200" y="1576346"/>
            <a:ext cx="76200" cy="76200"/>
            <a:chOff x="4495800" y="1600200"/>
            <a:chExt cx="304800" cy="152400"/>
          </a:xfrm>
        </p:grpSpPr>
        <p:cxnSp>
          <p:nvCxnSpPr>
            <p:cNvPr id="48" name="Straight Connector 47"/>
            <p:cNvCxnSpPr/>
            <p:nvPr/>
          </p:nvCxnSpPr>
          <p:spPr>
            <a:xfrm rot="5400000">
              <a:off x="4572000" y="1676400"/>
              <a:ext cx="1524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495800" y="1752600"/>
              <a:ext cx="3048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a:stCxn id="42" idx="1"/>
          </p:cNvCxnSpPr>
          <p:nvPr/>
        </p:nvCxnSpPr>
        <p:spPr>
          <a:xfrm rot="10800000" flipV="1">
            <a:off x="6781801" y="1720246"/>
            <a:ext cx="544295" cy="38949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705600" y="2109746"/>
            <a:ext cx="620491" cy="369332"/>
          </a:xfrm>
          <a:prstGeom prst="rect">
            <a:avLst/>
          </a:prstGeom>
          <a:noFill/>
        </p:spPr>
        <p:txBody>
          <a:bodyPr wrap="none" rtlCol="0">
            <a:spAutoFit/>
          </a:bodyPr>
          <a:lstStyle/>
          <a:p>
            <a:r>
              <a:rPr lang="en-US" dirty="0" smtClean="0">
                <a:solidFill>
                  <a:srgbClr val="00B050"/>
                </a:solidFill>
              </a:rPr>
              <a:t>b  </a:t>
            </a:r>
            <a:r>
              <a:rPr lang="en-US" baseline="-25000" dirty="0" err="1" smtClean="0">
                <a:solidFill>
                  <a:srgbClr val="00B050"/>
                </a:solidFill>
              </a:rPr>
              <a:t>refl</a:t>
            </a:r>
            <a:endParaRPr lang="en-US" baseline="-25000" dirty="0">
              <a:solidFill>
                <a:srgbClr val="00B050"/>
              </a:solidFill>
            </a:endParaRPr>
          </a:p>
        </p:txBody>
      </p:sp>
      <p:cxnSp>
        <p:nvCxnSpPr>
          <p:cNvPr id="52" name="Straight Connector 51"/>
          <p:cNvCxnSpPr/>
          <p:nvPr/>
        </p:nvCxnSpPr>
        <p:spPr>
          <a:xfrm rot="5400000" flipH="1" flipV="1">
            <a:off x="6847161" y="2097580"/>
            <a:ext cx="0" cy="1515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3" name="Group 122"/>
          <p:cNvGrpSpPr/>
          <p:nvPr/>
        </p:nvGrpSpPr>
        <p:grpSpPr>
          <a:xfrm>
            <a:off x="6917635" y="2341659"/>
            <a:ext cx="76200" cy="76200"/>
            <a:chOff x="4495800" y="1600200"/>
            <a:chExt cx="304800" cy="152400"/>
          </a:xfrm>
        </p:grpSpPr>
        <p:cxnSp>
          <p:nvCxnSpPr>
            <p:cNvPr id="54" name="Straight Connector 53"/>
            <p:cNvCxnSpPr/>
            <p:nvPr/>
          </p:nvCxnSpPr>
          <p:spPr>
            <a:xfrm rot="5400000">
              <a:off x="4572000" y="1676400"/>
              <a:ext cx="1524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95800" y="1752600"/>
              <a:ext cx="3048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55"/>
          <p:cNvCxnSpPr>
            <a:stCxn id="42" idx="1"/>
          </p:cNvCxnSpPr>
          <p:nvPr/>
        </p:nvCxnSpPr>
        <p:spPr>
          <a:xfrm rot="10800000">
            <a:off x="7010401" y="814347"/>
            <a:ext cx="315695" cy="905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0" idx="1"/>
          </p:cNvCxnSpPr>
          <p:nvPr/>
        </p:nvCxnSpPr>
        <p:spPr>
          <a:xfrm rot="10800000">
            <a:off x="7315200" y="661946"/>
            <a:ext cx="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58" name="Arc 57"/>
          <p:cNvSpPr/>
          <p:nvPr/>
        </p:nvSpPr>
        <p:spPr>
          <a:xfrm rot="21210467">
            <a:off x="7043897" y="867410"/>
            <a:ext cx="440644" cy="312756"/>
          </a:xfrm>
          <a:prstGeom prst="arc">
            <a:avLst>
              <a:gd name="adj1" fmla="val 12136405"/>
              <a:gd name="adj2" fmla="val 17849487"/>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ectangle 58"/>
          <p:cNvSpPr/>
          <p:nvPr/>
        </p:nvSpPr>
        <p:spPr>
          <a:xfrm>
            <a:off x="6781800" y="533400"/>
            <a:ext cx="591829" cy="369332"/>
          </a:xfrm>
          <a:prstGeom prst="rect">
            <a:avLst/>
          </a:prstGeom>
        </p:spPr>
        <p:txBody>
          <a:bodyPr wrap="none">
            <a:spAutoFit/>
          </a:bodyPr>
          <a:lstStyle/>
          <a:p>
            <a:r>
              <a:rPr lang="el-GR" altLang="ja-JP" dirty="0" smtClean="0"/>
              <a:t>β</a:t>
            </a:r>
            <a:r>
              <a:rPr lang="en-US" altLang="ja-JP" baseline="-25000" dirty="0" smtClean="0"/>
              <a:t>+</a:t>
            </a:r>
            <a:r>
              <a:rPr lang="en-US" altLang="ja-JP" dirty="0" smtClean="0"/>
              <a:t>/2</a:t>
            </a:r>
            <a:endParaRPr lang="en-US" dirty="0" smtClean="0"/>
          </a:p>
        </p:txBody>
      </p:sp>
      <p:sp>
        <p:nvSpPr>
          <p:cNvPr id="60" name="TextBox 59"/>
          <p:cNvSpPr txBox="1"/>
          <p:nvPr/>
        </p:nvSpPr>
        <p:spPr>
          <a:xfrm>
            <a:off x="6096000" y="2895600"/>
            <a:ext cx="2819400" cy="830997"/>
          </a:xfrm>
          <a:prstGeom prst="rect">
            <a:avLst/>
          </a:prstGeom>
          <a:noFill/>
        </p:spPr>
        <p:txBody>
          <a:bodyPr wrap="square" rtlCol="0">
            <a:spAutoFit/>
          </a:bodyPr>
          <a:lstStyle/>
          <a:p>
            <a:r>
              <a:rPr lang="en-US" altLang="ja-JP" sz="1600" dirty="0" smtClean="0"/>
              <a:t>The perpendicular component  will be deflected by </a:t>
            </a:r>
            <a:r>
              <a:rPr lang="el-GR" altLang="ja-JP" sz="1600" dirty="0" smtClean="0"/>
              <a:t>β</a:t>
            </a:r>
            <a:r>
              <a:rPr lang="en-US" altLang="ja-JP" sz="1600" baseline="-25000" dirty="0" smtClean="0"/>
              <a:t>+</a:t>
            </a:r>
            <a:r>
              <a:rPr lang="en-US" altLang="ja-JP" sz="1600" dirty="0" smtClean="0"/>
              <a:t>, while the parallel will stay unchanged.</a:t>
            </a:r>
            <a:endParaRPr lang="en-US" sz="1600" dirty="0" smtClean="0"/>
          </a:p>
        </p:txBody>
      </p:sp>
      <p:sp>
        <p:nvSpPr>
          <p:cNvPr id="61" name="Rectangle 60"/>
          <p:cNvSpPr/>
          <p:nvPr/>
        </p:nvSpPr>
        <p:spPr>
          <a:xfrm>
            <a:off x="6324600" y="1752600"/>
            <a:ext cx="385042" cy="369332"/>
          </a:xfrm>
          <a:prstGeom prst="rect">
            <a:avLst/>
          </a:prstGeom>
        </p:spPr>
        <p:txBody>
          <a:bodyPr wrap="none">
            <a:spAutoFit/>
          </a:bodyPr>
          <a:lstStyle/>
          <a:p>
            <a:r>
              <a:rPr lang="el-GR" altLang="ja-JP" dirty="0" smtClean="0"/>
              <a:t>β</a:t>
            </a:r>
            <a:r>
              <a:rPr lang="en-US" altLang="ja-JP" baseline="-25000" dirty="0" smtClean="0"/>
              <a:t>+</a:t>
            </a:r>
            <a:endParaRPr lang="en-US" dirty="0" smtClean="0"/>
          </a:p>
        </p:txBody>
      </p:sp>
      <p:sp>
        <p:nvSpPr>
          <p:cNvPr id="62" name="Arc 61"/>
          <p:cNvSpPr/>
          <p:nvPr/>
        </p:nvSpPr>
        <p:spPr>
          <a:xfrm rot="16796585">
            <a:off x="6677350" y="1663982"/>
            <a:ext cx="440644" cy="312756"/>
          </a:xfrm>
          <a:prstGeom prst="arc">
            <a:avLst>
              <a:gd name="adj1" fmla="val 11172150"/>
              <a:gd name="adj2" fmla="val 17849487"/>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p:cNvSpPr txBox="1"/>
          <p:nvPr/>
        </p:nvSpPr>
        <p:spPr>
          <a:xfrm>
            <a:off x="5638800" y="2362200"/>
            <a:ext cx="861839" cy="307777"/>
          </a:xfrm>
          <a:prstGeom prst="rect">
            <a:avLst/>
          </a:prstGeom>
          <a:noFill/>
        </p:spPr>
        <p:txBody>
          <a:bodyPr wrap="none" rtlCol="0">
            <a:spAutoFit/>
          </a:bodyPr>
          <a:lstStyle/>
          <a:p>
            <a:r>
              <a:rPr lang="en-US" sz="1400" dirty="0" smtClean="0"/>
              <a:t>side </a:t>
            </a:r>
            <a:r>
              <a:rPr lang="en-US" sz="1400" dirty="0" smtClean="0"/>
              <a:t>view</a:t>
            </a:r>
            <a:endParaRPr lang="en-US" sz="1400" dirty="0" smtClean="0"/>
          </a:p>
        </p:txBody>
      </p:sp>
      <p:sp>
        <p:nvSpPr>
          <p:cNvPr id="64" name="TextBox 63"/>
          <p:cNvSpPr txBox="1"/>
          <p:nvPr/>
        </p:nvSpPr>
        <p:spPr>
          <a:xfrm>
            <a:off x="2819400" y="2209800"/>
            <a:ext cx="1422312" cy="307777"/>
          </a:xfrm>
          <a:prstGeom prst="rect">
            <a:avLst/>
          </a:prstGeom>
          <a:noFill/>
        </p:spPr>
        <p:txBody>
          <a:bodyPr wrap="none" rtlCol="0">
            <a:spAutoFit/>
          </a:bodyPr>
          <a:lstStyle/>
          <a:p>
            <a:r>
              <a:rPr lang="en-US" sz="1400" dirty="0" smtClean="0"/>
              <a:t>View from above</a:t>
            </a:r>
            <a:endParaRPr lang="en-US" sz="1400" dirty="0"/>
          </a:p>
        </p:txBody>
      </p:sp>
      <p:cxnSp>
        <p:nvCxnSpPr>
          <p:cNvPr id="65" name="Straight Arrow Connector 64"/>
          <p:cNvCxnSpPr/>
          <p:nvPr/>
        </p:nvCxnSpPr>
        <p:spPr>
          <a:xfrm rot="5400000" flipH="1" flipV="1">
            <a:off x="6292146" y="4534820"/>
            <a:ext cx="991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flipV="1">
            <a:off x="5721440" y="5030120"/>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788240" y="503012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788240" y="5030120"/>
            <a:ext cx="674196"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393864" y="4660788"/>
            <a:ext cx="306494" cy="369332"/>
          </a:xfrm>
          <a:prstGeom prst="rect">
            <a:avLst/>
          </a:prstGeom>
          <a:noFill/>
        </p:spPr>
        <p:txBody>
          <a:bodyPr wrap="none" rtlCol="0">
            <a:spAutoFit/>
          </a:bodyPr>
          <a:lstStyle/>
          <a:p>
            <a:r>
              <a:rPr lang="en-US" dirty="0" smtClean="0">
                <a:solidFill>
                  <a:srgbClr val="0070C0"/>
                </a:solidFill>
              </a:rPr>
              <a:t>b</a:t>
            </a:r>
            <a:endParaRPr lang="en-US" dirty="0">
              <a:solidFill>
                <a:srgbClr val="0070C0"/>
              </a:solidFill>
            </a:endParaRPr>
          </a:p>
        </p:txBody>
      </p:sp>
      <p:cxnSp>
        <p:nvCxnSpPr>
          <p:cNvPr id="70" name="Straight Connector 69"/>
          <p:cNvCxnSpPr/>
          <p:nvPr/>
        </p:nvCxnSpPr>
        <p:spPr>
          <a:xfrm rot="5400000" flipH="1" flipV="1">
            <a:off x="7543377" y="4648623"/>
            <a:ext cx="0" cy="15155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1" name="Group 150"/>
          <p:cNvGrpSpPr/>
          <p:nvPr/>
        </p:nvGrpSpPr>
        <p:grpSpPr>
          <a:xfrm>
            <a:off x="7626440" y="4877720"/>
            <a:ext cx="45719" cy="76200"/>
            <a:chOff x="4800600" y="2362200"/>
            <a:chExt cx="76200" cy="228600"/>
          </a:xfrm>
        </p:grpSpPr>
        <p:cxnSp>
          <p:nvCxnSpPr>
            <p:cNvPr id="72" name="Straight Connector 71"/>
            <p:cNvCxnSpPr/>
            <p:nvPr/>
          </p:nvCxnSpPr>
          <p:spPr>
            <a:xfrm rot="5400000">
              <a:off x="4686300" y="2476500"/>
              <a:ext cx="2286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4762500" y="2476500"/>
              <a:ext cx="2286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4" name="Straight Arrow Connector 73"/>
          <p:cNvCxnSpPr/>
          <p:nvPr/>
        </p:nvCxnSpPr>
        <p:spPr>
          <a:xfrm rot="5400000">
            <a:off x="6298389" y="5062771"/>
            <a:ext cx="533400" cy="46809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940640" y="4725320"/>
            <a:ext cx="264816" cy="369332"/>
          </a:xfrm>
          <a:prstGeom prst="rect">
            <a:avLst/>
          </a:prstGeom>
          <a:noFill/>
        </p:spPr>
        <p:txBody>
          <a:bodyPr wrap="none" rtlCol="0">
            <a:spAutoFit/>
          </a:bodyPr>
          <a:lstStyle/>
          <a:p>
            <a:r>
              <a:rPr lang="en-US" dirty="0" smtClean="0"/>
              <a:t>r</a:t>
            </a:r>
            <a:endParaRPr lang="en-US" dirty="0"/>
          </a:p>
        </p:txBody>
      </p:sp>
      <p:sp>
        <p:nvSpPr>
          <p:cNvPr id="76" name="TextBox 75"/>
          <p:cNvSpPr txBox="1"/>
          <p:nvPr/>
        </p:nvSpPr>
        <p:spPr>
          <a:xfrm>
            <a:off x="5721440" y="4649120"/>
            <a:ext cx="940963" cy="369332"/>
          </a:xfrm>
          <a:prstGeom prst="rect">
            <a:avLst/>
          </a:prstGeom>
          <a:noFill/>
        </p:spPr>
        <p:txBody>
          <a:bodyPr wrap="none" rtlCol="0">
            <a:spAutoFit/>
          </a:bodyPr>
          <a:lstStyle/>
          <a:p>
            <a:r>
              <a:rPr lang="en-US" dirty="0" smtClean="0"/>
              <a:t>r</a:t>
            </a:r>
            <a:r>
              <a:rPr lang="ja-JP" altLang="en-US" smtClean="0"/>
              <a:t>・</a:t>
            </a:r>
            <a:r>
              <a:rPr lang="en-US" dirty="0" err="1" smtClean="0"/>
              <a:t>cos</a:t>
            </a:r>
            <a:r>
              <a:rPr lang="en-US" altLang="ja-JP" dirty="0" smtClean="0"/>
              <a:t> </a:t>
            </a:r>
            <a:r>
              <a:rPr lang="el-GR" altLang="ja-JP" dirty="0" smtClean="0"/>
              <a:t>β</a:t>
            </a:r>
            <a:r>
              <a:rPr lang="en-US" altLang="ja-JP" baseline="-25000" dirty="0" smtClean="0"/>
              <a:t>+</a:t>
            </a:r>
            <a:endParaRPr lang="en-US" dirty="0"/>
          </a:p>
        </p:txBody>
      </p:sp>
      <p:cxnSp>
        <p:nvCxnSpPr>
          <p:cNvPr id="77" name="Straight Connector 76"/>
          <p:cNvCxnSpPr/>
          <p:nvPr/>
        </p:nvCxnSpPr>
        <p:spPr>
          <a:xfrm rot="5400000" flipH="1" flipV="1">
            <a:off x="6216740" y="5449220"/>
            <a:ext cx="2286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8" name="Right Brace 77"/>
          <p:cNvSpPr/>
          <p:nvPr/>
        </p:nvSpPr>
        <p:spPr>
          <a:xfrm rot="14348120">
            <a:off x="6377709" y="4783663"/>
            <a:ext cx="228600" cy="543628"/>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9" name="Straight Connector 78"/>
          <p:cNvCxnSpPr/>
          <p:nvPr/>
        </p:nvCxnSpPr>
        <p:spPr>
          <a:xfrm flipV="1">
            <a:off x="6331040" y="5334257"/>
            <a:ext cx="618214" cy="663"/>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925400" y="5030121"/>
            <a:ext cx="494306" cy="3120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6712040" y="510632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H="1" flipV="1">
            <a:off x="6826340" y="5449220"/>
            <a:ext cx="2286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6200000" flipH="1">
            <a:off x="6585482" y="5232877"/>
            <a:ext cx="558579" cy="1530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788240" y="5563520"/>
            <a:ext cx="1608582" cy="369332"/>
          </a:xfrm>
          <a:prstGeom prst="rect">
            <a:avLst/>
          </a:prstGeom>
          <a:noFill/>
        </p:spPr>
        <p:txBody>
          <a:bodyPr wrap="none" rtlCol="0">
            <a:spAutoFit/>
          </a:bodyPr>
          <a:lstStyle/>
          <a:p>
            <a:r>
              <a:rPr lang="en-US" dirty="0" smtClean="0">
                <a:solidFill>
                  <a:srgbClr val="FF0000"/>
                </a:solidFill>
              </a:rPr>
              <a:t>reflected beam</a:t>
            </a:r>
            <a:endParaRPr lang="en-US" dirty="0">
              <a:solidFill>
                <a:srgbClr val="FF0000"/>
              </a:solidFill>
            </a:endParaRPr>
          </a:p>
        </p:txBody>
      </p:sp>
      <p:sp>
        <p:nvSpPr>
          <p:cNvPr id="85" name="Arc 84"/>
          <p:cNvSpPr/>
          <p:nvPr/>
        </p:nvSpPr>
        <p:spPr>
          <a:xfrm rot="5666009">
            <a:off x="6372887" y="4768435"/>
            <a:ext cx="713756" cy="479685"/>
          </a:xfrm>
          <a:prstGeom prst="arc">
            <a:avLst>
              <a:gd name="adj1" fmla="val 11172150"/>
              <a:gd name="adj2" fmla="val 19862455"/>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p:cNvSpPr txBox="1"/>
          <p:nvPr/>
        </p:nvSpPr>
        <p:spPr>
          <a:xfrm>
            <a:off x="6788240" y="4420520"/>
            <a:ext cx="335348" cy="369332"/>
          </a:xfrm>
          <a:prstGeom prst="rect">
            <a:avLst/>
          </a:prstGeom>
          <a:noFill/>
        </p:spPr>
        <p:txBody>
          <a:bodyPr wrap="none" rtlCol="0">
            <a:spAutoFit/>
          </a:bodyPr>
          <a:lstStyle/>
          <a:p>
            <a:r>
              <a:rPr lang="en-US" altLang="ja-JP" dirty="0" smtClean="0"/>
              <a:t>φ</a:t>
            </a:r>
            <a:endParaRPr lang="en-US" dirty="0"/>
          </a:p>
        </p:txBody>
      </p:sp>
      <p:sp>
        <p:nvSpPr>
          <p:cNvPr id="99" name="Freeform 98"/>
          <p:cNvSpPr/>
          <p:nvPr/>
        </p:nvSpPr>
        <p:spPr>
          <a:xfrm>
            <a:off x="6917449" y="5169930"/>
            <a:ext cx="675861" cy="113969"/>
          </a:xfrm>
          <a:custGeom>
            <a:avLst/>
            <a:gdLst>
              <a:gd name="connsiteX0" fmla="*/ 0 w 675861"/>
              <a:gd name="connsiteY0" fmla="*/ 76863 h 113969"/>
              <a:gd name="connsiteX1" fmla="*/ 437321 w 675861"/>
              <a:gd name="connsiteY1" fmla="*/ 5301 h 113969"/>
              <a:gd name="connsiteX2" fmla="*/ 286247 w 675861"/>
              <a:gd name="connsiteY2" fmla="*/ 108668 h 113969"/>
              <a:gd name="connsiteX3" fmla="*/ 675861 w 675861"/>
              <a:gd name="connsiteY3" fmla="*/ 37107 h 113969"/>
            </a:gdLst>
            <a:ahLst/>
            <a:cxnLst>
              <a:cxn ang="0">
                <a:pos x="connsiteX0" y="connsiteY0"/>
              </a:cxn>
              <a:cxn ang="0">
                <a:pos x="connsiteX1" y="connsiteY1"/>
              </a:cxn>
              <a:cxn ang="0">
                <a:pos x="connsiteX2" y="connsiteY2"/>
              </a:cxn>
              <a:cxn ang="0">
                <a:pos x="connsiteX3" y="connsiteY3"/>
              </a:cxn>
            </a:cxnLst>
            <a:rect l="l" t="t" r="r" b="b"/>
            <a:pathLst>
              <a:path w="675861" h="113969">
                <a:moveTo>
                  <a:pt x="0" y="76863"/>
                </a:moveTo>
                <a:cubicBezTo>
                  <a:pt x="194806" y="38431"/>
                  <a:pt x="389613" y="0"/>
                  <a:pt x="437321" y="5301"/>
                </a:cubicBezTo>
                <a:cubicBezTo>
                  <a:pt x="485029" y="10602"/>
                  <a:pt x="246490" y="103367"/>
                  <a:pt x="286247" y="108668"/>
                </a:cubicBezTo>
                <a:cubicBezTo>
                  <a:pt x="326004" y="113969"/>
                  <a:pt x="500932" y="75538"/>
                  <a:pt x="675861" y="37107"/>
                </a:cubicBezTo>
              </a:path>
            </a:pathLst>
          </a:cu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TextBox 99"/>
          <p:cNvSpPr txBox="1"/>
          <p:nvPr/>
        </p:nvSpPr>
        <p:spPr>
          <a:xfrm>
            <a:off x="7474040" y="5106320"/>
            <a:ext cx="306494" cy="369332"/>
          </a:xfrm>
          <a:prstGeom prst="rect">
            <a:avLst/>
          </a:prstGeom>
          <a:noFill/>
        </p:spPr>
        <p:txBody>
          <a:bodyPr wrap="none" rtlCol="0">
            <a:spAutoFit/>
          </a:bodyPr>
          <a:lstStyle/>
          <a:p>
            <a:r>
              <a:rPr lang="en-US" dirty="0" smtClean="0"/>
              <a:t>d</a:t>
            </a:r>
            <a:endParaRPr lang="en-US" dirty="0"/>
          </a:p>
        </p:txBody>
      </p:sp>
      <p:sp>
        <p:nvSpPr>
          <p:cNvPr id="104" name="TextBox 103"/>
          <p:cNvSpPr txBox="1"/>
          <p:nvPr/>
        </p:nvSpPr>
        <p:spPr>
          <a:xfrm>
            <a:off x="5492840" y="5639720"/>
            <a:ext cx="898003" cy="369332"/>
          </a:xfrm>
          <a:prstGeom prst="rect">
            <a:avLst/>
          </a:prstGeom>
          <a:noFill/>
        </p:spPr>
        <p:txBody>
          <a:bodyPr wrap="none" rtlCol="0">
            <a:spAutoFit/>
          </a:bodyPr>
          <a:lstStyle/>
          <a:p>
            <a:r>
              <a:rPr lang="en-US" dirty="0" smtClean="0"/>
              <a:t>r</a:t>
            </a:r>
            <a:r>
              <a:rPr lang="ja-JP" altLang="en-US" smtClean="0"/>
              <a:t>・</a:t>
            </a:r>
            <a:r>
              <a:rPr lang="en-US" dirty="0" smtClean="0"/>
              <a:t>sin</a:t>
            </a:r>
            <a:r>
              <a:rPr lang="en-US" altLang="ja-JP" dirty="0" smtClean="0"/>
              <a:t> </a:t>
            </a:r>
            <a:r>
              <a:rPr lang="el-GR" altLang="ja-JP" dirty="0" smtClean="0"/>
              <a:t>β</a:t>
            </a:r>
            <a:r>
              <a:rPr lang="en-US" altLang="ja-JP" baseline="-25000" dirty="0" smtClean="0"/>
              <a:t>+</a:t>
            </a:r>
            <a:endParaRPr lang="en-US" dirty="0"/>
          </a:p>
        </p:txBody>
      </p:sp>
      <p:sp>
        <p:nvSpPr>
          <p:cNvPr id="105" name="TextBox 104"/>
          <p:cNvSpPr txBox="1"/>
          <p:nvPr/>
        </p:nvSpPr>
        <p:spPr>
          <a:xfrm>
            <a:off x="6559640" y="5030120"/>
            <a:ext cx="264816" cy="369332"/>
          </a:xfrm>
          <a:prstGeom prst="rect">
            <a:avLst/>
          </a:prstGeom>
          <a:noFill/>
        </p:spPr>
        <p:txBody>
          <a:bodyPr wrap="none" rtlCol="0">
            <a:spAutoFit/>
          </a:bodyPr>
          <a:lstStyle/>
          <a:p>
            <a:r>
              <a:rPr lang="en-US" dirty="0" smtClean="0"/>
              <a:t>r</a:t>
            </a:r>
            <a:endParaRPr lang="en-US" dirty="0"/>
          </a:p>
        </p:txBody>
      </p:sp>
      <p:sp>
        <p:nvSpPr>
          <p:cNvPr id="106" name="Freeform 105"/>
          <p:cNvSpPr/>
          <p:nvPr/>
        </p:nvSpPr>
        <p:spPr>
          <a:xfrm>
            <a:off x="5907633" y="5421722"/>
            <a:ext cx="405517" cy="286247"/>
          </a:xfrm>
          <a:custGeom>
            <a:avLst/>
            <a:gdLst>
              <a:gd name="connsiteX0" fmla="*/ 0 w 405517"/>
              <a:gd name="connsiteY0" fmla="*/ 286247 h 286247"/>
              <a:gd name="connsiteX1" fmla="*/ 166977 w 405517"/>
              <a:gd name="connsiteY1" fmla="*/ 95415 h 286247"/>
              <a:gd name="connsiteX2" fmla="*/ 159026 w 405517"/>
              <a:gd name="connsiteY2" fmla="*/ 222636 h 286247"/>
              <a:gd name="connsiteX3" fmla="*/ 405517 w 405517"/>
              <a:gd name="connsiteY3" fmla="*/ 0 h 286247"/>
            </a:gdLst>
            <a:ahLst/>
            <a:cxnLst>
              <a:cxn ang="0">
                <a:pos x="connsiteX0" y="connsiteY0"/>
              </a:cxn>
              <a:cxn ang="0">
                <a:pos x="connsiteX1" y="connsiteY1"/>
              </a:cxn>
              <a:cxn ang="0">
                <a:pos x="connsiteX2" y="connsiteY2"/>
              </a:cxn>
              <a:cxn ang="0">
                <a:pos x="connsiteX3" y="connsiteY3"/>
              </a:cxn>
            </a:cxnLst>
            <a:rect l="l" t="t" r="r" b="b"/>
            <a:pathLst>
              <a:path w="405517" h="286247">
                <a:moveTo>
                  <a:pt x="0" y="286247"/>
                </a:moveTo>
                <a:cubicBezTo>
                  <a:pt x="70236" y="196132"/>
                  <a:pt x="140473" y="106017"/>
                  <a:pt x="166977" y="95415"/>
                </a:cubicBezTo>
                <a:cubicBezTo>
                  <a:pt x="193481" y="84813"/>
                  <a:pt x="119269" y="238538"/>
                  <a:pt x="159026" y="222636"/>
                </a:cubicBezTo>
                <a:cubicBezTo>
                  <a:pt x="198783" y="206734"/>
                  <a:pt x="302150" y="103367"/>
                  <a:pt x="405517" y="0"/>
                </a:cubicBezTo>
              </a:path>
            </a:pathLst>
          </a:cu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8" name="Straight Connector 107"/>
          <p:cNvCxnSpPr>
            <a:endCxn id="75" idx="2"/>
          </p:cNvCxnSpPr>
          <p:nvPr/>
        </p:nvCxnSpPr>
        <p:spPr>
          <a:xfrm rot="10800000" flipV="1">
            <a:off x="7100330" y="5030120"/>
            <a:ext cx="145111" cy="89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081001" y="5126458"/>
            <a:ext cx="178357" cy="1065"/>
          </a:xfrm>
          <a:prstGeom prst="line">
            <a:avLst/>
          </a:prstGeom>
        </p:spPr>
        <p:style>
          <a:lnRef idx="1">
            <a:schemeClr val="accent1"/>
          </a:lnRef>
          <a:fillRef idx="0">
            <a:schemeClr val="accent1"/>
          </a:fillRef>
          <a:effectRef idx="0">
            <a:schemeClr val="accent1"/>
          </a:effectRef>
          <a:fontRef idx="minor">
            <a:schemeClr val="tx1"/>
          </a:fontRef>
        </p:style>
      </p:cxnSp>
      <p:grpSp>
        <p:nvGrpSpPr>
          <p:cNvPr id="129" name="Group 106"/>
          <p:cNvGrpSpPr/>
          <p:nvPr/>
        </p:nvGrpSpPr>
        <p:grpSpPr>
          <a:xfrm>
            <a:off x="304800" y="304800"/>
            <a:ext cx="1524000" cy="1219200"/>
            <a:chOff x="4764227" y="4114800"/>
            <a:chExt cx="1529543" cy="1108971"/>
          </a:xfrm>
        </p:grpSpPr>
        <p:cxnSp>
          <p:nvCxnSpPr>
            <p:cNvPr id="130" name="Straight Arrow Connector 129"/>
            <p:cNvCxnSpPr/>
            <p:nvPr/>
          </p:nvCxnSpPr>
          <p:spPr>
            <a:xfrm>
              <a:off x="4800600" y="4953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flipH="1" flipV="1">
              <a:off x="46482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5791201" y="4724400"/>
              <a:ext cx="502569" cy="499371"/>
            </a:xfrm>
            <a:prstGeom prst="rect">
              <a:avLst/>
            </a:prstGeom>
            <a:noFill/>
          </p:spPr>
          <p:txBody>
            <a:bodyPr wrap="none" rtlCol="0">
              <a:spAutoFit/>
            </a:bodyPr>
            <a:lstStyle/>
            <a:p>
              <a:r>
                <a:rPr lang="en-US" sz="1400" dirty="0" smtClean="0"/>
                <a:t>x</a:t>
              </a:r>
              <a:endParaRPr lang="en-US" sz="1400" dirty="0"/>
            </a:p>
          </p:txBody>
        </p:sp>
        <p:sp>
          <p:nvSpPr>
            <p:cNvPr id="133" name="TextBox 132"/>
            <p:cNvSpPr txBox="1"/>
            <p:nvPr/>
          </p:nvSpPr>
          <p:spPr>
            <a:xfrm>
              <a:off x="5181601" y="4114800"/>
              <a:ext cx="508691" cy="499372"/>
            </a:xfrm>
            <a:prstGeom prst="rect">
              <a:avLst/>
            </a:prstGeom>
            <a:noFill/>
          </p:spPr>
          <p:txBody>
            <a:bodyPr wrap="none" rtlCol="0">
              <a:spAutoFit/>
            </a:bodyPr>
            <a:lstStyle/>
            <a:p>
              <a:r>
                <a:rPr lang="en-US" sz="1400" dirty="0"/>
                <a:t>y</a:t>
              </a:r>
            </a:p>
          </p:txBody>
        </p:sp>
        <p:sp>
          <p:nvSpPr>
            <p:cNvPr id="134" name="Oval 133"/>
            <p:cNvSpPr/>
            <p:nvPr/>
          </p:nvSpPr>
          <p:spPr>
            <a:xfrm>
              <a:off x="5029200" y="4876800"/>
              <a:ext cx="152400" cy="1524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5081016" y="492556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4764227" y="4609342"/>
              <a:ext cx="228600" cy="499372"/>
            </a:xfrm>
            <a:prstGeom prst="rect">
              <a:avLst/>
            </a:prstGeom>
            <a:noFill/>
          </p:spPr>
          <p:txBody>
            <a:bodyPr wrap="square" rtlCol="0">
              <a:spAutoFit/>
            </a:bodyPr>
            <a:lstStyle/>
            <a:p>
              <a:r>
                <a:rPr lang="en-US" sz="1400" dirty="0" smtClean="0"/>
                <a:t>z</a:t>
              </a:r>
              <a:endParaRPr lang="en-US" sz="1400" dirty="0"/>
            </a:p>
          </p:txBody>
        </p:sp>
      </p:grpSp>
      <p:sp>
        <p:nvSpPr>
          <p:cNvPr id="140" name="Rectangle 139"/>
          <p:cNvSpPr/>
          <p:nvPr/>
        </p:nvSpPr>
        <p:spPr>
          <a:xfrm>
            <a:off x="1828800" y="152400"/>
            <a:ext cx="2603213" cy="646331"/>
          </a:xfrm>
          <a:prstGeom prst="rect">
            <a:avLst/>
          </a:prstGeom>
        </p:spPr>
        <p:txBody>
          <a:bodyPr wrap="none">
            <a:spAutoFit/>
          </a:bodyPr>
          <a:lstStyle/>
          <a:p>
            <a:r>
              <a:rPr lang="en-US" sz="3600" dirty="0" smtClean="0"/>
              <a:t>What is</a:t>
            </a:r>
            <a:r>
              <a:rPr lang="en-US" altLang="ja-JP" sz="3600" dirty="0" smtClean="0"/>
              <a:t> </a:t>
            </a:r>
            <a:r>
              <a:rPr lang="en-US" altLang="ja-JP" sz="3600" dirty="0" err="1" smtClean="0"/>
              <a:t>β</a:t>
            </a:r>
            <a:r>
              <a:rPr lang="en-US" altLang="ja-JP" sz="3600" baseline="-25000" dirty="0" err="1" smtClean="0"/>
              <a:t>eff</a:t>
            </a:r>
            <a:r>
              <a:rPr lang="en-US" sz="3600" dirty="0" smtClean="0"/>
              <a:t> ?</a:t>
            </a:r>
            <a:endParaRPr lang="en-US" sz="3600" dirty="0"/>
          </a:p>
        </p:txBody>
      </p:sp>
      <p:grpSp>
        <p:nvGrpSpPr>
          <p:cNvPr id="147" name="Group 146"/>
          <p:cNvGrpSpPr/>
          <p:nvPr/>
        </p:nvGrpSpPr>
        <p:grpSpPr>
          <a:xfrm>
            <a:off x="290423" y="1449336"/>
            <a:ext cx="2452777" cy="1217664"/>
            <a:chOff x="290423" y="1449336"/>
            <a:chExt cx="3288555" cy="1326226"/>
          </a:xfrm>
        </p:grpSpPr>
        <p:sp>
          <p:nvSpPr>
            <p:cNvPr id="117" name="Isosceles Triangle 116"/>
            <p:cNvSpPr/>
            <p:nvPr/>
          </p:nvSpPr>
          <p:spPr>
            <a:xfrm rot="16200000">
              <a:off x="1379849" y="688824"/>
              <a:ext cx="667553" cy="2811750"/>
            </a:xfrm>
            <a:prstGeom prst="triangl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rot="18776831">
              <a:off x="3116908" y="1313667"/>
              <a:ext cx="140537" cy="783603"/>
            </a:xfrm>
            <a:prstGeom prst="rect">
              <a:avLst/>
            </a:prstGeom>
            <a:no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rot="13456460">
              <a:off x="3107682" y="2178278"/>
              <a:ext cx="184377" cy="597284"/>
            </a:xfrm>
            <a:prstGeom prst="rect">
              <a:avLst/>
            </a:prstGeom>
            <a:no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782767" y="2393341"/>
              <a:ext cx="170857" cy="170292"/>
            </a:xfrm>
            <a:prstGeom prst="rect">
              <a:avLst/>
            </a:prstGeom>
          </p:spPr>
          <p:txBody>
            <a:bodyPr wrap="none">
              <a:spAutoFit/>
            </a:bodyPr>
            <a:lstStyle/>
            <a:p>
              <a:r>
                <a:rPr lang="en-US" altLang="ja-JP" dirty="0" smtClean="0"/>
                <a:t>L</a:t>
              </a:r>
              <a:endParaRPr lang="en-US" dirty="0"/>
            </a:p>
          </p:txBody>
        </p:sp>
        <p:sp>
          <p:nvSpPr>
            <p:cNvPr id="121" name="Freeform 120"/>
            <p:cNvSpPr/>
            <p:nvPr/>
          </p:nvSpPr>
          <p:spPr>
            <a:xfrm>
              <a:off x="304800" y="2102429"/>
              <a:ext cx="2783356" cy="421050"/>
            </a:xfrm>
            <a:custGeom>
              <a:avLst/>
              <a:gdLst>
                <a:gd name="connsiteX0" fmla="*/ 0 w 4601261"/>
                <a:gd name="connsiteY0" fmla="*/ 0 h 913181"/>
                <a:gd name="connsiteX1" fmla="*/ 2260397 w 4601261"/>
                <a:gd name="connsiteY1" fmla="*/ 790042 h 913181"/>
                <a:gd name="connsiteX2" fmla="*/ 4601261 w 4601261"/>
                <a:gd name="connsiteY2" fmla="*/ 738835 h 913181"/>
              </a:gdLst>
              <a:ahLst/>
              <a:cxnLst>
                <a:cxn ang="0">
                  <a:pos x="connsiteX0" y="connsiteY0"/>
                </a:cxn>
                <a:cxn ang="0">
                  <a:pos x="connsiteX1" y="connsiteY1"/>
                </a:cxn>
                <a:cxn ang="0">
                  <a:pos x="connsiteX2" y="connsiteY2"/>
                </a:cxn>
              </a:cxnLst>
              <a:rect l="l" t="t" r="r" b="b"/>
              <a:pathLst>
                <a:path w="4601261" h="913181">
                  <a:moveTo>
                    <a:pt x="0" y="0"/>
                  </a:moveTo>
                  <a:cubicBezTo>
                    <a:pt x="746760" y="333451"/>
                    <a:pt x="1493520" y="666903"/>
                    <a:pt x="2260397" y="790042"/>
                  </a:cubicBezTo>
                  <a:cubicBezTo>
                    <a:pt x="3027274" y="913181"/>
                    <a:pt x="3814267" y="826008"/>
                    <a:pt x="4601261" y="738835"/>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290423" y="1785668"/>
              <a:ext cx="80513" cy="681487"/>
            </a:xfrm>
            <a:custGeom>
              <a:avLst/>
              <a:gdLst>
                <a:gd name="connsiteX0" fmla="*/ 63260 w 80513"/>
                <a:gd name="connsiteY0" fmla="*/ 0 h 681487"/>
                <a:gd name="connsiteX1" fmla="*/ 2875 w 80513"/>
                <a:gd name="connsiteY1" fmla="*/ 353683 h 681487"/>
                <a:gd name="connsiteX2" fmla="*/ 80513 w 80513"/>
                <a:gd name="connsiteY2" fmla="*/ 681487 h 681487"/>
              </a:gdLst>
              <a:ahLst/>
              <a:cxnLst>
                <a:cxn ang="0">
                  <a:pos x="connsiteX0" y="connsiteY0"/>
                </a:cxn>
                <a:cxn ang="0">
                  <a:pos x="connsiteX1" y="connsiteY1"/>
                </a:cxn>
                <a:cxn ang="0">
                  <a:pos x="connsiteX2" y="connsiteY2"/>
                </a:cxn>
              </a:cxnLst>
              <a:rect l="l" t="t" r="r" b="b"/>
              <a:pathLst>
                <a:path w="80513" h="681487">
                  <a:moveTo>
                    <a:pt x="63260" y="0"/>
                  </a:moveTo>
                  <a:cubicBezTo>
                    <a:pt x="31630" y="120051"/>
                    <a:pt x="0" y="240102"/>
                    <a:pt x="2875" y="353683"/>
                  </a:cubicBezTo>
                  <a:cubicBezTo>
                    <a:pt x="5750" y="467264"/>
                    <a:pt x="43131" y="574375"/>
                    <a:pt x="80513" y="68148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2818263" y="2151797"/>
              <a:ext cx="293427" cy="250209"/>
            </a:xfrm>
            <a:custGeom>
              <a:avLst/>
              <a:gdLst>
                <a:gd name="connsiteX0" fmla="*/ 293427 w 293427"/>
                <a:gd name="connsiteY0" fmla="*/ 11373 h 250209"/>
                <a:gd name="connsiteX1" fmla="*/ 184244 w 293427"/>
                <a:gd name="connsiteY1" fmla="*/ 11373 h 250209"/>
                <a:gd name="connsiteX2" fmla="*/ 61415 w 293427"/>
                <a:gd name="connsiteY2" fmla="*/ 79612 h 250209"/>
                <a:gd name="connsiteX3" fmla="*/ 0 w 293427"/>
                <a:gd name="connsiteY3" fmla="*/ 250209 h 250209"/>
              </a:gdLst>
              <a:ahLst/>
              <a:cxnLst>
                <a:cxn ang="0">
                  <a:pos x="connsiteX0" y="connsiteY0"/>
                </a:cxn>
                <a:cxn ang="0">
                  <a:pos x="connsiteX1" y="connsiteY1"/>
                </a:cxn>
                <a:cxn ang="0">
                  <a:pos x="connsiteX2" y="connsiteY2"/>
                </a:cxn>
                <a:cxn ang="0">
                  <a:pos x="connsiteX3" y="connsiteY3"/>
                </a:cxn>
              </a:cxnLst>
              <a:rect l="l" t="t" r="r" b="b"/>
              <a:pathLst>
                <a:path w="293427" h="250209">
                  <a:moveTo>
                    <a:pt x="293427" y="11373"/>
                  </a:moveTo>
                  <a:cubicBezTo>
                    <a:pt x="258170" y="5686"/>
                    <a:pt x="222913" y="0"/>
                    <a:pt x="184244" y="11373"/>
                  </a:cubicBezTo>
                  <a:cubicBezTo>
                    <a:pt x="145575" y="22746"/>
                    <a:pt x="92122" y="39806"/>
                    <a:pt x="61415" y="79612"/>
                  </a:cubicBezTo>
                  <a:cubicBezTo>
                    <a:pt x="30708" y="119418"/>
                    <a:pt x="15354" y="184813"/>
                    <a:pt x="0" y="250209"/>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rot="15032115">
              <a:off x="2808823" y="1769980"/>
              <a:ext cx="293427" cy="250209"/>
            </a:xfrm>
            <a:custGeom>
              <a:avLst/>
              <a:gdLst>
                <a:gd name="connsiteX0" fmla="*/ 293427 w 293427"/>
                <a:gd name="connsiteY0" fmla="*/ 11373 h 250209"/>
                <a:gd name="connsiteX1" fmla="*/ 184244 w 293427"/>
                <a:gd name="connsiteY1" fmla="*/ 11373 h 250209"/>
                <a:gd name="connsiteX2" fmla="*/ 61415 w 293427"/>
                <a:gd name="connsiteY2" fmla="*/ 79612 h 250209"/>
                <a:gd name="connsiteX3" fmla="*/ 0 w 293427"/>
                <a:gd name="connsiteY3" fmla="*/ 250209 h 250209"/>
              </a:gdLst>
              <a:ahLst/>
              <a:cxnLst>
                <a:cxn ang="0">
                  <a:pos x="connsiteX0" y="connsiteY0"/>
                </a:cxn>
                <a:cxn ang="0">
                  <a:pos x="connsiteX1" y="connsiteY1"/>
                </a:cxn>
                <a:cxn ang="0">
                  <a:pos x="connsiteX2" y="connsiteY2"/>
                </a:cxn>
                <a:cxn ang="0">
                  <a:pos x="connsiteX3" y="connsiteY3"/>
                </a:cxn>
              </a:cxnLst>
              <a:rect l="l" t="t" r="r" b="b"/>
              <a:pathLst>
                <a:path w="293427" h="250209">
                  <a:moveTo>
                    <a:pt x="293427" y="11373"/>
                  </a:moveTo>
                  <a:cubicBezTo>
                    <a:pt x="258170" y="5686"/>
                    <a:pt x="222913" y="0"/>
                    <a:pt x="184244" y="11373"/>
                  </a:cubicBezTo>
                  <a:cubicBezTo>
                    <a:pt x="145575" y="22746"/>
                    <a:pt x="92122" y="39806"/>
                    <a:pt x="61415" y="79612"/>
                  </a:cubicBezTo>
                  <a:cubicBezTo>
                    <a:pt x="30708" y="119418"/>
                    <a:pt x="15354" y="184813"/>
                    <a:pt x="0" y="250209"/>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1" name="Straight Connector 140"/>
            <p:cNvCxnSpPr/>
            <p:nvPr/>
          </p:nvCxnSpPr>
          <p:spPr>
            <a:xfrm rot="5400000">
              <a:off x="2753389" y="1818710"/>
              <a:ext cx="759025" cy="20278"/>
            </a:xfrm>
            <a:prstGeom prst="line">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2602619" y="1817430"/>
              <a:ext cx="533400" cy="457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50" name="Right Arrow 149"/>
          <p:cNvSpPr/>
          <p:nvPr/>
        </p:nvSpPr>
        <p:spPr>
          <a:xfrm>
            <a:off x="3200400" y="19050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ight Arrow 150"/>
          <p:cNvSpPr/>
          <p:nvPr/>
        </p:nvSpPr>
        <p:spPr>
          <a:xfrm>
            <a:off x="5715000" y="21336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ight Arrow 151"/>
          <p:cNvSpPr/>
          <p:nvPr/>
        </p:nvSpPr>
        <p:spPr>
          <a:xfrm rot="5400000">
            <a:off x="5715000" y="38862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400800" y="6096000"/>
            <a:ext cx="2286000" cy="338554"/>
          </a:xfrm>
          <a:prstGeom prst="rect">
            <a:avLst/>
          </a:prstGeom>
          <a:noFill/>
        </p:spPr>
        <p:txBody>
          <a:bodyPr wrap="square" rtlCol="0">
            <a:spAutoFit/>
          </a:bodyPr>
          <a:lstStyle/>
          <a:p>
            <a:r>
              <a:rPr lang="en-US" altLang="ja-JP" sz="1600" dirty="0" smtClean="0"/>
              <a:t>Define:  </a:t>
            </a:r>
            <a:r>
              <a:rPr lang="en-US" altLang="ja-JP" sz="1600" dirty="0" err="1" smtClean="0"/>
              <a:t>β</a:t>
            </a:r>
            <a:r>
              <a:rPr lang="en-US" altLang="ja-JP" sz="1600" baseline="-25000" dirty="0" err="1" smtClean="0"/>
              <a:t>eff</a:t>
            </a:r>
            <a:r>
              <a:rPr lang="en-US" altLang="ja-JP" sz="1600" baseline="-25000" dirty="0" smtClean="0"/>
              <a:t> </a:t>
            </a:r>
            <a:r>
              <a:rPr lang="en-US" altLang="ja-JP" sz="1600" dirty="0" smtClean="0"/>
              <a:t> </a:t>
            </a:r>
            <a:r>
              <a:rPr lang="en-US" altLang="ja-JP" sz="1600" dirty="0" smtClean="0"/>
              <a:t>=  </a:t>
            </a:r>
            <a:r>
              <a:rPr lang="en-US" altLang="ja-JP" sz="1600" dirty="0" smtClean="0"/>
              <a:t>φ - </a:t>
            </a:r>
            <a:r>
              <a:rPr lang="en-US" altLang="ja-JP" sz="1600" dirty="0" smtClean="0"/>
              <a:t>90° </a:t>
            </a:r>
            <a:endParaRPr lang="en-US" sz="1600" dirty="0" smtClean="0"/>
          </a:p>
        </p:txBody>
      </p:sp>
      <p:sp>
        <p:nvSpPr>
          <p:cNvPr id="154" name="TextBox 153"/>
          <p:cNvSpPr txBox="1"/>
          <p:nvPr/>
        </p:nvSpPr>
        <p:spPr>
          <a:xfrm>
            <a:off x="6400800" y="5410200"/>
            <a:ext cx="306494" cy="369332"/>
          </a:xfrm>
          <a:prstGeom prst="rect">
            <a:avLst/>
          </a:prstGeom>
          <a:noFill/>
          <a:ln>
            <a:noFill/>
          </a:ln>
        </p:spPr>
        <p:txBody>
          <a:bodyPr wrap="none" rtlCol="0">
            <a:spAutoFit/>
          </a:bodyPr>
          <a:lstStyle/>
          <a:p>
            <a:r>
              <a:rPr lang="en-US" dirty="0" smtClean="0">
                <a:solidFill>
                  <a:srgbClr val="00B050"/>
                </a:solidFill>
              </a:rPr>
              <a:t>b</a:t>
            </a:r>
            <a:endParaRPr lang="en-US" dirty="0">
              <a:solidFill>
                <a:srgbClr val="00B050"/>
              </a:solidFill>
            </a:endParaRPr>
          </a:p>
        </p:txBody>
      </p:sp>
      <p:cxnSp>
        <p:nvCxnSpPr>
          <p:cNvPr id="155" name="Straight Connector 154"/>
          <p:cNvCxnSpPr/>
          <p:nvPr/>
        </p:nvCxnSpPr>
        <p:spPr>
          <a:xfrm rot="5400000" flipH="1" flipV="1">
            <a:off x="6550313" y="5398035"/>
            <a:ext cx="0" cy="15155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56" name="Group 150"/>
          <p:cNvGrpSpPr/>
          <p:nvPr/>
        </p:nvGrpSpPr>
        <p:grpSpPr>
          <a:xfrm>
            <a:off x="6633376" y="5627132"/>
            <a:ext cx="45719" cy="76200"/>
            <a:chOff x="4800600" y="2362200"/>
            <a:chExt cx="76200" cy="228600"/>
          </a:xfrm>
        </p:grpSpPr>
        <p:cxnSp>
          <p:nvCxnSpPr>
            <p:cNvPr id="157" name="Straight Connector 156"/>
            <p:cNvCxnSpPr/>
            <p:nvPr/>
          </p:nvCxnSpPr>
          <p:spPr>
            <a:xfrm rot="5400000">
              <a:off x="4686300" y="2476500"/>
              <a:ext cx="2286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4762500" y="2476500"/>
              <a:ext cx="2286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59" name="Straight Connector 158"/>
          <p:cNvCxnSpPr/>
          <p:nvPr/>
        </p:nvCxnSpPr>
        <p:spPr>
          <a:xfrm>
            <a:off x="1981200" y="4061936"/>
            <a:ext cx="152400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flipH="1" flipV="1">
            <a:off x="3276600" y="4290536"/>
            <a:ext cx="457200" cy="0"/>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981200" y="4061936"/>
            <a:ext cx="15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rot="5400000">
            <a:off x="3395141" y="4072261"/>
            <a:ext cx="100584" cy="10098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76200" y="4572000"/>
            <a:ext cx="1846659" cy="646331"/>
          </a:xfrm>
          <a:prstGeom prst="rect">
            <a:avLst/>
          </a:prstGeom>
          <a:noFill/>
        </p:spPr>
        <p:txBody>
          <a:bodyPr wrap="none" rtlCol="0">
            <a:spAutoFit/>
          </a:bodyPr>
          <a:lstStyle/>
          <a:p>
            <a:r>
              <a:rPr lang="en-US" dirty="0" smtClean="0"/>
              <a:t>d</a:t>
            </a:r>
            <a:r>
              <a:rPr lang="en-US" baseline="30000" dirty="0" smtClean="0"/>
              <a:t>2</a:t>
            </a:r>
            <a:r>
              <a:rPr lang="en-US" dirty="0" smtClean="0"/>
              <a:t> = r</a:t>
            </a:r>
            <a:r>
              <a:rPr lang="en-US" baseline="30000" dirty="0" smtClean="0"/>
              <a:t>2</a:t>
            </a:r>
            <a:r>
              <a:rPr lang="en-US" dirty="0" smtClean="0"/>
              <a:t>+ r</a:t>
            </a:r>
            <a:r>
              <a:rPr lang="en-US" baseline="30000" dirty="0" smtClean="0"/>
              <a:t>2</a:t>
            </a:r>
            <a:r>
              <a:rPr lang="ja-JP" altLang="en-US" smtClean="0"/>
              <a:t>・</a:t>
            </a:r>
            <a:r>
              <a:rPr lang="en-US" dirty="0" smtClean="0"/>
              <a:t>cos</a:t>
            </a:r>
            <a:r>
              <a:rPr lang="en-US" baseline="30000" dirty="0" smtClean="0"/>
              <a:t>2</a:t>
            </a:r>
            <a:r>
              <a:rPr lang="en-US" altLang="ja-JP" dirty="0" smtClean="0"/>
              <a:t> </a:t>
            </a:r>
            <a:r>
              <a:rPr lang="el-GR" altLang="ja-JP" dirty="0" smtClean="0"/>
              <a:t>β</a:t>
            </a:r>
            <a:r>
              <a:rPr lang="en-US" altLang="ja-JP" baseline="-25000" dirty="0" smtClean="0"/>
              <a:t>+</a:t>
            </a:r>
            <a:endParaRPr lang="en-US" dirty="0" smtClean="0"/>
          </a:p>
          <a:p>
            <a:r>
              <a:rPr lang="en-US" altLang="ja-JP" dirty="0" smtClean="0"/>
              <a:t> </a:t>
            </a:r>
            <a:endParaRPr lang="en-US" dirty="0"/>
          </a:p>
        </p:txBody>
      </p:sp>
      <p:sp>
        <p:nvSpPr>
          <p:cNvPr id="164" name="TextBox 163"/>
          <p:cNvSpPr txBox="1"/>
          <p:nvPr/>
        </p:nvSpPr>
        <p:spPr>
          <a:xfrm>
            <a:off x="3505200" y="4138136"/>
            <a:ext cx="898003" cy="369332"/>
          </a:xfrm>
          <a:prstGeom prst="rect">
            <a:avLst/>
          </a:prstGeom>
          <a:noFill/>
        </p:spPr>
        <p:txBody>
          <a:bodyPr wrap="none" rtlCol="0">
            <a:spAutoFit/>
          </a:bodyPr>
          <a:lstStyle/>
          <a:p>
            <a:r>
              <a:rPr lang="en-US" dirty="0" smtClean="0"/>
              <a:t>r</a:t>
            </a:r>
            <a:r>
              <a:rPr lang="ja-JP" altLang="en-US" smtClean="0"/>
              <a:t>・</a:t>
            </a:r>
            <a:r>
              <a:rPr lang="en-US" dirty="0" smtClean="0"/>
              <a:t>sin</a:t>
            </a:r>
            <a:r>
              <a:rPr lang="en-US" altLang="ja-JP" dirty="0" smtClean="0"/>
              <a:t> </a:t>
            </a:r>
            <a:r>
              <a:rPr lang="el-GR" altLang="ja-JP" dirty="0" smtClean="0"/>
              <a:t>β</a:t>
            </a:r>
            <a:r>
              <a:rPr lang="en-US" altLang="ja-JP" baseline="-25000" dirty="0" smtClean="0"/>
              <a:t>+</a:t>
            </a:r>
            <a:endParaRPr lang="en-US" dirty="0"/>
          </a:p>
        </p:txBody>
      </p:sp>
      <p:sp>
        <p:nvSpPr>
          <p:cNvPr id="165" name="Rectangle 164"/>
          <p:cNvSpPr/>
          <p:nvPr/>
        </p:nvSpPr>
        <p:spPr>
          <a:xfrm>
            <a:off x="2667000" y="3757136"/>
            <a:ext cx="306494" cy="369332"/>
          </a:xfrm>
          <a:prstGeom prst="rect">
            <a:avLst/>
          </a:prstGeom>
        </p:spPr>
        <p:txBody>
          <a:bodyPr wrap="none">
            <a:spAutoFit/>
          </a:bodyPr>
          <a:lstStyle/>
          <a:p>
            <a:r>
              <a:rPr lang="en-US" dirty="0" smtClean="0"/>
              <a:t>d</a:t>
            </a:r>
            <a:endParaRPr lang="en-US" dirty="0"/>
          </a:p>
        </p:txBody>
      </p:sp>
      <p:sp>
        <p:nvSpPr>
          <p:cNvPr id="166" name="Rectangle 165"/>
          <p:cNvSpPr/>
          <p:nvPr/>
        </p:nvSpPr>
        <p:spPr>
          <a:xfrm>
            <a:off x="1905000" y="4138136"/>
            <a:ext cx="976549" cy="369332"/>
          </a:xfrm>
          <a:prstGeom prst="rect">
            <a:avLst/>
          </a:prstGeom>
        </p:spPr>
        <p:txBody>
          <a:bodyPr wrap="none">
            <a:spAutoFit/>
          </a:bodyPr>
          <a:lstStyle/>
          <a:p>
            <a:r>
              <a:rPr lang="en-US" altLang="ja-JP" dirty="0" smtClean="0"/>
              <a:t>φ - 90°</a:t>
            </a:r>
            <a:endParaRPr lang="en-US" baseline="-25000" dirty="0" smtClean="0"/>
          </a:p>
        </p:txBody>
      </p:sp>
      <p:sp>
        <p:nvSpPr>
          <p:cNvPr id="167" name="Arc 166"/>
          <p:cNvSpPr/>
          <p:nvPr/>
        </p:nvSpPr>
        <p:spPr>
          <a:xfrm rot="7196753">
            <a:off x="2082560" y="4022127"/>
            <a:ext cx="440644" cy="312756"/>
          </a:xfrm>
          <a:prstGeom prst="arc">
            <a:avLst>
              <a:gd name="adj1" fmla="val 12136405"/>
              <a:gd name="adj2" fmla="val 155698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Rectangle 167"/>
          <p:cNvSpPr/>
          <p:nvPr/>
        </p:nvSpPr>
        <p:spPr>
          <a:xfrm>
            <a:off x="2743200" y="4290536"/>
            <a:ext cx="282450" cy="369332"/>
          </a:xfrm>
          <a:prstGeom prst="rect">
            <a:avLst/>
          </a:prstGeom>
        </p:spPr>
        <p:txBody>
          <a:bodyPr wrap="none">
            <a:spAutoFit/>
          </a:bodyPr>
          <a:lstStyle/>
          <a:p>
            <a:r>
              <a:rPr lang="en-US" dirty="0" smtClean="0"/>
              <a:t>L</a:t>
            </a:r>
            <a:endParaRPr lang="en-US" dirty="0"/>
          </a:p>
        </p:txBody>
      </p:sp>
      <p:sp>
        <p:nvSpPr>
          <p:cNvPr id="169" name="TextBox 168"/>
          <p:cNvSpPr txBox="1"/>
          <p:nvPr/>
        </p:nvSpPr>
        <p:spPr>
          <a:xfrm>
            <a:off x="152400" y="4876800"/>
            <a:ext cx="2949525" cy="1477328"/>
          </a:xfrm>
          <a:prstGeom prst="rect">
            <a:avLst/>
          </a:prstGeom>
          <a:noFill/>
        </p:spPr>
        <p:txBody>
          <a:bodyPr wrap="none" rtlCol="0">
            <a:spAutoFit/>
          </a:bodyPr>
          <a:lstStyle/>
          <a:p>
            <a:r>
              <a:rPr lang="en-US" dirty="0" smtClean="0"/>
              <a:t>L</a:t>
            </a:r>
            <a:r>
              <a:rPr lang="en-US" baseline="30000" dirty="0" smtClean="0"/>
              <a:t>2</a:t>
            </a:r>
            <a:r>
              <a:rPr lang="en-US" dirty="0" smtClean="0"/>
              <a:t> = d</a:t>
            </a:r>
            <a:r>
              <a:rPr lang="en-US" baseline="30000" dirty="0" smtClean="0"/>
              <a:t>2</a:t>
            </a:r>
            <a:r>
              <a:rPr lang="en-US" dirty="0" smtClean="0"/>
              <a:t>+ r</a:t>
            </a:r>
            <a:r>
              <a:rPr lang="en-US" baseline="30000" dirty="0" smtClean="0"/>
              <a:t>2</a:t>
            </a:r>
            <a:r>
              <a:rPr lang="ja-JP" altLang="en-US" smtClean="0"/>
              <a:t>・</a:t>
            </a:r>
            <a:r>
              <a:rPr lang="en-US" altLang="ja-JP" dirty="0" smtClean="0"/>
              <a:t>sin</a:t>
            </a:r>
            <a:r>
              <a:rPr lang="en-US" baseline="30000" dirty="0" smtClean="0"/>
              <a:t>2</a:t>
            </a:r>
            <a:r>
              <a:rPr lang="en-US" altLang="ja-JP" dirty="0" smtClean="0"/>
              <a:t> </a:t>
            </a:r>
            <a:r>
              <a:rPr lang="el-GR" altLang="ja-JP" dirty="0" smtClean="0"/>
              <a:t>β</a:t>
            </a:r>
            <a:r>
              <a:rPr lang="en-US" altLang="ja-JP" baseline="-25000" dirty="0" smtClean="0"/>
              <a:t>+</a:t>
            </a:r>
            <a:endParaRPr lang="en-US" dirty="0" smtClean="0"/>
          </a:p>
          <a:p>
            <a:r>
              <a:rPr lang="en-US" dirty="0" smtClean="0"/>
              <a:t>    = r</a:t>
            </a:r>
            <a:r>
              <a:rPr lang="en-US" baseline="30000" dirty="0" smtClean="0"/>
              <a:t>2</a:t>
            </a:r>
            <a:r>
              <a:rPr lang="en-US" dirty="0" smtClean="0"/>
              <a:t>+ r</a:t>
            </a:r>
            <a:r>
              <a:rPr lang="en-US" baseline="30000" dirty="0" smtClean="0"/>
              <a:t>2</a:t>
            </a:r>
            <a:r>
              <a:rPr lang="ja-JP" altLang="en-US" smtClean="0"/>
              <a:t>・</a:t>
            </a:r>
            <a:r>
              <a:rPr lang="en-US" dirty="0" smtClean="0"/>
              <a:t>cos</a:t>
            </a:r>
            <a:r>
              <a:rPr lang="en-US" baseline="30000" dirty="0" smtClean="0"/>
              <a:t>2</a:t>
            </a:r>
            <a:r>
              <a:rPr lang="en-US" altLang="ja-JP" dirty="0" smtClean="0"/>
              <a:t> </a:t>
            </a:r>
            <a:r>
              <a:rPr lang="el-GR" altLang="ja-JP" dirty="0" smtClean="0"/>
              <a:t>β</a:t>
            </a:r>
            <a:r>
              <a:rPr lang="en-US" altLang="ja-JP" baseline="-25000" dirty="0" smtClean="0"/>
              <a:t>+</a:t>
            </a:r>
            <a:r>
              <a:rPr lang="en-US" altLang="ja-JP" dirty="0" smtClean="0"/>
              <a:t> </a:t>
            </a:r>
            <a:r>
              <a:rPr lang="en-US" dirty="0" smtClean="0"/>
              <a:t>+ r</a:t>
            </a:r>
            <a:r>
              <a:rPr lang="en-US" baseline="30000" dirty="0" smtClean="0"/>
              <a:t>2</a:t>
            </a:r>
            <a:r>
              <a:rPr lang="ja-JP" altLang="en-US" smtClean="0"/>
              <a:t>・</a:t>
            </a:r>
            <a:r>
              <a:rPr lang="en-US" altLang="ja-JP" dirty="0" smtClean="0"/>
              <a:t>sin</a:t>
            </a:r>
            <a:r>
              <a:rPr lang="en-US" baseline="30000" dirty="0" smtClean="0"/>
              <a:t>2</a:t>
            </a:r>
            <a:r>
              <a:rPr lang="en-US" altLang="ja-JP" dirty="0" smtClean="0"/>
              <a:t> </a:t>
            </a:r>
            <a:r>
              <a:rPr lang="el-GR" altLang="ja-JP" dirty="0" smtClean="0"/>
              <a:t>β</a:t>
            </a:r>
            <a:r>
              <a:rPr lang="en-US" altLang="ja-JP" baseline="-25000" dirty="0" smtClean="0"/>
              <a:t>+</a:t>
            </a:r>
            <a:r>
              <a:rPr lang="en-US" dirty="0" smtClean="0"/>
              <a:t> </a:t>
            </a:r>
          </a:p>
          <a:p>
            <a:r>
              <a:rPr lang="en-US" dirty="0" smtClean="0"/>
              <a:t>    = 2r</a:t>
            </a:r>
            <a:r>
              <a:rPr lang="en-US" baseline="30000" dirty="0" smtClean="0"/>
              <a:t>2</a:t>
            </a:r>
            <a:endParaRPr lang="en-US" altLang="ja-JP" dirty="0" smtClean="0"/>
          </a:p>
          <a:p>
            <a:endParaRPr lang="en-US" altLang="ja-JP" dirty="0" smtClean="0"/>
          </a:p>
          <a:p>
            <a:endParaRPr lang="en-US" dirty="0"/>
          </a:p>
        </p:txBody>
      </p:sp>
      <p:sp>
        <p:nvSpPr>
          <p:cNvPr id="170" name="TextBox 169"/>
          <p:cNvSpPr txBox="1"/>
          <p:nvPr/>
        </p:nvSpPr>
        <p:spPr>
          <a:xfrm>
            <a:off x="0" y="5791200"/>
            <a:ext cx="5410200" cy="923330"/>
          </a:xfrm>
          <a:prstGeom prst="rect">
            <a:avLst/>
          </a:prstGeom>
          <a:noFill/>
        </p:spPr>
        <p:txBody>
          <a:bodyPr wrap="square" rtlCol="0">
            <a:spAutoFit/>
          </a:bodyPr>
          <a:lstStyle/>
          <a:p>
            <a:r>
              <a:rPr lang="en-US" altLang="ja-JP" dirty="0" smtClean="0"/>
              <a:t>sin (φ - 90°) = </a:t>
            </a:r>
            <a:r>
              <a:rPr lang="en-US" dirty="0" smtClean="0"/>
              <a:t>r</a:t>
            </a:r>
            <a:r>
              <a:rPr lang="ja-JP" altLang="en-US" smtClean="0"/>
              <a:t>・</a:t>
            </a:r>
            <a:r>
              <a:rPr lang="en-US" dirty="0" smtClean="0"/>
              <a:t>sin</a:t>
            </a:r>
            <a:r>
              <a:rPr lang="en-US" altLang="ja-JP" dirty="0" smtClean="0"/>
              <a:t> </a:t>
            </a:r>
            <a:r>
              <a:rPr lang="el-GR" altLang="ja-JP" dirty="0" smtClean="0"/>
              <a:t>β</a:t>
            </a:r>
            <a:r>
              <a:rPr lang="en-US" altLang="ja-JP" baseline="-25000" dirty="0" smtClean="0"/>
              <a:t>+</a:t>
            </a:r>
            <a:r>
              <a:rPr lang="en-US" altLang="ja-JP" dirty="0" smtClean="0"/>
              <a:t>/L</a:t>
            </a:r>
          </a:p>
          <a:p>
            <a:r>
              <a:rPr lang="en-US" dirty="0" smtClean="0"/>
              <a:t>                        = sin</a:t>
            </a:r>
            <a:r>
              <a:rPr lang="en-US" altLang="ja-JP" dirty="0" smtClean="0"/>
              <a:t> </a:t>
            </a:r>
            <a:r>
              <a:rPr lang="el-GR" altLang="ja-JP" dirty="0" smtClean="0"/>
              <a:t>β</a:t>
            </a:r>
            <a:r>
              <a:rPr lang="en-US" altLang="ja-JP" baseline="-25000" dirty="0" smtClean="0"/>
              <a:t>+</a:t>
            </a:r>
            <a:r>
              <a:rPr lang="en-US" altLang="ja-JP" dirty="0" smtClean="0"/>
              <a:t>/</a:t>
            </a:r>
            <a:r>
              <a:rPr lang="en-US" altLang="ja-JP" dirty="0" err="1" smtClean="0"/>
              <a:t>sqrt</a:t>
            </a:r>
            <a:r>
              <a:rPr lang="en-US" altLang="ja-JP" dirty="0" smtClean="0"/>
              <a:t> </a:t>
            </a:r>
            <a:r>
              <a:rPr lang="en-US" altLang="ja-JP" dirty="0" smtClean="0"/>
              <a:t>2</a:t>
            </a:r>
            <a:endParaRPr lang="en-US" altLang="ja-JP" dirty="0" smtClean="0"/>
          </a:p>
          <a:p>
            <a:r>
              <a:rPr lang="en-US" altLang="ja-JP" dirty="0" smtClean="0"/>
              <a:t>φ - 90°=</a:t>
            </a:r>
            <a:r>
              <a:rPr lang="en-US" dirty="0" smtClean="0"/>
              <a:t> </a:t>
            </a:r>
            <a:r>
              <a:rPr lang="el-GR" altLang="ja-JP" dirty="0" smtClean="0"/>
              <a:t>β</a:t>
            </a:r>
            <a:r>
              <a:rPr lang="en-US" altLang="ja-JP" baseline="-25000" dirty="0" smtClean="0"/>
              <a:t>+</a:t>
            </a:r>
            <a:r>
              <a:rPr lang="en-US" altLang="ja-JP" dirty="0" smtClean="0"/>
              <a:t>/</a:t>
            </a:r>
            <a:r>
              <a:rPr lang="en-US" altLang="ja-JP" dirty="0" err="1" smtClean="0"/>
              <a:t>sqrt</a:t>
            </a:r>
            <a:r>
              <a:rPr lang="en-US" altLang="ja-JP" dirty="0" smtClean="0"/>
              <a:t> </a:t>
            </a:r>
            <a:r>
              <a:rPr lang="en-US" altLang="ja-JP" dirty="0" smtClean="0"/>
              <a:t>2 </a:t>
            </a:r>
            <a:r>
              <a:rPr lang="en-US" altLang="ja-JP" dirty="0" smtClean="0"/>
              <a:t>( </a:t>
            </a:r>
            <a:r>
              <a:rPr lang="el-GR" altLang="ja-JP" dirty="0" smtClean="0"/>
              <a:t>β</a:t>
            </a:r>
            <a:r>
              <a:rPr lang="en-US" altLang="ja-JP" baseline="-25000" dirty="0" smtClean="0"/>
              <a:t>+</a:t>
            </a:r>
            <a:r>
              <a:rPr lang="en-US" altLang="ja-JP" dirty="0" smtClean="0"/>
              <a:t> &lt;&lt;1) </a:t>
            </a:r>
            <a:r>
              <a:rPr lang="en-US" altLang="ja-JP" dirty="0" smtClean="0"/>
              <a:t> </a:t>
            </a:r>
            <a:r>
              <a:rPr lang="en-US" altLang="ja-JP" dirty="0" smtClean="0">
                <a:sym typeface="Wingdings" pitchFamily="2" charset="2"/>
              </a:rPr>
              <a:t>  </a:t>
            </a:r>
            <a:r>
              <a:rPr lang="el-GR" altLang="ja-JP" dirty="0" smtClean="0"/>
              <a:t>β</a:t>
            </a:r>
            <a:r>
              <a:rPr lang="en-US" altLang="ja-JP" baseline="-25000" dirty="0" smtClean="0"/>
              <a:t>eff</a:t>
            </a:r>
            <a:r>
              <a:rPr lang="en-US" altLang="ja-JP" dirty="0" smtClean="0"/>
              <a:t> = </a:t>
            </a:r>
            <a:r>
              <a:rPr lang="el-GR" altLang="ja-JP" dirty="0" smtClean="0"/>
              <a:t>β</a:t>
            </a:r>
            <a:r>
              <a:rPr lang="en-US" altLang="ja-JP" baseline="-25000" dirty="0" smtClean="0"/>
              <a:t>+</a:t>
            </a:r>
            <a:r>
              <a:rPr lang="en-US" altLang="ja-JP" dirty="0" smtClean="0"/>
              <a:t>/</a:t>
            </a:r>
            <a:r>
              <a:rPr lang="en-US" altLang="ja-JP" dirty="0" err="1" smtClean="0"/>
              <a:t>sqrt</a:t>
            </a:r>
            <a:r>
              <a:rPr lang="en-US" altLang="ja-JP" dirty="0" smtClean="0"/>
              <a:t> </a:t>
            </a:r>
            <a:r>
              <a:rPr lang="en-US" altLang="ja-JP" dirty="0" smtClean="0"/>
              <a:t>2 </a:t>
            </a:r>
            <a:endParaRPr lang="en-US" dirty="0" smtClean="0"/>
          </a:p>
        </p:txBody>
      </p:sp>
      <p:sp>
        <p:nvSpPr>
          <p:cNvPr id="173" name="Slide Number Placeholder 172"/>
          <p:cNvSpPr>
            <a:spLocks noGrp="1"/>
          </p:cNvSpPr>
          <p:nvPr>
            <p:ph type="sldNum" sz="quarter" idx="12"/>
          </p:nvPr>
        </p:nvSpPr>
        <p:spPr/>
        <p:txBody>
          <a:bodyPr/>
          <a:lstStyle/>
          <a:p>
            <a:fld id="{1BF1B83B-E97F-4C33-85DE-BACA1BBD56B1}"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66667E-6 -5.55556E-6 L 0.35833 0.04445 " pathEditMode="relative" ptsTypes="AA">
                                      <p:cBhvr>
                                        <p:cTn id="6" dur="2000" fill="hold"/>
                                        <p:tgtEl>
                                          <p:spTgt spid="14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35833 0.04444 L 0.64166 0.04444 " pathEditMode="relative" rAng="0" ptsTypes="AA">
                                      <p:cBhvr>
                                        <p:cTn id="10" dur="2000" fill="hold"/>
                                        <p:tgtEl>
                                          <p:spTgt spid="148"/>
                                        </p:tgtEl>
                                        <p:attrNameLst>
                                          <p:attrName>ppt_x</p:attrName>
                                          <p:attrName>ppt_y</p:attrName>
                                        </p:attrNameLst>
                                      </p:cBhvr>
                                      <p:rCtr x="142" y="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2" nodeType="clickEffect">
                                  <p:stCondLst>
                                    <p:cond delay="0"/>
                                  </p:stCondLst>
                                  <p:childTnLst>
                                    <p:animMotion origin="layout" path="M 0.60416 0.52222 L 0.09583 0.46666 " pathEditMode="relative" ptsTypes="AA">
                                      <p:cBhvr>
                                        <p:cTn id="14" dur="2000" fill="hold"/>
                                        <p:tgtEl>
                                          <p:spTgt spid="1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8" grpId="1" animBg="1"/>
      <p:bldP spid="148"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05" name="Picture 29"/>
          <p:cNvPicPr>
            <a:picLocks noChangeAspect="1" noChangeArrowheads="1"/>
          </p:cNvPicPr>
          <p:nvPr/>
        </p:nvPicPr>
        <p:blipFill>
          <a:blip r:embed="rId3" cstate="print"/>
          <a:srcRect/>
          <a:stretch>
            <a:fillRect/>
          </a:stretch>
        </p:blipFill>
        <p:spPr bwMode="auto">
          <a:xfrm>
            <a:off x="6096000" y="5562600"/>
            <a:ext cx="2667000" cy="916316"/>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dirty="0" smtClean="0"/>
              <a:t>Clear signals </a:t>
            </a:r>
            <a:endParaRPr lang="en-US" dirty="0"/>
          </a:p>
        </p:txBody>
      </p:sp>
      <p:sp>
        <p:nvSpPr>
          <p:cNvPr id="4" name="Rectangle 3"/>
          <p:cNvSpPr/>
          <p:nvPr/>
        </p:nvSpPr>
        <p:spPr>
          <a:xfrm rot="2435258">
            <a:off x="1654542" y="1135287"/>
            <a:ext cx="143116" cy="382029"/>
          </a:xfrm>
          <a:prstGeom prst="rect">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Freeform 4"/>
          <p:cNvSpPr/>
          <p:nvPr/>
        </p:nvSpPr>
        <p:spPr>
          <a:xfrm rot="16200000">
            <a:off x="3385921" y="1497382"/>
            <a:ext cx="373212" cy="166298"/>
          </a:xfrm>
          <a:custGeom>
            <a:avLst/>
            <a:gdLst>
              <a:gd name="connsiteX0" fmla="*/ 0 w 856648"/>
              <a:gd name="connsiteY0" fmla="*/ 0 h 437950"/>
              <a:gd name="connsiteX1" fmla="*/ 856648 w 856648"/>
              <a:gd name="connsiteY1" fmla="*/ 0 h 437950"/>
              <a:gd name="connsiteX2" fmla="*/ 856648 w 856648"/>
              <a:gd name="connsiteY2" fmla="*/ 437950 h 437950"/>
              <a:gd name="connsiteX3" fmla="*/ 0 w 856648"/>
              <a:gd name="connsiteY3" fmla="*/ 437950 h 437950"/>
              <a:gd name="connsiteX4" fmla="*/ 0 w 856648"/>
              <a:gd name="connsiteY4" fmla="*/ 0 h 437950"/>
              <a:gd name="connsiteX0" fmla="*/ 0 w 856648"/>
              <a:gd name="connsiteY0" fmla="*/ 0 h 437950"/>
              <a:gd name="connsiteX1" fmla="*/ 423512 w 856648"/>
              <a:gd name="connsiteY1" fmla="*/ 134754 h 437950"/>
              <a:gd name="connsiteX2" fmla="*/ 856648 w 856648"/>
              <a:gd name="connsiteY2" fmla="*/ 0 h 437950"/>
              <a:gd name="connsiteX3" fmla="*/ 856648 w 856648"/>
              <a:gd name="connsiteY3" fmla="*/ 437950 h 437950"/>
              <a:gd name="connsiteX4" fmla="*/ 0 w 856648"/>
              <a:gd name="connsiteY4" fmla="*/ 437950 h 437950"/>
              <a:gd name="connsiteX5" fmla="*/ 0 w 856648"/>
              <a:gd name="connsiteY5" fmla="*/ 0 h 437950"/>
              <a:gd name="connsiteX0" fmla="*/ 0 w 856648"/>
              <a:gd name="connsiteY0" fmla="*/ 0 h 437950"/>
              <a:gd name="connsiteX1" fmla="*/ 158817 w 856648"/>
              <a:gd name="connsiteY1" fmla="*/ 81815 h 437950"/>
              <a:gd name="connsiteX2" fmla="*/ 423512 w 856648"/>
              <a:gd name="connsiteY2" fmla="*/ 134754 h 437950"/>
              <a:gd name="connsiteX3" fmla="*/ 856648 w 856648"/>
              <a:gd name="connsiteY3" fmla="*/ 0 h 437950"/>
              <a:gd name="connsiteX4" fmla="*/ 856648 w 856648"/>
              <a:gd name="connsiteY4" fmla="*/ 437950 h 437950"/>
              <a:gd name="connsiteX5" fmla="*/ 0 w 856648"/>
              <a:gd name="connsiteY5" fmla="*/ 437950 h 437950"/>
              <a:gd name="connsiteX6" fmla="*/ 0 w 856648"/>
              <a:gd name="connsiteY6" fmla="*/ 0 h 437950"/>
              <a:gd name="connsiteX0" fmla="*/ 0 w 856648"/>
              <a:gd name="connsiteY0" fmla="*/ 0 h 437950"/>
              <a:gd name="connsiteX1" fmla="*/ 158817 w 856648"/>
              <a:gd name="connsiteY1" fmla="*/ 81815 h 437950"/>
              <a:gd name="connsiteX2" fmla="*/ 423512 w 856648"/>
              <a:gd name="connsiteY2" fmla="*/ 134754 h 437950"/>
              <a:gd name="connsiteX3" fmla="*/ 664143 w 856648"/>
              <a:gd name="connsiteY3" fmla="*/ 101065 h 437950"/>
              <a:gd name="connsiteX4" fmla="*/ 856648 w 856648"/>
              <a:gd name="connsiteY4" fmla="*/ 0 h 437950"/>
              <a:gd name="connsiteX5" fmla="*/ 856648 w 856648"/>
              <a:gd name="connsiteY5" fmla="*/ 437950 h 437950"/>
              <a:gd name="connsiteX6" fmla="*/ 0 w 856648"/>
              <a:gd name="connsiteY6" fmla="*/ 437950 h 437950"/>
              <a:gd name="connsiteX7" fmla="*/ 0 w 856648"/>
              <a:gd name="connsiteY7" fmla="*/ 0 h 437950"/>
              <a:gd name="connsiteX0" fmla="*/ 0 w 856648"/>
              <a:gd name="connsiteY0" fmla="*/ 0 h 437950"/>
              <a:gd name="connsiteX1" fmla="*/ 158817 w 856648"/>
              <a:gd name="connsiteY1" fmla="*/ 81815 h 437950"/>
              <a:gd name="connsiteX2" fmla="*/ 283945 w 856648"/>
              <a:gd name="connsiteY2" fmla="*/ 115503 h 437950"/>
              <a:gd name="connsiteX3" fmla="*/ 423512 w 856648"/>
              <a:gd name="connsiteY3" fmla="*/ 134754 h 437950"/>
              <a:gd name="connsiteX4" fmla="*/ 664143 w 856648"/>
              <a:gd name="connsiteY4" fmla="*/ 101065 h 437950"/>
              <a:gd name="connsiteX5" fmla="*/ 856648 w 856648"/>
              <a:gd name="connsiteY5" fmla="*/ 0 h 437950"/>
              <a:gd name="connsiteX6" fmla="*/ 856648 w 856648"/>
              <a:gd name="connsiteY6" fmla="*/ 437950 h 437950"/>
              <a:gd name="connsiteX7" fmla="*/ 0 w 856648"/>
              <a:gd name="connsiteY7" fmla="*/ 437950 h 437950"/>
              <a:gd name="connsiteX8" fmla="*/ 0 w 856648"/>
              <a:gd name="connsiteY8" fmla="*/ 0 h 437950"/>
              <a:gd name="connsiteX0" fmla="*/ 0 w 856648"/>
              <a:gd name="connsiteY0" fmla="*/ 0 h 437950"/>
              <a:gd name="connsiteX1" fmla="*/ 158817 w 856648"/>
              <a:gd name="connsiteY1" fmla="*/ 81815 h 437950"/>
              <a:gd name="connsiteX2" fmla="*/ 283945 w 856648"/>
              <a:gd name="connsiteY2" fmla="*/ 115503 h 437950"/>
              <a:gd name="connsiteX3" fmla="*/ 423512 w 856648"/>
              <a:gd name="connsiteY3" fmla="*/ 134754 h 437950"/>
              <a:gd name="connsiteX4" fmla="*/ 548640 w 856648"/>
              <a:gd name="connsiteY4" fmla="*/ 129941 h 437950"/>
              <a:gd name="connsiteX5" fmla="*/ 664143 w 856648"/>
              <a:gd name="connsiteY5" fmla="*/ 101065 h 437950"/>
              <a:gd name="connsiteX6" fmla="*/ 856648 w 856648"/>
              <a:gd name="connsiteY6" fmla="*/ 0 h 437950"/>
              <a:gd name="connsiteX7" fmla="*/ 856648 w 856648"/>
              <a:gd name="connsiteY7" fmla="*/ 437950 h 437950"/>
              <a:gd name="connsiteX8" fmla="*/ 0 w 856648"/>
              <a:gd name="connsiteY8" fmla="*/ 437950 h 437950"/>
              <a:gd name="connsiteX9" fmla="*/ 0 w 856648"/>
              <a:gd name="connsiteY9" fmla="*/ 0 h 437950"/>
              <a:gd name="connsiteX0" fmla="*/ 0 w 856648"/>
              <a:gd name="connsiteY0" fmla="*/ 0 h 437950"/>
              <a:gd name="connsiteX1" fmla="*/ 72190 w 856648"/>
              <a:gd name="connsiteY1" fmla="*/ 57752 h 437950"/>
              <a:gd name="connsiteX2" fmla="*/ 158817 w 856648"/>
              <a:gd name="connsiteY2" fmla="*/ 81815 h 437950"/>
              <a:gd name="connsiteX3" fmla="*/ 283945 w 856648"/>
              <a:gd name="connsiteY3" fmla="*/ 115503 h 437950"/>
              <a:gd name="connsiteX4" fmla="*/ 423512 w 856648"/>
              <a:gd name="connsiteY4" fmla="*/ 134754 h 437950"/>
              <a:gd name="connsiteX5" fmla="*/ 548640 w 856648"/>
              <a:gd name="connsiteY5" fmla="*/ 129941 h 437950"/>
              <a:gd name="connsiteX6" fmla="*/ 664143 w 856648"/>
              <a:gd name="connsiteY6" fmla="*/ 101065 h 437950"/>
              <a:gd name="connsiteX7" fmla="*/ 856648 w 856648"/>
              <a:gd name="connsiteY7" fmla="*/ 0 h 437950"/>
              <a:gd name="connsiteX8" fmla="*/ 856648 w 856648"/>
              <a:gd name="connsiteY8" fmla="*/ 437950 h 437950"/>
              <a:gd name="connsiteX9" fmla="*/ 0 w 856648"/>
              <a:gd name="connsiteY9" fmla="*/ 437950 h 437950"/>
              <a:gd name="connsiteX10" fmla="*/ 0 w 856648"/>
              <a:gd name="connsiteY10" fmla="*/ 0 h 437950"/>
              <a:gd name="connsiteX0" fmla="*/ 0 w 856648"/>
              <a:gd name="connsiteY0" fmla="*/ 0 h 437950"/>
              <a:gd name="connsiteX1" fmla="*/ 72190 w 856648"/>
              <a:gd name="connsiteY1" fmla="*/ 57752 h 437950"/>
              <a:gd name="connsiteX2" fmla="*/ 158817 w 856648"/>
              <a:gd name="connsiteY2" fmla="*/ 81815 h 437950"/>
              <a:gd name="connsiteX3" fmla="*/ 283945 w 856648"/>
              <a:gd name="connsiteY3" fmla="*/ 115503 h 437950"/>
              <a:gd name="connsiteX4" fmla="*/ 423512 w 856648"/>
              <a:gd name="connsiteY4" fmla="*/ 134754 h 437950"/>
              <a:gd name="connsiteX5" fmla="*/ 548640 w 856648"/>
              <a:gd name="connsiteY5" fmla="*/ 129941 h 437950"/>
              <a:gd name="connsiteX6" fmla="*/ 664143 w 856648"/>
              <a:gd name="connsiteY6" fmla="*/ 101065 h 437950"/>
              <a:gd name="connsiteX7" fmla="*/ 765208 w 856648"/>
              <a:gd name="connsiteY7" fmla="*/ 72190 h 437950"/>
              <a:gd name="connsiteX8" fmla="*/ 856648 w 856648"/>
              <a:gd name="connsiteY8" fmla="*/ 0 h 437950"/>
              <a:gd name="connsiteX9" fmla="*/ 856648 w 856648"/>
              <a:gd name="connsiteY9" fmla="*/ 437950 h 437950"/>
              <a:gd name="connsiteX10" fmla="*/ 0 w 856648"/>
              <a:gd name="connsiteY10" fmla="*/ 437950 h 437950"/>
              <a:gd name="connsiteX11" fmla="*/ 0 w 856648"/>
              <a:gd name="connsiteY11" fmla="*/ 0 h 4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6648" h="437950">
                <a:moveTo>
                  <a:pt x="0" y="0"/>
                </a:moveTo>
                <a:lnTo>
                  <a:pt x="72190" y="57752"/>
                </a:lnTo>
                <a:lnTo>
                  <a:pt x="158817" y="81815"/>
                </a:lnTo>
                <a:lnTo>
                  <a:pt x="283945" y="115503"/>
                </a:lnTo>
                <a:lnTo>
                  <a:pt x="423512" y="134754"/>
                </a:lnTo>
                <a:lnTo>
                  <a:pt x="548640" y="129941"/>
                </a:lnTo>
                <a:lnTo>
                  <a:pt x="664143" y="101065"/>
                </a:lnTo>
                <a:lnTo>
                  <a:pt x="765208" y="72190"/>
                </a:lnTo>
                <a:lnTo>
                  <a:pt x="856648" y="0"/>
                </a:lnTo>
                <a:lnTo>
                  <a:pt x="856648" y="437950"/>
                </a:lnTo>
                <a:lnTo>
                  <a:pt x="0" y="437950"/>
                </a:lnTo>
                <a:lnTo>
                  <a:pt x="0" y="0"/>
                </a:lnTo>
                <a:close/>
              </a:path>
            </a:pathLst>
          </a:cu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ectangle 5"/>
          <p:cNvSpPr/>
          <p:nvPr/>
        </p:nvSpPr>
        <p:spPr>
          <a:xfrm rot="7830082">
            <a:off x="1090365" y="936070"/>
            <a:ext cx="43537" cy="202266"/>
          </a:xfrm>
          <a:prstGeom prst="rect">
            <a:avLst/>
          </a:prstGeom>
          <a:solidFill>
            <a:schemeClr val="accent2">
              <a:lumMod val="60000"/>
              <a:lumOff val="40000"/>
            </a:schemeClr>
          </a:solid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p:cNvSpPr/>
          <p:nvPr/>
        </p:nvSpPr>
        <p:spPr>
          <a:xfrm rot="8414920">
            <a:off x="1034790" y="1802318"/>
            <a:ext cx="44711" cy="182262"/>
          </a:xfrm>
          <a:prstGeom prst="rect">
            <a:avLst/>
          </a:prstGeom>
          <a:solidFill>
            <a:schemeClr val="accent2">
              <a:lumMod val="60000"/>
              <a:lumOff val="40000"/>
            </a:schemeClr>
          </a:solid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8" name="Straight Connector 7"/>
          <p:cNvCxnSpPr>
            <a:endCxn id="6" idx="3"/>
          </p:cNvCxnSpPr>
          <p:nvPr/>
        </p:nvCxnSpPr>
        <p:spPr>
          <a:xfrm>
            <a:off x="97971" y="1051864"/>
            <a:ext cx="998473" cy="1893"/>
          </a:xfrm>
          <a:prstGeom prst="line">
            <a:avLst/>
          </a:prstGeom>
          <a:ln w="127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675243" y="1460766"/>
            <a:ext cx="805800" cy="0"/>
          </a:xfrm>
          <a:prstGeom prst="line">
            <a:avLst/>
          </a:prstGeom>
          <a:ln w="127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2569060" y="764798"/>
            <a:ext cx="144128" cy="1754096"/>
          </a:xfrm>
          <a:prstGeom prst="line">
            <a:avLst/>
          </a:prstGeom>
          <a:ln w="381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1599480" y="1536053"/>
            <a:ext cx="369395" cy="13501"/>
          </a:xfrm>
          <a:prstGeom prst="line">
            <a:avLst/>
          </a:prstGeom>
          <a:ln w="381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91381" y="1367244"/>
            <a:ext cx="1752246" cy="199670"/>
          </a:xfrm>
          <a:prstGeom prst="line">
            <a:avLst/>
          </a:prstGeom>
          <a:ln w="381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069613" y="1784754"/>
            <a:ext cx="556712" cy="85467"/>
          </a:xfrm>
          <a:prstGeom prst="line">
            <a:avLst/>
          </a:prstGeom>
          <a:ln w="127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sp>
        <p:nvSpPr>
          <p:cNvPr id="14" name="Flowchart: Delay 13"/>
          <p:cNvSpPr/>
          <p:nvPr/>
        </p:nvSpPr>
        <p:spPr>
          <a:xfrm rot="10800000" flipH="1">
            <a:off x="2092304" y="2549196"/>
            <a:ext cx="158134" cy="143984"/>
          </a:xfrm>
          <a:prstGeom prst="flowChartDelay">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Freeform 14"/>
          <p:cNvSpPr/>
          <p:nvPr/>
        </p:nvSpPr>
        <p:spPr>
          <a:xfrm>
            <a:off x="1941769" y="2563470"/>
            <a:ext cx="48599" cy="125541"/>
          </a:xfrm>
          <a:custGeom>
            <a:avLst/>
            <a:gdLst>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0 w 463826"/>
              <a:gd name="connsiteY4"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9391 h 1033669"/>
              <a:gd name="connsiteX5" fmla="*/ 0 w 463826"/>
              <a:gd name="connsiteY5"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29817 w 463826"/>
              <a:gd name="connsiteY5" fmla="*/ 99391 h 1033669"/>
              <a:gd name="connsiteX6" fmla="*/ 0 w 463826"/>
              <a:gd name="connsiteY6"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29817 w 463826"/>
              <a:gd name="connsiteY6" fmla="*/ 99391 h 1033669"/>
              <a:gd name="connsiteX7" fmla="*/ 0 w 463826"/>
              <a:gd name="connsiteY7"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59634 w 463826"/>
              <a:gd name="connsiteY6" fmla="*/ 245165 h 1033669"/>
              <a:gd name="connsiteX7" fmla="*/ 29817 w 463826"/>
              <a:gd name="connsiteY7" fmla="*/ 99391 h 1033669"/>
              <a:gd name="connsiteX8" fmla="*/ 0 w 463826"/>
              <a:gd name="connsiteY8"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59634 w 463826"/>
              <a:gd name="connsiteY6" fmla="*/ 245165 h 1033669"/>
              <a:gd name="connsiteX7" fmla="*/ 29817 w 463826"/>
              <a:gd name="connsiteY7" fmla="*/ 99391 h 1033669"/>
              <a:gd name="connsiteX8" fmla="*/ 0 w 463826"/>
              <a:gd name="connsiteY8"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59634 w 463826"/>
              <a:gd name="connsiteY7" fmla="*/ 245165 h 1033669"/>
              <a:gd name="connsiteX8" fmla="*/ 29817 w 463826"/>
              <a:gd name="connsiteY8" fmla="*/ 99391 h 1033669"/>
              <a:gd name="connsiteX9" fmla="*/ 0 w 463826"/>
              <a:gd name="connsiteY9"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59634 w 463826"/>
              <a:gd name="connsiteY7" fmla="*/ 245165 h 1033669"/>
              <a:gd name="connsiteX8" fmla="*/ 29817 w 463826"/>
              <a:gd name="connsiteY8" fmla="*/ 99391 h 1033669"/>
              <a:gd name="connsiteX9" fmla="*/ 0 w 463826"/>
              <a:gd name="connsiteY9"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86138 w 463826"/>
              <a:gd name="connsiteY7" fmla="*/ 420756 h 1033669"/>
              <a:gd name="connsiteX8" fmla="*/ 59634 w 463826"/>
              <a:gd name="connsiteY8" fmla="*/ 245165 h 1033669"/>
              <a:gd name="connsiteX9" fmla="*/ 29817 w 463826"/>
              <a:gd name="connsiteY9" fmla="*/ 99391 h 1033669"/>
              <a:gd name="connsiteX10" fmla="*/ 0 w 463826"/>
              <a:gd name="connsiteY10"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86138 w 463826"/>
              <a:gd name="connsiteY7" fmla="*/ 420756 h 1033669"/>
              <a:gd name="connsiteX8" fmla="*/ 76199 w 463826"/>
              <a:gd name="connsiteY8" fmla="*/ 255104 h 1033669"/>
              <a:gd name="connsiteX9" fmla="*/ 29817 w 463826"/>
              <a:gd name="connsiteY9" fmla="*/ 99391 h 1033669"/>
              <a:gd name="connsiteX10" fmla="*/ 0 w 463826"/>
              <a:gd name="connsiteY10"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86138 w 463826"/>
              <a:gd name="connsiteY7" fmla="*/ 420756 h 1033669"/>
              <a:gd name="connsiteX8" fmla="*/ 76199 w 463826"/>
              <a:gd name="connsiteY8" fmla="*/ 255104 h 1033669"/>
              <a:gd name="connsiteX9" fmla="*/ 56321 w 463826"/>
              <a:gd name="connsiteY9" fmla="*/ 172278 h 1033669"/>
              <a:gd name="connsiteX10" fmla="*/ 29817 w 463826"/>
              <a:gd name="connsiteY10" fmla="*/ 99391 h 1033669"/>
              <a:gd name="connsiteX11" fmla="*/ 0 w 463826"/>
              <a:gd name="connsiteY11" fmla="*/ 0 h 1033669"/>
              <a:gd name="connsiteX0" fmla="*/ 0 w 463826"/>
              <a:gd name="connsiteY0" fmla="*/ 0 h 1033669"/>
              <a:gd name="connsiteX1" fmla="*/ 463826 w 463826"/>
              <a:gd name="connsiteY1" fmla="*/ 0 h 1033669"/>
              <a:gd name="connsiteX2" fmla="*/ 430695 w 463826"/>
              <a:gd name="connsiteY2" fmla="*/ 115956 h 1033669"/>
              <a:gd name="connsiteX3" fmla="*/ 463826 w 463826"/>
              <a:gd name="connsiteY3" fmla="*/ 1033669 h 1033669"/>
              <a:gd name="connsiteX4" fmla="*/ 0 w 463826"/>
              <a:gd name="connsiteY4" fmla="*/ 1033669 h 1033669"/>
              <a:gd name="connsiteX5" fmla="*/ 29817 w 463826"/>
              <a:gd name="connsiteY5" fmla="*/ 927652 h 1033669"/>
              <a:gd name="connsiteX6" fmla="*/ 56321 w 463826"/>
              <a:gd name="connsiteY6" fmla="*/ 798443 h 1033669"/>
              <a:gd name="connsiteX7" fmla="*/ 76199 w 463826"/>
              <a:gd name="connsiteY7" fmla="*/ 655982 h 1033669"/>
              <a:gd name="connsiteX8" fmla="*/ 86138 w 463826"/>
              <a:gd name="connsiteY8" fmla="*/ 420756 h 1033669"/>
              <a:gd name="connsiteX9" fmla="*/ 76199 w 463826"/>
              <a:gd name="connsiteY9" fmla="*/ 255104 h 1033669"/>
              <a:gd name="connsiteX10" fmla="*/ 56321 w 463826"/>
              <a:gd name="connsiteY10" fmla="*/ 172278 h 1033669"/>
              <a:gd name="connsiteX11" fmla="*/ 29817 w 463826"/>
              <a:gd name="connsiteY11" fmla="*/ 99391 h 1033669"/>
              <a:gd name="connsiteX12" fmla="*/ 0 w 463826"/>
              <a:gd name="connsiteY12" fmla="*/ 0 h 1033669"/>
              <a:gd name="connsiteX0" fmla="*/ 0 w 463826"/>
              <a:gd name="connsiteY0" fmla="*/ 0 h 1033669"/>
              <a:gd name="connsiteX1" fmla="*/ 463826 w 463826"/>
              <a:gd name="connsiteY1" fmla="*/ 0 h 1033669"/>
              <a:gd name="connsiteX2" fmla="*/ 430695 w 463826"/>
              <a:gd name="connsiteY2" fmla="*/ 115956 h 1033669"/>
              <a:gd name="connsiteX3" fmla="*/ 430695 w 463826"/>
              <a:gd name="connsiteY3" fmla="*/ 891208 h 1033669"/>
              <a:gd name="connsiteX4" fmla="*/ 463826 w 463826"/>
              <a:gd name="connsiteY4" fmla="*/ 1033669 h 1033669"/>
              <a:gd name="connsiteX5" fmla="*/ 0 w 463826"/>
              <a:gd name="connsiteY5" fmla="*/ 1033669 h 1033669"/>
              <a:gd name="connsiteX6" fmla="*/ 29817 w 463826"/>
              <a:gd name="connsiteY6" fmla="*/ 927652 h 1033669"/>
              <a:gd name="connsiteX7" fmla="*/ 56321 w 463826"/>
              <a:gd name="connsiteY7" fmla="*/ 798443 h 1033669"/>
              <a:gd name="connsiteX8" fmla="*/ 76199 w 463826"/>
              <a:gd name="connsiteY8" fmla="*/ 655982 h 1033669"/>
              <a:gd name="connsiteX9" fmla="*/ 86138 w 463826"/>
              <a:gd name="connsiteY9" fmla="*/ 420756 h 1033669"/>
              <a:gd name="connsiteX10" fmla="*/ 76199 w 463826"/>
              <a:gd name="connsiteY10" fmla="*/ 255104 h 1033669"/>
              <a:gd name="connsiteX11" fmla="*/ 56321 w 463826"/>
              <a:gd name="connsiteY11" fmla="*/ 172278 h 1033669"/>
              <a:gd name="connsiteX12" fmla="*/ 29817 w 463826"/>
              <a:gd name="connsiteY12" fmla="*/ 99391 h 1033669"/>
              <a:gd name="connsiteX13" fmla="*/ 0 w 463826"/>
              <a:gd name="connsiteY13" fmla="*/ 0 h 1033669"/>
              <a:gd name="connsiteX0" fmla="*/ 0 w 463826"/>
              <a:gd name="connsiteY0" fmla="*/ 0 h 1033669"/>
              <a:gd name="connsiteX1" fmla="*/ 463826 w 463826"/>
              <a:gd name="connsiteY1" fmla="*/ 0 h 1033669"/>
              <a:gd name="connsiteX2" fmla="*/ 430695 w 463826"/>
              <a:gd name="connsiteY2" fmla="*/ 115956 h 1033669"/>
              <a:gd name="connsiteX3" fmla="*/ 404190 w 463826"/>
              <a:gd name="connsiteY3" fmla="*/ 732182 h 1033669"/>
              <a:gd name="connsiteX4" fmla="*/ 430695 w 463826"/>
              <a:gd name="connsiteY4" fmla="*/ 891208 h 1033669"/>
              <a:gd name="connsiteX5" fmla="*/ 463826 w 463826"/>
              <a:gd name="connsiteY5" fmla="*/ 1033669 h 1033669"/>
              <a:gd name="connsiteX6" fmla="*/ 0 w 463826"/>
              <a:gd name="connsiteY6" fmla="*/ 1033669 h 1033669"/>
              <a:gd name="connsiteX7" fmla="*/ 29817 w 463826"/>
              <a:gd name="connsiteY7" fmla="*/ 927652 h 1033669"/>
              <a:gd name="connsiteX8" fmla="*/ 56321 w 463826"/>
              <a:gd name="connsiteY8" fmla="*/ 798443 h 1033669"/>
              <a:gd name="connsiteX9" fmla="*/ 76199 w 463826"/>
              <a:gd name="connsiteY9" fmla="*/ 655982 h 1033669"/>
              <a:gd name="connsiteX10" fmla="*/ 86138 w 463826"/>
              <a:gd name="connsiteY10" fmla="*/ 420756 h 1033669"/>
              <a:gd name="connsiteX11" fmla="*/ 76199 w 463826"/>
              <a:gd name="connsiteY11" fmla="*/ 255104 h 1033669"/>
              <a:gd name="connsiteX12" fmla="*/ 56321 w 463826"/>
              <a:gd name="connsiteY12" fmla="*/ 172278 h 1033669"/>
              <a:gd name="connsiteX13" fmla="*/ 29817 w 463826"/>
              <a:gd name="connsiteY13" fmla="*/ 99391 h 1033669"/>
              <a:gd name="connsiteX14" fmla="*/ 0 w 463826"/>
              <a:gd name="connsiteY14"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404190 w 463826"/>
              <a:gd name="connsiteY4" fmla="*/ 732182 h 1033669"/>
              <a:gd name="connsiteX5" fmla="*/ 430695 w 463826"/>
              <a:gd name="connsiteY5" fmla="*/ 891208 h 1033669"/>
              <a:gd name="connsiteX6" fmla="*/ 463826 w 463826"/>
              <a:gd name="connsiteY6" fmla="*/ 1033669 h 1033669"/>
              <a:gd name="connsiteX7" fmla="*/ 0 w 463826"/>
              <a:gd name="connsiteY7" fmla="*/ 1033669 h 1033669"/>
              <a:gd name="connsiteX8" fmla="*/ 29817 w 463826"/>
              <a:gd name="connsiteY8" fmla="*/ 927652 h 1033669"/>
              <a:gd name="connsiteX9" fmla="*/ 56321 w 463826"/>
              <a:gd name="connsiteY9" fmla="*/ 798443 h 1033669"/>
              <a:gd name="connsiteX10" fmla="*/ 76199 w 463826"/>
              <a:gd name="connsiteY10" fmla="*/ 655982 h 1033669"/>
              <a:gd name="connsiteX11" fmla="*/ 86138 w 463826"/>
              <a:gd name="connsiteY11" fmla="*/ 420756 h 1033669"/>
              <a:gd name="connsiteX12" fmla="*/ 76199 w 463826"/>
              <a:gd name="connsiteY12" fmla="*/ 255104 h 1033669"/>
              <a:gd name="connsiteX13" fmla="*/ 56321 w 463826"/>
              <a:gd name="connsiteY13" fmla="*/ 172278 h 1033669"/>
              <a:gd name="connsiteX14" fmla="*/ 29817 w 463826"/>
              <a:gd name="connsiteY14" fmla="*/ 99391 h 1033669"/>
              <a:gd name="connsiteX15" fmla="*/ 0 w 463826"/>
              <a:gd name="connsiteY15"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80999 w 463826"/>
              <a:gd name="connsiteY4" fmla="*/ 387626 h 1033669"/>
              <a:gd name="connsiteX5" fmla="*/ 404190 w 463826"/>
              <a:gd name="connsiteY5" fmla="*/ 732182 h 1033669"/>
              <a:gd name="connsiteX6" fmla="*/ 430695 w 463826"/>
              <a:gd name="connsiteY6" fmla="*/ 891208 h 1033669"/>
              <a:gd name="connsiteX7" fmla="*/ 463826 w 463826"/>
              <a:gd name="connsiteY7" fmla="*/ 1033669 h 1033669"/>
              <a:gd name="connsiteX8" fmla="*/ 0 w 463826"/>
              <a:gd name="connsiteY8" fmla="*/ 1033669 h 1033669"/>
              <a:gd name="connsiteX9" fmla="*/ 29817 w 463826"/>
              <a:gd name="connsiteY9" fmla="*/ 927652 h 1033669"/>
              <a:gd name="connsiteX10" fmla="*/ 56321 w 463826"/>
              <a:gd name="connsiteY10" fmla="*/ 798443 h 1033669"/>
              <a:gd name="connsiteX11" fmla="*/ 76199 w 463826"/>
              <a:gd name="connsiteY11" fmla="*/ 655982 h 1033669"/>
              <a:gd name="connsiteX12" fmla="*/ 86138 w 463826"/>
              <a:gd name="connsiteY12" fmla="*/ 420756 h 1033669"/>
              <a:gd name="connsiteX13" fmla="*/ 76199 w 463826"/>
              <a:gd name="connsiteY13" fmla="*/ 255104 h 1033669"/>
              <a:gd name="connsiteX14" fmla="*/ 56321 w 463826"/>
              <a:gd name="connsiteY14" fmla="*/ 172278 h 1033669"/>
              <a:gd name="connsiteX15" fmla="*/ 29817 w 463826"/>
              <a:gd name="connsiteY15" fmla="*/ 99391 h 1033669"/>
              <a:gd name="connsiteX16" fmla="*/ 0 w 463826"/>
              <a:gd name="connsiteY16"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80999 w 463826"/>
              <a:gd name="connsiteY4" fmla="*/ 387626 h 1033669"/>
              <a:gd name="connsiteX5" fmla="*/ 374373 w 463826"/>
              <a:gd name="connsiteY5" fmla="*/ 619539 h 1033669"/>
              <a:gd name="connsiteX6" fmla="*/ 404190 w 463826"/>
              <a:gd name="connsiteY6" fmla="*/ 732182 h 1033669"/>
              <a:gd name="connsiteX7" fmla="*/ 430695 w 463826"/>
              <a:gd name="connsiteY7" fmla="*/ 891208 h 1033669"/>
              <a:gd name="connsiteX8" fmla="*/ 463826 w 463826"/>
              <a:gd name="connsiteY8" fmla="*/ 1033669 h 1033669"/>
              <a:gd name="connsiteX9" fmla="*/ 0 w 463826"/>
              <a:gd name="connsiteY9" fmla="*/ 1033669 h 1033669"/>
              <a:gd name="connsiteX10" fmla="*/ 29817 w 463826"/>
              <a:gd name="connsiteY10" fmla="*/ 927652 h 1033669"/>
              <a:gd name="connsiteX11" fmla="*/ 56321 w 463826"/>
              <a:gd name="connsiteY11" fmla="*/ 798443 h 1033669"/>
              <a:gd name="connsiteX12" fmla="*/ 76199 w 463826"/>
              <a:gd name="connsiteY12" fmla="*/ 655982 h 1033669"/>
              <a:gd name="connsiteX13" fmla="*/ 86138 w 463826"/>
              <a:gd name="connsiteY13" fmla="*/ 420756 h 1033669"/>
              <a:gd name="connsiteX14" fmla="*/ 76199 w 463826"/>
              <a:gd name="connsiteY14" fmla="*/ 255104 h 1033669"/>
              <a:gd name="connsiteX15" fmla="*/ 56321 w 463826"/>
              <a:gd name="connsiteY15" fmla="*/ 172278 h 1033669"/>
              <a:gd name="connsiteX16" fmla="*/ 29817 w 463826"/>
              <a:gd name="connsiteY16" fmla="*/ 99391 h 1033669"/>
              <a:gd name="connsiteX17" fmla="*/ 0 w 463826"/>
              <a:gd name="connsiteY17"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80999 w 463826"/>
              <a:gd name="connsiteY4" fmla="*/ 387626 h 1033669"/>
              <a:gd name="connsiteX5" fmla="*/ 361121 w 463826"/>
              <a:gd name="connsiteY5" fmla="*/ 513521 h 1033669"/>
              <a:gd name="connsiteX6" fmla="*/ 374373 w 463826"/>
              <a:gd name="connsiteY6" fmla="*/ 619539 h 1033669"/>
              <a:gd name="connsiteX7" fmla="*/ 404190 w 463826"/>
              <a:gd name="connsiteY7" fmla="*/ 732182 h 1033669"/>
              <a:gd name="connsiteX8" fmla="*/ 430695 w 463826"/>
              <a:gd name="connsiteY8" fmla="*/ 891208 h 1033669"/>
              <a:gd name="connsiteX9" fmla="*/ 463826 w 463826"/>
              <a:gd name="connsiteY9" fmla="*/ 1033669 h 1033669"/>
              <a:gd name="connsiteX10" fmla="*/ 0 w 463826"/>
              <a:gd name="connsiteY10" fmla="*/ 1033669 h 1033669"/>
              <a:gd name="connsiteX11" fmla="*/ 29817 w 463826"/>
              <a:gd name="connsiteY11" fmla="*/ 927652 h 1033669"/>
              <a:gd name="connsiteX12" fmla="*/ 56321 w 463826"/>
              <a:gd name="connsiteY12" fmla="*/ 798443 h 1033669"/>
              <a:gd name="connsiteX13" fmla="*/ 76199 w 463826"/>
              <a:gd name="connsiteY13" fmla="*/ 655982 h 1033669"/>
              <a:gd name="connsiteX14" fmla="*/ 86138 w 463826"/>
              <a:gd name="connsiteY14" fmla="*/ 420756 h 1033669"/>
              <a:gd name="connsiteX15" fmla="*/ 76199 w 463826"/>
              <a:gd name="connsiteY15" fmla="*/ 255104 h 1033669"/>
              <a:gd name="connsiteX16" fmla="*/ 56321 w 463826"/>
              <a:gd name="connsiteY16" fmla="*/ 172278 h 1033669"/>
              <a:gd name="connsiteX17" fmla="*/ 29817 w 463826"/>
              <a:gd name="connsiteY17" fmla="*/ 99391 h 1033669"/>
              <a:gd name="connsiteX18" fmla="*/ 0 w 463826"/>
              <a:gd name="connsiteY18"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80999 w 463826"/>
              <a:gd name="connsiteY4" fmla="*/ 387626 h 1033669"/>
              <a:gd name="connsiteX5" fmla="*/ 357808 w 463826"/>
              <a:gd name="connsiteY5" fmla="*/ 434008 h 1033669"/>
              <a:gd name="connsiteX6" fmla="*/ 361121 w 463826"/>
              <a:gd name="connsiteY6" fmla="*/ 513521 h 1033669"/>
              <a:gd name="connsiteX7" fmla="*/ 374373 w 463826"/>
              <a:gd name="connsiteY7" fmla="*/ 619539 h 1033669"/>
              <a:gd name="connsiteX8" fmla="*/ 404190 w 463826"/>
              <a:gd name="connsiteY8" fmla="*/ 732182 h 1033669"/>
              <a:gd name="connsiteX9" fmla="*/ 430695 w 463826"/>
              <a:gd name="connsiteY9" fmla="*/ 891208 h 1033669"/>
              <a:gd name="connsiteX10" fmla="*/ 463826 w 463826"/>
              <a:gd name="connsiteY10" fmla="*/ 1033669 h 1033669"/>
              <a:gd name="connsiteX11" fmla="*/ 0 w 463826"/>
              <a:gd name="connsiteY11" fmla="*/ 1033669 h 1033669"/>
              <a:gd name="connsiteX12" fmla="*/ 29817 w 463826"/>
              <a:gd name="connsiteY12" fmla="*/ 927652 h 1033669"/>
              <a:gd name="connsiteX13" fmla="*/ 56321 w 463826"/>
              <a:gd name="connsiteY13" fmla="*/ 798443 h 1033669"/>
              <a:gd name="connsiteX14" fmla="*/ 76199 w 463826"/>
              <a:gd name="connsiteY14" fmla="*/ 655982 h 1033669"/>
              <a:gd name="connsiteX15" fmla="*/ 86138 w 463826"/>
              <a:gd name="connsiteY15" fmla="*/ 420756 h 1033669"/>
              <a:gd name="connsiteX16" fmla="*/ 76199 w 463826"/>
              <a:gd name="connsiteY16" fmla="*/ 255104 h 1033669"/>
              <a:gd name="connsiteX17" fmla="*/ 56321 w 463826"/>
              <a:gd name="connsiteY17" fmla="*/ 172278 h 1033669"/>
              <a:gd name="connsiteX18" fmla="*/ 29817 w 463826"/>
              <a:gd name="connsiteY18" fmla="*/ 99391 h 1033669"/>
              <a:gd name="connsiteX19" fmla="*/ 0 w 463826"/>
              <a:gd name="connsiteY19"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67747 w 463826"/>
              <a:gd name="connsiteY4" fmla="*/ 361122 h 1033669"/>
              <a:gd name="connsiteX5" fmla="*/ 357808 w 463826"/>
              <a:gd name="connsiteY5" fmla="*/ 434008 h 1033669"/>
              <a:gd name="connsiteX6" fmla="*/ 361121 w 463826"/>
              <a:gd name="connsiteY6" fmla="*/ 513521 h 1033669"/>
              <a:gd name="connsiteX7" fmla="*/ 374373 w 463826"/>
              <a:gd name="connsiteY7" fmla="*/ 619539 h 1033669"/>
              <a:gd name="connsiteX8" fmla="*/ 404190 w 463826"/>
              <a:gd name="connsiteY8" fmla="*/ 732182 h 1033669"/>
              <a:gd name="connsiteX9" fmla="*/ 430695 w 463826"/>
              <a:gd name="connsiteY9" fmla="*/ 891208 h 1033669"/>
              <a:gd name="connsiteX10" fmla="*/ 463826 w 463826"/>
              <a:gd name="connsiteY10" fmla="*/ 1033669 h 1033669"/>
              <a:gd name="connsiteX11" fmla="*/ 0 w 463826"/>
              <a:gd name="connsiteY11" fmla="*/ 1033669 h 1033669"/>
              <a:gd name="connsiteX12" fmla="*/ 29817 w 463826"/>
              <a:gd name="connsiteY12" fmla="*/ 927652 h 1033669"/>
              <a:gd name="connsiteX13" fmla="*/ 56321 w 463826"/>
              <a:gd name="connsiteY13" fmla="*/ 798443 h 1033669"/>
              <a:gd name="connsiteX14" fmla="*/ 76199 w 463826"/>
              <a:gd name="connsiteY14" fmla="*/ 655982 h 1033669"/>
              <a:gd name="connsiteX15" fmla="*/ 86138 w 463826"/>
              <a:gd name="connsiteY15" fmla="*/ 420756 h 1033669"/>
              <a:gd name="connsiteX16" fmla="*/ 76199 w 463826"/>
              <a:gd name="connsiteY16" fmla="*/ 255104 h 1033669"/>
              <a:gd name="connsiteX17" fmla="*/ 56321 w 463826"/>
              <a:gd name="connsiteY17" fmla="*/ 172278 h 1033669"/>
              <a:gd name="connsiteX18" fmla="*/ 29817 w 463826"/>
              <a:gd name="connsiteY18" fmla="*/ 99391 h 1033669"/>
              <a:gd name="connsiteX19" fmla="*/ 0 w 463826"/>
              <a:gd name="connsiteY19" fmla="*/ 0 h 1033669"/>
              <a:gd name="connsiteX0" fmla="*/ 0 w 463826"/>
              <a:gd name="connsiteY0" fmla="*/ 0 h 1033669"/>
              <a:gd name="connsiteX1" fmla="*/ 463826 w 463826"/>
              <a:gd name="connsiteY1" fmla="*/ 0 h 1033669"/>
              <a:gd name="connsiteX2" fmla="*/ 430695 w 463826"/>
              <a:gd name="connsiteY2" fmla="*/ 115956 h 1033669"/>
              <a:gd name="connsiteX3" fmla="*/ 380999 w 463826"/>
              <a:gd name="connsiteY3" fmla="*/ 245165 h 1033669"/>
              <a:gd name="connsiteX4" fmla="*/ 367747 w 463826"/>
              <a:gd name="connsiteY4" fmla="*/ 361122 h 1033669"/>
              <a:gd name="connsiteX5" fmla="*/ 357808 w 463826"/>
              <a:gd name="connsiteY5" fmla="*/ 434008 h 1033669"/>
              <a:gd name="connsiteX6" fmla="*/ 361121 w 463826"/>
              <a:gd name="connsiteY6" fmla="*/ 513521 h 1033669"/>
              <a:gd name="connsiteX7" fmla="*/ 374373 w 463826"/>
              <a:gd name="connsiteY7" fmla="*/ 619539 h 1033669"/>
              <a:gd name="connsiteX8" fmla="*/ 404190 w 463826"/>
              <a:gd name="connsiteY8" fmla="*/ 732182 h 1033669"/>
              <a:gd name="connsiteX9" fmla="*/ 430695 w 463826"/>
              <a:gd name="connsiteY9" fmla="*/ 891208 h 1033669"/>
              <a:gd name="connsiteX10" fmla="*/ 463826 w 463826"/>
              <a:gd name="connsiteY10" fmla="*/ 1033669 h 1033669"/>
              <a:gd name="connsiteX11" fmla="*/ 0 w 463826"/>
              <a:gd name="connsiteY11" fmla="*/ 1033669 h 1033669"/>
              <a:gd name="connsiteX12" fmla="*/ 29817 w 463826"/>
              <a:gd name="connsiteY12" fmla="*/ 927652 h 1033669"/>
              <a:gd name="connsiteX13" fmla="*/ 56321 w 463826"/>
              <a:gd name="connsiteY13" fmla="*/ 798443 h 1033669"/>
              <a:gd name="connsiteX14" fmla="*/ 76199 w 463826"/>
              <a:gd name="connsiteY14" fmla="*/ 655982 h 1033669"/>
              <a:gd name="connsiteX15" fmla="*/ 86138 w 463826"/>
              <a:gd name="connsiteY15" fmla="*/ 420756 h 1033669"/>
              <a:gd name="connsiteX16" fmla="*/ 76199 w 463826"/>
              <a:gd name="connsiteY16" fmla="*/ 255104 h 1033669"/>
              <a:gd name="connsiteX17" fmla="*/ 56321 w 463826"/>
              <a:gd name="connsiteY17" fmla="*/ 172278 h 1033669"/>
              <a:gd name="connsiteX18" fmla="*/ 29817 w 463826"/>
              <a:gd name="connsiteY18" fmla="*/ 99391 h 1033669"/>
              <a:gd name="connsiteX19" fmla="*/ 0 w 463826"/>
              <a:gd name="connsiteY19"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192156 h 1033669"/>
              <a:gd name="connsiteX4" fmla="*/ 380999 w 463826"/>
              <a:gd name="connsiteY4" fmla="*/ 245165 h 1033669"/>
              <a:gd name="connsiteX5" fmla="*/ 367747 w 463826"/>
              <a:gd name="connsiteY5" fmla="*/ 361122 h 1033669"/>
              <a:gd name="connsiteX6" fmla="*/ 357808 w 463826"/>
              <a:gd name="connsiteY6" fmla="*/ 434008 h 1033669"/>
              <a:gd name="connsiteX7" fmla="*/ 361121 w 463826"/>
              <a:gd name="connsiteY7" fmla="*/ 513521 h 1033669"/>
              <a:gd name="connsiteX8" fmla="*/ 374373 w 463826"/>
              <a:gd name="connsiteY8" fmla="*/ 619539 h 1033669"/>
              <a:gd name="connsiteX9" fmla="*/ 404190 w 463826"/>
              <a:gd name="connsiteY9" fmla="*/ 732182 h 1033669"/>
              <a:gd name="connsiteX10" fmla="*/ 430695 w 463826"/>
              <a:gd name="connsiteY10" fmla="*/ 891208 h 1033669"/>
              <a:gd name="connsiteX11" fmla="*/ 463826 w 463826"/>
              <a:gd name="connsiteY11" fmla="*/ 1033669 h 1033669"/>
              <a:gd name="connsiteX12" fmla="*/ 0 w 463826"/>
              <a:gd name="connsiteY12" fmla="*/ 1033669 h 1033669"/>
              <a:gd name="connsiteX13" fmla="*/ 29817 w 463826"/>
              <a:gd name="connsiteY13" fmla="*/ 927652 h 1033669"/>
              <a:gd name="connsiteX14" fmla="*/ 56321 w 463826"/>
              <a:gd name="connsiteY14" fmla="*/ 798443 h 1033669"/>
              <a:gd name="connsiteX15" fmla="*/ 76199 w 463826"/>
              <a:gd name="connsiteY15" fmla="*/ 655982 h 1033669"/>
              <a:gd name="connsiteX16" fmla="*/ 86138 w 463826"/>
              <a:gd name="connsiteY16" fmla="*/ 420756 h 1033669"/>
              <a:gd name="connsiteX17" fmla="*/ 76199 w 463826"/>
              <a:gd name="connsiteY17" fmla="*/ 255104 h 1033669"/>
              <a:gd name="connsiteX18" fmla="*/ 56321 w 463826"/>
              <a:gd name="connsiteY18" fmla="*/ 172278 h 1033669"/>
              <a:gd name="connsiteX19" fmla="*/ 29817 w 463826"/>
              <a:gd name="connsiteY19" fmla="*/ 99391 h 1033669"/>
              <a:gd name="connsiteX20" fmla="*/ 0 w 463826"/>
              <a:gd name="connsiteY20" fmla="*/ 0 h 103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3826" h="1033669">
                <a:moveTo>
                  <a:pt x="0" y="0"/>
                </a:moveTo>
                <a:lnTo>
                  <a:pt x="463826" y="0"/>
                </a:lnTo>
                <a:lnTo>
                  <a:pt x="430695" y="115956"/>
                </a:lnTo>
                <a:cubicBezTo>
                  <a:pt x="416891" y="147982"/>
                  <a:pt x="405847" y="170621"/>
                  <a:pt x="397564" y="192156"/>
                </a:cubicBezTo>
                <a:cubicBezTo>
                  <a:pt x="389281" y="213691"/>
                  <a:pt x="383208" y="217004"/>
                  <a:pt x="380999" y="245165"/>
                </a:cubicBezTo>
                <a:cubicBezTo>
                  <a:pt x="374925" y="281056"/>
                  <a:pt x="366643" y="284922"/>
                  <a:pt x="367747" y="361122"/>
                </a:cubicBezTo>
                <a:cubicBezTo>
                  <a:pt x="363330" y="389835"/>
                  <a:pt x="358912" y="408608"/>
                  <a:pt x="357808" y="434008"/>
                </a:cubicBezTo>
                <a:cubicBezTo>
                  <a:pt x="356704" y="459408"/>
                  <a:pt x="358360" y="482599"/>
                  <a:pt x="361121" y="513521"/>
                </a:cubicBezTo>
                <a:cubicBezTo>
                  <a:pt x="363882" y="544443"/>
                  <a:pt x="367195" y="583095"/>
                  <a:pt x="374373" y="619539"/>
                </a:cubicBezTo>
                <a:cubicBezTo>
                  <a:pt x="381551" y="655983"/>
                  <a:pt x="398116" y="690769"/>
                  <a:pt x="404190" y="732182"/>
                </a:cubicBezTo>
                <a:cubicBezTo>
                  <a:pt x="405295" y="768625"/>
                  <a:pt x="429590" y="854765"/>
                  <a:pt x="430695" y="891208"/>
                </a:cubicBezTo>
                <a:lnTo>
                  <a:pt x="463826" y="1033669"/>
                </a:lnTo>
                <a:lnTo>
                  <a:pt x="0" y="1033669"/>
                </a:lnTo>
                <a:lnTo>
                  <a:pt x="29817" y="927652"/>
                </a:lnTo>
                <a:lnTo>
                  <a:pt x="56321" y="798443"/>
                </a:lnTo>
                <a:cubicBezTo>
                  <a:pt x="61291" y="763104"/>
                  <a:pt x="75647" y="748195"/>
                  <a:pt x="76199" y="655982"/>
                </a:cubicBezTo>
                <a:cubicBezTo>
                  <a:pt x="80616" y="594139"/>
                  <a:pt x="86138" y="487569"/>
                  <a:pt x="86138" y="420756"/>
                </a:cubicBezTo>
                <a:cubicBezTo>
                  <a:pt x="86138" y="353943"/>
                  <a:pt x="81168" y="296517"/>
                  <a:pt x="76199" y="255104"/>
                </a:cubicBezTo>
                <a:cubicBezTo>
                  <a:pt x="71230" y="213691"/>
                  <a:pt x="64051" y="198230"/>
                  <a:pt x="56321" y="172278"/>
                </a:cubicBezTo>
                <a:cubicBezTo>
                  <a:pt x="48591" y="146326"/>
                  <a:pt x="40860" y="127000"/>
                  <a:pt x="29817" y="99391"/>
                </a:cubicBezTo>
                <a:lnTo>
                  <a:pt x="0" y="0"/>
                </a:lnTo>
                <a:close/>
              </a:path>
            </a:pathLst>
          </a:cu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Oval 15"/>
          <p:cNvSpPr/>
          <p:nvPr/>
        </p:nvSpPr>
        <p:spPr>
          <a:xfrm>
            <a:off x="1831057" y="2563470"/>
            <a:ext cx="44711" cy="123313"/>
          </a:xfrm>
          <a:prstGeom prst="ellipse">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7" name="Straight Connector 16"/>
          <p:cNvCxnSpPr>
            <a:endCxn id="23" idx="1"/>
          </p:cNvCxnSpPr>
          <p:nvPr/>
        </p:nvCxnSpPr>
        <p:spPr>
          <a:xfrm rot="10800000">
            <a:off x="1725131" y="2627602"/>
            <a:ext cx="295945" cy="792"/>
          </a:xfrm>
          <a:prstGeom prst="line">
            <a:avLst/>
          </a:prstGeom>
          <a:ln w="127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rot="7835258">
            <a:off x="1657257" y="1558500"/>
            <a:ext cx="128961" cy="423958"/>
          </a:xfrm>
          <a:prstGeom prst="rect">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9" name="Straight Connector 18"/>
          <p:cNvCxnSpPr/>
          <p:nvPr/>
        </p:nvCxnSpPr>
        <p:spPr>
          <a:xfrm rot="16200000" flipH="1">
            <a:off x="1220963" y="2365163"/>
            <a:ext cx="1019735" cy="26725"/>
          </a:xfrm>
          <a:prstGeom prst="line">
            <a:avLst/>
          </a:prstGeom>
          <a:ln w="127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grpSp>
        <p:nvGrpSpPr>
          <p:cNvPr id="20" name="Group 131"/>
          <p:cNvGrpSpPr/>
          <p:nvPr/>
        </p:nvGrpSpPr>
        <p:grpSpPr>
          <a:xfrm>
            <a:off x="1620248" y="1704675"/>
            <a:ext cx="178848" cy="161160"/>
            <a:chOff x="1851142" y="3766757"/>
            <a:chExt cx="182880" cy="182880"/>
          </a:xfrm>
        </p:grpSpPr>
        <p:cxnSp>
          <p:nvCxnSpPr>
            <p:cNvPr id="21" name="Straight Connector 20"/>
            <p:cNvCxnSpPr/>
            <p:nvPr/>
          </p:nvCxnSpPr>
          <p:spPr>
            <a:xfrm rot="-360000" flipV="1">
              <a:off x="1851142" y="3784105"/>
              <a:ext cx="182880" cy="6767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3060000" flipV="1">
              <a:off x="1895712" y="3824359"/>
              <a:ext cx="182880" cy="6767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rot="7830082">
            <a:off x="1687671" y="2543021"/>
            <a:ext cx="43537" cy="202266"/>
          </a:xfrm>
          <a:prstGeom prst="rect">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Flowchart: Delay 23"/>
          <p:cNvSpPr/>
          <p:nvPr/>
        </p:nvSpPr>
        <p:spPr>
          <a:xfrm rot="10800000" flipH="1">
            <a:off x="2103140" y="2816558"/>
            <a:ext cx="158134" cy="143984"/>
          </a:xfrm>
          <a:prstGeom prst="flowChartDelay">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Rectangle 24"/>
          <p:cNvSpPr/>
          <p:nvPr/>
        </p:nvSpPr>
        <p:spPr>
          <a:xfrm rot="7830082">
            <a:off x="1706735" y="2803813"/>
            <a:ext cx="43537" cy="202266"/>
          </a:xfrm>
          <a:prstGeom prst="rect">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6" name="Straight Connector 25"/>
          <p:cNvCxnSpPr>
            <a:endCxn id="25" idx="1"/>
          </p:cNvCxnSpPr>
          <p:nvPr/>
        </p:nvCxnSpPr>
        <p:spPr>
          <a:xfrm rot="10800000">
            <a:off x="1744193" y="2888393"/>
            <a:ext cx="311544" cy="793"/>
          </a:xfrm>
          <a:prstGeom prst="line">
            <a:avLst/>
          </a:prstGeom>
          <a:ln w="127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grpSp>
        <p:nvGrpSpPr>
          <p:cNvPr id="27" name="Group 113"/>
          <p:cNvGrpSpPr/>
          <p:nvPr/>
        </p:nvGrpSpPr>
        <p:grpSpPr>
          <a:xfrm>
            <a:off x="2423704" y="2541247"/>
            <a:ext cx="178848" cy="161160"/>
            <a:chOff x="4777740" y="495300"/>
            <a:chExt cx="731520" cy="731520"/>
          </a:xfrm>
          <a:effectLst/>
        </p:grpSpPr>
        <p:sp>
          <p:nvSpPr>
            <p:cNvPr id="28" name="Oval 27"/>
            <p:cNvSpPr/>
            <p:nvPr/>
          </p:nvSpPr>
          <p:spPr>
            <a:xfrm>
              <a:off x="4777740" y="495300"/>
              <a:ext cx="731520" cy="731520"/>
            </a:xfrm>
            <a:prstGeom prst="ellipse">
              <a:avLst/>
            </a:prstGeom>
            <a:noFill/>
            <a:ln w="127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5">
                    <a:lumMod val="75000"/>
                  </a:schemeClr>
                </a:solidFill>
              </a:endParaRPr>
            </a:p>
          </p:txBody>
        </p:sp>
        <p:cxnSp>
          <p:nvCxnSpPr>
            <p:cNvPr id="29" name="Straight Connector 28"/>
            <p:cNvCxnSpPr>
              <a:stCxn id="28" idx="1"/>
              <a:endCxn id="28" idx="5"/>
            </p:cNvCxnSpPr>
            <p:nvPr/>
          </p:nvCxnSpPr>
          <p:spPr>
            <a:xfrm rot="16200000" flipH="1">
              <a:off x="4884869" y="602429"/>
              <a:ext cx="517262" cy="517262"/>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8" idx="3"/>
              <a:endCxn id="28" idx="7"/>
            </p:cNvCxnSpPr>
            <p:nvPr/>
          </p:nvCxnSpPr>
          <p:spPr>
            <a:xfrm rot="5400000" flipH="1" flipV="1">
              <a:off x="4884869" y="602429"/>
              <a:ext cx="517262" cy="517262"/>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13"/>
          <p:cNvGrpSpPr/>
          <p:nvPr/>
        </p:nvGrpSpPr>
        <p:grpSpPr>
          <a:xfrm>
            <a:off x="2432220" y="2803132"/>
            <a:ext cx="178848" cy="161160"/>
            <a:chOff x="4777740" y="495300"/>
            <a:chExt cx="731520" cy="731520"/>
          </a:xfrm>
          <a:effectLst/>
        </p:grpSpPr>
        <p:sp>
          <p:nvSpPr>
            <p:cNvPr id="32" name="Oval 31"/>
            <p:cNvSpPr/>
            <p:nvPr/>
          </p:nvSpPr>
          <p:spPr>
            <a:xfrm>
              <a:off x="4777740" y="495300"/>
              <a:ext cx="731520" cy="731520"/>
            </a:xfrm>
            <a:prstGeom prst="ellipse">
              <a:avLst/>
            </a:prstGeom>
            <a:noFill/>
            <a:ln w="127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5">
                    <a:lumMod val="75000"/>
                  </a:schemeClr>
                </a:solidFill>
              </a:endParaRPr>
            </a:p>
          </p:txBody>
        </p:sp>
        <p:cxnSp>
          <p:nvCxnSpPr>
            <p:cNvPr id="33" name="Straight Connector 32"/>
            <p:cNvCxnSpPr>
              <a:stCxn id="32" idx="1"/>
              <a:endCxn id="32" idx="5"/>
            </p:cNvCxnSpPr>
            <p:nvPr/>
          </p:nvCxnSpPr>
          <p:spPr>
            <a:xfrm rot="16200000" flipH="1">
              <a:off x="4884869" y="602429"/>
              <a:ext cx="517262" cy="517262"/>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3"/>
              <a:endCxn id="32" idx="7"/>
            </p:cNvCxnSpPr>
            <p:nvPr/>
          </p:nvCxnSpPr>
          <p:spPr>
            <a:xfrm rot="5400000" flipH="1" flipV="1">
              <a:off x="4884869" y="602429"/>
              <a:ext cx="517262" cy="517262"/>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396422" y="1200716"/>
            <a:ext cx="423583" cy="271223"/>
          </a:xfrm>
          <a:prstGeom prst="rect">
            <a:avLst/>
          </a:prstGeom>
          <a:noFill/>
        </p:spPr>
        <p:txBody>
          <a:bodyPr wrap="none" rtlCol="0">
            <a:spAutoFit/>
          </a:bodyPr>
          <a:lstStyle/>
          <a:p>
            <a:r>
              <a:rPr lang="en-US" sz="1400" dirty="0" smtClean="0">
                <a:solidFill>
                  <a:schemeClr val="tx1">
                    <a:lumMod val="50000"/>
                    <a:lumOff val="50000"/>
                  </a:schemeClr>
                </a:solidFill>
              </a:rPr>
              <a:t>Mb</a:t>
            </a:r>
            <a:endParaRPr lang="en-US" sz="1400" dirty="0">
              <a:solidFill>
                <a:schemeClr val="tx1">
                  <a:lumMod val="50000"/>
                  <a:lumOff val="50000"/>
                </a:schemeClr>
              </a:solidFill>
            </a:endParaRPr>
          </a:p>
        </p:txBody>
      </p:sp>
      <p:sp>
        <p:nvSpPr>
          <p:cNvPr id="37" name="TextBox 36"/>
          <p:cNvSpPr txBox="1"/>
          <p:nvPr/>
        </p:nvSpPr>
        <p:spPr>
          <a:xfrm>
            <a:off x="722341" y="685800"/>
            <a:ext cx="500398" cy="271223"/>
          </a:xfrm>
          <a:prstGeom prst="rect">
            <a:avLst/>
          </a:prstGeom>
          <a:noFill/>
        </p:spPr>
        <p:txBody>
          <a:bodyPr wrap="none" rtlCol="0">
            <a:spAutoFit/>
          </a:bodyPr>
          <a:lstStyle/>
          <a:p>
            <a:r>
              <a:rPr lang="en-US" sz="1400" dirty="0" smtClean="0">
                <a:solidFill>
                  <a:schemeClr val="tx1">
                    <a:lumMod val="50000"/>
                    <a:lumOff val="50000"/>
                  </a:schemeClr>
                </a:solidFill>
              </a:rPr>
              <a:t>SM1</a:t>
            </a:r>
            <a:endParaRPr lang="en-US" sz="1400" dirty="0">
              <a:solidFill>
                <a:schemeClr val="tx1">
                  <a:lumMod val="50000"/>
                  <a:lumOff val="50000"/>
                </a:schemeClr>
              </a:solidFill>
            </a:endParaRPr>
          </a:p>
        </p:txBody>
      </p:sp>
      <p:sp>
        <p:nvSpPr>
          <p:cNvPr id="38" name="TextBox 37"/>
          <p:cNvSpPr txBox="1"/>
          <p:nvPr/>
        </p:nvSpPr>
        <p:spPr>
          <a:xfrm>
            <a:off x="797918" y="1561423"/>
            <a:ext cx="500398" cy="271223"/>
          </a:xfrm>
          <a:prstGeom prst="rect">
            <a:avLst/>
          </a:prstGeom>
          <a:noFill/>
        </p:spPr>
        <p:txBody>
          <a:bodyPr wrap="none" rtlCol="0">
            <a:spAutoFit/>
          </a:bodyPr>
          <a:lstStyle/>
          <a:p>
            <a:r>
              <a:rPr lang="en-US" sz="1400" dirty="0" smtClean="0">
                <a:solidFill>
                  <a:schemeClr val="tx1">
                    <a:lumMod val="50000"/>
                    <a:lumOff val="50000"/>
                  </a:schemeClr>
                </a:solidFill>
              </a:rPr>
              <a:t>SM2</a:t>
            </a:r>
            <a:endParaRPr lang="en-US" sz="1400" dirty="0">
              <a:solidFill>
                <a:schemeClr val="tx1">
                  <a:lumMod val="50000"/>
                  <a:lumOff val="50000"/>
                </a:schemeClr>
              </a:solidFill>
            </a:endParaRPr>
          </a:p>
        </p:txBody>
      </p:sp>
      <p:cxnSp>
        <p:nvCxnSpPr>
          <p:cNvPr id="39" name="Straight Connector 38"/>
          <p:cNvCxnSpPr/>
          <p:nvPr/>
        </p:nvCxnSpPr>
        <p:spPr>
          <a:xfrm flipV="1">
            <a:off x="2269654" y="2883712"/>
            <a:ext cx="162566" cy="348"/>
          </a:xfrm>
          <a:prstGeom prst="line">
            <a:avLst/>
          </a:prstGeom>
          <a:ln>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259008" y="2624705"/>
            <a:ext cx="162566" cy="348"/>
          </a:xfrm>
          <a:prstGeom prst="line">
            <a:avLst/>
          </a:prstGeom>
          <a:ln>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730823" y="1848415"/>
            <a:ext cx="415743" cy="271223"/>
          </a:xfrm>
          <a:prstGeom prst="rect">
            <a:avLst/>
          </a:prstGeom>
        </p:spPr>
        <p:txBody>
          <a:bodyPr wrap="none">
            <a:spAutoFit/>
          </a:bodyPr>
          <a:lstStyle/>
          <a:p>
            <a:r>
              <a:rPr lang="en-US" sz="1400" dirty="0" smtClean="0">
                <a:solidFill>
                  <a:prstClr val="black">
                    <a:lumMod val="50000"/>
                    <a:lumOff val="50000"/>
                  </a:prstClr>
                </a:solidFill>
              </a:rPr>
              <a:t>Ma</a:t>
            </a:r>
            <a:endParaRPr lang="en-US" sz="1400" dirty="0"/>
          </a:p>
        </p:txBody>
      </p:sp>
      <p:sp>
        <p:nvSpPr>
          <p:cNvPr id="42" name="Rectangle 41"/>
          <p:cNvSpPr/>
          <p:nvPr/>
        </p:nvSpPr>
        <p:spPr>
          <a:xfrm>
            <a:off x="1698886" y="898722"/>
            <a:ext cx="404771" cy="271223"/>
          </a:xfrm>
          <a:prstGeom prst="rect">
            <a:avLst/>
          </a:prstGeom>
        </p:spPr>
        <p:txBody>
          <a:bodyPr wrap="none">
            <a:spAutoFit/>
          </a:bodyPr>
          <a:lstStyle/>
          <a:p>
            <a:r>
              <a:rPr lang="en-US" sz="1400" dirty="0" smtClean="0">
                <a:solidFill>
                  <a:prstClr val="black">
                    <a:lumMod val="50000"/>
                    <a:lumOff val="50000"/>
                  </a:prstClr>
                </a:solidFill>
              </a:rPr>
              <a:t>Mc</a:t>
            </a:r>
            <a:endParaRPr lang="en-US" sz="1400" dirty="0"/>
          </a:p>
        </p:txBody>
      </p:sp>
      <p:sp>
        <p:nvSpPr>
          <p:cNvPr id="43" name="Rectangle 42"/>
          <p:cNvSpPr/>
          <p:nvPr/>
        </p:nvSpPr>
        <p:spPr>
          <a:xfrm>
            <a:off x="1953349" y="3095486"/>
            <a:ext cx="627378" cy="271223"/>
          </a:xfrm>
          <a:prstGeom prst="rect">
            <a:avLst/>
          </a:prstGeom>
          <a:effectLst/>
        </p:spPr>
        <p:txBody>
          <a:bodyPr wrap="none">
            <a:spAutoFit/>
          </a:bodyPr>
          <a:lstStyle/>
          <a:p>
            <a:pPr lvl="0"/>
            <a:r>
              <a:rPr lang="en-US" altLang="ja-JP" sz="1400" dirty="0" smtClean="0">
                <a:solidFill>
                  <a:srgbClr val="4BACC6">
                    <a:lumMod val="75000"/>
                  </a:srgbClr>
                </a:solidFill>
              </a:rPr>
              <a:t>η=0°</a:t>
            </a:r>
            <a:endParaRPr lang="en-US" sz="1400" dirty="0">
              <a:solidFill>
                <a:srgbClr val="4BACC6">
                  <a:lumMod val="75000"/>
                </a:srgbClr>
              </a:solidFill>
            </a:endParaRPr>
          </a:p>
        </p:txBody>
      </p:sp>
      <p:sp>
        <p:nvSpPr>
          <p:cNvPr id="44" name="Rectangle 43"/>
          <p:cNvSpPr/>
          <p:nvPr/>
        </p:nvSpPr>
        <p:spPr>
          <a:xfrm>
            <a:off x="1963994" y="2158422"/>
            <a:ext cx="378120" cy="271223"/>
          </a:xfrm>
          <a:prstGeom prst="rect">
            <a:avLst/>
          </a:prstGeom>
        </p:spPr>
        <p:txBody>
          <a:bodyPr wrap="none">
            <a:spAutoFit/>
          </a:bodyPr>
          <a:lstStyle/>
          <a:p>
            <a:r>
              <a:rPr lang="en-US" altLang="ja-JP" sz="1400" dirty="0" smtClean="0">
                <a:solidFill>
                  <a:srgbClr val="4BACC6">
                    <a:lumMod val="75000"/>
                  </a:srgbClr>
                </a:solidFill>
              </a:rPr>
              <a:t>D1</a:t>
            </a:r>
          </a:p>
        </p:txBody>
      </p:sp>
      <p:sp>
        <p:nvSpPr>
          <p:cNvPr id="45" name="Rectangle 44"/>
          <p:cNvSpPr/>
          <p:nvPr/>
        </p:nvSpPr>
        <p:spPr>
          <a:xfrm>
            <a:off x="1963993" y="2942000"/>
            <a:ext cx="378120" cy="271223"/>
          </a:xfrm>
          <a:prstGeom prst="rect">
            <a:avLst/>
          </a:prstGeom>
          <a:effectLst/>
        </p:spPr>
        <p:txBody>
          <a:bodyPr wrap="none">
            <a:spAutoFit/>
          </a:bodyPr>
          <a:lstStyle/>
          <a:p>
            <a:pPr lvl="0"/>
            <a:r>
              <a:rPr lang="en-US" altLang="ja-JP" sz="1400" dirty="0" smtClean="0">
                <a:solidFill>
                  <a:srgbClr val="4BACC6">
                    <a:lumMod val="75000"/>
                  </a:srgbClr>
                </a:solidFill>
              </a:rPr>
              <a:t>D2</a:t>
            </a:r>
            <a:endParaRPr lang="en-US" sz="1400" dirty="0">
              <a:solidFill>
                <a:srgbClr val="4BACC6">
                  <a:lumMod val="75000"/>
                </a:srgbClr>
              </a:solidFill>
            </a:endParaRPr>
          </a:p>
        </p:txBody>
      </p:sp>
      <p:sp>
        <p:nvSpPr>
          <p:cNvPr id="46" name="Rectangle 45"/>
          <p:cNvSpPr/>
          <p:nvPr/>
        </p:nvSpPr>
        <p:spPr>
          <a:xfrm rot="10800000" flipV="1">
            <a:off x="493439" y="979724"/>
            <a:ext cx="226432" cy="131530"/>
          </a:xfrm>
          <a:prstGeom prst="rect">
            <a:avLst/>
          </a:prstGeom>
          <a:solidFill>
            <a:schemeClr val="accent5">
              <a:lumMod val="75000"/>
            </a:schemeClr>
          </a:solidFill>
          <a:ln>
            <a:solidFill>
              <a:schemeClr val="accent5">
                <a:lumMod val="75000"/>
              </a:schemeClr>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47" name="Straight Connector 46"/>
          <p:cNvCxnSpPr/>
          <p:nvPr/>
        </p:nvCxnSpPr>
        <p:spPr>
          <a:xfrm rot="10800000" flipV="1">
            <a:off x="492400" y="949876"/>
            <a:ext cx="231705" cy="0"/>
          </a:xfrm>
          <a:prstGeom prst="line">
            <a:avLst/>
          </a:prstGeom>
          <a:solidFill>
            <a:schemeClr val="accent5">
              <a:lumMod val="75000"/>
            </a:schemeClr>
          </a:solidFill>
          <a:ln>
            <a:solidFill>
              <a:schemeClr val="accent5">
                <a:lumMod val="75000"/>
              </a:schemeClr>
            </a:solidFill>
          </a:ln>
          <a:effectLst/>
        </p:spPr>
        <p:style>
          <a:lnRef idx="1">
            <a:schemeClr val="accent4"/>
          </a:lnRef>
          <a:fillRef idx="3">
            <a:schemeClr val="accent4"/>
          </a:fillRef>
          <a:effectRef idx="2">
            <a:schemeClr val="accent4"/>
          </a:effectRef>
          <a:fontRef idx="minor">
            <a:schemeClr val="lt1"/>
          </a:fontRef>
        </p:style>
      </p:cxnSp>
      <p:cxnSp>
        <p:nvCxnSpPr>
          <p:cNvPr id="48" name="Straight Connector 47"/>
          <p:cNvCxnSpPr/>
          <p:nvPr/>
        </p:nvCxnSpPr>
        <p:spPr>
          <a:xfrm rot="10800000" flipV="1">
            <a:off x="491796" y="1138549"/>
            <a:ext cx="231705" cy="0"/>
          </a:xfrm>
          <a:prstGeom prst="line">
            <a:avLst/>
          </a:prstGeom>
          <a:solidFill>
            <a:schemeClr val="accent5">
              <a:lumMod val="75000"/>
            </a:schemeClr>
          </a:solidFill>
          <a:ln>
            <a:solidFill>
              <a:schemeClr val="accent5">
                <a:lumMod val="75000"/>
              </a:schemeClr>
            </a:solidFill>
          </a:ln>
          <a:effectLst/>
        </p:spPr>
        <p:style>
          <a:lnRef idx="1">
            <a:schemeClr val="accent4"/>
          </a:lnRef>
          <a:fillRef idx="3">
            <a:schemeClr val="accent4"/>
          </a:fillRef>
          <a:effectRef idx="2">
            <a:schemeClr val="accent4"/>
          </a:effectRef>
          <a:fontRef idx="minor">
            <a:schemeClr val="lt1"/>
          </a:fontRef>
        </p:style>
      </p:cxnSp>
      <p:grpSp>
        <p:nvGrpSpPr>
          <p:cNvPr id="49" name="Group 153"/>
          <p:cNvGrpSpPr/>
          <p:nvPr/>
        </p:nvGrpSpPr>
        <p:grpSpPr>
          <a:xfrm>
            <a:off x="518661" y="1382221"/>
            <a:ext cx="178848" cy="161160"/>
            <a:chOff x="3299460" y="739140"/>
            <a:chExt cx="914400" cy="914400"/>
          </a:xfrm>
          <a:noFill/>
        </p:grpSpPr>
        <p:sp>
          <p:nvSpPr>
            <p:cNvPr id="50" name="Oval 49"/>
            <p:cNvSpPr/>
            <p:nvPr/>
          </p:nvSpPr>
          <p:spPr>
            <a:xfrm>
              <a:off x="3299460" y="739140"/>
              <a:ext cx="914400" cy="914400"/>
            </a:xfrm>
            <a:prstGeom prst="ellipse">
              <a:avLst/>
            </a:prstGeom>
            <a:grpFill/>
            <a:ln w="9525">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Freeform 50"/>
            <p:cNvSpPr/>
            <p:nvPr/>
          </p:nvSpPr>
          <p:spPr>
            <a:xfrm>
              <a:off x="3337560" y="889000"/>
              <a:ext cx="822960" cy="660400"/>
            </a:xfrm>
            <a:custGeom>
              <a:avLst/>
              <a:gdLst>
                <a:gd name="connsiteX0" fmla="*/ 0 w 822960"/>
                <a:gd name="connsiteY0" fmla="*/ 299720 h 660400"/>
                <a:gd name="connsiteX1" fmla="*/ 91440 w 822960"/>
                <a:gd name="connsiteY1" fmla="*/ 124460 h 660400"/>
                <a:gd name="connsiteX2" fmla="*/ 198120 w 822960"/>
                <a:gd name="connsiteY2" fmla="*/ 10160 h 660400"/>
                <a:gd name="connsiteX3" fmla="*/ 320040 w 822960"/>
                <a:gd name="connsiteY3" fmla="*/ 63500 h 660400"/>
                <a:gd name="connsiteX4" fmla="*/ 419100 w 822960"/>
                <a:gd name="connsiteY4" fmla="*/ 307340 h 660400"/>
                <a:gd name="connsiteX5" fmla="*/ 502920 w 822960"/>
                <a:gd name="connsiteY5" fmla="*/ 513080 h 660400"/>
                <a:gd name="connsiteX6" fmla="*/ 563880 w 822960"/>
                <a:gd name="connsiteY6" fmla="*/ 619760 h 660400"/>
                <a:gd name="connsiteX7" fmla="*/ 647700 w 822960"/>
                <a:gd name="connsiteY7" fmla="*/ 642620 h 660400"/>
                <a:gd name="connsiteX8" fmla="*/ 769620 w 822960"/>
                <a:gd name="connsiteY8" fmla="*/ 513080 h 660400"/>
                <a:gd name="connsiteX9" fmla="*/ 822960 w 822960"/>
                <a:gd name="connsiteY9" fmla="*/ 34544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660400">
                  <a:moveTo>
                    <a:pt x="0" y="299720"/>
                  </a:moveTo>
                  <a:cubicBezTo>
                    <a:pt x="29210" y="236220"/>
                    <a:pt x="58420" y="172720"/>
                    <a:pt x="91440" y="124460"/>
                  </a:cubicBezTo>
                  <a:cubicBezTo>
                    <a:pt x="124460" y="76200"/>
                    <a:pt x="160020" y="20320"/>
                    <a:pt x="198120" y="10160"/>
                  </a:cubicBezTo>
                  <a:cubicBezTo>
                    <a:pt x="236220" y="0"/>
                    <a:pt x="283210" y="13970"/>
                    <a:pt x="320040" y="63500"/>
                  </a:cubicBezTo>
                  <a:cubicBezTo>
                    <a:pt x="356870" y="113030"/>
                    <a:pt x="419100" y="307340"/>
                    <a:pt x="419100" y="307340"/>
                  </a:cubicBezTo>
                  <a:cubicBezTo>
                    <a:pt x="449580" y="382270"/>
                    <a:pt x="478790" y="461010"/>
                    <a:pt x="502920" y="513080"/>
                  </a:cubicBezTo>
                  <a:cubicBezTo>
                    <a:pt x="527050" y="565150"/>
                    <a:pt x="539750" y="598170"/>
                    <a:pt x="563880" y="619760"/>
                  </a:cubicBezTo>
                  <a:cubicBezTo>
                    <a:pt x="588010" y="641350"/>
                    <a:pt x="613410" y="660400"/>
                    <a:pt x="647700" y="642620"/>
                  </a:cubicBezTo>
                  <a:cubicBezTo>
                    <a:pt x="681990" y="624840"/>
                    <a:pt x="740410" y="562610"/>
                    <a:pt x="769620" y="513080"/>
                  </a:cubicBezTo>
                  <a:cubicBezTo>
                    <a:pt x="798830" y="463550"/>
                    <a:pt x="810895" y="404495"/>
                    <a:pt x="822960" y="345440"/>
                  </a:cubicBezTo>
                </a:path>
              </a:pathLst>
            </a:custGeom>
            <a:grpFill/>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52" name="Elbow Connector 51"/>
          <p:cNvCxnSpPr>
            <a:endCxn id="46" idx="2"/>
          </p:cNvCxnSpPr>
          <p:nvPr/>
        </p:nvCxnSpPr>
        <p:spPr>
          <a:xfrm rot="16200000" flipV="1">
            <a:off x="471886" y="1246023"/>
            <a:ext cx="270967" cy="1430"/>
          </a:xfrm>
          <a:prstGeom prst="bentConnector3">
            <a:avLst>
              <a:gd name="adj1" fmla="val 50000"/>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854409" y="1297056"/>
            <a:ext cx="1420911" cy="1913559"/>
          </a:xfrm>
          <a:prstGeom prst="bentConnector3">
            <a:avLst>
              <a:gd name="adj1" fmla="val 13308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H="1">
            <a:off x="1061674" y="1089792"/>
            <a:ext cx="997866" cy="1905043"/>
          </a:xfrm>
          <a:prstGeom prst="bentConnector3">
            <a:avLst>
              <a:gd name="adj1" fmla="val 50000"/>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602552" y="2621827"/>
            <a:ext cx="348471" cy="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1068" y="2883712"/>
            <a:ext cx="371892" cy="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514600" y="2362199"/>
            <a:ext cx="401072" cy="307777"/>
          </a:xfrm>
          <a:prstGeom prst="rect">
            <a:avLst/>
          </a:prstGeom>
          <a:noFill/>
        </p:spPr>
        <p:txBody>
          <a:bodyPr wrap="none" rtlCol="0">
            <a:spAutoFit/>
          </a:bodyPr>
          <a:lstStyle/>
          <a:p>
            <a:r>
              <a:rPr lang="en-US" sz="1400" dirty="0" smtClean="0">
                <a:solidFill>
                  <a:schemeClr val="accent5">
                    <a:lumMod val="75000"/>
                  </a:schemeClr>
                </a:solidFill>
              </a:rPr>
              <a:t>S</a:t>
            </a:r>
            <a:r>
              <a:rPr lang="en-US" sz="1400" baseline="-25000" dirty="0" smtClean="0">
                <a:solidFill>
                  <a:schemeClr val="accent5">
                    <a:lumMod val="75000"/>
                  </a:schemeClr>
                </a:solidFill>
              </a:rPr>
              <a:t>D1</a:t>
            </a:r>
            <a:endParaRPr lang="en-US" sz="1400" baseline="-25000" dirty="0">
              <a:solidFill>
                <a:schemeClr val="accent5">
                  <a:lumMod val="75000"/>
                </a:schemeClr>
              </a:solidFill>
            </a:endParaRPr>
          </a:p>
        </p:txBody>
      </p:sp>
      <p:sp>
        <p:nvSpPr>
          <p:cNvPr id="58" name="TextBox 57"/>
          <p:cNvSpPr txBox="1"/>
          <p:nvPr/>
        </p:nvSpPr>
        <p:spPr>
          <a:xfrm>
            <a:off x="2620996" y="2893693"/>
            <a:ext cx="401072" cy="307777"/>
          </a:xfrm>
          <a:prstGeom prst="rect">
            <a:avLst/>
          </a:prstGeom>
          <a:noFill/>
        </p:spPr>
        <p:txBody>
          <a:bodyPr wrap="none" rtlCol="0">
            <a:spAutoFit/>
          </a:bodyPr>
          <a:lstStyle/>
          <a:p>
            <a:r>
              <a:rPr lang="en-US" sz="1400" dirty="0" smtClean="0">
                <a:solidFill>
                  <a:schemeClr val="accent5">
                    <a:lumMod val="75000"/>
                  </a:schemeClr>
                </a:solidFill>
              </a:rPr>
              <a:t>S</a:t>
            </a:r>
            <a:r>
              <a:rPr lang="en-US" sz="1400" baseline="-25000" dirty="0" smtClean="0">
                <a:solidFill>
                  <a:schemeClr val="accent5">
                    <a:lumMod val="75000"/>
                  </a:schemeClr>
                </a:solidFill>
              </a:rPr>
              <a:t>D2</a:t>
            </a:r>
            <a:endParaRPr lang="en-US" sz="1400" baseline="-25000" dirty="0">
              <a:solidFill>
                <a:schemeClr val="accent5">
                  <a:lumMod val="75000"/>
                </a:schemeClr>
              </a:solidFill>
            </a:endParaRPr>
          </a:p>
        </p:txBody>
      </p:sp>
      <p:sp>
        <p:nvSpPr>
          <p:cNvPr id="59" name="TextBox 58"/>
          <p:cNvSpPr txBox="1"/>
          <p:nvPr/>
        </p:nvSpPr>
        <p:spPr>
          <a:xfrm>
            <a:off x="2919086" y="2462013"/>
            <a:ext cx="1469108" cy="569569"/>
          </a:xfrm>
          <a:prstGeom prst="rect">
            <a:avLst/>
          </a:prstGeom>
          <a:noFill/>
          <a:ln>
            <a:solidFill>
              <a:schemeClr val="tx1"/>
            </a:solidFill>
          </a:ln>
        </p:spPr>
        <p:txBody>
          <a:bodyPr wrap="square" rtlCol="0">
            <a:spAutoFit/>
          </a:bodyPr>
          <a:lstStyle/>
          <a:p>
            <a:r>
              <a:rPr lang="en-US" dirty="0" smtClean="0"/>
              <a:t>Linear Combinations</a:t>
            </a:r>
          </a:p>
        </p:txBody>
      </p:sp>
      <p:cxnSp>
        <p:nvCxnSpPr>
          <p:cNvPr id="60" name="Straight Arrow Connector 59"/>
          <p:cNvCxnSpPr/>
          <p:nvPr/>
        </p:nvCxnSpPr>
        <p:spPr>
          <a:xfrm>
            <a:off x="4412309" y="2458748"/>
            <a:ext cx="44712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401663" y="2612234"/>
            <a:ext cx="44712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412309" y="2880834"/>
            <a:ext cx="44712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401663" y="3024728"/>
            <a:ext cx="44712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845936" y="2346900"/>
            <a:ext cx="797564" cy="271223"/>
          </a:xfrm>
          <a:prstGeom prst="rect">
            <a:avLst/>
          </a:prstGeom>
          <a:noFill/>
        </p:spPr>
        <p:txBody>
          <a:bodyPr wrap="none" rtlCol="0">
            <a:spAutoFit/>
          </a:bodyPr>
          <a:lstStyle/>
          <a:p>
            <a:r>
              <a:rPr lang="en-US" sz="1400" dirty="0" err="1" smtClean="0">
                <a:solidFill>
                  <a:srgbClr val="0070C0"/>
                </a:solidFill>
              </a:rPr>
              <a:t>Mb_yaw</a:t>
            </a:r>
            <a:endParaRPr lang="en-US" sz="1400" dirty="0">
              <a:solidFill>
                <a:srgbClr val="0070C0"/>
              </a:solidFill>
            </a:endParaRPr>
          </a:p>
        </p:txBody>
      </p:sp>
      <p:sp>
        <p:nvSpPr>
          <p:cNvPr id="65" name="TextBox 64"/>
          <p:cNvSpPr txBox="1"/>
          <p:nvPr/>
        </p:nvSpPr>
        <p:spPr>
          <a:xfrm>
            <a:off x="4845931" y="2519571"/>
            <a:ext cx="916706" cy="271223"/>
          </a:xfrm>
          <a:prstGeom prst="rect">
            <a:avLst/>
          </a:prstGeom>
          <a:noFill/>
        </p:spPr>
        <p:txBody>
          <a:bodyPr wrap="none" rtlCol="0">
            <a:spAutoFit/>
          </a:bodyPr>
          <a:lstStyle/>
          <a:p>
            <a:r>
              <a:rPr lang="en-US" sz="1400" dirty="0" smtClean="0">
                <a:solidFill>
                  <a:srgbClr val="0070C0"/>
                </a:solidFill>
              </a:rPr>
              <a:t>Ma-</a:t>
            </a:r>
            <a:r>
              <a:rPr lang="en-US" sz="1400" dirty="0" err="1" smtClean="0">
                <a:solidFill>
                  <a:srgbClr val="0070C0"/>
                </a:solidFill>
              </a:rPr>
              <a:t>c_yaw</a:t>
            </a:r>
            <a:endParaRPr lang="en-US" sz="1400" dirty="0">
              <a:solidFill>
                <a:srgbClr val="0070C0"/>
              </a:solidFill>
            </a:endParaRPr>
          </a:p>
        </p:txBody>
      </p:sp>
      <p:sp>
        <p:nvSpPr>
          <p:cNvPr id="66" name="TextBox 65"/>
          <p:cNvSpPr txBox="1"/>
          <p:nvPr/>
        </p:nvSpPr>
        <p:spPr>
          <a:xfrm>
            <a:off x="4845932" y="2759400"/>
            <a:ext cx="868233" cy="271223"/>
          </a:xfrm>
          <a:prstGeom prst="rect">
            <a:avLst/>
          </a:prstGeom>
          <a:noFill/>
        </p:spPr>
        <p:txBody>
          <a:bodyPr wrap="none" rtlCol="0">
            <a:spAutoFit/>
          </a:bodyPr>
          <a:lstStyle/>
          <a:p>
            <a:r>
              <a:rPr lang="en-US" sz="1400" dirty="0" err="1" smtClean="0">
                <a:solidFill>
                  <a:srgbClr val="0070C0"/>
                </a:solidFill>
              </a:rPr>
              <a:t>Mb_pitch</a:t>
            </a:r>
            <a:endParaRPr lang="en-US" sz="1400" dirty="0">
              <a:solidFill>
                <a:srgbClr val="0070C0"/>
              </a:solidFill>
            </a:endParaRPr>
          </a:p>
        </p:txBody>
      </p:sp>
      <p:sp>
        <p:nvSpPr>
          <p:cNvPr id="67" name="TextBox 66"/>
          <p:cNvSpPr txBox="1"/>
          <p:nvPr/>
        </p:nvSpPr>
        <p:spPr>
          <a:xfrm>
            <a:off x="4845927" y="2932071"/>
            <a:ext cx="1021864" cy="271223"/>
          </a:xfrm>
          <a:prstGeom prst="rect">
            <a:avLst/>
          </a:prstGeom>
          <a:noFill/>
        </p:spPr>
        <p:txBody>
          <a:bodyPr wrap="none" rtlCol="0">
            <a:spAutoFit/>
          </a:bodyPr>
          <a:lstStyle/>
          <a:p>
            <a:r>
              <a:rPr lang="en-US" sz="1400" dirty="0" err="1" smtClean="0">
                <a:solidFill>
                  <a:srgbClr val="0070C0"/>
                </a:solidFill>
              </a:rPr>
              <a:t>Ma+c_pitch</a:t>
            </a:r>
            <a:endParaRPr lang="en-US" sz="1400" dirty="0">
              <a:solidFill>
                <a:srgbClr val="0070C0"/>
              </a:solidFill>
            </a:endParaRPr>
          </a:p>
        </p:txBody>
      </p:sp>
      <p:sp>
        <p:nvSpPr>
          <p:cNvPr id="68" name="TextBox 67"/>
          <p:cNvSpPr txBox="1"/>
          <p:nvPr/>
        </p:nvSpPr>
        <p:spPr>
          <a:xfrm>
            <a:off x="5814719" y="2337307"/>
            <a:ext cx="1043281" cy="813669"/>
          </a:xfrm>
          <a:prstGeom prst="rect">
            <a:avLst/>
          </a:prstGeom>
          <a:noFill/>
          <a:ln>
            <a:solidFill>
              <a:schemeClr val="tx1"/>
            </a:solidFill>
          </a:ln>
        </p:spPr>
        <p:txBody>
          <a:bodyPr wrap="square" rtlCol="0">
            <a:spAutoFit/>
          </a:bodyPr>
          <a:lstStyle/>
          <a:p>
            <a:r>
              <a:rPr lang="en-US" dirty="0" smtClean="0"/>
              <a:t>Steering mirror </a:t>
            </a:r>
          </a:p>
          <a:p>
            <a:r>
              <a:rPr lang="en-US" dirty="0" smtClean="0"/>
              <a:t>matrix</a:t>
            </a:r>
          </a:p>
        </p:txBody>
      </p:sp>
      <p:cxnSp>
        <p:nvCxnSpPr>
          <p:cNvPr id="69" name="Elbow Connector 200"/>
          <p:cNvCxnSpPr>
            <a:stCxn id="68" idx="3"/>
            <a:endCxn id="6" idx="1"/>
          </p:cNvCxnSpPr>
          <p:nvPr/>
        </p:nvCxnSpPr>
        <p:spPr>
          <a:xfrm flipH="1" flipV="1">
            <a:off x="1127824" y="1020650"/>
            <a:ext cx="5730176" cy="1723492"/>
          </a:xfrm>
          <a:prstGeom prst="bentConnector4">
            <a:avLst>
              <a:gd name="adj1" fmla="val -3901"/>
              <a:gd name="adj2" fmla="val 116016"/>
            </a:avLst>
          </a:prstGeom>
          <a:ln>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200"/>
          <p:cNvCxnSpPr>
            <a:stCxn id="68" idx="3"/>
            <a:endCxn id="7" idx="0"/>
          </p:cNvCxnSpPr>
          <p:nvPr/>
        </p:nvCxnSpPr>
        <p:spPr>
          <a:xfrm flipH="1" flipV="1">
            <a:off x="1121815" y="1963513"/>
            <a:ext cx="5736185" cy="780629"/>
          </a:xfrm>
          <a:prstGeom prst="bentConnector4">
            <a:avLst>
              <a:gd name="adj1" fmla="val -3897"/>
              <a:gd name="adj2" fmla="val 74709"/>
            </a:avLst>
          </a:prstGeom>
          <a:ln>
            <a:solidFill>
              <a:srgbClr val="FF9933"/>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1984337" y="2270501"/>
            <a:ext cx="716735" cy="271223"/>
          </a:xfrm>
          <a:prstGeom prst="rect">
            <a:avLst/>
          </a:prstGeom>
          <a:effectLst/>
        </p:spPr>
        <p:txBody>
          <a:bodyPr wrap="none">
            <a:spAutoFit/>
          </a:bodyPr>
          <a:lstStyle/>
          <a:p>
            <a:pPr lvl="0"/>
            <a:r>
              <a:rPr lang="en-US" altLang="ja-JP" sz="1400" dirty="0" smtClean="0">
                <a:solidFill>
                  <a:srgbClr val="4BACC6">
                    <a:lumMod val="75000"/>
                  </a:srgbClr>
                </a:solidFill>
              </a:rPr>
              <a:t>η=90°</a:t>
            </a:r>
          </a:p>
        </p:txBody>
      </p:sp>
      <p:sp>
        <p:nvSpPr>
          <p:cNvPr id="72" name="Rounded Rectangle 71"/>
          <p:cNvSpPr/>
          <p:nvPr/>
        </p:nvSpPr>
        <p:spPr>
          <a:xfrm>
            <a:off x="1425904" y="819200"/>
            <a:ext cx="2682720" cy="127585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1524000" y="2162200"/>
            <a:ext cx="1524000" cy="12667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9" name="Picture 3"/>
          <p:cNvPicPr>
            <a:picLocks noChangeAspect="1" noChangeArrowheads="1"/>
          </p:cNvPicPr>
          <p:nvPr/>
        </p:nvPicPr>
        <p:blipFill>
          <a:blip r:embed="rId4" cstate="print"/>
          <a:srcRect/>
          <a:stretch>
            <a:fillRect/>
          </a:stretch>
        </p:blipFill>
        <p:spPr bwMode="auto">
          <a:xfrm>
            <a:off x="5029200" y="4114800"/>
            <a:ext cx="3581400" cy="967239"/>
          </a:xfrm>
          <a:prstGeom prst="rect">
            <a:avLst/>
          </a:prstGeom>
          <a:noFill/>
          <a:ln w="9525">
            <a:noFill/>
            <a:miter lim="800000"/>
            <a:headEnd/>
            <a:tailEnd/>
          </a:ln>
        </p:spPr>
      </p:pic>
      <p:grpSp>
        <p:nvGrpSpPr>
          <p:cNvPr id="95" name="Group 94"/>
          <p:cNvGrpSpPr/>
          <p:nvPr/>
        </p:nvGrpSpPr>
        <p:grpSpPr>
          <a:xfrm>
            <a:off x="228600" y="3733800"/>
            <a:ext cx="3486150" cy="1371600"/>
            <a:chOff x="104775" y="4953000"/>
            <a:chExt cx="3714750" cy="1481138"/>
          </a:xfrm>
        </p:grpSpPr>
        <p:grpSp>
          <p:nvGrpSpPr>
            <p:cNvPr id="92" name="Group 91"/>
            <p:cNvGrpSpPr/>
            <p:nvPr/>
          </p:nvGrpSpPr>
          <p:grpSpPr>
            <a:xfrm>
              <a:off x="152400" y="4953000"/>
              <a:ext cx="3605213" cy="1157287"/>
              <a:chOff x="1219200" y="4462463"/>
              <a:chExt cx="3605213" cy="1157287"/>
            </a:xfrm>
          </p:grpSpPr>
          <p:pic>
            <p:nvPicPr>
              <p:cNvPr id="24587" name="Picture 11"/>
              <p:cNvPicPr>
                <a:picLocks noChangeAspect="1" noChangeArrowheads="1"/>
              </p:cNvPicPr>
              <p:nvPr/>
            </p:nvPicPr>
            <p:blipFill>
              <a:blip r:embed="rId5" cstate="print"/>
              <a:srcRect/>
              <a:stretch>
                <a:fillRect/>
              </a:stretch>
            </p:blipFill>
            <p:spPr bwMode="auto">
              <a:xfrm>
                <a:off x="1219200" y="4462463"/>
                <a:ext cx="1905000" cy="638175"/>
              </a:xfrm>
              <a:prstGeom prst="rect">
                <a:avLst/>
              </a:prstGeom>
              <a:noFill/>
              <a:ln w="9525">
                <a:noFill/>
                <a:miter lim="800000"/>
                <a:headEnd/>
                <a:tailEnd/>
              </a:ln>
            </p:spPr>
          </p:pic>
          <p:pic>
            <p:nvPicPr>
              <p:cNvPr id="24588" name="Picture 12"/>
              <p:cNvPicPr>
                <a:picLocks noChangeAspect="1" noChangeArrowheads="1"/>
              </p:cNvPicPr>
              <p:nvPr/>
            </p:nvPicPr>
            <p:blipFill>
              <a:blip r:embed="rId6" cstate="print"/>
              <a:srcRect/>
              <a:stretch>
                <a:fillRect/>
              </a:stretch>
            </p:blipFill>
            <p:spPr bwMode="auto">
              <a:xfrm>
                <a:off x="1219200" y="5105400"/>
                <a:ext cx="1905000" cy="257175"/>
              </a:xfrm>
              <a:prstGeom prst="rect">
                <a:avLst/>
              </a:prstGeom>
              <a:noFill/>
              <a:ln w="9525">
                <a:noFill/>
                <a:miter lim="800000"/>
                <a:headEnd/>
                <a:tailEnd/>
              </a:ln>
            </p:spPr>
          </p:pic>
          <p:pic>
            <p:nvPicPr>
              <p:cNvPr id="24589" name="Picture 13"/>
              <p:cNvPicPr>
                <a:picLocks noChangeAspect="1" noChangeArrowheads="1"/>
              </p:cNvPicPr>
              <p:nvPr/>
            </p:nvPicPr>
            <p:blipFill>
              <a:blip r:embed="rId7" cstate="print"/>
              <a:srcRect/>
              <a:stretch>
                <a:fillRect/>
              </a:stretch>
            </p:blipFill>
            <p:spPr bwMode="auto">
              <a:xfrm>
                <a:off x="1247775" y="5353050"/>
                <a:ext cx="1866900" cy="266700"/>
              </a:xfrm>
              <a:prstGeom prst="rect">
                <a:avLst/>
              </a:prstGeom>
              <a:noFill/>
              <a:ln w="9525">
                <a:noFill/>
                <a:miter lim="800000"/>
                <a:headEnd/>
                <a:tailEnd/>
              </a:ln>
            </p:spPr>
          </p:pic>
          <p:pic>
            <p:nvPicPr>
              <p:cNvPr id="24590" name="Picture 14"/>
              <p:cNvPicPr>
                <a:picLocks noChangeAspect="1" noChangeArrowheads="1"/>
              </p:cNvPicPr>
              <p:nvPr/>
            </p:nvPicPr>
            <p:blipFill>
              <a:blip r:embed="rId8" cstate="print"/>
              <a:srcRect/>
              <a:stretch>
                <a:fillRect/>
              </a:stretch>
            </p:blipFill>
            <p:spPr bwMode="auto">
              <a:xfrm>
                <a:off x="3043238" y="4467225"/>
                <a:ext cx="1724025" cy="647700"/>
              </a:xfrm>
              <a:prstGeom prst="rect">
                <a:avLst/>
              </a:prstGeom>
              <a:noFill/>
              <a:ln w="9525">
                <a:noFill/>
                <a:miter lim="800000"/>
                <a:headEnd/>
                <a:tailEnd/>
              </a:ln>
            </p:spPr>
          </p:pic>
          <p:pic>
            <p:nvPicPr>
              <p:cNvPr id="24591" name="Picture 15"/>
              <p:cNvPicPr>
                <a:picLocks noChangeAspect="1" noChangeArrowheads="1"/>
              </p:cNvPicPr>
              <p:nvPr/>
            </p:nvPicPr>
            <p:blipFill>
              <a:blip r:embed="rId9" cstate="print"/>
              <a:srcRect/>
              <a:stretch>
                <a:fillRect/>
              </a:stretch>
            </p:blipFill>
            <p:spPr bwMode="auto">
              <a:xfrm>
                <a:off x="3043238" y="5086350"/>
                <a:ext cx="1743075" cy="285750"/>
              </a:xfrm>
              <a:prstGeom prst="rect">
                <a:avLst/>
              </a:prstGeom>
              <a:noFill/>
              <a:ln w="9525">
                <a:noFill/>
                <a:miter lim="800000"/>
                <a:headEnd/>
                <a:tailEnd/>
              </a:ln>
            </p:spPr>
          </p:pic>
          <p:pic>
            <p:nvPicPr>
              <p:cNvPr id="24592" name="Picture 16"/>
              <p:cNvPicPr>
                <a:picLocks noChangeAspect="1" noChangeArrowheads="1"/>
              </p:cNvPicPr>
              <p:nvPr/>
            </p:nvPicPr>
            <p:blipFill>
              <a:blip r:embed="rId10" cstate="print"/>
              <a:srcRect/>
              <a:stretch>
                <a:fillRect/>
              </a:stretch>
            </p:blipFill>
            <p:spPr bwMode="auto">
              <a:xfrm>
                <a:off x="3024188" y="5286375"/>
                <a:ext cx="1800225" cy="323850"/>
              </a:xfrm>
              <a:prstGeom prst="rect">
                <a:avLst/>
              </a:prstGeom>
              <a:noFill/>
              <a:ln w="9525">
                <a:noFill/>
                <a:miter lim="800000"/>
                <a:headEnd/>
                <a:tailEnd/>
              </a:ln>
            </p:spPr>
          </p:pic>
        </p:grpSp>
        <p:pic>
          <p:nvPicPr>
            <p:cNvPr id="24593" name="Picture 17"/>
            <p:cNvPicPr>
              <a:picLocks noChangeAspect="1" noChangeArrowheads="1"/>
            </p:cNvPicPr>
            <p:nvPr/>
          </p:nvPicPr>
          <p:blipFill>
            <a:blip r:embed="rId11" cstate="print"/>
            <a:srcRect/>
            <a:stretch>
              <a:fillRect/>
            </a:stretch>
          </p:blipFill>
          <p:spPr bwMode="auto">
            <a:xfrm>
              <a:off x="104775" y="6029325"/>
              <a:ext cx="1924050" cy="361950"/>
            </a:xfrm>
            <a:prstGeom prst="rect">
              <a:avLst/>
            </a:prstGeom>
            <a:noFill/>
            <a:ln w="9525">
              <a:noFill/>
              <a:miter lim="800000"/>
              <a:headEnd/>
              <a:tailEnd/>
            </a:ln>
          </p:spPr>
        </p:pic>
        <p:pic>
          <p:nvPicPr>
            <p:cNvPr id="24594" name="Picture 18"/>
            <p:cNvPicPr>
              <a:picLocks noChangeAspect="1" noChangeArrowheads="1"/>
            </p:cNvPicPr>
            <p:nvPr/>
          </p:nvPicPr>
          <p:blipFill>
            <a:blip r:embed="rId12" cstate="print"/>
            <a:srcRect/>
            <a:stretch>
              <a:fillRect/>
            </a:stretch>
          </p:blipFill>
          <p:spPr bwMode="auto">
            <a:xfrm>
              <a:off x="1952625" y="6024563"/>
              <a:ext cx="1866900" cy="409575"/>
            </a:xfrm>
            <a:prstGeom prst="rect">
              <a:avLst/>
            </a:prstGeom>
            <a:noFill/>
            <a:ln w="9525">
              <a:noFill/>
              <a:miter lim="800000"/>
              <a:headEnd/>
              <a:tailEnd/>
            </a:ln>
          </p:spPr>
        </p:pic>
      </p:grpSp>
      <p:sp>
        <p:nvSpPr>
          <p:cNvPr id="99" name="Slide Number Placeholder 98"/>
          <p:cNvSpPr>
            <a:spLocks noGrp="1"/>
          </p:cNvSpPr>
          <p:nvPr>
            <p:ph type="sldNum" sz="quarter" idx="12"/>
          </p:nvPr>
        </p:nvSpPr>
        <p:spPr/>
        <p:txBody>
          <a:bodyPr/>
          <a:lstStyle/>
          <a:p>
            <a:fld id="{1BF1B83B-E97F-4C33-85DE-BACA1BBD56B1}" type="slidenum">
              <a:rPr lang="en-US" smtClean="0"/>
              <a:pPr/>
              <a:t>12</a:t>
            </a:fld>
            <a:endParaRPr lang="en-US" dirty="0"/>
          </a:p>
        </p:txBody>
      </p:sp>
      <p:grpSp>
        <p:nvGrpSpPr>
          <p:cNvPr id="107" name="Group 106"/>
          <p:cNvGrpSpPr/>
          <p:nvPr/>
        </p:nvGrpSpPr>
        <p:grpSpPr>
          <a:xfrm>
            <a:off x="228600" y="5181600"/>
            <a:ext cx="3428999" cy="1219200"/>
            <a:chOff x="-1002340" y="3504978"/>
            <a:chExt cx="3724275" cy="1292521"/>
          </a:xfrm>
        </p:grpSpPr>
        <p:pic>
          <p:nvPicPr>
            <p:cNvPr id="24597" name="Picture 21"/>
            <p:cNvPicPr>
              <a:picLocks noChangeAspect="1" noChangeArrowheads="1"/>
            </p:cNvPicPr>
            <p:nvPr/>
          </p:nvPicPr>
          <p:blipFill>
            <a:blip r:embed="rId13" cstate="print"/>
            <a:srcRect/>
            <a:stretch>
              <a:fillRect/>
            </a:stretch>
          </p:blipFill>
          <p:spPr bwMode="auto">
            <a:xfrm>
              <a:off x="-942975" y="3505200"/>
              <a:ext cx="1885950" cy="638175"/>
            </a:xfrm>
            <a:prstGeom prst="rect">
              <a:avLst/>
            </a:prstGeom>
            <a:noFill/>
            <a:ln w="9525">
              <a:noFill/>
              <a:miter lim="800000"/>
              <a:headEnd/>
              <a:tailEnd/>
            </a:ln>
          </p:spPr>
        </p:pic>
        <p:pic>
          <p:nvPicPr>
            <p:cNvPr id="3" name="Picture 22"/>
            <p:cNvPicPr>
              <a:picLocks noChangeAspect="1" noChangeArrowheads="1"/>
            </p:cNvPicPr>
            <p:nvPr/>
          </p:nvPicPr>
          <p:blipFill>
            <a:blip r:embed="rId14" cstate="print"/>
            <a:srcRect/>
            <a:stretch>
              <a:fillRect/>
            </a:stretch>
          </p:blipFill>
          <p:spPr bwMode="auto">
            <a:xfrm>
              <a:off x="906204" y="3504978"/>
              <a:ext cx="1809750" cy="666750"/>
            </a:xfrm>
            <a:prstGeom prst="rect">
              <a:avLst/>
            </a:prstGeom>
            <a:noFill/>
            <a:ln w="9525">
              <a:noFill/>
              <a:miter lim="800000"/>
              <a:headEnd/>
              <a:tailEnd/>
            </a:ln>
          </p:spPr>
        </p:pic>
        <p:pic>
          <p:nvPicPr>
            <p:cNvPr id="24599" name="Picture 23"/>
            <p:cNvPicPr>
              <a:picLocks noChangeAspect="1" noChangeArrowheads="1"/>
            </p:cNvPicPr>
            <p:nvPr/>
          </p:nvPicPr>
          <p:blipFill>
            <a:blip r:embed="rId15" cstate="print"/>
            <a:srcRect/>
            <a:stretch>
              <a:fillRect/>
            </a:stretch>
          </p:blipFill>
          <p:spPr bwMode="auto">
            <a:xfrm>
              <a:off x="-960806" y="4149024"/>
              <a:ext cx="1914525" cy="314325"/>
            </a:xfrm>
            <a:prstGeom prst="rect">
              <a:avLst/>
            </a:prstGeom>
            <a:noFill/>
            <a:ln w="9525">
              <a:noFill/>
              <a:miter lim="800000"/>
              <a:headEnd/>
              <a:tailEnd/>
            </a:ln>
          </p:spPr>
        </p:pic>
        <p:pic>
          <p:nvPicPr>
            <p:cNvPr id="24600" name="Picture 24"/>
            <p:cNvPicPr>
              <a:picLocks noChangeAspect="1" noChangeArrowheads="1"/>
            </p:cNvPicPr>
            <p:nvPr/>
          </p:nvPicPr>
          <p:blipFill>
            <a:blip r:embed="rId16" cstate="print"/>
            <a:srcRect/>
            <a:stretch>
              <a:fillRect/>
            </a:stretch>
          </p:blipFill>
          <p:spPr bwMode="auto">
            <a:xfrm>
              <a:off x="893135" y="4162758"/>
              <a:ext cx="1828800" cy="276225"/>
            </a:xfrm>
            <a:prstGeom prst="rect">
              <a:avLst/>
            </a:prstGeom>
            <a:noFill/>
            <a:ln w="9525">
              <a:noFill/>
              <a:miter lim="800000"/>
              <a:headEnd/>
              <a:tailEnd/>
            </a:ln>
          </p:spPr>
        </p:pic>
        <p:pic>
          <p:nvPicPr>
            <p:cNvPr id="24602" name="Picture 26"/>
            <p:cNvPicPr>
              <a:picLocks noChangeAspect="1" noChangeArrowheads="1"/>
            </p:cNvPicPr>
            <p:nvPr/>
          </p:nvPicPr>
          <p:blipFill>
            <a:blip r:embed="rId17" cstate="print"/>
            <a:srcRect/>
            <a:stretch>
              <a:fillRect/>
            </a:stretch>
          </p:blipFill>
          <p:spPr bwMode="auto">
            <a:xfrm>
              <a:off x="-1002340" y="4448397"/>
              <a:ext cx="1962150" cy="342900"/>
            </a:xfrm>
            <a:prstGeom prst="rect">
              <a:avLst/>
            </a:prstGeom>
            <a:noFill/>
            <a:ln w="9525">
              <a:noFill/>
              <a:miter lim="800000"/>
              <a:headEnd/>
              <a:tailEnd/>
            </a:ln>
          </p:spPr>
        </p:pic>
        <p:pic>
          <p:nvPicPr>
            <p:cNvPr id="24603" name="Picture 27"/>
            <p:cNvPicPr>
              <a:picLocks noChangeAspect="1" noChangeArrowheads="1"/>
            </p:cNvPicPr>
            <p:nvPr/>
          </p:nvPicPr>
          <p:blipFill>
            <a:blip r:embed="rId18" cstate="print"/>
            <a:srcRect/>
            <a:stretch>
              <a:fillRect/>
            </a:stretch>
          </p:blipFill>
          <p:spPr bwMode="auto">
            <a:xfrm>
              <a:off x="846950" y="4378399"/>
              <a:ext cx="1857375" cy="419100"/>
            </a:xfrm>
            <a:prstGeom prst="rect">
              <a:avLst/>
            </a:prstGeom>
            <a:noFill/>
            <a:ln w="9525">
              <a:noFill/>
              <a:miter lim="800000"/>
              <a:headEnd/>
              <a:tailEnd/>
            </a:ln>
          </p:spPr>
        </p:pic>
      </p:grpSp>
      <p:sp>
        <p:nvSpPr>
          <p:cNvPr id="110" name="Rounded Rectangle 109"/>
          <p:cNvSpPr/>
          <p:nvPr/>
        </p:nvSpPr>
        <p:spPr>
          <a:xfrm>
            <a:off x="152400" y="3581400"/>
            <a:ext cx="3581400" cy="3276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3886200" y="4495800"/>
            <a:ext cx="555858" cy="369332"/>
          </a:xfrm>
          <a:prstGeom prst="rect">
            <a:avLst/>
          </a:prstGeom>
          <a:noFill/>
        </p:spPr>
        <p:txBody>
          <a:bodyPr wrap="none" rtlCol="0">
            <a:spAutoFit/>
          </a:bodyPr>
          <a:lstStyle/>
          <a:p>
            <a:r>
              <a:rPr lang="en-US" dirty="0" smtClean="0"/>
              <a:t>Yaw</a:t>
            </a:r>
            <a:endParaRPr lang="en-US" dirty="0"/>
          </a:p>
        </p:txBody>
      </p:sp>
      <p:sp>
        <p:nvSpPr>
          <p:cNvPr id="122" name="TextBox 121"/>
          <p:cNvSpPr txBox="1"/>
          <p:nvPr/>
        </p:nvSpPr>
        <p:spPr>
          <a:xfrm>
            <a:off x="3962400" y="5867400"/>
            <a:ext cx="649922" cy="369332"/>
          </a:xfrm>
          <a:prstGeom prst="rect">
            <a:avLst/>
          </a:prstGeom>
          <a:noFill/>
        </p:spPr>
        <p:txBody>
          <a:bodyPr wrap="none" rtlCol="0">
            <a:spAutoFit/>
          </a:bodyPr>
          <a:lstStyle/>
          <a:p>
            <a:r>
              <a:rPr lang="en-US" dirty="0" smtClean="0"/>
              <a:t>Pitch</a:t>
            </a:r>
            <a:endParaRPr lang="en-US" dirty="0"/>
          </a:p>
        </p:txBody>
      </p:sp>
      <p:sp>
        <p:nvSpPr>
          <p:cNvPr id="123" name="TextBox 122"/>
          <p:cNvSpPr txBox="1"/>
          <p:nvPr/>
        </p:nvSpPr>
        <p:spPr>
          <a:xfrm>
            <a:off x="4724400" y="4267200"/>
            <a:ext cx="1279517" cy="369332"/>
          </a:xfrm>
          <a:prstGeom prst="rect">
            <a:avLst/>
          </a:prstGeom>
          <a:noFill/>
        </p:spPr>
        <p:txBody>
          <a:bodyPr wrap="none" rtlCol="0">
            <a:spAutoFit/>
          </a:bodyPr>
          <a:lstStyle/>
          <a:p>
            <a:r>
              <a:rPr lang="en-US" dirty="0" smtClean="0"/>
              <a:t>With lenses</a:t>
            </a:r>
            <a:endParaRPr lang="en-US" dirty="0"/>
          </a:p>
        </p:txBody>
      </p:sp>
      <p:sp>
        <p:nvSpPr>
          <p:cNvPr id="124" name="TextBox 123"/>
          <p:cNvSpPr txBox="1"/>
          <p:nvPr/>
        </p:nvSpPr>
        <p:spPr>
          <a:xfrm>
            <a:off x="4800600" y="5715000"/>
            <a:ext cx="1279517" cy="369332"/>
          </a:xfrm>
          <a:prstGeom prst="rect">
            <a:avLst/>
          </a:prstGeom>
          <a:noFill/>
        </p:spPr>
        <p:txBody>
          <a:bodyPr wrap="none" rtlCol="0">
            <a:spAutoFit/>
          </a:bodyPr>
          <a:lstStyle/>
          <a:p>
            <a:r>
              <a:rPr lang="en-US" dirty="0" smtClean="0"/>
              <a:t>With lenses</a:t>
            </a:r>
            <a:endParaRPr lang="en-US" dirty="0"/>
          </a:p>
        </p:txBody>
      </p:sp>
      <p:cxnSp>
        <p:nvCxnSpPr>
          <p:cNvPr id="126" name="Straight Arrow Connector 125"/>
          <p:cNvCxnSpPr>
            <a:stCxn id="123" idx="3"/>
          </p:cNvCxnSpPr>
          <p:nvPr/>
        </p:nvCxnSpPr>
        <p:spPr>
          <a:xfrm>
            <a:off x="6003917" y="4451866"/>
            <a:ext cx="205497" cy="138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V="1">
            <a:off x="6049992" y="5791200"/>
            <a:ext cx="198408" cy="88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7543800" y="46482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772400" y="60960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297711" y="6324600"/>
            <a:ext cx="3370521" cy="384544"/>
            <a:chOff x="3162300" y="3157538"/>
            <a:chExt cx="5315726" cy="542925"/>
          </a:xfrm>
        </p:grpSpPr>
        <p:pic>
          <p:nvPicPr>
            <p:cNvPr id="24606" name="Picture 30"/>
            <p:cNvPicPr>
              <a:picLocks noChangeAspect="1" noChangeArrowheads="1"/>
            </p:cNvPicPr>
            <p:nvPr/>
          </p:nvPicPr>
          <p:blipFill>
            <a:blip r:embed="rId19" cstate="print"/>
            <a:srcRect/>
            <a:stretch>
              <a:fillRect/>
            </a:stretch>
          </p:blipFill>
          <p:spPr bwMode="auto">
            <a:xfrm>
              <a:off x="3162300" y="3157538"/>
              <a:ext cx="2819400" cy="542925"/>
            </a:xfrm>
            <a:prstGeom prst="rect">
              <a:avLst/>
            </a:prstGeom>
            <a:noFill/>
            <a:ln w="9525">
              <a:noFill/>
              <a:miter lim="800000"/>
              <a:headEnd/>
              <a:tailEnd/>
            </a:ln>
          </p:spPr>
        </p:pic>
        <p:pic>
          <p:nvPicPr>
            <p:cNvPr id="24607" name="Picture 31"/>
            <p:cNvPicPr>
              <a:picLocks noChangeAspect="1" noChangeArrowheads="1"/>
            </p:cNvPicPr>
            <p:nvPr/>
          </p:nvPicPr>
          <p:blipFill>
            <a:blip r:embed="rId20" cstate="print"/>
            <a:srcRect/>
            <a:stretch>
              <a:fillRect/>
            </a:stretch>
          </p:blipFill>
          <p:spPr bwMode="auto">
            <a:xfrm>
              <a:off x="5801501" y="3166509"/>
              <a:ext cx="2676525" cy="514350"/>
            </a:xfrm>
            <a:prstGeom prst="rect">
              <a:avLst/>
            </a:prstGeom>
            <a:noFill/>
            <a:ln w="9525">
              <a:noFill/>
              <a:miter lim="800000"/>
              <a:headEnd/>
              <a:tailEnd/>
            </a:ln>
          </p:spPr>
        </p:pic>
      </p:grpSp>
      <p:sp>
        <p:nvSpPr>
          <p:cNvPr id="132" name="TextBox 131"/>
          <p:cNvSpPr txBox="1"/>
          <p:nvPr/>
        </p:nvSpPr>
        <p:spPr>
          <a:xfrm>
            <a:off x="7995031" y="5181600"/>
            <a:ext cx="1148969" cy="369332"/>
          </a:xfrm>
          <a:prstGeom prst="rect">
            <a:avLst/>
          </a:prstGeom>
          <a:noFill/>
        </p:spPr>
        <p:txBody>
          <a:bodyPr wrap="none" rtlCol="0">
            <a:spAutoFit/>
          </a:bodyPr>
          <a:lstStyle/>
          <a:p>
            <a:r>
              <a:rPr lang="en-US" dirty="0" smtClean="0"/>
              <a:t>Very small</a:t>
            </a:r>
            <a:endParaRPr lang="en-US" dirty="0"/>
          </a:p>
        </p:txBody>
      </p:sp>
      <p:cxnSp>
        <p:nvCxnSpPr>
          <p:cNvPr id="134" name="Straight Arrow Connector 133"/>
          <p:cNvCxnSpPr>
            <a:stCxn id="132" idx="0"/>
            <a:endCxn id="128" idx="5"/>
          </p:cNvCxnSpPr>
          <p:nvPr/>
        </p:nvCxnSpPr>
        <p:spPr>
          <a:xfrm rot="16200000" flipV="1">
            <a:off x="8375325" y="4987409"/>
            <a:ext cx="208196" cy="180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129" idx="7"/>
          </p:cNvCxnSpPr>
          <p:nvPr/>
        </p:nvCxnSpPr>
        <p:spPr>
          <a:xfrm rot="5400000">
            <a:off x="8395867" y="5708463"/>
            <a:ext cx="665396" cy="221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dissolve">
                                      <p:cBhvr>
                                        <p:cTn id="10" dur="500"/>
                                        <p:tgtEl>
                                          <p:spTgt spid="1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dissolve">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0 -1.11111E-6 L 0.15 -1.11111E-6 " pathEditMode="relative" rAng="0" ptsTypes="AA">
                                      <p:cBhvr>
                                        <p:cTn id="31" dur="2000" fill="hold"/>
                                        <p:tgtEl>
                                          <p:spTgt spid="73"/>
                                        </p:tgtEl>
                                        <p:attrNameLst>
                                          <p:attrName>ppt_x</p:attrName>
                                          <p:attrName>ppt_y</p:attrName>
                                        </p:attrNameLst>
                                      </p:cBhvr>
                                      <p:rCtr x="75" y="0"/>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3" nodeType="clickEffect">
                                  <p:stCondLst>
                                    <p:cond delay="0"/>
                                  </p:stCondLst>
                                  <p:childTnLst>
                                    <p:animMotion origin="layout" path="M 0.15 -1.11111E-6 L 0.30833 -1.11111E-6 " pathEditMode="relative" rAng="0" ptsTypes="AA">
                                      <p:cBhvr>
                                        <p:cTn id="35" dur="2000" fill="hold"/>
                                        <p:tgtEl>
                                          <p:spTgt spid="73"/>
                                        </p:tgtEl>
                                        <p:attrNameLst>
                                          <p:attrName>ppt_x</p:attrName>
                                          <p:attrName>ppt_y</p:attrName>
                                        </p:attrNameLst>
                                      </p:cBhvr>
                                      <p:rCtr x="79" y="0"/>
                                    </p:animMotion>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grpId="2" nodeType="clickEffect">
                                  <p:stCondLst>
                                    <p:cond delay="0"/>
                                  </p:stCondLst>
                                  <p:childTnLst>
                                    <p:animMotion origin="layout" path="M 0.325 -0.00764 L 0.44167 -0.00764 " pathEditMode="relative" ptsTypes="AA">
                                      <p:cBhvr>
                                        <p:cTn id="39" dur="2000" fill="hold"/>
                                        <p:tgtEl>
                                          <p:spTgt spid="7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3" grpId="1" animBg="1"/>
      <p:bldP spid="73" grpId="2" animBg="1"/>
      <p:bldP spid="73" grpId="3" animBg="1"/>
      <p:bldP spid="110" grpId="0" animBg="1"/>
      <p:bldP spid="128" grpId="0" animBg="1"/>
      <p:bldP spid="129" grpId="0" animBg="1"/>
      <p:bldP spid="1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588573" y="685800"/>
            <a:ext cx="4724400" cy="3212225"/>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3411729" y="3894826"/>
            <a:ext cx="4495801" cy="2667000"/>
          </a:xfrm>
          <a:prstGeom prst="rect">
            <a:avLst/>
          </a:prstGeom>
          <a:noFill/>
          <a:ln w="9525">
            <a:noFill/>
            <a:miter lim="800000"/>
            <a:headEnd/>
            <a:tailEnd/>
          </a:ln>
          <a:effectLst/>
        </p:spPr>
      </p:pic>
      <p:cxnSp>
        <p:nvCxnSpPr>
          <p:cNvPr id="6" name="Straight Connector 5"/>
          <p:cNvCxnSpPr/>
          <p:nvPr/>
        </p:nvCxnSpPr>
        <p:spPr>
          <a:xfrm rot="5400000">
            <a:off x="4079954" y="4625879"/>
            <a:ext cx="3840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752994" y="4567111"/>
            <a:ext cx="3840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537818" y="2993330"/>
            <a:ext cx="384048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50330" y="2218426"/>
            <a:ext cx="740267" cy="369332"/>
          </a:xfrm>
          <a:prstGeom prst="rect">
            <a:avLst/>
          </a:prstGeom>
          <a:noFill/>
        </p:spPr>
        <p:txBody>
          <a:bodyPr wrap="none" rtlCol="0">
            <a:spAutoFit/>
          </a:bodyPr>
          <a:lstStyle/>
          <a:p>
            <a:r>
              <a:rPr lang="en-US" dirty="0" err="1" smtClean="0"/>
              <a:t>Pda</a:t>
            </a:r>
            <a:r>
              <a:rPr lang="en-US" dirty="0" smtClean="0"/>
              <a:t> Q</a:t>
            </a:r>
            <a:endParaRPr lang="en-US" dirty="0"/>
          </a:p>
        </p:txBody>
      </p:sp>
      <p:sp>
        <p:nvSpPr>
          <p:cNvPr id="10" name="TextBox 9"/>
          <p:cNvSpPr txBox="1"/>
          <p:nvPr/>
        </p:nvSpPr>
        <p:spPr>
          <a:xfrm>
            <a:off x="5240531" y="1304026"/>
            <a:ext cx="1371599" cy="646331"/>
          </a:xfrm>
          <a:prstGeom prst="rect">
            <a:avLst/>
          </a:prstGeom>
          <a:noFill/>
        </p:spPr>
        <p:txBody>
          <a:bodyPr wrap="square" rtlCol="0">
            <a:spAutoFit/>
          </a:bodyPr>
          <a:lstStyle/>
          <a:p>
            <a:r>
              <a:rPr lang="en-US" dirty="0" smtClean="0"/>
              <a:t>GL1</a:t>
            </a:r>
          </a:p>
          <a:p>
            <a:r>
              <a:rPr lang="en-US" dirty="0" smtClean="0"/>
              <a:t>f=600mm</a:t>
            </a:r>
            <a:endParaRPr lang="en-US" dirty="0"/>
          </a:p>
        </p:txBody>
      </p:sp>
      <p:sp>
        <p:nvSpPr>
          <p:cNvPr id="11" name="TextBox 10"/>
          <p:cNvSpPr txBox="1"/>
          <p:nvPr/>
        </p:nvSpPr>
        <p:spPr>
          <a:xfrm>
            <a:off x="6383531" y="1227826"/>
            <a:ext cx="1676401" cy="646331"/>
          </a:xfrm>
          <a:prstGeom prst="rect">
            <a:avLst/>
          </a:prstGeom>
          <a:noFill/>
        </p:spPr>
        <p:txBody>
          <a:bodyPr wrap="square" rtlCol="0">
            <a:spAutoFit/>
          </a:bodyPr>
          <a:lstStyle/>
          <a:p>
            <a:r>
              <a:rPr lang="en-US" dirty="0" smtClean="0"/>
              <a:t>GL2</a:t>
            </a:r>
          </a:p>
          <a:p>
            <a:r>
              <a:rPr lang="en-US" dirty="0" smtClean="0"/>
              <a:t>f=-30mm</a:t>
            </a:r>
            <a:endParaRPr lang="en-US" dirty="0"/>
          </a:p>
        </p:txBody>
      </p:sp>
      <p:sp>
        <p:nvSpPr>
          <p:cNvPr id="12" name="TextBox 11"/>
          <p:cNvSpPr txBox="1"/>
          <p:nvPr/>
        </p:nvSpPr>
        <p:spPr>
          <a:xfrm rot="10800000">
            <a:off x="3411731" y="3971026"/>
            <a:ext cx="461665" cy="2587503"/>
          </a:xfrm>
          <a:prstGeom prst="rect">
            <a:avLst/>
          </a:prstGeom>
          <a:noFill/>
        </p:spPr>
        <p:txBody>
          <a:bodyPr vert="eaVert" wrap="none" rtlCol="0">
            <a:spAutoFit/>
          </a:bodyPr>
          <a:lstStyle/>
          <a:p>
            <a:r>
              <a:rPr lang="en-US" dirty="0" smtClean="0"/>
              <a:t>Total </a:t>
            </a:r>
            <a:r>
              <a:rPr lang="en-US" dirty="0" err="1" smtClean="0"/>
              <a:t>Gouy</a:t>
            </a:r>
            <a:r>
              <a:rPr lang="en-US" dirty="0" smtClean="0"/>
              <a:t> phase[degrees]</a:t>
            </a:r>
            <a:endParaRPr lang="en-US" dirty="0"/>
          </a:p>
        </p:txBody>
      </p:sp>
      <p:sp>
        <p:nvSpPr>
          <p:cNvPr id="13" name="TextBox 12"/>
          <p:cNvSpPr txBox="1"/>
          <p:nvPr/>
        </p:nvSpPr>
        <p:spPr>
          <a:xfrm>
            <a:off x="3276600" y="6488668"/>
            <a:ext cx="3145476" cy="369332"/>
          </a:xfrm>
          <a:prstGeom prst="rect">
            <a:avLst/>
          </a:prstGeom>
          <a:noFill/>
        </p:spPr>
        <p:txBody>
          <a:bodyPr wrap="none" rtlCol="0">
            <a:spAutoFit/>
          </a:bodyPr>
          <a:lstStyle/>
          <a:p>
            <a:r>
              <a:rPr lang="en-US" dirty="0" smtClean="0"/>
              <a:t>Distance from the first waist[m]</a:t>
            </a:r>
            <a:endParaRPr lang="en-US" dirty="0"/>
          </a:p>
        </p:txBody>
      </p:sp>
      <p:cxnSp>
        <p:nvCxnSpPr>
          <p:cNvPr id="14" name="Straight Connector 13"/>
          <p:cNvCxnSpPr/>
          <p:nvPr/>
        </p:nvCxnSpPr>
        <p:spPr>
          <a:xfrm>
            <a:off x="3945131" y="2294626"/>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0800000">
            <a:off x="3429000" y="1295400"/>
            <a:ext cx="461665" cy="1472134"/>
          </a:xfrm>
          <a:prstGeom prst="rect">
            <a:avLst/>
          </a:prstGeom>
          <a:noFill/>
        </p:spPr>
        <p:txBody>
          <a:bodyPr vert="eaVert" wrap="none" rtlCol="0">
            <a:spAutoFit/>
          </a:bodyPr>
          <a:lstStyle/>
          <a:p>
            <a:r>
              <a:rPr lang="en-US" dirty="0" smtClean="0"/>
              <a:t>Beam size[um]</a:t>
            </a:r>
            <a:endParaRPr lang="en-US" dirty="0"/>
          </a:p>
        </p:txBody>
      </p:sp>
      <p:sp>
        <p:nvSpPr>
          <p:cNvPr id="16" name="TextBox 15"/>
          <p:cNvSpPr txBox="1"/>
          <p:nvPr/>
        </p:nvSpPr>
        <p:spPr>
          <a:xfrm>
            <a:off x="4173731" y="1304026"/>
            <a:ext cx="582211" cy="246221"/>
          </a:xfrm>
          <a:prstGeom prst="rect">
            <a:avLst/>
          </a:prstGeom>
          <a:noFill/>
        </p:spPr>
        <p:txBody>
          <a:bodyPr wrap="none" rtlCol="0">
            <a:spAutoFit/>
          </a:bodyPr>
          <a:lstStyle/>
          <a:p>
            <a:r>
              <a:rPr lang="en-US" sz="1000" dirty="0" smtClean="0">
                <a:solidFill>
                  <a:srgbClr val="385D8A"/>
                </a:solidFill>
              </a:rPr>
              <a:t>2.4 mm</a:t>
            </a:r>
            <a:endParaRPr lang="en-US" sz="1000" dirty="0">
              <a:solidFill>
                <a:srgbClr val="385D8A"/>
              </a:solidFill>
            </a:endParaRPr>
          </a:p>
        </p:txBody>
      </p:sp>
      <p:sp>
        <p:nvSpPr>
          <p:cNvPr id="17" name="TextBox 16"/>
          <p:cNvSpPr txBox="1"/>
          <p:nvPr/>
        </p:nvSpPr>
        <p:spPr>
          <a:xfrm>
            <a:off x="7706320" y="1075426"/>
            <a:ext cx="582211" cy="246221"/>
          </a:xfrm>
          <a:prstGeom prst="rect">
            <a:avLst/>
          </a:prstGeom>
          <a:noFill/>
        </p:spPr>
        <p:txBody>
          <a:bodyPr wrap="none" rtlCol="0">
            <a:spAutoFit/>
          </a:bodyPr>
          <a:lstStyle/>
          <a:p>
            <a:r>
              <a:rPr lang="en-US" sz="1000" dirty="0" smtClean="0">
                <a:solidFill>
                  <a:srgbClr val="385D8A"/>
                </a:solidFill>
              </a:rPr>
              <a:t>2.0 mm</a:t>
            </a:r>
            <a:endParaRPr lang="en-US" sz="1000" dirty="0">
              <a:solidFill>
                <a:srgbClr val="385D8A"/>
              </a:solidFill>
            </a:endParaRPr>
          </a:p>
        </p:txBody>
      </p:sp>
      <p:cxnSp>
        <p:nvCxnSpPr>
          <p:cNvPr id="18" name="Straight Arrow Connector 17"/>
          <p:cNvCxnSpPr/>
          <p:nvPr/>
        </p:nvCxnSpPr>
        <p:spPr>
          <a:xfrm rot="5400000" flipH="1" flipV="1">
            <a:off x="3526825" y="1646132"/>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7070125" y="1760432"/>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297931" y="1227826"/>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649731" y="6553200"/>
            <a:ext cx="5579869" cy="8626"/>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657600" y="152400"/>
            <a:ext cx="2443298" cy="646331"/>
          </a:xfrm>
          <a:prstGeom prst="rect">
            <a:avLst/>
          </a:prstGeom>
        </p:spPr>
        <p:txBody>
          <a:bodyPr wrap="none">
            <a:spAutoFit/>
          </a:bodyPr>
          <a:lstStyle/>
          <a:p>
            <a:r>
              <a:rPr lang="en-US" sz="3600" dirty="0" err="1" smtClean="0"/>
              <a:t>Gouy</a:t>
            </a:r>
            <a:r>
              <a:rPr lang="en-US" sz="3600" dirty="0" smtClean="0"/>
              <a:t> lenses</a:t>
            </a:r>
            <a:endParaRPr lang="en-US" sz="3600" dirty="0"/>
          </a:p>
        </p:txBody>
      </p:sp>
      <p:sp>
        <p:nvSpPr>
          <p:cNvPr id="23" name="TextBox 22"/>
          <p:cNvSpPr txBox="1"/>
          <p:nvPr/>
        </p:nvSpPr>
        <p:spPr>
          <a:xfrm>
            <a:off x="7246173" y="1295400"/>
            <a:ext cx="1897827" cy="369332"/>
          </a:xfrm>
          <a:prstGeom prst="rect">
            <a:avLst/>
          </a:prstGeom>
          <a:noFill/>
        </p:spPr>
        <p:txBody>
          <a:bodyPr wrap="none" rtlCol="0">
            <a:spAutoFit/>
          </a:bodyPr>
          <a:lstStyle/>
          <a:p>
            <a:r>
              <a:rPr lang="en-US" dirty="0" smtClean="0">
                <a:solidFill>
                  <a:srgbClr val="FF0000"/>
                </a:solidFill>
              </a:rPr>
              <a:t>Beam radius at PD</a:t>
            </a:r>
            <a:endParaRPr lang="en-US" dirty="0">
              <a:solidFill>
                <a:srgbClr val="FF0000"/>
              </a:solidFill>
            </a:endParaRPr>
          </a:p>
        </p:txBody>
      </p:sp>
      <p:sp>
        <p:nvSpPr>
          <p:cNvPr id="24" name="TextBox 23"/>
          <p:cNvSpPr txBox="1"/>
          <p:nvPr/>
        </p:nvSpPr>
        <p:spPr>
          <a:xfrm>
            <a:off x="3740973" y="2743200"/>
            <a:ext cx="2257734" cy="646331"/>
          </a:xfrm>
          <a:prstGeom prst="rect">
            <a:avLst/>
          </a:prstGeom>
          <a:noFill/>
        </p:spPr>
        <p:txBody>
          <a:bodyPr wrap="none" rtlCol="0">
            <a:spAutoFit/>
          </a:bodyPr>
          <a:lstStyle/>
          <a:p>
            <a:r>
              <a:rPr lang="en-US" dirty="0" smtClean="0"/>
              <a:t>Enough space for </a:t>
            </a:r>
          </a:p>
          <a:p>
            <a:r>
              <a:rPr lang="en-US" dirty="0" smtClean="0"/>
              <a:t>Beam Centering(later)</a:t>
            </a:r>
            <a:endParaRPr lang="en-US" dirty="0"/>
          </a:p>
        </p:txBody>
      </p:sp>
      <p:cxnSp>
        <p:nvCxnSpPr>
          <p:cNvPr id="25" name="Straight Connector 24"/>
          <p:cNvCxnSpPr/>
          <p:nvPr/>
        </p:nvCxnSpPr>
        <p:spPr>
          <a:xfrm flipV="1">
            <a:off x="533400" y="3834384"/>
            <a:ext cx="515112" cy="51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685800" y="1600994"/>
            <a:ext cx="457200" cy="17963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5400000" flipH="1">
            <a:off x="458045" y="1676349"/>
            <a:ext cx="161699" cy="163389"/>
          </a:xfrm>
          <a:prstGeom prst="flowChartDelay">
            <a:avLst/>
          </a:prstGeom>
          <a:solidFill>
            <a:srgbClr val="FFC000"/>
          </a:solid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9" name="TextBox 28"/>
          <p:cNvSpPr txBox="1"/>
          <p:nvPr/>
        </p:nvSpPr>
        <p:spPr>
          <a:xfrm>
            <a:off x="609600" y="1524794"/>
            <a:ext cx="762000" cy="307777"/>
          </a:xfrm>
          <a:prstGeom prst="rect">
            <a:avLst/>
          </a:prstGeom>
          <a:noFill/>
        </p:spPr>
        <p:txBody>
          <a:bodyPr wrap="square" rtlCol="0">
            <a:spAutoFit/>
          </a:bodyPr>
          <a:lstStyle/>
          <a:p>
            <a:r>
              <a:rPr lang="en-US" sz="1400" dirty="0" err="1" smtClean="0">
                <a:solidFill>
                  <a:srgbClr val="FFC000"/>
                </a:solidFill>
              </a:rPr>
              <a:t>Pda</a:t>
            </a:r>
            <a:r>
              <a:rPr lang="en-US" sz="1400" dirty="0" smtClean="0">
                <a:solidFill>
                  <a:srgbClr val="FFC000"/>
                </a:solidFill>
              </a:rPr>
              <a:t> I</a:t>
            </a:r>
            <a:endParaRPr lang="en-US" sz="1400" dirty="0">
              <a:solidFill>
                <a:srgbClr val="FFC000"/>
              </a:solidFill>
            </a:endParaRPr>
          </a:p>
        </p:txBody>
      </p:sp>
      <p:cxnSp>
        <p:nvCxnSpPr>
          <p:cNvPr id="33" name="Straight Connector 32"/>
          <p:cNvCxnSpPr/>
          <p:nvPr/>
        </p:nvCxnSpPr>
        <p:spPr>
          <a:xfrm rot="16200000" flipH="1">
            <a:off x="-509222" y="2877709"/>
            <a:ext cx="2100263" cy="40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302897" y="1679096"/>
            <a:ext cx="9299" cy="31029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152402" y="3733800"/>
            <a:ext cx="609599" cy="79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0" y="2743994"/>
            <a:ext cx="545342" cy="246221"/>
          </a:xfrm>
          <a:prstGeom prst="rect">
            <a:avLst/>
          </a:prstGeom>
          <a:noFill/>
        </p:spPr>
        <p:txBody>
          <a:bodyPr wrap="none" rtlCol="0">
            <a:spAutoFit/>
          </a:bodyPr>
          <a:lstStyle/>
          <a:p>
            <a:r>
              <a:rPr lang="en-US" sz="1000" dirty="0" smtClean="0">
                <a:solidFill>
                  <a:srgbClr val="002060"/>
                </a:solidFill>
              </a:rPr>
              <a:t>1.60 m</a:t>
            </a:r>
            <a:endParaRPr lang="en-US" sz="1000" dirty="0">
              <a:solidFill>
                <a:srgbClr val="002060"/>
              </a:solidFill>
            </a:endParaRPr>
          </a:p>
        </p:txBody>
      </p:sp>
      <p:grpSp>
        <p:nvGrpSpPr>
          <p:cNvPr id="40" name="Group 39"/>
          <p:cNvGrpSpPr/>
          <p:nvPr/>
        </p:nvGrpSpPr>
        <p:grpSpPr>
          <a:xfrm rot="13529009">
            <a:off x="2039557" y="1902236"/>
            <a:ext cx="304800" cy="304800"/>
            <a:chOff x="4876800" y="1371600"/>
            <a:chExt cx="1066800" cy="1066800"/>
          </a:xfrm>
        </p:grpSpPr>
        <p:sp>
          <p:nvSpPr>
            <p:cNvPr id="41" name="Arc 40"/>
            <p:cNvSpPr/>
            <p:nvPr/>
          </p:nvSpPr>
          <p:spPr>
            <a:xfrm rot="10800000">
              <a:off x="5181600" y="1371600"/>
              <a:ext cx="7620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77"/>
            <p:cNvGrpSpPr/>
            <p:nvPr/>
          </p:nvGrpSpPr>
          <p:grpSpPr>
            <a:xfrm>
              <a:off x="4876800" y="1676400"/>
              <a:ext cx="762000" cy="762000"/>
              <a:chOff x="4876800" y="1676400"/>
              <a:chExt cx="762000" cy="762000"/>
            </a:xfrm>
          </p:grpSpPr>
          <p:sp>
            <p:nvSpPr>
              <p:cNvPr id="43" name="Arc 42"/>
              <p:cNvSpPr/>
              <p:nvPr/>
            </p:nvSpPr>
            <p:spPr>
              <a:xfrm>
                <a:off x="4876800" y="1676400"/>
                <a:ext cx="7620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p:cNvCxnSpPr>
                <a:stCxn id="41" idx="2"/>
              </p:cNvCxnSpPr>
              <p:nvPr/>
            </p:nvCxnSpPr>
            <p:spPr>
              <a:xfrm rot="5400000" flipH="1" flipV="1">
                <a:off x="5181600" y="1676400"/>
                <a:ext cx="76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5562600" y="2057400"/>
                <a:ext cx="76200" cy="7620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6" name="Group 45"/>
          <p:cNvGrpSpPr/>
          <p:nvPr/>
        </p:nvGrpSpPr>
        <p:grpSpPr>
          <a:xfrm rot="13539395">
            <a:off x="2343732" y="1811126"/>
            <a:ext cx="457200" cy="457200"/>
            <a:chOff x="4800600" y="685800"/>
            <a:chExt cx="1676400" cy="1676400"/>
          </a:xfrm>
        </p:grpSpPr>
        <p:sp>
          <p:nvSpPr>
            <p:cNvPr id="47" name="Arc 46"/>
            <p:cNvSpPr/>
            <p:nvPr/>
          </p:nvSpPr>
          <p:spPr>
            <a:xfrm>
              <a:off x="4800600" y="14478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p:cNvSpPr/>
            <p:nvPr/>
          </p:nvSpPr>
          <p:spPr>
            <a:xfrm rot="10800000">
              <a:off x="5562600" y="6858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Connector 48"/>
            <p:cNvCxnSpPr>
              <a:stCxn id="47" idx="0"/>
              <a:endCxn id="48" idx="2"/>
            </p:cNvCxnSpPr>
            <p:nvPr/>
          </p:nvCxnSpPr>
          <p:spPr>
            <a:xfrm rot="10800000" flipH="1">
              <a:off x="5257800" y="1143000"/>
              <a:ext cx="304799"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H="1">
              <a:off x="5715000" y="1600200"/>
              <a:ext cx="304799" cy="3048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rot="10800000" flipV="1">
            <a:off x="471490" y="1981994"/>
            <a:ext cx="133348" cy="128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53" idx="1"/>
          </p:cNvCxnSpPr>
          <p:nvPr/>
        </p:nvCxnSpPr>
        <p:spPr>
          <a:xfrm flipV="1">
            <a:off x="533400" y="2046982"/>
            <a:ext cx="2810101" cy="112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Flowchart: Delay 52"/>
          <p:cNvSpPr/>
          <p:nvPr/>
        </p:nvSpPr>
        <p:spPr>
          <a:xfrm rot="10800000" flipH="1">
            <a:off x="3343501" y="1965288"/>
            <a:ext cx="161699" cy="163389"/>
          </a:xfrm>
          <a:prstGeom prst="flowChartDelay">
            <a:avLst/>
          </a:prstGeom>
          <a:solidFill>
            <a:srgbClr val="FFC000"/>
          </a:solid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Rounded Rectangle 53"/>
          <p:cNvSpPr/>
          <p:nvPr/>
        </p:nvSpPr>
        <p:spPr>
          <a:xfrm>
            <a:off x="2971800" y="1753394"/>
            <a:ext cx="457200" cy="17963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895600" y="1677194"/>
            <a:ext cx="762000" cy="307777"/>
          </a:xfrm>
          <a:prstGeom prst="rect">
            <a:avLst/>
          </a:prstGeom>
          <a:noFill/>
        </p:spPr>
        <p:txBody>
          <a:bodyPr wrap="square" rtlCol="0">
            <a:spAutoFit/>
          </a:bodyPr>
          <a:lstStyle/>
          <a:p>
            <a:r>
              <a:rPr lang="en-US" sz="1400" dirty="0" err="1" smtClean="0">
                <a:solidFill>
                  <a:srgbClr val="FFC000"/>
                </a:solidFill>
              </a:rPr>
              <a:t>Pda</a:t>
            </a:r>
            <a:r>
              <a:rPr lang="en-US" sz="1400" dirty="0" smtClean="0">
                <a:solidFill>
                  <a:srgbClr val="FFC000"/>
                </a:solidFill>
              </a:rPr>
              <a:t> Q</a:t>
            </a:r>
            <a:endParaRPr lang="en-US" sz="1400" dirty="0">
              <a:solidFill>
                <a:srgbClr val="FFC000"/>
              </a:solidFill>
            </a:endParaRPr>
          </a:p>
        </p:txBody>
      </p:sp>
      <p:cxnSp>
        <p:nvCxnSpPr>
          <p:cNvPr id="56" name="Straight Arrow Connector 55"/>
          <p:cNvCxnSpPr/>
          <p:nvPr/>
        </p:nvCxnSpPr>
        <p:spPr>
          <a:xfrm rot="5400000">
            <a:off x="-14446" y="3368040"/>
            <a:ext cx="640080" cy="1588"/>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V="1">
            <a:off x="-15637" y="2194957"/>
            <a:ext cx="640080" cy="794"/>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flipV="1">
            <a:off x="3200400" y="2286794"/>
            <a:ext cx="304800"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00200" y="2210594"/>
            <a:ext cx="545342" cy="246221"/>
          </a:xfrm>
          <a:prstGeom prst="rect">
            <a:avLst/>
          </a:prstGeom>
          <a:noFill/>
        </p:spPr>
        <p:txBody>
          <a:bodyPr wrap="none" rtlCol="0">
            <a:spAutoFit/>
          </a:bodyPr>
          <a:lstStyle/>
          <a:p>
            <a:r>
              <a:rPr lang="en-US" sz="1000" dirty="0" smtClean="0">
                <a:solidFill>
                  <a:srgbClr val="002060"/>
                </a:solidFill>
              </a:rPr>
              <a:t>2.85 m</a:t>
            </a:r>
            <a:endParaRPr lang="en-US" sz="1000" dirty="0">
              <a:solidFill>
                <a:srgbClr val="002060"/>
              </a:solidFill>
            </a:endParaRPr>
          </a:p>
        </p:txBody>
      </p:sp>
      <p:sp>
        <p:nvSpPr>
          <p:cNvPr id="60" name="Freeform 59"/>
          <p:cNvSpPr/>
          <p:nvPr/>
        </p:nvSpPr>
        <p:spPr>
          <a:xfrm>
            <a:off x="623455" y="2286794"/>
            <a:ext cx="900545" cy="1434760"/>
          </a:xfrm>
          <a:custGeom>
            <a:avLst/>
            <a:gdLst>
              <a:gd name="connsiteX0" fmla="*/ 32598 w 1294177"/>
              <a:gd name="connsiteY0" fmla="*/ 1562304 h 1562304"/>
              <a:gd name="connsiteX1" fmla="*/ 27709 w 1294177"/>
              <a:gd name="connsiteY1" fmla="*/ 437641 h 1562304"/>
              <a:gd name="connsiteX2" fmla="*/ 198853 w 1294177"/>
              <a:gd name="connsiteY2" fmla="*/ 80683 h 1562304"/>
              <a:gd name="connsiteX3" fmla="*/ 780744 w 1294177"/>
              <a:gd name="connsiteY3" fmla="*/ 12225 h 1562304"/>
              <a:gd name="connsiteX4" fmla="*/ 1294177 w 1294177"/>
              <a:gd name="connsiteY4" fmla="*/ 7335 h 156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177" h="1562304">
                <a:moveTo>
                  <a:pt x="32598" y="1562304"/>
                </a:moveTo>
                <a:cubicBezTo>
                  <a:pt x="16299" y="1123441"/>
                  <a:pt x="0" y="684578"/>
                  <a:pt x="27709" y="437641"/>
                </a:cubicBezTo>
                <a:cubicBezTo>
                  <a:pt x="55418" y="190704"/>
                  <a:pt x="73347" y="151586"/>
                  <a:pt x="198853" y="80683"/>
                </a:cubicBezTo>
                <a:cubicBezTo>
                  <a:pt x="324359" y="9780"/>
                  <a:pt x="598190" y="24450"/>
                  <a:pt x="780744" y="12225"/>
                </a:cubicBezTo>
                <a:cubicBezTo>
                  <a:pt x="963298" y="0"/>
                  <a:pt x="1128737" y="3667"/>
                  <a:pt x="1294177" y="7335"/>
                </a:cubicBezTo>
              </a:path>
            </a:pathLst>
          </a:cu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Straight Arrow Connector 60"/>
          <p:cNvCxnSpPr/>
          <p:nvPr/>
        </p:nvCxnSpPr>
        <p:spPr>
          <a:xfrm flipV="1">
            <a:off x="2266441" y="2327950"/>
            <a:ext cx="10668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524000" y="1143000"/>
            <a:ext cx="1786066" cy="646331"/>
          </a:xfrm>
          <a:prstGeom prst="rect">
            <a:avLst/>
          </a:prstGeom>
          <a:noFill/>
        </p:spPr>
        <p:txBody>
          <a:bodyPr wrap="none" rtlCol="0">
            <a:spAutoFit/>
          </a:bodyPr>
          <a:lstStyle/>
          <a:p>
            <a:r>
              <a:rPr lang="en-US" dirty="0" err="1" smtClean="0"/>
              <a:t>Gouy</a:t>
            </a:r>
            <a:r>
              <a:rPr lang="en-US" dirty="0" smtClean="0"/>
              <a:t> lenses</a:t>
            </a:r>
          </a:p>
          <a:p>
            <a:r>
              <a:rPr lang="el-GR" altLang="ja-JP" dirty="0" smtClean="0"/>
              <a:t>Η</a:t>
            </a:r>
            <a:r>
              <a:rPr lang="en-US" altLang="ja-JP" dirty="0" smtClean="0"/>
              <a:t>(u</a:t>
            </a:r>
            <a:r>
              <a:rPr lang="en-US" altLang="ja-JP" baseline="-25000" dirty="0" smtClean="0"/>
              <a:t>1</a:t>
            </a:r>
            <a:r>
              <a:rPr lang="en-US" altLang="ja-JP" dirty="0" smtClean="0"/>
              <a:t>)-</a:t>
            </a:r>
            <a:r>
              <a:rPr lang="el-GR" altLang="ja-JP" dirty="0" smtClean="0"/>
              <a:t>η</a:t>
            </a:r>
            <a:r>
              <a:rPr lang="en-US" altLang="ja-JP" dirty="0" smtClean="0"/>
              <a:t>(u</a:t>
            </a:r>
            <a:r>
              <a:rPr lang="en-US" altLang="ja-JP" baseline="-25000" dirty="0" smtClean="0"/>
              <a:t>0</a:t>
            </a:r>
            <a:r>
              <a:rPr lang="en-US" altLang="ja-JP" dirty="0" smtClean="0"/>
              <a:t>)=90°</a:t>
            </a:r>
            <a:endParaRPr lang="en-US" dirty="0" smtClean="0"/>
          </a:p>
        </p:txBody>
      </p:sp>
      <p:sp>
        <p:nvSpPr>
          <p:cNvPr id="67" name="TextBox 66"/>
          <p:cNvSpPr txBox="1"/>
          <p:nvPr/>
        </p:nvSpPr>
        <p:spPr>
          <a:xfrm>
            <a:off x="0" y="3818505"/>
            <a:ext cx="425116" cy="307777"/>
          </a:xfrm>
          <a:prstGeom prst="rect">
            <a:avLst/>
          </a:prstGeom>
          <a:noFill/>
        </p:spPr>
        <p:txBody>
          <a:bodyPr wrap="square" rtlCol="0">
            <a:spAutoFit/>
          </a:bodyPr>
          <a:lstStyle/>
          <a:p>
            <a:r>
              <a:rPr lang="en-US" sz="1400" dirty="0" smtClean="0">
                <a:solidFill>
                  <a:schemeClr val="tx2"/>
                </a:solidFill>
              </a:rPr>
              <a:t>Ma</a:t>
            </a:r>
            <a:endParaRPr lang="en-US" sz="1400" dirty="0">
              <a:solidFill>
                <a:schemeClr val="tx2"/>
              </a:solidFill>
            </a:endParaRPr>
          </a:p>
        </p:txBody>
      </p:sp>
      <p:sp>
        <p:nvSpPr>
          <p:cNvPr id="68" name="Rectangle 67"/>
          <p:cNvSpPr/>
          <p:nvPr/>
        </p:nvSpPr>
        <p:spPr>
          <a:xfrm rot="2697535">
            <a:off x="287161" y="3838851"/>
            <a:ext cx="3048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38100" y="4381500"/>
            <a:ext cx="413896" cy="307777"/>
          </a:xfrm>
          <a:prstGeom prst="rect">
            <a:avLst/>
          </a:prstGeom>
          <a:noFill/>
        </p:spPr>
        <p:txBody>
          <a:bodyPr wrap="none" rtlCol="0">
            <a:spAutoFit/>
          </a:bodyPr>
          <a:lstStyle/>
          <a:p>
            <a:r>
              <a:rPr lang="en-US" sz="1400" dirty="0" smtClean="0">
                <a:solidFill>
                  <a:schemeClr val="tx2"/>
                </a:solidFill>
              </a:rPr>
              <a:t>Mc</a:t>
            </a:r>
            <a:endParaRPr lang="en-US" sz="1400" dirty="0">
              <a:solidFill>
                <a:schemeClr val="tx2"/>
              </a:solidFill>
            </a:endParaRPr>
          </a:p>
        </p:txBody>
      </p:sp>
      <p:sp>
        <p:nvSpPr>
          <p:cNvPr id="81" name="Rectangle 80"/>
          <p:cNvSpPr/>
          <p:nvPr/>
        </p:nvSpPr>
        <p:spPr>
          <a:xfrm rot="7852654">
            <a:off x="319046" y="4407365"/>
            <a:ext cx="3048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68" idx="2"/>
            <a:endCxn id="81" idx="2"/>
          </p:cNvCxnSpPr>
          <p:nvPr/>
        </p:nvCxnSpPr>
        <p:spPr>
          <a:xfrm rot="16200000" flipH="1">
            <a:off x="162788" y="4153762"/>
            <a:ext cx="515689" cy="1598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68" idx="2"/>
          </p:cNvCxnSpPr>
          <p:nvPr/>
        </p:nvCxnSpPr>
        <p:spPr>
          <a:xfrm rot="5400000">
            <a:off x="219938" y="3741123"/>
            <a:ext cx="29914" cy="35549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85726" y="4400551"/>
            <a:ext cx="352425" cy="952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Slide Number Placeholder 62"/>
          <p:cNvSpPr>
            <a:spLocks noGrp="1"/>
          </p:cNvSpPr>
          <p:nvPr>
            <p:ph type="sldNum" sz="quarter" idx="12"/>
          </p:nvPr>
        </p:nvSpPr>
        <p:spPr/>
        <p:txBody>
          <a:bodyPr/>
          <a:lstStyle/>
          <a:p>
            <a:fld id="{1BF1B83B-E97F-4C33-85DE-BACA1BBD56B1}" type="slidenum">
              <a:rPr lang="en-US" smtClean="0"/>
              <a:pPr/>
              <a:t>13</a:t>
            </a:fld>
            <a:endParaRPr lang="en-US"/>
          </a:p>
        </p:txBody>
      </p:sp>
      <p:sp>
        <p:nvSpPr>
          <p:cNvPr id="65" name="Oval 64"/>
          <p:cNvSpPr/>
          <p:nvPr/>
        </p:nvSpPr>
        <p:spPr>
          <a:xfrm>
            <a:off x="6400800" y="4419600"/>
            <a:ext cx="7620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503807" y="5105400"/>
            <a:ext cx="1640193" cy="646331"/>
          </a:xfrm>
          <a:prstGeom prst="rect">
            <a:avLst/>
          </a:prstGeom>
          <a:noFill/>
        </p:spPr>
        <p:txBody>
          <a:bodyPr wrap="none" rtlCol="0">
            <a:spAutoFit/>
          </a:bodyPr>
          <a:lstStyle/>
          <a:p>
            <a:r>
              <a:rPr lang="en-US" dirty="0" smtClean="0"/>
              <a:t>GL1</a:t>
            </a:r>
          </a:p>
          <a:p>
            <a:r>
              <a:rPr lang="en-US" dirty="0" smtClean="0"/>
              <a:t>3mm </a:t>
            </a:r>
            <a:r>
              <a:rPr lang="en-US" dirty="0" smtClean="0">
                <a:sym typeface="Wingdings" pitchFamily="2" charset="2"/>
              </a:rPr>
              <a:t>13 deg.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5"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Steering mirror actuation</a:t>
            </a:r>
            <a:endParaRPr lang="en-US" dirty="0"/>
          </a:p>
        </p:txBody>
      </p:sp>
      <p:sp>
        <p:nvSpPr>
          <p:cNvPr id="4" name="Rectangle 3"/>
          <p:cNvSpPr/>
          <p:nvPr/>
        </p:nvSpPr>
        <p:spPr>
          <a:xfrm rot="2435258">
            <a:off x="2774057" y="3926048"/>
            <a:ext cx="146342" cy="433516"/>
          </a:xfrm>
          <a:prstGeom prst="rect">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Freeform 4"/>
          <p:cNvSpPr/>
          <p:nvPr/>
        </p:nvSpPr>
        <p:spPr>
          <a:xfrm rot="16200000">
            <a:off x="4523526" y="4346275"/>
            <a:ext cx="423511" cy="170047"/>
          </a:xfrm>
          <a:custGeom>
            <a:avLst/>
            <a:gdLst>
              <a:gd name="connsiteX0" fmla="*/ 0 w 856648"/>
              <a:gd name="connsiteY0" fmla="*/ 0 h 437950"/>
              <a:gd name="connsiteX1" fmla="*/ 856648 w 856648"/>
              <a:gd name="connsiteY1" fmla="*/ 0 h 437950"/>
              <a:gd name="connsiteX2" fmla="*/ 856648 w 856648"/>
              <a:gd name="connsiteY2" fmla="*/ 437950 h 437950"/>
              <a:gd name="connsiteX3" fmla="*/ 0 w 856648"/>
              <a:gd name="connsiteY3" fmla="*/ 437950 h 437950"/>
              <a:gd name="connsiteX4" fmla="*/ 0 w 856648"/>
              <a:gd name="connsiteY4" fmla="*/ 0 h 437950"/>
              <a:gd name="connsiteX0" fmla="*/ 0 w 856648"/>
              <a:gd name="connsiteY0" fmla="*/ 0 h 437950"/>
              <a:gd name="connsiteX1" fmla="*/ 423512 w 856648"/>
              <a:gd name="connsiteY1" fmla="*/ 134754 h 437950"/>
              <a:gd name="connsiteX2" fmla="*/ 856648 w 856648"/>
              <a:gd name="connsiteY2" fmla="*/ 0 h 437950"/>
              <a:gd name="connsiteX3" fmla="*/ 856648 w 856648"/>
              <a:gd name="connsiteY3" fmla="*/ 437950 h 437950"/>
              <a:gd name="connsiteX4" fmla="*/ 0 w 856648"/>
              <a:gd name="connsiteY4" fmla="*/ 437950 h 437950"/>
              <a:gd name="connsiteX5" fmla="*/ 0 w 856648"/>
              <a:gd name="connsiteY5" fmla="*/ 0 h 437950"/>
              <a:gd name="connsiteX0" fmla="*/ 0 w 856648"/>
              <a:gd name="connsiteY0" fmla="*/ 0 h 437950"/>
              <a:gd name="connsiteX1" fmla="*/ 158817 w 856648"/>
              <a:gd name="connsiteY1" fmla="*/ 81815 h 437950"/>
              <a:gd name="connsiteX2" fmla="*/ 423512 w 856648"/>
              <a:gd name="connsiteY2" fmla="*/ 134754 h 437950"/>
              <a:gd name="connsiteX3" fmla="*/ 856648 w 856648"/>
              <a:gd name="connsiteY3" fmla="*/ 0 h 437950"/>
              <a:gd name="connsiteX4" fmla="*/ 856648 w 856648"/>
              <a:gd name="connsiteY4" fmla="*/ 437950 h 437950"/>
              <a:gd name="connsiteX5" fmla="*/ 0 w 856648"/>
              <a:gd name="connsiteY5" fmla="*/ 437950 h 437950"/>
              <a:gd name="connsiteX6" fmla="*/ 0 w 856648"/>
              <a:gd name="connsiteY6" fmla="*/ 0 h 437950"/>
              <a:gd name="connsiteX0" fmla="*/ 0 w 856648"/>
              <a:gd name="connsiteY0" fmla="*/ 0 h 437950"/>
              <a:gd name="connsiteX1" fmla="*/ 158817 w 856648"/>
              <a:gd name="connsiteY1" fmla="*/ 81815 h 437950"/>
              <a:gd name="connsiteX2" fmla="*/ 423512 w 856648"/>
              <a:gd name="connsiteY2" fmla="*/ 134754 h 437950"/>
              <a:gd name="connsiteX3" fmla="*/ 664143 w 856648"/>
              <a:gd name="connsiteY3" fmla="*/ 101065 h 437950"/>
              <a:gd name="connsiteX4" fmla="*/ 856648 w 856648"/>
              <a:gd name="connsiteY4" fmla="*/ 0 h 437950"/>
              <a:gd name="connsiteX5" fmla="*/ 856648 w 856648"/>
              <a:gd name="connsiteY5" fmla="*/ 437950 h 437950"/>
              <a:gd name="connsiteX6" fmla="*/ 0 w 856648"/>
              <a:gd name="connsiteY6" fmla="*/ 437950 h 437950"/>
              <a:gd name="connsiteX7" fmla="*/ 0 w 856648"/>
              <a:gd name="connsiteY7" fmla="*/ 0 h 437950"/>
              <a:gd name="connsiteX0" fmla="*/ 0 w 856648"/>
              <a:gd name="connsiteY0" fmla="*/ 0 h 437950"/>
              <a:gd name="connsiteX1" fmla="*/ 158817 w 856648"/>
              <a:gd name="connsiteY1" fmla="*/ 81815 h 437950"/>
              <a:gd name="connsiteX2" fmla="*/ 283945 w 856648"/>
              <a:gd name="connsiteY2" fmla="*/ 115503 h 437950"/>
              <a:gd name="connsiteX3" fmla="*/ 423512 w 856648"/>
              <a:gd name="connsiteY3" fmla="*/ 134754 h 437950"/>
              <a:gd name="connsiteX4" fmla="*/ 664143 w 856648"/>
              <a:gd name="connsiteY4" fmla="*/ 101065 h 437950"/>
              <a:gd name="connsiteX5" fmla="*/ 856648 w 856648"/>
              <a:gd name="connsiteY5" fmla="*/ 0 h 437950"/>
              <a:gd name="connsiteX6" fmla="*/ 856648 w 856648"/>
              <a:gd name="connsiteY6" fmla="*/ 437950 h 437950"/>
              <a:gd name="connsiteX7" fmla="*/ 0 w 856648"/>
              <a:gd name="connsiteY7" fmla="*/ 437950 h 437950"/>
              <a:gd name="connsiteX8" fmla="*/ 0 w 856648"/>
              <a:gd name="connsiteY8" fmla="*/ 0 h 437950"/>
              <a:gd name="connsiteX0" fmla="*/ 0 w 856648"/>
              <a:gd name="connsiteY0" fmla="*/ 0 h 437950"/>
              <a:gd name="connsiteX1" fmla="*/ 158817 w 856648"/>
              <a:gd name="connsiteY1" fmla="*/ 81815 h 437950"/>
              <a:gd name="connsiteX2" fmla="*/ 283945 w 856648"/>
              <a:gd name="connsiteY2" fmla="*/ 115503 h 437950"/>
              <a:gd name="connsiteX3" fmla="*/ 423512 w 856648"/>
              <a:gd name="connsiteY3" fmla="*/ 134754 h 437950"/>
              <a:gd name="connsiteX4" fmla="*/ 548640 w 856648"/>
              <a:gd name="connsiteY4" fmla="*/ 129941 h 437950"/>
              <a:gd name="connsiteX5" fmla="*/ 664143 w 856648"/>
              <a:gd name="connsiteY5" fmla="*/ 101065 h 437950"/>
              <a:gd name="connsiteX6" fmla="*/ 856648 w 856648"/>
              <a:gd name="connsiteY6" fmla="*/ 0 h 437950"/>
              <a:gd name="connsiteX7" fmla="*/ 856648 w 856648"/>
              <a:gd name="connsiteY7" fmla="*/ 437950 h 437950"/>
              <a:gd name="connsiteX8" fmla="*/ 0 w 856648"/>
              <a:gd name="connsiteY8" fmla="*/ 437950 h 437950"/>
              <a:gd name="connsiteX9" fmla="*/ 0 w 856648"/>
              <a:gd name="connsiteY9" fmla="*/ 0 h 437950"/>
              <a:gd name="connsiteX0" fmla="*/ 0 w 856648"/>
              <a:gd name="connsiteY0" fmla="*/ 0 h 437950"/>
              <a:gd name="connsiteX1" fmla="*/ 72190 w 856648"/>
              <a:gd name="connsiteY1" fmla="*/ 57752 h 437950"/>
              <a:gd name="connsiteX2" fmla="*/ 158817 w 856648"/>
              <a:gd name="connsiteY2" fmla="*/ 81815 h 437950"/>
              <a:gd name="connsiteX3" fmla="*/ 283945 w 856648"/>
              <a:gd name="connsiteY3" fmla="*/ 115503 h 437950"/>
              <a:gd name="connsiteX4" fmla="*/ 423512 w 856648"/>
              <a:gd name="connsiteY4" fmla="*/ 134754 h 437950"/>
              <a:gd name="connsiteX5" fmla="*/ 548640 w 856648"/>
              <a:gd name="connsiteY5" fmla="*/ 129941 h 437950"/>
              <a:gd name="connsiteX6" fmla="*/ 664143 w 856648"/>
              <a:gd name="connsiteY6" fmla="*/ 101065 h 437950"/>
              <a:gd name="connsiteX7" fmla="*/ 856648 w 856648"/>
              <a:gd name="connsiteY7" fmla="*/ 0 h 437950"/>
              <a:gd name="connsiteX8" fmla="*/ 856648 w 856648"/>
              <a:gd name="connsiteY8" fmla="*/ 437950 h 437950"/>
              <a:gd name="connsiteX9" fmla="*/ 0 w 856648"/>
              <a:gd name="connsiteY9" fmla="*/ 437950 h 437950"/>
              <a:gd name="connsiteX10" fmla="*/ 0 w 856648"/>
              <a:gd name="connsiteY10" fmla="*/ 0 h 437950"/>
              <a:gd name="connsiteX0" fmla="*/ 0 w 856648"/>
              <a:gd name="connsiteY0" fmla="*/ 0 h 437950"/>
              <a:gd name="connsiteX1" fmla="*/ 72190 w 856648"/>
              <a:gd name="connsiteY1" fmla="*/ 57752 h 437950"/>
              <a:gd name="connsiteX2" fmla="*/ 158817 w 856648"/>
              <a:gd name="connsiteY2" fmla="*/ 81815 h 437950"/>
              <a:gd name="connsiteX3" fmla="*/ 283945 w 856648"/>
              <a:gd name="connsiteY3" fmla="*/ 115503 h 437950"/>
              <a:gd name="connsiteX4" fmla="*/ 423512 w 856648"/>
              <a:gd name="connsiteY4" fmla="*/ 134754 h 437950"/>
              <a:gd name="connsiteX5" fmla="*/ 548640 w 856648"/>
              <a:gd name="connsiteY5" fmla="*/ 129941 h 437950"/>
              <a:gd name="connsiteX6" fmla="*/ 664143 w 856648"/>
              <a:gd name="connsiteY6" fmla="*/ 101065 h 437950"/>
              <a:gd name="connsiteX7" fmla="*/ 765208 w 856648"/>
              <a:gd name="connsiteY7" fmla="*/ 72190 h 437950"/>
              <a:gd name="connsiteX8" fmla="*/ 856648 w 856648"/>
              <a:gd name="connsiteY8" fmla="*/ 0 h 437950"/>
              <a:gd name="connsiteX9" fmla="*/ 856648 w 856648"/>
              <a:gd name="connsiteY9" fmla="*/ 437950 h 437950"/>
              <a:gd name="connsiteX10" fmla="*/ 0 w 856648"/>
              <a:gd name="connsiteY10" fmla="*/ 437950 h 437950"/>
              <a:gd name="connsiteX11" fmla="*/ 0 w 856648"/>
              <a:gd name="connsiteY11" fmla="*/ 0 h 4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6648" h="437950">
                <a:moveTo>
                  <a:pt x="0" y="0"/>
                </a:moveTo>
                <a:lnTo>
                  <a:pt x="72190" y="57752"/>
                </a:lnTo>
                <a:lnTo>
                  <a:pt x="158817" y="81815"/>
                </a:lnTo>
                <a:lnTo>
                  <a:pt x="283945" y="115503"/>
                </a:lnTo>
                <a:lnTo>
                  <a:pt x="423512" y="134754"/>
                </a:lnTo>
                <a:lnTo>
                  <a:pt x="548640" y="129941"/>
                </a:lnTo>
                <a:lnTo>
                  <a:pt x="664143" y="101065"/>
                </a:lnTo>
                <a:lnTo>
                  <a:pt x="765208" y="72190"/>
                </a:lnTo>
                <a:lnTo>
                  <a:pt x="856648" y="0"/>
                </a:lnTo>
                <a:lnTo>
                  <a:pt x="856648" y="437950"/>
                </a:lnTo>
                <a:lnTo>
                  <a:pt x="0" y="437950"/>
                </a:lnTo>
                <a:lnTo>
                  <a:pt x="0" y="0"/>
                </a:lnTo>
                <a:close/>
              </a:path>
            </a:pathLst>
          </a:cu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ectangle 5"/>
          <p:cNvSpPr/>
          <p:nvPr/>
        </p:nvSpPr>
        <p:spPr>
          <a:xfrm rot="7830082">
            <a:off x="2194718" y="3711332"/>
            <a:ext cx="49405" cy="206826"/>
          </a:xfrm>
          <a:prstGeom prst="rect">
            <a:avLst/>
          </a:prstGeom>
          <a:solidFill>
            <a:schemeClr val="accent2">
              <a:lumMod val="60000"/>
              <a:lumOff val="40000"/>
            </a:schemeClr>
          </a:solid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p:cNvSpPr/>
          <p:nvPr/>
        </p:nvSpPr>
        <p:spPr>
          <a:xfrm rot="8414920">
            <a:off x="2140333" y="4682976"/>
            <a:ext cx="45719" cy="206826"/>
          </a:xfrm>
          <a:prstGeom prst="rect">
            <a:avLst/>
          </a:prstGeom>
          <a:solidFill>
            <a:schemeClr val="accent2">
              <a:lumMod val="60000"/>
              <a:lumOff val="40000"/>
            </a:schemeClr>
          </a:solid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8" name="Straight Connector 7"/>
          <p:cNvCxnSpPr>
            <a:endCxn id="6" idx="3"/>
          </p:cNvCxnSpPr>
          <p:nvPr/>
        </p:nvCxnSpPr>
        <p:spPr>
          <a:xfrm>
            <a:off x="1182394" y="3831381"/>
            <a:ext cx="1020983" cy="2148"/>
          </a:xfrm>
          <a:prstGeom prst="line">
            <a:avLst/>
          </a:prstGeom>
          <a:ln w="127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1727463" y="4295392"/>
            <a:ext cx="914400" cy="0"/>
          </a:xfrm>
          <a:prstGeom prst="line">
            <a:avLst/>
          </a:prstGeom>
          <a:ln w="127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3701104" y="3604057"/>
            <a:ext cx="163553" cy="1793641"/>
          </a:xfrm>
          <a:prstGeom prst="line">
            <a:avLst/>
          </a:prstGeom>
          <a:ln w="381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2697025" y="4381584"/>
            <a:ext cx="419179" cy="13805"/>
          </a:xfrm>
          <a:prstGeom prst="line">
            <a:avLst/>
          </a:prstGeom>
          <a:ln w="381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13981" y="4189266"/>
            <a:ext cx="1791749" cy="226580"/>
          </a:xfrm>
          <a:prstGeom prst="line">
            <a:avLst/>
          </a:prstGeom>
          <a:ln w="381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175941" y="4663045"/>
            <a:ext cx="569263" cy="96986"/>
          </a:xfrm>
          <a:prstGeom prst="line">
            <a:avLst/>
          </a:prstGeom>
          <a:ln w="127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sp>
        <p:nvSpPr>
          <p:cNvPr id="14" name="Flowchart: Delay 13"/>
          <p:cNvSpPr/>
          <p:nvPr/>
        </p:nvSpPr>
        <p:spPr>
          <a:xfrm rot="10800000" flipH="1">
            <a:off x="3221688" y="5530514"/>
            <a:ext cx="161699" cy="163389"/>
          </a:xfrm>
          <a:prstGeom prst="flowChartDelay">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Freeform 14"/>
          <p:cNvSpPr/>
          <p:nvPr/>
        </p:nvSpPr>
        <p:spPr>
          <a:xfrm>
            <a:off x="3067759" y="5546711"/>
            <a:ext cx="49695" cy="142461"/>
          </a:xfrm>
          <a:custGeom>
            <a:avLst/>
            <a:gdLst>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0 w 463826"/>
              <a:gd name="connsiteY4"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9391 h 1033669"/>
              <a:gd name="connsiteX5" fmla="*/ 0 w 463826"/>
              <a:gd name="connsiteY5"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29817 w 463826"/>
              <a:gd name="connsiteY5" fmla="*/ 99391 h 1033669"/>
              <a:gd name="connsiteX6" fmla="*/ 0 w 463826"/>
              <a:gd name="connsiteY6"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29817 w 463826"/>
              <a:gd name="connsiteY6" fmla="*/ 99391 h 1033669"/>
              <a:gd name="connsiteX7" fmla="*/ 0 w 463826"/>
              <a:gd name="connsiteY7"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59634 w 463826"/>
              <a:gd name="connsiteY6" fmla="*/ 245165 h 1033669"/>
              <a:gd name="connsiteX7" fmla="*/ 29817 w 463826"/>
              <a:gd name="connsiteY7" fmla="*/ 99391 h 1033669"/>
              <a:gd name="connsiteX8" fmla="*/ 0 w 463826"/>
              <a:gd name="connsiteY8"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59634 w 463826"/>
              <a:gd name="connsiteY6" fmla="*/ 245165 h 1033669"/>
              <a:gd name="connsiteX7" fmla="*/ 29817 w 463826"/>
              <a:gd name="connsiteY7" fmla="*/ 99391 h 1033669"/>
              <a:gd name="connsiteX8" fmla="*/ 0 w 463826"/>
              <a:gd name="connsiteY8"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59634 w 463826"/>
              <a:gd name="connsiteY7" fmla="*/ 245165 h 1033669"/>
              <a:gd name="connsiteX8" fmla="*/ 29817 w 463826"/>
              <a:gd name="connsiteY8" fmla="*/ 99391 h 1033669"/>
              <a:gd name="connsiteX9" fmla="*/ 0 w 463826"/>
              <a:gd name="connsiteY9"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59634 w 463826"/>
              <a:gd name="connsiteY7" fmla="*/ 245165 h 1033669"/>
              <a:gd name="connsiteX8" fmla="*/ 29817 w 463826"/>
              <a:gd name="connsiteY8" fmla="*/ 99391 h 1033669"/>
              <a:gd name="connsiteX9" fmla="*/ 0 w 463826"/>
              <a:gd name="connsiteY9"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86138 w 463826"/>
              <a:gd name="connsiteY7" fmla="*/ 420756 h 1033669"/>
              <a:gd name="connsiteX8" fmla="*/ 59634 w 463826"/>
              <a:gd name="connsiteY8" fmla="*/ 245165 h 1033669"/>
              <a:gd name="connsiteX9" fmla="*/ 29817 w 463826"/>
              <a:gd name="connsiteY9" fmla="*/ 99391 h 1033669"/>
              <a:gd name="connsiteX10" fmla="*/ 0 w 463826"/>
              <a:gd name="connsiteY10"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86138 w 463826"/>
              <a:gd name="connsiteY7" fmla="*/ 420756 h 1033669"/>
              <a:gd name="connsiteX8" fmla="*/ 76199 w 463826"/>
              <a:gd name="connsiteY8" fmla="*/ 255104 h 1033669"/>
              <a:gd name="connsiteX9" fmla="*/ 29817 w 463826"/>
              <a:gd name="connsiteY9" fmla="*/ 99391 h 1033669"/>
              <a:gd name="connsiteX10" fmla="*/ 0 w 463826"/>
              <a:gd name="connsiteY10"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86138 w 463826"/>
              <a:gd name="connsiteY7" fmla="*/ 420756 h 1033669"/>
              <a:gd name="connsiteX8" fmla="*/ 76199 w 463826"/>
              <a:gd name="connsiteY8" fmla="*/ 255104 h 1033669"/>
              <a:gd name="connsiteX9" fmla="*/ 56321 w 463826"/>
              <a:gd name="connsiteY9" fmla="*/ 172278 h 1033669"/>
              <a:gd name="connsiteX10" fmla="*/ 29817 w 463826"/>
              <a:gd name="connsiteY10" fmla="*/ 99391 h 1033669"/>
              <a:gd name="connsiteX11" fmla="*/ 0 w 463826"/>
              <a:gd name="connsiteY11" fmla="*/ 0 h 1033669"/>
              <a:gd name="connsiteX0" fmla="*/ 0 w 463826"/>
              <a:gd name="connsiteY0" fmla="*/ 0 h 1033669"/>
              <a:gd name="connsiteX1" fmla="*/ 463826 w 463826"/>
              <a:gd name="connsiteY1" fmla="*/ 0 h 1033669"/>
              <a:gd name="connsiteX2" fmla="*/ 430695 w 463826"/>
              <a:gd name="connsiteY2" fmla="*/ 115956 h 1033669"/>
              <a:gd name="connsiteX3" fmla="*/ 463826 w 463826"/>
              <a:gd name="connsiteY3" fmla="*/ 1033669 h 1033669"/>
              <a:gd name="connsiteX4" fmla="*/ 0 w 463826"/>
              <a:gd name="connsiteY4" fmla="*/ 1033669 h 1033669"/>
              <a:gd name="connsiteX5" fmla="*/ 29817 w 463826"/>
              <a:gd name="connsiteY5" fmla="*/ 927652 h 1033669"/>
              <a:gd name="connsiteX6" fmla="*/ 56321 w 463826"/>
              <a:gd name="connsiteY6" fmla="*/ 798443 h 1033669"/>
              <a:gd name="connsiteX7" fmla="*/ 76199 w 463826"/>
              <a:gd name="connsiteY7" fmla="*/ 655982 h 1033669"/>
              <a:gd name="connsiteX8" fmla="*/ 86138 w 463826"/>
              <a:gd name="connsiteY8" fmla="*/ 420756 h 1033669"/>
              <a:gd name="connsiteX9" fmla="*/ 76199 w 463826"/>
              <a:gd name="connsiteY9" fmla="*/ 255104 h 1033669"/>
              <a:gd name="connsiteX10" fmla="*/ 56321 w 463826"/>
              <a:gd name="connsiteY10" fmla="*/ 172278 h 1033669"/>
              <a:gd name="connsiteX11" fmla="*/ 29817 w 463826"/>
              <a:gd name="connsiteY11" fmla="*/ 99391 h 1033669"/>
              <a:gd name="connsiteX12" fmla="*/ 0 w 463826"/>
              <a:gd name="connsiteY12" fmla="*/ 0 h 1033669"/>
              <a:gd name="connsiteX0" fmla="*/ 0 w 463826"/>
              <a:gd name="connsiteY0" fmla="*/ 0 h 1033669"/>
              <a:gd name="connsiteX1" fmla="*/ 463826 w 463826"/>
              <a:gd name="connsiteY1" fmla="*/ 0 h 1033669"/>
              <a:gd name="connsiteX2" fmla="*/ 430695 w 463826"/>
              <a:gd name="connsiteY2" fmla="*/ 115956 h 1033669"/>
              <a:gd name="connsiteX3" fmla="*/ 430695 w 463826"/>
              <a:gd name="connsiteY3" fmla="*/ 891208 h 1033669"/>
              <a:gd name="connsiteX4" fmla="*/ 463826 w 463826"/>
              <a:gd name="connsiteY4" fmla="*/ 1033669 h 1033669"/>
              <a:gd name="connsiteX5" fmla="*/ 0 w 463826"/>
              <a:gd name="connsiteY5" fmla="*/ 1033669 h 1033669"/>
              <a:gd name="connsiteX6" fmla="*/ 29817 w 463826"/>
              <a:gd name="connsiteY6" fmla="*/ 927652 h 1033669"/>
              <a:gd name="connsiteX7" fmla="*/ 56321 w 463826"/>
              <a:gd name="connsiteY7" fmla="*/ 798443 h 1033669"/>
              <a:gd name="connsiteX8" fmla="*/ 76199 w 463826"/>
              <a:gd name="connsiteY8" fmla="*/ 655982 h 1033669"/>
              <a:gd name="connsiteX9" fmla="*/ 86138 w 463826"/>
              <a:gd name="connsiteY9" fmla="*/ 420756 h 1033669"/>
              <a:gd name="connsiteX10" fmla="*/ 76199 w 463826"/>
              <a:gd name="connsiteY10" fmla="*/ 255104 h 1033669"/>
              <a:gd name="connsiteX11" fmla="*/ 56321 w 463826"/>
              <a:gd name="connsiteY11" fmla="*/ 172278 h 1033669"/>
              <a:gd name="connsiteX12" fmla="*/ 29817 w 463826"/>
              <a:gd name="connsiteY12" fmla="*/ 99391 h 1033669"/>
              <a:gd name="connsiteX13" fmla="*/ 0 w 463826"/>
              <a:gd name="connsiteY13" fmla="*/ 0 h 1033669"/>
              <a:gd name="connsiteX0" fmla="*/ 0 w 463826"/>
              <a:gd name="connsiteY0" fmla="*/ 0 h 1033669"/>
              <a:gd name="connsiteX1" fmla="*/ 463826 w 463826"/>
              <a:gd name="connsiteY1" fmla="*/ 0 h 1033669"/>
              <a:gd name="connsiteX2" fmla="*/ 430695 w 463826"/>
              <a:gd name="connsiteY2" fmla="*/ 115956 h 1033669"/>
              <a:gd name="connsiteX3" fmla="*/ 404190 w 463826"/>
              <a:gd name="connsiteY3" fmla="*/ 732182 h 1033669"/>
              <a:gd name="connsiteX4" fmla="*/ 430695 w 463826"/>
              <a:gd name="connsiteY4" fmla="*/ 891208 h 1033669"/>
              <a:gd name="connsiteX5" fmla="*/ 463826 w 463826"/>
              <a:gd name="connsiteY5" fmla="*/ 1033669 h 1033669"/>
              <a:gd name="connsiteX6" fmla="*/ 0 w 463826"/>
              <a:gd name="connsiteY6" fmla="*/ 1033669 h 1033669"/>
              <a:gd name="connsiteX7" fmla="*/ 29817 w 463826"/>
              <a:gd name="connsiteY7" fmla="*/ 927652 h 1033669"/>
              <a:gd name="connsiteX8" fmla="*/ 56321 w 463826"/>
              <a:gd name="connsiteY8" fmla="*/ 798443 h 1033669"/>
              <a:gd name="connsiteX9" fmla="*/ 76199 w 463826"/>
              <a:gd name="connsiteY9" fmla="*/ 655982 h 1033669"/>
              <a:gd name="connsiteX10" fmla="*/ 86138 w 463826"/>
              <a:gd name="connsiteY10" fmla="*/ 420756 h 1033669"/>
              <a:gd name="connsiteX11" fmla="*/ 76199 w 463826"/>
              <a:gd name="connsiteY11" fmla="*/ 255104 h 1033669"/>
              <a:gd name="connsiteX12" fmla="*/ 56321 w 463826"/>
              <a:gd name="connsiteY12" fmla="*/ 172278 h 1033669"/>
              <a:gd name="connsiteX13" fmla="*/ 29817 w 463826"/>
              <a:gd name="connsiteY13" fmla="*/ 99391 h 1033669"/>
              <a:gd name="connsiteX14" fmla="*/ 0 w 463826"/>
              <a:gd name="connsiteY14"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404190 w 463826"/>
              <a:gd name="connsiteY4" fmla="*/ 732182 h 1033669"/>
              <a:gd name="connsiteX5" fmla="*/ 430695 w 463826"/>
              <a:gd name="connsiteY5" fmla="*/ 891208 h 1033669"/>
              <a:gd name="connsiteX6" fmla="*/ 463826 w 463826"/>
              <a:gd name="connsiteY6" fmla="*/ 1033669 h 1033669"/>
              <a:gd name="connsiteX7" fmla="*/ 0 w 463826"/>
              <a:gd name="connsiteY7" fmla="*/ 1033669 h 1033669"/>
              <a:gd name="connsiteX8" fmla="*/ 29817 w 463826"/>
              <a:gd name="connsiteY8" fmla="*/ 927652 h 1033669"/>
              <a:gd name="connsiteX9" fmla="*/ 56321 w 463826"/>
              <a:gd name="connsiteY9" fmla="*/ 798443 h 1033669"/>
              <a:gd name="connsiteX10" fmla="*/ 76199 w 463826"/>
              <a:gd name="connsiteY10" fmla="*/ 655982 h 1033669"/>
              <a:gd name="connsiteX11" fmla="*/ 86138 w 463826"/>
              <a:gd name="connsiteY11" fmla="*/ 420756 h 1033669"/>
              <a:gd name="connsiteX12" fmla="*/ 76199 w 463826"/>
              <a:gd name="connsiteY12" fmla="*/ 255104 h 1033669"/>
              <a:gd name="connsiteX13" fmla="*/ 56321 w 463826"/>
              <a:gd name="connsiteY13" fmla="*/ 172278 h 1033669"/>
              <a:gd name="connsiteX14" fmla="*/ 29817 w 463826"/>
              <a:gd name="connsiteY14" fmla="*/ 99391 h 1033669"/>
              <a:gd name="connsiteX15" fmla="*/ 0 w 463826"/>
              <a:gd name="connsiteY15"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80999 w 463826"/>
              <a:gd name="connsiteY4" fmla="*/ 387626 h 1033669"/>
              <a:gd name="connsiteX5" fmla="*/ 404190 w 463826"/>
              <a:gd name="connsiteY5" fmla="*/ 732182 h 1033669"/>
              <a:gd name="connsiteX6" fmla="*/ 430695 w 463826"/>
              <a:gd name="connsiteY6" fmla="*/ 891208 h 1033669"/>
              <a:gd name="connsiteX7" fmla="*/ 463826 w 463826"/>
              <a:gd name="connsiteY7" fmla="*/ 1033669 h 1033669"/>
              <a:gd name="connsiteX8" fmla="*/ 0 w 463826"/>
              <a:gd name="connsiteY8" fmla="*/ 1033669 h 1033669"/>
              <a:gd name="connsiteX9" fmla="*/ 29817 w 463826"/>
              <a:gd name="connsiteY9" fmla="*/ 927652 h 1033669"/>
              <a:gd name="connsiteX10" fmla="*/ 56321 w 463826"/>
              <a:gd name="connsiteY10" fmla="*/ 798443 h 1033669"/>
              <a:gd name="connsiteX11" fmla="*/ 76199 w 463826"/>
              <a:gd name="connsiteY11" fmla="*/ 655982 h 1033669"/>
              <a:gd name="connsiteX12" fmla="*/ 86138 w 463826"/>
              <a:gd name="connsiteY12" fmla="*/ 420756 h 1033669"/>
              <a:gd name="connsiteX13" fmla="*/ 76199 w 463826"/>
              <a:gd name="connsiteY13" fmla="*/ 255104 h 1033669"/>
              <a:gd name="connsiteX14" fmla="*/ 56321 w 463826"/>
              <a:gd name="connsiteY14" fmla="*/ 172278 h 1033669"/>
              <a:gd name="connsiteX15" fmla="*/ 29817 w 463826"/>
              <a:gd name="connsiteY15" fmla="*/ 99391 h 1033669"/>
              <a:gd name="connsiteX16" fmla="*/ 0 w 463826"/>
              <a:gd name="connsiteY16"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80999 w 463826"/>
              <a:gd name="connsiteY4" fmla="*/ 387626 h 1033669"/>
              <a:gd name="connsiteX5" fmla="*/ 374373 w 463826"/>
              <a:gd name="connsiteY5" fmla="*/ 619539 h 1033669"/>
              <a:gd name="connsiteX6" fmla="*/ 404190 w 463826"/>
              <a:gd name="connsiteY6" fmla="*/ 732182 h 1033669"/>
              <a:gd name="connsiteX7" fmla="*/ 430695 w 463826"/>
              <a:gd name="connsiteY7" fmla="*/ 891208 h 1033669"/>
              <a:gd name="connsiteX8" fmla="*/ 463826 w 463826"/>
              <a:gd name="connsiteY8" fmla="*/ 1033669 h 1033669"/>
              <a:gd name="connsiteX9" fmla="*/ 0 w 463826"/>
              <a:gd name="connsiteY9" fmla="*/ 1033669 h 1033669"/>
              <a:gd name="connsiteX10" fmla="*/ 29817 w 463826"/>
              <a:gd name="connsiteY10" fmla="*/ 927652 h 1033669"/>
              <a:gd name="connsiteX11" fmla="*/ 56321 w 463826"/>
              <a:gd name="connsiteY11" fmla="*/ 798443 h 1033669"/>
              <a:gd name="connsiteX12" fmla="*/ 76199 w 463826"/>
              <a:gd name="connsiteY12" fmla="*/ 655982 h 1033669"/>
              <a:gd name="connsiteX13" fmla="*/ 86138 w 463826"/>
              <a:gd name="connsiteY13" fmla="*/ 420756 h 1033669"/>
              <a:gd name="connsiteX14" fmla="*/ 76199 w 463826"/>
              <a:gd name="connsiteY14" fmla="*/ 255104 h 1033669"/>
              <a:gd name="connsiteX15" fmla="*/ 56321 w 463826"/>
              <a:gd name="connsiteY15" fmla="*/ 172278 h 1033669"/>
              <a:gd name="connsiteX16" fmla="*/ 29817 w 463826"/>
              <a:gd name="connsiteY16" fmla="*/ 99391 h 1033669"/>
              <a:gd name="connsiteX17" fmla="*/ 0 w 463826"/>
              <a:gd name="connsiteY17"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80999 w 463826"/>
              <a:gd name="connsiteY4" fmla="*/ 387626 h 1033669"/>
              <a:gd name="connsiteX5" fmla="*/ 361121 w 463826"/>
              <a:gd name="connsiteY5" fmla="*/ 513521 h 1033669"/>
              <a:gd name="connsiteX6" fmla="*/ 374373 w 463826"/>
              <a:gd name="connsiteY6" fmla="*/ 619539 h 1033669"/>
              <a:gd name="connsiteX7" fmla="*/ 404190 w 463826"/>
              <a:gd name="connsiteY7" fmla="*/ 732182 h 1033669"/>
              <a:gd name="connsiteX8" fmla="*/ 430695 w 463826"/>
              <a:gd name="connsiteY8" fmla="*/ 891208 h 1033669"/>
              <a:gd name="connsiteX9" fmla="*/ 463826 w 463826"/>
              <a:gd name="connsiteY9" fmla="*/ 1033669 h 1033669"/>
              <a:gd name="connsiteX10" fmla="*/ 0 w 463826"/>
              <a:gd name="connsiteY10" fmla="*/ 1033669 h 1033669"/>
              <a:gd name="connsiteX11" fmla="*/ 29817 w 463826"/>
              <a:gd name="connsiteY11" fmla="*/ 927652 h 1033669"/>
              <a:gd name="connsiteX12" fmla="*/ 56321 w 463826"/>
              <a:gd name="connsiteY12" fmla="*/ 798443 h 1033669"/>
              <a:gd name="connsiteX13" fmla="*/ 76199 w 463826"/>
              <a:gd name="connsiteY13" fmla="*/ 655982 h 1033669"/>
              <a:gd name="connsiteX14" fmla="*/ 86138 w 463826"/>
              <a:gd name="connsiteY14" fmla="*/ 420756 h 1033669"/>
              <a:gd name="connsiteX15" fmla="*/ 76199 w 463826"/>
              <a:gd name="connsiteY15" fmla="*/ 255104 h 1033669"/>
              <a:gd name="connsiteX16" fmla="*/ 56321 w 463826"/>
              <a:gd name="connsiteY16" fmla="*/ 172278 h 1033669"/>
              <a:gd name="connsiteX17" fmla="*/ 29817 w 463826"/>
              <a:gd name="connsiteY17" fmla="*/ 99391 h 1033669"/>
              <a:gd name="connsiteX18" fmla="*/ 0 w 463826"/>
              <a:gd name="connsiteY18"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80999 w 463826"/>
              <a:gd name="connsiteY4" fmla="*/ 387626 h 1033669"/>
              <a:gd name="connsiteX5" fmla="*/ 357808 w 463826"/>
              <a:gd name="connsiteY5" fmla="*/ 434008 h 1033669"/>
              <a:gd name="connsiteX6" fmla="*/ 361121 w 463826"/>
              <a:gd name="connsiteY6" fmla="*/ 513521 h 1033669"/>
              <a:gd name="connsiteX7" fmla="*/ 374373 w 463826"/>
              <a:gd name="connsiteY7" fmla="*/ 619539 h 1033669"/>
              <a:gd name="connsiteX8" fmla="*/ 404190 w 463826"/>
              <a:gd name="connsiteY8" fmla="*/ 732182 h 1033669"/>
              <a:gd name="connsiteX9" fmla="*/ 430695 w 463826"/>
              <a:gd name="connsiteY9" fmla="*/ 891208 h 1033669"/>
              <a:gd name="connsiteX10" fmla="*/ 463826 w 463826"/>
              <a:gd name="connsiteY10" fmla="*/ 1033669 h 1033669"/>
              <a:gd name="connsiteX11" fmla="*/ 0 w 463826"/>
              <a:gd name="connsiteY11" fmla="*/ 1033669 h 1033669"/>
              <a:gd name="connsiteX12" fmla="*/ 29817 w 463826"/>
              <a:gd name="connsiteY12" fmla="*/ 927652 h 1033669"/>
              <a:gd name="connsiteX13" fmla="*/ 56321 w 463826"/>
              <a:gd name="connsiteY13" fmla="*/ 798443 h 1033669"/>
              <a:gd name="connsiteX14" fmla="*/ 76199 w 463826"/>
              <a:gd name="connsiteY14" fmla="*/ 655982 h 1033669"/>
              <a:gd name="connsiteX15" fmla="*/ 86138 w 463826"/>
              <a:gd name="connsiteY15" fmla="*/ 420756 h 1033669"/>
              <a:gd name="connsiteX16" fmla="*/ 76199 w 463826"/>
              <a:gd name="connsiteY16" fmla="*/ 255104 h 1033669"/>
              <a:gd name="connsiteX17" fmla="*/ 56321 w 463826"/>
              <a:gd name="connsiteY17" fmla="*/ 172278 h 1033669"/>
              <a:gd name="connsiteX18" fmla="*/ 29817 w 463826"/>
              <a:gd name="connsiteY18" fmla="*/ 99391 h 1033669"/>
              <a:gd name="connsiteX19" fmla="*/ 0 w 463826"/>
              <a:gd name="connsiteY19"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67747 w 463826"/>
              <a:gd name="connsiteY4" fmla="*/ 361122 h 1033669"/>
              <a:gd name="connsiteX5" fmla="*/ 357808 w 463826"/>
              <a:gd name="connsiteY5" fmla="*/ 434008 h 1033669"/>
              <a:gd name="connsiteX6" fmla="*/ 361121 w 463826"/>
              <a:gd name="connsiteY6" fmla="*/ 513521 h 1033669"/>
              <a:gd name="connsiteX7" fmla="*/ 374373 w 463826"/>
              <a:gd name="connsiteY7" fmla="*/ 619539 h 1033669"/>
              <a:gd name="connsiteX8" fmla="*/ 404190 w 463826"/>
              <a:gd name="connsiteY8" fmla="*/ 732182 h 1033669"/>
              <a:gd name="connsiteX9" fmla="*/ 430695 w 463826"/>
              <a:gd name="connsiteY9" fmla="*/ 891208 h 1033669"/>
              <a:gd name="connsiteX10" fmla="*/ 463826 w 463826"/>
              <a:gd name="connsiteY10" fmla="*/ 1033669 h 1033669"/>
              <a:gd name="connsiteX11" fmla="*/ 0 w 463826"/>
              <a:gd name="connsiteY11" fmla="*/ 1033669 h 1033669"/>
              <a:gd name="connsiteX12" fmla="*/ 29817 w 463826"/>
              <a:gd name="connsiteY12" fmla="*/ 927652 h 1033669"/>
              <a:gd name="connsiteX13" fmla="*/ 56321 w 463826"/>
              <a:gd name="connsiteY13" fmla="*/ 798443 h 1033669"/>
              <a:gd name="connsiteX14" fmla="*/ 76199 w 463826"/>
              <a:gd name="connsiteY14" fmla="*/ 655982 h 1033669"/>
              <a:gd name="connsiteX15" fmla="*/ 86138 w 463826"/>
              <a:gd name="connsiteY15" fmla="*/ 420756 h 1033669"/>
              <a:gd name="connsiteX16" fmla="*/ 76199 w 463826"/>
              <a:gd name="connsiteY16" fmla="*/ 255104 h 1033669"/>
              <a:gd name="connsiteX17" fmla="*/ 56321 w 463826"/>
              <a:gd name="connsiteY17" fmla="*/ 172278 h 1033669"/>
              <a:gd name="connsiteX18" fmla="*/ 29817 w 463826"/>
              <a:gd name="connsiteY18" fmla="*/ 99391 h 1033669"/>
              <a:gd name="connsiteX19" fmla="*/ 0 w 463826"/>
              <a:gd name="connsiteY19" fmla="*/ 0 h 1033669"/>
              <a:gd name="connsiteX0" fmla="*/ 0 w 463826"/>
              <a:gd name="connsiteY0" fmla="*/ 0 h 1033669"/>
              <a:gd name="connsiteX1" fmla="*/ 463826 w 463826"/>
              <a:gd name="connsiteY1" fmla="*/ 0 h 1033669"/>
              <a:gd name="connsiteX2" fmla="*/ 430695 w 463826"/>
              <a:gd name="connsiteY2" fmla="*/ 115956 h 1033669"/>
              <a:gd name="connsiteX3" fmla="*/ 380999 w 463826"/>
              <a:gd name="connsiteY3" fmla="*/ 245165 h 1033669"/>
              <a:gd name="connsiteX4" fmla="*/ 367747 w 463826"/>
              <a:gd name="connsiteY4" fmla="*/ 361122 h 1033669"/>
              <a:gd name="connsiteX5" fmla="*/ 357808 w 463826"/>
              <a:gd name="connsiteY5" fmla="*/ 434008 h 1033669"/>
              <a:gd name="connsiteX6" fmla="*/ 361121 w 463826"/>
              <a:gd name="connsiteY6" fmla="*/ 513521 h 1033669"/>
              <a:gd name="connsiteX7" fmla="*/ 374373 w 463826"/>
              <a:gd name="connsiteY7" fmla="*/ 619539 h 1033669"/>
              <a:gd name="connsiteX8" fmla="*/ 404190 w 463826"/>
              <a:gd name="connsiteY8" fmla="*/ 732182 h 1033669"/>
              <a:gd name="connsiteX9" fmla="*/ 430695 w 463826"/>
              <a:gd name="connsiteY9" fmla="*/ 891208 h 1033669"/>
              <a:gd name="connsiteX10" fmla="*/ 463826 w 463826"/>
              <a:gd name="connsiteY10" fmla="*/ 1033669 h 1033669"/>
              <a:gd name="connsiteX11" fmla="*/ 0 w 463826"/>
              <a:gd name="connsiteY11" fmla="*/ 1033669 h 1033669"/>
              <a:gd name="connsiteX12" fmla="*/ 29817 w 463826"/>
              <a:gd name="connsiteY12" fmla="*/ 927652 h 1033669"/>
              <a:gd name="connsiteX13" fmla="*/ 56321 w 463826"/>
              <a:gd name="connsiteY13" fmla="*/ 798443 h 1033669"/>
              <a:gd name="connsiteX14" fmla="*/ 76199 w 463826"/>
              <a:gd name="connsiteY14" fmla="*/ 655982 h 1033669"/>
              <a:gd name="connsiteX15" fmla="*/ 86138 w 463826"/>
              <a:gd name="connsiteY15" fmla="*/ 420756 h 1033669"/>
              <a:gd name="connsiteX16" fmla="*/ 76199 w 463826"/>
              <a:gd name="connsiteY16" fmla="*/ 255104 h 1033669"/>
              <a:gd name="connsiteX17" fmla="*/ 56321 w 463826"/>
              <a:gd name="connsiteY17" fmla="*/ 172278 h 1033669"/>
              <a:gd name="connsiteX18" fmla="*/ 29817 w 463826"/>
              <a:gd name="connsiteY18" fmla="*/ 99391 h 1033669"/>
              <a:gd name="connsiteX19" fmla="*/ 0 w 463826"/>
              <a:gd name="connsiteY19"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192156 h 1033669"/>
              <a:gd name="connsiteX4" fmla="*/ 380999 w 463826"/>
              <a:gd name="connsiteY4" fmla="*/ 245165 h 1033669"/>
              <a:gd name="connsiteX5" fmla="*/ 367747 w 463826"/>
              <a:gd name="connsiteY5" fmla="*/ 361122 h 1033669"/>
              <a:gd name="connsiteX6" fmla="*/ 357808 w 463826"/>
              <a:gd name="connsiteY6" fmla="*/ 434008 h 1033669"/>
              <a:gd name="connsiteX7" fmla="*/ 361121 w 463826"/>
              <a:gd name="connsiteY7" fmla="*/ 513521 h 1033669"/>
              <a:gd name="connsiteX8" fmla="*/ 374373 w 463826"/>
              <a:gd name="connsiteY8" fmla="*/ 619539 h 1033669"/>
              <a:gd name="connsiteX9" fmla="*/ 404190 w 463826"/>
              <a:gd name="connsiteY9" fmla="*/ 732182 h 1033669"/>
              <a:gd name="connsiteX10" fmla="*/ 430695 w 463826"/>
              <a:gd name="connsiteY10" fmla="*/ 891208 h 1033669"/>
              <a:gd name="connsiteX11" fmla="*/ 463826 w 463826"/>
              <a:gd name="connsiteY11" fmla="*/ 1033669 h 1033669"/>
              <a:gd name="connsiteX12" fmla="*/ 0 w 463826"/>
              <a:gd name="connsiteY12" fmla="*/ 1033669 h 1033669"/>
              <a:gd name="connsiteX13" fmla="*/ 29817 w 463826"/>
              <a:gd name="connsiteY13" fmla="*/ 927652 h 1033669"/>
              <a:gd name="connsiteX14" fmla="*/ 56321 w 463826"/>
              <a:gd name="connsiteY14" fmla="*/ 798443 h 1033669"/>
              <a:gd name="connsiteX15" fmla="*/ 76199 w 463826"/>
              <a:gd name="connsiteY15" fmla="*/ 655982 h 1033669"/>
              <a:gd name="connsiteX16" fmla="*/ 86138 w 463826"/>
              <a:gd name="connsiteY16" fmla="*/ 420756 h 1033669"/>
              <a:gd name="connsiteX17" fmla="*/ 76199 w 463826"/>
              <a:gd name="connsiteY17" fmla="*/ 255104 h 1033669"/>
              <a:gd name="connsiteX18" fmla="*/ 56321 w 463826"/>
              <a:gd name="connsiteY18" fmla="*/ 172278 h 1033669"/>
              <a:gd name="connsiteX19" fmla="*/ 29817 w 463826"/>
              <a:gd name="connsiteY19" fmla="*/ 99391 h 1033669"/>
              <a:gd name="connsiteX20" fmla="*/ 0 w 463826"/>
              <a:gd name="connsiteY20" fmla="*/ 0 h 103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3826" h="1033669">
                <a:moveTo>
                  <a:pt x="0" y="0"/>
                </a:moveTo>
                <a:lnTo>
                  <a:pt x="463826" y="0"/>
                </a:lnTo>
                <a:lnTo>
                  <a:pt x="430695" y="115956"/>
                </a:lnTo>
                <a:cubicBezTo>
                  <a:pt x="416891" y="147982"/>
                  <a:pt x="405847" y="170621"/>
                  <a:pt x="397564" y="192156"/>
                </a:cubicBezTo>
                <a:cubicBezTo>
                  <a:pt x="389281" y="213691"/>
                  <a:pt x="383208" y="217004"/>
                  <a:pt x="380999" y="245165"/>
                </a:cubicBezTo>
                <a:cubicBezTo>
                  <a:pt x="374925" y="281056"/>
                  <a:pt x="366643" y="284922"/>
                  <a:pt x="367747" y="361122"/>
                </a:cubicBezTo>
                <a:cubicBezTo>
                  <a:pt x="363330" y="389835"/>
                  <a:pt x="358912" y="408608"/>
                  <a:pt x="357808" y="434008"/>
                </a:cubicBezTo>
                <a:cubicBezTo>
                  <a:pt x="356704" y="459408"/>
                  <a:pt x="358360" y="482599"/>
                  <a:pt x="361121" y="513521"/>
                </a:cubicBezTo>
                <a:cubicBezTo>
                  <a:pt x="363882" y="544443"/>
                  <a:pt x="367195" y="583095"/>
                  <a:pt x="374373" y="619539"/>
                </a:cubicBezTo>
                <a:cubicBezTo>
                  <a:pt x="381551" y="655983"/>
                  <a:pt x="398116" y="690769"/>
                  <a:pt x="404190" y="732182"/>
                </a:cubicBezTo>
                <a:cubicBezTo>
                  <a:pt x="405295" y="768625"/>
                  <a:pt x="429590" y="854765"/>
                  <a:pt x="430695" y="891208"/>
                </a:cubicBezTo>
                <a:lnTo>
                  <a:pt x="463826" y="1033669"/>
                </a:lnTo>
                <a:lnTo>
                  <a:pt x="0" y="1033669"/>
                </a:lnTo>
                <a:lnTo>
                  <a:pt x="29817" y="927652"/>
                </a:lnTo>
                <a:lnTo>
                  <a:pt x="56321" y="798443"/>
                </a:lnTo>
                <a:cubicBezTo>
                  <a:pt x="61291" y="763104"/>
                  <a:pt x="75647" y="748195"/>
                  <a:pt x="76199" y="655982"/>
                </a:cubicBezTo>
                <a:cubicBezTo>
                  <a:pt x="80616" y="594139"/>
                  <a:pt x="86138" y="487569"/>
                  <a:pt x="86138" y="420756"/>
                </a:cubicBezTo>
                <a:cubicBezTo>
                  <a:pt x="86138" y="353943"/>
                  <a:pt x="81168" y="296517"/>
                  <a:pt x="76199" y="255104"/>
                </a:cubicBezTo>
                <a:cubicBezTo>
                  <a:pt x="71230" y="213691"/>
                  <a:pt x="64051" y="198230"/>
                  <a:pt x="56321" y="172278"/>
                </a:cubicBezTo>
                <a:cubicBezTo>
                  <a:pt x="48591" y="146326"/>
                  <a:pt x="40860" y="127000"/>
                  <a:pt x="29817" y="99391"/>
                </a:cubicBezTo>
                <a:lnTo>
                  <a:pt x="0" y="0"/>
                </a:lnTo>
                <a:close/>
              </a:path>
            </a:pathLst>
          </a:cu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Oval 15"/>
          <p:cNvSpPr/>
          <p:nvPr/>
        </p:nvSpPr>
        <p:spPr>
          <a:xfrm>
            <a:off x="2954551" y="5546711"/>
            <a:ext cx="45719" cy="139932"/>
          </a:xfrm>
          <a:prstGeom prst="ellipse">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7" name="Straight Connector 16"/>
          <p:cNvCxnSpPr>
            <a:endCxn id="23" idx="1"/>
          </p:cNvCxnSpPr>
          <p:nvPr/>
        </p:nvCxnSpPr>
        <p:spPr>
          <a:xfrm rot="10800000">
            <a:off x="2846237" y="5619486"/>
            <a:ext cx="302617" cy="899"/>
          </a:xfrm>
          <a:prstGeom prst="line">
            <a:avLst/>
          </a:prstGeom>
          <a:ln w="127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rot="7835258">
            <a:off x="2769596" y="4430088"/>
            <a:ext cx="146342" cy="433516"/>
          </a:xfrm>
          <a:prstGeom prst="rect">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9" name="Straight Connector 18"/>
          <p:cNvCxnSpPr/>
          <p:nvPr/>
        </p:nvCxnSpPr>
        <p:spPr>
          <a:xfrm rot="16200000" flipH="1">
            <a:off x="2273481" y="5323177"/>
            <a:ext cx="1157168" cy="27328"/>
          </a:xfrm>
          <a:prstGeom prst="line">
            <a:avLst/>
          </a:prstGeom>
          <a:ln w="127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grpSp>
        <p:nvGrpSpPr>
          <p:cNvPr id="20" name="Group 131"/>
          <p:cNvGrpSpPr/>
          <p:nvPr/>
        </p:nvGrpSpPr>
        <p:grpSpPr>
          <a:xfrm>
            <a:off x="2738990" y="4572174"/>
            <a:ext cx="182880" cy="182880"/>
            <a:chOff x="1851142" y="3766757"/>
            <a:chExt cx="182880" cy="182880"/>
          </a:xfrm>
        </p:grpSpPr>
        <p:cxnSp>
          <p:nvCxnSpPr>
            <p:cNvPr id="21" name="Straight Connector 20"/>
            <p:cNvCxnSpPr/>
            <p:nvPr/>
          </p:nvCxnSpPr>
          <p:spPr>
            <a:xfrm rot="-360000" flipV="1">
              <a:off x="1851142" y="3784105"/>
              <a:ext cx="182880" cy="6767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3060000" flipV="1">
              <a:off x="1895712" y="3824359"/>
              <a:ext cx="182880" cy="6767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rot="7830082">
            <a:off x="2805490" y="5534856"/>
            <a:ext cx="49405" cy="206826"/>
          </a:xfrm>
          <a:prstGeom prst="rect">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Flowchart: Delay 23"/>
          <p:cNvSpPr/>
          <p:nvPr/>
        </p:nvSpPr>
        <p:spPr>
          <a:xfrm rot="10800000" flipH="1">
            <a:off x="3232768" y="5833909"/>
            <a:ext cx="161699" cy="163389"/>
          </a:xfrm>
          <a:prstGeom prst="flowChartDelay">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Rectangle 24"/>
          <p:cNvSpPr/>
          <p:nvPr/>
        </p:nvSpPr>
        <p:spPr>
          <a:xfrm rot="7830082">
            <a:off x="2824983" y="5830796"/>
            <a:ext cx="49405" cy="206826"/>
          </a:xfrm>
          <a:prstGeom prst="rect">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6" name="Straight Connector 25"/>
          <p:cNvCxnSpPr>
            <a:endCxn id="25" idx="1"/>
          </p:cNvCxnSpPr>
          <p:nvPr/>
        </p:nvCxnSpPr>
        <p:spPr>
          <a:xfrm rot="10800000">
            <a:off x="2865729" y="5915425"/>
            <a:ext cx="318568" cy="900"/>
          </a:xfrm>
          <a:prstGeom prst="line">
            <a:avLst/>
          </a:prstGeom>
          <a:ln w="1270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grpSp>
        <p:nvGrpSpPr>
          <p:cNvPr id="27" name="Group 113"/>
          <p:cNvGrpSpPr/>
          <p:nvPr/>
        </p:nvGrpSpPr>
        <p:grpSpPr>
          <a:xfrm>
            <a:off x="3560559" y="5521493"/>
            <a:ext cx="182880" cy="182880"/>
            <a:chOff x="4777740" y="495300"/>
            <a:chExt cx="731520" cy="731520"/>
          </a:xfrm>
          <a:effectLst/>
        </p:grpSpPr>
        <p:sp>
          <p:nvSpPr>
            <p:cNvPr id="28" name="Oval 27"/>
            <p:cNvSpPr/>
            <p:nvPr/>
          </p:nvSpPr>
          <p:spPr>
            <a:xfrm>
              <a:off x="4777740" y="495300"/>
              <a:ext cx="731520" cy="731520"/>
            </a:xfrm>
            <a:prstGeom prst="ellipse">
              <a:avLst/>
            </a:prstGeom>
            <a:noFill/>
            <a:ln w="127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5">
                    <a:lumMod val="75000"/>
                  </a:schemeClr>
                </a:solidFill>
              </a:endParaRPr>
            </a:p>
          </p:txBody>
        </p:sp>
        <p:cxnSp>
          <p:nvCxnSpPr>
            <p:cNvPr id="29" name="Straight Connector 28"/>
            <p:cNvCxnSpPr>
              <a:stCxn id="28" idx="1"/>
              <a:endCxn id="28" idx="5"/>
            </p:cNvCxnSpPr>
            <p:nvPr/>
          </p:nvCxnSpPr>
          <p:spPr>
            <a:xfrm rot="16200000" flipH="1">
              <a:off x="4884869" y="602429"/>
              <a:ext cx="517262" cy="517262"/>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8" idx="3"/>
              <a:endCxn id="28" idx="7"/>
            </p:cNvCxnSpPr>
            <p:nvPr/>
          </p:nvCxnSpPr>
          <p:spPr>
            <a:xfrm rot="5400000" flipH="1" flipV="1">
              <a:off x="4884869" y="602429"/>
              <a:ext cx="517262" cy="517262"/>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13"/>
          <p:cNvGrpSpPr/>
          <p:nvPr/>
        </p:nvGrpSpPr>
        <p:grpSpPr>
          <a:xfrm>
            <a:off x="3569267" y="5818673"/>
            <a:ext cx="182880" cy="182880"/>
            <a:chOff x="4777740" y="495300"/>
            <a:chExt cx="731520" cy="731520"/>
          </a:xfrm>
          <a:effectLst/>
        </p:grpSpPr>
        <p:sp>
          <p:nvSpPr>
            <p:cNvPr id="32" name="Oval 31"/>
            <p:cNvSpPr/>
            <p:nvPr/>
          </p:nvSpPr>
          <p:spPr>
            <a:xfrm>
              <a:off x="4777740" y="495300"/>
              <a:ext cx="731520" cy="731520"/>
            </a:xfrm>
            <a:prstGeom prst="ellipse">
              <a:avLst/>
            </a:prstGeom>
            <a:noFill/>
            <a:ln w="127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5">
                    <a:lumMod val="75000"/>
                  </a:schemeClr>
                </a:solidFill>
              </a:endParaRPr>
            </a:p>
          </p:txBody>
        </p:sp>
        <p:cxnSp>
          <p:nvCxnSpPr>
            <p:cNvPr id="33" name="Straight Connector 32"/>
            <p:cNvCxnSpPr>
              <a:stCxn id="32" idx="1"/>
              <a:endCxn id="32" idx="5"/>
            </p:cNvCxnSpPr>
            <p:nvPr/>
          </p:nvCxnSpPr>
          <p:spPr>
            <a:xfrm rot="16200000" flipH="1">
              <a:off x="4884869" y="602429"/>
              <a:ext cx="517262" cy="517262"/>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3"/>
              <a:endCxn id="32" idx="7"/>
            </p:cNvCxnSpPr>
            <p:nvPr/>
          </p:nvCxnSpPr>
          <p:spPr>
            <a:xfrm rot="5400000" flipH="1" flipV="1">
              <a:off x="4884869" y="602429"/>
              <a:ext cx="517262" cy="517262"/>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7624403" y="4405144"/>
            <a:ext cx="735586" cy="307777"/>
          </a:xfrm>
          <a:prstGeom prst="rect">
            <a:avLst/>
          </a:prstGeom>
        </p:spPr>
        <p:txBody>
          <a:bodyPr wrap="none">
            <a:spAutoFit/>
          </a:bodyPr>
          <a:lstStyle/>
          <a:p>
            <a:pPr lvl="0"/>
            <a:r>
              <a:rPr lang="en-US" sz="1400" dirty="0" smtClean="0">
                <a:solidFill>
                  <a:srgbClr val="FF9933"/>
                </a:solidFill>
              </a:rPr>
              <a:t>DWS(4)</a:t>
            </a:r>
            <a:endParaRPr lang="en-US" sz="1400" dirty="0">
              <a:solidFill>
                <a:srgbClr val="FF9933"/>
              </a:solidFill>
            </a:endParaRPr>
          </a:p>
        </p:txBody>
      </p:sp>
      <p:sp>
        <p:nvSpPr>
          <p:cNvPr id="36" name="TextBox 35"/>
          <p:cNvSpPr txBox="1"/>
          <p:nvPr/>
        </p:nvSpPr>
        <p:spPr>
          <a:xfrm>
            <a:off x="4555206" y="4000295"/>
            <a:ext cx="433132" cy="307777"/>
          </a:xfrm>
          <a:prstGeom prst="rect">
            <a:avLst/>
          </a:prstGeom>
          <a:noFill/>
        </p:spPr>
        <p:txBody>
          <a:bodyPr wrap="none" rtlCol="0">
            <a:spAutoFit/>
          </a:bodyPr>
          <a:lstStyle/>
          <a:p>
            <a:r>
              <a:rPr lang="en-US" sz="1400" dirty="0" smtClean="0">
                <a:solidFill>
                  <a:schemeClr val="tx1">
                    <a:lumMod val="50000"/>
                    <a:lumOff val="50000"/>
                  </a:schemeClr>
                </a:solidFill>
              </a:rPr>
              <a:t>Mb</a:t>
            </a:r>
            <a:endParaRPr lang="en-US" sz="1400" dirty="0">
              <a:solidFill>
                <a:schemeClr val="tx1">
                  <a:lumMod val="50000"/>
                  <a:lumOff val="50000"/>
                </a:schemeClr>
              </a:solidFill>
            </a:endParaRPr>
          </a:p>
        </p:txBody>
      </p:sp>
      <p:sp>
        <p:nvSpPr>
          <p:cNvPr id="37" name="TextBox 36"/>
          <p:cNvSpPr txBox="1"/>
          <p:nvPr/>
        </p:nvSpPr>
        <p:spPr>
          <a:xfrm>
            <a:off x="1820840" y="3415982"/>
            <a:ext cx="511679" cy="307777"/>
          </a:xfrm>
          <a:prstGeom prst="rect">
            <a:avLst/>
          </a:prstGeom>
          <a:noFill/>
        </p:spPr>
        <p:txBody>
          <a:bodyPr wrap="none" rtlCol="0">
            <a:spAutoFit/>
          </a:bodyPr>
          <a:lstStyle/>
          <a:p>
            <a:r>
              <a:rPr lang="en-US" sz="1400" dirty="0" smtClean="0">
                <a:solidFill>
                  <a:schemeClr val="tx1">
                    <a:lumMod val="50000"/>
                    <a:lumOff val="50000"/>
                  </a:schemeClr>
                </a:solidFill>
              </a:rPr>
              <a:t>SM1</a:t>
            </a:r>
            <a:endParaRPr lang="en-US" sz="1400" dirty="0">
              <a:solidFill>
                <a:schemeClr val="tx1">
                  <a:lumMod val="50000"/>
                  <a:lumOff val="50000"/>
                </a:schemeClr>
              </a:solidFill>
            </a:endParaRPr>
          </a:p>
        </p:txBody>
      </p:sp>
      <p:sp>
        <p:nvSpPr>
          <p:cNvPr id="38" name="TextBox 37"/>
          <p:cNvSpPr txBox="1"/>
          <p:nvPr/>
        </p:nvSpPr>
        <p:spPr>
          <a:xfrm>
            <a:off x="1898121" y="4409615"/>
            <a:ext cx="511679" cy="307777"/>
          </a:xfrm>
          <a:prstGeom prst="rect">
            <a:avLst/>
          </a:prstGeom>
          <a:noFill/>
        </p:spPr>
        <p:txBody>
          <a:bodyPr wrap="none" rtlCol="0">
            <a:spAutoFit/>
          </a:bodyPr>
          <a:lstStyle/>
          <a:p>
            <a:r>
              <a:rPr lang="en-US" sz="1400" dirty="0" smtClean="0">
                <a:solidFill>
                  <a:schemeClr val="tx1">
                    <a:lumMod val="50000"/>
                    <a:lumOff val="50000"/>
                  </a:schemeClr>
                </a:solidFill>
              </a:rPr>
              <a:t>SM2</a:t>
            </a:r>
            <a:endParaRPr lang="en-US" sz="1400" dirty="0">
              <a:solidFill>
                <a:schemeClr val="tx1">
                  <a:lumMod val="50000"/>
                  <a:lumOff val="50000"/>
                </a:schemeClr>
              </a:solidFill>
            </a:endParaRPr>
          </a:p>
        </p:txBody>
      </p:sp>
      <p:cxnSp>
        <p:nvCxnSpPr>
          <p:cNvPr id="39" name="Straight Connector 38"/>
          <p:cNvCxnSpPr/>
          <p:nvPr/>
        </p:nvCxnSpPr>
        <p:spPr>
          <a:xfrm flipV="1">
            <a:off x="3403036" y="5910113"/>
            <a:ext cx="166231" cy="395"/>
          </a:xfrm>
          <a:prstGeom prst="line">
            <a:avLst/>
          </a:prstGeom>
          <a:ln>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392150" y="5616199"/>
            <a:ext cx="166231" cy="395"/>
          </a:xfrm>
          <a:prstGeom prst="line">
            <a:avLst/>
          </a:prstGeom>
          <a:ln>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852057" y="4735286"/>
            <a:ext cx="425116" cy="307777"/>
          </a:xfrm>
          <a:prstGeom prst="rect">
            <a:avLst/>
          </a:prstGeom>
        </p:spPr>
        <p:txBody>
          <a:bodyPr wrap="none">
            <a:spAutoFit/>
          </a:bodyPr>
          <a:lstStyle/>
          <a:p>
            <a:r>
              <a:rPr lang="en-US" sz="1400" dirty="0" smtClean="0">
                <a:solidFill>
                  <a:prstClr val="black">
                    <a:lumMod val="50000"/>
                    <a:lumOff val="50000"/>
                  </a:prstClr>
                </a:solidFill>
              </a:rPr>
              <a:t>Ma</a:t>
            </a:r>
            <a:endParaRPr lang="en-US" sz="1400" dirty="0"/>
          </a:p>
        </p:txBody>
      </p:sp>
      <p:sp>
        <p:nvSpPr>
          <p:cNvPr id="42" name="Rectangle 41"/>
          <p:cNvSpPr/>
          <p:nvPr/>
        </p:nvSpPr>
        <p:spPr>
          <a:xfrm>
            <a:off x="2819400" y="3657600"/>
            <a:ext cx="413896" cy="307777"/>
          </a:xfrm>
          <a:prstGeom prst="rect">
            <a:avLst/>
          </a:prstGeom>
        </p:spPr>
        <p:txBody>
          <a:bodyPr wrap="none">
            <a:spAutoFit/>
          </a:bodyPr>
          <a:lstStyle/>
          <a:p>
            <a:r>
              <a:rPr lang="en-US" sz="1400" dirty="0" smtClean="0">
                <a:solidFill>
                  <a:prstClr val="black">
                    <a:lumMod val="50000"/>
                    <a:lumOff val="50000"/>
                  </a:prstClr>
                </a:solidFill>
              </a:rPr>
              <a:t>Mc</a:t>
            </a:r>
            <a:endParaRPr lang="en-US" sz="1400" dirty="0"/>
          </a:p>
        </p:txBody>
      </p:sp>
      <p:sp>
        <p:nvSpPr>
          <p:cNvPr id="43" name="Rectangle 42"/>
          <p:cNvSpPr/>
          <p:nvPr/>
        </p:nvSpPr>
        <p:spPr>
          <a:xfrm>
            <a:off x="3079600" y="6150429"/>
            <a:ext cx="641522" cy="307777"/>
          </a:xfrm>
          <a:prstGeom prst="rect">
            <a:avLst/>
          </a:prstGeom>
          <a:effectLst/>
        </p:spPr>
        <p:txBody>
          <a:bodyPr wrap="none">
            <a:spAutoFit/>
          </a:bodyPr>
          <a:lstStyle/>
          <a:p>
            <a:pPr lvl="0"/>
            <a:r>
              <a:rPr lang="en-US" altLang="ja-JP" sz="1400" dirty="0" smtClean="0">
                <a:solidFill>
                  <a:srgbClr val="4BACC6">
                    <a:lumMod val="75000"/>
                  </a:srgbClr>
                </a:solidFill>
              </a:rPr>
              <a:t>η=0°</a:t>
            </a:r>
            <a:endParaRPr lang="en-US" sz="1400" dirty="0">
              <a:solidFill>
                <a:srgbClr val="4BACC6">
                  <a:lumMod val="75000"/>
                </a:srgbClr>
              </a:solidFill>
            </a:endParaRPr>
          </a:p>
        </p:txBody>
      </p:sp>
      <p:sp>
        <p:nvSpPr>
          <p:cNvPr id="44" name="Rectangle 43"/>
          <p:cNvSpPr/>
          <p:nvPr/>
        </p:nvSpPr>
        <p:spPr>
          <a:xfrm>
            <a:off x="3090485" y="5087074"/>
            <a:ext cx="386644" cy="307777"/>
          </a:xfrm>
          <a:prstGeom prst="rect">
            <a:avLst/>
          </a:prstGeom>
        </p:spPr>
        <p:txBody>
          <a:bodyPr wrap="none">
            <a:spAutoFit/>
          </a:bodyPr>
          <a:lstStyle/>
          <a:p>
            <a:r>
              <a:rPr lang="en-US" altLang="ja-JP" sz="1400" dirty="0" smtClean="0">
                <a:solidFill>
                  <a:srgbClr val="4BACC6">
                    <a:lumMod val="75000"/>
                  </a:srgbClr>
                </a:solidFill>
              </a:rPr>
              <a:t>D1</a:t>
            </a:r>
          </a:p>
        </p:txBody>
      </p:sp>
      <p:sp>
        <p:nvSpPr>
          <p:cNvPr id="45" name="Rectangle 44"/>
          <p:cNvSpPr/>
          <p:nvPr/>
        </p:nvSpPr>
        <p:spPr>
          <a:xfrm>
            <a:off x="3090484" y="5976257"/>
            <a:ext cx="386644" cy="307777"/>
          </a:xfrm>
          <a:prstGeom prst="rect">
            <a:avLst/>
          </a:prstGeom>
          <a:effectLst/>
        </p:spPr>
        <p:txBody>
          <a:bodyPr wrap="none">
            <a:spAutoFit/>
          </a:bodyPr>
          <a:lstStyle/>
          <a:p>
            <a:pPr lvl="0"/>
            <a:r>
              <a:rPr lang="en-US" altLang="ja-JP" sz="1400" dirty="0" smtClean="0">
                <a:solidFill>
                  <a:srgbClr val="4BACC6">
                    <a:lumMod val="75000"/>
                  </a:srgbClr>
                </a:solidFill>
              </a:rPr>
              <a:t>D2</a:t>
            </a:r>
            <a:endParaRPr lang="en-US" sz="1400" dirty="0">
              <a:solidFill>
                <a:srgbClr val="4BACC6">
                  <a:lumMod val="75000"/>
                </a:srgbClr>
              </a:solidFill>
            </a:endParaRPr>
          </a:p>
        </p:txBody>
      </p:sp>
      <p:sp>
        <p:nvSpPr>
          <p:cNvPr id="46" name="Rectangle 45"/>
          <p:cNvSpPr/>
          <p:nvPr/>
        </p:nvSpPr>
        <p:spPr>
          <a:xfrm rot="10800000" flipV="1">
            <a:off x="1586778" y="3749519"/>
            <a:ext cx="231537" cy="149257"/>
          </a:xfrm>
          <a:prstGeom prst="rect">
            <a:avLst/>
          </a:prstGeom>
          <a:solidFill>
            <a:schemeClr val="accent5">
              <a:lumMod val="75000"/>
            </a:schemeClr>
          </a:solidFill>
          <a:ln>
            <a:solidFill>
              <a:schemeClr val="accent5">
                <a:lumMod val="75000"/>
              </a:schemeClr>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47" name="Straight Connector 46"/>
          <p:cNvCxnSpPr/>
          <p:nvPr/>
        </p:nvCxnSpPr>
        <p:spPr>
          <a:xfrm rot="10800000" flipV="1">
            <a:off x="1585715" y="3715648"/>
            <a:ext cx="236929" cy="0"/>
          </a:xfrm>
          <a:prstGeom prst="line">
            <a:avLst/>
          </a:prstGeom>
          <a:solidFill>
            <a:schemeClr val="accent5">
              <a:lumMod val="75000"/>
            </a:schemeClr>
          </a:solidFill>
          <a:ln>
            <a:solidFill>
              <a:schemeClr val="accent5">
                <a:lumMod val="75000"/>
              </a:schemeClr>
            </a:solidFill>
          </a:ln>
          <a:effectLst/>
        </p:spPr>
        <p:style>
          <a:lnRef idx="1">
            <a:schemeClr val="accent4"/>
          </a:lnRef>
          <a:fillRef idx="3">
            <a:schemeClr val="accent4"/>
          </a:fillRef>
          <a:effectRef idx="2">
            <a:schemeClr val="accent4"/>
          </a:effectRef>
          <a:fontRef idx="minor">
            <a:schemeClr val="lt1"/>
          </a:fontRef>
        </p:style>
      </p:cxnSp>
      <p:cxnSp>
        <p:nvCxnSpPr>
          <p:cNvPr id="48" name="Straight Connector 47"/>
          <p:cNvCxnSpPr/>
          <p:nvPr/>
        </p:nvCxnSpPr>
        <p:spPr>
          <a:xfrm rot="10800000" flipV="1">
            <a:off x="1585097" y="3929749"/>
            <a:ext cx="236929" cy="0"/>
          </a:xfrm>
          <a:prstGeom prst="line">
            <a:avLst/>
          </a:prstGeom>
          <a:solidFill>
            <a:schemeClr val="accent5">
              <a:lumMod val="75000"/>
            </a:schemeClr>
          </a:solidFill>
          <a:ln>
            <a:solidFill>
              <a:schemeClr val="accent5">
                <a:lumMod val="75000"/>
              </a:schemeClr>
            </a:solidFill>
          </a:ln>
          <a:effectLst/>
        </p:spPr>
        <p:style>
          <a:lnRef idx="1">
            <a:schemeClr val="accent4"/>
          </a:lnRef>
          <a:fillRef idx="3">
            <a:schemeClr val="accent4"/>
          </a:fillRef>
          <a:effectRef idx="2">
            <a:schemeClr val="accent4"/>
          </a:effectRef>
          <a:fontRef idx="minor">
            <a:schemeClr val="lt1"/>
          </a:fontRef>
        </p:style>
      </p:cxnSp>
      <p:grpSp>
        <p:nvGrpSpPr>
          <p:cNvPr id="49" name="Group 153"/>
          <p:cNvGrpSpPr/>
          <p:nvPr/>
        </p:nvGrpSpPr>
        <p:grpSpPr>
          <a:xfrm>
            <a:off x="1612568" y="4206262"/>
            <a:ext cx="182880" cy="182880"/>
            <a:chOff x="3299460" y="739140"/>
            <a:chExt cx="914400" cy="914400"/>
          </a:xfrm>
          <a:noFill/>
        </p:grpSpPr>
        <p:sp>
          <p:nvSpPr>
            <p:cNvPr id="50" name="Oval 49"/>
            <p:cNvSpPr/>
            <p:nvPr/>
          </p:nvSpPr>
          <p:spPr>
            <a:xfrm>
              <a:off x="3299460" y="739140"/>
              <a:ext cx="914400" cy="914400"/>
            </a:xfrm>
            <a:prstGeom prst="ellipse">
              <a:avLst/>
            </a:prstGeom>
            <a:grpFill/>
            <a:ln w="9525">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Freeform 50"/>
            <p:cNvSpPr/>
            <p:nvPr/>
          </p:nvSpPr>
          <p:spPr>
            <a:xfrm>
              <a:off x="3337560" y="889000"/>
              <a:ext cx="822960" cy="660400"/>
            </a:xfrm>
            <a:custGeom>
              <a:avLst/>
              <a:gdLst>
                <a:gd name="connsiteX0" fmla="*/ 0 w 822960"/>
                <a:gd name="connsiteY0" fmla="*/ 299720 h 660400"/>
                <a:gd name="connsiteX1" fmla="*/ 91440 w 822960"/>
                <a:gd name="connsiteY1" fmla="*/ 124460 h 660400"/>
                <a:gd name="connsiteX2" fmla="*/ 198120 w 822960"/>
                <a:gd name="connsiteY2" fmla="*/ 10160 h 660400"/>
                <a:gd name="connsiteX3" fmla="*/ 320040 w 822960"/>
                <a:gd name="connsiteY3" fmla="*/ 63500 h 660400"/>
                <a:gd name="connsiteX4" fmla="*/ 419100 w 822960"/>
                <a:gd name="connsiteY4" fmla="*/ 307340 h 660400"/>
                <a:gd name="connsiteX5" fmla="*/ 502920 w 822960"/>
                <a:gd name="connsiteY5" fmla="*/ 513080 h 660400"/>
                <a:gd name="connsiteX6" fmla="*/ 563880 w 822960"/>
                <a:gd name="connsiteY6" fmla="*/ 619760 h 660400"/>
                <a:gd name="connsiteX7" fmla="*/ 647700 w 822960"/>
                <a:gd name="connsiteY7" fmla="*/ 642620 h 660400"/>
                <a:gd name="connsiteX8" fmla="*/ 769620 w 822960"/>
                <a:gd name="connsiteY8" fmla="*/ 513080 h 660400"/>
                <a:gd name="connsiteX9" fmla="*/ 822960 w 822960"/>
                <a:gd name="connsiteY9" fmla="*/ 34544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660400">
                  <a:moveTo>
                    <a:pt x="0" y="299720"/>
                  </a:moveTo>
                  <a:cubicBezTo>
                    <a:pt x="29210" y="236220"/>
                    <a:pt x="58420" y="172720"/>
                    <a:pt x="91440" y="124460"/>
                  </a:cubicBezTo>
                  <a:cubicBezTo>
                    <a:pt x="124460" y="76200"/>
                    <a:pt x="160020" y="20320"/>
                    <a:pt x="198120" y="10160"/>
                  </a:cubicBezTo>
                  <a:cubicBezTo>
                    <a:pt x="236220" y="0"/>
                    <a:pt x="283210" y="13970"/>
                    <a:pt x="320040" y="63500"/>
                  </a:cubicBezTo>
                  <a:cubicBezTo>
                    <a:pt x="356870" y="113030"/>
                    <a:pt x="419100" y="307340"/>
                    <a:pt x="419100" y="307340"/>
                  </a:cubicBezTo>
                  <a:cubicBezTo>
                    <a:pt x="449580" y="382270"/>
                    <a:pt x="478790" y="461010"/>
                    <a:pt x="502920" y="513080"/>
                  </a:cubicBezTo>
                  <a:cubicBezTo>
                    <a:pt x="527050" y="565150"/>
                    <a:pt x="539750" y="598170"/>
                    <a:pt x="563880" y="619760"/>
                  </a:cubicBezTo>
                  <a:cubicBezTo>
                    <a:pt x="588010" y="641350"/>
                    <a:pt x="613410" y="660400"/>
                    <a:pt x="647700" y="642620"/>
                  </a:cubicBezTo>
                  <a:cubicBezTo>
                    <a:pt x="681990" y="624840"/>
                    <a:pt x="740410" y="562610"/>
                    <a:pt x="769620" y="513080"/>
                  </a:cubicBezTo>
                  <a:cubicBezTo>
                    <a:pt x="798830" y="463550"/>
                    <a:pt x="810895" y="404495"/>
                    <a:pt x="822960" y="345440"/>
                  </a:cubicBezTo>
                </a:path>
              </a:pathLst>
            </a:custGeom>
            <a:grpFill/>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52" name="Elbow Connector 51"/>
          <p:cNvCxnSpPr>
            <a:endCxn id="46" idx="2"/>
          </p:cNvCxnSpPr>
          <p:nvPr/>
        </p:nvCxnSpPr>
        <p:spPr>
          <a:xfrm rot="16200000" flipV="1">
            <a:off x="1549534" y="4051788"/>
            <a:ext cx="307486" cy="1462"/>
          </a:xfrm>
          <a:prstGeom prst="bentConnector3">
            <a:avLst>
              <a:gd name="adj1" fmla="val 50000"/>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1876152" y="4216997"/>
            <a:ext cx="1612411" cy="1956699"/>
          </a:xfrm>
          <a:prstGeom prst="bentConnector3">
            <a:avLst>
              <a:gd name="adj1" fmla="val 13308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H="1">
            <a:off x="2111828" y="3981321"/>
            <a:ext cx="1132351" cy="1947991"/>
          </a:xfrm>
          <a:prstGeom prst="bentConnector3">
            <a:avLst>
              <a:gd name="adj1" fmla="val 50000"/>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743439" y="5612933"/>
            <a:ext cx="356327" cy="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752147" y="5910113"/>
            <a:ext cx="380276" cy="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740530" y="5355384"/>
            <a:ext cx="357790" cy="307777"/>
          </a:xfrm>
          <a:prstGeom prst="rect">
            <a:avLst/>
          </a:prstGeom>
          <a:noFill/>
        </p:spPr>
        <p:txBody>
          <a:bodyPr wrap="none" rtlCol="0">
            <a:spAutoFit/>
          </a:bodyPr>
          <a:lstStyle/>
          <a:p>
            <a:r>
              <a:rPr lang="en-US" sz="1400" dirty="0" smtClean="0">
                <a:solidFill>
                  <a:schemeClr val="accent5">
                    <a:lumMod val="75000"/>
                  </a:schemeClr>
                </a:solidFill>
              </a:rPr>
              <a:t>S1</a:t>
            </a:r>
            <a:endParaRPr lang="en-US" sz="1400" dirty="0">
              <a:solidFill>
                <a:schemeClr val="accent5">
                  <a:lumMod val="75000"/>
                </a:schemeClr>
              </a:solidFill>
            </a:endParaRPr>
          </a:p>
        </p:txBody>
      </p:sp>
      <p:sp>
        <p:nvSpPr>
          <p:cNvPr id="58" name="TextBox 57"/>
          <p:cNvSpPr txBox="1"/>
          <p:nvPr/>
        </p:nvSpPr>
        <p:spPr>
          <a:xfrm>
            <a:off x="3762299" y="5921439"/>
            <a:ext cx="357790" cy="307777"/>
          </a:xfrm>
          <a:prstGeom prst="rect">
            <a:avLst/>
          </a:prstGeom>
          <a:noFill/>
        </p:spPr>
        <p:txBody>
          <a:bodyPr wrap="none" rtlCol="0">
            <a:spAutoFit/>
          </a:bodyPr>
          <a:lstStyle/>
          <a:p>
            <a:r>
              <a:rPr lang="en-US" sz="1400" dirty="0" smtClean="0">
                <a:solidFill>
                  <a:schemeClr val="accent5">
                    <a:lumMod val="75000"/>
                  </a:schemeClr>
                </a:solidFill>
              </a:rPr>
              <a:t>S2</a:t>
            </a:r>
            <a:endParaRPr lang="en-US" sz="1400" dirty="0">
              <a:solidFill>
                <a:schemeClr val="accent5">
                  <a:lumMod val="75000"/>
                </a:schemeClr>
              </a:solidFill>
            </a:endParaRPr>
          </a:p>
        </p:txBody>
      </p:sp>
      <p:sp>
        <p:nvSpPr>
          <p:cNvPr id="59" name="TextBox 58"/>
          <p:cNvSpPr txBox="1"/>
          <p:nvPr/>
        </p:nvSpPr>
        <p:spPr>
          <a:xfrm>
            <a:off x="4067109" y="5431581"/>
            <a:ext cx="1502228" cy="646331"/>
          </a:xfrm>
          <a:prstGeom prst="rect">
            <a:avLst/>
          </a:prstGeom>
          <a:noFill/>
          <a:ln>
            <a:solidFill>
              <a:schemeClr val="tx1"/>
            </a:solidFill>
          </a:ln>
        </p:spPr>
        <p:txBody>
          <a:bodyPr wrap="square" rtlCol="0">
            <a:spAutoFit/>
          </a:bodyPr>
          <a:lstStyle/>
          <a:p>
            <a:r>
              <a:rPr lang="en-US" dirty="0" smtClean="0"/>
              <a:t>Linear Combinations</a:t>
            </a:r>
          </a:p>
        </p:txBody>
      </p:sp>
      <p:cxnSp>
        <p:nvCxnSpPr>
          <p:cNvPr id="60" name="Straight Arrow Connector 59"/>
          <p:cNvCxnSpPr/>
          <p:nvPr/>
        </p:nvCxnSpPr>
        <p:spPr>
          <a:xfrm>
            <a:off x="5593996" y="5427875"/>
            <a:ext cx="45720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583110" y="5602047"/>
            <a:ext cx="45720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593996" y="5906847"/>
            <a:ext cx="45720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583110" y="6070134"/>
            <a:ext cx="45720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037398" y="5300953"/>
            <a:ext cx="815544" cy="307777"/>
          </a:xfrm>
          <a:prstGeom prst="rect">
            <a:avLst/>
          </a:prstGeom>
          <a:noFill/>
        </p:spPr>
        <p:txBody>
          <a:bodyPr wrap="none" rtlCol="0">
            <a:spAutoFit/>
          </a:bodyPr>
          <a:lstStyle/>
          <a:p>
            <a:r>
              <a:rPr lang="en-US" sz="1400" dirty="0" err="1" smtClean="0">
                <a:solidFill>
                  <a:srgbClr val="0070C0"/>
                </a:solidFill>
              </a:rPr>
              <a:t>Mb_yaw</a:t>
            </a:r>
            <a:endParaRPr lang="en-US" sz="1400" dirty="0">
              <a:solidFill>
                <a:srgbClr val="0070C0"/>
              </a:solidFill>
            </a:endParaRPr>
          </a:p>
        </p:txBody>
      </p:sp>
      <p:sp>
        <p:nvSpPr>
          <p:cNvPr id="65" name="TextBox 64"/>
          <p:cNvSpPr txBox="1"/>
          <p:nvPr/>
        </p:nvSpPr>
        <p:spPr>
          <a:xfrm>
            <a:off x="6037393" y="5496896"/>
            <a:ext cx="937372" cy="307777"/>
          </a:xfrm>
          <a:prstGeom prst="rect">
            <a:avLst/>
          </a:prstGeom>
          <a:noFill/>
        </p:spPr>
        <p:txBody>
          <a:bodyPr wrap="none" rtlCol="0">
            <a:spAutoFit/>
          </a:bodyPr>
          <a:lstStyle/>
          <a:p>
            <a:r>
              <a:rPr lang="en-US" sz="1400" dirty="0" smtClean="0">
                <a:solidFill>
                  <a:srgbClr val="0070C0"/>
                </a:solidFill>
              </a:rPr>
              <a:t>Ma-</a:t>
            </a:r>
            <a:r>
              <a:rPr lang="en-US" sz="1400" dirty="0" err="1" smtClean="0">
                <a:solidFill>
                  <a:srgbClr val="0070C0"/>
                </a:solidFill>
              </a:rPr>
              <a:t>c_yaw</a:t>
            </a:r>
            <a:endParaRPr lang="en-US" sz="1400" dirty="0">
              <a:solidFill>
                <a:srgbClr val="0070C0"/>
              </a:solidFill>
            </a:endParaRPr>
          </a:p>
        </p:txBody>
      </p:sp>
      <p:sp>
        <p:nvSpPr>
          <p:cNvPr id="66" name="TextBox 65"/>
          <p:cNvSpPr txBox="1"/>
          <p:nvPr/>
        </p:nvSpPr>
        <p:spPr>
          <a:xfrm>
            <a:off x="6037394" y="5769047"/>
            <a:ext cx="887807" cy="307777"/>
          </a:xfrm>
          <a:prstGeom prst="rect">
            <a:avLst/>
          </a:prstGeom>
          <a:noFill/>
        </p:spPr>
        <p:txBody>
          <a:bodyPr wrap="none" rtlCol="0">
            <a:spAutoFit/>
          </a:bodyPr>
          <a:lstStyle/>
          <a:p>
            <a:r>
              <a:rPr lang="en-US" sz="1400" dirty="0" err="1" smtClean="0">
                <a:solidFill>
                  <a:srgbClr val="0070C0"/>
                </a:solidFill>
              </a:rPr>
              <a:t>Mb_pitch</a:t>
            </a:r>
            <a:endParaRPr lang="en-US" sz="1400" dirty="0">
              <a:solidFill>
                <a:srgbClr val="0070C0"/>
              </a:solidFill>
            </a:endParaRPr>
          </a:p>
        </p:txBody>
      </p:sp>
      <p:sp>
        <p:nvSpPr>
          <p:cNvPr id="67" name="TextBox 66"/>
          <p:cNvSpPr txBox="1"/>
          <p:nvPr/>
        </p:nvSpPr>
        <p:spPr>
          <a:xfrm>
            <a:off x="6037389" y="5964990"/>
            <a:ext cx="1044901" cy="307777"/>
          </a:xfrm>
          <a:prstGeom prst="rect">
            <a:avLst/>
          </a:prstGeom>
          <a:noFill/>
        </p:spPr>
        <p:txBody>
          <a:bodyPr wrap="none" rtlCol="0">
            <a:spAutoFit/>
          </a:bodyPr>
          <a:lstStyle/>
          <a:p>
            <a:r>
              <a:rPr lang="en-US" sz="1400" dirty="0" err="1" smtClean="0">
                <a:solidFill>
                  <a:srgbClr val="0070C0"/>
                </a:solidFill>
              </a:rPr>
              <a:t>Ma+c_pitch</a:t>
            </a:r>
            <a:endParaRPr lang="en-US" sz="1400" dirty="0">
              <a:solidFill>
                <a:srgbClr val="0070C0"/>
              </a:solidFill>
            </a:endParaRPr>
          </a:p>
        </p:txBody>
      </p:sp>
      <p:sp>
        <p:nvSpPr>
          <p:cNvPr id="68" name="TextBox 67"/>
          <p:cNvSpPr txBox="1"/>
          <p:nvPr/>
        </p:nvSpPr>
        <p:spPr>
          <a:xfrm>
            <a:off x="7028022" y="5290068"/>
            <a:ext cx="1066801" cy="923330"/>
          </a:xfrm>
          <a:prstGeom prst="rect">
            <a:avLst/>
          </a:prstGeom>
          <a:noFill/>
          <a:ln>
            <a:solidFill>
              <a:schemeClr val="tx1"/>
            </a:solidFill>
          </a:ln>
        </p:spPr>
        <p:txBody>
          <a:bodyPr wrap="square" rtlCol="0">
            <a:spAutoFit/>
          </a:bodyPr>
          <a:lstStyle/>
          <a:p>
            <a:r>
              <a:rPr lang="en-US" dirty="0" smtClean="0"/>
              <a:t>Steering mirror </a:t>
            </a:r>
          </a:p>
          <a:p>
            <a:r>
              <a:rPr lang="en-US" dirty="0" smtClean="0"/>
              <a:t>matrix</a:t>
            </a:r>
          </a:p>
        </p:txBody>
      </p:sp>
      <p:cxnSp>
        <p:nvCxnSpPr>
          <p:cNvPr id="69" name="Elbow Connector 200"/>
          <p:cNvCxnSpPr>
            <a:stCxn id="68" idx="3"/>
            <a:endCxn id="6" idx="1"/>
          </p:cNvCxnSpPr>
          <p:nvPr/>
        </p:nvCxnSpPr>
        <p:spPr>
          <a:xfrm flipH="1" flipV="1">
            <a:off x="2235464" y="3795961"/>
            <a:ext cx="5859359" cy="1955772"/>
          </a:xfrm>
          <a:prstGeom prst="bentConnector4">
            <a:avLst>
              <a:gd name="adj1" fmla="val -3901"/>
              <a:gd name="adj2" fmla="val 116016"/>
            </a:avLst>
          </a:prstGeom>
          <a:ln>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200"/>
          <p:cNvCxnSpPr>
            <a:stCxn id="68" idx="3"/>
            <a:endCxn id="7" idx="0"/>
          </p:cNvCxnSpPr>
          <p:nvPr/>
        </p:nvCxnSpPr>
        <p:spPr>
          <a:xfrm flipH="1" flipV="1">
            <a:off x="2229320" y="4865896"/>
            <a:ext cx="5865503" cy="885837"/>
          </a:xfrm>
          <a:prstGeom prst="bentConnector4">
            <a:avLst>
              <a:gd name="adj1" fmla="val -3897"/>
              <a:gd name="adj2" fmla="val 74709"/>
            </a:avLst>
          </a:prstGeom>
          <a:ln>
            <a:solidFill>
              <a:srgbClr val="FF9933"/>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111287" y="5214258"/>
            <a:ext cx="732893" cy="307777"/>
          </a:xfrm>
          <a:prstGeom prst="rect">
            <a:avLst/>
          </a:prstGeom>
          <a:effectLst/>
        </p:spPr>
        <p:txBody>
          <a:bodyPr wrap="none">
            <a:spAutoFit/>
          </a:bodyPr>
          <a:lstStyle/>
          <a:p>
            <a:pPr lvl="0"/>
            <a:r>
              <a:rPr lang="en-US" altLang="ja-JP" sz="1400" dirty="0" smtClean="0">
                <a:solidFill>
                  <a:srgbClr val="4BACC6">
                    <a:lumMod val="75000"/>
                  </a:srgbClr>
                </a:solidFill>
              </a:rPr>
              <a:t>η=90°</a:t>
            </a:r>
          </a:p>
        </p:txBody>
      </p:sp>
      <p:pic>
        <p:nvPicPr>
          <p:cNvPr id="72" name="Picture 2"/>
          <p:cNvPicPr>
            <a:picLocks noChangeAspect="1" noChangeArrowheads="1"/>
          </p:cNvPicPr>
          <p:nvPr/>
        </p:nvPicPr>
        <p:blipFill>
          <a:blip r:embed="rId3" cstate="print"/>
          <a:srcRect/>
          <a:stretch>
            <a:fillRect/>
          </a:stretch>
        </p:blipFill>
        <p:spPr bwMode="auto">
          <a:xfrm>
            <a:off x="152400" y="1524000"/>
            <a:ext cx="4602625" cy="1828800"/>
          </a:xfrm>
          <a:prstGeom prst="rect">
            <a:avLst/>
          </a:prstGeom>
          <a:noFill/>
          <a:ln w="9525">
            <a:noFill/>
            <a:miter lim="800000"/>
            <a:headEnd/>
            <a:tailEnd/>
          </a:ln>
        </p:spPr>
      </p:pic>
      <p:sp>
        <p:nvSpPr>
          <p:cNvPr id="73" name="Rounded Rectangle 72"/>
          <p:cNvSpPr/>
          <p:nvPr/>
        </p:nvSpPr>
        <p:spPr>
          <a:xfrm>
            <a:off x="2362200" y="3581400"/>
            <a:ext cx="2743200" cy="1447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2667000" y="5105400"/>
            <a:ext cx="2971800" cy="1524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6858000" y="5029200"/>
            <a:ext cx="1524000" cy="152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838200" y="1981200"/>
            <a:ext cx="18288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2667000" y="2590800"/>
            <a:ext cx="1981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209800" y="4648200"/>
            <a:ext cx="585417" cy="307777"/>
          </a:xfrm>
          <a:prstGeom prst="rect">
            <a:avLst/>
          </a:prstGeom>
          <a:noFill/>
        </p:spPr>
        <p:txBody>
          <a:bodyPr wrap="none" rtlCol="0">
            <a:spAutoFit/>
          </a:bodyPr>
          <a:lstStyle/>
          <a:p>
            <a:r>
              <a:rPr lang="en-US" sz="1400" dirty="0" smtClean="0"/>
              <a:t>30cm</a:t>
            </a:r>
            <a:endParaRPr lang="en-US" sz="1400" dirty="0"/>
          </a:p>
        </p:txBody>
      </p:sp>
      <p:sp>
        <p:nvSpPr>
          <p:cNvPr id="80" name="TextBox 79"/>
          <p:cNvSpPr txBox="1"/>
          <p:nvPr/>
        </p:nvSpPr>
        <p:spPr>
          <a:xfrm>
            <a:off x="1905000" y="4038600"/>
            <a:ext cx="585417" cy="307777"/>
          </a:xfrm>
          <a:prstGeom prst="rect">
            <a:avLst/>
          </a:prstGeom>
          <a:noFill/>
        </p:spPr>
        <p:txBody>
          <a:bodyPr wrap="none" rtlCol="0">
            <a:spAutoFit/>
          </a:bodyPr>
          <a:lstStyle/>
          <a:p>
            <a:r>
              <a:rPr lang="en-US" sz="1400" dirty="0" smtClean="0"/>
              <a:t>55cm</a:t>
            </a:r>
            <a:endParaRPr lang="en-US" sz="1400" dirty="0"/>
          </a:p>
        </p:txBody>
      </p:sp>
      <p:sp>
        <p:nvSpPr>
          <p:cNvPr id="81" name="Slide Number Placeholder 80"/>
          <p:cNvSpPr>
            <a:spLocks noGrp="1"/>
          </p:cNvSpPr>
          <p:nvPr>
            <p:ph type="sldNum" sz="quarter" idx="12"/>
          </p:nvPr>
        </p:nvSpPr>
        <p:spPr/>
        <p:txBody>
          <a:bodyPr/>
          <a:lstStyle/>
          <a:p>
            <a:fld id="{1BF1B83B-E97F-4C33-85DE-BACA1BBD56B1}" type="slidenum">
              <a:rPr lang="en-US" smtClean="0"/>
              <a:pPr/>
              <a:t>14</a:t>
            </a:fld>
            <a:endParaRPr lang="en-US"/>
          </a:p>
        </p:txBody>
      </p:sp>
      <p:sp>
        <p:nvSpPr>
          <p:cNvPr id="83" name="TextBox 82"/>
          <p:cNvSpPr txBox="1"/>
          <p:nvPr/>
        </p:nvSpPr>
        <p:spPr>
          <a:xfrm>
            <a:off x="5715000" y="5029200"/>
            <a:ext cx="1338315" cy="369332"/>
          </a:xfrm>
          <a:prstGeom prst="rect">
            <a:avLst/>
          </a:prstGeom>
          <a:noFill/>
        </p:spPr>
        <p:txBody>
          <a:bodyPr wrap="none" rtlCol="0">
            <a:spAutoFit/>
          </a:bodyPr>
          <a:lstStyle/>
          <a:p>
            <a:r>
              <a:rPr lang="en-US" dirty="0" smtClean="0"/>
              <a:t>Error signals</a:t>
            </a:r>
            <a:endParaRPr lang="en-US" dirty="0"/>
          </a:p>
        </p:txBody>
      </p:sp>
      <p:sp>
        <p:nvSpPr>
          <p:cNvPr id="84" name="TextBox 83"/>
          <p:cNvSpPr txBox="1"/>
          <p:nvPr/>
        </p:nvSpPr>
        <p:spPr>
          <a:xfrm>
            <a:off x="152400" y="1143000"/>
            <a:ext cx="1338315" cy="369332"/>
          </a:xfrm>
          <a:prstGeom prst="rect">
            <a:avLst/>
          </a:prstGeom>
          <a:noFill/>
        </p:spPr>
        <p:txBody>
          <a:bodyPr wrap="none" rtlCol="0">
            <a:spAutoFit/>
          </a:bodyPr>
          <a:lstStyle/>
          <a:p>
            <a:r>
              <a:rPr lang="en-US" dirty="0" smtClean="0"/>
              <a:t>Error signals</a:t>
            </a:r>
            <a:endParaRPr lang="en-US" dirty="0"/>
          </a:p>
        </p:txBody>
      </p:sp>
      <p:sp>
        <p:nvSpPr>
          <p:cNvPr id="85" name="Rectangle 84"/>
          <p:cNvSpPr/>
          <p:nvPr/>
        </p:nvSpPr>
        <p:spPr>
          <a:xfrm>
            <a:off x="304800" y="16002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Arrow Connector 86"/>
          <p:cNvCxnSpPr/>
          <p:nvPr/>
        </p:nvCxnSpPr>
        <p:spPr>
          <a:xfrm rot="5400000">
            <a:off x="266700" y="16383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181600" y="1905000"/>
            <a:ext cx="3200400" cy="923330"/>
          </a:xfrm>
          <a:prstGeom prst="rect">
            <a:avLst/>
          </a:prstGeom>
          <a:noFill/>
        </p:spPr>
        <p:txBody>
          <a:bodyPr wrap="square" rtlCol="0">
            <a:spAutoFit/>
          </a:bodyPr>
          <a:lstStyle/>
          <a:p>
            <a:r>
              <a:rPr lang="en-US" dirty="0" smtClean="0"/>
              <a:t>How much and in what direction SMs have  to tilt to mull the error signals ?</a:t>
            </a:r>
          </a:p>
        </p:txBody>
      </p:sp>
      <p:sp>
        <p:nvSpPr>
          <p:cNvPr id="91" name="TextBox 90"/>
          <p:cNvSpPr txBox="1"/>
          <p:nvPr/>
        </p:nvSpPr>
        <p:spPr>
          <a:xfrm>
            <a:off x="838200" y="3962400"/>
            <a:ext cx="966931" cy="369332"/>
          </a:xfrm>
          <a:prstGeom prst="rect">
            <a:avLst/>
          </a:prstGeom>
          <a:noFill/>
        </p:spPr>
        <p:txBody>
          <a:bodyPr wrap="none" rtlCol="0">
            <a:spAutoFit/>
          </a:bodyPr>
          <a:lstStyle/>
          <a:p>
            <a:r>
              <a:rPr lang="en-US" dirty="0" smtClean="0"/>
              <a:t>~30MHz</a:t>
            </a:r>
            <a:endParaRPr lang="en-US" dirty="0"/>
          </a:p>
        </p:txBody>
      </p:sp>
      <p:sp>
        <p:nvSpPr>
          <p:cNvPr id="94" name="TextBox 93"/>
          <p:cNvSpPr txBox="1"/>
          <p:nvPr/>
        </p:nvSpPr>
        <p:spPr>
          <a:xfrm>
            <a:off x="0" y="5181600"/>
            <a:ext cx="2292038" cy="369332"/>
          </a:xfrm>
          <a:prstGeom prst="rect">
            <a:avLst/>
          </a:prstGeom>
          <a:noFill/>
        </p:spPr>
        <p:txBody>
          <a:bodyPr wrap="none" rtlCol="0">
            <a:spAutoFit/>
          </a:bodyPr>
          <a:lstStyle/>
          <a:p>
            <a:r>
              <a:rPr lang="en-US" dirty="0" smtClean="0"/>
              <a:t>Depends on distances.</a:t>
            </a:r>
          </a:p>
        </p:txBody>
      </p:sp>
      <p:sp>
        <p:nvSpPr>
          <p:cNvPr id="95" name="TextBox 94"/>
          <p:cNvSpPr txBox="1"/>
          <p:nvPr/>
        </p:nvSpPr>
        <p:spPr>
          <a:xfrm>
            <a:off x="5410200" y="3505200"/>
            <a:ext cx="2274982" cy="646331"/>
          </a:xfrm>
          <a:prstGeom prst="rect">
            <a:avLst/>
          </a:prstGeom>
          <a:noFill/>
        </p:spPr>
        <p:txBody>
          <a:bodyPr wrap="none" rtlCol="0">
            <a:spAutoFit/>
          </a:bodyPr>
          <a:lstStyle/>
          <a:p>
            <a:r>
              <a:rPr lang="en-US" dirty="0" smtClean="0"/>
              <a:t>SMs(single pendulum)</a:t>
            </a:r>
          </a:p>
          <a:p>
            <a:r>
              <a:rPr lang="en-US" dirty="0" smtClean="0"/>
              <a:t>Aim bandwidth ~5Hz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6" grpId="0" animBg="1"/>
      <p:bldP spid="77" grpId="0" animBg="1"/>
      <p:bldP spid="78" grpId="0" animBg="1"/>
      <p:bldP spid="91" grpId="0"/>
      <p:bldP spid="94" grpId="0"/>
      <p:bldP spid="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DWS with </a:t>
            </a:r>
            <a:r>
              <a:rPr lang="en-US" dirty="0" smtClean="0"/>
              <a:t>FINESSE</a:t>
            </a:r>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1143000" y="1676400"/>
            <a:ext cx="5203783" cy="339751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BF1B83B-E97F-4C33-85DE-BACA1BBD56B1}" type="slidenum">
              <a:rPr lang="en-US" smtClean="0"/>
              <a:pPr/>
              <a:t>15</a:t>
            </a:fld>
            <a:endParaRPr lang="en-US"/>
          </a:p>
        </p:txBody>
      </p:sp>
      <p:pic>
        <p:nvPicPr>
          <p:cNvPr id="33796" name="Picture 4"/>
          <p:cNvPicPr>
            <a:picLocks noChangeAspect="1" noChangeArrowheads="1"/>
          </p:cNvPicPr>
          <p:nvPr/>
        </p:nvPicPr>
        <p:blipFill>
          <a:blip r:embed="rId3" cstate="print"/>
          <a:srcRect/>
          <a:stretch>
            <a:fillRect/>
          </a:stretch>
        </p:blipFill>
        <p:spPr bwMode="auto">
          <a:xfrm>
            <a:off x="6477000" y="2286000"/>
            <a:ext cx="762000" cy="1333500"/>
          </a:xfrm>
          <a:prstGeom prst="rect">
            <a:avLst/>
          </a:prstGeom>
          <a:noFill/>
          <a:ln w="9525">
            <a:noFill/>
            <a:miter lim="800000"/>
            <a:headEnd/>
            <a:tailEnd/>
          </a:ln>
        </p:spPr>
      </p:pic>
      <p:pic>
        <p:nvPicPr>
          <p:cNvPr id="33797" name="Picture 5"/>
          <p:cNvPicPr>
            <a:picLocks noChangeAspect="1" noChangeArrowheads="1"/>
          </p:cNvPicPr>
          <p:nvPr/>
        </p:nvPicPr>
        <p:blipFill>
          <a:blip r:embed="rId4" cstate="print"/>
          <a:srcRect/>
          <a:stretch>
            <a:fillRect/>
          </a:stretch>
        </p:blipFill>
        <p:spPr bwMode="auto">
          <a:xfrm>
            <a:off x="6477000" y="3733800"/>
            <a:ext cx="838200" cy="1285875"/>
          </a:xfrm>
          <a:prstGeom prst="rect">
            <a:avLst/>
          </a:prstGeom>
          <a:noFill/>
          <a:ln w="9525">
            <a:noFill/>
            <a:miter lim="800000"/>
            <a:headEnd/>
            <a:tailEnd/>
          </a:ln>
        </p:spPr>
      </p:pic>
      <p:sp>
        <p:nvSpPr>
          <p:cNvPr id="9" name="TextBox 8"/>
          <p:cNvSpPr txBox="1"/>
          <p:nvPr/>
        </p:nvSpPr>
        <p:spPr>
          <a:xfrm>
            <a:off x="6477000" y="1828800"/>
            <a:ext cx="833562" cy="369332"/>
          </a:xfrm>
          <a:prstGeom prst="rect">
            <a:avLst/>
          </a:prstGeom>
          <a:noFill/>
        </p:spPr>
        <p:txBody>
          <a:bodyPr wrap="none" rtlCol="0">
            <a:spAutoFit/>
          </a:bodyPr>
          <a:lstStyle/>
          <a:p>
            <a:r>
              <a:rPr lang="en-US" dirty="0" smtClean="0"/>
              <a:t>C-code</a:t>
            </a:r>
            <a:endParaRPr lang="en-US" dirty="0"/>
          </a:p>
        </p:txBody>
      </p:sp>
      <p:sp>
        <p:nvSpPr>
          <p:cNvPr id="12" name="TextBox 11"/>
          <p:cNvSpPr txBox="1"/>
          <p:nvPr/>
        </p:nvSpPr>
        <p:spPr>
          <a:xfrm>
            <a:off x="1905000" y="5181600"/>
            <a:ext cx="4854360" cy="1200329"/>
          </a:xfrm>
          <a:prstGeom prst="rect">
            <a:avLst/>
          </a:prstGeom>
          <a:noFill/>
        </p:spPr>
        <p:txBody>
          <a:bodyPr wrap="square" rtlCol="0">
            <a:spAutoFit/>
          </a:bodyPr>
          <a:lstStyle/>
          <a:p>
            <a:r>
              <a:rPr lang="en-US" dirty="0" smtClean="0"/>
              <a:t>Sign: depends on convention difference</a:t>
            </a:r>
            <a:r>
              <a:rPr lang="en-US" dirty="0" smtClean="0">
                <a:sym typeface="Wingdings" pitchFamily="2" charset="2"/>
              </a:rPr>
              <a:t> not important here</a:t>
            </a:r>
          </a:p>
          <a:p>
            <a:r>
              <a:rPr lang="en-US" dirty="0" smtClean="0">
                <a:sym typeface="Wingdings" pitchFamily="2" charset="2"/>
              </a:rPr>
              <a:t>Value difference: common </a:t>
            </a:r>
            <a:r>
              <a:rPr lang="en-US" dirty="0" err="1" smtClean="0">
                <a:sym typeface="Wingdings" pitchFamily="2" charset="2"/>
              </a:rPr>
              <a:t>Gouy</a:t>
            </a:r>
            <a:r>
              <a:rPr lang="en-US" dirty="0" smtClean="0">
                <a:sym typeface="Wingdings" pitchFamily="2" charset="2"/>
              </a:rPr>
              <a:t> phase adjust, length adjust  between the two simulations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4876800" y="2286000"/>
            <a:ext cx="4114800" cy="4419600"/>
          </a:xfrm>
          <a:prstGeom prst="roundRect">
            <a:avLst/>
          </a:prstGeom>
          <a:solidFill>
            <a:schemeClr val="bg2">
              <a:lumMod val="2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533400" y="2286000"/>
            <a:ext cx="3962400" cy="4419600"/>
          </a:xfrm>
          <a:prstGeom prst="roundRect">
            <a:avLst/>
          </a:prstGeom>
          <a:solidFill>
            <a:schemeClr val="bg2">
              <a:lumMod val="2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Remaining DOFs </a:t>
            </a:r>
            <a:endParaRPr lang="en-US" dirty="0"/>
          </a:p>
        </p:txBody>
      </p:sp>
      <p:sp>
        <p:nvSpPr>
          <p:cNvPr id="5" name="Isosceles Triangle 4"/>
          <p:cNvSpPr/>
          <p:nvPr/>
        </p:nvSpPr>
        <p:spPr>
          <a:xfrm rot="16200000">
            <a:off x="1988450" y="2205595"/>
            <a:ext cx="417718" cy="2413416"/>
          </a:xfrm>
          <a:prstGeom prst="triangle">
            <a:avLst/>
          </a:prstGeom>
          <a:noFill/>
          <a:ln w="76200">
            <a:solidFill>
              <a:srgbClr val="FF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6200000">
            <a:off x="1988450" y="3279728"/>
            <a:ext cx="417718" cy="2413416"/>
          </a:xfrm>
          <a:prstGeom prst="triangle">
            <a:avLst/>
          </a:prstGeom>
          <a:noFill/>
          <a:ln w="76200">
            <a:solidFill>
              <a:srgbClr val="FF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6200000">
            <a:off x="1988450" y="4294186"/>
            <a:ext cx="417718" cy="2413416"/>
          </a:xfrm>
          <a:prstGeom prst="triangle">
            <a:avLst/>
          </a:prstGeom>
          <a:noFill/>
          <a:ln w="76200">
            <a:solidFill>
              <a:srgbClr val="FF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81089" y="4375169"/>
            <a:ext cx="299325" cy="289233"/>
          </a:xfrm>
          <a:prstGeom prst="rect">
            <a:avLst/>
          </a:prstGeom>
          <a:noFill/>
        </p:spPr>
        <p:txBody>
          <a:bodyPr wrap="none" rtlCol="0">
            <a:spAutoFit/>
          </a:bodyPr>
          <a:lstStyle/>
          <a:p>
            <a:r>
              <a:rPr lang="en-US" altLang="ja-JP" dirty="0" smtClean="0">
                <a:solidFill>
                  <a:srgbClr val="00B0F0"/>
                </a:solidFill>
              </a:rPr>
              <a:t>Δ</a:t>
            </a:r>
            <a:r>
              <a:rPr lang="ja-JP" altLang="en-US" smtClean="0">
                <a:solidFill>
                  <a:srgbClr val="00B0F0"/>
                </a:solidFill>
              </a:rPr>
              <a:t>ｘ</a:t>
            </a:r>
            <a:endParaRPr lang="en-US" dirty="0">
              <a:solidFill>
                <a:srgbClr val="00B0F0"/>
              </a:solidFill>
            </a:endParaRPr>
          </a:p>
        </p:txBody>
      </p:sp>
      <p:sp>
        <p:nvSpPr>
          <p:cNvPr id="9" name="TextBox 8"/>
          <p:cNvSpPr txBox="1"/>
          <p:nvPr/>
        </p:nvSpPr>
        <p:spPr>
          <a:xfrm>
            <a:off x="3823742" y="4994287"/>
            <a:ext cx="320296" cy="289233"/>
          </a:xfrm>
          <a:prstGeom prst="rect">
            <a:avLst/>
          </a:prstGeom>
          <a:noFill/>
        </p:spPr>
        <p:txBody>
          <a:bodyPr wrap="none" rtlCol="0">
            <a:spAutoFit/>
          </a:bodyPr>
          <a:lstStyle/>
          <a:p>
            <a:r>
              <a:rPr lang="en-US" altLang="ja-JP" dirty="0" err="1" smtClean="0">
                <a:solidFill>
                  <a:schemeClr val="accent1">
                    <a:lumMod val="60000"/>
                    <a:lumOff val="40000"/>
                  </a:schemeClr>
                </a:solidFill>
              </a:rPr>
              <a:t>Δφ</a:t>
            </a:r>
            <a:endParaRPr lang="en-US" dirty="0">
              <a:solidFill>
                <a:schemeClr val="accent1">
                  <a:lumMod val="60000"/>
                  <a:lumOff val="40000"/>
                </a:schemeClr>
              </a:solidFill>
            </a:endParaRPr>
          </a:p>
        </p:txBody>
      </p:sp>
      <p:cxnSp>
        <p:nvCxnSpPr>
          <p:cNvPr id="10" name="Straight Connector 9"/>
          <p:cNvCxnSpPr/>
          <p:nvPr/>
        </p:nvCxnSpPr>
        <p:spPr>
          <a:xfrm flipV="1">
            <a:off x="1220138" y="4285658"/>
            <a:ext cx="2570813" cy="179022"/>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113"/>
          <p:cNvGrpSpPr/>
          <p:nvPr/>
        </p:nvGrpSpPr>
        <p:grpSpPr>
          <a:xfrm>
            <a:off x="4114800" y="1295400"/>
            <a:ext cx="1195734" cy="1244017"/>
            <a:chOff x="3886200" y="3962400"/>
            <a:chExt cx="1736662" cy="1588532"/>
          </a:xfrm>
        </p:grpSpPr>
        <p:cxnSp>
          <p:nvCxnSpPr>
            <p:cNvPr id="12" name="Straight Arrow Connector 11"/>
            <p:cNvCxnSpPr/>
            <p:nvPr/>
          </p:nvCxnSpPr>
          <p:spPr>
            <a:xfrm rot="5400000">
              <a:off x="4027999" y="4919207"/>
              <a:ext cx="596348" cy="3432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95800" y="4800600"/>
              <a:ext cx="914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86200" y="5181600"/>
              <a:ext cx="284052" cy="369332"/>
            </a:xfrm>
            <a:prstGeom prst="rect">
              <a:avLst/>
            </a:prstGeom>
            <a:noFill/>
          </p:spPr>
          <p:txBody>
            <a:bodyPr wrap="none" rtlCol="0">
              <a:spAutoFit/>
            </a:bodyPr>
            <a:lstStyle/>
            <a:p>
              <a:r>
                <a:rPr lang="en-US" dirty="0" smtClean="0"/>
                <a:t>x</a:t>
              </a:r>
              <a:endParaRPr lang="en-US" dirty="0"/>
            </a:p>
          </p:txBody>
        </p:sp>
        <p:sp>
          <p:nvSpPr>
            <p:cNvPr id="15" name="TextBox 14"/>
            <p:cNvSpPr txBox="1"/>
            <p:nvPr/>
          </p:nvSpPr>
          <p:spPr>
            <a:xfrm>
              <a:off x="5334000" y="4724400"/>
              <a:ext cx="288862" cy="369332"/>
            </a:xfrm>
            <a:prstGeom prst="rect">
              <a:avLst/>
            </a:prstGeom>
            <a:noFill/>
          </p:spPr>
          <p:txBody>
            <a:bodyPr wrap="none" rtlCol="0">
              <a:spAutoFit/>
            </a:bodyPr>
            <a:lstStyle/>
            <a:p>
              <a:r>
                <a:rPr lang="en-US" dirty="0"/>
                <a:t>y</a:t>
              </a:r>
            </a:p>
          </p:txBody>
        </p:sp>
        <p:sp>
          <p:nvSpPr>
            <p:cNvPr id="16" name="TextBox 15"/>
            <p:cNvSpPr txBox="1"/>
            <p:nvPr/>
          </p:nvSpPr>
          <p:spPr>
            <a:xfrm>
              <a:off x="4191000" y="4038600"/>
              <a:ext cx="304800" cy="369332"/>
            </a:xfrm>
            <a:prstGeom prst="rect">
              <a:avLst/>
            </a:prstGeom>
            <a:noFill/>
          </p:spPr>
          <p:txBody>
            <a:bodyPr wrap="square" rtlCol="0">
              <a:spAutoFit/>
            </a:bodyPr>
            <a:lstStyle/>
            <a:p>
              <a:r>
                <a:rPr lang="en-US" dirty="0" smtClean="0"/>
                <a:t>z</a:t>
              </a:r>
              <a:endParaRPr lang="en-US" dirty="0"/>
            </a:p>
          </p:txBody>
        </p:sp>
        <p:cxnSp>
          <p:nvCxnSpPr>
            <p:cNvPr id="17" name="Straight Arrow Connector 16"/>
            <p:cNvCxnSpPr/>
            <p:nvPr/>
          </p:nvCxnSpPr>
          <p:spPr>
            <a:xfrm rot="5400000" flipH="1" flipV="1">
              <a:off x="4109831" y="4424569"/>
              <a:ext cx="781216" cy="92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95800" y="4495800"/>
              <a:ext cx="685800" cy="30480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14900" y="4762500"/>
              <a:ext cx="533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95800" y="4800600"/>
              <a:ext cx="685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5105400" y="4918176"/>
              <a:ext cx="76200" cy="27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5066783" y="4958515"/>
              <a:ext cx="86543" cy="345"/>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04411" y="4393051"/>
              <a:ext cx="264816" cy="369332"/>
            </a:xfrm>
            <a:prstGeom prst="rect">
              <a:avLst/>
            </a:prstGeom>
            <a:noFill/>
          </p:spPr>
          <p:txBody>
            <a:bodyPr wrap="none" rtlCol="0">
              <a:spAutoFit/>
            </a:bodyPr>
            <a:lstStyle/>
            <a:p>
              <a:r>
                <a:rPr lang="en-US" altLang="ja-JP" dirty="0" smtClean="0">
                  <a:solidFill>
                    <a:schemeClr val="accent1"/>
                  </a:solidFill>
                </a:rPr>
                <a:t>r</a:t>
              </a:r>
              <a:endParaRPr lang="en-US" dirty="0">
                <a:solidFill>
                  <a:schemeClr val="accent1"/>
                </a:solidFill>
              </a:endParaRPr>
            </a:p>
          </p:txBody>
        </p:sp>
        <p:sp>
          <p:nvSpPr>
            <p:cNvPr id="24" name="TextBox 23"/>
            <p:cNvSpPr txBox="1"/>
            <p:nvPr/>
          </p:nvSpPr>
          <p:spPr>
            <a:xfrm>
              <a:off x="4419600" y="4876800"/>
              <a:ext cx="308098" cy="369332"/>
            </a:xfrm>
            <a:prstGeom prst="rect">
              <a:avLst/>
            </a:prstGeom>
            <a:noFill/>
          </p:spPr>
          <p:txBody>
            <a:bodyPr wrap="none" rtlCol="0">
              <a:spAutoFit/>
            </a:bodyPr>
            <a:lstStyle/>
            <a:p>
              <a:r>
                <a:rPr lang="en-US" altLang="ja-JP" dirty="0" smtClean="0">
                  <a:solidFill>
                    <a:schemeClr val="accent1"/>
                  </a:solidFill>
                </a:rPr>
                <a:t>θ</a:t>
              </a:r>
              <a:endParaRPr lang="en-US" dirty="0">
                <a:solidFill>
                  <a:schemeClr val="accent1"/>
                </a:solidFill>
              </a:endParaRPr>
            </a:p>
          </p:txBody>
        </p:sp>
        <p:sp>
          <p:nvSpPr>
            <p:cNvPr id="25" name="Arc 24"/>
            <p:cNvSpPr/>
            <p:nvPr/>
          </p:nvSpPr>
          <p:spPr>
            <a:xfrm rot="16449210" flipV="1">
              <a:off x="4069231" y="4095391"/>
              <a:ext cx="822252" cy="941592"/>
            </a:xfrm>
            <a:prstGeom prst="arc">
              <a:avLst/>
            </a:prstGeom>
            <a:ln>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249271" y="4969205"/>
              <a:ext cx="719934" cy="273768"/>
            </a:xfrm>
            <a:custGeom>
              <a:avLst/>
              <a:gdLst>
                <a:gd name="connsiteX0" fmla="*/ 0 w 719934"/>
                <a:gd name="connsiteY0" fmla="*/ 248254 h 273768"/>
                <a:gd name="connsiteX1" fmla="*/ 173777 w 719934"/>
                <a:gd name="connsiteY1" fmla="*/ 273079 h 273768"/>
                <a:gd name="connsiteX2" fmla="*/ 364105 w 719934"/>
                <a:gd name="connsiteY2" fmla="*/ 252391 h 273768"/>
                <a:gd name="connsiteX3" fmla="*/ 537882 w 719934"/>
                <a:gd name="connsiteY3" fmla="*/ 182053 h 273768"/>
                <a:gd name="connsiteX4" fmla="*/ 674421 w 719934"/>
                <a:gd name="connsiteY4" fmla="*/ 53789 h 273768"/>
                <a:gd name="connsiteX5" fmla="*/ 719934 w 719934"/>
                <a:gd name="connsiteY5" fmla="*/ 0 h 27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934" h="273768">
                  <a:moveTo>
                    <a:pt x="0" y="248254"/>
                  </a:moveTo>
                  <a:cubicBezTo>
                    <a:pt x="56546" y="260322"/>
                    <a:pt x="113093" y="272390"/>
                    <a:pt x="173777" y="273079"/>
                  </a:cubicBezTo>
                  <a:cubicBezTo>
                    <a:pt x="234461" y="273768"/>
                    <a:pt x="303421" y="267562"/>
                    <a:pt x="364105" y="252391"/>
                  </a:cubicBezTo>
                  <a:cubicBezTo>
                    <a:pt x="424789" y="237220"/>
                    <a:pt x="486163" y="215153"/>
                    <a:pt x="537882" y="182053"/>
                  </a:cubicBezTo>
                  <a:cubicBezTo>
                    <a:pt x="589601" y="148953"/>
                    <a:pt x="644079" y="84131"/>
                    <a:pt x="674421" y="53789"/>
                  </a:cubicBezTo>
                  <a:cubicBezTo>
                    <a:pt x="704763" y="23447"/>
                    <a:pt x="712348" y="11723"/>
                    <a:pt x="719934"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4724400" y="3962400"/>
              <a:ext cx="335348" cy="369332"/>
            </a:xfrm>
            <a:prstGeom prst="rect">
              <a:avLst/>
            </a:prstGeom>
            <a:noFill/>
          </p:spPr>
          <p:txBody>
            <a:bodyPr wrap="none" rtlCol="0">
              <a:spAutoFit/>
            </a:bodyPr>
            <a:lstStyle/>
            <a:p>
              <a:r>
                <a:rPr lang="en-US" altLang="ja-JP" dirty="0" smtClean="0">
                  <a:solidFill>
                    <a:schemeClr val="accent1"/>
                  </a:solidFill>
                </a:rPr>
                <a:t>φ</a:t>
              </a:r>
              <a:endParaRPr lang="en-US" dirty="0">
                <a:solidFill>
                  <a:schemeClr val="accent1"/>
                </a:solidFill>
              </a:endParaRPr>
            </a:p>
          </p:txBody>
        </p:sp>
      </p:grpSp>
      <p:cxnSp>
        <p:nvCxnSpPr>
          <p:cNvPr id="28" name="Straight Connector 27"/>
          <p:cNvCxnSpPr/>
          <p:nvPr/>
        </p:nvCxnSpPr>
        <p:spPr>
          <a:xfrm flipV="1">
            <a:off x="1200463" y="3204066"/>
            <a:ext cx="2624191" cy="209638"/>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67001" y="2667000"/>
            <a:ext cx="1011129" cy="457951"/>
          </a:xfrm>
          <a:prstGeom prst="rect">
            <a:avLst/>
          </a:prstGeom>
          <a:noFill/>
        </p:spPr>
        <p:txBody>
          <a:bodyPr wrap="none" rtlCol="0">
            <a:spAutoFit/>
          </a:bodyPr>
          <a:lstStyle/>
          <a:p>
            <a:r>
              <a:rPr lang="en-US" sz="1600" dirty="0" smtClean="0"/>
              <a:t>Incoming beam</a:t>
            </a:r>
          </a:p>
          <a:p>
            <a:r>
              <a:rPr lang="en-US" sz="1600" dirty="0" smtClean="0"/>
              <a:t>optical axis</a:t>
            </a:r>
            <a:endParaRPr lang="en-US" sz="1600" dirty="0"/>
          </a:p>
        </p:txBody>
      </p:sp>
      <p:sp>
        <p:nvSpPr>
          <p:cNvPr id="30" name="TextBox 29"/>
          <p:cNvSpPr txBox="1"/>
          <p:nvPr/>
        </p:nvSpPr>
        <p:spPr>
          <a:xfrm>
            <a:off x="1515257" y="3502436"/>
            <a:ext cx="1150063" cy="265130"/>
          </a:xfrm>
          <a:prstGeom prst="rect">
            <a:avLst/>
          </a:prstGeom>
          <a:noFill/>
        </p:spPr>
        <p:txBody>
          <a:bodyPr wrap="none" rtlCol="0">
            <a:spAutoFit/>
          </a:bodyPr>
          <a:lstStyle/>
          <a:p>
            <a:r>
              <a:rPr lang="en-US" sz="1600" dirty="0" smtClean="0">
                <a:solidFill>
                  <a:srgbClr val="FF0000"/>
                </a:solidFill>
              </a:rPr>
              <a:t>Cavity Eigenmode</a:t>
            </a:r>
            <a:endParaRPr lang="en-US" sz="1600" dirty="0">
              <a:solidFill>
                <a:srgbClr val="FF0000"/>
              </a:solidFill>
            </a:endParaRPr>
          </a:p>
        </p:txBody>
      </p:sp>
      <p:cxnSp>
        <p:nvCxnSpPr>
          <p:cNvPr id="31" name="Straight Connector 30"/>
          <p:cNvCxnSpPr/>
          <p:nvPr/>
        </p:nvCxnSpPr>
        <p:spPr>
          <a:xfrm flipV="1">
            <a:off x="1167672" y="5307576"/>
            <a:ext cx="2570813" cy="179022"/>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95532" y="4397547"/>
            <a:ext cx="2624191" cy="209638"/>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200463" y="5106176"/>
            <a:ext cx="2538022" cy="373741"/>
          </a:xfrm>
          <a:prstGeom prst="line">
            <a:avLst/>
          </a:prstGeom>
          <a:ln w="28575">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00463" y="5471679"/>
            <a:ext cx="2387183" cy="22378"/>
          </a:xfrm>
          <a:prstGeom prst="line">
            <a:avLst/>
          </a:prstGeom>
          <a:ln w="28575">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252929" y="4099177"/>
            <a:ext cx="2570813" cy="179022"/>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76207" y="4039503"/>
            <a:ext cx="294910" cy="289233"/>
          </a:xfrm>
          <a:prstGeom prst="rect">
            <a:avLst/>
          </a:prstGeom>
          <a:noFill/>
        </p:spPr>
        <p:txBody>
          <a:bodyPr wrap="none" rtlCol="0">
            <a:spAutoFit/>
          </a:bodyPr>
          <a:lstStyle/>
          <a:p>
            <a:r>
              <a:rPr lang="en-US" altLang="ja-JP" dirty="0" smtClean="0">
                <a:solidFill>
                  <a:srgbClr val="92D050"/>
                </a:solidFill>
              </a:rPr>
              <a:t>Δ</a:t>
            </a:r>
            <a:r>
              <a:rPr lang="ja-JP" altLang="en-US" smtClean="0">
                <a:solidFill>
                  <a:srgbClr val="92D050"/>
                </a:solidFill>
              </a:rPr>
              <a:t>ｙ</a:t>
            </a:r>
            <a:endParaRPr lang="en-US" dirty="0">
              <a:solidFill>
                <a:srgbClr val="92D050"/>
              </a:solidFill>
            </a:endParaRPr>
          </a:p>
        </p:txBody>
      </p:sp>
      <p:sp>
        <p:nvSpPr>
          <p:cNvPr id="37" name="Right Arrow 36"/>
          <p:cNvSpPr/>
          <p:nvPr/>
        </p:nvSpPr>
        <p:spPr>
          <a:xfrm rot="6246756">
            <a:off x="3682932" y="4262684"/>
            <a:ext cx="300780" cy="169665"/>
          </a:xfrm>
          <a:prstGeom prst="rightArrow">
            <a:avLst/>
          </a:prstGeom>
          <a:solidFill>
            <a:srgbClr val="00B0F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6200000">
            <a:off x="3760464" y="4109989"/>
            <a:ext cx="179022" cy="15739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ircular Arrow 38"/>
          <p:cNvSpPr/>
          <p:nvPr/>
        </p:nvSpPr>
        <p:spPr>
          <a:xfrm rot="5708183">
            <a:off x="3445750" y="5249399"/>
            <a:ext cx="446068" cy="325214"/>
          </a:xfrm>
          <a:prstGeom prst="circularArrow">
            <a:avLst/>
          </a:prstGeom>
          <a:solidFill>
            <a:srgbClr val="FFC00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3718811" y="5352331"/>
            <a:ext cx="301532" cy="289233"/>
          </a:xfrm>
          <a:prstGeom prst="rect">
            <a:avLst/>
          </a:prstGeom>
          <a:noFill/>
        </p:spPr>
        <p:txBody>
          <a:bodyPr wrap="none" rtlCol="0">
            <a:spAutoFit/>
          </a:bodyPr>
          <a:lstStyle/>
          <a:p>
            <a:r>
              <a:rPr lang="en-US" altLang="ja-JP" dirty="0" err="1" smtClean="0">
                <a:solidFill>
                  <a:srgbClr val="FFC000"/>
                </a:solidFill>
              </a:rPr>
              <a:t>Δθ</a:t>
            </a:r>
            <a:endParaRPr lang="en-US" dirty="0">
              <a:solidFill>
                <a:srgbClr val="FFC000"/>
              </a:solidFill>
            </a:endParaRPr>
          </a:p>
        </p:txBody>
      </p:sp>
      <p:sp>
        <p:nvSpPr>
          <p:cNvPr id="41" name="Circular Arrow 40"/>
          <p:cNvSpPr/>
          <p:nvPr/>
        </p:nvSpPr>
        <p:spPr>
          <a:xfrm rot="15831734" flipV="1">
            <a:off x="3658675" y="5084271"/>
            <a:ext cx="242799" cy="205816"/>
          </a:xfrm>
          <a:prstGeom prst="circularArrow">
            <a:avLst>
              <a:gd name="adj1" fmla="val 12500"/>
              <a:gd name="adj2" fmla="val 1142319"/>
              <a:gd name="adj3" fmla="val 20457681"/>
              <a:gd name="adj4" fmla="val 10800000"/>
              <a:gd name="adj5" fmla="val 1344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Isosceles Triangle 41"/>
          <p:cNvSpPr/>
          <p:nvPr/>
        </p:nvSpPr>
        <p:spPr>
          <a:xfrm rot="16200000">
            <a:off x="5882365" y="3339402"/>
            <a:ext cx="417718" cy="2413416"/>
          </a:xfrm>
          <a:prstGeom prst="triangle">
            <a:avLst/>
          </a:prstGeom>
          <a:noFill/>
          <a:ln w="76200">
            <a:solidFill>
              <a:srgbClr val="FF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V="1">
            <a:off x="5094379" y="4337873"/>
            <a:ext cx="2624191" cy="20963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455986" y="3733800"/>
            <a:ext cx="1011129" cy="457951"/>
          </a:xfrm>
          <a:prstGeom prst="rect">
            <a:avLst/>
          </a:prstGeom>
          <a:noFill/>
        </p:spPr>
        <p:txBody>
          <a:bodyPr wrap="none" rtlCol="0">
            <a:spAutoFit/>
          </a:bodyPr>
          <a:lstStyle/>
          <a:p>
            <a:r>
              <a:rPr lang="en-US" sz="1600" dirty="0" smtClean="0">
                <a:solidFill>
                  <a:srgbClr val="FF0000"/>
                </a:solidFill>
              </a:rPr>
              <a:t>Incoming beam</a:t>
            </a:r>
          </a:p>
          <a:p>
            <a:r>
              <a:rPr lang="en-US" sz="1600" dirty="0" smtClean="0">
                <a:solidFill>
                  <a:srgbClr val="FF0000"/>
                </a:solidFill>
              </a:rPr>
              <a:t>optical axis</a:t>
            </a:r>
            <a:endParaRPr lang="en-US" sz="1600" dirty="0">
              <a:solidFill>
                <a:srgbClr val="FF0000"/>
              </a:solidFill>
            </a:endParaRPr>
          </a:p>
        </p:txBody>
      </p:sp>
      <p:sp>
        <p:nvSpPr>
          <p:cNvPr id="45" name="TextBox 44"/>
          <p:cNvSpPr txBox="1"/>
          <p:nvPr/>
        </p:nvSpPr>
        <p:spPr>
          <a:xfrm>
            <a:off x="5409172" y="4636243"/>
            <a:ext cx="1150063" cy="265130"/>
          </a:xfrm>
          <a:prstGeom prst="rect">
            <a:avLst/>
          </a:prstGeom>
          <a:noFill/>
        </p:spPr>
        <p:txBody>
          <a:bodyPr wrap="none" rtlCol="0">
            <a:spAutoFit/>
          </a:bodyPr>
          <a:lstStyle/>
          <a:p>
            <a:r>
              <a:rPr lang="en-US" sz="1600" dirty="0" smtClean="0">
                <a:solidFill>
                  <a:srgbClr val="FF0000"/>
                </a:solidFill>
              </a:rPr>
              <a:t>Cavity Eigenmode</a:t>
            </a:r>
            <a:endParaRPr lang="en-US" sz="1600" dirty="0">
              <a:solidFill>
                <a:srgbClr val="FF0000"/>
              </a:solidFill>
            </a:endParaRPr>
          </a:p>
        </p:txBody>
      </p:sp>
      <p:grpSp>
        <p:nvGrpSpPr>
          <p:cNvPr id="11" name="Group 164"/>
          <p:cNvGrpSpPr/>
          <p:nvPr/>
        </p:nvGrpSpPr>
        <p:grpSpPr>
          <a:xfrm>
            <a:off x="5081787" y="4378451"/>
            <a:ext cx="2085506" cy="194060"/>
            <a:chOff x="4781550" y="4229100"/>
            <a:chExt cx="3028950" cy="247802"/>
          </a:xfrm>
        </p:grpSpPr>
        <p:cxnSp>
          <p:nvCxnSpPr>
            <p:cNvPr id="47" name="Straight Connector 46"/>
            <p:cNvCxnSpPr/>
            <p:nvPr/>
          </p:nvCxnSpPr>
          <p:spPr>
            <a:xfrm flipV="1">
              <a:off x="4810125" y="4238625"/>
              <a:ext cx="2990850" cy="20955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81550" y="4448175"/>
              <a:ext cx="2753106" cy="287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520026" y="4229100"/>
              <a:ext cx="290474" cy="24780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50" name="Freeform 49"/>
          <p:cNvSpPr/>
          <p:nvPr/>
        </p:nvSpPr>
        <p:spPr>
          <a:xfrm>
            <a:off x="7245467" y="4278199"/>
            <a:ext cx="157397" cy="179021"/>
          </a:xfrm>
          <a:custGeom>
            <a:avLst/>
            <a:gdLst>
              <a:gd name="connsiteX0" fmla="*/ 43656 w 481806"/>
              <a:gd name="connsiteY0" fmla="*/ 467519 h 467519"/>
              <a:gd name="connsiteX1" fmla="*/ 5556 w 481806"/>
              <a:gd name="connsiteY1" fmla="*/ 353219 h 467519"/>
              <a:gd name="connsiteX2" fmla="*/ 15081 w 481806"/>
              <a:gd name="connsiteY2" fmla="*/ 200819 h 467519"/>
              <a:gd name="connsiteX3" fmla="*/ 96044 w 481806"/>
              <a:gd name="connsiteY3" fmla="*/ 67469 h 467519"/>
              <a:gd name="connsiteX4" fmla="*/ 238919 w 481806"/>
              <a:gd name="connsiteY4" fmla="*/ 5556 h 467519"/>
              <a:gd name="connsiteX5" fmla="*/ 367506 w 481806"/>
              <a:gd name="connsiteY5" fmla="*/ 34131 h 467519"/>
              <a:gd name="connsiteX6" fmla="*/ 453231 w 481806"/>
              <a:gd name="connsiteY6" fmla="*/ 119856 h 467519"/>
              <a:gd name="connsiteX7" fmla="*/ 481806 w 481806"/>
              <a:gd name="connsiteY7" fmla="*/ 210344 h 4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06" h="467519">
                <a:moveTo>
                  <a:pt x="43656" y="467519"/>
                </a:moveTo>
                <a:cubicBezTo>
                  <a:pt x="26987" y="432594"/>
                  <a:pt x="10319" y="397669"/>
                  <a:pt x="5556" y="353219"/>
                </a:cubicBezTo>
                <a:cubicBezTo>
                  <a:pt x="794" y="308769"/>
                  <a:pt x="0" y="248444"/>
                  <a:pt x="15081" y="200819"/>
                </a:cubicBezTo>
                <a:cubicBezTo>
                  <a:pt x="30162" y="153194"/>
                  <a:pt x="58738" y="100013"/>
                  <a:pt x="96044" y="67469"/>
                </a:cubicBezTo>
                <a:cubicBezTo>
                  <a:pt x="133350" y="34925"/>
                  <a:pt x="193675" y="11112"/>
                  <a:pt x="238919" y="5556"/>
                </a:cubicBezTo>
                <a:cubicBezTo>
                  <a:pt x="284163" y="0"/>
                  <a:pt x="331787" y="15081"/>
                  <a:pt x="367506" y="34131"/>
                </a:cubicBezTo>
                <a:cubicBezTo>
                  <a:pt x="403225" y="53181"/>
                  <a:pt x="434181" y="90487"/>
                  <a:pt x="453231" y="119856"/>
                </a:cubicBezTo>
                <a:cubicBezTo>
                  <a:pt x="472281" y="149225"/>
                  <a:pt x="477043" y="179784"/>
                  <a:pt x="481806" y="210344"/>
                </a:cubicBezTo>
              </a:path>
            </a:pathLst>
          </a:cu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7141786" y="4419600"/>
            <a:ext cx="1316414" cy="457951"/>
          </a:xfrm>
          <a:prstGeom prst="rect">
            <a:avLst/>
          </a:prstGeom>
          <a:noFill/>
        </p:spPr>
        <p:txBody>
          <a:bodyPr wrap="none" rtlCol="0">
            <a:spAutoFit/>
          </a:bodyPr>
          <a:lstStyle/>
          <a:p>
            <a:r>
              <a:rPr lang="en-US" sz="1600" dirty="0" smtClean="0">
                <a:solidFill>
                  <a:srgbClr val="00B0F0"/>
                </a:solidFill>
              </a:rPr>
              <a:t>Rotation around the </a:t>
            </a:r>
          </a:p>
          <a:p>
            <a:r>
              <a:rPr lang="en-US" sz="1600" dirty="0" smtClean="0">
                <a:solidFill>
                  <a:srgbClr val="00B0F0"/>
                </a:solidFill>
              </a:rPr>
              <a:t>incoming beam axis</a:t>
            </a:r>
            <a:endParaRPr lang="en-US" sz="1600" dirty="0">
              <a:solidFill>
                <a:srgbClr val="00B0F0"/>
              </a:solidFill>
            </a:endParaRPr>
          </a:p>
        </p:txBody>
      </p:sp>
      <p:sp>
        <p:nvSpPr>
          <p:cNvPr id="52" name="TextBox 51"/>
          <p:cNvSpPr txBox="1"/>
          <p:nvPr/>
        </p:nvSpPr>
        <p:spPr>
          <a:xfrm>
            <a:off x="1447800" y="1905000"/>
            <a:ext cx="2133600" cy="369332"/>
          </a:xfrm>
          <a:prstGeom prst="rect">
            <a:avLst/>
          </a:prstGeom>
          <a:noFill/>
        </p:spPr>
        <p:txBody>
          <a:bodyPr wrap="square" rtlCol="0">
            <a:spAutoFit/>
          </a:bodyPr>
          <a:lstStyle/>
          <a:p>
            <a:r>
              <a:rPr lang="en-US" dirty="0" smtClean="0"/>
              <a:t>4 DOFs (relative)</a:t>
            </a:r>
            <a:endParaRPr lang="en-US" dirty="0"/>
          </a:p>
        </p:txBody>
      </p:sp>
      <p:sp>
        <p:nvSpPr>
          <p:cNvPr id="53" name="Isosceles Triangle 52"/>
          <p:cNvSpPr/>
          <p:nvPr/>
        </p:nvSpPr>
        <p:spPr>
          <a:xfrm rot="16200000">
            <a:off x="5882365" y="4294808"/>
            <a:ext cx="417718" cy="2413416"/>
          </a:xfrm>
          <a:prstGeom prst="triangle">
            <a:avLst/>
          </a:prstGeom>
          <a:noFill/>
          <a:ln w="76200">
            <a:solidFill>
              <a:srgbClr val="FF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flipV="1">
            <a:off x="5094379" y="5293279"/>
            <a:ext cx="2624191" cy="20963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101461" y="5341316"/>
            <a:ext cx="2059274" cy="1641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081787" y="5505420"/>
            <a:ext cx="1797790" cy="21429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6825031" y="5377454"/>
            <a:ext cx="385858" cy="29866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510949" y="5829723"/>
            <a:ext cx="1331292" cy="265130"/>
          </a:xfrm>
          <a:prstGeom prst="rect">
            <a:avLst/>
          </a:prstGeom>
          <a:noFill/>
        </p:spPr>
        <p:txBody>
          <a:bodyPr wrap="none" rtlCol="0">
            <a:spAutoFit/>
          </a:bodyPr>
          <a:lstStyle/>
          <a:p>
            <a:r>
              <a:rPr lang="en-US" sz="1600" dirty="0" smtClean="0">
                <a:solidFill>
                  <a:srgbClr val="00B0F0"/>
                </a:solidFill>
              </a:rPr>
              <a:t>Shift within x-y plane</a:t>
            </a:r>
            <a:endParaRPr lang="en-US" sz="1600" dirty="0">
              <a:solidFill>
                <a:srgbClr val="00B0F0"/>
              </a:solidFill>
            </a:endParaRPr>
          </a:p>
        </p:txBody>
      </p:sp>
      <p:cxnSp>
        <p:nvCxnSpPr>
          <p:cNvPr id="59" name="Straight Arrow Connector 58"/>
          <p:cNvCxnSpPr/>
          <p:nvPr/>
        </p:nvCxnSpPr>
        <p:spPr>
          <a:xfrm rot="10800000" flipV="1">
            <a:off x="6878208" y="5669900"/>
            <a:ext cx="160134" cy="100148"/>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562600" y="2819400"/>
            <a:ext cx="3054025" cy="646331"/>
          </a:xfrm>
          <a:prstGeom prst="rect">
            <a:avLst/>
          </a:prstGeom>
          <a:noFill/>
        </p:spPr>
        <p:txBody>
          <a:bodyPr wrap="square" rtlCol="0">
            <a:spAutoFit/>
          </a:bodyPr>
          <a:lstStyle/>
          <a:p>
            <a:r>
              <a:rPr lang="en-US" dirty="0" smtClean="0"/>
              <a:t>4 DOFs </a:t>
            </a:r>
            <a:r>
              <a:rPr lang="en-US" dirty="0" smtClean="0"/>
              <a:t>(move together ) </a:t>
            </a:r>
            <a:r>
              <a:rPr lang="en-US" dirty="0" smtClean="0"/>
              <a:t>+ 2 </a:t>
            </a:r>
            <a:r>
              <a:rPr lang="en-US" dirty="0" smtClean="0"/>
              <a:t>DOFs = 6 DOFs</a:t>
            </a:r>
            <a:endParaRPr lang="en-US" dirty="0"/>
          </a:p>
        </p:txBody>
      </p:sp>
      <p:sp>
        <p:nvSpPr>
          <p:cNvPr id="70" name="Rounded Rectangle 69"/>
          <p:cNvSpPr/>
          <p:nvPr/>
        </p:nvSpPr>
        <p:spPr>
          <a:xfrm>
            <a:off x="381000" y="1828800"/>
            <a:ext cx="4114800" cy="48768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295400" y="1447800"/>
            <a:ext cx="635559" cy="369332"/>
          </a:xfrm>
          <a:prstGeom prst="rect">
            <a:avLst/>
          </a:prstGeom>
          <a:noFill/>
        </p:spPr>
        <p:txBody>
          <a:bodyPr wrap="none" rtlCol="0">
            <a:spAutoFit/>
          </a:bodyPr>
          <a:lstStyle/>
          <a:p>
            <a:r>
              <a:rPr lang="en-US" dirty="0" smtClean="0">
                <a:solidFill>
                  <a:srgbClr val="002060"/>
                </a:solidFill>
              </a:rPr>
              <a:t>DWS</a:t>
            </a:r>
            <a:endParaRPr lang="en-US" dirty="0">
              <a:solidFill>
                <a:srgbClr val="002060"/>
              </a:solidFill>
            </a:endParaRPr>
          </a:p>
        </p:txBody>
      </p:sp>
      <p:sp>
        <p:nvSpPr>
          <p:cNvPr id="63" name="Slide Number Placeholder 62"/>
          <p:cNvSpPr>
            <a:spLocks noGrp="1"/>
          </p:cNvSpPr>
          <p:nvPr>
            <p:ph type="sldNum" sz="quarter" idx="12"/>
          </p:nvPr>
        </p:nvSpPr>
        <p:spPr/>
        <p:txBody>
          <a:bodyPr/>
          <a:lstStyle/>
          <a:p>
            <a:fld id="{1BF1B83B-E97F-4C33-85DE-BACA1BBD56B1}" type="slidenum">
              <a:rPr lang="en-US" smtClean="0"/>
              <a:pPr/>
              <a:t>16</a:t>
            </a:fld>
            <a:endParaRPr lang="en-US"/>
          </a:p>
        </p:txBody>
      </p:sp>
      <p:sp>
        <p:nvSpPr>
          <p:cNvPr id="65" name="TextBox 64"/>
          <p:cNvSpPr txBox="1"/>
          <p:nvPr/>
        </p:nvSpPr>
        <p:spPr>
          <a:xfrm>
            <a:off x="4876800" y="2438400"/>
            <a:ext cx="4040530" cy="369332"/>
          </a:xfrm>
          <a:prstGeom prst="rect">
            <a:avLst/>
          </a:prstGeom>
          <a:noFill/>
        </p:spPr>
        <p:txBody>
          <a:bodyPr wrap="none" rtlCol="0">
            <a:spAutoFit/>
          </a:bodyPr>
          <a:lstStyle/>
          <a:p>
            <a:r>
              <a:rPr lang="en-US" dirty="0" smtClean="0"/>
              <a:t>Once incoming beam fixed to eigenmode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 positioning control</a:t>
            </a:r>
            <a:endParaRPr lang="en-US" dirty="0"/>
          </a:p>
        </p:txBody>
      </p:sp>
      <p:sp>
        <p:nvSpPr>
          <p:cNvPr id="4" name="Isosceles Triangle 3"/>
          <p:cNvSpPr/>
          <p:nvPr/>
        </p:nvSpPr>
        <p:spPr>
          <a:xfrm rot="16200000">
            <a:off x="3086098" y="3086100"/>
            <a:ext cx="533400" cy="3505200"/>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4" idx="4"/>
          </p:cNvCxnSpPr>
          <p:nvPr/>
        </p:nvCxnSpPr>
        <p:spPr>
          <a:xfrm flipV="1">
            <a:off x="5105398" y="4520184"/>
            <a:ext cx="515112" cy="51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829009" y="4926546"/>
            <a:ext cx="1543927" cy="25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600052" y="5631858"/>
            <a:ext cx="781050" cy="9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2697535">
            <a:off x="5468758" y="4439947"/>
            <a:ext cx="3048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697535">
            <a:off x="5415806" y="5632024"/>
            <a:ext cx="3048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57798" y="5715000"/>
            <a:ext cx="511679" cy="307777"/>
          </a:xfrm>
          <a:prstGeom prst="rect">
            <a:avLst/>
          </a:prstGeom>
          <a:noFill/>
        </p:spPr>
        <p:txBody>
          <a:bodyPr wrap="none" rtlCol="0">
            <a:spAutoFit/>
          </a:bodyPr>
          <a:lstStyle/>
          <a:p>
            <a:r>
              <a:rPr lang="en-US" sz="1400" dirty="0" smtClean="0">
                <a:solidFill>
                  <a:schemeClr val="accent1"/>
                </a:solidFill>
              </a:rPr>
              <a:t>SM1</a:t>
            </a:r>
            <a:endParaRPr lang="en-US" sz="1400" dirty="0">
              <a:solidFill>
                <a:schemeClr val="accent1"/>
              </a:solidFill>
            </a:endParaRPr>
          </a:p>
        </p:txBody>
      </p:sp>
      <p:sp>
        <p:nvSpPr>
          <p:cNvPr id="11" name="TextBox 10"/>
          <p:cNvSpPr txBox="1"/>
          <p:nvPr/>
        </p:nvSpPr>
        <p:spPr>
          <a:xfrm>
            <a:off x="5486398" y="4572000"/>
            <a:ext cx="511679" cy="307777"/>
          </a:xfrm>
          <a:prstGeom prst="rect">
            <a:avLst/>
          </a:prstGeom>
          <a:noFill/>
        </p:spPr>
        <p:txBody>
          <a:bodyPr wrap="none" rtlCol="0">
            <a:spAutoFit/>
          </a:bodyPr>
          <a:lstStyle/>
          <a:p>
            <a:r>
              <a:rPr lang="en-US" sz="1400" dirty="0" smtClean="0">
                <a:solidFill>
                  <a:schemeClr val="accent1"/>
                </a:solidFill>
              </a:rPr>
              <a:t>SM2</a:t>
            </a:r>
            <a:endParaRPr lang="en-US" sz="1400" dirty="0">
              <a:solidFill>
                <a:schemeClr val="accent1"/>
              </a:solidFill>
            </a:endParaRPr>
          </a:p>
        </p:txBody>
      </p:sp>
      <p:sp>
        <p:nvSpPr>
          <p:cNvPr id="12" name="TextBox 11"/>
          <p:cNvSpPr txBox="1"/>
          <p:nvPr/>
        </p:nvSpPr>
        <p:spPr>
          <a:xfrm>
            <a:off x="4648198" y="5029200"/>
            <a:ext cx="413896" cy="307777"/>
          </a:xfrm>
          <a:prstGeom prst="rect">
            <a:avLst/>
          </a:prstGeom>
          <a:noFill/>
        </p:spPr>
        <p:txBody>
          <a:bodyPr wrap="none" rtlCol="0">
            <a:spAutoFit/>
          </a:bodyPr>
          <a:lstStyle/>
          <a:p>
            <a:r>
              <a:rPr lang="en-US" sz="1400" dirty="0" smtClean="0">
                <a:solidFill>
                  <a:schemeClr val="tx2"/>
                </a:solidFill>
              </a:rPr>
              <a:t>Mc</a:t>
            </a:r>
            <a:endParaRPr lang="en-US" sz="1400" dirty="0">
              <a:solidFill>
                <a:schemeClr val="tx2"/>
              </a:solidFill>
            </a:endParaRPr>
          </a:p>
        </p:txBody>
      </p:sp>
      <p:sp>
        <p:nvSpPr>
          <p:cNvPr id="13" name="TextBox 12"/>
          <p:cNvSpPr txBox="1"/>
          <p:nvPr/>
        </p:nvSpPr>
        <p:spPr>
          <a:xfrm>
            <a:off x="4724398" y="4495800"/>
            <a:ext cx="425116" cy="307777"/>
          </a:xfrm>
          <a:prstGeom prst="rect">
            <a:avLst/>
          </a:prstGeom>
          <a:noFill/>
        </p:spPr>
        <p:txBody>
          <a:bodyPr wrap="square" rtlCol="0">
            <a:spAutoFit/>
          </a:bodyPr>
          <a:lstStyle/>
          <a:p>
            <a:r>
              <a:rPr lang="en-US" sz="1400" dirty="0" smtClean="0">
                <a:solidFill>
                  <a:schemeClr val="tx2"/>
                </a:solidFill>
              </a:rPr>
              <a:t>Ma</a:t>
            </a:r>
            <a:endParaRPr lang="en-US" sz="1400" dirty="0">
              <a:solidFill>
                <a:schemeClr val="tx2"/>
              </a:solidFill>
            </a:endParaRPr>
          </a:p>
        </p:txBody>
      </p:sp>
      <p:sp>
        <p:nvSpPr>
          <p:cNvPr id="14" name="TextBox 13"/>
          <p:cNvSpPr txBox="1"/>
          <p:nvPr/>
        </p:nvSpPr>
        <p:spPr>
          <a:xfrm>
            <a:off x="1479060" y="4351215"/>
            <a:ext cx="503664" cy="369332"/>
          </a:xfrm>
          <a:prstGeom prst="rect">
            <a:avLst/>
          </a:prstGeom>
          <a:noFill/>
        </p:spPr>
        <p:txBody>
          <a:bodyPr wrap="none" rtlCol="0">
            <a:spAutoFit/>
          </a:bodyPr>
          <a:lstStyle/>
          <a:p>
            <a:r>
              <a:rPr lang="en-US" dirty="0" smtClean="0">
                <a:solidFill>
                  <a:schemeClr val="tx2"/>
                </a:solidFill>
              </a:rPr>
              <a:t>Mb</a:t>
            </a:r>
            <a:endParaRPr lang="en-US" dirty="0">
              <a:solidFill>
                <a:schemeClr val="tx2"/>
              </a:solidFill>
            </a:endParaRPr>
          </a:p>
        </p:txBody>
      </p:sp>
      <p:sp>
        <p:nvSpPr>
          <p:cNvPr id="15" name="Rectangle 14"/>
          <p:cNvSpPr/>
          <p:nvPr/>
        </p:nvSpPr>
        <p:spPr>
          <a:xfrm rot="2697535">
            <a:off x="5011559" y="4516146"/>
            <a:ext cx="3048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7852654">
            <a:off x="5005344" y="5055065"/>
            <a:ext cx="3048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rot="12967788">
            <a:off x="1586634" y="4511338"/>
            <a:ext cx="533400" cy="609600"/>
          </a:xfrm>
          <a:prstGeom prst="arc">
            <a:avLst/>
          </a:prstGeom>
          <a:ln w="28575">
            <a:solidFill>
              <a:srgbClr val="385D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a:stCxn id="17" idx="0"/>
          </p:cNvCxnSpPr>
          <p:nvPr/>
        </p:nvCxnSpPr>
        <p:spPr>
          <a:xfrm flipH="1">
            <a:off x="1510869" y="5062320"/>
            <a:ext cx="162750" cy="6504"/>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1308997" y="4854604"/>
            <a:ext cx="393192" cy="9144"/>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01021" y="4662580"/>
            <a:ext cx="118872" cy="0"/>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76598" y="5029200"/>
            <a:ext cx="1219200" cy="246221"/>
          </a:xfrm>
          <a:prstGeom prst="rect">
            <a:avLst/>
          </a:prstGeom>
          <a:noFill/>
          <a:ln>
            <a:noFill/>
          </a:ln>
        </p:spPr>
        <p:txBody>
          <a:bodyPr wrap="square" rtlCol="0">
            <a:spAutoFit/>
          </a:bodyPr>
          <a:lstStyle/>
          <a:p>
            <a:r>
              <a:rPr lang="en-US" sz="1000" dirty="0" smtClean="0">
                <a:solidFill>
                  <a:schemeClr val="bg1">
                    <a:lumMod val="75000"/>
                  </a:schemeClr>
                </a:solidFill>
              </a:rPr>
              <a:t>10m</a:t>
            </a:r>
            <a:endParaRPr lang="en-US" sz="1000" dirty="0">
              <a:solidFill>
                <a:schemeClr val="bg1">
                  <a:lumMod val="75000"/>
                </a:schemeClr>
              </a:solidFill>
            </a:endParaRPr>
          </a:p>
        </p:txBody>
      </p:sp>
      <p:sp>
        <p:nvSpPr>
          <p:cNvPr id="22" name="TextBox 21"/>
          <p:cNvSpPr txBox="1"/>
          <p:nvPr/>
        </p:nvSpPr>
        <p:spPr>
          <a:xfrm>
            <a:off x="4648198" y="4724400"/>
            <a:ext cx="450764" cy="246221"/>
          </a:xfrm>
          <a:prstGeom prst="rect">
            <a:avLst/>
          </a:prstGeom>
          <a:noFill/>
          <a:ln>
            <a:noFill/>
          </a:ln>
        </p:spPr>
        <p:txBody>
          <a:bodyPr wrap="none" rtlCol="0">
            <a:spAutoFit/>
          </a:bodyPr>
          <a:lstStyle/>
          <a:p>
            <a:r>
              <a:rPr lang="en-US" sz="1000" dirty="0" smtClean="0">
                <a:solidFill>
                  <a:schemeClr val="bg1">
                    <a:lumMod val="75000"/>
                  </a:schemeClr>
                </a:solidFill>
              </a:rPr>
              <a:t>0.3m</a:t>
            </a:r>
            <a:endParaRPr lang="en-US" sz="1000" dirty="0">
              <a:solidFill>
                <a:schemeClr val="bg1">
                  <a:lumMod val="75000"/>
                </a:schemeClr>
              </a:solidFill>
            </a:endParaRPr>
          </a:p>
        </p:txBody>
      </p:sp>
      <p:sp>
        <p:nvSpPr>
          <p:cNvPr id="23" name="TextBox 22"/>
          <p:cNvSpPr txBox="1"/>
          <p:nvPr/>
        </p:nvSpPr>
        <p:spPr>
          <a:xfrm>
            <a:off x="5123913" y="4631373"/>
            <a:ext cx="514885" cy="246221"/>
          </a:xfrm>
          <a:prstGeom prst="rect">
            <a:avLst/>
          </a:prstGeom>
          <a:noFill/>
          <a:ln>
            <a:noFill/>
          </a:ln>
        </p:spPr>
        <p:txBody>
          <a:bodyPr wrap="none" rtlCol="0">
            <a:spAutoFit/>
          </a:bodyPr>
          <a:lstStyle/>
          <a:p>
            <a:r>
              <a:rPr lang="en-US" sz="1000" dirty="0" smtClean="0">
                <a:solidFill>
                  <a:schemeClr val="bg1">
                    <a:lumMod val="75000"/>
                  </a:schemeClr>
                </a:solidFill>
              </a:rPr>
              <a:t>~0.3m</a:t>
            </a:r>
            <a:endParaRPr lang="en-US" sz="1000" dirty="0">
              <a:solidFill>
                <a:schemeClr val="bg1">
                  <a:lumMod val="75000"/>
                </a:schemeClr>
              </a:solidFill>
            </a:endParaRPr>
          </a:p>
        </p:txBody>
      </p:sp>
      <p:sp>
        <p:nvSpPr>
          <p:cNvPr id="24" name="Right Brace 23"/>
          <p:cNvSpPr/>
          <p:nvPr/>
        </p:nvSpPr>
        <p:spPr>
          <a:xfrm rot="15508032" flipH="1">
            <a:off x="5384821" y="4422045"/>
            <a:ext cx="178705" cy="405205"/>
          </a:xfrm>
          <a:prstGeom prst="rightBrace">
            <a:avLst>
              <a:gd name="adj1" fmla="val 8333"/>
              <a:gd name="adj2" fmla="val 37069"/>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p:cNvSpPr/>
          <p:nvPr/>
        </p:nvSpPr>
        <p:spPr>
          <a:xfrm>
            <a:off x="5867398" y="4531963"/>
            <a:ext cx="215685" cy="1079716"/>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6019798" y="4648200"/>
            <a:ext cx="580608" cy="246221"/>
          </a:xfrm>
          <a:prstGeom prst="rect">
            <a:avLst/>
          </a:prstGeom>
          <a:noFill/>
          <a:ln>
            <a:noFill/>
          </a:ln>
        </p:spPr>
        <p:txBody>
          <a:bodyPr wrap="none" rtlCol="0">
            <a:spAutoFit/>
          </a:bodyPr>
          <a:lstStyle/>
          <a:p>
            <a:r>
              <a:rPr lang="en-US" sz="1000" dirty="0" smtClean="0">
                <a:solidFill>
                  <a:schemeClr val="bg1">
                    <a:lumMod val="75000"/>
                  </a:schemeClr>
                </a:solidFill>
              </a:rPr>
              <a:t>~0.55m</a:t>
            </a:r>
            <a:endParaRPr lang="en-US" sz="1000" dirty="0">
              <a:solidFill>
                <a:schemeClr val="bg1">
                  <a:lumMod val="75000"/>
                </a:schemeClr>
              </a:solidFill>
            </a:endParaRPr>
          </a:p>
        </p:txBody>
      </p:sp>
      <p:grpSp>
        <p:nvGrpSpPr>
          <p:cNvPr id="27" name="Group 106"/>
          <p:cNvGrpSpPr/>
          <p:nvPr/>
        </p:nvGrpSpPr>
        <p:grpSpPr>
          <a:xfrm>
            <a:off x="1447798" y="5486400"/>
            <a:ext cx="1274652" cy="1067594"/>
            <a:chOff x="4800600" y="4114800"/>
            <a:chExt cx="1274652" cy="1067594"/>
          </a:xfrm>
        </p:grpSpPr>
        <p:cxnSp>
          <p:nvCxnSpPr>
            <p:cNvPr id="28" name="Straight Arrow Connector 27"/>
            <p:cNvCxnSpPr/>
            <p:nvPr/>
          </p:nvCxnSpPr>
          <p:spPr>
            <a:xfrm>
              <a:off x="4800600" y="4953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46482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791200" y="4724400"/>
              <a:ext cx="284052" cy="369332"/>
            </a:xfrm>
            <a:prstGeom prst="rect">
              <a:avLst/>
            </a:prstGeom>
            <a:noFill/>
          </p:spPr>
          <p:txBody>
            <a:bodyPr wrap="none" rtlCol="0">
              <a:spAutoFit/>
            </a:bodyPr>
            <a:lstStyle/>
            <a:p>
              <a:r>
                <a:rPr lang="en-US" dirty="0" smtClean="0"/>
                <a:t>x</a:t>
              </a:r>
              <a:endParaRPr lang="en-US" dirty="0"/>
            </a:p>
          </p:txBody>
        </p:sp>
        <p:sp>
          <p:nvSpPr>
            <p:cNvPr id="31" name="TextBox 30"/>
            <p:cNvSpPr txBox="1"/>
            <p:nvPr/>
          </p:nvSpPr>
          <p:spPr>
            <a:xfrm>
              <a:off x="5181600" y="4114800"/>
              <a:ext cx="288862" cy="369332"/>
            </a:xfrm>
            <a:prstGeom prst="rect">
              <a:avLst/>
            </a:prstGeom>
            <a:noFill/>
          </p:spPr>
          <p:txBody>
            <a:bodyPr wrap="none" rtlCol="0">
              <a:spAutoFit/>
            </a:bodyPr>
            <a:lstStyle/>
            <a:p>
              <a:r>
                <a:rPr lang="en-US" dirty="0"/>
                <a:t>y</a:t>
              </a:r>
            </a:p>
          </p:txBody>
        </p:sp>
        <p:sp>
          <p:nvSpPr>
            <p:cNvPr id="32" name="Oval 31"/>
            <p:cNvSpPr/>
            <p:nvPr/>
          </p:nvSpPr>
          <p:spPr>
            <a:xfrm>
              <a:off x="5029200" y="4876800"/>
              <a:ext cx="152400" cy="1524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081016" y="492556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876800" y="4648200"/>
              <a:ext cx="228600" cy="369332"/>
            </a:xfrm>
            <a:prstGeom prst="rect">
              <a:avLst/>
            </a:prstGeom>
            <a:noFill/>
          </p:spPr>
          <p:txBody>
            <a:bodyPr wrap="square" rtlCol="0">
              <a:spAutoFit/>
            </a:bodyPr>
            <a:lstStyle/>
            <a:p>
              <a:r>
                <a:rPr lang="en-US" dirty="0" smtClean="0"/>
                <a:t>z</a:t>
              </a:r>
              <a:endParaRPr lang="en-US" dirty="0"/>
            </a:p>
          </p:txBody>
        </p:sp>
      </p:grpSp>
      <p:sp>
        <p:nvSpPr>
          <p:cNvPr id="35" name="Flowchart: Delay 34"/>
          <p:cNvSpPr/>
          <p:nvPr/>
        </p:nvSpPr>
        <p:spPr>
          <a:xfrm rot="11067712" flipH="1">
            <a:off x="5408244" y="5064369"/>
            <a:ext cx="161699" cy="163389"/>
          </a:xfrm>
          <a:prstGeom prst="flowChartDelay">
            <a:avLst/>
          </a:prstGeom>
          <a:solidFill>
            <a:srgbClr val="FFC000"/>
          </a:solid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nvGrpSpPr>
          <p:cNvPr id="36" name="Group 105"/>
          <p:cNvGrpSpPr/>
          <p:nvPr/>
        </p:nvGrpSpPr>
        <p:grpSpPr>
          <a:xfrm>
            <a:off x="5428279" y="5189350"/>
            <a:ext cx="463588" cy="307777"/>
            <a:chOff x="4495800" y="1447800"/>
            <a:chExt cx="463588" cy="307777"/>
          </a:xfrm>
        </p:grpSpPr>
        <p:sp>
          <p:nvSpPr>
            <p:cNvPr id="37" name="Rounded Rectangle 36"/>
            <p:cNvSpPr/>
            <p:nvPr/>
          </p:nvSpPr>
          <p:spPr>
            <a:xfrm>
              <a:off x="4572000" y="1524000"/>
              <a:ext cx="334797" cy="17963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495800" y="1447800"/>
              <a:ext cx="463588" cy="307777"/>
            </a:xfrm>
            <a:prstGeom prst="rect">
              <a:avLst/>
            </a:prstGeom>
            <a:noFill/>
          </p:spPr>
          <p:txBody>
            <a:bodyPr wrap="square" rtlCol="0">
              <a:spAutoFit/>
            </a:bodyPr>
            <a:lstStyle/>
            <a:p>
              <a:r>
                <a:rPr lang="en-US" sz="1400" dirty="0" err="1" smtClean="0">
                  <a:solidFill>
                    <a:srgbClr val="FFC000"/>
                  </a:solidFill>
                </a:rPr>
                <a:t>PDc</a:t>
              </a:r>
              <a:endParaRPr lang="en-US" sz="1400" dirty="0">
                <a:solidFill>
                  <a:srgbClr val="FFC000"/>
                </a:solidFill>
              </a:endParaRPr>
            </a:p>
          </p:txBody>
        </p:sp>
      </p:grpSp>
      <p:sp>
        <p:nvSpPr>
          <p:cNvPr id="39" name="Rounded Rectangle 38"/>
          <p:cNvSpPr/>
          <p:nvPr/>
        </p:nvSpPr>
        <p:spPr>
          <a:xfrm>
            <a:off x="5257798" y="2286794"/>
            <a:ext cx="457200" cy="17963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5400000" flipH="1">
            <a:off x="5030043" y="2362149"/>
            <a:ext cx="161699" cy="163389"/>
          </a:xfrm>
          <a:prstGeom prst="flowChartDelay">
            <a:avLst/>
          </a:prstGeom>
          <a:solidFill>
            <a:srgbClr val="FFC000"/>
          </a:solid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TextBox 40"/>
          <p:cNvSpPr txBox="1"/>
          <p:nvPr/>
        </p:nvSpPr>
        <p:spPr>
          <a:xfrm>
            <a:off x="5181598" y="2210594"/>
            <a:ext cx="762000" cy="307777"/>
          </a:xfrm>
          <a:prstGeom prst="rect">
            <a:avLst/>
          </a:prstGeom>
          <a:noFill/>
        </p:spPr>
        <p:txBody>
          <a:bodyPr wrap="square" rtlCol="0">
            <a:spAutoFit/>
          </a:bodyPr>
          <a:lstStyle/>
          <a:p>
            <a:r>
              <a:rPr lang="en-US" sz="1400" dirty="0" err="1" smtClean="0">
                <a:solidFill>
                  <a:srgbClr val="FFC000"/>
                </a:solidFill>
              </a:rPr>
              <a:t>Pda</a:t>
            </a:r>
            <a:r>
              <a:rPr lang="en-US" sz="1400" dirty="0" smtClean="0">
                <a:solidFill>
                  <a:srgbClr val="FFC000"/>
                </a:solidFill>
              </a:rPr>
              <a:t> I</a:t>
            </a:r>
            <a:endParaRPr lang="en-US" sz="1400" dirty="0">
              <a:solidFill>
                <a:srgbClr val="FFC000"/>
              </a:solidFill>
            </a:endParaRPr>
          </a:p>
        </p:txBody>
      </p:sp>
      <p:sp>
        <p:nvSpPr>
          <p:cNvPr id="42" name="Rounded Rectangle 41"/>
          <p:cNvSpPr/>
          <p:nvPr/>
        </p:nvSpPr>
        <p:spPr>
          <a:xfrm>
            <a:off x="5714998" y="4012155"/>
            <a:ext cx="334797" cy="17963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lay 42"/>
          <p:cNvSpPr/>
          <p:nvPr/>
        </p:nvSpPr>
        <p:spPr>
          <a:xfrm rot="5400000" flipH="1">
            <a:off x="5520458" y="4105450"/>
            <a:ext cx="161699" cy="163389"/>
          </a:xfrm>
          <a:prstGeom prst="flowChartDelay">
            <a:avLst/>
          </a:prstGeom>
          <a:solidFill>
            <a:srgbClr val="FFC000"/>
          </a:solid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4" name="TextBox 43"/>
          <p:cNvSpPr txBox="1"/>
          <p:nvPr/>
        </p:nvSpPr>
        <p:spPr>
          <a:xfrm>
            <a:off x="5638798" y="3960217"/>
            <a:ext cx="685800" cy="307777"/>
          </a:xfrm>
          <a:prstGeom prst="rect">
            <a:avLst/>
          </a:prstGeom>
          <a:noFill/>
        </p:spPr>
        <p:txBody>
          <a:bodyPr wrap="square" rtlCol="0">
            <a:spAutoFit/>
          </a:bodyPr>
          <a:lstStyle/>
          <a:p>
            <a:r>
              <a:rPr lang="en-US" sz="1400" dirty="0" smtClean="0">
                <a:solidFill>
                  <a:srgbClr val="FFC000"/>
                </a:solidFill>
              </a:rPr>
              <a:t>PD2</a:t>
            </a:r>
            <a:endParaRPr lang="en-US" sz="1400" dirty="0">
              <a:solidFill>
                <a:srgbClr val="FFC000"/>
              </a:solidFill>
            </a:endParaRPr>
          </a:p>
        </p:txBody>
      </p:sp>
      <p:sp>
        <p:nvSpPr>
          <p:cNvPr id="45" name="Rounded Rectangle 44"/>
          <p:cNvSpPr/>
          <p:nvPr/>
        </p:nvSpPr>
        <p:spPr>
          <a:xfrm>
            <a:off x="1142998" y="5105400"/>
            <a:ext cx="334797" cy="17963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21397339" flipH="1">
            <a:off x="1090338" y="4786405"/>
            <a:ext cx="161699" cy="163389"/>
          </a:xfrm>
          <a:prstGeom prst="flowChartDelay">
            <a:avLst/>
          </a:prstGeom>
          <a:solidFill>
            <a:srgbClr val="FFC000"/>
          </a:solid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TextBox 46"/>
          <p:cNvSpPr txBox="1"/>
          <p:nvPr/>
        </p:nvSpPr>
        <p:spPr>
          <a:xfrm>
            <a:off x="1066798" y="5029200"/>
            <a:ext cx="609600" cy="307777"/>
          </a:xfrm>
          <a:prstGeom prst="rect">
            <a:avLst/>
          </a:prstGeom>
          <a:noFill/>
        </p:spPr>
        <p:txBody>
          <a:bodyPr wrap="square" rtlCol="0">
            <a:spAutoFit/>
          </a:bodyPr>
          <a:lstStyle/>
          <a:p>
            <a:r>
              <a:rPr lang="en-US" sz="1400" dirty="0" err="1" smtClean="0">
                <a:solidFill>
                  <a:srgbClr val="FFC000"/>
                </a:solidFill>
              </a:rPr>
              <a:t>PDb</a:t>
            </a:r>
            <a:endParaRPr lang="en-US" sz="1400" dirty="0">
              <a:solidFill>
                <a:srgbClr val="FFC000"/>
              </a:solidFill>
            </a:endParaRPr>
          </a:p>
        </p:txBody>
      </p:sp>
      <p:cxnSp>
        <p:nvCxnSpPr>
          <p:cNvPr id="48" name="Straight Connector 47"/>
          <p:cNvCxnSpPr>
            <a:stCxn id="4" idx="2"/>
          </p:cNvCxnSpPr>
          <p:nvPr/>
        </p:nvCxnSpPr>
        <p:spPr>
          <a:xfrm>
            <a:off x="5105398" y="5105400"/>
            <a:ext cx="291123" cy="31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029198" y="5410200"/>
            <a:ext cx="450764" cy="246221"/>
          </a:xfrm>
          <a:prstGeom prst="rect">
            <a:avLst/>
          </a:prstGeom>
          <a:noFill/>
        </p:spPr>
        <p:txBody>
          <a:bodyPr wrap="none" rtlCol="0">
            <a:spAutoFit/>
          </a:bodyPr>
          <a:lstStyle/>
          <a:p>
            <a:r>
              <a:rPr lang="en-US" sz="1000" dirty="0" smtClean="0">
                <a:solidFill>
                  <a:srgbClr val="002060"/>
                </a:solidFill>
              </a:rPr>
              <a:t>0.1m</a:t>
            </a:r>
            <a:endParaRPr lang="en-US" sz="1000" dirty="0">
              <a:solidFill>
                <a:srgbClr val="002060"/>
              </a:solidFill>
            </a:endParaRPr>
          </a:p>
        </p:txBody>
      </p:sp>
      <p:cxnSp>
        <p:nvCxnSpPr>
          <p:cNvPr id="50" name="Straight Connector 49"/>
          <p:cNvCxnSpPr/>
          <p:nvPr/>
        </p:nvCxnSpPr>
        <p:spPr>
          <a:xfrm flipH="1">
            <a:off x="5181598" y="5105400"/>
            <a:ext cx="33215" cy="351692"/>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259753" y="5351584"/>
            <a:ext cx="261815" cy="19539"/>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4062776" y="3563509"/>
            <a:ext cx="2100263" cy="40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a:off x="4874895" y="2364896"/>
            <a:ext cx="9299" cy="31029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4724400" y="4419600"/>
            <a:ext cx="609599" cy="79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571998" y="3429794"/>
            <a:ext cx="545342" cy="246221"/>
          </a:xfrm>
          <a:prstGeom prst="rect">
            <a:avLst/>
          </a:prstGeom>
          <a:noFill/>
        </p:spPr>
        <p:txBody>
          <a:bodyPr wrap="none" rtlCol="0">
            <a:spAutoFit/>
          </a:bodyPr>
          <a:lstStyle/>
          <a:p>
            <a:r>
              <a:rPr lang="en-US" sz="1000" dirty="0" smtClean="0">
                <a:solidFill>
                  <a:srgbClr val="002060"/>
                </a:solidFill>
              </a:rPr>
              <a:t>1.60 m</a:t>
            </a:r>
            <a:endParaRPr lang="en-US" sz="1000" dirty="0">
              <a:solidFill>
                <a:srgbClr val="002060"/>
              </a:solidFill>
            </a:endParaRPr>
          </a:p>
        </p:txBody>
      </p:sp>
      <p:cxnSp>
        <p:nvCxnSpPr>
          <p:cNvPr id="56" name="Straight Connector 55"/>
          <p:cNvCxnSpPr/>
          <p:nvPr/>
        </p:nvCxnSpPr>
        <p:spPr>
          <a:xfrm rot="10800000" flipV="1">
            <a:off x="5611444" y="4267992"/>
            <a:ext cx="300892" cy="1"/>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flipV="1">
            <a:off x="5603628" y="4405921"/>
            <a:ext cx="300892" cy="1"/>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91198" y="4191000"/>
            <a:ext cx="450764" cy="246221"/>
          </a:xfrm>
          <a:prstGeom prst="rect">
            <a:avLst/>
          </a:prstGeom>
          <a:noFill/>
        </p:spPr>
        <p:txBody>
          <a:bodyPr wrap="none" rtlCol="0">
            <a:spAutoFit/>
          </a:bodyPr>
          <a:lstStyle/>
          <a:p>
            <a:r>
              <a:rPr lang="en-US" sz="1000" dirty="0" smtClean="0">
                <a:solidFill>
                  <a:srgbClr val="002060"/>
                </a:solidFill>
              </a:rPr>
              <a:t>0.1m</a:t>
            </a:r>
            <a:endParaRPr lang="en-US" sz="1000" dirty="0">
              <a:solidFill>
                <a:srgbClr val="002060"/>
              </a:solidFill>
            </a:endParaRPr>
          </a:p>
        </p:txBody>
      </p:sp>
      <p:cxnSp>
        <p:nvCxnSpPr>
          <p:cNvPr id="59" name="Straight Connector 58"/>
          <p:cNvCxnSpPr/>
          <p:nvPr/>
        </p:nvCxnSpPr>
        <p:spPr>
          <a:xfrm flipV="1">
            <a:off x="1246552" y="4839677"/>
            <a:ext cx="371231" cy="195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1113694" y="4718540"/>
            <a:ext cx="265719" cy="15627"/>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1365739" y="4697045"/>
            <a:ext cx="269626" cy="15633"/>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31275" y="4382476"/>
            <a:ext cx="450764" cy="246221"/>
          </a:xfrm>
          <a:prstGeom prst="rect">
            <a:avLst/>
          </a:prstGeom>
          <a:noFill/>
        </p:spPr>
        <p:txBody>
          <a:bodyPr wrap="none" rtlCol="0">
            <a:spAutoFit/>
          </a:bodyPr>
          <a:lstStyle/>
          <a:p>
            <a:r>
              <a:rPr lang="en-US" sz="1000" dirty="0" smtClean="0">
                <a:solidFill>
                  <a:srgbClr val="002060"/>
                </a:solidFill>
              </a:rPr>
              <a:t>0.1m</a:t>
            </a:r>
            <a:endParaRPr lang="en-US" sz="1000" dirty="0">
              <a:solidFill>
                <a:srgbClr val="002060"/>
              </a:solidFill>
            </a:endParaRPr>
          </a:p>
        </p:txBody>
      </p:sp>
      <p:grpSp>
        <p:nvGrpSpPr>
          <p:cNvPr id="63" name="Group 62"/>
          <p:cNvGrpSpPr/>
          <p:nvPr/>
        </p:nvGrpSpPr>
        <p:grpSpPr>
          <a:xfrm rot="13529009">
            <a:off x="6611555" y="2588036"/>
            <a:ext cx="304800" cy="304800"/>
            <a:chOff x="4876800" y="1371600"/>
            <a:chExt cx="1066800" cy="1066800"/>
          </a:xfrm>
        </p:grpSpPr>
        <p:sp>
          <p:nvSpPr>
            <p:cNvPr id="64" name="Arc 63"/>
            <p:cNvSpPr/>
            <p:nvPr/>
          </p:nvSpPr>
          <p:spPr>
            <a:xfrm rot="10800000">
              <a:off x="5181600" y="1371600"/>
              <a:ext cx="7620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5" name="Group 77"/>
            <p:cNvGrpSpPr/>
            <p:nvPr/>
          </p:nvGrpSpPr>
          <p:grpSpPr>
            <a:xfrm>
              <a:off x="4876800" y="1676400"/>
              <a:ext cx="762000" cy="762000"/>
              <a:chOff x="4876800" y="1676400"/>
              <a:chExt cx="762000" cy="762000"/>
            </a:xfrm>
          </p:grpSpPr>
          <p:sp>
            <p:nvSpPr>
              <p:cNvPr id="66" name="Arc 65"/>
              <p:cNvSpPr/>
              <p:nvPr/>
            </p:nvSpPr>
            <p:spPr>
              <a:xfrm>
                <a:off x="4876800" y="1676400"/>
                <a:ext cx="7620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7" name="Straight Connector 66"/>
              <p:cNvCxnSpPr>
                <a:stCxn id="64" idx="2"/>
              </p:cNvCxnSpPr>
              <p:nvPr/>
            </p:nvCxnSpPr>
            <p:spPr>
              <a:xfrm rot="5400000" flipH="1" flipV="1">
                <a:off x="5181600" y="1676400"/>
                <a:ext cx="76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H="1" flipV="1">
                <a:off x="5562600" y="2057400"/>
                <a:ext cx="76200" cy="7620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9" name="Group 68"/>
          <p:cNvGrpSpPr/>
          <p:nvPr/>
        </p:nvGrpSpPr>
        <p:grpSpPr>
          <a:xfrm rot="13539395">
            <a:off x="6915730" y="2496926"/>
            <a:ext cx="457200" cy="457200"/>
            <a:chOff x="4800600" y="685800"/>
            <a:chExt cx="1676400" cy="1676400"/>
          </a:xfrm>
        </p:grpSpPr>
        <p:sp>
          <p:nvSpPr>
            <p:cNvPr id="70" name="Arc 69"/>
            <p:cNvSpPr/>
            <p:nvPr/>
          </p:nvSpPr>
          <p:spPr>
            <a:xfrm>
              <a:off x="4800600" y="14478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p:nvPr/>
          </p:nvSpPr>
          <p:spPr>
            <a:xfrm rot="10800000">
              <a:off x="5562600" y="6858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2" name="Straight Connector 71"/>
            <p:cNvCxnSpPr>
              <a:stCxn id="70" idx="0"/>
              <a:endCxn id="71" idx="2"/>
            </p:cNvCxnSpPr>
            <p:nvPr/>
          </p:nvCxnSpPr>
          <p:spPr>
            <a:xfrm rot="10800000" flipH="1">
              <a:off x="5257800" y="1143000"/>
              <a:ext cx="304799"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H="1">
              <a:off x="5715000" y="1600200"/>
              <a:ext cx="304799" cy="3048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p:nvPr/>
        </p:nvCxnSpPr>
        <p:spPr>
          <a:xfrm rot="10800000" flipV="1">
            <a:off x="5043488" y="2667794"/>
            <a:ext cx="133348" cy="128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76" idx="1"/>
          </p:cNvCxnSpPr>
          <p:nvPr/>
        </p:nvCxnSpPr>
        <p:spPr>
          <a:xfrm flipV="1">
            <a:off x="5105398" y="2732782"/>
            <a:ext cx="2810101" cy="112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Flowchart: Delay 75"/>
          <p:cNvSpPr/>
          <p:nvPr/>
        </p:nvSpPr>
        <p:spPr>
          <a:xfrm rot="10800000" flipH="1">
            <a:off x="7915499" y="2651088"/>
            <a:ext cx="161699" cy="163389"/>
          </a:xfrm>
          <a:prstGeom prst="flowChartDelay">
            <a:avLst/>
          </a:prstGeom>
          <a:solidFill>
            <a:srgbClr val="FFC000"/>
          </a:solid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7" name="Rounded Rectangle 76"/>
          <p:cNvSpPr/>
          <p:nvPr/>
        </p:nvSpPr>
        <p:spPr>
          <a:xfrm>
            <a:off x="7543798" y="2439194"/>
            <a:ext cx="457200" cy="17963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467598" y="2362994"/>
            <a:ext cx="762000" cy="307777"/>
          </a:xfrm>
          <a:prstGeom prst="rect">
            <a:avLst/>
          </a:prstGeom>
          <a:noFill/>
        </p:spPr>
        <p:txBody>
          <a:bodyPr wrap="square" rtlCol="0">
            <a:spAutoFit/>
          </a:bodyPr>
          <a:lstStyle/>
          <a:p>
            <a:r>
              <a:rPr lang="en-US" sz="1400" dirty="0" err="1" smtClean="0">
                <a:solidFill>
                  <a:srgbClr val="FFC000"/>
                </a:solidFill>
              </a:rPr>
              <a:t>Pda</a:t>
            </a:r>
            <a:r>
              <a:rPr lang="en-US" sz="1400" dirty="0" smtClean="0">
                <a:solidFill>
                  <a:srgbClr val="FFC000"/>
                </a:solidFill>
              </a:rPr>
              <a:t> Q</a:t>
            </a:r>
            <a:endParaRPr lang="en-US" sz="1400" dirty="0">
              <a:solidFill>
                <a:srgbClr val="FFC000"/>
              </a:solidFill>
            </a:endParaRPr>
          </a:p>
        </p:txBody>
      </p:sp>
      <p:cxnSp>
        <p:nvCxnSpPr>
          <p:cNvPr id="79" name="Straight Arrow Connector 78"/>
          <p:cNvCxnSpPr/>
          <p:nvPr/>
        </p:nvCxnSpPr>
        <p:spPr>
          <a:xfrm rot="5400000">
            <a:off x="4557552" y="4053840"/>
            <a:ext cx="640080" cy="1588"/>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V="1">
            <a:off x="4556361" y="2880757"/>
            <a:ext cx="640080" cy="794"/>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7772398" y="2972594"/>
            <a:ext cx="304800"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172198" y="2896394"/>
            <a:ext cx="545342" cy="246221"/>
          </a:xfrm>
          <a:prstGeom prst="rect">
            <a:avLst/>
          </a:prstGeom>
          <a:noFill/>
        </p:spPr>
        <p:txBody>
          <a:bodyPr wrap="none" rtlCol="0">
            <a:spAutoFit/>
          </a:bodyPr>
          <a:lstStyle/>
          <a:p>
            <a:r>
              <a:rPr lang="en-US" sz="1000" dirty="0" smtClean="0">
                <a:solidFill>
                  <a:srgbClr val="002060"/>
                </a:solidFill>
              </a:rPr>
              <a:t>2.85 m</a:t>
            </a:r>
            <a:endParaRPr lang="en-US" sz="1000" dirty="0">
              <a:solidFill>
                <a:srgbClr val="002060"/>
              </a:solidFill>
            </a:endParaRPr>
          </a:p>
        </p:txBody>
      </p:sp>
      <p:sp>
        <p:nvSpPr>
          <p:cNvPr id="83" name="Freeform 82"/>
          <p:cNvSpPr/>
          <p:nvPr/>
        </p:nvSpPr>
        <p:spPr>
          <a:xfrm>
            <a:off x="5195453" y="2972594"/>
            <a:ext cx="900545" cy="1434760"/>
          </a:xfrm>
          <a:custGeom>
            <a:avLst/>
            <a:gdLst>
              <a:gd name="connsiteX0" fmla="*/ 32598 w 1294177"/>
              <a:gd name="connsiteY0" fmla="*/ 1562304 h 1562304"/>
              <a:gd name="connsiteX1" fmla="*/ 27709 w 1294177"/>
              <a:gd name="connsiteY1" fmla="*/ 437641 h 1562304"/>
              <a:gd name="connsiteX2" fmla="*/ 198853 w 1294177"/>
              <a:gd name="connsiteY2" fmla="*/ 80683 h 1562304"/>
              <a:gd name="connsiteX3" fmla="*/ 780744 w 1294177"/>
              <a:gd name="connsiteY3" fmla="*/ 12225 h 1562304"/>
              <a:gd name="connsiteX4" fmla="*/ 1294177 w 1294177"/>
              <a:gd name="connsiteY4" fmla="*/ 7335 h 156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177" h="1562304">
                <a:moveTo>
                  <a:pt x="32598" y="1562304"/>
                </a:moveTo>
                <a:cubicBezTo>
                  <a:pt x="16299" y="1123441"/>
                  <a:pt x="0" y="684578"/>
                  <a:pt x="27709" y="437641"/>
                </a:cubicBezTo>
                <a:cubicBezTo>
                  <a:pt x="55418" y="190704"/>
                  <a:pt x="73347" y="151586"/>
                  <a:pt x="198853" y="80683"/>
                </a:cubicBezTo>
                <a:cubicBezTo>
                  <a:pt x="324359" y="9780"/>
                  <a:pt x="598190" y="24450"/>
                  <a:pt x="780744" y="12225"/>
                </a:cubicBezTo>
                <a:cubicBezTo>
                  <a:pt x="963298" y="0"/>
                  <a:pt x="1128737" y="3667"/>
                  <a:pt x="1294177" y="7335"/>
                </a:cubicBezTo>
              </a:path>
            </a:pathLst>
          </a:cu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4" name="Straight Arrow Connector 83"/>
          <p:cNvCxnSpPr/>
          <p:nvPr/>
        </p:nvCxnSpPr>
        <p:spPr>
          <a:xfrm flipV="1">
            <a:off x="6838439" y="3013750"/>
            <a:ext cx="10668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96000" y="2133600"/>
            <a:ext cx="1316386" cy="369332"/>
          </a:xfrm>
          <a:prstGeom prst="rect">
            <a:avLst/>
          </a:prstGeom>
          <a:noFill/>
        </p:spPr>
        <p:txBody>
          <a:bodyPr wrap="none" rtlCol="0">
            <a:spAutoFit/>
          </a:bodyPr>
          <a:lstStyle/>
          <a:p>
            <a:r>
              <a:rPr lang="en-US" dirty="0" err="1" smtClean="0"/>
              <a:t>Gouy</a:t>
            </a:r>
            <a:r>
              <a:rPr lang="en-US" dirty="0" smtClean="0"/>
              <a:t> </a:t>
            </a:r>
            <a:r>
              <a:rPr lang="en-US" dirty="0" smtClean="0"/>
              <a:t>lenses</a:t>
            </a:r>
            <a:endParaRPr lang="en-US" dirty="0" smtClean="0"/>
          </a:p>
        </p:txBody>
      </p:sp>
      <p:sp>
        <p:nvSpPr>
          <p:cNvPr id="87" name="TextBox 86"/>
          <p:cNvSpPr txBox="1"/>
          <p:nvPr/>
        </p:nvSpPr>
        <p:spPr>
          <a:xfrm>
            <a:off x="3810000" y="1295400"/>
            <a:ext cx="2971800" cy="369332"/>
          </a:xfrm>
          <a:prstGeom prst="rect">
            <a:avLst/>
          </a:prstGeom>
          <a:noFill/>
        </p:spPr>
        <p:txBody>
          <a:bodyPr wrap="square" rtlCol="0">
            <a:spAutoFit/>
          </a:bodyPr>
          <a:lstStyle/>
          <a:p>
            <a:r>
              <a:rPr lang="en-US" dirty="0" smtClean="0"/>
              <a:t>Remaining 6 DOFs </a:t>
            </a:r>
            <a:endParaRPr lang="en-US" dirty="0"/>
          </a:p>
        </p:txBody>
      </p:sp>
      <p:sp>
        <p:nvSpPr>
          <p:cNvPr id="86" name="Slide Number Placeholder 85"/>
          <p:cNvSpPr>
            <a:spLocks noGrp="1"/>
          </p:cNvSpPr>
          <p:nvPr>
            <p:ph type="sldNum" sz="quarter" idx="12"/>
          </p:nvPr>
        </p:nvSpPr>
        <p:spPr/>
        <p:txBody>
          <a:bodyPr/>
          <a:lstStyle/>
          <a:p>
            <a:fld id="{1BF1B83B-E97F-4C33-85DE-BACA1BBD56B1}" type="slidenum">
              <a:rPr lang="en-US" smtClean="0"/>
              <a:pPr/>
              <a:t>17</a:t>
            </a:fld>
            <a:endParaRPr lang="en-US"/>
          </a:p>
        </p:txBody>
      </p:sp>
      <p:sp>
        <p:nvSpPr>
          <p:cNvPr id="88" name="Flowchart: Delay 87"/>
          <p:cNvSpPr/>
          <p:nvPr/>
        </p:nvSpPr>
        <p:spPr>
          <a:xfrm flipH="1">
            <a:off x="228600" y="1981200"/>
            <a:ext cx="671623" cy="881087"/>
          </a:xfrm>
          <a:prstGeom prst="flowChartDelay">
            <a:avLst/>
          </a:prstGeom>
          <a:solidFill>
            <a:srgbClr val="FFC000"/>
          </a:solid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90" name="Straight Connector 89"/>
          <p:cNvCxnSpPr>
            <a:stCxn id="88" idx="1"/>
          </p:cNvCxnSpPr>
          <p:nvPr/>
        </p:nvCxnSpPr>
        <p:spPr>
          <a:xfrm>
            <a:off x="900223" y="2421744"/>
            <a:ext cx="252877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flipV="1">
            <a:off x="893135" y="2083980"/>
            <a:ext cx="2488018" cy="106325"/>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0800000" flipV="1">
            <a:off x="914401" y="2083980"/>
            <a:ext cx="2456121" cy="28707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752600" y="1752600"/>
            <a:ext cx="1229760" cy="369332"/>
          </a:xfrm>
          <a:prstGeom prst="rect">
            <a:avLst/>
          </a:prstGeom>
          <a:noFill/>
        </p:spPr>
        <p:txBody>
          <a:bodyPr wrap="none" rtlCol="0">
            <a:spAutoFit/>
          </a:bodyPr>
          <a:lstStyle/>
          <a:p>
            <a:r>
              <a:rPr lang="en-US" dirty="0" err="1" smtClean="0"/>
              <a:t>wo</a:t>
            </a:r>
            <a:r>
              <a:rPr lang="en-US" dirty="0" smtClean="0"/>
              <a:t>/ lenses</a:t>
            </a:r>
            <a:endParaRPr lang="en-US" dirty="0"/>
          </a:p>
        </p:txBody>
      </p:sp>
      <p:sp>
        <p:nvSpPr>
          <p:cNvPr id="99" name="TextBox 98"/>
          <p:cNvSpPr txBox="1"/>
          <p:nvPr/>
        </p:nvSpPr>
        <p:spPr>
          <a:xfrm>
            <a:off x="2133600" y="2209800"/>
            <a:ext cx="1077539" cy="369332"/>
          </a:xfrm>
          <a:prstGeom prst="rect">
            <a:avLst/>
          </a:prstGeom>
          <a:noFill/>
        </p:spPr>
        <p:txBody>
          <a:bodyPr wrap="none" rtlCol="0">
            <a:spAutoFit/>
          </a:bodyPr>
          <a:lstStyle/>
          <a:p>
            <a:r>
              <a:rPr lang="en-US" dirty="0" smtClean="0"/>
              <a:t>w/ lenses</a:t>
            </a:r>
            <a:endParaRPr lang="en-US" dirty="0"/>
          </a:p>
        </p:txBody>
      </p:sp>
      <p:sp>
        <p:nvSpPr>
          <p:cNvPr id="100" name="TextBox 99"/>
          <p:cNvSpPr txBox="1"/>
          <p:nvPr/>
        </p:nvSpPr>
        <p:spPr>
          <a:xfrm>
            <a:off x="1752600" y="2590800"/>
            <a:ext cx="2489175" cy="646331"/>
          </a:xfrm>
          <a:prstGeom prst="rect">
            <a:avLst/>
          </a:prstGeom>
          <a:noFill/>
        </p:spPr>
        <p:txBody>
          <a:bodyPr wrap="square" rtlCol="0">
            <a:spAutoFit/>
          </a:bodyPr>
          <a:lstStyle/>
          <a:p>
            <a:r>
              <a:rPr lang="en-US" dirty="0" smtClean="0"/>
              <a:t>Because of lenses signals appear smaller</a:t>
            </a:r>
            <a:endParaRPr lang="en-US" dirty="0"/>
          </a:p>
        </p:txBody>
      </p:sp>
      <p:sp>
        <p:nvSpPr>
          <p:cNvPr id="101" name="TextBox 100"/>
          <p:cNvSpPr txBox="1"/>
          <p:nvPr/>
        </p:nvSpPr>
        <p:spPr>
          <a:xfrm>
            <a:off x="7162800" y="1752600"/>
            <a:ext cx="1566006" cy="369332"/>
          </a:xfrm>
          <a:prstGeom prst="rect">
            <a:avLst/>
          </a:prstGeom>
          <a:noFill/>
        </p:spPr>
        <p:txBody>
          <a:bodyPr wrap="none" rtlCol="0">
            <a:spAutoFit/>
          </a:bodyPr>
          <a:lstStyle/>
          <a:p>
            <a:r>
              <a:rPr lang="en-US" dirty="0" smtClean="0"/>
              <a:t>More sensitive</a:t>
            </a:r>
            <a:endParaRPr lang="en-US" dirty="0"/>
          </a:p>
        </p:txBody>
      </p:sp>
      <p:sp>
        <p:nvSpPr>
          <p:cNvPr id="103" name="Oval 102"/>
          <p:cNvSpPr/>
          <p:nvPr/>
        </p:nvSpPr>
        <p:spPr>
          <a:xfrm>
            <a:off x="457200" y="4343400"/>
            <a:ext cx="1219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257800" y="3733800"/>
            <a:ext cx="1219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315200" y="2133600"/>
            <a:ext cx="1219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6477000" y="3810000"/>
            <a:ext cx="2667000" cy="1200329"/>
          </a:xfrm>
          <a:prstGeom prst="rect">
            <a:avLst/>
          </a:prstGeom>
          <a:noFill/>
        </p:spPr>
        <p:txBody>
          <a:bodyPr wrap="square" rtlCol="0">
            <a:spAutoFit/>
          </a:bodyPr>
          <a:lstStyle/>
          <a:p>
            <a:r>
              <a:rPr lang="en-US" dirty="0" smtClean="0"/>
              <a:t>Incoming beam fixed to the eigenmode</a:t>
            </a:r>
            <a:r>
              <a:rPr lang="en-US" dirty="0" smtClean="0">
                <a:sym typeface="Wingdings" pitchFamily="2" charset="2"/>
              </a:rPr>
              <a:t></a:t>
            </a:r>
            <a:endParaRPr lang="en-US" dirty="0" smtClean="0"/>
          </a:p>
          <a:p>
            <a:r>
              <a:rPr lang="en-US" dirty="0" smtClean="0"/>
              <a:t>Effectively looking at the cavity eigenmode</a:t>
            </a:r>
            <a:endParaRPr lang="en-US" dirty="0"/>
          </a:p>
        </p:txBody>
      </p:sp>
      <p:cxnSp>
        <p:nvCxnSpPr>
          <p:cNvPr id="108" name="Straight Arrow Connector 107"/>
          <p:cNvCxnSpPr/>
          <p:nvPr/>
        </p:nvCxnSpPr>
        <p:spPr>
          <a:xfrm rot="5400000" flipH="1" flipV="1">
            <a:off x="3238500" y="22479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429000" y="1905000"/>
            <a:ext cx="1040926" cy="646331"/>
          </a:xfrm>
          <a:prstGeom prst="rect">
            <a:avLst/>
          </a:prstGeom>
          <a:noFill/>
        </p:spPr>
        <p:txBody>
          <a:bodyPr wrap="none" rtlCol="0">
            <a:spAutoFit/>
          </a:bodyPr>
          <a:lstStyle/>
          <a:p>
            <a:r>
              <a:rPr lang="en-US" dirty="0" smtClean="0"/>
              <a:t>Lateral + </a:t>
            </a:r>
          </a:p>
          <a:p>
            <a:r>
              <a:rPr lang="en-US" dirty="0" smtClean="0"/>
              <a:t>angular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dissolve">
                                      <p:cBhvr>
                                        <p:cTn id="7" dur="500"/>
                                        <p:tgtEl>
                                          <p:spTgt spid="10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dissolve">
                                      <p:cBhvr>
                                        <p:cTn id="10" dur="500"/>
                                        <p:tgtEl>
                                          <p:spTgt spid="10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dissolve">
                                      <p:cBhvr>
                                        <p:cTn id="13" dur="500"/>
                                        <p:tgtEl>
                                          <p:spTgt spid="10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dissolve">
                                      <p:cBhvr>
                                        <p:cTn id="16" dur="500"/>
                                        <p:tgtEl>
                                          <p:spTgt spid="10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dissolve">
                                      <p:cBhvr>
                                        <p:cTn id="19" dur="500"/>
                                        <p:tgtEl>
                                          <p:spTgt spid="10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dissolve">
                                      <p:cBhvr>
                                        <p:cTn id="24" dur="500"/>
                                        <p:tgtEl>
                                          <p:spTgt spid="88"/>
                                        </p:tgtEl>
                                      </p:cBhvr>
                                    </p:animEffect>
                                  </p:childTnLst>
                                </p:cTn>
                              </p:par>
                              <p:par>
                                <p:cTn id="25" presetID="9"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dissolve">
                                      <p:cBhvr>
                                        <p:cTn id="27" dur="500"/>
                                        <p:tgtEl>
                                          <p:spTgt spid="90"/>
                                        </p:tgtEl>
                                      </p:cBhvr>
                                    </p:animEffect>
                                  </p:childTnLst>
                                </p:cTn>
                              </p:par>
                              <p:par>
                                <p:cTn id="28" presetID="9" presetClass="entr" presetSubtype="0" fill="hold" nodeType="with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dissolve">
                                      <p:cBhvr>
                                        <p:cTn id="30" dur="500"/>
                                        <p:tgtEl>
                                          <p:spTgt spid="92"/>
                                        </p:tgtEl>
                                      </p:cBhvr>
                                    </p:animEffect>
                                  </p:childTnLst>
                                </p:cTn>
                              </p:par>
                              <p:par>
                                <p:cTn id="31" presetID="9" presetClass="entr" presetSubtype="0" fill="hold"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dissolve">
                                      <p:cBhvr>
                                        <p:cTn id="33" dur="500"/>
                                        <p:tgtEl>
                                          <p:spTgt spid="9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dissolve">
                                      <p:cBhvr>
                                        <p:cTn id="36" dur="500"/>
                                        <p:tgtEl>
                                          <p:spTgt spid="9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dissolve">
                                      <p:cBhvr>
                                        <p:cTn id="39" dur="500"/>
                                        <p:tgtEl>
                                          <p:spTgt spid="9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dissolve">
                                      <p:cBhvr>
                                        <p:cTn id="42" dur="500"/>
                                        <p:tgtEl>
                                          <p:spTgt spid="100"/>
                                        </p:tgtEl>
                                      </p:cBhvr>
                                    </p:animEffect>
                                  </p:childTnLst>
                                </p:cTn>
                              </p:par>
                              <p:par>
                                <p:cTn id="43" presetID="9" presetClass="entr" presetSubtype="0" fill="hold" nodeType="withEffect">
                                  <p:stCondLst>
                                    <p:cond delay="0"/>
                                  </p:stCondLst>
                                  <p:childTnLst>
                                    <p:set>
                                      <p:cBhvr>
                                        <p:cTn id="44" dur="1" fill="hold">
                                          <p:stCondLst>
                                            <p:cond delay="0"/>
                                          </p:stCondLst>
                                        </p:cTn>
                                        <p:tgtEl>
                                          <p:spTgt spid="108"/>
                                        </p:tgtEl>
                                        <p:attrNameLst>
                                          <p:attrName>style.visibility</p:attrName>
                                        </p:attrNameLst>
                                      </p:cBhvr>
                                      <p:to>
                                        <p:strVal val="visible"/>
                                      </p:to>
                                    </p:set>
                                    <p:animEffect transition="in" filter="dissolve">
                                      <p:cBhvr>
                                        <p:cTn id="45" dur="500"/>
                                        <p:tgtEl>
                                          <p:spTgt spid="10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dissolve">
                                      <p:cBhvr>
                                        <p:cTn id="4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8" grpId="0"/>
      <p:bldP spid="99" grpId="0"/>
      <p:bldP spid="100" grpId="0"/>
      <p:bldP spid="101" grpId="0"/>
      <p:bldP spid="103" grpId="0" animBg="1"/>
      <p:bldP spid="104" grpId="0" animBg="1"/>
      <p:bldP spid="105" grpId="0" animBg="1"/>
      <p:bldP spid="106"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Expected signals</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381000" y="990600"/>
            <a:ext cx="6543675" cy="190500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457200" y="3581400"/>
            <a:ext cx="6315075" cy="19335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BF1B83B-E97F-4C33-85DE-BACA1BBD56B1}" type="slidenum">
              <a:rPr lang="en-US" smtClean="0"/>
              <a:pPr/>
              <a:t>18</a:t>
            </a:fld>
            <a:endParaRPr lang="en-US"/>
          </a:p>
        </p:txBody>
      </p:sp>
      <p:sp>
        <p:nvSpPr>
          <p:cNvPr id="6" name="Rounded Rectangle 5"/>
          <p:cNvSpPr/>
          <p:nvPr/>
        </p:nvSpPr>
        <p:spPr>
          <a:xfrm>
            <a:off x="1066800" y="990600"/>
            <a:ext cx="1066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352800" y="990600"/>
            <a:ext cx="1066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495800" y="990600"/>
            <a:ext cx="1066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66800" y="3581400"/>
            <a:ext cx="1066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352800" y="3581400"/>
            <a:ext cx="1066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72000" y="3581400"/>
            <a:ext cx="1066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1066800" y="1674628"/>
            <a:ext cx="1066800" cy="2445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1066800" y="2259419"/>
            <a:ext cx="1066800" cy="2977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1066800" y="2557130"/>
            <a:ext cx="1066800" cy="2764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3352800" y="1676400"/>
            <a:ext cx="1066800" cy="2445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3352800" y="2261191"/>
            <a:ext cx="1066800" cy="2977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352800" y="2558902"/>
            <a:ext cx="1066800" cy="2764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4495800" y="1676400"/>
            <a:ext cx="1066800" cy="2445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4495800" y="2261191"/>
            <a:ext cx="1066800" cy="2977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4495800" y="2558902"/>
            <a:ext cx="1066800" cy="2764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1066800" y="4267200"/>
            <a:ext cx="1066800" cy="2445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1066800" y="4851991"/>
            <a:ext cx="1066800" cy="2977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1066800" y="5149702"/>
            <a:ext cx="1066800" cy="2764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3429000" y="4267200"/>
            <a:ext cx="1066800" cy="2445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3429000" y="4851991"/>
            <a:ext cx="1066800" cy="2977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3429000" y="5149702"/>
            <a:ext cx="1066800" cy="2764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4572000" y="4267200"/>
            <a:ext cx="1066800" cy="2445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4572000" y="4851991"/>
            <a:ext cx="1066800" cy="2977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4572000" y="5149702"/>
            <a:ext cx="1066800" cy="2764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438400" y="6334780"/>
            <a:ext cx="4046877" cy="523220"/>
          </a:xfrm>
          <a:prstGeom prst="rect">
            <a:avLst/>
          </a:prstGeom>
          <a:noFill/>
        </p:spPr>
        <p:txBody>
          <a:bodyPr wrap="none" rtlCol="0">
            <a:spAutoFit/>
          </a:bodyPr>
          <a:lstStyle/>
          <a:p>
            <a:r>
              <a:rPr lang="en-US" sz="2800" dirty="0" smtClean="0"/>
              <a:t>Take linear combinations…</a:t>
            </a:r>
            <a:endParaRPr lang="en-US" sz="2800" dirty="0"/>
          </a:p>
        </p:txBody>
      </p:sp>
      <p:sp>
        <p:nvSpPr>
          <p:cNvPr id="127" name="TextBox 126"/>
          <p:cNvSpPr txBox="1"/>
          <p:nvPr/>
        </p:nvSpPr>
        <p:spPr>
          <a:xfrm>
            <a:off x="990600" y="3124200"/>
            <a:ext cx="1408912" cy="369332"/>
          </a:xfrm>
          <a:prstGeom prst="rect">
            <a:avLst/>
          </a:prstGeom>
          <a:noFill/>
        </p:spPr>
        <p:txBody>
          <a:bodyPr wrap="none" rtlCol="0">
            <a:spAutoFit/>
          </a:bodyPr>
          <a:lstStyle/>
          <a:p>
            <a:r>
              <a:rPr lang="en-US" dirty="0" smtClean="0"/>
              <a:t>3DOFs mixed</a:t>
            </a:r>
            <a:endParaRPr lang="en-US" dirty="0"/>
          </a:p>
        </p:txBody>
      </p:sp>
      <p:cxnSp>
        <p:nvCxnSpPr>
          <p:cNvPr id="129" name="Straight Arrow Connector 128"/>
          <p:cNvCxnSpPr>
            <a:stCxn id="110" idx="2"/>
            <a:endCxn id="127" idx="0"/>
          </p:cNvCxnSpPr>
          <p:nvPr/>
        </p:nvCxnSpPr>
        <p:spPr>
          <a:xfrm rot="16200000" flipH="1">
            <a:off x="1454889" y="2978888"/>
            <a:ext cx="295939" cy="5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00400" y="3124200"/>
            <a:ext cx="1408912" cy="369332"/>
          </a:xfrm>
          <a:prstGeom prst="rect">
            <a:avLst/>
          </a:prstGeom>
          <a:noFill/>
        </p:spPr>
        <p:txBody>
          <a:bodyPr wrap="none" rtlCol="0">
            <a:spAutoFit/>
          </a:bodyPr>
          <a:lstStyle/>
          <a:p>
            <a:r>
              <a:rPr lang="en-US" dirty="0" smtClean="0"/>
              <a:t>3DOFs mixed</a:t>
            </a:r>
            <a:endParaRPr lang="en-US" dirty="0"/>
          </a:p>
        </p:txBody>
      </p:sp>
      <p:cxnSp>
        <p:nvCxnSpPr>
          <p:cNvPr id="131" name="Straight Arrow Connector 130"/>
          <p:cNvCxnSpPr>
            <a:endCxn id="130" idx="0"/>
          </p:cNvCxnSpPr>
          <p:nvPr/>
        </p:nvCxnSpPr>
        <p:spPr>
          <a:xfrm rot="16200000" flipH="1">
            <a:off x="3664689" y="2978888"/>
            <a:ext cx="295939" cy="5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4495800" y="3124200"/>
            <a:ext cx="1408912" cy="369332"/>
          </a:xfrm>
          <a:prstGeom prst="rect">
            <a:avLst/>
          </a:prstGeom>
          <a:noFill/>
        </p:spPr>
        <p:txBody>
          <a:bodyPr wrap="none" rtlCol="0">
            <a:spAutoFit/>
          </a:bodyPr>
          <a:lstStyle/>
          <a:p>
            <a:r>
              <a:rPr lang="en-US" dirty="0" smtClean="0"/>
              <a:t>3DOFs mixed</a:t>
            </a:r>
            <a:endParaRPr lang="en-US" dirty="0"/>
          </a:p>
        </p:txBody>
      </p:sp>
      <p:cxnSp>
        <p:nvCxnSpPr>
          <p:cNvPr id="133" name="Straight Arrow Connector 132"/>
          <p:cNvCxnSpPr>
            <a:endCxn id="132" idx="0"/>
          </p:cNvCxnSpPr>
          <p:nvPr/>
        </p:nvCxnSpPr>
        <p:spPr>
          <a:xfrm rot="16200000" flipH="1">
            <a:off x="4960089" y="2978888"/>
            <a:ext cx="295939" cy="5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914400" y="5743575"/>
            <a:ext cx="1408912" cy="369332"/>
          </a:xfrm>
          <a:prstGeom prst="rect">
            <a:avLst/>
          </a:prstGeom>
          <a:noFill/>
        </p:spPr>
        <p:txBody>
          <a:bodyPr wrap="none" rtlCol="0">
            <a:spAutoFit/>
          </a:bodyPr>
          <a:lstStyle/>
          <a:p>
            <a:r>
              <a:rPr lang="en-US" dirty="0" smtClean="0"/>
              <a:t>3DOFs mixed</a:t>
            </a:r>
            <a:endParaRPr lang="en-US" dirty="0"/>
          </a:p>
        </p:txBody>
      </p:sp>
      <p:cxnSp>
        <p:nvCxnSpPr>
          <p:cNvPr id="135" name="Straight Arrow Connector 134"/>
          <p:cNvCxnSpPr>
            <a:endCxn id="134" idx="0"/>
          </p:cNvCxnSpPr>
          <p:nvPr/>
        </p:nvCxnSpPr>
        <p:spPr>
          <a:xfrm rot="16200000" flipH="1">
            <a:off x="1378689" y="5598263"/>
            <a:ext cx="295939" cy="5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3124200" y="5743575"/>
            <a:ext cx="1408912" cy="369332"/>
          </a:xfrm>
          <a:prstGeom prst="rect">
            <a:avLst/>
          </a:prstGeom>
          <a:noFill/>
        </p:spPr>
        <p:txBody>
          <a:bodyPr wrap="none" rtlCol="0">
            <a:spAutoFit/>
          </a:bodyPr>
          <a:lstStyle/>
          <a:p>
            <a:r>
              <a:rPr lang="en-US" dirty="0" smtClean="0"/>
              <a:t>3DOFs mixed</a:t>
            </a:r>
            <a:endParaRPr lang="en-US" dirty="0"/>
          </a:p>
        </p:txBody>
      </p:sp>
      <p:cxnSp>
        <p:nvCxnSpPr>
          <p:cNvPr id="137" name="Straight Arrow Connector 136"/>
          <p:cNvCxnSpPr>
            <a:endCxn id="136" idx="0"/>
          </p:cNvCxnSpPr>
          <p:nvPr/>
        </p:nvCxnSpPr>
        <p:spPr>
          <a:xfrm rot="16200000" flipH="1">
            <a:off x="3588489" y="5598263"/>
            <a:ext cx="295939" cy="5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4419600" y="5743575"/>
            <a:ext cx="1408912" cy="369332"/>
          </a:xfrm>
          <a:prstGeom prst="rect">
            <a:avLst/>
          </a:prstGeom>
          <a:noFill/>
        </p:spPr>
        <p:txBody>
          <a:bodyPr wrap="none" rtlCol="0">
            <a:spAutoFit/>
          </a:bodyPr>
          <a:lstStyle/>
          <a:p>
            <a:r>
              <a:rPr lang="en-US" dirty="0" smtClean="0"/>
              <a:t>3DOFs mixed</a:t>
            </a:r>
            <a:endParaRPr lang="en-US" dirty="0"/>
          </a:p>
        </p:txBody>
      </p:sp>
      <p:cxnSp>
        <p:nvCxnSpPr>
          <p:cNvPr id="139" name="Straight Arrow Connector 138"/>
          <p:cNvCxnSpPr>
            <a:endCxn id="138" idx="0"/>
          </p:cNvCxnSpPr>
          <p:nvPr/>
        </p:nvCxnSpPr>
        <p:spPr>
          <a:xfrm rot="16200000" flipH="1">
            <a:off x="4883889" y="5598263"/>
            <a:ext cx="295939" cy="5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normAutofit fontScale="90000"/>
          </a:bodyPr>
          <a:lstStyle/>
          <a:p>
            <a:r>
              <a:rPr lang="en-US" dirty="0" smtClean="0"/>
              <a:t>Clear </a:t>
            </a:r>
            <a:r>
              <a:rPr lang="en-US" dirty="0" smtClean="0"/>
              <a:t>signals(linearly independent matrix)</a:t>
            </a:r>
            <a:endParaRPr lang="en-US" dirty="0"/>
          </a:p>
        </p:txBody>
      </p:sp>
      <p:pic>
        <p:nvPicPr>
          <p:cNvPr id="26626" name="Picture 2"/>
          <p:cNvPicPr>
            <a:picLocks noChangeAspect="1" noChangeArrowheads="1"/>
          </p:cNvPicPr>
          <p:nvPr/>
        </p:nvPicPr>
        <p:blipFill>
          <a:blip r:embed="rId3" cstate="print"/>
          <a:srcRect/>
          <a:stretch>
            <a:fillRect/>
          </a:stretch>
        </p:blipFill>
        <p:spPr bwMode="auto">
          <a:xfrm>
            <a:off x="0" y="990600"/>
            <a:ext cx="5058888" cy="5410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BF1B83B-E97F-4C33-85DE-BACA1BBD56B1}" type="slidenum">
              <a:rPr lang="en-US" smtClean="0"/>
              <a:pPr/>
              <a:t>19</a:t>
            </a:fld>
            <a:endParaRPr lang="en-US"/>
          </a:p>
        </p:txBody>
      </p:sp>
      <p:sp>
        <p:nvSpPr>
          <p:cNvPr id="5" name="Rounded Rectangle 4"/>
          <p:cNvSpPr/>
          <p:nvPr/>
        </p:nvSpPr>
        <p:spPr>
          <a:xfrm>
            <a:off x="228600" y="1002268"/>
            <a:ext cx="7620000" cy="2819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 y="3962400"/>
            <a:ext cx="8763000" cy="2895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0600" y="849868"/>
            <a:ext cx="608949" cy="369332"/>
          </a:xfrm>
          <a:prstGeom prst="rect">
            <a:avLst/>
          </a:prstGeom>
          <a:solidFill>
            <a:srgbClr val="002060"/>
          </a:solidFill>
          <a:ln>
            <a:noFill/>
          </a:ln>
        </p:spPr>
        <p:txBody>
          <a:bodyPr wrap="none" rtlCol="0">
            <a:spAutoFit/>
          </a:bodyPr>
          <a:lstStyle/>
          <a:p>
            <a:r>
              <a:rPr lang="en-US" dirty="0" smtClean="0">
                <a:solidFill>
                  <a:schemeClr val="bg1"/>
                </a:solidFill>
              </a:rPr>
              <a:t>YAW</a:t>
            </a:r>
            <a:endParaRPr lang="en-US" dirty="0">
              <a:solidFill>
                <a:schemeClr val="bg1"/>
              </a:solidFill>
            </a:endParaRPr>
          </a:p>
        </p:txBody>
      </p:sp>
      <p:sp>
        <p:nvSpPr>
          <p:cNvPr id="8" name="TextBox 7"/>
          <p:cNvSpPr txBox="1"/>
          <p:nvPr/>
        </p:nvSpPr>
        <p:spPr>
          <a:xfrm>
            <a:off x="762000" y="3810000"/>
            <a:ext cx="736164" cy="369332"/>
          </a:xfrm>
          <a:prstGeom prst="rect">
            <a:avLst/>
          </a:prstGeom>
          <a:solidFill>
            <a:srgbClr val="002060"/>
          </a:solidFill>
          <a:ln>
            <a:noFill/>
          </a:ln>
        </p:spPr>
        <p:txBody>
          <a:bodyPr wrap="none" rtlCol="0">
            <a:spAutoFit/>
          </a:bodyPr>
          <a:lstStyle/>
          <a:p>
            <a:r>
              <a:rPr lang="en-US" dirty="0" smtClean="0">
                <a:solidFill>
                  <a:schemeClr val="bg1"/>
                </a:solidFill>
              </a:rPr>
              <a:t>PITCH</a:t>
            </a:r>
            <a:endParaRPr lang="en-US" dirty="0">
              <a:solidFill>
                <a:schemeClr val="bg1"/>
              </a:solidFill>
            </a:endParaRPr>
          </a:p>
        </p:txBody>
      </p:sp>
      <p:graphicFrame>
        <p:nvGraphicFramePr>
          <p:cNvPr id="10" name="Object 9"/>
          <p:cNvGraphicFramePr>
            <a:graphicFrameLocks noChangeAspect="1"/>
          </p:cNvGraphicFramePr>
          <p:nvPr/>
        </p:nvGraphicFramePr>
        <p:xfrm>
          <a:off x="3733800" y="1676400"/>
          <a:ext cx="3873500" cy="381000"/>
        </p:xfrm>
        <a:graphic>
          <a:graphicData uri="http://schemas.openxmlformats.org/presentationml/2006/ole">
            <p:oleObj spid="_x0000_s32770" name="Equation" r:id="rId4" imgW="2323800" imgH="228600" progId="Equation.3">
              <p:embed/>
            </p:oleObj>
          </a:graphicData>
        </a:graphic>
      </p:graphicFrame>
      <p:graphicFrame>
        <p:nvGraphicFramePr>
          <p:cNvPr id="32771" name="Object 3"/>
          <p:cNvGraphicFramePr>
            <a:graphicFrameLocks noChangeAspect="1"/>
          </p:cNvGraphicFramePr>
          <p:nvPr/>
        </p:nvGraphicFramePr>
        <p:xfrm>
          <a:off x="4876800" y="2438400"/>
          <a:ext cx="3873500" cy="381000"/>
        </p:xfrm>
        <a:graphic>
          <a:graphicData uri="http://schemas.openxmlformats.org/presentationml/2006/ole">
            <p:oleObj spid="_x0000_s32771" name="Equation" r:id="rId5" imgW="2323800" imgH="228600" progId="Equation.3">
              <p:embed/>
            </p:oleObj>
          </a:graphicData>
        </a:graphic>
      </p:graphicFrame>
      <p:sp>
        <p:nvSpPr>
          <p:cNvPr id="12" name="Rounded Rectangle 11"/>
          <p:cNvSpPr/>
          <p:nvPr/>
        </p:nvSpPr>
        <p:spPr>
          <a:xfrm>
            <a:off x="3886200" y="1600200"/>
            <a:ext cx="12954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172200" y="2362200"/>
            <a:ext cx="12954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772" name="Object 4"/>
          <p:cNvGraphicFramePr>
            <a:graphicFrameLocks noChangeAspect="1"/>
          </p:cNvGraphicFramePr>
          <p:nvPr/>
        </p:nvGraphicFramePr>
        <p:xfrm>
          <a:off x="3886200" y="3276600"/>
          <a:ext cx="3873500" cy="381000"/>
        </p:xfrm>
        <a:graphic>
          <a:graphicData uri="http://schemas.openxmlformats.org/presentationml/2006/ole">
            <p:oleObj spid="_x0000_s32772" name="Equation" r:id="rId6" imgW="2323800" imgH="228600" progId="Equation.3">
              <p:embed/>
            </p:oleObj>
          </a:graphicData>
        </a:graphic>
      </p:graphicFrame>
      <p:sp>
        <p:nvSpPr>
          <p:cNvPr id="15" name="Rounded Rectangle 14"/>
          <p:cNvSpPr/>
          <p:nvPr/>
        </p:nvSpPr>
        <p:spPr>
          <a:xfrm>
            <a:off x="6477000" y="3200400"/>
            <a:ext cx="12954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773" name="Object 5"/>
          <p:cNvGraphicFramePr>
            <a:graphicFrameLocks noChangeAspect="1"/>
          </p:cNvGraphicFramePr>
          <p:nvPr/>
        </p:nvGraphicFramePr>
        <p:xfrm>
          <a:off x="4800600" y="4191000"/>
          <a:ext cx="3873500" cy="381000"/>
        </p:xfrm>
        <a:graphic>
          <a:graphicData uri="http://schemas.openxmlformats.org/presentationml/2006/ole">
            <p:oleObj spid="_x0000_s32773" name="Equation" r:id="rId7" imgW="2323800" imgH="228600" progId="Equation.3">
              <p:embed/>
            </p:oleObj>
          </a:graphicData>
        </a:graphic>
      </p:graphicFrame>
      <p:graphicFrame>
        <p:nvGraphicFramePr>
          <p:cNvPr id="32774" name="Object 6"/>
          <p:cNvGraphicFramePr>
            <a:graphicFrameLocks noChangeAspect="1"/>
          </p:cNvGraphicFramePr>
          <p:nvPr/>
        </p:nvGraphicFramePr>
        <p:xfrm>
          <a:off x="4929188" y="5029200"/>
          <a:ext cx="3767137" cy="381000"/>
        </p:xfrm>
        <a:graphic>
          <a:graphicData uri="http://schemas.openxmlformats.org/presentationml/2006/ole">
            <p:oleObj spid="_x0000_s32774" name="Equation" r:id="rId8" imgW="2260440" imgH="228600" progId="Equation.3">
              <p:embed/>
            </p:oleObj>
          </a:graphicData>
        </a:graphic>
      </p:graphicFrame>
      <p:graphicFrame>
        <p:nvGraphicFramePr>
          <p:cNvPr id="32775" name="Object 7"/>
          <p:cNvGraphicFramePr>
            <a:graphicFrameLocks noChangeAspect="1"/>
          </p:cNvGraphicFramePr>
          <p:nvPr/>
        </p:nvGraphicFramePr>
        <p:xfrm>
          <a:off x="4484688" y="5867400"/>
          <a:ext cx="3895725" cy="381000"/>
        </p:xfrm>
        <a:graphic>
          <a:graphicData uri="http://schemas.openxmlformats.org/presentationml/2006/ole">
            <p:oleObj spid="_x0000_s32775" name="Equation" r:id="rId9" imgW="2336760" imgH="228600" progId="Equation.3">
              <p:embed/>
            </p:oleObj>
          </a:graphicData>
        </a:graphic>
      </p:graphicFrame>
      <p:sp>
        <p:nvSpPr>
          <p:cNvPr id="19" name="Rounded Rectangle 18"/>
          <p:cNvSpPr/>
          <p:nvPr/>
        </p:nvSpPr>
        <p:spPr>
          <a:xfrm>
            <a:off x="4953000" y="4114800"/>
            <a:ext cx="12954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543800" y="4876800"/>
            <a:ext cx="12954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867400" y="5791200"/>
            <a:ext cx="12954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4724400" y="1981200"/>
            <a:ext cx="4114800" cy="4419600"/>
          </a:xfrm>
          <a:prstGeom prst="roundRect">
            <a:avLst/>
          </a:prstGeom>
          <a:solidFill>
            <a:schemeClr val="bg2">
              <a:lumMod val="2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152400" y="1981200"/>
            <a:ext cx="3962400" cy="4419600"/>
          </a:xfrm>
          <a:prstGeom prst="roundRect">
            <a:avLst/>
          </a:prstGeom>
          <a:solidFill>
            <a:schemeClr val="bg2">
              <a:lumMod val="2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066800"/>
            <a:ext cx="8229600" cy="4525963"/>
          </a:xfrm>
        </p:spPr>
        <p:txBody>
          <a:bodyPr/>
          <a:lstStyle/>
          <a:p>
            <a:pPr>
              <a:buNone/>
            </a:pPr>
            <a:r>
              <a:rPr lang="en-US" dirty="0" smtClean="0"/>
              <a:t>   </a:t>
            </a:r>
            <a:r>
              <a:rPr lang="en-US" sz="2400" dirty="0" smtClean="0"/>
              <a:t>To maintain the interference correctly for the length control, angular motions need to  be controlled.  There are 10 DOFs.</a:t>
            </a:r>
            <a:endParaRPr lang="en-US" sz="2400" dirty="0"/>
          </a:p>
        </p:txBody>
      </p:sp>
      <p:sp>
        <p:nvSpPr>
          <p:cNvPr id="5" name="Isosceles Triangle 4"/>
          <p:cNvSpPr/>
          <p:nvPr/>
        </p:nvSpPr>
        <p:spPr>
          <a:xfrm rot="16200000">
            <a:off x="1607450" y="1900795"/>
            <a:ext cx="417718" cy="2413416"/>
          </a:xfrm>
          <a:prstGeom prst="triangle">
            <a:avLst/>
          </a:prstGeom>
          <a:noFill/>
          <a:ln w="76200">
            <a:solidFill>
              <a:srgbClr val="FF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6200000">
            <a:off x="1607450" y="2974928"/>
            <a:ext cx="417718" cy="2413416"/>
          </a:xfrm>
          <a:prstGeom prst="triangle">
            <a:avLst/>
          </a:prstGeom>
          <a:noFill/>
          <a:ln w="76200">
            <a:solidFill>
              <a:srgbClr val="FF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6200000">
            <a:off x="1607450" y="3989386"/>
            <a:ext cx="417718" cy="2413416"/>
          </a:xfrm>
          <a:prstGeom prst="triangle">
            <a:avLst/>
          </a:prstGeom>
          <a:noFill/>
          <a:ln w="76200">
            <a:solidFill>
              <a:srgbClr val="FF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00089" y="4070369"/>
            <a:ext cx="299325" cy="289233"/>
          </a:xfrm>
          <a:prstGeom prst="rect">
            <a:avLst/>
          </a:prstGeom>
          <a:noFill/>
        </p:spPr>
        <p:txBody>
          <a:bodyPr wrap="none" rtlCol="0">
            <a:spAutoFit/>
          </a:bodyPr>
          <a:lstStyle/>
          <a:p>
            <a:r>
              <a:rPr lang="en-US" altLang="ja-JP" dirty="0" smtClean="0">
                <a:solidFill>
                  <a:srgbClr val="00B0F0"/>
                </a:solidFill>
              </a:rPr>
              <a:t>Δ</a:t>
            </a:r>
            <a:r>
              <a:rPr lang="ja-JP" altLang="en-US" smtClean="0">
                <a:solidFill>
                  <a:srgbClr val="00B0F0"/>
                </a:solidFill>
              </a:rPr>
              <a:t>ｘ</a:t>
            </a:r>
            <a:endParaRPr lang="en-US" dirty="0">
              <a:solidFill>
                <a:srgbClr val="00B0F0"/>
              </a:solidFill>
            </a:endParaRPr>
          </a:p>
        </p:txBody>
      </p:sp>
      <p:sp>
        <p:nvSpPr>
          <p:cNvPr id="9" name="TextBox 8"/>
          <p:cNvSpPr txBox="1"/>
          <p:nvPr/>
        </p:nvSpPr>
        <p:spPr>
          <a:xfrm>
            <a:off x="3442742" y="4689487"/>
            <a:ext cx="320296" cy="289233"/>
          </a:xfrm>
          <a:prstGeom prst="rect">
            <a:avLst/>
          </a:prstGeom>
          <a:noFill/>
        </p:spPr>
        <p:txBody>
          <a:bodyPr wrap="none" rtlCol="0">
            <a:spAutoFit/>
          </a:bodyPr>
          <a:lstStyle/>
          <a:p>
            <a:r>
              <a:rPr lang="en-US" altLang="ja-JP" dirty="0" err="1" smtClean="0">
                <a:solidFill>
                  <a:schemeClr val="accent1">
                    <a:lumMod val="60000"/>
                    <a:lumOff val="40000"/>
                  </a:schemeClr>
                </a:solidFill>
              </a:rPr>
              <a:t>Δφ</a:t>
            </a:r>
            <a:endParaRPr lang="en-US" dirty="0">
              <a:solidFill>
                <a:schemeClr val="accent1">
                  <a:lumMod val="60000"/>
                  <a:lumOff val="40000"/>
                </a:schemeClr>
              </a:solidFill>
            </a:endParaRPr>
          </a:p>
        </p:txBody>
      </p:sp>
      <p:cxnSp>
        <p:nvCxnSpPr>
          <p:cNvPr id="10" name="Straight Connector 9"/>
          <p:cNvCxnSpPr/>
          <p:nvPr/>
        </p:nvCxnSpPr>
        <p:spPr>
          <a:xfrm flipV="1">
            <a:off x="839138" y="3980858"/>
            <a:ext cx="2570813" cy="179022"/>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13"/>
          <p:cNvGrpSpPr/>
          <p:nvPr/>
        </p:nvGrpSpPr>
        <p:grpSpPr>
          <a:xfrm>
            <a:off x="3810000" y="2057400"/>
            <a:ext cx="1195734" cy="1244017"/>
            <a:chOff x="3886200" y="3962400"/>
            <a:chExt cx="1736662" cy="1588532"/>
          </a:xfrm>
        </p:grpSpPr>
        <p:cxnSp>
          <p:nvCxnSpPr>
            <p:cNvPr id="12" name="Straight Arrow Connector 11"/>
            <p:cNvCxnSpPr/>
            <p:nvPr/>
          </p:nvCxnSpPr>
          <p:spPr>
            <a:xfrm rot="5400000">
              <a:off x="4027999" y="4919207"/>
              <a:ext cx="596348" cy="3432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95800" y="4800600"/>
              <a:ext cx="914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86200" y="5181600"/>
              <a:ext cx="284052" cy="369332"/>
            </a:xfrm>
            <a:prstGeom prst="rect">
              <a:avLst/>
            </a:prstGeom>
            <a:noFill/>
          </p:spPr>
          <p:txBody>
            <a:bodyPr wrap="none" rtlCol="0">
              <a:spAutoFit/>
            </a:bodyPr>
            <a:lstStyle/>
            <a:p>
              <a:r>
                <a:rPr lang="en-US" dirty="0" smtClean="0"/>
                <a:t>x</a:t>
              </a:r>
              <a:endParaRPr lang="en-US" dirty="0"/>
            </a:p>
          </p:txBody>
        </p:sp>
        <p:sp>
          <p:nvSpPr>
            <p:cNvPr id="15" name="TextBox 14"/>
            <p:cNvSpPr txBox="1"/>
            <p:nvPr/>
          </p:nvSpPr>
          <p:spPr>
            <a:xfrm>
              <a:off x="5334000" y="4724400"/>
              <a:ext cx="288862" cy="369332"/>
            </a:xfrm>
            <a:prstGeom prst="rect">
              <a:avLst/>
            </a:prstGeom>
            <a:noFill/>
          </p:spPr>
          <p:txBody>
            <a:bodyPr wrap="none" rtlCol="0">
              <a:spAutoFit/>
            </a:bodyPr>
            <a:lstStyle/>
            <a:p>
              <a:r>
                <a:rPr lang="en-US" dirty="0"/>
                <a:t>y</a:t>
              </a:r>
            </a:p>
          </p:txBody>
        </p:sp>
        <p:sp>
          <p:nvSpPr>
            <p:cNvPr id="16" name="TextBox 15"/>
            <p:cNvSpPr txBox="1"/>
            <p:nvPr/>
          </p:nvSpPr>
          <p:spPr>
            <a:xfrm>
              <a:off x="4191000" y="4038600"/>
              <a:ext cx="304800" cy="369332"/>
            </a:xfrm>
            <a:prstGeom prst="rect">
              <a:avLst/>
            </a:prstGeom>
            <a:noFill/>
          </p:spPr>
          <p:txBody>
            <a:bodyPr wrap="square" rtlCol="0">
              <a:spAutoFit/>
            </a:bodyPr>
            <a:lstStyle/>
            <a:p>
              <a:r>
                <a:rPr lang="en-US" dirty="0" smtClean="0"/>
                <a:t>z</a:t>
              </a:r>
              <a:endParaRPr lang="en-US" dirty="0"/>
            </a:p>
          </p:txBody>
        </p:sp>
        <p:cxnSp>
          <p:nvCxnSpPr>
            <p:cNvPr id="17" name="Straight Arrow Connector 16"/>
            <p:cNvCxnSpPr/>
            <p:nvPr/>
          </p:nvCxnSpPr>
          <p:spPr>
            <a:xfrm rot="5400000" flipH="1" flipV="1">
              <a:off x="4109831" y="4424569"/>
              <a:ext cx="781216" cy="92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95800" y="4495800"/>
              <a:ext cx="685800" cy="30480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14900" y="4762500"/>
              <a:ext cx="533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95800" y="4800600"/>
              <a:ext cx="685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5105400" y="4918176"/>
              <a:ext cx="76200" cy="27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5066783" y="4958515"/>
              <a:ext cx="86543" cy="345"/>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04411" y="4393051"/>
              <a:ext cx="264816" cy="369332"/>
            </a:xfrm>
            <a:prstGeom prst="rect">
              <a:avLst/>
            </a:prstGeom>
            <a:noFill/>
          </p:spPr>
          <p:txBody>
            <a:bodyPr wrap="none" rtlCol="0">
              <a:spAutoFit/>
            </a:bodyPr>
            <a:lstStyle/>
            <a:p>
              <a:r>
                <a:rPr lang="en-US" altLang="ja-JP" dirty="0" smtClean="0">
                  <a:solidFill>
                    <a:schemeClr val="accent1"/>
                  </a:solidFill>
                </a:rPr>
                <a:t>r</a:t>
              </a:r>
              <a:endParaRPr lang="en-US" dirty="0">
                <a:solidFill>
                  <a:schemeClr val="accent1"/>
                </a:solidFill>
              </a:endParaRPr>
            </a:p>
          </p:txBody>
        </p:sp>
        <p:sp>
          <p:nvSpPr>
            <p:cNvPr id="24" name="TextBox 23"/>
            <p:cNvSpPr txBox="1"/>
            <p:nvPr/>
          </p:nvSpPr>
          <p:spPr>
            <a:xfrm>
              <a:off x="4419600" y="4876800"/>
              <a:ext cx="308098" cy="369332"/>
            </a:xfrm>
            <a:prstGeom prst="rect">
              <a:avLst/>
            </a:prstGeom>
            <a:noFill/>
          </p:spPr>
          <p:txBody>
            <a:bodyPr wrap="none" rtlCol="0">
              <a:spAutoFit/>
            </a:bodyPr>
            <a:lstStyle/>
            <a:p>
              <a:r>
                <a:rPr lang="en-US" altLang="ja-JP" dirty="0" smtClean="0">
                  <a:solidFill>
                    <a:schemeClr val="accent1"/>
                  </a:solidFill>
                </a:rPr>
                <a:t>θ</a:t>
              </a:r>
              <a:endParaRPr lang="en-US" dirty="0">
                <a:solidFill>
                  <a:schemeClr val="accent1"/>
                </a:solidFill>
              </a:endParaRPr>
            </a:p>
          </p:txBody>
        </p:sp>
        <p:sp>
          <p:nvSpPr>
            <p:cNvPr id="25" name="Arc 24"/>
            <p:cNvSpPr/>
            <p:nvPr/>
          </p:nvSpPr>
          <p:spPr>
            <a:xfrm rot="16449210" flipV="1">
              <a:off x="4069231" y="4095391"/>
              <a:ext cx="822252" cy="941592"/>
            </a:xfrm>
            <a:prstGeom prst="arc">
              <a:avLst/>
            </a:prstGeom>
            <a:ln>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249271" y="4969205"/>
              <a:ext cx="719934" cy="273768"/>
            </a:xfrm>
            <a:custGeom>
              <a:avLst/>
              <a:gdLst>
                <a:gd name="connsiteX0" fmla="*/ 0 w 719934"/>
                <a:gd name="connsiteY0" fmla="*/ 248254 h 273768"/>
                <a:gd name="connsiteX1" fmla="*/ 173777 w 719934"/>
                <a:gd name="connsiteY1" fmla="*/ 273079 h 273768"/>
                <a:gd name="connsiteX2" fmla="*/ 364105 w 719934"/>
                <a:gd name="connsiteY2" fmla="*/ 252391 h 273768"/>
                <a:gd name="connsiteX3" fmla="*/ 537882 w 719934"/>
                <a:gd name="connsiteY3" fmla="*/ 182053 h 273768"/>
                <a:gd name="connsiteX4" fmla="*/ 674421 w 719934"/>
                <a:gd name="connsiteY4" fmla="*/ 53789 h 273768"/>
                <a:gd name="connsiteX5" fmla="*/ 719934 w 719934"/>
                <a:gd name="connsiteY5" fmla="*/ 0 h 27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934" h="273768">
                  <a:moveTo>
                    <a:pt x="0" y="248254"/>
                  </a:moveTo>
                  <a:cubicBezTo>
                    <a:pt x="56546" y="260322"/>
                    <a:pt x="113093" y="272390"/>
                    <a:pt x="173777" y="273079"/>
                  </a:cubicBezTo>
                  <a:cubicBezTo>
                    <a:pt x="234461" y="273768"/>
                    <a:pt x="303421" y="267562"/>
                    <a:pt x="364105" y="252391"/>
                  </a:cubicBezTo>
                  <a:cubicBezTo>
                    <a:pt x="424789" y="237220"/>
                    <a:pt x="486163" y="215153"/>
                    <a:pt x="537882" y="182053"/>
                  </a:cubicBezTo>
                  <a:cubicBezTo>
                    <a:pt x="589601" y="148953"/>
                    <a:pt x="644079" y="84131"/>
                    <a:pt x="674421" y="53789"/>
                  </a:cubicBezTo>
                  <a:cubicBezTo>
                    <a:pt x="704763" y="23447"/>
                    <a:pt x="712348" y="11723"/>
                    <a:pt x="719934"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4724400" y="3962400"/>
              <a:ext cx="335348" cy="369332"/>
            </a:xfrm>
            <a:prstGeom prst="rect">
              <a:avLst/>
            </a:prstGeom>
            <a:noFill/>
          </p:spPr>
          <p:txBody>
            <a:bodyPr wrap="none" rtlCol="0">
              <a:spAutoFit/>
            </a:bodyPr>
            <a:lstStyle/>
            <a:p>
              <a:r>
                <a:rPr lang="en-US" altLang="ja-JP" dirty="0" smtClean="0">
                  <a:solidFill>
                    <a:schemeClr val="accent1"/>
                  </a:solidFill>
                </a:rPr>
                <a:t>φ</a:t>
              </a:r>
              <a:endParaRPr lang="en-US" dirty="0">
                <a:solidFill>
                  <a:schemeClr val="accent1"/>
                </a:solidFill>
              </a:endParaRPr>
            </a:p>
          </p:txBody>
        </p:sp>
      </p:grpSp>
      <p:cxnSp>
        <p:nvCxnSpPr>
          <p:cNvPr id="28" name="Straight Connector 27"/>
          <p:cNvCxnSpPr/>
          <p:nvPr/>
        </p:nvCxnSpPr>
        <p:spPr>
          <a:xfrm flipV="1">
            <a:off x="819463" y="2899266"/>
            <a:ext cx="2624191" cy="209638"/>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86001" y="2362200"/>
            <a:ext cx="1011129" cy="457951"/>
          </a:xfrm>
          <a:prstGeom prst="rect">
            <a:avLst/>
          </a:prstGeom>
          <a:noFill/>
        </p:spPr>
        <p:txBody>
          <a:bodyPr wrap="none" rtlCol="0">
            <a:spAutoFit/>
          </a:bodyPr>
          <a:lstStyle/>
          <a:p>
            <a:r>
              <a:rPr lang="en-US" sz="1600" dirty="0" smtClean="0"/>
              <a:t>Incoming beam</a:t>
            </a:r>
          </a:p>
          <a:p>
            <a:r>
              <a:rPr lang="en-US" sz="1600" dirty="0" smtClean="0"/>
              <a:t>optical axis</a:t>
            </a:r>
            <a:endParaRPr lang="en-US" sz="1600" dirty="0"/>
          </a:p>
        </p:txBody>
      </p:sp>
      <p:sp>
        <p:nvSpPr>
          <p:cNvPr id="30" name="TextBox 29"/>
          <p:cNvSpPr txBox="1"/>
          <p:nvPr/>
        </p:nvSpPr>
        <p:spPr>
          <a:xfrm>
            <a:off x="1134257" y="3197636"/>
            <a:ext cx="1150063" cy="265130"/>
          </a:xfrm>
          <a:prstGeom prst="rect">
            <a:avLst/>
          </a:prstGeom>
          <a:noFill/>
        </p:spPr>
        <p:txBody>
          <a:bodyPr wrap="none" rtlCol="0">
            <a:spAutoFit/>
          </a:bodyPr>
          <a:lstStyle/>
          <a:p>
            <a:r>
              <a:rPr lang="en-US" sz="1600" dirty="0" smtClean="0">
                <a:solidFill>
                  <a:srgbClr val="FF0000"/>
                </a:solidFill>
              </a:rPr>
              <a:t>Cavity Eigenmode</a:t>
            </a:r>
            <a:endParaRPr lang="en-US" sz="1600" dirty="0">
              <a:solidFill>
                <a:srgbClr val="FF0000"/>
              </a:solidFill>
            </a:endParaRPr>
          </a:p>
        </p:txBody>
      </p:sp>
      <p:cxnSp>
        <p:nvCxnSpPr>
          <p:cNvPr id="31" name="Straight Connector 30"/>
          <p:cNvCxnSpPr/>
          <p:nvPr/>
        </p:nvCxnSpPr>
        <p:spPr>
          <a:xfrm flipV="1">
            <a:off x="786672" y="5002776"/>
            <a:ext cx="2570813" cy="179022"/>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4532" y="4092747"/>
            <a:ext cx="2624191" cy="209638"/>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19463" y="4801376"/>
            <a:ext cx="2538022" cy="373741"/>
          </a:xfrm>
          <a:prstGeom prst="line">
            <a:avLst/>
          </a:prstGeom>
          <a:ln w="28575">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9463" y="5166879"/>
            <a:ext cx="2387183" cy="22378"/>
          </a:xfrm>
          <a:prstGeom prst="line">
            <a:avLst/>
          </a:prstGeom>
          <a:ln w="28575">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71929" y="3794377"/>
            <a:ext cx="2570813" cy="179022"/>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495207" y="3734703"/>
            <a:ext cx="405880" cy="369332"/>
          </a:xfrm>
          <a:prstGeom prst="rect">
            <a:avLst/>
          </a:prstGeom>
          <a:noFill/>
        </p:spPr>
        <p:txBody>
          <a:bodyPr wrap="none" rtlCol="0">
            <a:spAutoFit/>
          </a:bodyPr>
          <a:lstStyle/>
          <a:p>
            <a:r>
              <a:rPr lang="en-US" altLang="ja-JP" dirty="0" err="1" smtClean="0">
                <a:solidFill>
                  <a:srgbClr val="92D050"/>
                </a:solidFill>
              </a:rPr>
              <a:t>Δz</a:t>
            </a:r>
            <a:endParaRPr lang="en-US" dirty="0">
              <a:solidFill>
                <a:srgbClr val="92D050"/>
              </a:solidFill>
            </a:endParaRPr>
          </a:p>
        </p:txBody>
      </p:sp>
      <p:sp>
        <p:nvSpPr>
          <p:cNvPr id="37" name="Right Arrow 36"/>
          <p:cNvSpPr/>
          <p:nvPr/>
        </p:nvSpPr>
        <p:spPr>
          <a:xfrm rot="6246756">
            <a:off x="3301932" y="3957884"/>
            <a:ext cx="300780" cy="169665"/>
          </a:xfrm>
          <a:prstGeom prst="rightArrow">
            <a:avLst/>
          </a:prstGeom>
          <a:solidFill>
            <a:srgbClr val="00B0F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6200000">
            <a:off x="3379464" y="3805189"/>
            <a:ext cx="179022" cy="15739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ircular Arrow 38"/>
          <p:cNvSpPr/>
          <p:nvPr/>
        </p:nvSpPr>
        <p:spPr>
          <a:xfrm rot="5708183">
            <a:off x="3064750" y="4944599"/>
            <a:ext cx="446068" cy="325214"/>
          </a:xfrm>
          <a:prstGeom prst="circularArrow">
            <a:avLst/>
          </a:prstGeom>
          <a:solidFill>
            <a:srgbClr val="FFC00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3337811" y="5047531"/>
            <a:ext cx="301532" cy="289233"/>
          </a:xfrm>
          <a:prstGeom prst="rect">
            <a:avLst/>
          </a:prstGeom>
          <a:noFill/>
        </p:spPr>
        <p:txBody>
          <a:bodyPr wrap="none" rtlCol="0">
            <a:spAutoFit/>
          </a:bodyPr>
          <a:lstStyle/>
          <a:p>
            <a:r>
              <a:rPr lang="en-US" altLang="ja-JP" dirty="0" err="1" smtClean="0">
                <a:solidFill>
                  <a:srgbClr val="FFC000"/>
                </a:solidFill>
              </a:rPr>
              <a:t>Δθ</a:t>
            </a:r>
            <a:endParaRPr lang="en-US" dirty="0">
              <a:solidFill>
                <a:srgbClr val="FFC000"/>
              </a:solidFill>
            </a:endParaRPr>
          </a:p>
        </p:txBody>
      </p:sp>
      <p:sp>
        <p:nvSpPr>
          <p:cNvPr id="41" name="Circular Arrow 40"/>
          <p:cNvSpPr/>
          <p:nvPr/>
        </p:nvSpPr>
        <p:spPr>
          <a:xfrm rot="15831734" flipV="1">
            <a:off x="3277675" y="4779471"/>
            <a:ext cx="242799" cy="205816"/>
          </a:xfrm>
          <a:prstGeom prst="circularArrow">
            <a:avLst>
              <a:gd name="adj1" fmla="val 12500"/>
              <a:gd name="adj2" fmla="val 1142319"/>
              <a:gd name="adj3" fmla="val 20457681"/>
              <a:gd name="adj4" fmla="val 10800000"/>
              <a:gd name="adj5" fmla="val 1344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Isosceles Triangle 41"/>
          <p:cNvSpPr/>
          <p:nvPr/>
        </p:nvSpPr>
        <p:spPr>
          <a:xfrm rot="16200000">
            <a:off x="5729965" y="3034602"/>
            <a:ext cx="417718" cy="2413416"/>
          </a:xfrm>
          <a:prstGeom prst="triangle">
            <a:avLst/>
          </a:prstGeom>
          <a:noFill/>
          <a:ln w="76200">
            <a:solidFill>
              <a:srgbClr val="FF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V="1">
            <a:off x="4941979" y="4033073"/>
            <a:ext cx="2624191" cy="20963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03586" y="3429000"/>
            <a:ext cx="1011129" cy="457951"/>
          </a:xfrm>
          <a:prstGeom prst="rect">
            <a:avLst/>
          </a:prstGeom>
          <a:noFill/>
        </p:spPr>
        <p:txBody>
          <a:bodyPr wrap="none" rtlCol="0">
            <a:spAutoFit/>
          </a:bodyPr>
          <a:lstStyle/>
          <a:p>
            <a:r>
              <a:rPr lang="en-US" sz="1600" dirty="0" smtClean="0">
                <a:solidFill>
                  <a:srgbClr val="FF0000"/>
                </a:solidFill>
              </a:rPr>
              <a:t>Incoming beam</a:t>
            </a:r>
          </a:p>
          <a:p>
            <a:r>
              <a:rPr lang="en-US" sz="1600" dirty="0" smtClean="0">
                <a:solidFill>
                  <a:srgbClr val="FF0000"/>
                </a:solidFill>
              </a:rPr>
              <a:t>optical axis</a:t>
            </a:r>
            <a:endParaRPr lang="en-US" sz="1600" dirty="0">
              <a:solidFill>
                <a:srgbClr val="FF0000"/>
              </a:solidFill>
            </a:endParaRPr>
          </a:p>
        </p:txBody>
      </p:sp>
      <p:sp>
        <p:nvSpPr>
          <p:cNvPr id="45" name="TextBox 44"/>
          <p:cNvSpPr txBox="1"/>
          <p:nvPr/>
        </p:nvSpPr>
        <p:spPr>
          <a:xfrm>
            <a:off x="5256772" y="4331443"/>
            <a:ext cx="1150063" cy="265130"/>
          </a:xfrm>
          <a:prstGeom prst="rect">
            <a:avLst/>
          </a:prstGeom>
          <a:noFill/>
        </p:spPr>
        <p:txBody>
          <a:bodyPr wrap="none" rtlCol="0">
            <a:spAutoFit/>
          </a:bodyPr>
          <a:lstStyle/>
          <a:p>
            <a:r>
              <a:rPr lang="en-US" sz="1600" dirty="0" smtClean="0">
                <a:solidFill>
                  <a:srgbClr val="FF0000"/>
                </a:solidFill>
              </a:rPr>
              <a:t>Cavity Eigenmode</a:t>
            </a:r>
            <a:endParaRPr lang="en-US" sz="1600" dirty="0">
              <a:solidFill>
                <a:srgbClr val="FF0000"/>
              </a:solidFill>
            </a:endParaRPr>
          </a:p>
        </p:txBody>
      </p:sp>
      <p:grpSp>
        <p:nvGrpSpPr>
          <p:cNvPr id="46" name="Group 164"/>
          <p:cNvGrpSpPr/>
          <p:nvPr/>
        </p:nvGrpSpPr>
        <p:grpSpPr>
          <a:xfrm>
            <a:off x="4929387" y="4073651"/>
            <a:ext cx="2085506" cy="194060"/>
            <a:chOff x="4781550" y="4229100"/>
            <a:chExt cx="3028950" cy="247802"/>
          </a:xfrm>
        </p:grpSpPr>
        <p:cxnSp>
          <p:nvCxnSpPr>
            <p:cNvPr id="47" name="Straight Connector 46"/>
            <p:cNvCxnSpPr/>
            <p:nvPr/>
          </p:nvCxnSpPr>
          <p:spPr>
            <a:xfrm flipV="1">
              <a:off x="4810125" y="4238625"/>
              <a:ext cx="2990850" cy="20955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81550" y="4448175"/>
              <a:ext cx="2753106" cy="287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520026" y="4229100"/>
              <a:ext cx="290474" cy="24780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50" name="Freeform 49"/>
          <p:cNvSpPr/>
          <p:nvPr/>
        </p:nvSpPr>
        <p:spPr>
          <a:xfrm>
            <a:off x="7093067" y="3973399"/>
            <a:ext cx="157397" cy="179021"/>
          </a:xfrm>
          <a:custGeom>
            <a:avLst/>
            <a:gdLst>
              <a:gd name="connsiteX0" fmla="*/ 43656 w 481806"/>
              <a:gd name="connsiteY0" fmla="*/ 467519 h 467519"/>
              <a:gd name="connsiteX1" fmla="*/ 5556 w 481806"/>
              <a:gd name="connsiteY1" fmla="*/ 353219 h 467519"/>
              <a:gd name="connsiteX2" fmla="*/ 15081 w 481806"/>
              <a:gd name="connsiteY2" fmla="*/ 200819 h 467519"/>
              <a:gd name="connsiteX3" fmla="*/ 96044 w 481806"/>
              <a:gd name="connsiteY3" fmla="*/ 67469 h 467519"/>
              <a:gd name="connsiteX4" fmla="*/ 238919 w 481806"/>
              <a:gd name="connsiteY4" fmla="*/ 5556 h 467519"/>
              <a:gd name="connsiteX5" fmla="*/ 367506 w 481806"/>
              <a:gd name="connsiteY5" fmla="*/ 34131 h 467519"/>
              <a:gd name="connsiteX6" fmla="*/ 453231 w 481806"/>
              <a:gd name="connsiteY6" fmla="*/ 119856 h 467519"/>
              <a:gd name="connsiteX7" fmla="*/ 481806 w 481806"/>
              <a:gd name="connsiteY7" fmla="*/ 210344 h 4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06" h="467519">
                <a:moveTo>
                  <a:pt x="43656" y="467519"/>
                </a:moveTo>
                <a:cubicBezTo>
                  <a:pt x="26987" y="432594"/>
                  <a:pt x="10319" y="397669"/>
                  <a:pt x="5556" y="353219"/>
                </a:cubicBezTo>
                <a:cubicBezTo>
                  <a:pt x="794" y="308769"/>
                  <a:pt x="0" y="248444"/>
                  <a:pt x="15081" y="200819"/>
                </a:cubicBezTo>
                <a:cubicBezTo>
                  <a:pt x="30162" y="153194"/>
                  <a:pt x="58738" y="100013"/>
                  <a:pt x="96044" y="67469"/>
                </a:cubicBezTo>
                <a:cubicBezTo>
                  <a:pt x="133350" y="34925"/>
                  <a:pt x="193675" y="11112"/>
                  <a:pt x="238919" y="5556"/>
                </a:cubicBezTo>
                <a:cubicBezTo>
                  <a:pt x="284163" y="0"/>
                  <a:pt x="331787" y="15081"/>
                  <a:pt x="367506" y="34131"/>
                </a:cubicBezTo>
                <a:cubicBezTo>
                  <a:pt x="403225" y="53181"/>
                  <a:pt x="434181" y="90487"/>
                  <a:pt x="453231" y="119856"/>
                </a:cubicBezTo>
                <a:cubicBezTo>
                  <a:pt x="472281" y="149225"/>
                  <a:pt x="477043" y="179784"/>
                  <a:pt x="481806" y="210344"/>
                </a:cubicBezTo>
              </a:path>
            </a:pathLst>
          </a:cu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6989386" y="4114800"/>
            <a:ext cx="1316414" cy="457951"/>
          </a:xfrm>
          <a:prstGeom prst="rect">
            <a:avLst/>
          </a:prstGeom>
          <a:noFill/>
        </p:spPr>
        <p:txBody>
          <a:bodyPr wrap="none" rtlCol="0">
            <a:spAutoFit/>
          </a:bodyPr>
          <a:lstStyle/>
          <a:p>
            <a:r>
              <a:rPr lang="en-US" sz="1600" dirty="0" smtClean="0">
                <a:solidFill>
                  <a:srgbClr val="00B0F0"/>
                </a:solidFill>
              </a:rPr>
              <a:t>Rotation around the </a:t>
            </a:r>
          </a:p>
          <a:p>
            <a:r>
              <a:rPr lang="en-US" sz="1600" dirty="0" smtClean="0">
                <a:solidFill>
                  <a:srgbClr val="00B0F0"/>
                </a:solidFill>
              </a:rPr>
              <a:t>incoming beam axis</a:t>
            </a:r>
            <a:endParaRPr lang="en-US" sz="1600" dirty="0">
              <a:solidFill>
                <a:srgbClr val="00B0F0"/>
              </a:solidFill>
            </a:endParaRPr>
          </a:p>
        </p:txBody>
      </p:sp>
      <p:sp>
        <p:nvSpPr>
          <p:cNvPr id="52" name="TextBox 51"/>
          <p:cNvSpPr txBox="1"/>
          <p:nvPr/>
        </p:nvSpPr>
        <p:spPr>
          <a:xfrm>
            <a:off x="1711377" y="5882967"/>
            <a:ext cx="1195447" cy="289233"/>
          </a:xfrm>
          <a:prstGeom prst="rect">
            <a:avLst/>
          </a:prstGeom>
          <a:noFill/>
        </p:spPr>
        <p:txBody>
          <a:bodyPr wrap="none" rtlCol="0">
            <a:spAutoFit/>
          </a:bodyPr>
          <a:lstStyle/>
          <a:p>
            <a:r>
              <a:rPr lang="en-US" dirty="0" smtClean="0"/>
              <a:t>4 DOFs (relative)</a:t>
            </a:r>
            <a:endParaRPr lang="en-US" dirty="0"/>
          </a:p>
        </p:txBody>
      </p:sp>
      <p:sp>
        <p:nvSpPr>
          <p:cNvPr id="53" name="Isosceles Triangle 52"/>
          <p:cNvSpPr/>
          <p:nvPr/>
        </p:nvSpPr>
        <p:spPr>
          <a:xfrm rot="16200000">
            <a:off x="5729965" y="3990008"/>
            <a:ext cx="417718" cy="2413416"/>
          </a:xfrm>
          <a:prstGeom prst="triangle">
            <a:avLst/>
          </a:prstGeom>
          <a:noFill/>
          <a:ln w="76200">
            <a:solidFill>
              <a:srgbClr val="FF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flipV="1">
            <a:off x="4941979" y="4988479"/>
            <a:ext cx="2624191" cy="20963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949061" y="5036516"/>
            <a:ext cx="2059274" cy="1641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29387" y="5200620"/>
            <a:ext cx="1797790" cy="21429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6672631" y="5072654"/>
            <a:ext cx="385858" cy="29866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358549" y="5524923"/>
            <a:ext cx="1331292" cy="265130"/>
          </a:xfrm>
          <a:prstGeom prst="rect">
            <a:avLst/>
          </a:prstGeom>
          <a:noFill/>
        </p:spPr>
        <p:txBody>
          <a:bodyPr wrap="none" rtlCol="0">
            <a:spAutoFit/>
          </a:bodyPr>
          <a:lstStyle/>
          <a:p>
            <a:r>
              <a:rPr lang="en-US" sz="1600" dirty="0" smtClean="0">
                <a:solidFill>
                  <a:srgbClr val="00B0F0"/>
                </a:solidFill>
              </a:rPr>
              <a:t>Shift within x-y plane</a:t>
            </a:r>
            <a:endParaRPr lang="en-US" sz="1600" dirty="0">
              <a:solidFill>
                <a:srgbClr val="00B0F0"/>
              </a:solidFill>
            </a:endParaRPr>
          </a:p>
        </p:txBody>
      </p:sp>
      <p:cxnSp>
        <p:nvCxnSpPr>
          <p:cNvPr id="59" name="Straight Arrow Connector 58"/>
          <p:cNvCxnSpPr/>
          <p:nvPr/>
        </p:nvCxnSpPr>
        <p:spPr>
          <a:xfrm rot="10800000" flipV="1">
            <a:off x="6725808" y="5365100"/>
            <a:ext cx="160134" cy="100148"/>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099375" y="5882967"/>
            <a:ext cx="3597908" cy="369332"/>
          </a:xfrm>
          <a:prstGeom prst="rect">
            <a:avLst/>
          </a:prstGeom>
          <a:noFill/>
        </p:spPr>
        <p:txBody>
          <a:bodyPr wrap="none" rtlCol="0">
            <a:spAutoFit/>
          </a:bodyPr>
          <a:lstStyle/>
          <a:p>
            <a:r>
              <a:rPr lang="en-US" dirty="0" smtClean="0"/>
              <a:t>4 DOFs (absolute) + 2 </a:t>
            </a:r>
            <a:r>
              <a:rPr lang="en-US" dirty="0" smtClean="0"/>
              <a:t>DOFs = 6 DOFs</a:t>
            </a:r>
            <a:endParaRPr lang="en-US" dirty="0"/>
          </a:p>
        </p:txBody>
      </p:sp>
      <p:sp>
        <p:nvSpPr>
          <p:cNvPr id="62" name="TextBox 61"/>
          <p:cNvSpPr txBox="1"/>
          <p:nvPr/>
        </p:nvSpPr>
        <p:spPr>
          <a:xfrm>
            <a:off x="4876800" y="2209800"/>
            <a:ext cx="4040530" cy="369332"/>
          </a:xfrm>
          <a:prstGeom prst="rect">
            <a:avLst/>
          </a:prstGeom>
          <a:noFill/>
        </p:spPr>
        <p:txBody>
          <a:bodyPr wrap="none" rtlCol="0">
            <a:spAutoFit/>
          </a:bodyPr>
          <a:lstStyle/>
          <a:p>
            <a:r>
              <a:rPr lang="en-US" dirty="0" smtClean="0"/>
              <a:t>Once incoming beam fixed to eigenmode</a:t>
            </a:r>
            <a:endParaRPr lang="en-US" dirty="0"/>
          </a:p>
        </p:txBody>
      </p:sp>
      <p:sp>
        <p:nvSpPr>
          <p:cNvPr id="63" name="Slide Number Placeholder 62"/>
          <p:cNvSpPr>
            <a:spLocks noGrp="1"/>
          </p:cNvSpPr>
          <p:nvPr>
            <p:ph type="sldNum" sz="quarter" idx="12"/>
          </p:nvPr>
        </p:nvSpPr>
        <p:spPr>
          <a:xfrm>
            <a:off x="6553200" y="6051550"/>
            <a:ext cx="2133600" cy="365125"/>
          </a:xfrm>
        </p:spPr>
        <p:txBody>
          <a:bodyPr/>
          <a:lstStyle/>
          <a:p>
            <a:fld id="{1BF1B83B-E97F-4C33-85DE-BACA1BBD56B1}" type="slidenum">
              <a:rPr lang="en-US" smtClean="0"/>
              <a:pPr/>
              <a:t>2</a:t>
            </a:fld>
            <a:endParaRPr lang="en-US" dirty="0"/>
          </a:p>
        </p:txBody>
      </p:sp>
      <p:sp>
        <p:nvSpPr>
          <p:cNvPr id="65" name="TextBox 64"/>
          <p:cNvSpPr txBox="1"/>
          <p:nvPr/>
        </p:nvSpPr>
        <p:spPr>
          <a:xfrm>
            <a:off x="152400" y="6374368"/>
            <a:ext cx="4037516" cy="369332"/>
          </a:xfrm>
          <a:prstGeom prst="rect">
            <a:avLst/>
          </a:prstGeom>
          <a:noFill/>
        </p:spPr>
        <p:txBody>
          <a:bodyPr wrap="none" rtlCol="0">
            <a:spAutoFit/>
          </a:bodyPr>
          <a:lstStyle/>
          <a:p>
            <a:r>
              <a:rPr lang="en-US" dirty="0" smtClean="0"/>
              <a:t>By Differential </a:t>
            </a:r>
            <a:r>
              <a:rPr lang="en-US" dirty="0" err="1" smtClean="0"/>
              <a:t>Wavefront</a:t>
            </a:r>
            <a:r>
              <a:rPr lang="en-US" dirty="0" smtClean="0"/>
              <a:t> Sensing contro</a:t>
            </a:r>
            <a:r>
              <a:rPr lang="en-US" dirty="0" smtClean="0"/>
              <a:t>l</a:t>
            </a:r>
            <a:endParaRPr lang="en-US" dirty="0"/>
          </a:p>
        </p:txBody>
      </p:sp>
      <p:sp>
        <p:nvSpPr>
          <p:cNvPr id="66" name="TextBox 65"/>
          <p:cNvSpPr txBox="1"/>
          <p:nvPr/>
        </p:nvSpPr>
        <p:spPr>
          <a:xfrm>
            <a:off x="5486400" y="6412468"/>
            <a:ext cx="2705805" cy="369332"/>
          </a:xfrm>
          <a:prstGeom prst="rect">
            <a:avLst/>
          </a:prstGeom>
          <a:noFill/>
        </p:spPr>
        <p:txBody>
          <a:bodyPr wrap="none" rtlCol="0">
            <a:spAutoFit/>
          </a:bodyPr>
          <a:lstStyle/>
          <a:p>
            <a:r>
              <a:rPr lang="en-US" dirty="0" smtClean="0"/>
              <a:t>By Spot positioning control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location inside the PT hall</a:t>
            </a:r>
            <a:endParaRPr lang="en-US" dirty="0"/>
          </a:p>
        </p:txBody>
      </p:sp>
      <p:sp>
        <p:nvSpPr>
          <p:cNvPr id="4" name="Slide Number Placeholder 3"/>
          <p:cNvSpPr>
            <a:spLocks noGrp="1"/>
          </p:cNvSpPr>
          <p:nvPr>
            <p:ph type="sldNum" sz="quarter" idx="12"/>
          </p:nvPr>
        </p:nvSpPr>
        <p:spPr/>
        <p:txBody>
          <a:bodyPr/>
          <a:lstStyle/>
          <a:p>
            <a:fld id="{1BF1B83B-E97F-4C33-85DE-BACA1BBD56B1}" type="slidenum">
              <a:rPr lang="en-US" smtClean="0"/>
              <a:pPr/>
              <a:t>20</a:t>
            </a:fld>
            <a:endParaRPr lang="en-US"/>
          </a:p>
        </p:txBody>
      </p:sp>
      <p:pic>
        <p:nvPicPr>
          <p:cNvPr id="5" name="Picture 4"/>
          <p:cNvPicPr>
            <a:picLocks noChangeAspect="1" noChangeArrowheads="1"/>
          </p:cNvPicPr>
          <p:nvPr/>
        </p:nvPicPr>
        <p:blipFill>
          <a:blip r:embed="rId2" cstate="print"/>
          <a:srcRect/>
          <a:stretch>
            <a:fillRect/>
          </a:stretch>
        </p:blipFill>
        <p:spPr bwMode="auto">
          <a:xfrm rot="5400000">
            <a:off x="1605824" y="984976"/>
            <a:ext cx="4488290" cy="5871139"/>
          </a:xfrm>
          <a:prstGeom prst="rect">
            <a:avLst/>
          </a:prstGeom>
          <a:noFill/>
          <a:ln w="9525">
            <a:noFill/>
            <a:miter lim="800000"/>
            <a:headEnd/>
            <a:tailEnd/>
          </a:ln>
        </p:spPr>
      </p:pic>
      <p:sp>
        <p:nvSpPr>
          <p:cNvPr id="6" name="Rectangle 5"/>
          <p:cNvSpPr/>
          <p:nvPr/>
        </p:nvSpPr>
        <p:spPr>
          <a:xfrm>
            <a:off x="833973" y="1676400"/>
            <a:ext cx="6031992" cy="4648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98"/>
          <p:cNvSpPr>
            <a:spLocks noChangeArrowheads="1"/>
          </p:cNvSpPr>
          <p:nvPr/>
        </p:nvSpPr>
        <p:spPr bwMode="auto">
          <a:xfrm rot="17997311">
            <a:off x="3328866" y="3043129"/>
            <a:ext cx="92075" cy="49213"/>
          </a:xfrm>
          <a:prstGeom prst="rect">
            <a:avLst/>
          </a:prstGeom>
          <a:noFill/>
          <a:ln w="15875">
            <a:solidFill>
              <a:srgbClr val="0070C0"/>
            </a:solidFill>
            <a:miter lim="800000"/>
            <a:headEnd/>
            <a:tailEnd/>
          </a:ln>
          <a:effectLst/>
        </p:spPr>
        <p:txBody>
          <a:bodyPr wrap="none" anchor="ctr"/>
          <a:lstStyle/>
          <a:p>
            <a:endParaRPr lang="en-US"/>
          </a:p>
        </p:txBody>
      </p:sp>
      <p:grpSp>
        <p:nvGrpSpPr>
          <p:cNvPr id="8" name="Group 123"/>
          <p:cNvGrpSpPr>
            <a:grpSpLocks/>
          </p:cNvGrpSpPr>
          <p:nvPr/>
        </p:nvGrpSpPr>
        <p:grpSpPr bwMode="auto">
          <a:xfrm>
            <a:off x="332323" y="5035550"/>
            <a:ext cx="930275" cy="922338"/>
            <a:chOff x="18" y="695"/>
            <a:chExt cx="586" cy="581"/>
          </a:xfrm>
        </p:grpSpPr>
        <p:sp>
          <p:nvSpPr>
            <p:cNvPr id="9" name="Text Box 106"/>
            <p:cNvSpPr txBox="1">
              <a:spLocks noChangeArrowheads="1"/>
            </p:cNvSpPr>
            <p:nvPr/>
          </p:nvSpPr>
          <p:spPr bwMode="auto">
            <a:xfrm>
              <a:off x="18" y="963"/>
              <a:ext cx="231" cy="231"/>
            </a:xfrm>
            <a:prstGeom prst="rect">
              <a:avLst/>
            </a:prstGeom>
            <a:noFill/>
            <a:ln w="9525">
              <a:noFill/>
              <a:miter lim="800000"/>
              <a:headEnd/>
              <a:tailEnd/>
            </a:ln>
            <a:effectLst/>
          </p:spPr>
          <p:txBody>
            <a:bodyPr wrap="none">
              <a:spAutoFit/>
            </a:bodyPr>
            <a:lstStyle/>
            <a:p>
              <a:r>
                <a:rPr lang="en-US">
                  <a:solidFill>
                    <a:schemeClr val="bg2"/>
                  </a:solidFill>
                  <a:latin typeface="Imprint MT Shadow" pitchFamily="82" charset="0"/>
                </a:rPr>
                <a:t>N</a:t>
              </a:r>
            </a:p>
          </p:txBody>
        </p:sp>
        <p:sp>
          <p:nvSpPr>
            <p:cNvPr id="10" name="Text Box 107"/>
            <p:cNvSpPr txBox="1">
              <a:spLocks noChangeArrowheads="1"/>
            </p:cNvSpPr>
            <p:nvPr/>
          </p:nvSpPr>
          <p:spPr bwMode="auto">
            <a:xfrm>
              <a:off x="294" y="695"/>
              <a:ext cx="217" cy="231"/>
            </a:xfrm>
            <a:prstGeom prst="rect">
              <a:avLst/>
            </a:prstGeom>
            <a:noFill/>
            <a:ln w="9525">
              <a:noFill/>
              <a:miter lim="800000"/>
              <a:headEnd/>
              <a:tailEnd/>
            </a:ln>
            <a:effectLst/>
          </p:spPr>
          <p:txBody>
            <a:bodyPr wrap="none">
              <a:spAutoFit/>
            </a:bodyPr>
            <a:lstStyle/>
            <a:p>
              <a:r>
                <a:rPr lang="en-US">
                  <a:solidFill>
                    <a:schemeClr val="bg2"/>
                  </a:solidFill>
                  <a:latin typeface="Imprint MT Shadow" pitchFamily="82" charset="0"/>
                </a:rPr>
                <a:t>E</a:t>
              </a:r>
            </a:p>
          </p:txBody>
        </p:sp>
        <p:sp>
          <p:nvSpPr>
            <p:cNvPr id="11" name="AutoShape 112"/>
            <p:cNvSpPr>
              <a:spLocks noChangeArrowheads="1"/>
            </p:cNvSpPr>
            <p:nvPr/>
          </p:nvSpPr>
          <p:spPr bwMode="auto">
            <a:xfrm rot="-2426403">
              <a:off x="287" y="958"/>
              <a:ext cx="230" cy="230"/>
            </a:xfrm>
            <a:prstGeom prst="star4">
              <a:avLst>
                <a:gd name="adj" fmla="val 12500"/>
              </a:avLst>
            </a:prstGeom>
            <a:gradFill rotWithShape="1">
              <a:gsLst>
                <a:gs pos="0">
                  <a:schemeClr val="bg2">
                    <a:alpha val="70000"/>
                  </a:schemeClr>
                </a:gs>
                <a:gs pos="100000">
                  <a:schemeClr val="bg2">
                    <a:gamma/>
                    <a:shade val="46275"/>
                    <a:invGamma/>
                  </a:schemeClr>
                </a:gs>
              </a:gsLst>
              <a:path path="shape">
                <a:fillToRect l="50000" t="50000" r="50000" b="50000"/>
              </a:path>
            </a:gradFill>
            <a:ln w="9525">
              <a:solidFill>
                <a:schemeClr val="bg2"/>
              </a:solidFill>
              <a:miter lim="800000"/>
              <a:headEnd/>
              <a:tailEnd/>
            </a:ln>
            <a:effectLst/>
          </p:spPr>
          <p:txBody>
            <a:bodyPr wrap="none" anchor="ctr"/>
            <a:lstStyle/>
            <a:p>
              <a:endParaRPr lang="en-US"/>
            </a:p>
          </p:txBody>
        </p:sp>
        <p:sp>
          <p:nvSpPr>
            <p:cNvPr id="12" name="Oval 119"/>
            <p:cNvSpPr>
              <a:spLocks noChangeArrowheads="1"/>
            </p:cNvSpPr>
            <p:nvPr/>
          </p:nvSpPr>
          <p:spPr bwMode="auto">
            <a:xfrm>
              <a:off x="232" y="896"/>
              <a:ext cx="345" cy="345"/>
            </a:xfrm>
            <a:prstGeom prst="ellipse">
              <a:avLst/>
            </a:prstGeom>
            <a:noFill/>
            <a:ln w="9525">
              <a:solidFill>
                <a:schemeClr val="bg2"/>
              </a:solidFill>
              <a:round/>
              <a:headEnd/>
              <a:tailEnd/>
            </a:ln>
            <a:effectLst/>
          </p:spPr>
          <p:txBody>
            <a:bodyPr wrap="none" anchor="ctr"/>
            <a:lstStyle/>
            <a:p>
              <a:endParaRPr lang="en-US"/>
            </a:p>
          </p:txBody>
        </p:sp>
        <p:sp>
          <p:nvSpPr>
            <p:cNvPr id="13" name="Oval 120"/>
            <p:cNvSpPr>
              <a:spLocks noChangeArrowheads="1"/>
            </p:cNvSpPr>
            <p:nvPr/>
          </p:nvSpPr>
          <p:spPr bwMode="auto">
            <a:xfrm>
              <a:off x="275" y="944"/>
              <a:ext cx="259" cy="259"/>
            </a:xfrm>
            <a:prstGeom prst="ellipse">
              <a:avLst/>
            </a:prstGeom>
            <a:noFill/>
            <a:ln w="9525">
              <a:solidFill>
                <a:schemeClr val="bg2"/>
              </a:solidFill>
              <a:round/>
              <a:headEnd/>
              <a:tailEnd/>
            </a:ln>
            <a:effectLst/>
          </p:spPr>
          <p:txBody>
            <a:bodyPr wrap="none" anchor="ctr"/>
            <a:lstStyle/>
            <a:p>
              <a:endParaRPr lang="en-US"/>
            </a:p>
          </p:txBody>
        </p:sp>
        <p:sp>
          <p:nvSpPr>
            <p:cNvPr id="14" name="AutoShape 121"/>
            <p:cNvSpPr>
              <a:spLocks noChangeArrowheads="1"/>
            </p:cNvSpPr>
            <p:nvPr/>
          </p:nvSpPr>
          <p:spPr bwMode="auto">
            <a:xfrm>
              <a:off x="201" y="873"/>
              <a:ext cx="403" cy="403"/>
            </a:xfrm>
            <a:prstGeom prst="star4">
              <a:avLst>
                <a:gd name="adj" fmla="val 12500"/>
              </a:avLst>
            </a:prstGeom>
            <a:solidFill>
              <a:schemeClr val="bg1">
                <a:alpha val="70000"/>
              </a:schemeClr>
            </a:solidFill>
            <a:ln w="9525">
              <a:solidFill>
                <a:schemeClr val="bg2"/>
              </a:solidFill>
              <a:miter lim="800000"/>
              <a:headEnd/>
              <a:tailEnd/>
            </a:ln>
            <a:effectLst/>
          </p:spPr>
          <p:txBody>
            <a:bodyPr wrap="none" anchor="ctr"/>
            <a:lstStyle/>
            <a:p>
              <a:endParaRPr lang="en-US"/>
            </a:p>
          </p:txBody>
        </p:sp>
        <p:sp>
          <p:nvSpPr>
            <p:cNvPr id="15" name="Oval 122"/>
            <p:cNvSpPr>
              <a:spLocks noChangeArrowheads="1"/>
            </p:cNvSpPr>
            <p:nvPr/>
          </p:nvSpPr>
          <p:spPr bwMode="auto">
            <a:xfrm>
              <a:off x="357" y="1030"/>
              <a:ext cx="92" cy="92"/>
            </a:xfrm>
            <a:prstGeom prst="ellipse">
              <a:avLst/>
            </a:prstGeom>
            <a:gradFill rotWithShape="1">
              <a:gsLst>
                <a:gs pos="0">
                  <a:schemeClr val="bg2">
                    <a:alpha val="70000"/>
                  </a:schemeClr>
                </a:gs>
                <a:gs pos="100000">
                  <a:schemeClr val="bg2">
                    <a:gamma/>
                    <a:tint val="48235"/>
                    <a:invGamma/>
                  </a:schemeClr>
                </a:gs>
              </a:gsLst>
              <a:path path="shape">
                <a:fillToRect l="50000" t="50000" r="50000" b="50000"/>
              </a:path>
            </a:gradFill>
            <a:ln w="9525">
              <a:noFill/>
              <a:round/>
              <a:headEnd/>
              <a:tailEnd/>
            </a:ln>
            <a:effectLst/>
          </p:spPr>
          <p:txBody>
            <a:bodyPr wrap="none" anchor="ctr"/>
            <a:lstStyle/>
            <a:p>
              <a:endParaRPr lang="en-US"/>
            </a:p>
          </p:txBody>
        </p:sp>
      </p:grpSp>
      <p:sp>
        <p:nvSpPr>
          <p:cNvPr id="16" name="Text Box 134"/>
          <p:cNvSpPr txBox="1">
            <a:spLocks noChangeArrowheads="1"/>
          </p:cNvSpPr>
          <p:nvPr/>
        </p:nvSpPr>
        <p:spPr bwMode="auto">
          <a:xfrm>
            <a:off x="3424773" y="3733800"/>
            <a:ext cx="1984375" cy="304800"/>
          </a:xfrm>
          <a:prstGeom prst="rect">
            <a:avLst/>
          </a:prstGeom>
          <a:solidFill>
            <a:schemeClr val="bg1">
              <a:alpha val="55000"/>
            </a:schemeClr>
          </a:solidFill>
          <a:ln w="9525">
            <a:noFill/>
            <a:miter lim="800000"/>
            <a:headEnd/>
            <a:tailEnd/>
          </a:ln>
          <a:effectLst/>
        </p:spPr>
        <p:txBody>
          <a:bodyPr>
            <a:spAutoFit/>
          </a:bodyPr>
          <a:lstStyle/>
          <a:p>
            <a:r>
              <a:rPr lang="en-US" sz="1400" dirty="0">
                <a:solidFill>
                  <a:srgbClr val="3366CC"/>
                </a:solidFill>
                <a:latin typeface="Arial Rounded MT Bold" pitchFamily="34" charset="0"/>
              </a:rPr>
              <a:t>Reference cavity</a:t>
            </a:r>
          </a:p>
        </p:txBody>
      </p:sp>
      <p:sp>
        <p:nvSpPr>
          <p:cNvPr id="17" name="Line 64"/>
          <p:cNvSpPr>
            <a:spLocks noChangeShapeType="1"/>
          </p:cNvSpPr>
          <p:nvPr/>
        </p:nvSpPr>
        <p:spPr bwMode="auto">
          <a:xfrm>
            <a:off x="2434174" y="3352799"/>
            <a:ext cx="685800" cy="381001"/>
          </a:xfrm>
          <a:prstGeom prst="line">
            <a:avLst/>
          </a:prstGeom>
          <a:noFill/>
          <a:ln w="19050">
            <a:solidFill>
              <a:srgbClr val="92D050"/>
            </a:solidFill>
            <a:round/>
            <a:headEnd/>
            <a:tailEnd/>
          </a:ln>
          <a:effectLst/>
        </p:spPr>
        <p:txBody>
          <a:bodyPr/>
          <a:lstStyle/>
          <a:p>
            <a:endParaRPr lang="en-US"/>
          </a:p>
        </p:txBody>
      </p:sp>
      <p:grpSp>
        <p:nvGrpSpPr>
          <p:cNvPr id="18" name="Group 109"/>
          <p:cNvGrpSpPr/>
          <p:nvPr/>
        </p:nvGrpSpPr>
        <p:grpSpPr>
          <a:xfrm rot="10800000">
            <a:off x="3259684" y="3133258"/>
            <a:ext cx="365760" cy="404201"/>
            <a:chOff x="5932818" y="5417790"/>
            <a:chExt cx="365760" cy="404201"/>
          </a:xfrm>
        </p:grpSpPr>
        <p:sp>
          <p:nvSpPr>
            <p:cNvPr id="19" name="Rectangle 18"/>
            <p:cNvSpPr/>
            <p:nvPr/>
          </p:nvSpPr>
          <p:spPr>
            <a:xfrm rot="2700000">
              <a:off x="5920348" y="5524811"/>
              <a:ext cx="365760" cy="228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8900000">
              <a:off x="5932818" y="5417790"/>
              <a:ext cx="365760" cy="228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Line 67"/>
          <p:cNvSpPr>
            <a:spLocks noChangeShapeType="1"/>
          </p:cNvSpPr>
          <p:nvPr/>
        </p:nvSpPr>
        <p:spPr bwMode="auto">
          <a:xfrm flipH="1" flipV="1">
            <a:off x="3119973" y="3232660"/>
            <a:ext cx="0" cy="501140"/>
          </a:xfrm>
          <a:prstGeom prst="line">
            <a:avLst/>
          </a:prstGeom>
          <a:noFill/>
          <a:ln w="19050">
            <a:solidFill>
              <a:srgbClr val="92D050"/>
            </a:solidFill>
            <a:round/>
            <a:headEnd/>
            <a:tailEnd/>
          </a:ln>
          <a:effectLst/>
        </p:spPr>
        <p:txBody>
          <a:bodyPr/>
          <a:lstStyle/>
          <a:p>
            <a:endParaRPr lang="en-US"/>
          </a:p>
        </p:txBody>
      </p:sp>
      <p:sp>
        <p:nvSpPr>
          <p:cNvPr id="22" name="Line 73"/>
          <p:cNvSpPr>
            <a:spLocks noChangeShapeType="1"/>
          </p:cNvSpPr>
          <p:nvPr/>
        </p:nvSpPr>
        <p:spPr bwMode="auto">
          <a:xfrm flipH="1" flipV="1">
            <a:off x="3126672" y="3219262"/>
            <a:ext cx="273954" cy="13398"/>
          </a:xfrm>
          <a:prstGeom prst="line">
            <a:avLst/>
          </a:prstGeom>
          <a:noFill/>
          <a:ln w="19050">
            <a:solidFill>
              <a:srgbClr val="92D050"/>
            </a:solidFill>
            <a:round/>
            <a:headEnd/>
            <a:tailEnd/>
          </a:ln>
          <a:effectLst/>
        </p:spPr>
        <p:txBody>
          <a:bodyPr/>
          <a:lstStyle/>
          <a:p>
            <a:endParaRPr lang="en-US"/>
          </a:p>
        </p:txBody>
      </p:sp>
      <p:sp>
        <p:nvSpPr>
          <p:cNvPr id="23" name="Line 68"/>
          <p:cNvSpPr>
            <a:spLocks noChangeShapeType="1"/>
          </p:cNvSpPr>
          <p:nvPr/>
        </p:nvSpPr>
        <p:spPr bwMode="auto">
          <a:xfrm flipV="1">
            <a:off x="3414077" y="3223758"/>
            <a:ext cx="3175" cy="290512"/>
          </a:xfrm>
          <a:prstGeom prst="line">
            <a:avLst/>
          </a:prstGeom>
          <a:noFill/>
          <a:ln w="28575">
            <a:solidFill>
              <a:srgbClr val="92D050"/>
            </a:solidFill>
            <a:round/>
            <a:headEnd/>
            <a:tailEnd/>
          </a:ln>
          <a:effectLst/>
        </p:spPr>
        <p:txBody>
          <a:bodyPr/>
          <a:lstStyle/>
          <a:p>
            <a:endParaRPr lang="en-US"/>
          </a:p>
        </p:txBody>
      </p:sp>
      <p:sp>
        <p:nvSpPr>
          <p:cNvPr id="24" name="Line 83"/>
          <p:cNvSpPr>
            <a:spLocks noChangeShapeType="1"/>
          </p:cNvSpPr>
          <p:nvPr/>
        </p:nvSpPr>
        <p:spPr bwMode="auto">
          <a:xfrm>
            <a:off x="3388091" y="3239925"/>
            <a:ext cx="1739900" cy="41275"/>
          </a:xfrm>
          <a:prstGeom prst="line">
            <a:avLst/>
          </a:prstGeom>
          <a:noFill/>
          <a:ln w="28575">
            <a:solidFill>
              <a:srgbClr val="92D050"/>
            </a:solidFill>
            <a:round/>
            <a:headEnd/>
            <a:tailEnd/>
          </a:ln>
          <a:effectLst/>
        </p:spPr>
        <p:txBody>
          <a:bodyPr/>
          <a:lstStyle/>
          <a:p>
            <a:endParaRPr lang="en-US"/>
          </a:p>
        </p:txBody>
      </p:sp>
      <p:sp>
        <p:nvSpPr>
          <p:cNvPr id="25" name="Line 84"/>
          <p:cNvSpPr>
            <a:spLocks noChangeShapeType="1"/>
          </p:cNvSpPr>
          <p:nvPr/>
        </p:nvSpPr>
        <p:spPr bwMode="auto">
          <a:xfrm flipV="1">
            <a:off x="3382590" y="3469850"/>
            <a:ext cx="1744662" cy="15874"/>
          </a:xfrm>
          <a:prstGeom prst="line">
            <a:avLst/>
          </a:prstGeom>
          <a:noFill/>
          <a:ln w="28575">
            <a:solidFill>
              <a:srgbClr val="92D050"/>
            </a:solidFill>
            <a:round/>
            <a:headEnd/>
            <a:tailEnd/>
          </a:ln>
          <a:effectLst/>
        </p:spPr>
        <p:txBody>
          <a:bodyPr/>
          <a:lstStyle/>
          <a:p>
            <a:endParaRPr lang="en-US"/>
          </a:p>
        </p:txBody>
      </p:sp>
      <p:sp>
        <p:nvSpPr>
          <p:cNvPr id="26" name="Line 69"/>
          <p:cNvSpPr>
            <a:spLocks noChangeShapeType="1"/>
          </p:cNvSpPr>
          <p:nvPr/>
        </p:nvSpPr>
        <p:spPr bwMode="auto">
          <a:xfrm flipH="1" flipV="1">
            <a:off x="3402820" y="3112142"/>
            <a:ext cx="181" cy="131801"/>
          </a:xfrm>
          <a:prstGeom prst="line">
            <a:avLst/>
          </a:prstGeom>
          <a:noFill/>
          <a:ln w="12700" cap="rnd">
            <a:solidFill>
              <a:srgbClr val="FF0000"/>
            </a:solidFill>
            <a:prstDash val="solid"/>
            <a:round/>
            <a:headEnd/>
            <a:tailEnd/>
          </a:ln>
          <a:effectLst/>
        </p:spPr>
        <p:txBody>
          <a:bodyPr/>
          <a:lstStyle/>
          <a:p>
            <a:endParaRPr lang="en-US"/>
          </a:p>
        </p:txBody>
      </p:sp>
      <p:sp>
        <p:nvSpPr>
          <p:cNvPr id="27" name="Rounded Rectangle 26"/>
          <p:cNvSpPr/>
          <p:nvPr/>
        </p:nvSpPr>
        <p:spPr>
          <a:xfrm>
            <a:off x="2737493" y="3700509"/>
            <a:ext cx="320040" cy="32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6480000" flipH="1">
            <a:off x="3045168" y="3152832"/>
            <a:ext cx="152400" cy="152400"/>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6200000" flipH="1">
            <a:off x="3052170" y="3657601"/>
            <a:ext cx="152400" cy="152400"/>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ine 69"/>
          <p:cNvSpPr>
            <a:spLocks noChangeShapeType="1"/>
          </p:cNvSpPr>
          <p:nvPr/>
        </p:nvSpPr>
        <p:spPr bwMode="auto">
          <a:xfrm flipH="1">
            <a:off x="3403747" y="2438400"/>
            <a:ext cx="935425" cy="659955"/>
          </a:xfrm>
          <a:prstGeom prst="line">
            <a:avLst/>
          </a:prstGeom>
          <a:noFill/>
          <a:ln w="12700" cap="rnd">
            <a:solidFill>
              <a:srgbClr val="FF0000"/>
            </a:solidFill>
            <a:prstDash val="solid"/>
            <a:round/>
            <a:headEnd/>
            <a:tailEnd/>
          </a:ln>
          <a:effectLst/>
        </p:spPr>
        <p:txBody>
          <a:bodyPr/>
          <a:lstStyle/>
          <a:p>
            <a:endParaRPr lang="en-US"/>
          </a:p>
        </p:txBody>
      </p:sp>
      <p:sp>
        <p:nvSpPr>
          <p:cNvPr id="31" name="Rectangle 30"/>
          <p:cNvSpPr/>
          <p:nvPr/>
        </p:nvSpPr>
        <p:spPr>
          <a:xfrm>
            <a:off x="4262973" y="2209800"/>
            <a:ext cx="1371600" cy="8229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634573" y="2362200"/>
            <a:ext cx="700833" cy="369332"/>
          </a:xfrm>
          <a:prstGeom prst="rect">
            <a:avLst/>
          </a:prstGeom>
          <a:noFill/>
        </p:spPr>
        <p:txBody>
          <a:bodyPr wrap="none" rtlCol="0">
            <a:spAutoFit/>
          </a:bodyPr>
          <a:lstStyle/>
          <a:p>
            <a:r>
              <a:rPr lang="en-US" dirty="0" smtClean="0"/>
              <a:t>90cm</a:t>
            </a:r>
            <a:endParaRPr lang="en-US" dirty="0"/>
          </a:p>
        </p:txBody>
      </p:sp>
      <p:sp>
        <p:nvSpPr>
          <p:cNvPr id="33" name="TextBox 32"/>
          <p:cNvSpPr txBox="1"/>
          <p:nvPr/>
        </p:nvSpPr>
        <p:spPr>
          <a:xfrm>
            <a:off x="4720173" y="1981200"/>
            <a:ext cx="660758" cy="369332"/>
          </a:xfrm>
          <a:prstGeom prst="rect">
            <a:avLst/>
          </a:prstGeom>
          <a:noFill/>
        </p:spPr>
        <p:txBody>
          <a:bodyPr wrap="none" rtlCol="0">
            <a:spAutoFit/>
          </a:bodyPr>
          <a:lstStyle/>
          <a:p>
            <a:r>
              <a:rPr lang="en-US" dirty="0" smtClean="0"/>
              <a:t>1.5m</a:t>
            </a:r>
            <a:endParaRPr lang="en-US" dirty="0"/>
          </a:p>
        </p:txBody>
      </p:sp>
      <p:sp>
        <p:nvSpPr>
          <p:cNvPr id="34" name="Text Box 134"/>
          <p:cNvSpPr txBox="1">
            <a:spLocks noChangeArrowheads="1"/>
          </p:cNvSpPr>
          <p:nvPr/>
        </p:nvSpPr>
        <p:spPr bwMode="auto">
          <a:xfrm>
            <a:off x="1900773" y="4419600"/>
            <a:ext cx="914400" cy="304800"/>
          </a:xfrm>
          <a:prstGeom prst="rect">
            <a:avLst/>
          </a:prstGeom>
          <a:solidFill>
            <a:schemeClr val="bg1">
              <a:alpha val="55000"/>
            </a:schemeClr>
          </a:solidFill>
          <a:ln w="9525">
            <a:noFill/>
            <a:miter lim="800000"/>
            <a:headEnd/>
            <a:tailEnd/>
          </a:ln>
          <a:effectLst/>
        </p:spPr>
        <p:txBody>
          <a:bodyPr wrap="square">
            <a:spAutoFit/>
          </a:bodyPr>
          <a:lstStyle/>
          <a:p>
            <a:r>
              <a:rPr lang="en-US" sz="1400" dirty="0" smtClean="0">
                <a:solidFill>
                  <a:srgbClr val="3366CC"/>
                </a:solidFill>
                <a:latin typeface="Arial Rounded MT Bold" pitchFamily="34" charset="0"/>
              </a:rPr>
              <a:t>Mid tank</a:t>
            </a:r>
            <a:endParaRPr lang="en-US" sz="1400" dirty="0">
              <a:solidFill>
                <a:srgbClr val="3366CC"/>
              </a:solidFill>
              <a:latin typeface="Arial Rounded MT Bold" pitchFamily="34" charset="0"/>
            </a:endParaRPr>
          </a:p>
        </p:txBody>
      </p:sp>
      <p:sp>
        <p:nvSpPr>
          <p:cNvPr id="35" name="Text Box 134"/>
          <p:cNvSpPr txBox="1">
            <a:spLocks noChangeArrowheads="1"/>
          </p:cNvSpPr>
          <p:nvPr/>
        </p:nvSpPr>
        <p:spPr bwMode="auto">
          <a:xfrm>
            <a:off x="4110573" y="1600200"/>
            <a:ext cx="1066800" cy="523220"/>
          </a:xfrm>
          <a:prstGeom prst="rect">
            <a:avLst/>
          </a:prstGeom>
          <a:solidFill>
            <a:schemeClr val="bg1">
              <a:alpha val="55000"/>
            </a:schemeClr>
          </a:solidFill>
          <a:ln w="9525">
            <a:noFill/>
            <a:miter lim="800000"/>
            <a:headEnd/>
            <a:tailEnd/>
          </a:ln>
          <a:effectLst/>
        </p:spPr>
        <p:txBody>
          <a:bodyPr wrap="square">
            <a:spAutoFit/>
          </a:bodyPr>
          <a:lstStyle/>
          <a:p>
            <a:r>
              <a:rPr lang="en-US" sz="1400" dirty="0" smtClean="0">
                <a:solidFill>
                  <a:srgbClr val="3366CC"/>
                </a:solidFill>
                <a:latin typeface="Arial Rounded MT Bold" pitchFamily="34" charset="0"/>
              </a:rPr>
              <a:t>Detection bench</a:t>
            </a:r>
          </a:p>
        </p:txBody>
      </p:sp>
      <p:pic>
        <p:nvPicPr>
          <p:cNvPr id="36" name="Picture 3"/>
          <p:cNvPicPr>
            <a:picLocks noChangeAspect="1" noChangeArrowheads="1"/>
          </p:cNvPicPr>
          <p:nvPr/>
        </p:nvPicPr>
        <p:blipFill>
          <a:blip r:embed="rId3" cstate="print"/>
          <a:srcRect/>
          <a:stretch>
            <a:fillRect/>
          </a:stretch>
        </p:blipFill>
        <p:spPr bwMode="auto">
          <a:xfrm>
            <a:off x="1443573" y="1752600"/>
            <a:ext cx="725356" cy="747713"/>
          </a:xfrm>
          <a:prstGeom prst="rect">
            <a:avLst/>
          </a:prstGeom>
          <a:noFill/>
          <a:ln w="9525">
            <a:noFill/>
            <a:miter lim="800000"/>
            <a:headEnd/>
            <a:tailEnd/>
          </a:ln>
        </p:spPr>
      </p:pic>
      <p:pic>
        <p:nvPicPr>
          <p:cNvPr id="37" name="Picture 3"/>
          <p:cNvPicPr>
            <a:picLocks noChangeAspect="1" noChangeArrowheads="1"/>
          </p:cNvPicPr>
          <p:nvPr/>
        </p:nvPicPr>
        <p:blipFill>
          <a:blip r:embed="rId3" cstate="print"/>
          <a:srcRect/>
          <a:stretch>
            <a:fillRect/>
          </a:stretch>
        </p:blipFill>
        <p:spPr bwMode="auto">
          <a:xfrm>
            <a:off x="6244173" y="2438400"/>
            <a:ext cx="725356" cy="747713"/>
          </a:xfrm>
          <a:prstGeom prst="rect">
            <a:avLst/>
          </a:prstGeom>
          <a:noFill/>
          <a:ln w="9525">
            <a:noFill/>
            <a:miter lim="800000"/>
            <a:headEnd/>
            <a:tailEnd/>
          </a:ln>
        </p:spPr>
      </p:pic>
      <p:sp>
        <p:nvSpPr>
          <p:cNvPr id="38" name="TextBox 37"/>
          <p:cNvSpPr txBox="1"/>
          <p:nvPr/>
        </p:nvSpPr>
        <p:spPr>
          <a:xfrm>
            <a:off x="3348573" y="2438400"/>
            <a:ext cx="776175" cy="369332"/>
          </a:xfrm>
          <a:prstGeom prst="rect">
            <a:avLst/>
          </a:prstGeom>
          <a:noFill/>
        </p:spPr>
        <p:txBody>
          <a:bodyPr wrap="none" rtlCol="0">
            <a:spAutoFit/>
          </a:bodyPr>
          <a:lstStyle/>
          <a:p>
            <a:r>
              <a:rPr lang="en-US" dirty="0" smtClean="0"/>
              <a:t>~1.2m</a:t>
            </a:r>
            <a:endParaRPr lang="en-US" dirty="0"/>
          </a:p>
        </p:txBody>
      </p:sp>
      <p:sp>
        <p:nvSpPr>
          <p:cNvPr id="39" name="Rectangle 38"/>
          <p:cNvSpPr/>
          <p:nvPr/>
        </p:nvSpPr>
        <p:spPr>
          <a:xfrm>
            <a:off x="4339173" y="2362200"/>
            <a:ext cx="457200" cy="533400"/>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661226" y="2832340"/>
            <a:ext cx="1095555" cy="672860"/>
          </a:xfrm>
          <a:custGeom>
            <a:avLst/>
            <a:gdLst>
              <a:gd name="connsiteX0" fmla="*/ 1095555 w 1095555"/>
              <a:gd name="connsiteY0" fmla="*/ 672860 h 672860"/>
              <a:gd name="connsiteX1" fmla="*/ 474453 w 1095555"/>
              <a:gd name="connsiteY1" fmla="*/ 422694 h 672860"/>
              <a:gd name="connsiteX2" fmla="*/ 612475 w 1095555"/>
              <a:gd name="connsiteY2" fmla="*/ 388188 h 672860"/>
              <a:gd name="connsiteX3" fmla="*/ 0 w 1095555"/>
              <a:gd name="connsiteY3" fmla="*/ 0 h 672860"/>
            </a:gdLst>
            <a:ahLst/>
            <a:cxnLst>
              <a:cxn ang="0">
                <a:pos x="connsiteX0" y="connsiteY0"/>
              </a:cxn>
              <a:cxn ang="0">
                <a:pos x="connsiteX1" y="connsiteY1"/>
              </a:cxn>
              <a:cxn ang="0">
                <a:pos x="connsiteX2" y="connsiteY2"/>
              </a:cxn>
              <a:cxn ang="0">
                <a:pos x="connsiteX3" y="connsiteY3"/>
              </a:cxn>
            </a:cxnLst>
            <a:rect l="l" t="t" r="r" b="b"/>
            <a:pathLst>
              <a:path w="1095555" h="672860">
                <a:moveTo>
                  <a:pt x="1095555" y="672860"/>
                </a:moveTo>
                <a:cubicBezTo>
                  <a:pt x="825260" y="571499"/>
                  <a:pt x="554966" y="470139"/>
                  <a:pt x="474453" y="422694"/>
                </a:cubicBezTo>
                <a:cubicBezTo>
                  <a:pt x="393940" y="375249"/>
                  <a:pt x="691551" y="458637"/>
                  <a:pt x="612475" y="388188"/>
                </a:cubicBezTo>
                <a:cubicBezTo>
                  <a:pt x="533400" y="317739"/>
                  <a:pt x="266700" y="158869"/>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5710773" y="3352800"/>
            <a:ext cx="1981200" cy="738664"/>
          </a:xfrm>
          <a:prstGeom prst="rect">
            <a:avLst/>
          </a:prstGeom>
          <a:noFill/>
        </p:spPr>
        <p:txBody>
          <a:bodyPr wrap="square" rtlCol="0">
            <a:spAutoFit/>
          </a:bodyPr>
          <a:lstStyle/>
          <a:p>
            <a:r>
              <a:rPr lang="en-US" sz="1400" dirty="0" smtClean="0">
                <a:latin typeface="Arial Rounded MT Bold" pitchFamily="34" charset="0"/>
              </a:rPr>
              <a:t>Space reserved for beam centering device</a:t>
            </a:r>
            <a:endParaRPr lang="en-US" sz="1400" dirty="0">
              <a:latin typeface="Arial Rounded MT Bold" pitchFamily="34" charset="0"/>
            </a:endParaRPr>
          </a:p>
        </p:txBody>
      </p:sp>
      <p:sp>
        <p:nvSpPr>
          <p:cNvPr id="42" name="Rectangle 41"/>
          <p:cNvSpPr/>
          <p:nvPr/>
        </p:nvSpPr>
        <p:spPr>
          <a:xfrm>
            <a:off x="452973" y="5029200"/>
            <a:ext cx="838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rot="10800000">
            <a:off x="757773" y="5638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52973" y="5486400"/>
            <a:ext cx="333746" cy="369332"/>
          </a:xfrm>
          <a:prstGeom prst="rect">
            <a:avLst/>
          </a:prstGeom>
          <a:noFill/>
        </p:spPr>
        <p:txBody>
          <a:bodyPr wrap="none" rtlCol="0">
            <a:spAutoFit/>
          </a:bodyPr>
          <a:lstStyle/>
          <a:p>
            <a:r>
              <a:rPr lang="en-US" dirty="0" smtClean="0"/>
              <a:t>N</a:t>
            </a:r>
            <a:endParaRPr lang="en-US" dirty="0"/>
          </a:p>
        </p:txBody>
      </p:sp>
      <p:cxnSp>
        <p:nvCxnSpPr>
          <p:cNvPr id="45" name="Straight Arrow Connector 44"/>
          <p:cNvCxnSpPr/>
          <p:nvPr/>
        </p:nvCxnSpPr>
        <p:spPr>
          <a:xfrm rot="5400000" flipH="1" flipV="1">
            <a:off x="796667" y="55999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10173" y="5029200"/>
            <a:ext cx="296876" cy="369332"/>
          </a:xfrm>
          <a:prstGeom prst="rect">
            <a:avLst/>
          </a:prstGeom>
          <a:noFill/>
        </p:spPr>
        <p:txBody>
          <a:bodyPr wrap="none" rtlCol="0">
            <a:spAutoFit/>
          </a:bodyPr>
          <a:lstStyle/>
          <a:p>
            <a:r>
              <a:rPr lang="en-US" dirty="0" smtClean="0"/>
              <a:t>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TextBox 4"/>
          <p:cNvSpPr txBox="1"/>
          <p:nvPr/>
        </p:nvSpPr>
        <p:spPr>
          <a:xfrm>
            <a:off x="3733800" y="6019800"/>
            <a:ext cx="1739772" cy="646331"/>
          </a:xfrm>
          <a:prstGeom prst="rect">
            <a:avLst/>
          </a:prstGeom>
          <a:noFill/>
        </p:spPr>
        <p:txBody>
          <a:bodyPr wrap="none" rtlCol="0">
            <a:spAutoFit/>
          </a:bodyPr>
          <a:lstStyle/>
          <a:p>
            <a:r>
              <a:rPr lang="en-US" dirty="0" smtClean="0"/>
              <a:t>DWS: 5Hz</a:t>
            </a:r>
          </a:p>
          <a:p>
            <a:r>
              <a:rPr lang="en-US" dirty="0" smtClean="0"/>
              <a:t>SPOT POS: 0.1Hz</a:t>
            </a:r>
            <a:endParaRPr lang="en-US" dirty="0"/>
          </a:p>
        </p:txBody>
      </p:sp>
      <p:sp>
        <p:nvSpPr>
          <p:cNvPr id="6" name="Slide Number Placeholder 5"/>
          <p:cNvSpPr>
            <a:spLocks noGrp="1"/>
          </p:cNvSpPr>
          <p:nvPr>
            <p:ph type="sldNum" sz="quarter" idx="12"/>
          </p:nvPr>
        </p:nvSpPr>
        <p:spPr/>
        <p:txBody>
          <a:bodyPr/>
          <a:lstStyle/>
          <a:p>
            <a:fld id="{1BF1B83B-E97F-4C33-85DE-BACA1BBD56B1}" type="slidenum">
              <a:rPr lang="en-US" smtClean="0"/>
              <a:pPr/>
              <a:t>21</a:t>
            </a:fld>
            <a:endParaRPr lang="en-US"/>
          </a:p>
        </p:txBody>
      </p:sp>
      <p:grpSp>
        <p:nvGrpSpPr>
          <p:cNvPr id="146" name="Group 145"/>
          <p:cNvGrpSpPr/>
          <p:nvPr/>
        </p:nvGrpSpPr>
        <p:grpSpPr>
          <a:xfrm>
            <a:off x="533400" y="1447801"/>
            <a:ext cx="8067894" cy="4368954"/>
            <a:chOff x="3733800" y="3468571"/>
            <a:chExt cx="5248494" cy="2765531"/>
          </a:xfrm>
        </p:grpSpPr>
        <p:sp>
          <p:nvSpPr>
            <p:cNvPr id="7" name="Rectangle 6"/>
            <p:cNvSpPr/>
            <p:nvPr/>
          </p:nvSpPr>
          <p:spPr>
            <a:xfrm rot="2435258">
              <a:off x="6175125" y="3918060"/>
              <a:ext cx="146342" cy="433516"/>
            </a:xfrm>
            <a:prstGeom prst="rect">
              <a:avLst/>
            </a:prstGeom>
            <a:solidFill>
              <a:srgbClr val="002060"/>
            </a:solid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Freeform 7"/>
            <p:cNvSpPr/>
            <p:nvPr/>
          </p:nvSpPr>
          <p:spPr>
            <a:xfrm rot="16200000">
              <a:off x="7924594" y="4338287"/>
              <a:ext cx="423511" cy="170047"/>
            </a:xfrm>
            <a:custGeom>
              <a:avLst/>
              <a:gdLst>
                <a:gd name="connsiteX0" fmla="*/ 0 w 856648"/>
                <a:gd name="connsiteY0" fmla="*/ 0 h 437950"/>
                <a:gd name="connsiteX1" fmla="*/ 856648 w 856648"/>
                <a:gd name="connsiteY1" fmla="*/ 0 h 437950"/>
                <a:gd name="connsiteX2" fmla="*/ 856648 w 856648"/>
                <a:gd name="connsiteY2" fmla="*/ 437950 h 437950"/>
                <a:gd name="connsiteX3" fmla="*/ 0 w 856648"/>
                <a:gd name="connsiteY3" fmla="*/ 437950 h 437950"/>
                <a:gd name="connsiteX4" fmla="*/ 0 w 856648"/>
                <a:gd name="connsiteY4" fmla="*/ 0 h 437950"/>
                <a:gd name="connsiteX0" fmla="*/ 0 w 856648"/>
                <a:gd name="connsiteY0" fmla="*/ 0 h 437950"/>
                <a:gd name="connsiteX1" fmla="*/ 423512 w 856648"/>
                <a:gd name="connsiteY1" fmla="*/ 134754 h 437950"/>
                <a:gd name="connsiteX2" fmla="*/ 856648 w 856648"/>
                <a:gd name="connsiteY2" fmla="*/ 0 h 437950"/>
                <a:gd name="connsiteX3" fmla="*/ 856648 w 856648"/>
                <a:gd name="connsiteY3" fmla="*/ 437950 h 437950"/>
                <a:gd name="connsiteX4" fmla="*/ 0 w 856648"/>
                <a:gd name="connsiteY4" fmla="*/ 437950 h 437950"/>
                <a:gd name="connsiteX5" fmla="*/ 0 w 856648"/>
                <a:gd name="connsiteY5" fmla="*/ 0 h 437950"/>
                <a:gd name="connsiteX0" fmla="*/ 0 w 856648"/>
                <a:gd name="connsiteY0" fmla="*/ 0 h 437950"/>
                <a:gd name="connsiteX1" fmla="*/ 158817 w 856648"/>
                <a:gd name="connsiteY1" fmla="*/ 81815 h 437950"/>
                <a:gd name="connsiteX2" fmla="*/ 423512 w 856648"/>
                <a:gd name="connsiteY2" fmla="*/ 134754 h 437950"/>
                <a:gd name="connsiteX3" fmla="*/ 856648 w 856648"/>
                <a:gd name="connsiteY3" fmla="*/ 0 h 437950"/>
                <a:gd name="connsiteX4" fmla="*/ 856648 w 856648"/>
                <a:gd name="connsiteY4" fmla="*/ 437950 h 437950"/>
                <a:gd name="connsiteX5" fmla="*/ 0 w 856648"/>
                <a:gd name="connsiteY5" fmla="*/ 437950 h 437950"/>
                <a:gd name="connsiteX6" fmla="*/ 0 w 856648"/>
                <a:gd name="connsiteY6" fmla="*/ 0 h 437950"/>
                <a:gd name="connsiteX0" fmla="*/ 0 w 856648"/>
                <a:gd name="connsiteY0" fmla="*/ 0 h 437950"/>
                <a:gd name="connsiteX1" fmla="*/ 158817 w 856648"/>
                <a:gd name="connsiteY1" fmla="*/ 81815 h 437950"/>
                <a:gd name="connsiteX2" fmla="*/ 423512 w 856648"/>
                <a:gd name="connsiteY2" fmla="*/ 134754 h 437950"/>
                <a:gd name="connsiteX3" fmla="*/ 664143 w 856648"/>
                <a:gd name="connsiteY3" fmla="*/ 101065 h 437950"/>
                <a:gd name="connsiteX4" fmla="*/ 856648 w 856648"/>
                <a:gd name="connsiteY4" fmla="*/ 0 h 437950"/>
                <a:gd name="connsiteX5" fmla="*/ 856648 w 856648"/>
                <a:gd name="connsiteY5" fmla="*/ 437950 h 437950"/>
                <a:gd name="connsiteX6" fmla="*/ 0 w 856648"/>
                <a:gd name="connsiteY6" fmla="*/ 437950 h 437950"/>
                <a:gd name="connsiteX7" fmla="*/ 0 w 856648"/>
                <a:gd name="connsiteY7" fmla="*/ 0 h 437950"/>
                <a:gd name="connsiteX0" fmla="*/ 0 w 856648"/>
                <a:gd name="connsiteY0" fmla="*/ 0 h 437950"/>
                <a:gd name="connsiteX1" fmla="*/ 158817 w 856648"/>
                <a:gd name="connsiteY1" fmla="*/ 81815 h 437950"/>
                <a:gd name="connsiteX2" fmla="*/ 283945 w 856648"/>
                <a:gd name="connsiteY2" fmla="*/ 115503 h 437950"/>
                <a:gd name="connsiteX3" fmla="*/ 423512 w 856648"/>
                <a:gd name="connsiteY3" fmla="*/ 134754 h 437950"/>
                <a:gd name="connsiteX4" fmla="*/ 664143 w 856648"/>
                <a:gd name="connsiteY4" fmla="*/ 101065 h 437950"/>
                <a:gd name="connsiteX5" fmla="*/ 856648 w 856648"/>
                <a:gd name="connsiteY5" fmla="*/ 0 h 437950"/>
                <a:gd name="connsiteX6" fmla="*/ 856648 w 856648"/>
                <a:gd name="connsiteY6" fmla="*/ 437950 h 437950"/>
                <a:gd name="connsiteX7" fmla="*/ 0 w 856648"/>
                <a:gd name="connsiteY7" fmla="*/ 437950 h 437950"/>
                <a:gd name="connsiteX8" fmla="*/ 0 w 856648"/>
                <a:gd name="connsiteY8" fmla="*/ 0 h 437950"/>
                <a:gd name="connsiteX0" fmla="*/ 0 w 856648"/>
                <a:gd name="connsiteY0" fmla="*/ 0 h 437950"/>
                <a:gd name="connsiteX1" fmla="*/ 158817 w 856648"/>
                <a:gd name="connsiteY1" fmla="*/ 81815 h 437950"/>
                <a:gd name="connsiteX2" fmla="*/ 283945 w 856648"/>
                <a:gd name="connsiteY2" fmla="*/ 115503 h 437950"/>
                <a:gd name="connsiteX3" fmla="*/ 423512 w 856648"/>
                <a:gd name="connsiteY3" fmla="*/ 134754 h 437950"/>
                <a:gd name="connsiteX4" fmla="*/ 548640 w 856648"/>
                <a:gd name="connsiteY4" fmla="*/ 129941 h 437950"/>
                <a:gd name="connsiteX5" fmla="*/ 664143 w 856648"/>
                <a:gd name="connsiteY5" fmla="*/ 101065 h 437950"/>
                <a:gd name="connsiteX6" fmla="*/ 856648 w 856648"/>
                <a:gd name="connsiteY6" fmla="*/ 0 h 437950"/>
                <a:gd name="connsiteX7" fmla="*/ 856648 w 856648"/>
                <a:gd name="connsiteY7" fmla="*/ 437950 h 437950"/>
                <a:gd name="connsiteX8" fmla="*/ 0 w 856648"/>
                <a:gd name="connsiteY8" fmla="*/ 437950 h 437950"/>
                <a:gd name="connsiteX9" fmla="*/ 0 w 856648"/>
                <a:gd name="connsiteY9" fmla="*/ 0 h 437950"/>
                <a:gd name="connsiteX0" fmla="*/ 0 w 856648"/>
                <a:gd name="connsiteY0" fmla="*/ 0 h 437950"/>
                <a:gd name="connsiteX1" fmla="*/ 72190 w 856648"/>
                <a:gd name="connsiteY1" fmla="*/ 57752 h 437950"/>
                <a:gd name="connsiteX2" fmla="*/ 158817 w 856648"/>
                <a:gd name="connsiteY2" fmla="*/ 81815 h 437950"/>
                <a:gd name="connsiteX3" fmla="*/ 283945 w 856648"/>
                <a:gd name="connsiteY3" fmla="*/ 115503 h 437950"/>
                <a:gd name="connsiteX4" fmla="*/ 423512 w 856648"/>
                <a:gd name="connsiteY4" fmla="*/ 134754 h 437950"/>
                <a:gd name="connsiteX5" fmla="*/ 548640 w 856648"/>
                <a:gd name="connsiteY5" fmla="*/ 129941 h 437950"/>
                <a:gd name="connsiteX6" fmla="*/ 664143 w 856648"/>
                <a:gd name="connsiteY6" fmla="*/ 101065 h 437950"/>
                <a:gd name="connsiteX7" fmla="*/ 856648 w 856648"/>
                <a:gd name="connsiteY7" fmla="*/ 0 h 437950"/>
                <a:gd name="connsiteX8" fmla="*/ 856648 w 856648"/>
                <a:gd name="connsiteY8" fmla="*/ 437950 h 437950"/>
                <a:gd name="connsiteX9" fmla="*/ 0 w 856648"/>
                <a:gd name="connsiteY9" fmla="*/ 437950 h 437950"/>
                <a:gd name="connsiteX10" fmla="*/ 0 w 856648"/>
                <a:gd name="connsiteY10" fmla="*/ 0 h 437950"/>
                <a:gd name="connsiteX0" fmla="*/ 0 w 856648"/>
                <a:gd name="connsiteY0" fmla="*/ 0 h 437950"/>
                <a:gd name="connsiteX1" fmla="*/ 72190 w 856648"/>
                <a:gd name="connsiteY1" fmla="*/ 57752 h 437950"/>
                <a:gd name="connsiteX2" fmla="*/ 158817 w 856648"/>
                <a:gd name="connsiteY2" fmla="*/ 81815 h 437950"/>
                <a:gd name="connsiteX3" fmla="*/ 283945 w 856648"/>
                <a:gd name="connsiteY3" fmla="*/ 115503 h 437950"/>
                <a:gd name="connsiteX4" fmla="*/ 423512 w 856648"/>
                <a:gd name="connsiteY4" fmla="*/ 134754 h 437950"/>
                <a:gd name="connsiteX5" fmla="*/ 548640 w 856648"/>
                <a:gd name="connsiteY5" fmla="*/ 129941 h 437950"/>
                <a:gd name="connsiteX6" fmla="*/ 664143 w 856648"/>
                <a:gd name="connsiteY6" fmla="*/ 101065 h 437950"/>
                <a:gd name="connsiteX7" fmla="*/ 765208 w 856648"/>
                <a:gd name="connsiteY7" fmla="*/ 72190 h 437950"/>
                <a:gd name="connsiteX8" fmla="*/ 856648 w 856648"/>
                <a:gd name="connsiteY8" fmla="*/ 0 h 437950"/>
                <a:gd name="connsiteX9" fmla="*/ 856648 w 856648"/>
                <a:gd name="connsiteY9" fmla="*/ 437950 h 437950"/>
                <a:gd name="connsiteX10" fmla="*/ 0 w 856648"/>
                <a:gd name="connsiteY10" fmla="*/ 437950 h 437950"/>
                <a:gd name="connsiteX11" fmla="*/ 0 w 856648"/>
                <a:gd name="connsiteY11" fmla="*/ 0 h 4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6648" h="437950">
                  <a:moveTo>
                    <a:pt x="0" y="0"/>
                  </a:moveTo>
                  <a:lnTo>
                    <a:pt x="72190" y="57752"/>
                  </a:lnTo>
                  <a:lnTo>
                    <a:pt x="158817" y="81815"/>
                  </a:lnTo>
                  <a:lnTo>
                    <a:pt x="283945" y="115503"/>
                  </a:lnTo>
                  <a:lnTo>
                    <a:pt x="423512" y="134754"/>
                  </a:lnTo>
                  <a:lnTo>
                    <a:pt x="548640" y="129941"/>
                  </a:lnTo>
                  <a:lnTo>
                    <a:pt x="664143" y="101065"/>
                  </a:lnTo>
                  <a:lnTo>
                    <a:pt x="765208" y="72190"/>
                  </a:lnTo>
                  <a:lnTo>
                    <a:pt x="856648" y="0"/>
                  </a:lnTo>
                  <a:lnTo>
                    <a:pt x="856648" y="437950"/>
                  </a:lnTo>
                  <a:lnTo>
                    <a:pt x="0" y="437950"/>
                  </a:lnTo>
                  <a:lnTo>
                    <a:pt x="0" y="0"/>
                  </a:lnTo>
                  <a:close/>
                </a:path>
              </a:pathLst>
            </a:custGeom>
            <a:solidFill>
              <a:srgbClr val="002060"/>
            </a:solid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Flowchart: Delay 8"/>
            <p:cNvSpPr/>
            <p:nvPr/>
          </p:nvSpPr>
          <p:spPr>
            <a:xfrm>
              <a:off x="8542262" y="4327064"/>
              <a:ext cx="161699" cy="163389"/>
            </a:xfrm>
            <a:prstGeom prst="flowChartDelay">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Rectangle 9"/>
            <p:cNvSpPr/>
            <p:nvPr/>
          </p:nvSpPr>
          <p:spPr>
            <a:xfrm rot="2702568">
              <a:off x="8565842" y="4352332"/>
              <a:ext cx="112856" cy="111673"/>
            </a:xfrm>
            <a:prstGeom prst="rect">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1" name="Straight Connector 10"/>
            <p:cNvCxnSpPr>
              <a:stCxn id="10" idx="1"/>
              <a:endCxn id="10" idx="3"/>
            </p:cNvCxnSpPr>
            <p:nvPr/>
          </p:nvCxnSpPr>
          <p:spPr>
            <a:xfrm rot="16200000" flipH="1">
              <a:off x="8582340" y="4368299"/>
              <a:ext cx="79861" cy="79740"/>
            </a:xfrm>
            <a:prstGeom prst="line">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cxnSp>
        <p:cxnSp>
          <p:nvCxnSpPr>
            <p:cNvPr id="12" name="Straight Connector 11"/>
            <p:cNvCxnSpPr>
              <a:stCxn id="10" idx="2"/>
              <a:endCxn id="10" idx="0"/>
            </p:cNvCxnSpPr>
            <p:nvPr/>
          </p:nvCxnSpPr>
          <p:spPr>
            <a:xfrm rot="10800000" flipH="1">
              <a:off x="8582758" y="4368715"/>
              <a:ext cx="79024" cy="78908"/>
            </a:xfrm>
            <a:prstGeom prst="line">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cxnSp>
        <p:sp>
          <p:nvSpPr>
            <p:cNvPr id="13" name="Rectangle 12"/>
            <p:cNvSpPr/>
            <p:nvPr/>
          </p:nvSpPr>
          <p:spPr>
            <a:xfrm rot="7830082">
              <a:off x="5595786" y="3703344"/>
              <a:ext cx="49405" cy="206826"/>
            </a:xfrm>
            <a:prstGeom prst="rect">
              <a:avLst/>
            </a:prstGeom>
            <a:solidFill>
              <a:srgbClr val="002060"/>
            </a:solid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Rectangle 13"/>
            <p:cNvSpPr/>
            <p:nvPr/>
          </p:nvSpPr>
          <p:spPr>
            <a:xfrm rot="7860000">
              <a:off x="5541401" y="4674988"/>
              <a:ext cx="45719" cy="206826"/>
            </a:xfrm>
            <a:prstGeom prst="rect">
              <a:avLst/>
            </a:prstGeom>
            <a:solidFill>
              <a:srgbClr val="002060"/>
            </a:solid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5" name="Straight Connector 14"/>
            <p:cNvCxnSpPr>
              <a:endCxn id="13" idx="3"/>
            </p:cNvCxnSpPr>
            <p:nvPr/>
          </p:nvCxnSpPr>
          <p:spPr>
            <a:xfrm rot="10800000" flipH="1">
              <a:off x="3880345" y="3825542"/>
              <a:ext cx="1724100" cy="6983"/>
            </a:xfrm>
            <a:prstGeom prst="line">
              <a:avLst/>
            </a:prstGeom>
            <a:ln w="12700">
              <a:solidFill>
                <a:srgbClr val="FF5050"/>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3" idx="3"/>
            </p:cNvCxnSpPr>
            <p:nvPr/>
          </p:nvCxnSpPr>
          <p:spPr>
            <a:xfrm rot="5400000">
              <a:off x="5135557" y="4275715"/>
              <a:ext cx="919063" cy="18714"/>
            </a:xfrm>
            <a:prstGeom prst="line">
              <a:avLst/>
            </a:prstGeom>
            <a:ln w="12700">
              <a:solidFill>
                <a:srgbClr val="FF5050"/>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7102172" y="3596069"/>
              <a:ext cx="163553" cy="1793641"/>
            </a:xfrm>
            <a:prstGeom prst="line">
              <a:avLst/>
            </a:prstGeom>
            <a:ln w="12700">
              <a:solidFill>
                <a:srgbClr val="FF5050"/>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6098093" y="4373596"/>
              <a:ext cx="419179" cy="13805"/>
            </a:xfrm>
            <a:prstGeom prst="line">
              <a:avLst/>
            </a:prstGeom>
            <a:ln w="12700">
              <a:solidFill>
                <a:srgbClr val="FF5050"/>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15049" y="4181278"/>
              <a:ext cx="1791749" cy="226580"/>
            </a:xfrm>
            <a:prstGeom prst="line">
              <a:avLst/>
            </a:prstGeom>
            <a:ln w="12700">
              <a:solidFill>
                <a:srgbClr val="FF5050"/>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577009" y="4655057"/>
              <a:ext cx="569263" cy="96986"/>
            </a:xfrm>
            <a:prstGeom prst="line">
              <a:avLst/>
            </a:prstGeom>
            <a:ln w="12700">
              <a:solidFill>
                <a:srgbClr val="FF5050"/>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248429" y="4394184"/>
              <a:ext cx="256780" cy="14268"/>
            </a:xfrm>
            <a:prstGeom prst="line">
              <a:avLst/>
            </a:prstGeom>
            <a:ln w="12700">
              <a:solidFill>
                <a:srgbClr val="FF5050"/>
              </a:solidFill>
              <a:prstDash val="dash"/>
            </a:ln>
            <a:effectLst/>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10800000" flipV="1">
              <a:off x="3880345" y="3757895"/>
              <a:ext cx="231537" cy="149257"/>
            </a:xfrm>
            <a:prstGeom prst="rect">
              <a:avLst/>
            </a:prstGeom>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23" name="Straight Connector 22"/>
            <p:cNvCxnSpPr/>
            <p:nvPr/>
          </p:nvCxnSpPr>
          <p:spPr>
            <a:xfrm rot="10800000" flipV="1">
              <a:off x="3879283" y="3724025"/>
              <a:ext cx="236929" cy="0"/>
            </a:xfrm>
            <a:prstGeom prst="line">
              <a:avLst/>
            </a:prstGeom>
            <a:ln/>
            <a:effectLst/>
          </p:spPr>
          <p:style>
            <a:lnRef idx="1">
              <a:schemeClr val="accent4"/>
            </a:lnRef>
            <a:fillRef idx="3">
              <a:schemeClr val="accent4"/>
            </a:fillRef>
            <a:effectRef idx="2">
              <a:schemeClr val="accent4"/>
            </a:effectRef>
            <a:fontRef idx="minor">
              <a:schemeClr val="lt1"/>
            </a:fontRef>
          </p:style>
        </p:cxnSp>
        <p:cxnSp>
          <p:nvCxnSpPr>
            <p:cNvPr id="24" name="Straight Connector 23"/>
            <p:cNvCxnSpPr/>
            <p:nvPr/>
          </p:nvCxnSpPr>
          <p:spPr>
            <a:xfrm rot="10800000" flipV="1">
              <a:off x="3878665" y="3938126"/>
              <a:ext cx="236929" cy="0"/>
            </a:xfrm>
            <a:prstGeom prst="line">
              <a:avLst/>
            </a:prstGeom>
            <a:ln/>
            <a:effectLst/>
          </p:spPr>
          <p:style>
            <a:lnRef idx="1">
              <a:schemeClr val="accent4"/>
            </a:lnRef>
            <a:fillRef idx="3">
              <a:schemeClr val="accent4"/>
            </a:fillRef>
            <a:effectRef idx="2">
              <a:schemeClr val="accent4"/>
            </a:effectRef>
            <a:fontRef idx="minor">
              <a:schemeClr val="lt1"/>
            </a:fontRef>
          </p:style>
        </p:cxnSp>
        <p:sp>
          <p:nvSpPr>
            <p:cNvPr id="25" name="Flowchart: Delay 24"/>
            <p:cNvSpPr/>
            <p:nvPr/>
          </p:nvSpPr>
          <p:spPr>
            <a:xfrm flipH="1">
              <a:off x="5221339" y="5547463"/>
              <a:ext cx="161699" cy="163389"/>
            </a:xfrm>
            <a:prstGeom prst="flowChartDelay">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6" name="Rectangle 25"/>
            <p:cNvSpPr/>
            <p:nvPr/>
          </p:nvSpPr>
          <p:spPr>
            <a:xfrm rot="18897432" flipH="1">
              <a:off x="5246602" y="5572731"/>
              <a:ext cx="112856" cy="111673"/>
            </a:xfrm>
            <a:prstGeom prst="rect">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27" name="Straight Connector 26"/>
            <p:cNvCxnSpPr>
              <a:stCxn id="26" idx="1"/>
              <a:endCxn id="26" idx="3"/>
            </p:cNvCxnSpPr>
            <p:nvPr/>
          </p:nvCxnSpPr>
          <p:spPr>
            <a:xfrm rot="5400000">
              <a:off x="5263099" y="5588698"/>
              <a:ext cx="79861" cy="79740"/>
            </a:xfrm>
            <a:prstGeom prst="line">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cxnSp>
        <p:cxnSp>
          <p:nvCxnSpPr>
            <p:cNvPr id="28" name="Straight Connector 27"/>
            <p:cNvCxnSpPr>
              <a:stCxn id="26" idx="2"/>
              <a:endCxn id="26" idx="0"/>
            </p:cNvCxnSpPr>
            <p:nvPr/>
          </p:nvCxnSpPr>
          <p:spPr>
            <a:xfrm rot="10800000">
              <a:off x="5263518" y="5589114"/>
              <a:ext cx="79024" cy="78908"/>
            </a:xfrm>
            <a:prstGeom prst="line">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cxnSp>
        <p:sp>
          <p:nvSpPr>
            <p:cNvPr id="29" name="Freeform 28"/>
            <p:cNvSpPr/>
            <p:nvPr/>
          </p:nvSpPr>
          <p:spPr>
            <a:xfrm rot="10800000">
              <a:off x="5625091" y="5563326"/>
              <a:ext cx="49695" cy="142461"/>
            </a:xfrm>
            <a:custGeom>
              <a:avLst/>
              <a:gdLst>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0 w 463826"/>
                <a:gd name="connsiteY4"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9391 h 1033669"/>
                <a:gd name="connsiteX5" fmla="*/ 0 w 463826"/>
                <a:gd name="connsiteY5"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29817 w 463826"/>
                <a:gd name="connsiteY5" fmla="*/ 99391 h 1033669"/>
                <a:gd name="connsiteX6" fmla="*/ 0 w 463826"/>
                <a:gd name="connsiteY6"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29817 w 463826"/>
                <a:gd name="connsiteY6" fmla="*/ 99391 h 1033669"/>
                <a:gd name="connsiteX7" fmla="*/ 0 w 463826"/>
                <a:gd name="connsiteY7"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59634 w 463826"/>
                <a:gd name="connsiteY6" fmla="*/ 245165 h 1033669"/>
                <a:gd name="connsiteX7" fmla="*/ 29817 w 463826"/>
                <a:gd name="connsiteY7" fmla="*/ 99391 h 1033669"/>
                <a:gd name="connsiteX8" fmla="*/ 0 w 463826"/>
                <a:gd name="connsiteY8"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59634 w 463826"/>
                <a:gd name="connsiteY6" fmla="*/ 245165 h 1033669"/>
                <a:gd name="connsiteX7" fmla="*/ 29817 w 463826"/>
                <a:gd name="connsiteY7" fmla="*/ 99391 h 1033669"/>
                <a:gd name="connsiteX8" fmla="*/ 0 w 463826"/>
                <a:gd name="connsiteY8"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59634 w 463826"/>
                <a:gd name="connsiteY7" fmla="*/ 245165 h 1033669"/>
                <a:gd name="connsiteX8" fmla="*/ 29817 w 463826"/>
                <a:gd name="connsiteY8" fmla="*/ 99391 h 1033669"/>
                <a:gd name="connsiteX9" fmla="*/ 0 w 463826"/>
                <a:gd name="connsiteY9"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59634 w 463826"/>
                <a:gd name="connsiteY7" fmla="*/ 245165 h 1033669"/>
                <a:gd name="connsiteX8" fmla="*/ 29817 w 463826"/>
                <a:gd name="connsiteY8" fmla="*/ 99391 h 1033669"/>
                <a:gd name="connsiteX9" fmla="*/ 0 w 463826"/>
                <a:gd name="connsiteY9"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86138 w 463826"/>
                <a:gd name="connsiteY7" fmla="*/ 420756 h 1033669"/>
                <a:gd name="connsiteX8" fmla="*/ 59634 w 463826"/>
                <a:gd name="connsiteY8" fmla="*/ 245165 h 1033669"/>
                <a:gd name="connsiteX9" fmla="*/ 29817 w 463826"/>
                <a:gd name="connsiteY9" fmla="*/ 99391 h 1033669"/>
                <a:gd name="connsiteX10" fmla="*/ 0 w 463826"/>
                <a:gd name="connsiteY10"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86138 w 463826"/>
                <a:gd name="connsiteY7" fmla="*/ 420756 h 1033669"/>
                <a:gd name="connsiteX8" fmla="*/ 76199 w 463826"/>
                <a:gd name="connsiteY8" fmla="*/ 255104 h 1033669"/>
                <a:gd name="connsiteX9" fmla="*/ 29817 w 463826"/>
                <a:gd name="connsiteY9" fmla="*/ 99391 h 1033669"/>
                <a:gd name="connsiteX10" fmla="*/ 0 w 463826"/>
                <a:gd name="connsiteY10" fmla="*/ 0 h 1033669"/>
                <a:gd name="connsiteX0" fmla="*/ 0 w 463826"/>
                <a:gd name="connsiteY0" fmla="*/ 0 h 1033669"/>
                <a:gd name="connsiteX1" fmla="*/ 463826 w 463826"/>
                <a:gd name="connsiteY1" fmla="*/ 0 h 1033669"/>
                <a:gd name="connsiteX2" fmla="*/ 463826 w 463826"/>
                <a:gd name="connsiteY2" fmla="*/ 1033669 h 1033669"/>
                <a:gd name="connsiteX3" fmla="*/ 0 w 463826"/>
                <a:gd name="connsiteY3" fmla="*/ 1033669 h 1033669"/>
                <a:gd name="connsiteX4" fmla="*/ 29817 w 463826"/>
                <a:gd name="connsiteY4" fmla="*/ 927652 h 1033669"/>
                <a:gd name="connsiteX5" fmla="*/ 56321 w 463826"/>
                <a:gd name="connsiteY5" fmla="*/ 798443 h 1033669"/>
                <a:gd name="connsiteX6" fmla="*/ 76199 w 463826"/>
                <a:gd name="connsiteY6" fmla="*/ 655982 h 1033669"/>
                <a:gd name="connsiteX7" fmla="*/ 86138 w 463826"/>
                <a:gd name="connsiteY7" fmla="*/ 420756 h 1033669"/>
                <a:gd name="connsiteX8" fmla="*/ 76199 w 463826"/>
                <a:gd name="connsiteY8" fmla="*/ 255104 h 1033669"/>
                <a:gd name="connsiteX9" fmla="*/ 56321 w 463826"/>
                <a:gd name="connsiteY9" fmla="*/ 172278 h 1033669"/>
                <a:gd name="connsiteX10" fmla="*/ 29817 w 463826"/>
                <a:gd name="connsiteY10" fmla="*/ 99391 h 1033669"/>
                <a:gd name="connsiteX11" fmla="*/ 0 w 463826"/>
                <a:gd name="connsiteY11" fmla="*/ 0 h 1033669"/>
                <a:gd name="connsiteX0" fmla="*/ 0 w 463826"/>
                <a:gd name="connsiteY0" fmla="*/ 0 h 1033669"/>
                <a:gd name="connsiteX1" fmla="*/ 463826 w 463826"/>
                <a:gd name="connsiteY1" fmla="*/ 0 h 1033669"/>
                <a:gd name="connsiteX2" fmla="*/ 430695 w 463826"/>
                <a:gd name="connsiteY2" fmla="*/ 115956 h 1033669"/>
                <a:gd name="connsiteX3" fmla="*/ 463826 w 463826"/>
                <a:gd name="connsiteY3" fmla="*/ 1033669 h 1033669"/>
                <a:gd name="connsiteX4" fmla="*/ 0 w 463826"/>
                <a:gd name="connsiteY4" fmla="*/ 1033669 h 1033669"/>
                <a:gd name="connsiteX5" fmla="*/ 29817 w 463826"/>
                <a:gd name="connsiteY5" fmla="*/ 927652 h 1033669"/>
                <a:gd name="connsiteX6" fmla="*/ 56321 w 463826"/>
                <a:gd name="connsiteY6" fmla="*/ 798443 h 1033669"/>
                <a:gd name="connsiteX7" fmla="*/ 76199 w 463826"/>
                <a:gd name="connsiteY7" fmla="*/ 655982 h 1033669"/>
                <a:gd name="connsiteX8" fmla="*/ 86138 w 463826"/>
                <a:gd name="connsiteY8" fmla="*/ 420756 h 1033669"/>
                <a:gd name="connsiteX9" fmla="*/ 76199 w 463826"/>
                <a:gd name="connsiteY9" fmla="*/ 255104 h 1033669"/>
                <a:gd name="connsiteX10" fmla="*/ 56321 w 463826"/>
                <a:gd name="connsiteY10" fmla="*/ 172278 h 1033669"/>
                <a:gd name="connsiteX11" fmla="*/ 29817 w 463826"/>
                <a:gd name="connsiteY11" fmla="*/ 99391 h 1033669"/>
                <a:gd name="connsiteX12" fmla="*/ 0 w 463826"/>
                <a:gd name="connsiteY12" fmla="*/ 0 h 1033669"/>
                <a:gd name="connsiteX0" fmla="*/ 0 w 463826"/>
                <a:gd name="connsiteY0" fmla="*/ 0 h 1033669"/>
                <a:gd name="connsiteX1" fmla="*/ 463826 w 463826"/>
                <a:gd name="connsiteY1" fmla="*/ 0 h 1033669"/>
                <a:gd name="connsiteX2" fmla="*/ 430695 w 463826"/>
                <a:gd name="connsiteY2" fmla="*/ 115956 h 1033669"/>
                <a:gd name="connsiteX3" fmla="*/ 430695 w 463826"/>
                <a:gd name="connsiteY3" fmla="*/ 891208 h 1033669"/>
                <a:gd name="connsiteX4" fmla="*/ 463826 w 463826"/>
                <a:gd name="connsiteY4" fmla="*/ 1033669 h 1033669"/>
                <a:gd name="connsiteX5" fmla="*/ 0 w 463826"/>
                <a:gd name="connsiteY5" fmla="*/ 1033669 h 1033669"/>
                <a:gd name="connsiteX6" fmla="*/ 29817 w 463826"/>
                <a:gd name="connsiteY6" fmla="*/ 927652 h 1033669"/>
                <a:gd name="connsiteX7" fmla="*/ 56321 w 463826"/>
                <a:gd name="connsiteY7" fmla="*/ 798443 h 1033669"/>
                <a:gd name="connsiteX8" fmla="*/ 76199 w 463826"/>
                <a:gd name="connsiteY8" fmla="*/ 655982 h 1033669"/>
                <a:gd name="connsiteX9" fmla="*/ 86138 w 463826"/>
                <a:gd name="connsiteY9" fmla="*/ 420756 h 1033669"/>
                <a:gd name="connsiteX10" fmla="*/ 76199 w 463826"/>
                <a:gd name="connsiteY10" fmla="*/ 255104 h 1033669"/>
                <a:gd name="connsiteX11" fmla="*/ 56321 w 463826"/>
                <a:gd name="connsiteY11" fmla="*/ 172278 h 1033669"/>
                <a:gd name="connsiteX12" fmla="*/ 29817 w 463826"/>
                <a:gd name="connsiteY12" fmla="*/ 99391 h 1033669"/>
                <a:gd name="connsiteX13" fmla="*/ 0 w 463826"/>
                <a:gd name="connsiteY13" fmla="*/ 0 h 1033669"/>
                <a:gd name="connsiteX0" fmla="*/ 0 w 463826"/>
                <a:gd name="connsiteY0" fmla="*/ 0 h 1033669"/>
                <a:gd name="connsiteX1" fmla="*/ 463826 w 463826"/>
                <a:gd name="connsiteY1" fmla="*/ 0 h 1033669"/>
                <a:gd name="connsiteX2" fmla="*/ 430695 w 463826"/>
                <a:gd name="connsiteY2" fmla="*/ 115956 h 1033669"/>
                <a:gd name="connsiteX3" fmla="*/ 404190 w 463826"/>
                <a:gd name="connsiteY3" fmla="*/ 732182 h 1033669"/>
                <a:gd name="connsiteX4" fmla="*/ 430695 w 463826"/>
                <a:gd name="connsiteY4" fmla="*/ 891208 h 1033669"/>
                <a:gd name="connsiteX5" fmla="*/ 463826 w 463826"/>
                <a:gd name="connsiteY5" fmla="*/ 1033669 h 1033669"/>
                <a:gd name="connsiteX6" fmla="*/ 0 w 463826"/>
                <a:gd name="connsiteY6" fmla="*/ 1033669 h 1033669"/>
                <a:gd name="connsiteX7" fmla="*/ 29817 w 463826"/>
                <a:gd name="connsiteY7" fmla="*/ 927652 h 1033669"/>
                <a:gd name="connsiteX8" fmla="*/ 56321 w 463826"/>
                <a:gd name="connsiteY8" fmla="*/ 798443 h 1033669"/>
                <a:gd name="connsiteX9" fmla="*/ 76199 w 463826"/>
                <a:gd name="connsiteY9" fmla="*/ 655982 h 1033669"/>
                <a:gd name="connsiteX10" fmla="*/ 86138 w 463826"/>
                <a:gd name="connsiteY10" fmla="*/ 420756 h 1033669"/>
                <a:gd name="connsiteX11" fmla="*/ 76199 w 463826"/>
                <a:gd name="connsiteY11" fmla="*/ 255104 h 1033669"/>
                <a:gd name="connsiteX12" fmla="*/ 56321 w 463826"/>
                <a:gd name="connsiteY12" fmla="*/ 172278 h 1033669"/>
                <a:gd name="connsiteX13" fmla="*/ 29817 w 463826"/>
                <a:gd name="connsiteY13" fmla="*/ 99391 h 1033669"/>
                <a:gd name="connsiteX14" fmla="*/ 0 w 463826"/>
                <a:gd name="connsiteY14"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404190 w 463826"/>
                <a:gd name="connsiteY4" fmla="*/ 732182 h 1033669"/>
                <a:gd name="connsiteX5" fmla="*/ 430695 w 463826"/>
                <a:gd name="connsiteY5" fmla="*/ 891208 h 1033669"/>
                <a:gd name="connsiteX6" fmla="*/ 463826 w 463826"/>
                <a:gd name="connsiteY6" fmla="*/ 1033669 h 1033669"/>
                <a:gd name="connsiteX7" fmla="*/ 0 w 463826"/>
                <a:gd name="connsiteY7" fmla="*/ 1033669 h 1033669"/>
                <a:gd name="connsiteX8" fmla="*/ 29817 w 463826"/>
                <a:gd name="connsiteY8" fmla="*/ 927652 h 1033669"/>
                <a:gd name="connsiteX9" fmla="*/ 56321 w 463826"/>
                <a:gd name="connsiteY9" fmla="*/ 798443 h 1033669"/>
                <a:gd name="connsiteX10" fmla="*/ 76199 w 463826"/>
                <a:gd name="connsiteY10" fmla="*/ 655982 h 1033669"/>
                <a:gd name="connsiteX11" fmla="*/ 86138 w 463826"/>
                <a:gd name="connsiteY11" fmla="*/ 420756 h 1033669"/>
                <a:gd name="connsiteX12" fmla="*/ 76199 w 463826"/>
                <a:gd name="connsiteY12" fmla="*/ 255104 h 1033669"/>
                <a:gd name="connsiteX13" fmla="*/ 56321 w 463826"/>
                <a:gd name="connsiteY13" fmla="*/ 172278 h 1033669"/>
                <a:gd name="connsiteX14" fmla="*/ 29817 w 463826"/>
                <a:gd name="connsiteY14" fmla="*/ 99391 h 1033669"/>
                <a:gd name="connsiteX15" fmla="*/ 0 w 463826"/>
                <a:gd name="connsiteY15"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80999 w 463826"/>
                <a:gd name="connsiteY4" fmla="*/ 387626 h 1033669"/>
                <a:gd name="connsiteX5" fmla="*/ 404190 w 463826"/>
                <a:gd name="connsiteY5" fmla="*/ 732182 h 1033669"/>
                <a:gd name="connsiteX6" fmla="*/ 430695 w 463826"/>
                <a:gd name="connsiteY6" fmla="*/ 891208 h 1033669"/>
                <a:gd name="connsiteX7" fmla="*/ 463826 w 463826"/>
                <a:gd name="connsiteY7" fmla="*/ 1033669 h 1033669"/>
                <a:gd name="connsiteX8" fmla="*/ 0 w 463826"/>
                <a:gd name="connsiteY8" fmla="*/ 1033669 h 1033669"/>
                <a:gd name="connsiteX9" fmla="*/ 29817 w 463826"/>
                <a:gd name="connsiteY9" fmla="*/ 927652 h 1033669"/>
                <a:gd name="connsiteX10" fmla="*/ 56321 w 463826"/>
                <a:gd name="connsiteY10" fmla="*/ 798443 h 1033669"/>
                <a:gd name="connsiteX11" fmla="*/ 76199 w 463826"/>
                <a:gd name="connsiteY11" fmla="*/ 655982 h 1033669"/>
                <a:gd name="connsiteX12" fmla="*/ 86138 w 463826"/>
                <a:gd name="connsiteY12" fmla="*/ 420756 h 1033669"/>
                <a:gd name="connsiteX13" fmla="*/ 76199 w 463826"/>
                <a:gd name="connsiteY13" fmla="*/ 255104 h 1033669"/>
                <a:gd name="connsiteX14" fmla="*/ 56321 w 463826"/>
                <a:gd name="connsiteY14" fmla="*/ 172278 h 1033669"/>
                <a:gd name="connsiteX15" fmla="*/ 29817 w 463826"/>
                <a:gd name="connsiteY15" fmla="*/ 99391 h 1033669"/>
                <a:gd name="connsiteX16" fmla="*/ 0 w 463826"/>
                <a:gd name="connsiteY16"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80999 w 463826"/>
                <a:gd name="connsiteY4" fmla="*/ 387626 h 1033669"/>
                <a:gd name="connsiteX5" fmla="*/ 374373 w 463826"/>
                <a:gd name="connsiteY5" fmla="*/ 619539 h 1033669"/>
                <a:gd name="connsiteX6" fmla="*/ 404190 w 463826"/>
                <a:gd name="connsiteY6" fmla="*/ 732182 h 1033669"/>
                <a:gd name="connsiteX7" fmla="*/ 430695 w 463826"/>
                <a:gd name="connsiteY7" fmla="*/ 891208 h 1033669"/>
                <a:gd name="connsiteX8" fmla="*/ 463826 w 463826"/>
                <a:gd name="connsiteY8" fmla="*/ 1033669 h 1033669"/>
                <a:gd name="connsiteX9" fmla="*/ 0 w 463826"/>
                <a:gd name="connsiteY9" fmla="*/ 1033669 h 1033669"/>
                <a:gd name="connsiteX10" fmla="*/ 29817 w 463826"/>
                <a:gd name="connsiteY10" fmla="*/ 927652 h 1033669"/>
                <a:gd name="connsiteX11" fmla="*/ 56321 w 463826"/>
                <a:gd name="connsiteY11" fmla="*/ 798443 h 1033669"/>
                <a:gd name="connsiteX12" fmla="*/ 76199 w 463826"/>
                <a:gd name="connsiteY12" fmla="*/ 655982 h 1033669"/>
                <a:gd name="connsiteX13" fmla="*/ 86138 w 463826"/>
                <a:gd name="connsiteY13" fmla="*/ 420756 h 1033669"/>
                <a:gd name="connsiteX14" fmla="*/ 76199 w 463826"/>
                <a:gd name="connsiteY14" fmla="*/ 255104 h 1033669"/>
                <a:gd name="connsiteX15" fmla="*/ 56321 w 463826"/>
                <a:gd name="connsiteY15" fmla="*/ 172278 h 1033669"/>
                <a:gd name="connsiteX16" fmla="*/ 29817 w 463826"/>
                <a:gd name="connsiteY16" fmla="*/ 99391 h 1033669"/>
                <a:gd name="connsiteX17" fmla="*/ 0 w 463826"/>
                <a:gd name="connsiteY17"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80999 w 463826"/>
                <a:gd name="connsiteY4" fmla="*/ 387626 h 1033669"/>
                <a:gd name="connsiteX5" fmla="*/ 361121 w 463826"/>
                <a:gd name="connsiteY5" fmla="*/ 513521 h 1033669"/>
                <a:gd name="connsiteX6" fmla="*/ 374373 w 463826"/>
                <a:gd name="connsiteY6" fmla="*/ 619539 h 1033669"/>
                <a:gd name="connsiteX7" fmla="*/ 404190 w 463826"/>
                <a:gd name="connsiteY7" fmla="*/ 732182 h 1033669"/>
                <a:gd name="connsiteX8" fmla="*/ 430695 w 463826"/>
                <a:gd name="connsiteY8" fmla="*/ 891208 h 1033669"/>
                <a:gd name="connsiteX9" fmla="*/ 463826 w 463826"/>
                <a:gd name="connsiteY9" fmla="*/ 1033669 h 1033669"/>
                <a:gd name="connsiteX10" fmla="*/ 0 w 463826"/>
                <a:gd name="connsiteY10" fmla="*/ 1033669 h 1033669"/>
                <a:gd name="connsiteX11" fmla="*/ 29817 w 463826"/>
                <a:gd name="connsiteY11" fmla="*/ 927652 h 1033669"/>
                <a:gd name="connsiteX12" fmla="*/ 56321 w 463826"/>
                <a:gd name="connsiteY12" fmla="*/ 798443 h 1033669"/>
                <a:gd name="connsiteX13" fmla="*/ 76199 w 463826"/>
                <a:gd name="connsiteY13" fmla="*/ 655982 h 1033669"/>
                <a:gd name="connsiteX14" fmla="*/ 86138 w 463826"/>
                <a:gd name="connsiteY14" fmla="*/ 420756 h 1033669"/>
                <a:gd name="connsiteX15" fmla="*/ 76199 w 463826"/>
                <a:gd name="connsiteY15" fmla="*/ 255104 h 1033669"/>
                <a:gd name="connsiteX16" fmla="*/ 56321 w 463826"/>
                <a:gd name="connsiteY16" fmla="*/ 172278 h 1033669"/>
                <a:gd name="connsiteX17" fmla="*/ 29817 w 463826"/>
                <a:gd name="connsiteY17" fmla="*/ 99391 h 1033669"/>
                <a:gd name="connsiteX18" fmla="*/ 0 w 463826"/>
                <a:gd name="connsiteY18"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80999 w 463826"/>
                <a:gd name="connsiteY4" fmla="*/ 387626 h 1033669"/>
                <a:gd name="connsiteX5" fmla="*/ 357808 w 463826"/>
                <a:gd name="connsiteY5" fmla="*/ 434008 h 1033669"/>
                <a:gd name="connsiteX6" fmla="*/ 361121 w 463826"/>
                <a:gd name="connsiteY6" fmla="*/ 513521 h 1033669"/>
                <a:gd name="connsiteX7" fmla="*/ 374373 w 463826"/>
                <a:gd name="connsiteY7" fmla="*/ 619539 h 1033669"/>
                <a:gd name="connsiteX8" fmla="*/ 404190 w 463826"/>
                <a:gd name="connsiteY8" fmla="*/ 732182 h 1033669"/>
                <a:gd name="connsiteX9" fmla="*/ 430695 w 463826"/>
                <a:gd name="connsiteY9" fmla="*/ 891208 h 1033669"/>
                <a:gd name="connsiteX10" fmla="*/ 463826 w 463826"/>
                <a:gd name="connsiteY10" fmla="*/ 1033669 h 1033669"/>
                <a:gd name="connsiteX11" fmla="*/ 0 w 463826"/>
                <a:gd name="connsiteY11" fmla="*/ 1033669 h 1033669"/>
                <a:gd name="connsiteX12" fmla="*/ 29817 w 463826"/>
                <a:gd name="connsiteY12" fmla="*/ 927652 h 1033669"/>
                <a:gd name="connsiteX13" fmla="*/ 56321 w 463826"/>
                <a:gd name="connsiteY13" fmla="*/ 798443 h 1033669"/>
                <a:gd name="connsiteX14" fmla="*/ 76199 w 463826"/>
                <a:gd name="connsiteY14" fmla="*/ 655982 h 1033669"/>
                <a:gd name="connsiteX15" fmla="*/ 86138 w 463826"/>
                <a:gd name="connsiteY15" fmla="*/ 420756 h 1033669"/>
                <a:gd name="connsiteX16" fmla="*/ 76199 w 463826"/>
                <a:gd name="connsiteY16" fmla="*/ 255104 h 1033669"/>
                <a:gd name="connsiteX17" fmla="*/ 56321 w 463826"/>
                <a:gd name="connsiteY17" fmla="*/ 172278 h 1033669"/>
                <a:gd name="connsiteX18" fmla="*/ 29817 w 463826"/>
                <a:gd name="connsiteY18" fmla="*/ 99391 h 1033669"/>
                <a:gd name="connsiteX19" fmla="*/ 0 w 463826"/>
                <a:gd name="connsiteY19"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274982 h 1033669"/>
                <a:gd name="connsiteX4" fmla="*/ 367747 w 463826"/>
                <a:gd name="connsiteY4" fmla="*/ 361122 h 1033669"/>
                <a:gd name="connsiteX5" fmla="*/ 357808 w 463826"/>
                <a:gd name="connsiteY5" fmla="*/ 434008 h 1033669"/>
                <a:gd name="connsiteX6" fmla="*/ 361121 w 463826"/>
                <a:gd name="connsiteY6" fmla="*/ 513521 h 1033669"/>
                <a:gd name="connsiteX7" fmla="*/ 374373 w 463826"/>
                <a:gd name="connsiteY7" fmla="*/ 619539 h 1033669"/>
                <a:gd name="connsiteX8" fmla="*/ 404190 w 463826"/>
                <a:gd name="connsiteY8" fmla="*/ 732182 h 1033669"/>
                <a:gd name="connsiteX9" fmla="*/ 430695 w 463826"/>
                <a:gd name="connsiteY9" fmla="*/ 891208 h 1033669"/>
                <a:gd name="connsiteX10" fmla="*/ 463826 w 463826"/>
                <a:gd name="connsiteY10" fmla="*/ 1033669 h 1033669"/>
                <a:gd name="connsiteX11" fmla="*/ 0 w 463826"/>
                <a:gd name="connsiteY11" fmla="*/ 1033669 h 1033669"/>
                <a:gd name="connsiteX12" fmla="*/ 29817 w 463826"/>
                <a:gd name="connsiteY12" fmla="*/ 927652 h 1033669"/>
                <a:gd name="connsiteX13" fmla="*/ 56321 w 463826"/>
                <a:gd name="connsiteY13" fmla="*/ 798443 h 1033669"/>
                <a:gd name="connsiteX14" fmla="*/ 76199 w 463826"/>
                <a:gd name="connsiteY14" fmla="*/ 655982 h 1033669"/>
                <a:gd name="connsiteX15" fmla="*/ 86138 w 463826"/>
                <a:gd name="connsiteY15" fmla="*/ 420756 h 1033669"/>
                <a:gd name="connsiteX16" fmla="*/ 76199 w 463826"/>
                <a:gd name="connsiteY16" fmla="*/ 255104 h 1033669"/>
                <a:gd name="connsiteX17" fmla="*/ 56321 w 463826"/>
                <a:gd name="connsiteY17" fmla="*/ 172278 h 1033669"/>
                <a:gd name="connsiteX18" fmla="*/ 29817 w 463826"/>
                <a:gd name="connsiteY18" fmla="*/ 99391 h 1033669"/>
                <a:gd name="connsiteX19" fmla="*/ 0 w 463826"/>
                <a:gd name="connsiteY19" fmla="*/ 0 h 1033669"/>
                <a:gd name="connsiteX0" fmla="*/ 0 w 463826"/>
                <a:gd name="connsiteY0" fmla="*/ 0 h 1033669"/>
                <a:gd name="connsiteX1" fmla="*/ 463826 w 463826"/>
                <a:gd name="connsiteY1" fmla="*/ 0 h 1033669"/>
                <a:gd name="connsiteX2" fmla="*/ 430695 w 463826"/>
                <a:gd name="connsiteY2" fmla="*/ 115956 h 1033669"/>
                <a:gd name="connsiteX3" fmla="*/ 380999 w 463826"/>
                <a:gd name="connsiteY3" fmla="*/ 245165 h 1033669"/>
                <a:gd name="connsiteX4" fmla="*/ 367747 w 463826"/>
                <a:gd name="connsiteY4" fmla="*/ 361122 h 1033669"/>
                <a:gd name="connsiteX5" fmla="*/ 357808 w 463826"/>
                <a:gd name="connsiteY5" fmla="*/ 434008 h 1033669"/>
                <a:gd name="connsiteX6" fmla="*/ 361121 w 463826"/>
                <a:gd name="connsiteY6" fmla="*/ 513521 h 1033669"/>
                <a:gd name="connsiteX7" fmla="*/ 374373 w 463826"/>
                <a:gd name="connsiteY7" fmla="*/ 619539 h 1033669"/>
                <a:gd name="connsiteX8" fmla="*/ 404190 w 463826"/>
                <a:gd name="connsiteY8" fmla="*/ 732182 h 1033669"/>
                <a:gd name="connsiteX9" fmla="*/ 430695 w 463826"/>
                <a:gd name="connsiteY9" fmla="*/ 891208 h 1033669"/>
                <a:gd name="connsiteX10" fmla="*/ 463826 w 463826"/>
                <a:gd name="connsiteY10" fmla="*/ 1033669 h 1033669"/>
                <a:gd name="connsiteX11" fmla="*/ 0 w 463826"/>
                <a:gd name="connsiteY11" fmla="*/ 1033669 h 1033669"/>
                <a:gd name="connsiteX12" fmla="*/ 29817 w 463826"/>
                <a:gd name="connsiteY12" fmla="*/ 927652 h 1033669"/>
                <a:gd name="connsiteX13" fmla="*/ 56321 w 463826"/>
                <a:gd name="connsiteY13" fmla="*/ 798443 h 1033669"/>
                <a:gd name="connsiteX14" fmla="*/ 76199 w 463826"/>
                <a:gd name="connsiteY14" fmla="*/ 655982 h 1033669"/>
                <a:gd name="connsiteX15" fmla="*/ 86138 w 463826"/>
                <a:gd name="connsiteY15" fmla="*/ 420756 h 1033669"/>
                <a:gd name="connsiteX16" fmla="*/ 76199 w 463826"/>
                <a:gd name="connsiteY16" fmla="*/ 255104 h 1033669"/>
                <a:gd name="connsiteX17" fmla="*/ 56321 w 463826"/>
                <a:gd name="connsiteY17" fmla="*/ 172278 h 1033669"/>
                <a:gd name="connsiteX18" fmla="*/ 29817 w 463826"/>
                <a:gd name="connsiteY18" fmla="*/ 99391 h 1033669"/>
                <a:gd name="connsiteX19" fmla="*/ 0 w 463826"/>
                <a:gd name="connsiteY19" fmla="*/ 0 h 1033669"/>
                <a:gd name="connsiteX0" fmla="*/ 0 w 463826"/>
                <a:gd name="connsiteY0" fmla="*/ 0 h 1033669"/>
                <a:gd name="connsiteX1" fmla="*/ 463826 w 463826"/>
                <a:gd name="connsiteY1" fmla="*/ 0 h 1033669"/>
                <a:gd name="connsiteX2" fmla="*/ 430695 w 463826"/>
                <a:gd name="connsiteY2" fmla="*/ 115956 h 1033669"/>
                <a:gd name="connsiteX3" fmla="*/ 397564 w 463826"/>
                <a:gd name="connsiteY3" fmla="*/ 192156 h 1033669"/>
                <a:gd name="connsiteX4" fmla="*/ 380999 w 463826"/>
                <a:gd name="connsiteY4" fmla="*/ 245165 h 1033669"/>
                <a:gd name="connsiteX5" fmla="*/ 367747 w 463826"/>
                <a:gd name="connsiteY5" fmla="*/ 361122 h 1033669"/>
                <a:gd name="connsiteX6" fmla="*/ 357808 w 463826"/>
                <a:gd name="connsiteY6" fmla="*/ 434008 h 1033669"/>
                <a:gd name="connsiteX7" fmla="*/ 361121 w 463826"/>
                <a:gd name="connsiteY7" fmla="*/ 513521 h 1033669"/>
                <a:gd name="connsiteX8" fmla="*/ 374373 w 463826"/>
                <a:gd name="connsiteY8" fmla="*/ 619539 h 1033669"/>
                <a:gd name="connsiteX9" fmla="*/ 404190 w 463826"/>
                <a:gd name="connsiteY9" fmla="*/ 732182 h 1033669"/>
                <a:gd name="connsiteX10" fmla="*/ 430695 w 463826"/>
                <a:gd name="connsiteY10" fmla="*/ 891208 h 1033669"/>
                <a:gd name="connsiteX11" fmla="*/ 463826 w 463826"/>
                <a:gd name="connsiteY11" fmla="*/ 1033669 h 1033669"/>
                <a:gd name="connsiteX12" fmla="*/ 0 w 463826"/>
                <a:gd name="connsiteY12" fmla="*/ 1033669 h 1033669"/>
                <a:gd name="connsiteX13" fmla="*/ 29817 w 463826"/>
                <a:gd name="connsiteY13" fmla="*/ 927652 h 1033669"/>
                <a:gd name="connsiteX14" fmla="*/ 56321 w 463826"/>
                <a:gd name="connsiteY14" fmla="*/ 798443 h 1033669"/>
                <a:gd name="connsiteX15" fmla="*/ 76199 w 463826"/>
                <a:gd name="connsiteY15" fmla="*/ 655982 h 1033669"/>
                <a:gd name="connsiteX16" fmla="*/ 86138 w 463826"/>
                <a:gd name="connsiteY16" fmla="*/ 420756 h 1033669"/>
                <a:gd name="connsiteX17" fmla="*/ 76199 w 463826"/>
                <a:gd name="connsiteY17" fmla="*/ 255104 h 1033669"/>
                <a:gd name="connsiteX18" fmla="*/ 56321 w 463826"/>
                <a:gd name="connsiteY18" fmla="*/ 172278 h 1033669"/>
                <a:gd name="connsiteX19" fmla="*/ 29817 w 463826"/>
                <a:gd name="connsiteY19" fmla="*/ 99391 h 1033669"/>
                <a:gd name="connsiteX20" fmla="*/ 0 w 463826"/>
                <a:gd name="connsiteY20" fmla="*/ 0 h 103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3826" h="1033669">
                  <a:moveTo>
                    <a:pt x="0" y="0"/>
                  </a:moveTo>
                  <a:lnTo>
                    <a:pt x="463826" y="0"/>
                  </a:lnTo>
                  <a:lnTo>
                    <a:pt x="430695" y="115956"/>
                  </a:lnTo>
                  <a:cubicBezTo>
                    <a:pt x="416891" y="147982"/>
                    <a:pt x="405847" y="170621"/>
                    <a:pt x="397564" y="192156"/>
                  </a:cubicBezTo>
                  <a:cubicBezTo>
                    <a:pt x="389281" y="213691"/>
                    <a:pt x="383208" y="217004"/>
                    <a:pt x="380999" y="245165"/>
                  </a:cubicBezTo>
                  <a:cubicBezTo>
                    <a:pt x="374925" y="281056"/>
                    <a:pt x="366643" y="284922"/>
                    <a:pt x="367747" y="361122"/>
                  </a:cubicBezTo>
                  <a:cubicBezTo>
                    <a:pt x="363330" y="389835"/>
                    <a:pt x="358912" y="408608"/>
                    <a:pt x="357808" y="434008"/>
                  </a:cubicBezTo>
                  <a:cubicBezTo>
                    <a:pt x="356704" y="459408"/>
                    <a:pt x="358360" y="482599"/>
                    <a:pt x="361121" y="513521"/>
                  </a:cubicBezTo>
                  <a:cubicBezTo>
                    <a:pt x="363882" y="544443"/>
                    <a:pt x="367195" y="583095"/>
                    <a:pt x="374373" y="619539"/>
                  </a:cubicBezTo>
                  <a:cubicBezTo>
                    <a:pt x="381551" y="655983"/>
                    <a:pt x="398116" y="690769"/>
                    <a:pt x="404190" y="732182"/>
                  </a:cubicBezTo>
                  <a:cubicBezTo>
                    <a:pt x="405295" y="768625"/>
                    <a:pt x="429590" y="854765"/>
                    <a:pt x="430695" y="891208"/>
                  </a:cubicBezTo>
                  <a:lnTo>
                    <a:pt x="463826" y="1033669"/>
                  </a:lnTo>
                  <a:lnTo>
                    <a:pt x="0" y="1033669"/>
                  </a:lnTo>
                  <a:lnTo>
                    <a:pt x="29817" y="927652"/>
                  </a:lnTo>
                  <a:lnTo>
                    <a:pt x="56321" y="798443"/>
                  </a:lnTo>
                  <a:cubicBezTo>
                    <a:pt x="61291" y="763104"/>
                    <a:pt x="75647" y="748195"/>
                    <a:pt x="76199" y="655982"/>
                  </a:cubicBezTo>
                  <a:cubicBezTo>
                    <a:pt x="80616" y="594139"/>
                    <a:pt x="86138" y="487569"/>
                    <a:pt x="86138" y="420756"/>
                  </a:cubicBezTo>
                  <a:cubicBezTo>
                    <a:pt x="86138" y="353943"/>
                    <a:pt x="81168" y="296517"/>
                    <a:pt x="76199" y="255104"/>
                  </a:cubicBezTo>
                  <a:cubicBezTo>
                    <a:pt x="71230" y="213691"/>
                    <a:pt x="64051" y="198230"/>
                    <a:pt x="56321" y="172278"/>
                  </a:cubicBezTo>
                  <a:cubicBezTo>
                    <a:pt x="48591" y="146326"/>
                    <a:pt x="40860" y="127000"/>
                    <a:pt x="29817" y="99391"/>
                  </a:cubicBezTo>
                  <a:lnTo>
                    <a:pt x="0" y="0"/>
                  </a:lnTo>
                  <a:close/>
                </a:path>
              </a:pathLst>
            </a:cu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 name="Oval 29"/>
            <p:cNvSpPr/>
            <p:nvPr/>
          </p:nvSpPr>
          <p:spPr>
            <a:xfrm rot="10800000">
              <a:off x="5742275" y="5565855"/>
              <a:ext cx="45719" cy="139932"/>
            </a:xfrm>
            <a:prstGeom prst="ellipse">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31" name="Straight Connector 30"/>
            <p:cNvCxnSpPr>
              <a:stCxn id="39" idx="1"/>
            </p:cNvCxnSpPr>
            <p:nvPr/>
          </p:nvCxnSpPr>
          <p:spPr>
            <a:xfrm rot="10800000">
              <a:off x="5383039" y="5629158"/>
              <a:ext cx="854287" cy="78"/>
            </a:xfrm>
            <a:prstGeom prst="line">
              <a:avLst/>
            </a:prstGeom>
            <a:ln w="12700">
              <a:solidFill>
                <a:srgbClr val="FF5050"/>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472315" y="4975774"/>
              <a:ext cx="222671" cy="4171"/>
            </a:xfrm>
            <a:prstGeom prst="line">
              <a:avLst/>
            </a:prstGeom>
            <a:ln w="12700">
              <a:solidFill>
                <a:srgbClr val="FF5050"/>
              </a:solidFill>
              <a:prstDash val="dash"/>
            </a:ln>
            <a:effectLst/>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7835258">
              <a:off x="6170664" y="4422100"/>
              <a:ext cx="146342" cy="433516"/>
            </a:xfrm>
            <a:prstGeom prst="rect">
              <a:avLst/>
            </a:prstGeom>
            <a:solidFill>
              <a:srgbClr val="002060"/>
            </a:solid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34" name="Straight Connector 33"/>
            <p:cNvCxnSpPr/>
            <p:nvPr/>
          </p:nvCxnSpPr>
          <p:spPr>
            <a:xfrm rot="5400000">
              <a:off x="5655766" y="5326474"/>
              <a:ext cx="1159909" cy="7499"/>
            </a:xfrm>
            <a:prstGeom prst="line">
              <a:avLst/>
            </a:prstGeom>
            <a:ln w="12700">
              <a:solidFill>
                <a:srgbClr val="FF5050"/>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21240000" flipV="1">
              <a:off x="6140058" y="4581534"/>
              <a:ext cx="182880" cy="67675"/>
            </a:xfrm>
            <a:prstGeom prst="line">
              <a:avLst/>
            </a:prstGeom>
            <a:solidFill>
              <a:srgbClr val="00CC99"/>
            </a:solidFill>
            <a:ln w="12700">
              <a:solidFill>
                <a:srgbClr val="FF5050"/>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8540000" flipV="1">
              <a:off x="6184628" y="4621788"/>
              <a:ext cx="182880" cy="67675"/>
            </a:xfrm>
            <a:prstGeom prst="line">
              <a:avLst/>
            </a:prstGeom>
            <a:solidFill>
              <a:srgbClr val="00CC99"/>
            </a:solidFill>
            <a:ln w="12700">
              <a:solidFill>
                <a:srgbClr val="FF5050"/>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5235032" y="5902782"/>
              <a:ext cx="203957" cy="2150"/>
            </a:xfrm>
            <a:prstGeom prst="line">
              <a:avLst/>
            </a:prstGeom>
            <a:ln>
              <a:solidFill>
                <a:srgbClr val="7030A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5039249" y="5629157"/>
              <a:ext cx="182091" cy="217"/>
            </a:xfrm>
            <a:prstGeom prst="line">
              <a:avLst/>
            </a:prstGeom>
            <a:ln>
              <a:solidFill>
                <a:srgbClr val="7030A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rot="2430082">
              <a:off x="6231406" y="5541866"/>
              <a:ext cx="49405" cy="206826"/>
            </a:xfrm>
            <a:prstGeom prst="rect">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0" name="Flowchart: Delay 39"/>
            <p:cNvSpPr/>
            <p:nvPr/>
          </p:nvSpPr>
          <p:spPr>
            <a:xfrm flipH="1">
              <a:off x="5439980" y="5825921"/>
              <a:ext cx="161699" cy="163389"/>
            </a:xfrm>
            <a:prstGeom prst="flowChartDelay">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Rectangle 40"/>
            <p:cNvSpPr/>
            <p:nvPr/>
          </p:nvSpPr>
          <p:spPr>
            <a:xfrm rot="18897432" flipH="1">
              <a:off x="5465243" y="5851189"/>
              <a:ext cx="112856" cy="111673"/>
            </a:xfrm>
            <a:prstGeom prst="rect">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42" name="Straight Connector 41"/>
            <p:cNvCxnSpPr>
              <a:stCxn id="41" idx="1"/>
              <a:endCxn id="41" idx="3"/>
            </p:cNvCxnSpPr>
            <p:nvPr/>
          </p:nvCxnSpPr>
          <p:spPr>
            <a:xfrm rot="5400000">
              <a:off x="5481740" y="5867156"/>
              <a:ext cx="79861" cy="79740"/>
            </a:xfrm>
            <a:prstGeom prst="line">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cxnSp>
        <p:cxnSp>
          <p:nvCxnSpPr>
            <p:cNvPr id="43" name="Straight Connector 42"/>
            <p:cNvCxnSpPr>
              <a:stCxn id="41" idx="2"/>
              <a:endCxn id="41" idx="0"/>
            </p:cNvCxnSpPr>
            <p:nvPr/>
          </p:nvCxnSpPr>
          <p:spPr>
            <a:xfrm rot="10800000">
              <a:off x="5482159" y="5867572"/>
              <a:ext cx="79024" cy="78908"/>
            </a:xfrm>
            <a:prstGeom prst="line">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cxnSp>
        <p:sp>
          <p:nvSpPr>
            <p:cNvPr id="44" name="Oval 43"/>
            <p:cNvSpPr/>
            <p:nvPr/>
          </p:nvSpPr>
          <p:spPr>
            <a:xfrm rot="2703634">
              <a:off x="7552994" y="5560385"/>
              <a:ext cx="182880" cy="182880"/>
            </a:xfrm>
            <a:prstGeom prst="ellipse">
              <a:avLst/>
            </a:prstGeom>
            <a:noFill/>
            <a:ln w="9525">
              <a:solidFill>
                <a:schemeClr val="tx2">
                  <a:lumMod val="50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2">
                    <a:lumMod val="50000"/>
                  </a:schemeClr>
                </a:solidFill>
              </a:endParaRPr>
            </a:p>
          </p:txBody>
        </p:sp>
        <p:cxnSp>
          <p:nvCxnSpPr>
            <p:cNvPr id="45" name="Straight Connector 44"/>
            <p:cNvCxnSpPr>
              <a:stCxn id="44" idx="1"/>
              <a:endCxn id="44" idx="5"/>
            </p:cNvCxnSpPr>
            <p:nvPr/>
          </p:nvCxnSpPr>
          <p:spPr>
            <a:xfrm rot="18903634" flipH="1">
              <a:off x="7579776" y="5587167"/>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3"/>
              <a:endCxn id="44" idx="7"/>
            </p:cNvCxnSpPr>
            <p:nvPr/>
          </p:nvCxnSpPr>
          <p:spPr>
            <a:xfrm rot="8103634" flipH="1" flipV="1">
              <a:off x="7579776" y="5587167"/>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rot="2430082">
              <a:off x="6230999" y="5822808"/>
              <a:ext cx="49405" cy="206826"/>
            </a:xfrm>
            <a:prstGeom prst="rect">
              <a:avLst/>
            </a:prstGeom>
            <a:noFill/>
            <a:ln>
              <a:solidFill>
                <a:schemeClr val="tx2">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48" name="Straight Connector 47"/>
            <p:cNvCxnSpPr/>
            <p:nvPr/>
          </p:nvCxnSpPr>
          <p:spPr>
            <a:xfrm rot="10800000">
              <a:off x="5601680" y="5914869"/>
              <a:ext cx="625879" cy="0"/>
            </a:xfrm>
            <a:prstGeom prst="line">
              <a:avLst/>
            </a:prstGeom>
            <a:ln w="12700">
              <a:solidFill>
                <a:srgbClr val="FF5050"/>
              </a:solidFill>
            </a:ln>
            <a:effectLst/>
          </p:spPr>
          <p:style>
            <a:lnRef idx="1">
              <a:schemeClr val="accent1"/>
            </a:lnRef>
            <a:fillRef idx="0">
              <a:schemeClr val="accent1"/>
            </a:fillRef>
            <a:effectRef idx="0">
              <a:schemeClr val="accent1"/>
            </a:effectRef>
            <a:fontRef idx="minor">
              <a:schemeClr val="tx1"/>
            </a:fontRef>
          </p:style>
        </p:cxnSp>
        <p:sp>
          <p:nvSpPr>
            <p:cNvPr id="49" name="Flowchart: Delay 48"/>
            <p:cNvSpPr/>
            <p:nvPr/>
          </p:nvSpPr>
          <p:spPr>
            <a:xfrm rot="16200000" flipH="1">
              <a:off x="5500335" y="5106000"/>
              <a:ext cx="161699" cy="163389"/>
            </a:xfrm>
            <a:prstGeom prst="flowChartDelay">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0" name="Rectangle 49"/>
            <p:cNvSpPr/>
            <p:nvPr/>
          </p:nvSpPr>
          <p:spPr>
            <a:xfrm rot="13497432" flipH="1">
              <a:off x="5524167" y="5131017"/>
              <a:ext cx="112856" cy="111673"/>
            </a:xfrm>
            <a:prstGeom prst="rect">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51" name="Straight Connector 50"/>
            <p:cNvCxnSpPr>
              <a:stCxn id="50" idx="1"/>
              <a:endCxn id="50" idx="3"/>
            </p:cNvCxnSpPr>
            <p:nvPr/>
          </p:nvCxnSpPr>
          <p:spPr>
            <a:xfrm>
              <a:off x="5540664" y="5146984"/>
              <a:ext cx="79861" cy="79740"/>
            </a:xfrm>
            <a:prstGeom prst="line">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cxnSp>
        <p:cxnSp>
          <p:nvCxnSpPr>
            <p:cNvPr id="52" name="Straight Connector 51"/>
            <p:cNvCxnSpPr>
              <a:stCxn id="50" idx="2"/>
              <a:endCxn id="50" idx="0"/>
            </p:cNvCxnSpPr>
            <p:nvPr/>
          </p:nvCxnSpPr>
          <p:spPr>
            <a:xfrm rot="5400000">
              <a:off x="5541083" y="5147399"/>
              <a:ext cx="79024" cy="78908"/>
            </a:xfrm>
            <a:prstGeom prst="line">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cxnSp>
        <p:sp>
          <p:nvSpPr>
            <p:cNvPr id="53" name="Oval 52"/>
            <p:cNvSpPr/>
            <p:nvPr/>
          </p:nvSpPr>
          <p:spPr>
            <a:xfrm>
              <a:off x="4856368" y="5537935"/>
              <a:ext cx="182880" cy="182880"/>
            </a:xfrm>
            <a:prstGeom prst="ellipse">
              <a:avLst/>
            </a:prstGeom>
            <a:noFill/>
            <a:ln w="9525">
              <a:solidFill>
                <a:schemeClr val="tx2">
                  <a:lumMod val="50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5">
                    <a:lumMod val="75000"/>
                  </a:schemeClr>
                </a:solidFill>
              </a:endParaRPr>
            </a:p>
          </p:txBody>
        </p:sp>
        <p:cxnSp>
          <p:nvCxnSpPr>
            <p:cNvPr id="54" name="Straight Connector 53"/>
            <p:cNvCxnSpPr>
              <a:stCxn id="53" idx="1"/>
              <a:endCxn id="53" idx="5"/>
            </p:cNvCxnSpPr>
            <p:nvPr/>
          </p:nvCxnSpPr>
          <p:spPr>
            <a:xfrm rot="16200000" flipH="1">
              <a:off x="4883150" y="5564717"/>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3"/>
              <a:endCxn id="53" idx="7"/>
            </p:cNvCxnSpPr>
            <p:nvPr/>
          </p:nvCxnSpPr>
          <p:spPr>
            <a:xfrm rot="5400000" flipH="1" flipV="1">
              <a:off x="4883150" y="5564717"/>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052151" y="5811342"/>
              <a:ext cx="182880" cy="182880"/>
            </a:xfrm>
            <a:prstGeom prst="ellipse">
              <a:avLst/>
            </a:prstGeom>
            <a:noFill/>
            <a:ln w="9525">
              <a:solidFill>
                <a:schemeClr val="tx2">
                  <a:lumMod val="50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5">
                    <a:lumMod val="75000"/>
                  </a:schemeClr>
                </a:solidFill>
              </a:endParaRPr>
            </a:p>
          </p:txBody>
        </p:sp>
        <p:cxnSp>
          <p:nvCxnSpPr>
            <p:cNvPr id="57" name="Straight Connector 56"/>
            <p:cNvCxnSpPr>
              <a:stCxn id="56" idx="1"/>
              <a:endCxn id="56" idx="5"/>
            </p:cNvCxnSpPr>
            <p:nvPr/>
          </p:nvCxnSpPr>
          <p:spPr>
            <a:xfrm rot="16200000" flipH="1">
              <a:off x="5078933" y="5838124"/>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6" idx="3"/>
              <a:endCxn id="56" idx="7"/>
            </p:cNvCxnSpPr>
            <p:nvPr/>
          </p:nvCxnSpPr>
          <p:spPr>
            <a:xfrm rot="5400000" flipH="1" flipV="1">
              <a:off x="5078933" y="5838124"/>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10800000">
              <a:off x="4324653" y="5717364"/>
              <a:ext cx="727499" cy="185419"/>
            </a:xfrm>
            <a:prstGeom prst="bentConnector3">
              <a:avLst>
                <a:gd name="adj1" fmla="val 100259"/>
              </a:avLst>
            </a:prstGeom>
            <a:ln w="9525">
              <a:solidFill>
                <a:schemeClr val="accent5">
                  <a:lumMod val="7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68262" y="4066917"/>
              <a:ext cx="187917" cy="214303"/>
            </a:xfrm>
            <a:prstGeom prst="rect">
              <a:avLst/>
            </a:prstGeom>
            <a:effectLst/>
          </p:spPr>
          <p:txBody>
            <a:bodyPr wrap="none">
              <a:spAutoFit/>
            </a:bodyPr>
            <a:lstStyle/>
            <a:p>
              <a:pPr lvl="0"/>
              <a:r>
                <a:rPr lang="en-US" sz="1600" dirty="0" smtClean="0">
                  <a:solidFill>
                    <a:srgbClr val="4BACC6">
                      <a:lumMod val="75000"/>
                    </a:srgbClr>
                  </a:solidFill>
                </a:rPr>
                <a:t>2</a:t>
              </a:r>
              <a:endParaRPr lang="en-US" sz="1600" dirty="0">
                <a:solidFill>
                  <a:srgbClr val="4BACC6">
                    <a:lumMod val="75000"/>
                  </a:srgbClr>
                </a:solidFill>
              </a:endParaRPr>
            </a:p>
          </p:txBody>
        </p:sp>
        <p:sp>
          <p:nvSpPr>
            <p:cNvPr id="61" name="Rounded Rectangle 60"/>
            <p:cNvSpPr/>
            <p:nvPr/>
          </p:nvSpPr>
          <p:spPr>
            <a:xfrm>
              <a:off x="5438988" y="3524511"/>
              <a:ext cx="263387" cy="134178"/>
            </a:xfrm>
            <a:prstGeom prst="roundRect">
              <a:avLst/>
            </a:prstGeom>
            <a:solidFill>
              <a:schemeClr val="tx2">
                <a:lumMod val="50000"/>
              </a:schemeClr>
            </a:solidFill>
            <a:ln>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385383" y="3468571"/>
              <a:ext cx="363110" cy="214303"/>
            </a:xfrm>
            <a:prstGeom prst="rect">
              <a:avLst/>
            </a:prstGeom>
            <a:noFill/>
            <a:effectLst/>
          </p:spPr>
          <p:txBody>
            <a:bodyPr wrap="none" rtlCol="0">
              <a:spAutoFit/>
            </a:bodyPr>
            <a:lstStyle/>
            <a:p>
              <a:r>
                <a:rPr lang="en-US" sz="1600" dirty="0" smtClean="0">
                  <a:solidFill>
                    <a:schemeClr val="bg1"/>
                  </a:solidFill>
                </a:rPr>
                <a:t>SM1</a:t>
              </a:r>
              <a:endParaRPr lang="en-US" sz="1600" dirty="0">
                <a:solidFill>
                  <a:schemeClr val="bg1"/>
                </a:solidFill>
              </a:endParaRPr>
            </a:p>
          </p:txBody>
        </p:sp>
        <p:sp>
          <p:nvSpPr>
            <p:cNvPr id="63" name="Oval 62"/>
            <p:cNvSpPr/>
            <p:nvPr/>
          </p:nvSpPr>
          <p:spPr>
            <a:xfrm>
              <a:off x="3913518" y="4318019"/>
              <a:ext cx="182880" cy="182880"/>
            </a:xfrm>
            <a:prstGeom prst="ellipse">
              <a:avLst/>
            </a:prstGeom>
            <a:noFill/>
            <a:ln w="9525">
              <a:solidFill>
                <a:schemeClr val="tx2">
                  <a:lumMod val="50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Freeform 63"/>
            <p:cNvSpPr/>
            <p:nvPr/>
          </p:nvSpPr>
          <p:spPr>
            <a:xfrm>
              <a:off x="3921138" y="4347991"/>
              <a:ext cx="164592" cy="132080"/>
            </a:xfrm>
            <a:custGeom>
              <a:avLst/>
              <a:gdLst>
                <a:gd name="connsiteX0" fmla="*/ 0 w 822960"/>
                <a:gd name="connsiteY0" fmla="*/ 299720 h 660400"/>
                <a:gd name="connsiteX1" fmla="*/ 91440 w 822960"/>
                <a:gd name="connsiteY1" fmla="*/ 124460 h 660400"/>
                <a:gd name="connsiteX2" fmla="*/ 198120 w 822960"/>
                <a:gd name="connsiteY2" fmla="*/ 10160 h 660400"/>
                <a:gd name="connsiteX3" fmla="*/ 320040 w 822960"/>
                <a:gd name="connsiteY3" fmla="*/ 63500 h 660400"/>
                <a:gd name="connsiteX4" fmla="*/ 419100 w 822960"/>
                <a:gd name="connsiteY4" fmla="*/ 307340 h 660400"/>
                <a:gd name="connsiteX5" fmla="*/ 502920 w 822960"/>
                <a:gd name="connsiteY5" fmla="*/ 513080 h 660400"/>
                <a:gd name="connsiteX6" fmla="*/ 563880 w 822960"/>
                <a:gd name="connsiteY6" fmla="*/ 619760 h 660400"/>
                <a:gd name="connsiteX7" fmla="*/ 647700 w 822960"/>
                <a:gd name="connsiteY7" fmla="*/ 642620 h 660400"/>
                <a:gd name="connsiteX8" fmla="*/ 769620 w 822960"/>
                <a:gd name="connsiteY8" fmla="*/ 513080 h 660400"/>
                <a:gd name="connsiteX9" fmla="*/ 822960 w 822960"/>
                <a:gd name="connsiteY9" fmla="*/ 34544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660400">
                  <a:moveTo>
                    <a:pt x="0" y="299720"/>
                  </a:moveTo>
                  <a:cubicBezTo>
                    <a:pt x="29210" y="236220"/>
                    <a:pt x="58420" y="172720"/>
                    <a:pt x="91440" y="124460"/>
                  </a:cubicBezTo>
                  <a:cubicBezTo>
                    <a:pt x="124460" y="76200"/>
                    <a:pt x="160020" y="20320"/>
                    <a:pt x="198120" y="10160"/>
                  </a:cubicBezTo>
                  <a:cubicBezTo>
                    <a:pt x="236220" y="0"/>
                    <a:pt x="283210" y="13970"/>
                    <a:pt x="320040" y="63500"/>
                  </a:cubicBezTo>
                  <a:cubicBezTo>
                    <a:pt x="356870" y="113030"/>
                    <a:pt x="419100" y="307340"/>
                    <a:pt x="419100" y="307340"/>
                  </a:cubicBezTo>
                  <a:cubicBezTo>
                    <a:pt x="449580" y="382270"/>
                    <a:pt x="478790" y="461010"/>
                    <a:pt x="502920" y="513080"/>
                  </a:cubicBezTo>
                  <a:cubicBezTo>
                    <a:pt x="527050" y="565150"/>
                    <a:pt x="539750" y="598170"/>
                    <a:pt x="563880" y="619760"/>
                  </a:cubicBezTo>
                  <a:cubicBezTo>
                    <a:pt x="588010" y="641350"/>
                    <a:pt x="613410" y="660400"/>
                    <a:pt x="647700" y="642620"/>
                  </a:cubicBezTo>
                  <a:cubicBezTo>
                    <a:pt x="681990" y="624840"/>
                    <a:pt x="740410" y="562610"/>
                    <a:pt x="769620" y="513080"/>
                  </a:cubicBezTo>
                  <a:cubicBezTo>
                    <a:pt x="798830" y="463550"/>
                    <a:pt x="810895" y="404495"/>
                    <a:pt x="822960" y="345440"/>
                  </a:cubicBezTo>
                </a:path>
              </a:pathLst>
            </a:custGeom>
            <a:noFill/>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5" name="Straight Arrow Connector 64"/>
            <p:cNvCxnSpPr/>
            <p:nvPr/>
          </p:nvCxnSpPr>
          <p:spPr>
            <a:xfrm rot="16200000" flipV="1">
              <a:off x="3816438" y="4129499"/>
              <a:ext cx="375075" cy="1966"/>
            </a:xfrm>
            <a:prstGeom prst="straightConnector1">
              <a:avLst/>
            </a:prstGeom>
            <a:ln>
              <a:solidFill>
                <a:srgbClr val="7030A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6200000" flipH="1">
              <a:off x="3827613" y="4678243"/>
              <a:ext cx="1493323" cy="1138633"/>
            </a:xfrm>
            <a:prstGeom prst="bentConnector3">
              <a:avLst>
                <a:gd name="adj1" fmla="val 115308"/>
              </a:avLst>
            </a:prstGeom>
            <a:ln>
              <a:solidFill>
                <a:srgbClr val="7030A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4696320" y="5971497"/>
              <a:ext cx="502169" cy="807"/>
            </a:xfrm>
            <a:prstGeom prst="straightConnector1">
              <a:avLst/>
            </a:prstGeom>
            <a:ln>
              <a:solidFill>
                <a:srgbClr val="7030A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68" name="Oval 67"/>
            <p:cNvSpPr/>
            <p:nvPr/>
          </p:nvSpPr>
          <p:spPr>
            <a:xfrm rot="2703634">
              <a:off x="4233309" y="5534483"/>
              <a:ext cx="182880" cy="182880"/>
            </a:xfrm>
            <a:prstGeom prst="ellipse">
              <a:avLst/>
            </a:prstGeom>
            <a:noFill/>
            <a:ln w="9525">
              <a:solidFill>
                <a:schemeClr val="tx2">
                  <a:lumMod val="50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9" name="Straight Connector 68"/>
            <p:cNvCxnSpPr>
              <a:stCxn id="68" idx="1"/>
              <a:endCxn id="68" idx="5"/>
            </p:cNvCxnSpPr>
            <p:nvPr/>
          </p:nvCxnSpPr>
          <p:spPr>
            <a:xfrm rot="18903634" flipH="1">
              <a:off x="4260091" y="5561265"/>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3"/>
              <a:endCxn id="68" idx="7"/>
            </p:cNvCxnSpPr>
            <p:nvPr/>
          </p:nvCxnSpPr>
          <p:spPr>
            <a:xfrm rot="8103634" flipH="1" flipV="1">
              <a:off x="4260091" y="5561265"/>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71" name="Oval 70"/>
            <p:cNvSpPr/>
            <p:nvPr/>
          </p:nvSpPr>
          <p:spPr>
            <a:xfrm rot="2703634">
              <a:off x="4543585" y="5242203"/>
              <a:ext cx="182880" cy="182880"/>
            </a:xfrm>
            <a:prstGeom prst="ellipse">
              <a:avLst/>
            </a:prstGeom>
            <a:noFill/>
            <a:ln w="9525">
              <a:solidFill>
                <a:schemeClr val="tx2">
                  <a:lumMod val="50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2" name="Straight Connector 71"/>
            <p:cNvCxnSpPr>
              <a:stCxn id="71" idx="1"/>
              <a:endCxn id="71" idx="5"/>
            </p:cNvCxnSpPr>
            <p:nvPr/>
          </p:nvCxnSpPr>
          <p:spPr>
            <a:xfrm rot="18903634" flipH="1">
              <a:off x="4570367" y="5268985"/>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1" idx="3"/>
              <a:endCxn id="71" idx="7"/>
            </p:cNvCxnSpPr>
            <p:nvPr/>
          </p:nvCxnSpPr>
          <p:spPr>
            <a:xfrm rot="8103634" flipH="1" flipV="1">
              <a:off x="4570367" y="5268985"/>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74" name="Elbow Connector 225"/>
            <p:cNvCxnSpPr/>
            <p:nvPr/>
          </p:nvCxnSpPr>
          <p:spPr>
            <a:xfrm rot="16200000" flipV="1">
              <a:off x="4735040" y="5325166"/>
              <a:ext cx="204195" cy="221343"/>
            </a:xfrm>
            <a:prstGeom prst="bentConnector2">
              <a:avLst/>
            </a:prstGeom>
            <a:ln w="9525">
              <a:solidFill>
                <a:schemeClr val="accent5">
                  <a:lumMod val="7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89" idx="0"/>
            </p:cNvCxnSpPr>
            <p:nvPr/>
          </p:nvCxnSpPr>
          <p:spPr>
            <a:xfrm rot="10800000" flipH="1">
              <a:off x="4627192" y="5425083"/>
              <a:ext cx="7735" cy="141266"/>
            </a:xfrm>
            <a:prstGeom prst="line">
              <a:avLst/>
            </a:prstGeom>
            <a:ln>
              <a:solidFill>
                <a:schemeClr val="accent5">
                  <a:lumMod val="7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4534836" y="5800117"/>
              <a:ext cx="187121" cy="2399"/>
            </a:xfrm>
            <a:prstGeom prst="line">
              <a:avLst/>
            </a:prstGeom>
            <a:ln>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14" idx="2"/>
            </p:cNvCxnSpPr>
            <p:nvPr/>
          </p:nvCxnSpPr>
          <p:spPr>
            <a:xfrm>
              <a:off x="4632668" y="4706702"/>
              <a:ext cx="853545" cy="3854"/>
            </a:xfrm>
            <a:prstGeom prst="line">
              <a:avLst/>
            </a:prstGeom>
            <a:ln>
              <a:solidFill>
                <a:schemeClr val="accent5">
                  <a:lumMod val="7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635122" y="4997158"/>
              <a:ext cx="2109" cy="245045"/>
            </a:xfrm>
            <a:prstGeom prst="line">
              <a:avLst/>
            </a:prstGeom>
            <a:ln>
              <a:solidFill>
                <a:schemeClr val="accent5">
                  <a:lumMod val="7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4101550" y="4498634"/>
              <a:ext cx="470888" cy="214303"/>
            </a:xfrm>
            <a:prstGeom prst="rect">
              <a:avLst/>
            </a:prstGeom>
            <a:noFill/>
            <a:ln>
              <a:noFill/>
            </a:ln>
            <a:effectLst/>
          </p:spPr>
          <p:txBody>
            <a:bodyPr wrap="square">
              <a:spAutoFit/>
            </a:bodyPr>
            <a:lstStyle/>
            <a:p>
              <a:pPr lvl="0"/>
              <a:r>
                <a:rPr lang="en-US" sz="1600" dirty="0" smtClean="0">
                  <a:solidFill>
                    <a:srgbClr val="4BACC6">
                      <a:lumMod val="75000"/>
                    </a:srgbClr>
                  </a:solidFill>
                </a:rPr>
                <a:t>DWS </a:t>
              </a:r>
            </a:p>
          </p:txBody>
        </p:sp>
        <p:cxnSp>
          <p:nvCxnSpPr>
            <p:cNvPr id="80" name="Straight Connector 79"/>
            <p:cNvCxnSpPr>
              <a:endCxn id="84" idx="2"/>
            </p:cNvCxnSpPr>
            <p:nvPr/>
          </p:nvCxnSpPr>
          <p:spPr>
            <a:xfrm flipH="1" flipV="1">
              <a:off x="4323306" y="4728604"/>
              <a:ext cx="1540" cy="805879"/>
            </a:xfrm>
            <a:prstGeom prst="line">
              <a:avLst/>
            </a:prstGeom>
            <a:ln>
              <a:solidFill>
                <a:schemeClr val="accent5">
                  <a:lumMod val="7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3933179" y="4133150"/>
              <a:ext cx="772039" cy="2737"/>
            </a:xfrm>
            <a:prstGeom prst="line">
              <a:avLst/>
            </a:prstGeom>
            <a:ln>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4862029" y="4495144"/>
              <a:ext cx="187917" cy="214303"/>
            </a:xfrm>
            <a:prstGeom prst="rect">
              <a:avLst/>
            </a:prstGeom>
            <a:effectLst/>
          </p:spPr>
          <p:txBody>
            <a:bodyPr wrap="none">
              <a:spAutoFit/>
            </a:bodyPr>
            <a:lstStyle/>
            <a:p>
              <a:pPr lvl="0"/>
              <a:r>
                <a:rPr lang="en-US" sz="1600" dirty="0" smtClean="0">
                  <a:solidFill>
                    <a:srgbClr val="4BACC6">
                      <a:lumMod val="75000"/>
                    </a:srgbClr>
                  </a:solidFill>
                </a:rPr>
                <a:t>2</a:t>
              </a:r>
              <a:endParaRPr lang="en-US" sz="1600" dirty="0">
                <a:solidFill>
                  <a:srgbClr val="4BACC6">
                    <a:lumMod val="75000"/>
                  </a:srgbClr>
                </a:solidFill>
              </a:endParaRPr>
            </a:p>
          </p:txBody>
        </p:sp>
        <p:cxnSp>
          <p:nvCxnSpPr>
            <p:cNvPr id="83" name="Straight Connector 82"/>
            <p:cNvCxnSpPr/>
            <p:nvPr/>
          </p:nvCxnSpPr>
          <p:spPr>
            <a:xfrm>
              <a:off x="3773023" y="3830630"/>
              <a:ext cx="107322" cy="1894"/>
            </a:xfrm>
            <a:prstGeom prst="line">
              <a:avLst/>
            </a:prstGeom>
            <a:ln w="12700">
              <a:solidFill>
                <a:srgbClr val="FF5050"/>
              </a:solidFill>
            </a:ln>
            <a:effectLst/>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4150829" y="4520537"/>
              <a:ext cx="344953" cy="208067"/>
            </a:xfrm>
            <a:prstGeom prst="roundRect">
              <a:avLst/>
            </a:prstGeom>
            <a:no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407262" y="4773760"/>
              <a:ext cx="470888" cy="214303"/>
            </a:xfrm>
            <a:prstGeom prst="rect">
              <a:avLst/>
            </a:prstGeom>
            <a:noFill/>
            <a:ln>
              <a:noFill/>
            </a:ln>
            <a:effectLst/>
          </p:spPr>
          <p:txBody>
            <a:bodyPr wrap="square">
              <a:spAutoFit/>
            </a:bodyPr>
            <a:lstStyle/>
            <a:p>
              <a:pPr lvl="0"/>
              <a:r>
                <a:rPr lang="en-US" sz="1600" dirty="0" smtClean="0">
                  <a:solidFill>
                    <a:srgbClr val="4BACC6">
                      <a:lumMod val="75000"/>
                    </a:srgbClr>
                  </a:solidFill>
                </a:rPr>
                <a:t>DWS </a:t>
              </a:r>
            </a:p>
          </p:txBody>
        </p:sp>
        <p:sp>
          <p:nvSpPr>
            <p:cNvPr id="86" name="Rounded Rectangle 85"/>
            <p:cNvSpPr/>
            <p:nvPr/>
          </p:nvSpPr>
          <p:spPr>
            <a:xfrm>
              <a:off x="4456542" y="4793396"/>
              <a:ext cx="344953" cy="208067"/>
            </a:xfrm>
            <a:prstGeom prst="roundRect">
              <a:avLst/>
            </a:prstGeom>
            <a:no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p:nvCxnSpPr>
          <p:spPr>
            <a:xfrm flipV="1">
              <a:off x="4320568" y="3754502"/>
              <a:ext cx="1221286" cy="0"/>
            </a:xfrm>
            <a:prstGeom prst="line">
              <a:avLst/>
            </a:prstGeom>
            <a:ln>
              <a:solidFill>
                <a:schemeClr val="accent5">
                  <a:lumMod val="7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4589737" y="4744157"/>
              <a:ext cx="86894" cy="1032"/>
            </a:xfrm>
            <a:prstGeom prst="line">
              <a:avLst/>
            </a:prstGeom>
            <a:ln>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89" name="Arc 88"/>
            <p:cNvSpPr/>
            <p:nvPr/>
          </p:nvSpPr>
          <p:spPr>
            <a:xfrm>
              <a:off x="4523159" y="5566349"/>
              <a:ext cx="208068" cy="142362"/>
            </a:xfrm>
            <a:prstGeom prst="arc">
              <a:avLst>
                <a:gd name="adj1" fmla="val 16200000"/>
                <a:gd name="adj2" fmla="val 5694491"/>
              </a:avLst>
            </a:prstGeom>
            <a:ln>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0" name="Straight Connector 89"/>
            <p:cNvCxnSpPr/>
            <p:nvPr/>
          </p:nvCxnSpPr>
          <p:spPr>
            <a:xfrm rot="10800000">
              <a:off x="4416190" y="5626021"/>
              <a:ext cx="440179" cy="3355"/>
            </a:xfrm>
            <a:prstGeom prst="line">
              <a:avLst/>
            </a:prstGeom>
            <a:ln>
              <a:solidFill>
                <a:schemeClr val="accent5">
                  <a:lumMod val="7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91" name="Oval 90"/>
            <p:cNvSpPr/>
            <p:nvPr/>
          </p:nvSpPr>
          <p:spPr>
            <a:xfrm rot="2703634">
              <a:off x="7126001" y="5298822"/>
              <a:ext cx="182880" cy="182880"/>
            </a:xfrm>
            <a:prstGeom prst="ellipse">
              <a:avLst/>
            </a:prstGeom>
            <a:noFill/>
            <a:ln w="9525">
              <a:solidFill>
                <a:schemeClr val="tx2">
                  <a:lumMod val="50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2">
                    <a:lumMod val="50000"/>
                  </a:schemeClr>
                </a:solidFill>
              </a:endParaRPr>
            </a:p>
          </p:txBody>
        </p:sp>
        <p:cxnSp>
          <p:nvCxnSpPr>
            <p:cNvPr id="92" name="Straight Connector 91"/>
            <p:cNvCxnSpPr>
              <a:stCxn id="91" idx="1"/>
              <a:endCxn id="91" idx="5"/>
            </p:cNvCxnSpPr>
            <p:nvPr/>
          </p:nvCxnSpPr>
          <p:spPr>
            <a:xfrm rot="18903634" flipH="1">
              <a:off x="7152783" y="5325604"/>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91" idx="3"/>
              <a:endCxn id="91" idx="7"/>
            </p:cNvCxnSpPr>
            <p:nvPr/>
          </p:nvCxnSpPr>
          <p:spPr>
            <a:xfrm rot="8103634" flipH="1" flipV="1">
              <a:off x="7152783" y="5325604"/>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a:xfrm>
              <a:off x="5279962" y="4841447"/>
              <a:ext cx="263387" cy="134178"/>
            </a:xfrm>
            <a:prstGeom prst="roundRect">
              <a:avLst/>
            </a:prstGeom>
            <a:solidFill>
              <a:schemeClr val="tx2">
                <a:lumMod val="50000"/>
              </a:schemeClr>
            </a:solidFill>
            <a:ln>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226357" y="4785507"/>
              <a:ext cx="363110" cy="214303"/>
            </a:xfrm>
            <a:prstGeom prst="rect">
              <a:avLst/>
            </a:prstGeom>
            <a:noFill/>
            <a:effectLst/>
          </p:spPr>
          <p:txBody>
            <a:bodyPr wrap="none" rtlCol="0">
              <a:spAutoFit/>
            </a:bodyPr>
            <a:lstStyle/>
            <a:p>
              <a:r>
                <a:rPr lang="en-US" sz="1600" dirty="0" smtClean="0">
                  <a:solidFill>
                    <a:schemeClr val="bg1"/>
                  </a:solidFill>
                </a:rPr>
                <a:t>SM2</a:t>
              </a:r>
              <a:endParaRPr lang="en-US" sz="1600" dirty="0">
                <a:solidFill>
                  <a:schemeClr val="bg1"/>
                </a:solidFill>
              </a:endParaRPr>
            </a:p>
          </p:txBody>
        </p:sp>
        <p:sp>
          <p:nvSpPr>
            <p:cNvPr id="96" name="Rounded Rectangle 95"/>
            <p:cNvSpPr/>
            <p:nvPr/>
          </p:nvSpPr>
          <p:spPr>
            <a:xfrm>
              <a:off x="5997205" y="3865939"/>
              <a:ext cx="235225" cy="134178"/>
            </a:xfrm>
            <a:prstGeom prst="roundRect">
              <a:avLst/>
            </a:prstGeom>
            <a:solidFill>
              <a:schemeClr val="tx2">
                <a:lumMod val="50000"/>
              </a:schemeClr>
            </a:solidFill>
            <a:ln>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5943600" y="3809999"/>
              <a:ext cx="290113" cy="214303"/>
            </a:xfrm>
            <a:prstGeom prst="rect">
              <a:avLst/>
            </a:prstGeom>
            <a:noFill/>
            <a:effectLst/>
          </p:spPr>
          <p:txBody>
            <a:bodyPr wrap="none" rtlCol="0">
              <a:spAutoFit/>
            </a:bodyPr>
            <a:lstStyle/>
            <a:p>
              <a:r>
                <a:rPr lang="en-US" sz="1600" dirty="0" smtClean="0">
                  <a:solidFill>
                    <a:schemeClr val="bg1"/>
                  </a:solidFill>
                </a:rPr>
                <a:t>Mc</a:t>
              </a:r>
              <a:endParaRPr lang="en-US" sz="1600" dirty="0">
                <a:solidFill>
                  <a:schemeClr val="bg1"/>
                </a:solidFill>
              </a:endParaRPr>
            </a:p>
          </p:txBody>
        </p:sp>
        <p:sp>
          <p:nvSpPr>
            <p:cNvPr id="98" name="Rounded Rectangle 97"/>
            <p:cNvSpPr/>
            <p:nvPr/>
          </p:nvSpPr>
          <p:spPr>
            <a:xfrm>
              <a:off x="8014879" y="4033063"/>
              <a:ext cx="235225" cy="134178"/>
            </a:xfrm>
            <a:prstGeom prst="roundRect">
              <a:avLst/>
            </a:prstGeom>
            <a:solidFill>
              <a:schemeClr val="tx2">
                <a:lumMod val="50000"/>
              </a:schemeClr>
            </a:solidFill>
            <a:ln>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7961274" y="3977122"/>
              <a:ext cx="303669" cy="214303"/>
            </a:xfrm>
            <a:prstGeom prst="rect">
              <a:avLst/>
            </a:prstGeom>
            <a:noFill/>
            <a:effectLst/>
          </p:spPr>
          <p:txBody>
            <a:bodyPr wrap="none" rtlCol="0">
              <a:spAutoFit/>
            </a:bodyPr>
            <a:lstStyle/>
            <a:p>
              <a:r>
                <a:rPr lang="en-US" sz="1600" dirty="0" smtClean="0">
                  <a:solidFill>
                    <a:schemeClr val="bg1"/>
                  </a:solidFill>
                </a:rPr>
                <a:t>Mb</a:t>
              </a:r>
              <a:endParaRPr lang="en-US" sz="1600" dirty="0">
                <a:solidFill>
                  <a:schemeClr val="bg1"/>
                </a:solidFill>
              </a:endParaRPr>
            </a:p>
          </p:txBody>
        </p:sp>
        <p:sp>
          <p:nvSpPr>
            <p:cNvPr id="100" name="Rounded Rectangle 99"/>
            <p:cNvSpPr/>
            <p:nvPr/>
          </p:nvSpPr>
          <p:spPr>
            <a:xfrm>
              <a:off x="6353205" y="4886208"/>
              <a:ext cx="235225" cy="134178"/>
            </a:xfrm>
            <a:prstGeom prst="roundRect">
              <a:avLst/>
            </a:prstGeom>
            <a:solidFill>
              <a:schemeClr val="tx2">
                <a:lumMod val="50000"/>
              </a:schemeClr>
            </a:solidFill>
            <a:ln>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6299600" y="4830268"/>
              <a:ext cx="297412" cy="214303"/>
            </a:xfrm>
            <a:prstGeom prst="rect">
              <a:avLst/>
            </a:prstGeom>
            <a:noFill/>
            <a:effectLst/>
          </p:spPr>
          <p:txBody>
            <a:bodyPr wrap="none" rtlCol="0">
              <a:spAutoFit/>
            </a:bodyPr>
            <a:lstStyle/>
            <a:p>
              <a:r>
                <a:rPr lang="en-US" sz="1600" dirty="0" smtClean="0">
                  <a:solidFill>
                    <a:schemeClr val="bg1"/>
                  </a:solidFill>
                </a:rPr>
                <a:t>Ma</a:t>
              </a:r>
              <a:endParaRPr lang="en-US" sz="1600" dirty="0">
                <a:solidFill>
                  <a:schemeClr val="bg1"/>
                </a:solidFill>
              </a:endParaRPr>
            </a:p>
          </p:txBody>
        </p:sp>
        <p:cxnSp>
          <p:nvCxnSpPr>
            <p:cNvPr id="102" name="Shape 143"/>
            <p:cNvCxnSpPr/>
            <p:nvPr/>
          </p:nvCxnSpPr>
          <p:spPr>
            <a:xfrm flipH="1">
              <a:off x="7735874" y="4408759"/>
              <a:ext cx="968087" cy="1243163"/>
            </a:xfrm>
            <a:prstGeom prst="bentConnector3">
              <a:avLst>
                <a:gd name="adj1" fmla="val -23614"/>
              </a:avLst>
            </a:prstGeom>
            <a:ln w="9525">
              <a:solidFill>
                <a:srgbClr val="6699FF"/>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rot="2703634">
              <a:off x="8027359" y="5829182"/>
              <a:ext cx="182880" cy="182880"/>
            </a:xfrm>
            <a:prstGeom prst="ellipse">
              <a:avLst/>
            </a:prstGeom>
            <a:noFill/>
            <a:ln w="9525">
              <a:solidFill>
                <a:schemeClr val="tx2">
                  <a:lumMod val="50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2">
                    <a:lumMod val="50000"/>
                  </a:schemeClr>
                </a:solidFill>
              </a:endParaRPr>
            </a:p>
          </p:txBody>
        </p:sp>
        <p:cxnSp>
          <p:nvCxnSpPr>
            <p:cNvPr id="104" name="Straight Connector 103"/>
            <p:cNvCxnSpPr>
              <a:stCxn id="103" idx="1"/>
              <a:endCxn id="103" idx="5"/>
            </p:cNvCxnSpPr>
            <p:nvPr/>
          </p:nvCxnSpPr>
          <p:spPr>
            <a:xfrm rot="18903634" flipH="1">
              <a:off x="8054141" y="5855964"/>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03" idx="3"/>
              <a:endCxn id="103" idx="7"/>
            </p:cNvCxnSpPr>
            <p:nvPr/>
          </p:nvCxnSpPr>
          <p:spPr>
            <a:xfrm rot="8103634" flipH="1" flipV="1">
              <a:off x="8054141" y="5855964"/>
              <a:ext cx="129316" cy="129316"/>
            </a:xfrm>
            <a:prstGeom prst="line">
              <a:avLst/>
            </a:prstGeom>
            <a:ln w="9525">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8408408" y="4620611"/>
              <a:ext cx="187917" cy="214303"/>
            </a:xfrm>
            <a:prstGeom prst="rect">
              <a:avLst/>
            </a:prstGeom>
            <a:effectLst/>
          </p:spPr>
          <p:txBody>
            <a:bodyPr wrap="none">
              <a:spAutoFit/>
            </a:bodyPr>
            <a:lstStyle/>
            <a:p>
              <a:pPr lvl="0"/>
              <a:r>
                <a:rPr lang="en-US" sz="1600" dirty="0" smtClean="0">
                  <a:solidFill>
                    <a:srgbClr val="614C76"/>
                  </a:solidFill>
                </a:rPr>
                <a:t>2</a:t>
              </a:r>
              <a:endParaRPr lang="en-US" sz="1600" dirty="0">
                <a:solidFill>
                  <a:srgbClr val="614C76"/>
                </a:solidFill>
              </a:endParaRPr>
            </a:p>
          </p:txBody>
        </p:sp>
        <p:cxnSp>
          <p:nvCxnSpPr>
            <p:cNvPr id="107" name="Shape 143"/>
            <p:cNvCxnSpPr/>
            <p:nvPr/>
          </p:nvCxnSpPr>
          <p:spPr>
            <a:xfrm flipH="1">
              <a:off x="8210239" y="4408759"/>
              <a:ext cx="493722" cy="1511960"/>
            </a:xfrm>
            <a:prstGeom prst="bentConnector3">
              <a:avLst>
                <a:gd name="adj1" fmla="val -46301"/>
              </a:avLst>
            </a:prstGeom>
            <a:ln w="9525">
              <a:solidFill>
                <a:srgbClr val="6699FF"/>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8" name="Shape 143"/>
            <p:cNvCxnSpPr/>
            <p:nvPr/>
          </p:nvCxnSpPr>
          <p:spPr>
            <a:xfrm flipH="1">
              <a:off x="7308881" y="4408759"/>
              <a:ext cx="1395080" cy="981600"/>
            </a:xfrm>
            <a:prstGeom prst="bentConnector3">
              <a:avLst>
                <a:gd name="adj1" fmla="val -16386"/>
              </a:avLst>
            </a:prstGeom>
            <a:ln w="9525">
              <a:solidFill>
                <a:srgbClr val="6699FF"/>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9" name="Shape 379"/>
            <p:cNvCxnSpPr>
              <a:endCxn id="8" idx="10"/>
            </p:cNvCxnSpPr>
            <p:nvPr/>
          </p:nvCxnSpPr>
          <p:spPr>
            <a:xfrm rot="16200000" flipV="1">
              <a:off x="8290071" y="4566368"/>
              <a:ext cx="224876" cy="362272"/>
            </a:xfrm>
            <a:prstGeom prst="bentConnector3">
              <a:avLst>
                <a:gd name="adj1" fmla="val 99040"/>
              </a:avLst>
            </a:prstGeom>
            <a:ln>
              <a:solidFill>
                <a:srgbClr val="614C76"/>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10" name="Shape 379"/>
            <p:cNvCxnSpPr/>
            <p:nvPr/>
          </p:nvCxnSpPr>
          <p:spPr>
            <a:xfrm rot="10800000">
              <a:off x="6376291" y="4070011"/>
              <a:ext cx="1264834" cy="1226267"/>
            </a:xfrm>
            <a:prstGeom prst="bentConnector3">
              <a:avLst>
                <a:gd name="adj1" fmla="val -16672"/>
              </a:avLst>
            </a:prstGeom>
            <a:ln>
              <a:solidFill>
                <a:srgbClr val="614C76"/>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11" name="Shape 379"/>
            <p:cNvCxnSpPr>
              <a:endCxn id="33" idx="0"/>
            </p:cNvCxnSpPr>
            <p:nvPr/>
          </p:nvCxnSpPr>
          <p:spPr>
            <a:xfrm flipH="1" flipV="1">
              <a:off x="6408444" y="4779883"/>
              <a:ext cx="809094" cy="518939"/>
            </a:xfrm>
            <a:prstGeom prst="bentConnector3">
              <a:avLst>
                <a:gd name="adj1" fmla="val -1147"/>
              </a:avLst>
            </a:prstGeom>
            <a:ln>
              <a:solidFill>
                <a:srgbClr val="614C76"/>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12" name="Rounded Rectangle 111"/>
            <p:cNvSpPr/>
            <p:nvPr/>
          </p:nvSpPr>
          <p:spPr>
            <a:xfrm>
              <a:off x="8327331" y="4859942"/>
              <a:ext cx="512627" cy="208067"/>
            </a:xfrm>
            <a:prstGeom prst="roundRect">
              <a:avLst/>
            </a:prstGeom>
            <a:solidFill>
              <a:schemeClr val="bg1"/>
            </a:solidFill>
            <a:ln w="9525">
              <a:solidFill>
                <a:srgbClr val="614C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8263494" y="4840305"/>
              <a:ext cx="718800" cy="214303"/>
            </a:xfrm>
            <a:prstGeom prst="rect">
              <a:avLst/>
            </a:prstGeom>
            <a:noFill/>
            <a:ln>
              <a:noFill/>
            </a:ln>
            <a:effectLst/>
          </p:spPr>
          <p:txBody>
            <a:bodyPr wrap="square">
              <a:spAutoFit/>
            </a:bodyPr>
            <a:lstStyle/>
            <a:p>
              <a:pPr lvl="0"/>
              <a:r>
                <a:rPr lang="en-US" sz="1600" dirty="0" smtClean="0">
                  <a:solidFill>
                    <a:srgbClr val="614C76"/>
                  </a:solidFill>
                </a:rPr>
                <a:t>Spot-pos</a:t>
              </a:r>
              <a:r>
                <a:rPr lang="en-US" sz="1600" dirty="0" smtClean="0">
                  <a:solidFill>
                    <a:srgbClr val="4BACC6">
                      <a:lumMod val="75000"/>
                    </a:srgbClr>
                  </a:solidFill>
                </a:rPr>
                <a:t> </a:t>
              </a:r>
            </a:p>
          </p:txBody>
        </p:sp>
        <p:cxnSp>
          <p:nvCxnSpPr>
            <p:cNvPr id="114" name="Shape 287"/>
            <p:cNvCxnSpPr/>
            <p:nvPr/>
          </p:nvCxnSpPr>
          <p:spPr>
            <a:xfrm rot="5400000" flipH="1" flipV="1">
              <a:off x="8104629" y="5084339"/>
              <a:ext cx="495344" cy="462686"/>
            </a:xfrm>
            <a:prstGeom prst="bentConnector3">
              <a:avLst>
                <a:gd name="adj1" fmla="val 50000"/>
              </a:avLst>
            </a:prstGeom>
            <a:ln>
              <a:solidFill>
                <a:srgbClr val="614C76"/>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a:off x="7638250" y="4852511"/>
              <a:ext cx="512627" cy="208067"/>
            </a:xfrm>
            <a:prstGeom prst="roundRect">
              <a:avLst/>
            </a:prstGeom>
            <a:solidFill>
              <a:schemeClr val="bg1"/>
            </a:solidFill>
            <a:ln w="9525">
              <a:solidFill>
                <a:srgbClr val="614C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7564942" y="4841791"/>
              <a:ext cx="718800" cy="214303"/>
            </a:xfrm>
            <a:prstGeom prst="rect">
              <a:avLst/>
            </a:prstGeom>
            <a:noFill/>
            <a:ln>
              <a:noFill/>
            </a:ln>
            <a:effectLst/>
          </p:spPr>
          <p:txBody>
            <a:bodyPr wrap="square">
              <a:spAutoFit/>
            </a:bodyPr>
            <a:lstStyle/>
            <a:p>
              <a:pPr lvl="0"/>
              <a:r>
                <a:rPr lang="en-US" sz="1600" dirty="0" smtClean="0">
                  <a:solidFill>
                    <a:srgbClr val="614C76"/>
                  </a:solidFill>
                </a:rPr>
                <a:t>Spot-pos</a:t>
              </a:r>
              <a:r>
                <a:rPr lang="en-US" sz="1600" dirty="0" smtClean="0">
                  <a:solidFill>
                    <a:srgbClr val="4BACC6">
                      <a:lumMod val="75000"/>
                    </a:srgbClr>
                  </a:solidFill>
                </a:rPr>
                <a:t> </a:t>
              </a:r>
            </a:p>
          </p:txBody>
        </p:sp>
        <p:sp>
          <p:nvSpPr>
            <p:cNvPr id="117" name="Rounded Rectangle 116"/>
            <p:cNvSpPr/>
            <p:nvPr/>
          </p:nvSpPr>
          <p:spPr>
            <a:xfrm>
              <a:off x="6961598" y="4859945"/>
              <a:ext cx="512627" cy="208067"/>
            </a:xfrm>
            <a:prstGeom prst="roundRect">
              <a:avLst/>
            </a:prstGeom>
            <a:solidFill>
              <a:schemeClr val="bg1"/>
            </a:solidFill>
            <a:ln w="9525">
              <a:solidFill>
                <a:srgbClr val="614C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6897761" y="4840308"/>
              <a:ext cx="718800" cy="214303"/>
            </a:xfrm>
            <a:prstGeom prst="rect">
              <a:avLst/>
            </a:prstGeom>
            <a:noFill/>
            <a:ln>
              <a:noFill/>
            </a:ln>
            <a:effectLst/>
          </p:spPr>
          <p:txBody>
            <a:bodyPr wrap="square">
              <a:spAutoFit/>
            </a:bodyPr>
            <a:lstStyle/>
            <a:p>
              <a:pPr lvl="0"/>
              <a:r>
                <a:rPr lang="en-US" sz="1600" dirty="0" smtClean="0">
                  <a:solidFill>
                    <a:srgbClr val="614C76"/>
                  </a:solidFill>
                </a:rPr>
                <a:t>Spot-pos</a:t>
              </a:r>
              <a:r>
                <a:rPr lang="en-US" sz="1600" dirty="0" smtClean="0">
                  <a:solidFill>
                    <a:srgbClr val="4BACC6">
                      <a:lumMod val="75000"/>
                    </a:srgbClr>
                  </a:solidFill>
                </a:rPr>
                <a:t> </a:t>
              </a:r>
            </a:p>
          </p:txBody>
        </p:sp>
        <p:cxnSp>
          <p:nvCxnSpPr>
            <p:cNvPr id="119" name="Straight Connector 118"/>
            <p:cNvCxnSpPr/>
            <p:nvPr/>
          </p:nvCxnSpPr>
          <p:spPr>
            <a:xfrm flipV="1">
              <a:off x="8118895" y="5551711"/>
              <a:ext cx="0" cy="274320"/>
            </a:xfrm>
            <a:prstGeom prst="line">
              <a:avLst/>
            </a:prstGeom>
            <a:ln>
              <a:solidFill>
                <a:srgbClr val="614C76"/>
              </a:solidFill>
            </a:ln>
            <a:effectLst/>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7010400" y="3886198"/>
              <a:ext cx="187917" cy="214303"/>
            </a:xfrm>
            <a:prstGeom prst="rect">
              <a:avLst/>
            </a:prstGeom>
            <a:effectLst/>
          </p:spPr>
          <p:txBody>
            <a:bodyPr wrap="none">
              <a:spAutoFit/>
            </a:bodyPr>
            <a:lstStyle/>
            <a:p>
              <a:pPr lvl="0"/>
              <a:r>
                <a:rPr lang="en-US" sz="1600" dirty="0" smtClean="0">
                  <a:solidFill>
                    <a:srgbClr val="614C76"/>
                  </a:solidFill>
                </a:rPr>
                <a:t>2</a:t>
              </a:r>
              <a:endParaRPr lang="en-US" sz="1600" dirty="0">
                <a:solidFill>
                  <a:srgbClr val="614C76"/>
                </a:solidFill>
              </a:endParaRPr>
            </a:p>
          </p:txBody>
        </p:sp>
        <p:sp>
          <p:nvSpPr>
            <p:cNvPr id="121" name="Rectangle 120"/>
            <p:cNvSpPr/>
            <p:nvPr/>
          </p:nvSpPr>
          <p:spPr>
            <a:xfrm>
              <a:off x="6701528" y="4590131"/>
              <a:ext cx="187917" cy="214303"/>
            </a:xfrm>
            <a:prstGeom prst="rect">
              <a:avLst/>
            </a:prstGeom>
            <a:effectLst/>
          </p:spPr>
          <p:txBody>
            <a:bodyPr wrap="none">
              <a:spAutoFit/>
            </a:bodyPr>
            <a:lstStyle/>
            <a:p>
              <a:pPr lvl="0"/>
              <a:r>
                <a:rPr lang="en-US" sz="1600" dirty="0" smtClean="0">
                  <a:solidFill>
                    <a:srgbClr val="614C76"/>
                  </a:solidFill>
                </a:rPr>
                <a:t>2</a:t>
              </a:r>
              <a:endParaRPr lang="en-US" sz="1600" dirty="0">
                <a:solidFill>
                  <a:srgbClr val="614C76"/>
                </a:solidFill>
              </a:endParaRPr>
            </a:p>
          </p:txBody>
        </p:sp>
        <p:cxnSp>
          <p:nvCxnSpPr>
            <p:cNvPr id="122" name="Straight Connector 121"/>
            <p:cNvCxnSpPr/>
            <p:nvPr/>
          </p:nvCxnSpPr>
          <p:spPr>
            <a:xfrm flipV="1">
              <a:off x="7646455" y="5292631"/>
              <a:ext cx="0" cy="274320"/>
            </a:xfrm>
            <a:prstGeom prst="line">
              <a:avLst/>
            </a:prstGeom>
            <a:ln>
              <a:solidFill>
                <a:srgbClr val="614C76"/>
              </a:solidFill>
            </a:ln>
            <a:effectLst/>
          </p:spPr>
          <p:style>
            <a:lnRef idx="1">
              <a:schemeClr val="accent1"/>
            </a:lnRef>
            <a:fillRef idx="0">
              <a:schemeClr val="accent1"/>
            </a:fillRef>
            <a:effectRef idx="0">
              <a:schemeClr val="accent1"/>
            </a:effectRef>
            <a:fontRef idx="minor">
              <a:schemeClr val="tx1"/>
            </a:fontRef>
          </p:style>
        </p:cxnSp>
        <p:cxnSp>
          <p:nvCxnSpPr>
            <p:cNvPr id="123" name="Shape 143"/>
            <p:cNvCxnSpPr>
              <a:stCxn id="25" idx="2"/>
              <a:endCxn id="91" idx="5"/>
            </p:cNvCxnSpPr>
            <p:nvPr/>
          </p:nvCxnSpPr>
          <p:spPr>
            <a:xfrm rot="5400000" flipH="1" flipV="1">
              <a:off x="6145191" y="4638699"/>
              <a:ext cx="229150" cy="1915156"/>
            </a:xfrm>
            <a:prstGeom prst="bentConnector4">
              <a:avLst>
                <a:gd name="adj1" fmla="val -168373"/>
                <a:gd name="adj2" fmla="val 100064"/>
              </a:avLst>
            </a:prstGeom>
            <a:ln w="9525">
              <a:solidFill>
                <a:srgbClr val="6699FF"/>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5571220" y="5394684"/>
              <a:ext cx="1548575" cy="0"/>
            </a:xfrm>
            <a:prstGeom prst="straightConnector1">
              <a:avLst/>
            </a:prstGeom>
            <a:ln>
              <a:solidFill>
                <a:srgbClr val="6699FF"/>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49" idx="3"/>
            </p:cNvCxnSpPr>
            <p:nvPr/>
          </p:nvCxnSpPr>
          <p:spPr>
            <a:xfrm rot="5400000">
              <a:off x="5515891" y="5330080"/>
              <a:ext cx="126830" cy="3759"/>
            </a:xfrm>
            <a:prstGeom prst="line">
              <a:avLst/>
            </a:prstGeom>
            <a:ln>
              <a:solidFill>
                <a:srgbClr val="6699FF"/>
              </a:solidFill>
            </a:ln>
            <a:effectLst/>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6200000" flipH="1">
              <a:off x="6463203" y="5526081"/>
              <a:ext cx="276473" cy="0"/>
            </a:xfrm>
            <a:prstGeom prst="line">
              <a:avLst/>
            </a:prstGeom>
            <a:ln>
              <a:solidFill>
                <a:srgbClr val="6699FF"/>
              </a:solidFill>
            </a:ln>
            <a:effectLst/>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7297093" y="5653889"/>
              <a:ext cx="252318" cy="3185"/>
            </a:xfrm>
            <a:prstGeom prst="straightConnector1">
              <a:avLst/>
            </a:prstGeom>
            <a:ln>
              <a:solidFill>
                <a:srgbClr val="6699FF"/>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6813862" y="5789162"/>
              <a:ext cx="276473" cy="0"/>
            </a:xfrm>
            <a:prstGeom prst="line">
              <a:avLst/>
            </a:prstGeom>
            <a:ln>
              <a:solidFill>
                <a:srgbClr val="6699FF"/>
              </a:solidFill>
            </a:ln>
            <a:effectLst/>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7278986" y="5916440"/>
              <a:ext cx="747278" cy="6127"/>
            </a:xfrm>
            <a:prstGeom prst="straightConnector1">
              <a:avLst/>
            </a:prstGeom>
            <a:ln>
              <a:solidFill>
                <a:srgbClr val="6699FF"/>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5638800" y="5029199"/>
              <a:ext cx="339125" cy="214303"/>
            </a:xfrm>
            <a:prstGeom prst="rect">
              <a:avLst/>
            </a:prstGeom>
            <a:noFill/>
            <a:effectLst/>
          </p:spPr>
          <p:txBody>
            <a:bodyPr wrap="none" rtlCol="0">
              <a:spAutoFit/>
            </a:bodyPr>
            <a:lstStyle/>
            <a:p>
              <a:r>
                <a:rPr lang="en-US" sz="1600" dirty="0" smtClean="0"/>
                <a:t>PD2</a:t>
              </a:r>
              <a:endParaRPr lang="en-US" sz="1600" dirty="0"/>
            </a:p>
          </p:txBody>
        </p:sp>
        <p:sp>
          <p:nvSpPr>
            <p:cNvPr id="131" name="TextBox 130"/>
            <p:cNvSpPr txBox="1"/>
            <p:nvPr/>
          </p:nvSpPr>
          <p:spPr>
            <a:xfrm>
              <a:off x="8458200" y="4038598"/>
              <a:ext cx="341211" cy="214303"/>
            </a:xfrm>
            <a:prstGeom prst="rect">
              <a:avLst/>
            </a:prstGeom>
            <a:noFill/>
            <a:effectLst/>
          </p:spPr>
          <p:txBody>
            <a:bodyPr wrap="none" rtlCol="0">
              <a:spAutoFit/>
            </a:bodyPr>
            <a:lstStyle/>
            <a:p>
              <a:r>
                <a:rPr lang="en-US" sz="1600" dirty="0" err="1" smtClean="0"/>
                <a:t>PDb</a:t>
              </a:r>
              <a:endParaRPr lang="en-US" sz="1600" dirty="0"/>
            </a:p>
          </p:txBody>
        </p:sp>
        <p:sp>
          <p:nvSpPr>
            <p:cNvPr id="132" name="TextBox 131"/>
            <p:cNvSpPr txBox="1"/>
            <p:nvPr/>
          </p:nvSpPr>
          <p:spPr>
            <a:xfrm>
              <a:off x="5410200" y="6019799"/>
              <a:ext cx="383841" cy="214303"/>
            </a:xfrm>
            <a:prstGeom prst="rect">
              <a:avLst/>
            </a:prstGeom>
            <a:noFill/>
            <a:effectLst/>
          </p:spPr>
          <p:txBody>
            <a:bodyPr wrap="none" rtlCol="0">
              <a:spAutoFit/>
            </a:bodyPr>
            <a:lstStyle/>
            <a:p>
              <a:r>
                <a:rPr lang="en-US" sz="1600" dirty="0" err="1" smtClean="0"/>
                <a:t>Pda</a:t>
              </a:r>
              <a:r>
                <a:rPr lang="en-US" sz="1600" dirty="0" smtClean="0"/>
                <a:t> I</a:t>
              </a:r>
              <a:endParaRPr lang="en-US" sz="1600" dirty="0"/>
            </a:p>
          </p:txBody>
        </p:sp>
        <p:sp>
          <p:nvSpPr>
            <p:cNvPr id="133" name="TextBox 132"/>
            <p:cNvSpPr txBox="1"/>
            <p:nvPr/>
          </p:nvSpPr>
          <p:spPr>
            <a:xfrm>
              <a:off x="5105400" y="5333999"/>
              <a:ext cx="440153" cy="214303"/>
            </a:xfrm>
            <a:prstGeom prst="rect">
              <a:avLst/>
            </a:prstGeom>
            <a:noFill/>
            <a:effectLst/>
          </p:spPr>
          <p:txBody>
            <a:bodyPr wrap="none" rtlCol="0">
              <a:spAutoFit/>
            </a:bodyPr>
            <a:lstStyle/>
            <a:p>
              <a:r>
                <a:rPr lang="en-US" sz="1600" dirty="0" err="1" smtClean="0"/>
                <a:t>Pda</a:t>
              </a:r>
              <a:r>
                <a:rPr lang="en-US" sz="1600" dirty="0" smtClean="0"/>
                <a:t> Q</a:t>
              </a:r>
              <a:endParaRPr lang="en-US" sz="1600" dirty="0"/>
            </a:p>
          </p:txBody>
        </p:sp>
        <p:cxnSp>
          <p:nvCxnSpPr>
            <p:cNvPr id="134" name="Shape 379"/>
            <p:cNvCxnSpPr/>
            <p:nvPr/>
          </p:nvCxnSpPr>
          <p:spPr>
            <a:xfrm rot="10800000">
              <a:off x="6255946" y="4259655"/>
              <a:ext cx="737857" cy="1588"/>
            </a:xfrm>
            <a:prstGeom prst="bentConnector3">
              <a:avLst>
                <a:gd name="adj1" fmla="val 50000"/>
              </a:avLst>
            </a:prstGeom>
            <a:ln>
              <a:solidFill>
                <a:srgbClr val="614C76"/>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35" name="Isosceles Triangle 134"/>
            <p:cNvSpPr/>
            <p:nvPr/>
          </p:nvSpPr>
          <p:spPr>
            <a:xfrm rot="16200000">
              <a:off x="6589414" y="4145733"/>
              <a:ext cx="228600" cy="228600"/>
            </a:xfrm>
            <a:prstGeom prst="triangle">
              <a:avLst/>
            </a:prstGeom>
            <a:solidFill>
              <a:schemeClr val="bg1"/>
            </a:solid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6608930" y="4143851"/>
              <a:ext cx="346570" cy="369332"/>
            </a:xfrm>
            <a:prstGeom prst="rect">
              <a:avLst/>
            </a:prstGeom>
            <a:noFill/>
            <a:effectLst/>
          </p:spPr>
          <p:txBody>
            <a:bodyPr wrap="none" rtlCol="0">
              <a:spAutoFit/>
            </a:bodyPr>
            <a:lstStyle/>
            <a:p>
              <a:r>
                <a:rPr lang="en-US" dirty="0" smtClean="0"/>
                <a:t>-</a:t>
              </a:r>
              <a:r>
                <a:rPr lang="en-US" sz="1400" dirty="0" smtClean="0"/>
                <a:t>1</a:t>
              </a:r>
              <a:endParaRPr lang="en-US" sz="1400" dirty="0"/>
            </a:p>
          </p:txBody>
        </p:sp>
        <p:cxnSp>
          <p:nvCxnSpPr>
            <p:cNvPr id="137" name="Shape 379"/>
            <p:cNvCxnSpPr/>
            <p:nvPr/>
          </p:nvCxnSpPr>
          <p:spPr>
            <a:xfrm rot="10800000" flipV="1">
              <a:off x="6316303" y="4069532"/>
              <a:ext cx="745401" cy="526607"/>
            </a:xfrm>
            <a:prstGeom prst="bentConnector3">
              <a:avLst>
                <a:gd name="adj1" fmla="val 202"/>
              </a:avLst>
            </a:prstGeom>
            <a:ln>
              <a:solidFill>
                <a:srgbClr val="614C76"/>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38" name="Arc 137"/>
            <p:cNvSpPr/>
            <p:nvPr/>
          </p:nvSpPr>
          <p:spPr>
            <a:xfrm rot="16200000">
              <a:off x="7113006" y="5844012"/>
              <a:ext cx="208068" cy="142362"/>
            </a:xfrm>
            <a:prstGeom prst="arc">
              <a:avLst>
                <a:gd name="adj1" fmla="val 16200000"/>
                <a:gd name="adj2" fmla="val 5694491"/>
              </a:avLst>
            </a:prstGeom>
            <a:ln>
              <a:solidFill>
                <a:srgbClr val="6699FF"/>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9" name="Straight Connector 138"/>
            <p:cNvCxnSpPr/>
            <p:nvPr/>
          </p:nvCxnSpPr>
          <p:spPr>
            <a:xfrm>
              <a:off x="6944012" y="5916442"/>
              <a:ext cx="203702" cy="1"/>
            </a:xfrm>
            <a:prstGeom prst="line">
              <a:avLst/>
            </a:prstGeom>
            <a:ln>
              <a:solidFill>
                <a:srgbClr val="6699FF"/>
              </a:solidFill>
            </a:ln>
            <a:effectLst/>
          </p:spPr>
          <p:style>
            <a:lnRef idx="1">
              <a:schemeClr val="accent1"/>
            </a:lnRef>
            <a:fillRef idx="0">
              <a:schemeClr val="accent1"/>
            </a:fillRef>
            <a:effectRef idx="0">
              <a:schemeClr val="accent1"/>
            </a:effectRef>
            <a:fontRef idx="minor">
              <a:schemeClr val="tx1"/>
            </a:fontRef>
          </p:style>
        </p:cxnSp>
        <p:sp>
          <p:nvSpPr>
            <p:cNvPr id="140" name="Arc 139"/>
            <p:cNvSpPr/>
            <p:nvPr/>
          </p:nvSpPr>
          <p:spPr>
            <a:xfrm rot="16200000">
              <a:off x="7172528" y="5575917"/>
              <a:ext cx="113168" cy="142362"/>
            </a:xfrm>
            <a:prstGeom prst="arc">
              <a:avLst>
                <a:gd name="adj1" fmla="val 16200000"/>
                <a:gd name="adj2" fmla="val 5694491"/>
              </a:avLst>
            </a:prstGeom>
            <a:ln>
              <a:solidFill>
                <a:srgbClr val="6699FF"/>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1" name="Straight Connector 140"/>
            <p:cNvCxnSpPr/>
            <p:nvPr/>
          </p:nvCxnSpPr>
          <p:spPr>
            <a:xfrm flipV="1">
              <a:off x="6599976" y="5647857"/>
              <a:ext cx="555283" cy="19612"/>
            </a:xfrm>
            <a:prstGeom prst="line">
              <a:avLst/>
            </a:prstGeom>
            <a:ln>
              <a:solidFill>
                <a:srgbClr val="6699FF"/>
              </a:solidFill>
            </a:ln>
            <a:effectLst/>
          </p:spPr>
          <p:style>
            <a:lnRef idx="1">
              <a:schemeClr val="accent1"/>
            </a:lnRef>
            <a:fillRef idx="0">
              <a:schemeClr val="accent1"/>
            </a:fillRef>
            <a:effectRef idx="0">
              <a:schemeClr val="accent1"/>
            </a:effectRef>
            <a:fontRef idx="minor">
              <a:schemeClr val="tx1"/>
            </a:fontRef>
          </p:style>
        </p:cxnSp>
        <p:sp>
          <p:nvSpPr>
            <p:cNvPr id="142" name="Arc 141"/>
            <p:cNvSpPr/>
            <p:nvPr/>
          </p:nvSpPr>
          <p:spPr>
            <a:xfrm rot="16200000">
              <a:off x="6957177" y="4183867"/>
              <a:ext cx="208068" cy="142362"/>
            </a:xfrm>
            <a:prstGeom prst="arc">
              <a:avLst>
                <a:gd name="adj1" fmla="val 16200000"/>
                <a:gd name="adj2" fmla="val 5694491"/>
              </a:avLst>
            </a:prstGeom>
            <a:ln>
              <a:solidFill>
                <a:srgbClr val="614C7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3" name="Straight Connector 142"/>
            <p:cNvCxnSpPr/>
            <p:nvPr/>
          </p:nvCxnSpPr>
          <p:spPr>
            <a:xfrm>
              <a:off x="7131867" y="4259655"/>
              <a:ext cx="106379" cy="4527"/>
            </a:xfrm>
            <a:prstGeom prst="line">
              <a:avLst/>
            </a:prstGeom>
            <a:ln>
              <a:solidFill>
                <a:srgbClr val="614C76"/>
              </a:solidFill>
            </a:ln>
            <a:effectLst/>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5400000">
              <a:off x="6968905" y="4515416"/>
              <a:ext cx="529631" cy="9055"/>
            </a:xfrm>
            <a:prstGeom prst="line">
              <a:avLst/>
            </a:prstGeom>
            <a:ln>
              <a:solidFill>
                <a:srgbClr val="614C76"/>
              </a:solidFill>
            </a:ln>
            <a:effectLst/>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3733800" y="3505198"/>
              <a:ext cx="904332" cy="214303"/>
            </a:xfrm>
            <a:prstGeom prst="rect">
              <a:avLst/>
            </a:prstGeom>
            <a:noFill/>
            <a:effectLst/>
          </p:spPr>
          <p:txBody>
            <a:bodyPr wrap="none" rtlCol="0">
              <a:spAutoFit/>
            </a:bodyPr>
            <a:lstStyle/>
            <a:p>
              <a:r>
                <a:rPr lang="en-US" sz="1600" dirty="0" smtClean="0"/>
                <a:t>EOM: ~30MHz</a:t>
              </a:r>
              <a:endParaRPr lang="en-US" sz="1600"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8"/>
          <p:cNvPicPr>
            <a:picLocks noChangeAspect="1" noChangeArrowheads="1"/>
          </p:cNvPicPr>
          <p:nvPr/>
        </p:nvPicPr>
        <p:blipFill>
          <a:blip r:embed="rId4" cstate="print"/>
          <a:srcRect/>
          <a:stretch>
            <a:fillRect/>
          </a:stretch>
        </p:blipFill>
        <p:spPr bwMode="auto">
          <a:xfrm>
            <a:off x="228600" y="4114800"/>
            <a:ext cx="3651250" cy="2481263"/>
          </a:xfrm>
          <a:prstGeom prst="rect">
            <a:avLst/>
          </a:prstGeom>
          <a:noFill/>
          <a:ln w="9525">
            <a:noFill/>
            <a:miter lim="800000"/>
            <a:headEnd/>
            <a:tailEnd/>
          </a:ln>
          <a:effectLst/>
        </p:spPr>
      </p:pic>
      <p:pic>
        <p:nvPicPr>
          <p:cNvPr id="61" name="Picture 7"/>
          <p:cNvPicPr>
            <a:picLocks noChangeAspect="1" noChangeArrowheads="1"/>
          </p:cNvPicPr>
          <p:nvPr/>
        </p:nvPicPr>
        <p:blipFill>
          <a:blip r:embed="rId5" cstate="print"/>
          <a:srcRect/>
          <a:stretch>
            <a:fillRect/>
          </a:stretch>
        </p:blipFill>
        <p:spPr bwMode="auto">
          <a:xfrm>
            <a:off x="228600" y="1219200"/>
            <a:ext cx="3621088" cy="3127375"/>
          </a:xfrm>
          <a:prstGeom prst="rect">
            <a:avLst/>
          </a:prstGeom>
          <a:noFill/>
          <a:ln w="9525">
            <a:noFill/>
            <a:miter lim="800000"/>
            <a:headEnd/>
            <a:tailEnd/>
          </a:ln>
          <a:effectLst/>
        </p:spPr>
      </p:pic>
      <p:sp>
        <p:nvSpPr>
          <p:cNvPr id="2" name="Title 1"/>
          <p:cNvSpPr>
            <a:spLocks noGrp="1"/>
          </p:cNvSpPr>
          <p:nvPr>
            <p:ph type="title"/>
          </p:nvPr>
        </p:nvSpPr>
        <p:spPr>
          <a:xfrm>
            <a:off x="457200" y="304800"/>
            <a:ext cx="8229600" cy="1143000"/>
          </a:xfrm>
        </p:spPr>
        <p:txBody>
          <a:bodyPr/>
          <a:lstStyle/>
          <a:p>
            <a:r>
              <a:rPr lang="en-US" dirty="0" smtClean="0"/>
              <a:t>Differential </a:t>
            </a:r>
            <a:r>
              <a:rPr lang="en-US" dirty="0" err="1" smtClean="0"/>
              <a:t>Wavefront</a:t>
            </a:r>
            <a:r>
              <a:rPr lang="en-US" dirty="0" smtClean="0"/>
              <a:t> Sensing</a:t>
            </a:r>
            <a:endParaRPr lang="en-US" dirty="0"/>
          </a:p>
        </p:txBody>
      </p:sp>
      <p:sp>
        <p:nvSpPr>
          <p:cNvPr id="25" name="TextBox 24"/>
          <p:cNvSpPr txBox="1"/>
          <p:nvPr/>
        </p:nvSpPr>
        <p:spPr>
          <a:xfrm>
            <a:off x="152400" y="3581400"/>
            <a:ext cx="3450945" cy="369332"/>
          </a:xfrm>
          <a:prstGeom prst="rect">
            <a:avLst/>
          </a:prstGeom>
          <a:noFill/>
        </p:spPr>
        <p:txBody>
          <a:bodyPr wrap="none" rtlCol="0">
            <a:spAutoFit/>
          </a:bodyPr>
          <a:lstStyle/>
          <a:p>
            <a:r>
              <a:rPr lang="en-US" dirty="0" smtClean="0"/>
              <a:t>Pure </a:t>
            </a:r>
            <a:r>
              <a:rPr lang="en-US" dirty="0" smtClean="0"/>
              <a:t>angular misalignment </a:t>
            </a:r>
            <a:r>
              <a:rPr lang="en-US" dirty="0" smtClean="0"/>
              <a:t>@waist</a:t>
            </a:r>
            <a:endParaRPr lang="en-US" dirty="0"/>
          </a:p>
        </p:txBody>
      </p:sp>
      <p:sp>
        <p:nvSpPr>
          <p:cNvPr id="26" name="TextBox 25"/>
          <p:cNvSpPr txBox="1"/>
          <p:nvPr/>
        </p:nvSpPr>
        <p:spPr>
          <a:xfrm>
            <a:off x="457200" y="6248400"/>
            <a:ext cx="2422586" cy="369332"/>
          </a:xfrm>
          <a:prstGeom prst="rect">
            <a:avLst/>
          </a:prstGeom>
          <a:noFill/>
        </p:spPr>
        <p:txBody>
          <a:bodyPr wrap="none" rtlCol="0">
            <a:spAutoFit/>
          </a:bodyPr>
          <a:lstStyle/>
          <a:p>
            <a:r>
              <a:rPr lang="en-US" dirty="0" smtClean="0"/>
              <a:t>Pure lateral </a:t>
            </a:r>
            <a:r>
              <a:rPr lang="en-US" dirty="0" err="1" smtClean="0"/>
              <a:t>shift@waist</a:t>
            </a:r>
            <a:endParaRPr lang="en-US" dirty="0"/>
          </a:p>
        </p:txBody>
      </p:sp>
      <p:cxnSp>
        <p:nvCxnSpPr>
          <p:cNvPr id="31" name="Straight Connector 30"/>
          <p:cNvCxnSpPr/>
          <p:nvPr/>
        </p:nvCxnSpPr>
        <p:spPr>
          <a:xfrm rot="16200000" flipH="1">
            <a:off x="621420" y="2112352"/>
            <a:ext cx="953243"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rot="17510424">
            <a:off x="932803" y="1706956"/>
            <a:ext cx="180696" cy="222074"/>
          </a:xfrm>
          <a:prstGeom prst="arc">
            <a:avLst>
              <a:gd name="adj1" fmla="val 16200000"/>
              <a:gd name="adj2" fmla="val 2310902"/>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802121" y="1335137"/>
            <a:ext cx="303952" cy="253474"/>
          </a:xfrm>
          <a:prstGeom prst="rect">
            <a:avLst/>
          </a:prstGeom>
          <a:noFill/>
        </p:spPr>
        <p:txBody>
          <a:bodyPr wrap="none" rtlCol="0">
            <a:spAutoFit/>
          </a:bodyPr>
          <a:lstStyle/>
          <a:p>
            <a:r>
              <a:rPr lang="en-US" altLang="ja-JP" dirty="0" err="1" smtClean="0"/>
              <a:t>Δα</a:t>
            </a:r>
            <a:endParaRPr lang="en-US" dirty="0"/>
          </a:p>
        </p:txBody>
      </p:sp>
      <p:cxnSp>
        <p:nvCxnSpPr>
          <p:cNvPr id="64" name="Straight Connector 63"/>
          <p:cNvCxnSpPr/>
          <p:nvPr/>
        </p:nvCxnSpPr>
        <p:spPr>
          <a:xfrm rot="16200000" flipH="1">
            <a:off x="518808" y="2049010"/>
            <a:ext cx="923790" cy="146790"/>
          </a:xfrm>
          <a:prstGeom prst="line">
            <a:avLst/>
          </a:prstGeom>
          <a:ln w="9525">
            <a:solidFill>
              <a:srgbClr val="FF6699"/>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810000" y="1981200"/>
            <a:ext cx="1295400" cy="923330"/>
          </a:xfrm>
          <a:prstGeom prst="rect">
            <a:avLst/>
          </a:prstGeom>
          <a:noFill/>
        </p:spPr>
        <p:txBody>
          <a:bodyPr wrap="square" rtlCol="0">
            <a:spAutoFit/>
          </a:bodyPr>
          <a:lstStyle/>
          <a:p>
            <a:r>
              <a:rPr lang="en-US" dirty="0" smtClean="0"/>
              <a:t>No phase difference @ far field</a:t>
            </a:r>
            <a:endParaRPr lang="en-US" dirty="0"/>
          </a:p>
        </p:txBody>
      </p:sp>
      <p:sp>
        <p:nvSpPr>
          <p:cNvPr id="69" name="TextBox 68"/>
          <p:cNvSpPr txBox="1"/>
          <p:nvPr/>
        </p:nvSpPr>
        <p:spPr>
          <a:xfrm>
            <a:off x="762000" y="4267200"/>
            <a:ext cx="2286000" cy="646331"/>
          </a:xfrm>
          <a:prstGeom prst="rect">
            <a:avLst/>
          </a:prstGeom>
          <a:noFill/>
        </p:spPr>
        <p:txBody>
          <a:bodyPr wrap="square" rtlCol="0">
            <a:spAutoFit/>
          </a:bodyPr>
          <a:lstStyle/>
          <a:p>
            <a:r>
              <a:rPr lang="en-US" dirty="0" smtClean="0"/>
              <a:t>No phase difference @ waist</a:t>
            </a:r>
            <a:endParaRPr lang="en-US" dirty="0"/>
          </a:p>
        </p:txBody>
      </p:sp>
      <p:sp>
        <p:nvSpPr>
          <p:cNvPr id="77" name="Rounded Rectangle 76"/>
          <p:cNvSpPr/>
          <p:nvPr/>
        </p:nvSpPr>
        <p:spPr>
          <a:xfrm>
            <a:off x="3657600" y="4114800"/>
            <a:ext cx="457200" cy="2514600"/>
          </a:xfrm>
          <a:prstGeom prst="round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rot="5400000">
            <a:off x="2584910" y="5494627"/>
            <a:ext cx="2468880"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2567193" y="5321613"/>
            <a:ext cx="2527224" cy="180918"/>
          </a:xfrm>
          <a:prstGeom prst="line">
            <a:avLst/>
          </a:prstGeom>
          <a:ln w="12700">
            <a:solidFill>
              <a:srgbClr val="FF6699"/>
            </a:solidFill>
            <a:prstDash val="dash"/>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1752600" y="4953000"/>
            <a:ext cx="457200" cy="914400"/>
          </a:xfrm>
          <a:prstGeom prst="round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676400" y="5029200"/>
            <a:ext cx="460108" cy="998548"/>
            <a:chOff x="3273380" y="1806261"/>
            <a:chExt cx="645716" cy="772871"/>
          </a:xfrm>
        </p:grpSpPr>
        <p:sp>
          <p:nvSpPr>
            <p:cNvPr id="18" name="TextBox 17"/>
            <p:cNvSpPr txBox="1"/>
            <p:nvPr/>
          </p:nvSpPr>
          <p:spPr>
            <a:xfrm>
              <a:off x="3505200" y="2209800"/>
              <a:ext cx="413896" cy="369332"/>
            </a:xfrm>
            <a:prstGeom prst="rect">
              <a:avLst/>
            </a:prstGeom>
            <a:noFill/>
          </p:spPr>
          <p:txBody>
            <a:bodyPr wrap="none" rtlCol="0">
              <a:spAutoFit/>
            </a:bodyPr>
            <a:lstStyle/>
            <a:p>
              <a:r>
                <a:rPr lang="en-US" altLang="ja-JP" dirty="0" err="1" smtClean="0"/>
                <a:t>Δx</a:t>
              </a:r>
              <a:endParaRPr lang="en-US" dirty="0"/>
            </a:p>
          </p:txBody>
        </p:sp>
        <p:cxnSp>
          <p:nvCxnSpPr>
            <p:cNvPr id="19" name="Straight Connector 18"/>
            <p:cNvCxnSpPr/>
            <p:nvPr/>
          </p:nvCxnSpPr>
          <p:spPr>
            <a:xfrm>
              <a:off x="3273380" y="2009104"/>
              <a:ext cx="457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77673" y="2155065"/>
              <a:ext cx="457200" cy="0"/>
            </a:xfrm>
            <a:prstGeom prst="line">
              <a:avLst/>
            </a:prstGeom>
            <a:ln w="12700">
              <a:solidFill>
                <a:srgbClr val="FF6699"/>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3393029" y="2272047"/>
              <a:ext cx="18888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3385258" y="1903113"/>
              <a:ext cx="194257" cy="55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1" name="Arc 70"/>
          <p:cNvSpPr/>
          <p:nvPr/>
        </p:nvSpPr>
        <p:spPr>
          <a:xfrm rot="7286341">
            <a:off x="3761900" y="6452801"/>
            <a:ext cx="180696" cy="222074"/>
          </a:xfrm>
          <a:prstGeom prst="arc">
            <a:avLst>
              <a:gd name="adj1" fmla="val 16401393"/>
              <a:gd name="adj2" fmla="val 532126"/>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p:cNvSpPr txBox="1"/>
          <p:nvPr/>
        </p:nvSpPr>
        <p:spPr>
          <a:xfrm>
            <a:off x="3886200" y="5334000"/>
            <a:ext cx="1295400" cy="1200329"/>
          </a:xfrm>
          <a:prstGeom prst="rect">
            <a:avLst/>
          </a:prstGeom>
          <a:noFill/>
        </p:spPr>
        <p:txBody>
          <a:bodyPr wrap="square" rtlCol="0">
            <a:spAutoFit/>
          </a:bodyPr>
          <a:lstStyle/>
          <a:p>
            <a:r>
              <a:rPr lang="en-US" dirty="0" smtClean="0"/>
              <a:t>Some phase difference @ far field</a:t>
            </a:r>
            <a:endParaRPr lang="en-US" dirty="0"/>
          </a:p>
        </p:txBody>
      </p:sp>
      <p:cxnSp>
        <p:nvCxnSpPr>
          <p:cNvPr id="28" name="Straight Connector 27"/>
          <p:cNvCxnSpPr/>
          <p:nvPr/>
        </p:nvCxnSpPr>
        <p:spPr>
          <a:xfrm rot="16200000" flipH="1">
            <a:off x="816944" y="5183810"/>
            <a:ext cx="633067"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rot="5400000">
            <a:off x="5239155" y="2457045"/>
            <a:ext cx="540924" cy="503634"/>
            <a:chOff x="5715000" y="3657600"/>
            <a:chExt cx="540924" cy="466344"/>
          </a:xfrm>
          <a:noFill/>
        </p:grpSpPr>
        <p:sp>
          <p:nvSpPr>
            <p:cNvPr id="35" name="Pie 34"/>
            <p:cNvSpPr/>
            <p:nvPr/>
          </p:nvSpPr>
          <p:spPr>
            <a:xfrm>
              <a:off x="5715000" y="3657600"/>
              <a:ext cx="466344" cy="466344"/>
            </a:xfrm>
            <a:prstGeom prst="pie">
              <a:avLst>
                <a:gd name="adj1" fmla="val 5478120"/>
                <a:gd name="adj2" fmla="val 1620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Pie 35"/>
            <p:cNvSpPr/>
            <p:nvPr/>
          </p:nvSpPr>
          <p:spPr>
            <a:xfrm flipH="1">
              <a:off x="5789580" y="3657600"/>
              <a:ext cx="466344" cy="466344"/>
            </a:xfrm>
            <a:prstGeom prst="pie">
              <a:avLst>
                <a:gd name="adj1" fmla="val 5478120"/>
                <a:gd name="adj2" fmla="val 1620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Flowchart: Or 36"/>
          <p:cNvSpPr/>
          <p:nvPr/>
        </p:nvSpPr>
        <p:spPr>
          <a:xfrm rot="2711506">
            <a:off x="6076788" y="1966875"/>
            <a:ext cx="291831" cy="282102"/>
          </a:xfrm>
          <a:prstGeom prst="flowChartOr">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5486400" y="2057400"/>
            <a:ext cx="609600"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486400" y="3352800"/>
            <a:ext cx="604144"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95900" y="3162300"/>
            <a:ext cx="381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lowchart: Or 41"/>
          <p:cNvSpPr/>
          <p:nvPr/>
        </p:nvSpPr>
        <p:spPr>
          <a:xfrm rot="2711506">
            <a:off x="6076788" y="3186076"/>
            <a:ext cx="291831" cy="282102"/>
          </a:xfrm>
          <a:prstGeom prst="flowChartOr">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934200" y="2286000"/>
            <a:ext cx="325730" cy="646331"/>
          </a:xfrm>
          <a:prstGeom prst="rect">
            <a:avLst/>
          </a:prstGeom>
          <a:noFill/>
        </p:spPr>
        <p:txBody>
          <a:bodyPr wrap="none" rtlCol="0">
            <a:spAutoFit/>
          </a:bodyPr>
          <a:lstStyle/>
          <a:p>
            <a:r>
              <a:rPr lang="en-US" sz="3600" dirty="0" smtClean="0"/>
              <a:t>-</a:t>
            </a:r>
            <a:endParaRPr lang="en-US" sz="3600" dirty="0"/>
          </a:p>
        </p:txBody>
      </p:sp>
      <p:cxnSp>
        <p:nvCxnSpPr>
          <p:cNvPr id="46" name="Elbow Connector 45"/>
          <p:cNvCxnSpPr>
            <a:stCxn id="37" idx="7"/>
          </p:cNvCxnSpPr>
          <p:nvPr/>
        </p:nvCxnSpPr>
        <p:spPr>
          <a:xfrm>
            <a:off x="6366177" y="2110838"/>
            <a:ext cx="634698" cy="52758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2" idx="7"/>
          </p:cNvCxnSpPr>
          <p:nvPr/>
        </p:nvCxnSpPr>
        <p:spPr>
          <a:xfrm flipV="1">
            <a:off x="6366177" y="2838450"/>
            <a:ext cx="644223" cy="49158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467600" y="27432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295900" y="2247900"/>
            <a:ext cx="381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rot="5400000">
            <a:off x="7010400" y="2514600"/>
            <a:ext cx="457200" cy="457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876800" y="3048000"/>
            <a:ext cx="893193" cy="369332"/>
          </a:xfrm>
          <a:prstGeom prst="rect">
            <a:avLst/>
          </a:prstGeom>
          <a:noFill/>
        </p:spPr>
        <p:txBody>
          <a:bodyPr wrap="none" rtlCol="0">
            <a:spAutoFit/>
          </a:bodyPr>
          <a:lstStyle/>
          <a:p>
            <a:r>
              <a:rPr lang="en-US" dirty="0" smtClean="0"/>
              <a:t>split PD</a:t>
            </a:r>
            <a:endParaRPr lang="en-US" dirty="0"/>
          </a:p>
        </p:txBody>
      </p:sp>
      <p:graphicFrame>
        <p:nvGraphicFramePr>
          <p:cNvPr id="101" name="Table 100"/>
          <p:cNvGraphicFramePr>
            <a:graphicFrameLocks noGrp="1"/>
          </p:cNvGraphicFramePr>
          <p:nvPr/>
        </p:nvGraphicFramePr>
        <p:xfrm>
          <a:off x="5334000" y="4025900"/>
          <a:ext cx="3429000" cy="2090651"/>
        </p:xfrm>
        <a:graphic>
          <a:graphicData uri="http://schemas.openxmlformats.org/drawingml/2006/table">
            <a:tbl>
              <a:tblPr firstRow="1" bandRow="1">
                <a:tableStyleId>{5940675A-B579-460E-94D1-54222C63F5DA}</a:tableStyleId>
              </a:tblPr>
              <a:tblGrid>
                <a:gridCol w="1143000"/>
                <a:gridCol w="1143000"/>
                <a:gridCol w="1143000"/>
              </a:tblGrid>
              <a:tr h="810491">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a:t>
                      </a:r>
                      <a:r>
                        <a:rPr lang="en-US" baseline="0" dirty="0" smtClean="0"/>
                        <a:t> waist</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a:t>
                      </a:r>
                      <a:r>
                        <a:rPr lang="en-US" baseline="0" dirty="0" smtClean="0"/>
                        <a:t> far field</a:t>
                      </a:r>
                      <a:endParaRPr lang="en-US" dirty="0" smtClean="0"/>
                    </a:p>
                  </a:txBody>
                  <a:tcPr/>
                </a:tc>
              </a:tr>
              <a:tr h="585355">
                <a:tc>
                  <a:txBody>
                    <a:bodyPr/>
                    <a:lstStyle/>
                    <a:p>
                      <a:r>
                        <a:rPr lang="en-US" dirty="0" smtClean="0"/>
                        <a:t>Pure</a:t>
                      </a:r>
                      <a:r>
                        <a:rPr lang="en-US" baseline="0" dirty="0" smtClean="0"/>
                        <a:t> angular</a:t>
                      </a:r>
                      <a:endParaRPr lang="en-US" dirty="0"/>
                    </a:p>
                  </a:txBody>
                  <a:tcPr/>
                </a:tc>
                <a:tc>
                  <a:txBody>
                    <a:bodyPr/>
                    <a:lstStyle/>
                    <a:p>
                      <a:endParaRPr lang="en-US"/>
                    </a:p>
                  </a:txBody>
                  <a:tcPr/>
                </a:tc>
                <a:tc>
                  <a:txBody>
                    <a:bodyPr/>
                    <a:lstStyle/>
                    <a:p>
                      <a:r>
                        <a:rPr lang="en-US" dirty="0" smtClean="0"/>
                        <a:t>0</a:t>
                      </a:r>
                      <a:endParaRPr lang="en-US" dirty="0"/>
                    </a:p>
                  </a:txBody>
                  <a:tcPr/>
                </a:tc>
              </a:tr>
              <a:tr h="585355">
                <a:tc>
                  <a:txBody>
                    <a:bodyPr/>
                    <a:lstStyle/>
                    <a:p>
                      <a:r>
                        <a:rPr lang="en-US" dirty="0" smtClean="0"/>
                        <a:t>Pure lateral</a:t>
                      </a:r>
                      <a:endParaRPr lang="en-US" dirty="0"/>
                    </a:p>
                  </a:txBody>
                  <a:tcPr/>
                </a:tc>
                <a:tc>
                  <a:txBody>
                    <a:bodyPr/>
                    <a:lstStyle/>
                    <a:p>
                      <a:r>
                        <a:rPr lang="en-US" dirty="0" smtClean="0"/>
                        <a:t>0</a:t>
                      </a:r>
                      <a:endParaRPr lang="en-US" dirty="0"/>
                    </a:p>
                  </a:txBody>
                  <a:tcPr/>
                </a:tc>
                <a:tc>
                  <a:txBody>
                    <a:bodyPr/>
                    <a:lstStyle/>
                    <a:p>
                      <a:endParaRPr lang="en-US" dirty="0"/>
                    </a:p>
                  </a:txBody>
                  <a:tcPr/>
                </a:tc>
              </a:tr>
            </a:tbl>
          </a:graphicData>
        </a:graphic>
      </p:graphicFrame>
      <p:sp>
        <p:nvSpPr>
          <p:cNvPr id="103" name="TextBox 102"/>
          <p:cNvSpPr txBox="1"/>
          <p:nvPr/>
        </p:nvSpPr>
        <p:spPr>
          <a:xfrm>
            <a:off x="7696200" y="2438400"/>
            <a:ext cx="1225464" cy="369332"/>
          </a:xfrm>
          <a:prstGeom prst="rect">
            <a:avLst/>
          </a:prstGeom>
          <a:noFill/>
        </p:spPr>
        <p:txBody>
          <a:bodyPr wrap="none" rtlCol="0">
            <a:spAutoFit/>
          </a:bodyPr>
          <a:lstStyle/>
          <a:p>
            <a:r>
              <a:rPr lang="en-US" dirty="0" smtClean="0"/>
              <a:t>DWS signal</a:t>
            </a:r>
            <a:endParaRPr lang="en-US" dirty="0"/>
          </a:p>
        </p:txBody>
      </p:sp>
      <p:graphicFrame>
        <p:nvGraphicFramePr>
          <p:cNvPr id="1028" name="Object 4"/>
          <p:cNvGraphicFramePr>
            <a:graphicFrameLocks noChangeAspect="1"/>
          </p:cNvGraphicFramePr>
          <p:nvPr/>
        </p:nvGraphicFramePr>
        <p:xfrm>
          <a:off x="6524625" y="4787900"/>
          <a:ext cx="1096963" cy="654050"/>
        </p:xfrm>
        <a:graphic>
          <a:graphicData uri="http://schemas.openxmlformats.org/presentationml/2006/ole">
            <p:oleObj spid="_x0000_s1028" name="Equation" r:id="rId6" imgW="660240" imgH="393480" progId="Equation.3">
              <p:embed/>
            </p:oleObj>
          </a:graphicData>
        </a:graphic>
      </p:graphicFrame>
      <p:graphicFrame>
        <p:nvGraphicFramePr>
          <p:cNvPr id="1029" name="Object 5"/>
          <p:cNvGraphicFramePr>
            <a:graphicFrameLocks noChangeAspect="1"/>
          </p:cNvGraphicFramePr>
          <p:nvPr/>
        </p:nvGraphicFramePr>
        <p:xfrm>
          <a:off x="7905750" y="5464175"/>
          <a:ext cx="623888" cy="708025"/>
        </p:xfrm>
        <a:graphic>
          <a:graphicData uri="http://schemas.openxmlformats.org/presentationml/2006/ole">
            <p:oleObj spid="_x0000_s1029" name="Equation" r:id="rId7" imgW="380880" imgH="431640" progId="Equation.3">
              <p:embed/>
            </p:oleObj>
          </a:graphicData>
        </a:graphic>
      </p:graphicFrame>
      <p:graphicFrame>
        <p:nvGraphicFramePr>
          <p:cNvPr id="1030" name="Object 6"/>
          <p:cNvGraphicFramePr>
            <a:graphicFrameLocks noChangeAspect="1"/>
          </p:cNvGraphicFramePr>
          <p:nvPr/>
        </p:nvGraphicFramePr>
        <p:xfrm>
          <a:off x="6477000" y="6172200"/>
          <a:ext cx="1295400" cy="596900"/>
        </p:xfrm>
        <a:graphic>
          <a:graphicData uri="http://schemas.openxmlformats.org/presentationml/2006/ole">
            <p:oleObj spid="_x0000_s1030" name="Equation" r:id="rId8" imgW="990360" imgH="457200" progId="Equation.3">
              <p:embed/>
            </p:oleObj>
          </a:graphicData>
        </a:graphic>
      </p:graphicFrame>
      <p:sp>
        <p:nvSpPr>
          <p:cNvPr id="105" name="TextBox 104"/>
          <p:cNvSpPr txBox="1"/>
          <p:nvPr/>
        </p:nvSpPr>
        <p:spPr>
          <a:xfrm>
            <a:off x="3886200" y="1219200"/>
            <a:ext cx="1319592" cy="646331"/>
          </a:xfrm>
          <a:prstGeom prst="rect">
            <a:avLst/>
          </a:prstGeom>
          <a:noFill/>
        </p:spPr>
        <p:txBody>
          <a:bodyPr wrap="none" rtlCol="0">
            <a:spAutoFit/>
          </a:bodyPr>
          <a:lstStyle/>
          <a:p>
            <a:r>
              <a:rPr lang="en-US" dirty="0" err="1" smtClean="0">
                <a:solidFill>
                  <a:srgbClr val="FF0000"/>
                </a:solidFill>
              </a:rPr>
              <a:t>Mislaligned</a:t>
            </a:r>
            <a:r>
              <a:rPr lang="en-US" dirty="0" smtClean="0">
                <a:solidFill>
                  <a:srgbClr val="FF0000"/>
                </a:solidFill>
              </a:rPr>
              <a:t>,</a:t>
            </a:r>
          </a:p>
          <a:p>
            <a:r>
              <a:rPr lang="en-US" dirty="0" smtClean="0">
                <a:solidFill>
                  <a:srgbClr val="FF0000"/>
                </a:solidFill>
              </a:rPr>
              <a:t>in </a:t>
            </a:r>
            <a:r>
              <a:rPr lang="en-US" dirty="0" smtClean="0">
                <a:solidFill>
                  <a:srgbClr val="FF0000"/>
                </a:solidFill>
              </a:rPr>
              <a:t>HG </a:t>
            </a:r>
            <a:r>
              <a:rPr lang="en-US" dirty="0" smtClean="0">
                <a:solidFill>
                  <a:srgbClr val="FF0000"/>
                </a:solidFill>
              </a:rPr>
              <a:t>u</a:t>
            </a:r>
            <a:r>
              <a:rPr lang="en-US" baseline="-25000" dirty="0" smtClean="0">
                <a:solidFill>
                  <a:srgbClr val="FF0000"/>
                </a:solidFill>
              </a:rPr>
              <a:t>0</a:t>
            </a:r>
            <a:r>
              <a:rPr lang="en-US" dirty="0" smtClean="0">
                <a:solidFill>
                  <a:srgbClr val="FF0000"/>
                </a:solidFill>
              </a:rPr>
              <a:t>+u</a:t>
            </a:r>
            <a:r>
              <a:rPr lang="en-US" baseline="-25000" dirty="0" smtClean="0">
                <a:solidFill>
                  <a:srgbClr val="FF0000"/>
                </a:solidFill>
              </a:rPr>
              <a:t>1</a:t>
            </a:r>
            <a:endParaRPr lang="en-US" baseline="-25000" dirty="0">
              <a:solidFill>
                <a:srgbClr val="FF0000"/>
              </a:solidFill>
            </a:endParaRPr>
          </a:p>
        </p:txBody>
      </p:sp>
      <p:sp>
        <p:nvSpPr>
          <p:cNvPr id="106" name="TextBox 105"/>
          <p:cNvSpPr txBox="1"/>
          <p:nvPr/>
        </p:nvSpPr>
        <p:spPr>
          <a:xfrm>
            <a:off x="152400" y="5791200"/>
            <a:ext cx="1043876" cy="369332"/>
          </a:xfrm>
          <a:prstGeom prst="rect">
            <a:avLst/>
          </a:prstGeom>
          <a:noFill/>
        </p:spPr>
        <p:txBody>
          <a:bodyPr wrap="none" rtlCol="0">
            <a:spAutoFit/>
          </a:bodyPr>
          <a:lstStyle/>
          <a:p>
            <a:r>
              <a:rPr lang="en-US" dirty="0" smtClean="0">
                <a:solidFill>
                  <a:srgbClr val="FF0000"/>
                </a:solidFill>
              </a:rPr>
              <a:t>HG u</a:t>
            </a:r>
            <a:r>
              <a:rPr lang="en-US" baseline="-25000" dirty="0" smtClean="0">
                <a:solidFill>
                  <a:srgbClr val="FF0000"/>
                </a:solidFill>
              </a:rPr>
              <a:t>0</a:t>
            </a:r>
            <a:r>
              <a:rPr lang="en-US" dirty="0" smtClean="0">
                <a:solidFill>
                  <a:srgbClr val="FF0000"/>
                </a:solidFill>
              </a:rPr>
              <a:t>+u</a:t>
            </a:r>
            <a:r>
              <a:rPr lang="en-US" baseline="-25000" dirty="0" smtClean="0">
                <a:solidFill>
                  <a:srgbClr val="FF0000"/>
                </a:solidFill>
              </a:rPr>
              <a:t>1</a:t>
            </a:r>
            <a:endParaRPr lang="en-US" baseline="-25000" dirty="0">
              <a:solidFill>
                <a:srgbClr val="FF0000"/>
              </a:solidFill>
            </a:endParaRPr>
          </a:p>
        </p:txBody>
      </p:sp>
      <p:sp>
        <p:nvSpPr>
          <p:cNvPr id="107" name="TextBox 106"/>
          <p:cNvSpPr txBox="1"/>
          <p:nvPr/>
        </p:nvSpPr>
        <p:spPr>
          <a:xfrm>
            <a:off x="3810000" y="3352800"/>
            <a:ext cx="1534394" cy="646331"/>
          </a:xfrm>
          <a:prstGeom prst="rect">
            <a:avLst/>
          </a:prstGeom>
          <a:noFill/>
        </p:spPr>
        <p:txBody>
          <a:bodyPr wrap="none" rtlCol="0">
            <a:spAutoFit/>
          </a:bodyPr>
          <a:lstStyle/>
          <a:p>
            <a:r>
              <a:rPr lang="en-US" dirty="0" smtClean="0">
                <a:solidFill>
                  <a:schemeClr val="tx2">
                    <a:lumMod val="60000"/>
                    <a:lumOff val="40000"/>
                  </a:schemeClr>
                </a:solidFill>
              </a:rPr>
              <a:t>Aligned beam,</a:t>
            </a:r>
          </a:p>
          <a:p>
            <a:r>
              <a:rPr lang="en-US" dirty="0" smtClean="0">
                <a:solidFill>
                  <a:schemeClr val="tx2">
                    <a:lumMod val="60000"/>
                    <a:lumOff val="40000"/>
                  </a:schemeClr>
                </a:solidFill>
              </a:rPr>
              <a:t>i</a:t>
            </a:r>
            <a:r>
              <a:rPr lang="en-US" dirty="0" smtClean="0">
                <a:solidFill>
                  <a:schemeClr val="tx2">
                    <a:lumMod val="60000"/>
                    <a:lumOff val="40000"/>
                  </a:schemeClr>
                </a:solidFill>
              </a:rPr>
              <a:t>n HG </a:t>
            </a:r>
            <a:r>
              <a:rPr lang="en-US" dirty="0" smtClean="0">
                <a:solidFill>
                  <a:schemeClr val="tx2">
                    <a:lumMod val="60000"/>
                    <a:lumOff val="40000"/>
                  </a:schemeClr>
                </a:solidFill>
              </a:rPr>
              <a:t>u</a:t>
            </a:r>
            <a:r>
              <a:rPr lang="en-US" baseline="-25000" dirty="0" smtClean="0">
                <a:solidFill>
                  <a:schemeClr val="tx2">
                    <a:lumMod val="60000"/>
                    <a:lumOff val="40000"/>
                  </a:schemeClr>
                </a:solidFill>
              </a:rPr>
              <a:t>0</a:t>
            </a:r>
            <a:endParaRPr lang="en-US" baseline="-25000" dirty="0">
              <a:solidFill>
                <a:schemeClr val="tx2">
                  <a:lumMod val="60000"/>
                  <a:lumOff val="40000"/>
                </a:schemeClr>
              </a:solidFill>
            </a:endParaRPr>
          </a:p>
        </p:txBody>
      </p:sp>
      <p:sp>
        <p:nvSpPr>
          <p:cNvPr id="108" name="TextBox 107"/>
          <p:cNvSpPr txBox="1"/>
          <p:nvPr/>
        </p:nvSpPr>
        <p:spPr>
          <a:xfrm>
            <a:off x="0" y="4572000"/>
            <a:ext cx="728084" cy="369332"/>
          </a:xfrm>
          <a:prstGeom prst="rect">
            <a:avLst/>
          </a:prstGeom>
          <a:noFill/>
        </p:spPr>
        <p:txBody>
          <a:bodyPr wrap="none" rtlCol="0">
            <a:spAutoFit/>
          </a:bodyPr>
          <a:lstStyle/>
          <a:p>
            <a:r>
              <a:rPr lang="en-US" dirty="0" smtClean="0">
                <a:solidFill>
                  <a:schemeClr val="tx2">
                    <a:lumMod val="60000"/>
                    <a:lumOff val="40000"/>
                  </a:schemeClr>
                </a:solidFill>
              </a:rPr>
              <a:t>HG u</a:t>
            </a:r>
            <a:r>
              <a:rPr lang="en-US" baseline="-25000" dirty="0" smtClean="0">
                <a:solidFill>
                  <a:schemeClr val="tx2">
                    <a:lumMod val="60000"/>
                    <a:lumOff val="40000"/>
                  </a:schemeClr>
                </a:solidFill>
              </a:rPr>
              <a:t>0</a:t>
            </a:r>
            <a:endParaRPr lang="en-US" baseline="-25000" dirty="0">
              <a:solidFill>
                <a:schemeClr val="tx2">
                  <a:lumMod val="60000"/>
                  <a:lumOff val="40000"/>
                </a:schemeClr>
              </a:solidFill>
            </a:endParaRPr>
          </a:p>
        </p:txBody>
      </p:sp>
      <p:sp>
        <p:nvSpPr>
          <p:cNvPr id="109" name="TextBox 108"/>
          <p:cNvSpPr txBox="1"/>
          <p:nvPr/>
        </p:nvSpPr>
        <p:spPr>
          <a:xfrm>
            <a:off x="7010400" y="2895600"/>
            <a:ext cx="1135439" cy="369332"/>
          </a:xfrm>
          <a:prstGeom prst="rect">
            <a:avLst/>
          </a:prstGeom>
          <a:noFill/>
        </p:spPr>
        <p:txBody>
          <a:bodyPr wrap="none" rtlCol="0">
            <a:spAutoFit/>
          </a:bodyPr>
          <a:lstStyle/>
          <a:p>
            <a:r>
              <a:rPr lang="en-US" dirty="0" smtClean="0"/>
              <a:t>difference</a:t>
            </a:r>
            <a:endParaRPr lang="en-US" dirty="0"/>
          </a:p>
        </p:txBody>
      </p:sp>
      <p:sp>
        <p:nvSpPr>
          <p:cNvPr id="110" name="TextBox 109"/>
          <p:cNvSpPr txBox="1"/>
          <p:nvPr/>
        </p:nvSpPr>
        <p:spPr>
          <a:xfrm>
            <a:off x="5181600" y="1676400"/>
            <a:ext cx="1367682" cy="369332"/>
          </a:xfrm>
          <a:prstGeom prst="rect">
            <a:avLst/>
          </a:prstGeom>
          <a:noFill/>
        </p:spPr>
        <p:txBody>
          <a:bodyPr wrap="none" rtlCol="0">
            <a:spAutoFit/>
          </a:bodyPr>
          <a:lstStyle/>
          <a:p>
            <a:r>
              <a:rPr lang="en-US" dirty="0" smtClean="0"/>
              <a:t>PDH scheme</a:t>
            </a:r>
            <a:endParaRPr lang="en-US" dirty="0"/>
          </a:p>
        </p:txBody>
      </p:sp>
      <p:grpSp>
        <p:nvGrpSpPr>
          <p:cNvPr id="111" name="Group 278"/>
          <p:cNvGrpSpPr/>
          <p:nvPr/>
        </p:nvGrpSpPr>
        <p:grpSpPr>
          <a:xfrm rot="20693246">
            <a:off x="6015915" y="2508482"/>
            <a:ext cx="378862" cy="354562"/>
            <a:chOff x="3299460" y="739140"/>
            <a:chExt cx="914400" cy="914400"/>
          </a:xfrm>
        </p:grpSpPr>
        <p:sp>
          <p:nvSpPr>
            <p:cNvPr id="112" name="Oval 111"/>
            <p:cNvSpPr/>
            <p:nvPr/>
          </p:nvSpPr>
          <p:spPr>
            <a:xfrm>
              <a:off x="3299460" y="739140"/>
              <a:ext cx="914400" cy="914400"/>
            </a:xfrm>
            <a:prstGeom prst="ellipse">
              <a:avLst/>
            </a:prstGeom>
            <a:noFill/>
            <a:ln w="1905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3" name="Freeform 112"/>
            <p:cNvSpPr/>
            <p:nvPr/>
          </p:nvSpPr>
          <p:spPr>
            <a:xfrm>
              <a:off x="3378375" y="1008312"/>
              <a:ext cx="702927" cy="380010"/>
            </a:xfrm>
            <a:custGeom>
              <a:avLst/>
              <a:gdLst>
                <a:gd name="connsiteX0" fmla="*/ 0 w 822960"/>
                <a:gd name="connsiteY0" fmla="*/ 299720 h 660400"/>
                <a:gd name="connsiteX1" fmla="*/ 91440 w 822960"/>
                <a:gd name="connsiteY1" fmla="*/ 124460 h 660400"/>
                <a:gd name="connsiteX2" fmla="*/ 198120 w 822960"/>
                <a:gd name="connsiteY2" fmla="*/ 10160 h 660400"/>
                <a:gd name="connsiteX3" fmla="*/ 320040 w 822960"/>
                <a:gd name="connsiteY3" fmla="*/ 63500 h 660400"/>
                <a:gd name="connsiteX4" fmla="*/ 419100 w 822960"/>
                <a:gd name="connsiteY4" fmla="*/ 307340 h 660400"/>
                <a:gd name="connsiteX5" fmla="*/ 502920 w 822960"/>
                <a:gd name="connsiteY5" fmla="*/ 513080 h 660400"/>
                <a:gd name="connsiteX6" fmla="*/ 563880 w 822960"/>
                <a:gd name="connsiteY6" fmla="*/ 619760 h 660400"/>
                <a:gd name="connsiteX7" fmla="*/ 647700 w 822960"/>
                <a:gd name="connsiteY7" fmla="*/ 642620 h 660400"/>
                <a:gd name="connsiteX8" fmla="*/ 769620 w 822960"/>
                <a:gd name="connsiteY8" fmla="*/ 513080 h 660400"/>
                <a:gd name="connsiteX9" fmla="*/ 822960 w 822960"/>
                <a:gd name="connsiteY9" fmla="*/ 34544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660400">
                  <a:moveTo>
                    <a:pt x="0" y="299720"/>
                  </a:moveTo>
                  <a:cubicBezTo>
                    <a:pt x="29210" y="236220"/>
                    <a:pt x="58420" y="172720"/>
                    <a:pt x="91440" y="124460"/>
                  </a:cubicBezTo>
                  <a:cubicBezTo>
                    <a:pt x="124460" y="76200"/>
                    <a:pt x="160020" y="20320"/>
                    <a:pt x="198120" y="10160"/>
                  </a:cubicBezTo>
                  <a:cubicBezTo>
                    <a:pt x="236220" y="0"/>
                    <a:pt x="283210" y="13970"/>
                    <a:pt x="320040" y="63500"/>
                  </a:cubicBezTo>
                  <a:cubicBezTo>
                    <a:pt x="356870" y="113030"/>
                    <a:pt x="419100" y="307340"/>
                    <a:pt x="419100" y="307340"/>
                  </a:cubicBezTo>
                  <a:cubicBezTo>
                    <a:pt x="449580" y="382270"/>
                    <a:pt x="478790" y="461010"/>
                    <a:pt x="502920" y="513080"/>
                  </a:cubicBezTo>
                  <a:cubicBezTo>
                    <a:pt x="527050" y="565150"/>
                    <a:pt x="539750" y="598170"/>
                    <a:pt x="563880" y="619760"/>
                  </a:cubicBezTo>
                  <a:cubicBezTo>
                    <a:pt x="588010" y="641350"/>
                    <a:pt x="613410" y="660400"/>
                    <a:pt x="647700" y="642620"/>
                  </a:cubicBezTo>
                  <a:cubicBezTo>
                    <a:pt x="681990" y="624840"/>
                    <a:pt x="740410" y="562610"/>
                    <a:pt x="769620" y="513080"/>
                  </a:cubicBezTo>
                  <a:cubicBezTo>
                    <a:pt x="798830" y="463550"/>
                    <a:pt x="810895" y="404495"/>
                    <a:pt x="822960" y="345440"/>
                  </a:cubicBez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15" name="Straight Arrow Connector 114"/>
          <p:cNvCxnSpPr/>
          <p:nvPr/>
        </p:nvCxnSpPr>
        <p:spPr>
          <a:xfrm rot="5400000" flipH="1" flipV="1">
            <a:off x="6059911" y="2355794"/>
            <a:ext cx="254278"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a:off x="6050479" y="3010397"/>
            <a:ext cx="308759" cy="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7" name="Slide Number Placeholder 56"/>
          <p:cNvSpPr>
            <a:spLocks noGrp="1"/>
          </p:cNvSpPr>
          <p:nvPr>
            <p:ph type="sldNum" sz="quarter" idx="12"/>
          </p:nvPr>
        </p:nvSpPr>
        <p:spPr/>
        <p:txBody>
          <a:bodyPr/>
          <a:lstStyle/>
          <a:p>
            <a:fld id="{1BF1B83B-E97F-4C33-85DE-BACA1BBD56B1}"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Cavity eigenmode of the ref. cavity</a:t>
            </a:r>
            <a:endParaRPr lang="en-US" dirty="0"/>
          </a:p>
        </p:txBody>
      </p:sp>
      <p:sp>
        <p:nvSpPr>
          <p:cNvPr id="4" name="Isosceles Triangle 3"/>
          <p:cNvSpPr/>
          <p:nvPr/>
        </p:nvSpPr>
        <p:spPr>
          <a:xfrm rot="16200000">
            <a:off x="2552700" y="646906"/>
            <a:ext cx="533400" cy="35052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4" idx="4"/>
          </p:cNvCxnSpPr>
          <p:nvPr/>
        </p:nvCxnSpPr>
        <p:spPr>
          <a:xfrm flipV="1">
            <a:off x="4572000" y="2080990"/>
            <a:ext cx="515112" cy="518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473214" y="2650509"/>
            <a:ext cx="1188720" cy="25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029200" y="3200400"/>
            <a:ext cx="781050" cy="95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2697535">
            <a:off x="4935360" y="2000753"/>
            <a:ext cx="3048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697535">
            <a:off x="4882408" y="3192830"/>
            <a:ext cx="3048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24400" y="3275806"/>
            <a:ext cx="604653" cy="369332"/>
          </a:xfrm>
          <a:prstGeom prst="rect">
            <a:avLst/>
          </a:prstGeom>
          <a:noFill/>
        </p:spPr>
        <p:txBody>
          <a:bodyPr wrap="none" rtlCol="0">
            <a:spAutoFit/>
          </a:bodyPr>
          <a:lstStyle/>
          <a:p>
            <a:r>
              <a:rPr lang="en-US" dirty="0" smtClean="0">
                <a:solidFill>
                  <a:schemeClr val="accent1"/>
                </a:solidFill>
              </a:rPr>
              <a:t>SM1</a:t>
            </a:r>
            <a:endParaRPr lang="en-US" dirty="0">
              <a:solidFill>
                <a:schemeClr val="accent1"/>
              </a:solidFill>
            </a:endParaRPr>
          </a:p>
        </p:txBody>
      </p:sp>
      <p:sp>
        <p:nvSpPr>
          <p:cNvPr id="11" name="TextBox 10"/>
          <p:cNvSpPr txBox="1"/>
          <p:nvPr/>
        </p:nvSpPr>
        <p:spPr>
          <a:xfrm>
            <a:off x="4953000" y="2132806"/>
            <a:ext cx="604653" cy="369332"/>
          </a:xfrm>
          <a:prstGeom prst="rect">
            <a:avLst/>
          </a:prstGeom>
          <a:noFill/>
        </p:spPr>
        <p:txBody>
          <a:bodyPr wrap="none" rtlCol="0">
            <a:spAutoFit/>
          </a:bodyPr>
          <a:lstStyle/>
          <a:p>
            <a:r>
              <a:rPr lang="en-US" dirty="0" smtClean="0">
                <a:solidFill>
                  <a:schemeClr val="accent1"/>
                </a:solidFill>
              </a:rPr>
              <a:t>SM2</a:t>
            </a:r>
            <a:endParaRPr lang="en-US" dirty="0">
              <a:solidFill>
                <a:schemeClr val="accent1"/>
              </a:solidFill>
            </a:endParaRPr>
          </a:p>
        </p:txBody>
      </p:sp>
      <p:sp>
        <p:nvSpPr>
          <p:cNvPr id="12" name="TextBox 11"/>
          <p:cNvSpPr txBox="1"/>
          <p:nvPr/>
        </p:nvSpPr>
        <p:spPr>
          <a:xfrm>
            <a:off x="3962400" y="2667000"/>
            <a:ext cx="479618" cy="369332"/>
          </a:xfrm>
          <a:prstGeom prst="rect">
            <a:avLst/>
          </a:prstGeom>
          <a:noFill/>
        </p:spPr>
        <p:txBody>
          <a:bodyPr wrap="none" rtlCol="0">
            <a:spAutoFit/>
          </a:bodyPr>
          <a:lstStyle/>
          <a:p>
            <a:r>
              <a:rPr lang="en-US" dirty="0" smtClean="0">
                <a:solidFill>
                  <a:schemeClr val="tx2"/>
                </a:solidFill>
              </a:rPr>
              <a:t>Mc</a:t>
            </a:r>
            <a:endParaRPr lang="en-US" dirty="0">
              <a:solidFill>
                <a:schemeClr val="tx2"/>
              </a:solidFill>
            </a:endParaRPr>
          </a:p>
        </p:txBody>
      </p:sp>
      <p:sp>
        <p:nvSpPr>
          <p:cNvPr id="13" name="TextBox 12"/>
          <p:cNvSpPr txBox="1"/>
          <p:nvPr/>
        </p:nvSpPr>
        <p:spPr>
          <a:xfrm>
            <a:off x="3962400" y="1676400"/>
            <a:ext cx="609600" cy="369332"/>
          </a:xfrm>
          <a:prstGeom prst="rect">
            <a:avLst/>
          </a:prstGeom>
          <a:noFill/>
        </p:spPr>
        <p:txBody>
          <a:bodyPr wrap="square" rtlCol="0">
            <a:spAutoFit/>
          </a:bodyPr>
          <a:lstStyle/>
          <a:p>
            <a:r>
              <a:rPr lang="en-US" dirty="0" smtClean="0">
                <a:solidFill>
                  <a:schemeClr val="tx2"/>
                </a:solidFill>
              </a:rPr>
              <a:t>Ma</a:t>
            </a:r>
            <a:endParaRPr lang="en-US" dirty="0">
              <a:solidFill>
                <a:schemeClr val="tx2"/>
              </a:solidFill>
            </a:endParaRPr>
          </a:p>
        </p:txBody>
      </p:sp>
      <p:sp>
        <p:nvSpPr>
          <p:cNvPr id="14" name="TextBox 13"/>
          <p:cNvSpPr txBox="1"/>
          <p:nvPr/>
        </p:nvSpPr>
        <p:spPr>
          <a:xfrm>
            <a:off x="914400" y="1828800"/>
            <a:ext cx="503664" cy="369332"/>
          </a:xfrm>
          <a:prstGeom prst="rect">
            <a:avLst/>
          </a:prstGeom>
          <a:noFill/>
        </p:spPr>
        <p:txBody>
          <a:bodyPr wrap="none" rtlCol="0">
            <a:spAutoFit/>
          </a:bodyPr>
          <a:lstStyle/>
          <a:p>
            <a:r>
              <a:rPr lang="en-US" dirty="0" smtClean="0">
                <a:solidFill>
                  <a:schemeClr val="tx2"/>
                </a:solidFill>
              </a:rPr>
              <a:t>Mb</a:t>
            </a:r>
            <a:endParaRPr lang="en-US" dirty="0">
              <a:solidFill>
                <a:schemeClr val="tx2"/>
              </a:solidFill>
            </a:endParaRPr>
          </a:p>
        </p:txBody>
      </p:sp>
      <p:sp>
        <p:nvSpPr>
          <p:cNvPr id="15" name="Rectangle 14"/>
          <p:cNvSpPr/>
          <p:nvPr/>
        </p:nvSpPr>
        <p:spPr>
          <a:xfrm rot="2697535">
            <a:off x="4447093" y="2048195"/>
            <a:ext cx="306192" cy="61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7852654">
            <a:off x="4440673" y="2652430"/>
            <a:ext cx="3048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rot="12967788">
            <a:off x="1047951" y="2035145"/>
            <a:ext cx="533400" cy="609600"/>
          </a:xfrm>
          <a:prstGeom prst="arc">
            <a:avLst/>
          </a:prstGeom>
          <a:ln w="28575">
            <a:solidFill>
              <a:srgbClr val="385D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a:stCxn id="17" idx="0"/>
          </p:cNvCxnSpPr>
          <p:nvPr/>
        </p:nvCxnSpPr>
        <p:spPr>
          <a:xfrm flipH="1">
            <a:off x="972186" y="2586127"/>
            <a:ext cx="162750" cy="6504"/>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770314" y="2378411"/>
            <a:ext cx="393192" cy="9144"/>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2338" y="2186387"/>
            <a:ext cx="118872" cy="0"/>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43200" y="2590006"/>
            <a:ext cx="1219200" cy="307777"/>
          </a:xfrm>
          <a:prstGeom prst="rect">
            <a:avLst/>
          </a:prstGeom>
          <a:noFill/>
          <a:ln>
            <a:noFill/>
          </a:ln>
        </p:spPr>
        <p:txBody>
          <a:bodyPr wrap="square" rtlCol="0">
            <a:spAutoFit/>
          </a:bodyPr>
          <a:lstStyle/>
          <a:p>
            <a:r>
              <a:rPr lang="en-US" sz="1400" dirty="0" smtClean="0">
                <a:solidFill>
                  <a:schemeClr val="tx2">
                    <a:lumMod val="60000"/>
                    <a:lumOff val="40000"/>
                  </a:schemeClr>
                </a:solidFill>
              </a:rPr>
              <a:t>10m</a:t>
            </a:r>
            <a:endParaRPr lang="en-US" sz="1400" dirty="0">
              <a:solidFill>
                <a:schemeClr val="tx2">
                  <a:lumMod val="60000"/>
                  <a:lumOff val="40000"/>
                </a:schemeClr>
              </a:solidFill>
            </a:endParaRPr>
          </a:p>
        </p:txBody>
      </p:sp>
      <p:sp>
        <p:nvSpPr>
          <p:cNvPr id="22" name="TextBox 21"/>
          <p:cNvSpPr txBox="1"/>
          <p:nvPr/>
        </p:nvSpPr>
        <p:spPr>
          <a:xfrm>
            <a:off x="4038600" y="2286000"/>
            <a:ext cx="554960" cy="307777"/>
          </a:xfrm>
          <a:prstGeom prst="rect">
            <a:avLst/>
          </a:prstGeom>
          <a:noFill/>
          <a:ln>
            <a:noFill/>
          </a:ln>
        </p:spPr>
        <p:txBody>
          <a:bodyPr wrap="none" rtlCol="0">
            <a:spAutoFit/>
          </a:bodyPr>
          <a:lstStyle/>
          <a:p>
            <a:r>
              <a:rPr lang="en-US" sz="1400" dirty="0" smtClean="0">
                <a:solidFill>
                  <a:schemeClr val="tx2">
                    <a:lumMod val="60000"/>
                    <a:lumOff val="40000"/>
                  </a:schemeClr>
                </a:solidFill>
              </a:rPr>
              <a:t>0.3m</a:t>
            </a:r>
            <a:endParaRPr lang="en-US" sz="1400" dirty="0">
              <a:solidFill>
                <a:schemeClr val="tx2">
                  <a:lumMod val="60000"/>
                  <a:lumOff val="40000"/>
                </a:schemeClr>
              </a:solidFill>
            </a:endParaRPr>
          </a:p>
        </p:txBody>
      </p:sp>
      <p:grpSp>
        <p:nvGrpSpPr>
          <p:cNvPr id="23" name="Group 106"/>
          <p:cNvGrpSpPr/>
          <p:nvPr/>
        </p:nvGrpSpPr>
        <p:grpSpPr>
          <a:xfrm>
            <a:off x="533400" y="3429000"/>
            <a:ext cx="1274652" cy="1067594"/>
            <a:chOff x="4800600" y="4114800"/>
            <a:chExt cx="1274652" cy="1067594"/>
          </a:xfrm>
        </p:grpSpPr>
        <p:cxnSp>
          <p:nvCxnSpPr>
            <p:cNvPr id="24" name="Straight Arrow Connector 23"/>
            <p:cNvCxnSpPr/>
            <p:nvPr/>
          </p:nvCxnSpPr>
          <p:spPr>
            <a:xfrm>
              <a:off x="4800600" y="4953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46482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91200" y="4724400"/>
              <a:ext cx="284052" cy="369332"/>
            </a:xfrm>
            <a:prstGeom prst="rect">
              <a:avLst/>
            </a:prstGeom>
            <a:noFill/>
          </p:spPr>
          <p:txBody>
            <a:bodyPr wrap="none" rtlCol="0">
              <a:spAutoFit/>
            </a:bodyPr>
            <a:lstStyle/>
            <a:p>
              <a:r>
                <a:rPr lang="en-US" dirty="0" smtClean="0"/>
                <a:t>x</a:t>
              </a:r>
              <a:endParaRPr lang="en-US" dirty="0"/>
            </a:p>
          </p:txBody>
        </p:sp>
        <p:sp>
          <p:nvSpPr>
            <p:cNvPr id="27" name="TextBox 26"/>
            <p:cNvSpPr txBox="1"/>
            <p:nvPr/>
          </p:nvSpPr>
          <p:spPr>
            <a:xfrm>
              <a:off x="5181600" y="4114800"/>
              <a:ext cx="288862" cy="369332"/>
            </a:xfrm>
            <a:prstGeom prst="rect">
              <a:avLst/>
            </a:prstGeom>
            <a:noFill/>
          </p:spPr>
          <p:txBody>
            <a:bodyPr wrap="none" rtlCol="0">
              <a:spAutoFit/>
            </a:bodyPr>
            <a:lstStyle/>
            <a:p>
              <a:r>
                <a:rPr lang="en-US" dirty="0"/>
                <a:t>y</a:t>
              </a:r>
            </a:p>
          </p:txBody>
        </p:sp>
        <p:sp>
          <p:nvSpPr>
            <p:cNvPr id="28" name="Oval 27"/>
            <p:cNvSpPr/>
            <p:nvPr/>
          </p:nvSpPr>
          <p:spPr>
            <a:xfrm>
              <a:off x="5029200" y="4876800"/>
              <a:ext cx="152400" cy="1524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81016" y="492556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876800" y="4648200"/>
              <a:ext cx="228600" cy="369332"/>
            </a:xfrm>
            <a:prstGeom prst="rect">
              <a:avLst/>
            </a:prstGeom>
            <a:noFill/>
          </p:spPr>
          <p:txBody>
            <a:bodyPr wrap="square" rtlCol="0">
              <a:spAutoFit/>
            </a:bodyPr>
            <a:lstStyle/>
            <a:p>
              <a:r>
                <a:rPr lang="en-US" dirty="0" smtClean="0"/>
                <a:t>z</a:t>
              </a:r>
              <a:endParaRPr lang="en-US" dirty="0"/>
            </a:p>
          </p:txBody>
        </p:sp>
      </p:grpSp>
      <p:cxnSp>
        <p:nvCxnSpPr>
          <p:cNvPr id="31" name="Straight Connector 30"/>
          <p:cNvCxnSpPr>
            <a:stCxn id="4" idx="2"/>
          </p:cNvCxnSpPr>
          <p:nvPr/>
        </p:nvCxnSpPr>
        <p:spPr>
          <a:xfrm>
            <a:off x="4572000" y="2666206"/>
            <a:ext cx="291123" cy="312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4457700" y="1866900"/>
            <a:ext cx="381000" cy="152400"/>
          </a:xfrm>
          <a:prstGeom prst="straightConnector1">
            <a:avLst/>
          </a:prstGeom>
          <a:ln>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6" idx="0"/>
          </p:cNvCxnSpPr>
          <p:nvPr/>
        </p:nvCxnSpPr>
        <p:spPr>
          <a:xfrm rot="5400000">
            <a:off x="4166226" y="2804150"/>
            <a:ext cx="542925" cy="249575"/>
          </a:xfrm>
          <a:prstGeom prst="straightConnector1">
            <a:avLst/>
          </a:prstGeom>
          <a:ln>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7" idx="0"/>
          </p:cNvCxnSpPr>
          <p:nvPr/>
        </p:nvCxnSpPr>
        <p:spPr>
          <a:xfrm rot="16200000" flipH="1">
            <a:off x="796841" y="2641683"/>
            <a:ext cx="504826" cy="3007"/>
          </a:xfrm>
          <a:prstGeom prst="straightConnector1">
            <a:avLst/>
          </a:prstGeom>
          <a:ln>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48200" y="1447800"/>
            <a:ext cx="408958" cy="369332"/>
          </a:xfrm>
          <a:prstGeom prst="rect">
            <a:avLst/>
          </a:prstGeom>
          <a:noFill/>
        </p:spPr>
        <p:txBody>
          <a:bodyPr wrap="none" rtlCol="0">
            <a:spAutoFit/>
          </a:bodyPr>
          <a:lstStyle/>
          <a:p>
            <a:r>
              <a:rPr lang="en-US" dirty="0" smtClean="0"/>
              <a:t>Pa</a:t>
            </a:r>
            <a:endParaRPr lang="en-US" dirty="0"/>
          </a:p>
        </p:txBody>
      </p:sp>
      <p:sp>
        <p:nvSpPr>
          <p:cNvPr id="36" name="TextBox 35"/>
          <p:cNvSpPr txBox="1"/>
          <p:nvPr/>
        </p:nvSpPr>
        <p:spPr>
          <a:xfrm>
            <a:off x="4114800" y="3200400"/>
            <a:ext cx="396199" cy="369332"/>
          </a:xfrm>
          <a:prstGeom prst="rect">
            <a:avLst/>
          </a:prstGeom>
          <a:noFill/>
        </p:spPr>
        <p:txBody>
          <a:bodyPr wrap="none" rtlCol="0">
            <a:spAutoFit/>
          </a:bodyPr>
          <a:lstStyle/>
          <a:p>
            <a:r>
              <a:rPr lang="en-US" dirty="0" smtClean="0"/>
              <a:t>Pc</a:t>
            </a:r>
            <a:endParaRPr lang="en-US" dirty="0"/>
          </a:p>
        </p:txBody>
      </p:sp>
      <p:sp>
        <p:nvSpPr>
          <p:cNvPr id="37" name="TextBox 36"/>
          <p:cNvSpPr txBox="1"/>
          <p:nvPr/>
        </p:nvSpPr>
        <p:spPr>
          <a:xfrm>
            <a:off x="838200" y="2895600"/>
            <a:ext cx="425116" cy="369332"/>
          </a:xfrm>
          <a:prstGeom prst="rect">
            <a:avLst/>
          </a:prstGeom>
          <a:noFill/>
        </p:spPr>
        <p:txBody>
          <a:bodyPr wrap="none" rtlCol="0">
            <a:spAutoFit/>
          </a:bodyPr>
          <a:lstStyle/>
          <a:p>
            <a:r>
              <a:rPr lang="en-US" dirty="0" err="1" smtClean="0"/>
              <a:t>Pb</a:t>
            </a:r>
            <a:endParaRPr lang="en-US" dirty="0"/>
          </a:p>
        </p:txBody>
      </p:sp>
      <p:sp>
        <p:nvSpPr>
          <p:cNvPr id="38" name="Isosceles Triangle 37"/>
          <p:cNvSpPr/>
          <p:nvPr/>
        </p:nvSpPr>
        <p:spPr>
          <a:xfrm rot="16200000">
            <a:off x="2476500" y="3768923"/>
            <a:ext cx="533400" cy="3505200"/>
          </a:xfrm>
          <a:prstGeom prst="triangl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V="1">
            <a:off x="4495800" y="5203007"/>
            <a:ext cx="515112" cy="518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397014" y="5772526"/>
            <a:ext cx="1188720" cy="25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990454" y="6314681"/>
            <a:ext cx="781050" cy="95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rot="2697535">
            <a:off x="4859160" y="5122770"/>
            <a:ext cx="3048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2697535">
            <a:off x="4806208" y="6314847"/>
            <a:ext cx="3048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648200" y="6397823"/>
            <a:ext cx="604653" cy="369332"/>
          </a:xfrm>
          <a:prstGeom prst="rect">
            <a:avLst/>
          </a:prstGeom>
          <a:noFill/>
        </p:spPr>
        <p:txBody>
          <a:bodyPr wrap="none" rtlCol="0">
            <a:spAutoFit/>
          </a:bodyPr>
          <a:lstStyle/>
          <a:p>
            <a:r>
              <a:rPr lang="en-US" dirty="0" smtClean="0">
                <a:solidFill>
                  <a:schemeClr val="accent1"/>
                </a:solidFill>
              </a:rPr>
              <a:t>SM1</a:t>
            </a:r>
            <a:endParaRPr lang="en-US" dirty="0">
              <a:solidFill>
                <a:schemeClr val="accent1"/>
              </a:solidFill>
            </a:endParaRPr>
          </a:p>
        </p:txBody>
      </p:sp>
      <p:sp>
        <p:nvSpPr>
          <p:cNvPr id="45" name="TextBox 44"/>
          <p:cNvSpPr txBox="1"/>
          <p:nvPr/>
        </p:nvSpPr>
        <p:spPr>
          <a:xfrm>
            <a:off x="5105400" y="5181600"/>
            <a:ext cx="604653" cy="369332"/>
          </a:xfrm>
          <a:prstGeom prst="rect">
            <a:avLst/>
          </a:prstGeom>
          <a:noFill/>
        </p:spPr>
        <p:txBody>
          <a:bodyPr wrap="none" rtlCol="0">
            <a:spAutoFit/>
          </a:bodyPr>
          <a:lstStyle/>
          <a:p>
            <a:r>
              <a:rPr lang="en-US" dirty="0" smtClean="0">
                <a:solidFill>
                  <a:schemeClr val="accent1"/>
                </a:solidFill>
              </a:rPr>
              <a:t>SM2</a:t>
            </a:r>
            <a:endParaRPr lang="en-US" dirty="0">
              <a:solidFill>
                <a:schemeClr val="accent1"/>
              </a:solidFill>
            </a:endParaRPr>
          </a:p>
        </p:txBody>
      </p:sp>
      <p:sp>
        <p:nvSpPr>
          <p:cNvPr id="46" name="TextBox 45"/>
          <p:cNvSpPr txBox="1"/>
          <p:nvPr/>
        </p:nvSpPr>
        <p:spPr>
          <a:xfrm>
            <a:off x="3962400" y="5943600"/>
            <a:ext cx="479618" cy="369332"/>
          </a:xfrm>
          <a:prstGeom prst="rect">
            <a:avLst/>
          </a:prstGeom>
          <a:noFill/>
        </p:spPr>
        <p:txBody>
          <a:bodyPr wrap="none" rtlCol="0">
            <a:spAutoFit/>
          </a:bodyPr>
          <a:lstStyle/>
          <a:p>
            <a:r>
              <a:rPr lang="en-US" dirty="0" smtClean="0">
                <a:solidFill>
                  <a:schemeClr val="tx2"/>
                </a:solidFill>
              </a:rPr>
              <a:t>Mc</a:t>
            </a:r>
            <a:endParaRPr lang="en-US" dirty="0">
              <a:solidFill>
                <a:schemeClr val="tx2"/>
              </a:solidFill>
            </a:endParaRPr>
          </a:p>
        </p:txBody>
      </p:sp>
      <p:sp>
        <p:nvSpPr>
          <p:cNvPr id="47" name="TextBox 46"/>
          <p:cNvSpPr txBox="1"/>
          <p:nvPr/>
        </p:nvSpPr>
        <p:spPr>
          <a:xfrm>
            <a:off x="6477000" y="5334000"/>
            <a:ext cx="2482516" cy="369332"/>
          </a:xfrm>
          <a:prstGeom prst="rect">
            <a:avLst/>
          </a:prstGeom>
          <a:noFill/>
        </p:spPr>
        <p:txBody>
          <a:bodyPr wrap="square" rtlCol="0">
            <a:spAutoFit/>
          </a:bodyPr>
          <a:lstStyle/>
          <a:p>
            <a:r>
              <a:rPr lang="en-US" dirty="0" smtClean="0"/>
              <a:t>Ma misaligned</a:t>
            </a:r>
            <a:r>
              <a:rPr lang="en-US" dirty="0"/>
              <a:t> </a:t>
            </a:r>
            <a:r>
              <a:rPr lang="en-US" dirty="0" smtClean="0"/>
              <a:t>by </a:t>
            </a:r>
            <a:r>
              <a:rPr lang="en-US" altLang="ja-JP" dirty="0" smtClean="0"/>
              <a:t>α</a:t>
            </a:r>
            <a:r>
              <a:rPr lang="en-US" altLang="ja-JP" baseline="-25000" dirty="0" smtClean="0"/>
              <a:t>a</a:t>
            </a:r>
            <a:endParaRPr lang="en-US" baseline="-25000" dirty="0" smtClean="0"/>
          </a:p>
        </p:txBody>
      </p:sp>
      <p:sp>
        <p:nvSpPr>
          <p:cNvPr id="48" name="TextBox 47"/>
          <p:cNvSpPr txBox="1"/>
          <p:nvPr/>
        </p:nvSpPr>
        <p:spPr>
          <a:xfrm>
            <a:off x="869462" y="5034038"/>
            <a:ext cx="503664" cy="369332"/>
          </a:xfrm>
          <a:prstGeom prst="rect">
            <a:avLst/>
          </a:prstGeom>
          <a:noFill/>
        </p:spPr>
        <p:txBody>
          <a:bodyPr wrap="none" rtlCol="0">
            <a:spAutoFit/>
          </a:bodyPr>
          <a:lstStyle/>
          <a:p>
            <a:r>
              <a:rPr lang="en-US" dirty="0" smtClean="0">
                <a:solidFill>
                  <a:schemeClr val="tx2"/>
                </a:solidFill>
              </a:rPr>
              <a:t>Mb</a:t>
            </a:r>
            <a:endParaRPr lang="en-US" dirty="0">
              <a:solidFill>
                <a:schemeClr val="tx2"/>
              </a:solidFill>
            </a:endParaRPr>
          </a:p>
        </p:txBody>
      </p:sp>
      <p:sp>
        <p:nvSpPr>
          <p:cNvPr id="49" name="Rectangle 48"/>
          <p:cNvSpPr/>
          <p:nvPr/>
        </p:nvSpPr>
        <p:spPr>
          <a:xfrm rot="2697535">
            <a:off x="4401961" y="5198969"/>
            <a:ext cx="304800" cy="76200"/>
          </a:xfrm>
          <a:prstGeom prst="rect">
            <a:avLst/>
          </a:prstGeom>
          <a:noFill/>
          <a:ln w="9525">
            <a:solidFill>
              <a:srgbClr val="385D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7852654">
            <a:off x="4364034" y="5759031"/>
            <a:ext cx="3048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c 50"/>
          <p:cNvSpPr/>
          <p:nvPr/>
        </p:nvSpPr>
        <p:spPr>
          <a:xfrm rot="12967788">
            <a:off x="982321" y="5157163"/>
            <a:ext cx="533400" cy="609600"/>
          </a:xfrm>
          <a:prstGeom prst="arc">
            <a:avLst/>
          </a:prstGeom>
          <a:ln w="28575">
            <a:solidFill>
              <a:srgbClr val="385D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Straight Connector 51"/>
          <p:cNvCxnSpPr>
            <a:stCxn id="51" idx="0"/>
          </p:cNvCxnSpPr>
          <p:nvPr/>
        </p:nvCxnSpPr>
        <p:spPr>
          <a:xfrm flipH="1">
            <a:off x="906556" y="5708145"/>
            <a:ext cx="162750" cy="6504"/>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V="1">
            <a:off x="704684" y="5500429"/>
            <a:ext cx="393192" cy="9144"/>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96708" y="5308405"/>
            <a:ext cx="118872" cy="0"/>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667000" y="5712023"/>
            <a:ext cx="1219200" cy="307777"/>
          </a:xfrm>
          <a:prstGeom prst="rect">
            <a:avLst/>
          </a:prstGeom>
          <a:noFill/>
          <a:ln>
            <a:noFill/>
          </a:ln>
        </p:spPr>
        <p:txBody>
          <a:bodyPr wrap="square" rtlCol="0">
            <a:spAutoFit/>
          </a:bodyPr>
          <a:lstStyle/>
          <a:p>
            <a:r>
              <a:rPr lang="en-US" sz="1400" dirty="0" smtClean="0">
                <a:solidFill>
                  <a:schemeClr val="tx2">
                    <a:lumMod val="60000"/>
                    <a:lumOff val="40000"/>
                  </a:schemeClr>
                </a:solidFill>
              </a:rPr>
              <a:t>10m</a:t>
            </a:r>
            <a:endParaRPr lang="en-US" sz="1400" dirty="0">
              <a:solidFill>
                <a:schemeClr val="tx2">
                  <a:lumMod val="60000"/>
                  <a:lumOff val="40000"/>
                </a:schemeClr>
              </a:solidFill>
            </a:endParaRPr>
          </a:p>
        </p:txBody>
      </p:sp>
      <p:sp>
        <p:nvSpPr>
          <p:cNvPr id="56" name="TextBox 55"/>
          <p:cNvSpPr txBox="1"/>
          <p:nvPr/>
        </p:nvSpPr>
        <p:spPr>
          <a:xfrm>
            <a:off x="3810000" y="5410200"/>
            <a:ext cx="554960" cy="307777"/>
          </a:xfrm>
          <a:prstGeom prst="rect">
            <a:avLst/>
          </a:prstGeom>
          <a:noFill/>
          <a:ln>
            <a:noFill/>
          </a:ln>
        </p:spPr>
        <p:txBody>
          <a:bodyPr wrap="none" rtlCol="0">
            <a:spAutoFit/>
          </a:bodyPr>
          <a:lstStyle/>
          <a:p>
            <a:r>
              <a:rPr lang="en-US" sz="1400" dirty="0" smtClean="0">
                <a:solidFill>
                  <a:schemeClr val="tx2">
                    <a:lumMod val="60000"/>
                    <a:lumOff val="40000"/>
                  </a:schemeClr>
                </a:solidFill>
              </a:rPr>
              <a:t>0.3m</a:t>
            </a:r>
            <a:endParaRPr lang="en-US" sz="1400" dirty="0">
              <a:solidFill>
                <a:schemeClr val="tx2">
                  <a:lumMod val="60000"/>
                  <a:lumOff val="40000"/>
                </a:schemeClr>
              </a:solidFill>
            </a:endParaRPr>
          </a:p>
        </p:txBody>
      </p:sp>
      <p:cxnSp>
        <p:nvCxnSpPr>
          <p:cNvPr id="65" name="Straight Connector 64"/>
          <p:cNvCxnSpPr>
            <a:stCxn id="38" idx="2"/>
          </p:cNvCxnSpPr>
          <p:nvPr/>
        </p:nvCxnSpPr>
        <p:spPr>
          <a:xfrm>
            <a:off x="4495800" y="5788223"/>
            <a:ext cx="291123" cy="31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rot="1594124">
            <a:off x="4370249" y="5174130"/>
            <a:ext cx="304800" cy="762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rot="16200000" flipV="1">
            <a:off x="4315389" y="1845362"/>
            <a:ext cx="556392" cy="17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3899151" y="4633860"/>
            <a:ext cx="1196384" cy="308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7" idx="2"/>
          </p:cNvCxnSpPr>
          <p:nvPr/>
        </p:nvCxnSpPr>
        <p:spPr>
          <a:xfrm rot="5400000" flipH="1">
            <a:off x="3786042" y="4526741"/>
            <a:ext cx="1209096" cy="230036"/>
          </a:xfrm>
          <a:prstGeom prst="line">
            <a:avLst/>
          </a:prstGeom>
          <a:ln>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154001" y="5506593"/>
            <a:ext cx="560269" cy="2114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982673" y="5221173"/>
            <a:ext cx="3451463" cy="27484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966818" y="5506594"/>
            <a:ext cx="3483175" cy="28013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V="1">
            <a:off x="3517094" y="4853827"/>
            <a:ext cx="1797090" cy="58147"/>
          </a:xfrm>
          <a:prstGeom prst="line">
            <a:avLst/>
          </a:prstGeom>
          <a:ln>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257800" y="2819400"/>
            <a:ext cx="1310102" cy="307777"/>
          </a:xfrm>
          <a:prstGeom prst="rect">
            <a:avLst/>
          </a:prstGeom>
          <a:noFill/>
        </p:spPr>
        <p:txBody>
          <a:bodyPr wrap="none" rtlCol="0">
            <a:spAutoFit/>
          </a:bodyPr>
          <a:lstStyle/>
          <a:p>
            <a:r>
              <a:rPr lang="en-US" sz="1400" dirty="0" smtClean="0"/>
              <a:t>Incoming beam</a:t>
            </a:r>
            <a:endParaRPr lang="en-US" sz="1400" dirty="0"/>
          </a:p>
        </p:txBody>
      </p:sp>
      <p:sp>
        <p:nvSpPr>
          <p:cNvPr id="76" name="Arc 75"/>
          <p:cNvSpPr/>
          <p:nvPr/>
        </p:nvSpPr>
        <p:spPr>
          <a:xfrm rot="19032912">
            <a:off x="4231436" y="4337647"/>
            <a:ext cx="300126" cy="236634"/>
          </a:xfrm>
          <a:prstGeom prst="arc">
            <a:avLst>
              <a:gd name="adj1" fmla="val 17273957"/>
              <a:gd name="adj2" fmla="val 0"/>
            </a:avLst>
          </a:prstGeom>
          <a:ln>
            <a:headEnd type="arrow" w="sm"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Arc 76"/>
          <p:cNvSpPr/>
          <p:nvPr/>
        </p:nvSpPr>
        <p:spPr>
          <a:xfrm rot="10398861">
            <a:off x="4704068" y="5396989"/>
            <a:ext cx="168626" cy="167606"/>
          </a:xfrm>
          <a:prstGeom prst="arc">
            <a:avLst>
              <a:gd name="adj1" fmla="val 9274747"/>
              <a:gd name="adj2" fmla="val 16969347"/>
            </a:avLst>
          </a:prstGeom>
          <a:ln>
            <a:headEnd type="arrow" w="sm"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Straight Connector 77"/>
          <p:cNvCxnSpPr/>
          <p:nvPr/>
        </p:nvCxnSpPr>
        <p:spPr>
          <a:xfrm>
            <a:off x="4646785" y="5379111"/>
            <a:ext cx="138399" cy="140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656475" y="5325375"/>
            <a:ext cx="184648" cy="86079"/>
          </a:xfrm>
          <a:prstGeom prst="line">
            <a:avLst/>
          </a:prstGeom>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4724400" y="5410200"/>
            <a:ext cx="389850" cy="369332"/>
          </a:xfrm>
          <a:prstGeom prst="rect">
            <a:avLst/>
          </a:prstGeom>
        </p:spPr>
        <p:txBody>
          <a:bodyPr wrap="none">
            <a:spAutoFit/>
          </a:bodyPr>
          <a:lstStyle/>
          <a:p>
            <a:r>
              <a:rPr lang="en-US" altLang="ja-JP" dirty="0" smtClean="0">
                <a:solidFill>
                  <a:srgbClr val="385D8A"/>
                </a:solidFill>
              </a:rPr>
              <a:t>α</a:t>
            </a:r>
            <a:r>
              <a:rPr lang="en-US" altLang="ja-JP" baseline="-25000" dirty="0" smtClean="0">
                <a:solidFill>
                  <a:srgbClr val="385D8A"/>
                </a:solidFill>
              </a:rPr>
              <a:t>a</a:t>
            </a:r>
            <a:endParaRPr lang="en-US" dirty="0">
              <a:solidFill>
                <a:srgbClr val="385D8A"/>
              </a:solidFill>
            </a:endParaRPr>
          </a:p>
        </p:txBody>
      </p:sp>
      <p:sp>
        <p:nvSpPr>
          <p:cNvPr id="81" name="TextBox 80"/>
          <p:cNvSpPr txBox="1"/>
          <p:nvPr/>
        </p:nvSpPr>
        <p:spPr>
          <a:xfrm>
            <a:off x="4419600" y="4114800"/>
            <a:ext cx="434734" cy="369332"/>
          </a:xfrm>
          <a:prstGeom prst="rect">
            <a:avLst/>
          </a:prstGeom>
          <a:noFill/>
        </p:spPr>
        <p:txBody>
          <a:bodyPr wrap="none" rtlCol="0">
            <a:spAutoFit/>
          </a:bodyPr>
          <a:lstStyle/>
          <a:p>
            <a:r>
              <a:rPr lang="en-US" altLang="ja-JP" dirty="0" smtClean="0">
                <a:solidFill>
                  <a:srgbClr val="385D8A"/>
                </a:solidFill>
              </a:rPr>
              <a:t>γE</a:t>
            </a:r>
            <a:r>
              <a:rPr lang="en-US" altLang="ja-JP" baseline="-25000" dirty="0" smtClean="0">
                <a:solidFill>
                  <a:srgbClr val="385D8A"/>
                </a:solidFill>
              </a:rPr>
              <a:t>i</a:t>
            </a:r>
            <a:endParaRPr lang="en-US" baseline="-25000" dirty="0">
              <a:solidFill>
                <a:srgbClr val="385D8A"/>
              </a:solidFill>
            </a:endParaRPr>
          </a:p>
        </p:txBody>
      </p:sp>
      <p:sp>
        <p:nvSpPr>
          <p:cNvPr id="82" name="Arc 81"/>
          <p:cNvSpPr/>
          <p:nvPr/>
        </p:nvSpPr>
        <p:spPr>
          <a:xfrm rot="20376590">
            <a:off x="4261495" y="4054095"/>
            <a:ext cx="271906" cy="150401"/>
          </a:xfrm>
          <a:prstGeom prst="arc">
            <a:avLst>
              <a:gd name="adj1" fmla="val 16200000"/>
              <a:gd name="adj2" fmla="val 20400438"/>
            </a:avLst>
          </a:prstGeom>
          <a:ln>
            <a:headEnd type="arrow" w="sm"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Box 82"/>
          <p:cNvSpPr txBox="1"/>
          <p:nvPr/>
        </p:nvSpPr>
        <p:spPr>
          <a:xfrm>
            <a:off x="4439216" y="3811509"/>
            <a:ext cx="462050" cy="369332"/>
          </a:xfrm>
          <a:prstGeom prst="rect">
            <a:avLst/>
          </a:prstGeom>
          <a:noFill/>
        </p:spPr>
        <p:txBody>
          <a:bodyPr wrap="none" rtlCol="0">
            <a:spAutoFit/>
          </a:bodyPr>
          <a:lstStyle/>
          <a:p>
            <a:r>
              <a:rPr lang="en-US" altLang="ja-JP" dirty="0" err="1" smtClean="0">
                <a:solidFill>
                  <a:srgbClr val="385D8A"/>
                </a:solidFill>
              </a:rPr>
              <a:t>γE</a:t>
            </a:r>
            <a:r>
              <a:rPr lang="en-US" altLang="ja-JP" baseline="-25000" dirty="0" err="1" smtClean="0">
                <a:solidFill>
                  <a:srgbClr val="385D8A"/>
                </a:solidFill>
              </a:rPr>
              <a:t>c</a:t>
            </a:r>
            <a:endParaRPr lang="en-US" baseline="-25000" dirty="0">
              <a:solidFill>
                <a:srgbClr val="385D8A"/>
              </a:solidFill>
            </a:endParaRPr>
          </a:p>
        </p:txBody>
      </p:sp>
      <p:sp>
        <p:nvSpPr>
          <p:cNvPr id="84" name="TextBox 83"/>
          <p:cNvSpPr txBox="1"/>
          <p:nvPr/>
        </p:nvSpPr>
        <p:spPr>
          <a:xfrm>
            <a:off x="3886200" y="4800600"/>
            <a:ext cx="609600" cy="369332"/>
          </a:xfrm>
          <a:prstGeom prst="rect">
            <a:avLst/>
          </a:prstGeom>
          <a:noFill/>
        </p:spPr>
        <p:txBody>
          <a:bodyPr wrap="square" rtlCol="0">
            <a:spAutoFit/>
          </a:bodyPr>
          <a:lstStyle/>
          <a:p>
            <a:r>
              <a:rPr lang="en-US" dirty="0" smtClean="0">
                <a:solidFill>
                  <a:schemeClr val="accent3">
                    <a:lumMod val="50000"/>
                  </a:schemeClr>
                </a:solidFill>
              </a:rPr>
              <a:t>Ma</a:t>
            </a:r>
            <a:endParaRPr lang="en-US" dirty="0">
              <a:solidFill>
                <a:schemeClr val="accent3">
                  <a:lumMod val="50000"/>
                </a:schemeClr>
              </a:solidFill>
            </a:endParaRPr>
          </a:p>
        </p:txBody>
      </p:sp>
      <p:sp>
        <p:nvSpPr>
          <p:cNvPr id="85" name="TextBox 84"/>
          <p:cNvSpPr txBox="1"/>
          <p:nvPr/>
        </p:nvSpPr>
        <p:spPr>
          <a:xfrm>
            <a:off x="5334000" y="5867400"/>
            <a:ext cx="1310102" cy="307777"/>
          </a:xfrm>
          <a:prstGeom prst="rect">
            <a:avLst/>
          </a:prstGeom>
          <a:noFill/>
        </p:spPr>
        <p:txBody>
          <a:bodyPr wrap="none" rtlCol="0">
            <a:spAutoFit/>
          </a:bodyPr>
          <a:lstStyle/>
          <a:p>
            <a:r>
              <a:rPr lang="en-US" sz="1400" dirty="0" smtClean="0"/>
              <a:t>Incoming beam</a:t>
            </a:r>
            <a:endParaRPr lang="en-US" sz="1400" dirty="0"/>
          </a:p>
        </p:txBody>
      </p:sp>
      <p:sp>
        <p:nvSpPr>
          <p:cNvPr id="87" name="TextBox 86"/>
          <p:cNvSpPr txBox="1"/>
          <p:nvPr/>
        </p:nvSpPr>
        <p:spPr>
          <a:xfrm>
            <a:off x="6934200" y="2362200"/>
            <a:ext cx="891591" cy="369332"/>
          </a:xfrm>
          <a:prstGeom prst="rect">
            <a:avLst/>
          </a:prstGeom>
          <a:noFill/>
        </p:spPr>
        <p:txBody>
          <a:bodyPr wrap="none" rtlCol="0">
            <a:spAutoFit/>
          </a:bodyPr>
          <a:lstStyle/>
          <a:p>
            <a:r>
              <a:rPr lang="en-US" dirty="0" smtClean="0"/>
              <a:t>Aligned</a:t>
            </a:r>
            <a:endParaRPr lang="en-US" dirty="0"/>
          </a:p>
        </p:txBody>
      </p:sp>
      <p:sp>
        <p:nvSpPr>
          <p:cNvPr id="86" name="Slide Number Placeholder 85"/>
          <p:cNvSpPr>
            <a:spLocks noGrp="1"/>
          </p:cNvSpPr>
          <p:nvPr>
            <p:ph type="sldNum" sz="quarter" idx="12"/>
          </p:nvPr>
        </p:nvSpPr>
        <p:spPr/>
        <p:txBody>
          <a:bodyPr/>
          <a:lstStyle/>
          <a:p>
            <a:fld id="{1BF1B83B-E97F-4C33-85DE-BACA1BBD56B1}" type="slidenum">
              <a:rPr lang="en-US" smtClean="0"/>
              <a:pPr/>
              <a:t>4</a:t>
            </a:fld>
            <a:endParaRPr lang="en-US"/>
          </a:p>
        </p:txBody>
      </p:sp>
      <p:cxnSp>
        <p:nvCxnSpPr>
          <p:cNvPr id="88" name="Straight Arrow Connector 87"/>
          <p:cNvCxnSpPr/>
          <p:nvPr/>
        </p:nvCxnSpPr>
        <p:spPr>
          <a:xfrm flipV="1">
            <a:off x="4450099" y="4886325"/>
            <a:ext cx="331451" cy="304800"/>
          </a:xfrm>
          <a:prstGeom prst="straightConnector1">
            <a:avLst/>
          </a:prstGeom>
          <a:ln>
            <a:solidFill>
              <a:schemeClr val="accent3">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4044325" y="5937875"/>
            <a:ext cx="542925" cy="249575"/>
          </a:xfrm>
          <a:prstGeom prst="straightConnector1">
            <a:avLst/>
          </a:prstGeom>
          <a:ln>
            <a:solidFill>
              <a:schemeClr val="accent3">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6200000" flipH="1">
            <a:off x="751142" y="5775410"/>
            <a:ext cx="504826" cy="3007"/>
          </a:xfrm>
          <a:prstGeom prst="straightConnector1">
            <a:avLst/>
          </a:prstGeom>
          <a:ln>
            <a:solidFill>
              <a:schemeClr val="accent3">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724400" y="4648200"/>
            <a:ext cx="408958" cy="369332"/>
          </a:xfrm>
          <a:prstGeom prst="rect">
            <a:avLst/>
          </a:prstGeom>
          <a:noFill/>
        </p:spPr>
        <p:txBody>
          <a:bodyPr wrap="none" rtlCol="0">
            <a:spAutoFit/>
          </a:bodyPr>
          <a:lstStyle/>
          <a:p>
            <a:r>
              <a:rPr lang="en-US" dirty="0" smtClean="0"/>
              <a:t>Pa</a:t>
            </a:r>
            <a:endParaRPr lang="en-US" dirty="0"/>
          </a:p>
        </p:txBody>
      </p:sp>
      <p:sp>
        <p:nvSpPr>
          <p:cNvPr id="92" name="TextBox 91"/>
          <p:cNvSpPr txBox="1"/>
          <p:nvPr/>
        </p:nvSpPr>
        <p:spPr>
          <a:xfrm>
            <a:off x="4069099" y="6334125"/>
            <a:ext cx="396199" cy="369332"/>
          </a:xfrm>
          <a:prstGeom prst="rect">
            <a:avLst/>
          </a:prstGeom>
          <a:noFill/>
        </p:spPr>
        <p:txBody>
          <a:bodyPr wrap="none" rtlCol="0">
            <a:spAutoFit/>
          </a:bodyPr>
          <a:lstStyle/>
          <a:p>
            <a:r>
              <a:rPr lang="en-US" dirty="0" smtClean="0"/>
              <a:t>Pc</a:t>
            </a:r>
            <a:endParaRPr lang="en-US" dirty="0"/>
          </a:p>
        </p:txBody>
      </p:sp>
      <p:sp>
        <p:nvSpPr>
          <p:cNvPr id="93" name="TextBox 92"/>
          <p:cNvSpPr txBox="1"/>
          <p:nvPr/>
        </p:nvSpPr>
        <p:spPr>
          <a:xfrm>
            <a:off x="792499" y="6029325"/>
            <a:ext cx="425116" cy="369332"/>
          </a:xfrm>
          <a:prstGeom prst="rect">
            <a:avLst/>
          </a:prstGeom>
          <a:noFill/>
        </p:spPr>
        <p:txBody>
          <a:bodyPr wrap="none" rtlCol="0">
            <a:spAutoFit/>
          </a:bodyPr>
          <a:lstStyle/>
          <a:p>
            <a:r>
              <a:rPr lang="en-US" dirty="0" err="1" smtClean="0"/>
              <a:t>Pb</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Yaw misalignment</a:t>
            </a:r>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457200" y="2510533"/>
            <a:ext cx="6600825" cy="4347467"/>
          </a:xfrm>
          <a:prstGeom prst="rect">
            <a:avLst/>
          </a:prstGeom>
          <a:noFill/>
          <a:ln w="9525">
            <a:noFill/>
            <a:miter lim="800000"/>
            <a:headEnd/>
            <a:tailEnd/>
          </a:ln>
        </p:spPr>
      </p:pic>
      <p:graphicFrame>
        <p:nvGraphicFramePr>
          <p:cNvPr id="2052" name="Object 4"/>
          <p:cNvGraphicFramePr>
            <a:graphicFrameLocks noChangeAspect="1"/>
          </p:cNvGraphicFramePr>
          <p:nvPr/>
        </p:nvGraphicFramePr>
        <p:xfrm>
          <a:off x="5867400" y="5410200"/>
          <a:ext cx="2616200" cy="801688"/>
        </p:xfrm>
        <a:graphic>
          <a:graphicData uri="http://schemas.openxmlformats.org/presentationml/2006/ole">
            <p:oleObj spid="_x0000_s2052" name="Equation" r:id="rId5" imgW="1574640" imgH="482400" progId="Equation.3">
              <p:embed/>
            </p:oleObj>
          </a:graphicData>
        </a:graphic>
      </p:graphicFrame>
      <p:grpSp>
        <p:nvGrpSpPr>
          <p:cNvPr id="52" name="Group 51"/>
          <p:cNvGrpSpPr/>
          <p:nvPr/>
        </p:nvGrpSpPr>
        <p:grpSpPr>
          <a:xfrm>
            <a:off x="133350" y="457200"/>
            <a:ext cx="2876550" cy="1857597"/>
            <a:chOff x="497027" y="3429000"/>
            <a:chExt cx="5492356" cy="3013973"/>
          </a:xfrm>
        </p:grpSpPr>
        <p:grpSp>
          <p:nvGrpSpPr>
            <p:cNvPr id="8" name="Group 106"/>
            <p:cNvGrpSpPr/>
            <p:nvPr/>
          </p:nvGrpSpPr>
          <p:grpSpPr>
            <a:xfrm>
              <a:off x="497027" y="3429000"/>
              <a:ext cx="1529543" cy="1108971"/>
              <a:chOff x="4764227" y="4114800"/>
              <a:chExt cx="1529543" cy="1108971"/>
            </a:xfrm>
          </p:grpSpPr>
          <p:cxnSp>
            <p:nvCxnSpPr>
              <p:cNvPr id="9" name="Straight Arrow Connector 8"/>
              <p:cNvCxnSpPr/>
              <p:nvPr/>
            </p:nvCxnSpPr>
            <p:spPr>
              <a:xfrm>
                <a:off x="4800600" y="4953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6482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91201" y="4724400"/>
                <a:ext cx="502569" cy="499371"/>
              </a:xfrm>
              <a:prstGeom prst="rect">
                <a:avLst/>
              </a:prstGeom>
              <a:noFill/>
            </p:spPr>
            <p:txBody>
              <a:bodyPr wrap="none" rtlCol="0">
                <a:spAutoFit/>
              </a:bodyPr>
              <a:lstStyle/>
              <a:p>
                <a:r>
                  <a:rPr lang="en-US" sz="1400" dirty="0" smtClean="0"/>
                  <a:t>x</a:t>
                </a:r>
                <a:endParaRPr lang="en-US" sz="1400" dirty="0"/>
              </a:p>
            </p:txBody>
          </p:sp>
          <p:sp>
            <p:nvSpPr>
              <p:cNvPr id="12" name="TextBox 11"/>
              <p:cNvSpPr txBox="1"/>
              <p:nvPr/>
            </p:nvSpPr>
            <p:spPr>
              <a:xfrm>
                <a:off x="5181601" y="4114800"/>
                <a:ext cx="508691" cy="499372"/>
              </a:xfrm>
              <a:prstGeom prst="rect">
                <a:avLst/>
              </a:prstGeom>
              <a:noFill/>
            </p:spPr>
            <p:txBody>
              <a:bodyPr wrap="none" rtlCol="0">
                <a:spAutoFit/>
              </a:bodyPr>
              <a:lstStyle/>
              <a:p>
                <a:r>
                  <a:rPr lang="en-US" sz="1400" dirty="0"/>
                  <a:t>y</a:t>
                </a:r>
              </a:p>
            </p:txBody>
          </p:sp>
          <p:sp>
            <p:nvSpPr>
              <p:cNvPr id="13" name="Oval 12"/>
              <p:cNvSpPr/>
              <p:nvPr/>
            </p:nvSpPr>
            <p:spPr>
              <a:xfrm>
                <a:off x="5029200" y="4876800"/>
                <a:ext cx="152400" cy="1524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81016" y="492556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764227" y="4609342"/>
                <a:ext cx="228600" cy="499372"/>
              </a:xfrm>
              <a:prstGeom prst="rect">
                <a:avLst/>
              </a:prstGeom>
              <a:noFill/>
            </p:spPr>
            <p:txBody>
              <a:bodyPr wrap="square" rtlCol="0">
                <a:spAutoFit/>
              </a:bodyPr>
              <a:lstStyle/>
              <a:p>
                <a:r>
                  <a:rPr lang="en-US" sz="1400" dirty="0" smtClean="0"/>
                  <a:t>z</a:t>
                </a:r>
                <a:endParaRPr lang="en-US" sz="1400" dirty="0"/>
              </a:p>
            </p:txBody>
          </p:sp>
        </p:grpSp>
        <p:sp>
          <p:nvSpPr>
            <p:cNvPr id="16" name="Isosceles Triangle 15"/>
            <p:cNvSpPr/>
            <p:nvPr/>
          </p:nvSpPr>
          <p:spPr>
            <a:xfrm rot="16200000">
              <a:off x="2476500" y="3768923"/>
              <a:ext cx="533400" cy="3505200"/>
            </a:xfrm>
            <a:prstGeom prst="triangl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6" idx="4"/>
            </p:cNvCxnSpPr>
            <p:nvPr/>
          </p:nvCxnSpPr>
          <p:spPr>
            <a:xfrm flipV="1">
              <a:off x="4495801" y="5082623"/>
              <a:ext cx="1493582" cy="172200"/>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2401" y="5943601"/>
              <a:ext cx="790275" cy="499372"/>
            </a:xfrm>
            <a:prstGeom prst="rect">
              <a:avLst/>
            </a:prstGeom>
            <a:noFill/>
          </p:spPr>
          <p:txBody>
            <a:bodyPr wrap="none" rtlCol="0">
              <a:spAutoFit/>
            </a:bodyPr>
            <a:lstStyle/>
            <a:p>
              <a:r>
                <a:rPr lang="en-US" sz="1400" dirty="0" smtClean="0">
                  <a:solidFill>
                    <a:schemeClr val="tx2"/>
                  </a:solidFill>
                </a:rPr>
                <a:t>Mc</a:t>
              </a:r>
              <a:endParaRPr lang="en-US" sz="1400" dirty="0">
                <a:solidFill>
                  <a:schemeClr val="tx2"/>
                </a:solidFill>
              </a:endParaRPr>
            </a:p>
          </p:txBody>
        </p:sp>
        <p:sp>
          <p:nvSpPr>
            <p:cNvPr id="25" name="TextBox 24"/>
            <p:cNvSpPr txBox="1"/>
            <p:nvPr/>
          </p:nvSpPr>
          <p:spPr>
            <a:xfrm>
              <a:off x="869462" y="5034039"/>
              <a:ext cx="827003" cy="499372"/>
            </a:xfrm>
            <a:prstGeom prst="rect">
              <a:avLst/>
            </a:prstGeom>
            <a:noFill/>
          </p:spPr>
          <p:txBody>
            <a:bodyPr wrap="none" rtlCol="0">
              <a:spAutoFit/>
            </a:bodyPr>
            <a:lstStyle/>
            <a:p>
              <a:r>
                <a:rPr lang="en-US" sz="1400" dirty="0" smtClean="0">
                  <a:solidFill>
                    <a:schemeClr val="tx2"/>
                  </a:solidFill>
                </a:rPr>
                <a:t>Mb</a:t>
              </a:r>
              <a:endParaRPr lang="en-US" sz="1400" dirty="0">
                <a:solidFill>
                  <a:schemeClr val="tx2"/>
                </a:solidFill>
              </a:endParaRPr>
            </a:p>
          </p:txBody>
        </p:sp>
        <p:sp>
          <p:nvSpPr>
            <p:cNvPr id="26" name="Rectangle 25"/>
            <p:cNvSpPr/>
            <p:nvPr/>
          </p:nvSpPr>
          <p:spPr>
            <a:xfrm rot="2697535">
              <a:off x="4401961" y="5198969"/>
              <a:ext cx="304800" cy="76200"/>
            </a:xfrm>
            <a:prstGeom prst="rect">
              <a:avLst/>
            </a:prstGeom>
            <a:noFill/>
            <a:ln w="9525">
              <a:solidFill>
                <a:srgbClr val="385D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7852654">
              <a:off x="4364034" y="5759031"/>
              <a:ext cx="3048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7"/>
            <p:cNvSpPr/>
            <p:nvPr/>
          </p:nvSpPr>
          <p:spPr>
            <a:xfrm rot="12967788">
              <a:off x="982321" y="5157163"/>
              <a:ext cx="533400" cy="609600"/>
            </a:xfrm>
            <a:prstGeom prst="arc">
              <a:avLst/>
            </a:prstGeom>
            <a:ln w="28575">
              <a:solidFill>
                <a:srgbClr val="385D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p:cNvCxnSpPr>
              <a:stCxn id="28" idx="0"/>
            </p:cNvCxnSpPr>
            <p:nvPr/>
          </p:nvCxnSpPr>
          <p:spPr>
            <a:xfrm flipH="1">
              <a:off x="906556" y="5708145"/>
              <a:ext cx="162750" cy="6504"/>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V="1">
              <a:off x="704684" y="5500429"/>
              <a:ext cx="393192" cy="9144"/>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96708" y="5308405"/>
              <a:ext cx="118872" cy="0"/>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67000" y="5712023"/>
              <a:ext cx="1219200" cy="307777"/>
            </a:xfrm>
            <a:prstGeom prst="rect">
              <a:avLst/>
            </a:prstGeom>
            <a:noFill/>
            <a:ln>
              <a:noFill/>
            </a:ln>
          </p:spPr>
          <p:txBody>
            <a:bodyPr wrap="square" rtlCol="0">
              <a:spAutoFit/>
            </a:bodyPr>
            <a:lstStyle/>
            <a:p>
              <a:r>
                <a:rPr lang="en-US" sz="1400" dirty="0" smtClean="0">
                  <a:solidFill>
                    <a:schemeClr val="tx2">
                      <a:lumMod val="60000"/>
                      <a:lumOff val="40000"/>
                    </a:schemeClr>
                  </a:solidFill>
                </a:rPr>
                <a:t>10m</a:t>
              </a:r>
              <a:endParaRPr lang="en-US" sz="1400" dirty="0">
                <a:solidFill>
                  <a:schemeClr val="tx2">
                    <a:lumMod val="60000"/>
                    <a:lumOff val="40000"/>
                  </a:schemeClr>
                </a:solidFill>
              </a:endParaRPr>
            </a:p>
          </p:txBody>
        </p:sp>
        <p:sp>
          <p:nvSpPr>
            <p:cNvPr id="33" name="TextBox 32"/>
            <p:cNvSpPr txBox="1"/>
            <p:nvPr/>
          </p:nvSpPr>
          <p:spPr>
            <a:xfrm>
              <a:off x="3810000" y="5410200"/>
              <a:ext cx="554960" cy="307777"/>
            </a:xfrm>
            <a:prstGeom prst="rect">
              <a:avLst/>
            </a:prstGeom>
            <a:noFill/>
            <a:ln>
              <a:noFill/>
            </a:ln>
          </p:spPr>
          <p:txBody>
            <a:bodyPr wrap="none" rtlCol="0">
              <a:spAutoFit/>
            </a:bodyPr>
            <a:lstStyle/>
            <a:p>
              <a:r>
                <a:rPr lang="en-US" sz="1400" dirty="0" smtClean="0">
                  <a:solidFill>
                    <a:schemeClr val="tx2">
                      <a:lumMod val="60000"/>
                      <a:lumOff val="40000"/>
                    </a:schemeClr>
                  </a:solidFill>
                </a:rPr>
                <a:t>0.3m</a:t>
              </a:r>
              <a:endParaRPr lang="en-US" sz="1400" dirty="0">
                <a:solidFill>
                  <a:schemeClr val="tx2">
                    <a:lumMod val="60000"/>
                    <a:lumOff val="40000"/>
                  </a:schemeClr>
                </a:solidFill>
              </a:endParaRPr>
            </a:p>
          </p:txBody>
        </p:sp>
        <p:cxnSp>
          <p:nvCxnSpPr>
            <p:cNvPr id="34" name="Straight Connector 33"/>
            <p:cNvCxnSpPr>
              <a:stCxn id="16" idx="2"/>
            </p:cNvCxnSpPr>
            <p:nvPr/>
          </p:nvCxnSpPr>
          <p:spPr>
            <a:xfrm>
              <a:off x="4495800" y="5788223"/>
              <a:ext cx="291123" cy="31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rot="1594124">
              <a:off x="4370249" y="5174130"/>
              <a:ext cx="304800" cy="762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rot="16200000" flipV="1">
              <a:off x="3899151" y="4633860"/>
              <a:ext cx="1196384" cy="308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5" idx="2"/>
            </p:cNvCxnSpPr>
            <p:nvPr/>
          </p:nvCxnSpPr>
          <p:spPr>
            <a:xfrm rot="5400000" flipH="1">
              <a:off x="3786042" y="4526741"/>
              <a:ext cx="1209096" cy="230036"/>
            </a:xfrm>
            <a:prstGeom prst="line">
              <a:avLst/>
            </a:prstGeom>
            <a:ln>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4154001" y="5506593"/>
              <a:ext cx="560269" cy="2114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982673" y="5221173"/>
              <a:ext cx="3451463" cy="27484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966818" y="5506594"/>
              <a:ext cx="3483175" cy="28013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V="1">
              <a:off x="3517094" y="4853827"/>
              <a:ext cx="1797090" cy="58147"/>
            </a:xfrm>
            <a:prstGeom prst="line">
              <a:avLst/>
            </a:prstGeom>
            <a:ln>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rot="19032912">
              <a:off x="4231436" y="4337647"/>
              <a:ext cx="300126" cy="236634"/>
            </a:xfrm>
            <a:prstGeom prst="arc">
              <a:avLst>
                <a:gd name="adj1" fmla="val 17273957"/>
                <a:gd name="adj2" fmla="val 0"/>
              </a:avLst>
            </a:prstGeom>
            <a:ln>
              <a:headEnd type="arrow" w="sm"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rot="10398861">
              <a:off x="4704068" y="5396989"/>
              <a:ext cx="168626" cy="167606"/>
            </a:xfrm>
            <a:prstGeom prst="arc">
              <a:avLst>
                <a:gd name="adj1" fmla="val 9274747"/>
                <a:gd name="adj2" fmla="val 16969347"/>
              </a:avLst>
            </a:prstGeom>
            <a:ln>
              <a:headEnd type="arrow" w="sm"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p:cNvCxnSpPr/>
            <p:nvPr/>
          </p:nvCxnSpPr>
          <p:spPr>
            <a:xfrm>
              <a:off x="4646785" y="5379111"/>
              <a:ext cx="138399" cy="140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656475" y="5325375"/>
              <a:ext cx="184648" cy="86079"/>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724400" y="5410200"/>
              <a:ext cx="658663" cy="499372"/>
            </a:xfrm>
            <a:prstGeom prst="rect">
              <a:avLst/>
            </a:prstGeom>
          </p:spPr>
          <p:txBody>
            <a:bodyPr wrap="none">
              <a:spAutoFit/>
            </a:bodyPr>
            <a:lstStyle/>
            <a:p>
              <a:r>
                <a:rPr lang="en-US" altLang="ja-JP" sz="1400" dirty="0" smtClean="0">
                  <a:solidFill>
                    <a:srgbClr val="385D8A"/>
                  </a:solidFill>
                </a:rPr>
                <a:t>α</a:t>
              </a:r>
              <a:r>
                <a:rPr lang="en-US" altLang="ja-JP" sz="1400" baseline="-25000" dirty="0" smtClean="0">
                  <a:solidFill>
                    <a:srgbClr val="385D8A"/>
                  </a:solidFill>
                </a:rPr>
                <a:t>a</a:t>
              </a:r>
              <a:endParaRPr lang="en-US" sz="1400" dirty="0">
                <a:solidFill>
                  <a:srgbClr val="385D8A"/>
                </a:solidFill>
              </a:endParaRPr>
            </a:p>
          </p:txBody>
        </p:sp>
        <p:sp>
          <p:nvSpPr>
            <p:cNvPr id="47" name="TextBox 46"/>
            <p:cNvSpPr txBox="1"/>
            <p:nvPr/>
          </p:nvSpPr>
          <p:spPr>
            <a:xfrm>
              <a:off x="4425335" y="4139903"/>
              <a:ext cx="725998" cy="499372"/>
            </a:xfrm>
            <a:prstGeom prst="rect">
              <a:avLst/>
            </a:prstGeom>
            <a:noFill/>
          </p:spPr>
          <p:txBody>
            <a:bodyPr wrap="none" rtlCol="0">
              <a:spAutoFit/>
            </a:bodyPr>
            <a:lstStyle/>
            <a:p>
              <a:r>
                <a:rPr lang="en-US" altLang="ja-JP" sz="1400" dirty="0" smtClean="0">
                  <a:solidFill>
                    <a:srgbClr val="385D8A"/>
                  </a:solidFill>
                </a:rPr>
                <a:t>γE</a:t>
              </a:r>
              <a:r>
                <a:rPr lang="en-US" altLang="ja-JP" sz="1400" baseline="-25000" dirty="0" smtClean="0">
                  <a:solidFill>
                    <a:srgbClr val="385D8A"/>
                  </a:solidFill>
                </a:rPr>
                <a:t>i</a:t>
              </a:r>
              <a:endParaRPr lang="en-US" sz="1400" baseline="-25000" dirty="0">
                <a:solidFill>
                  <a:srgbClr val="385D8A"/>
                </a:solidFill>
              </a:endParaRPr>
            </a:p>
          </p:txBody>
        </p:sp>
        <p:sp>
          <p:nvSpPr>
            <p:cNvPr id="48" name="Arc 47"/>
            <p:cNvSpPr/>
            <p:nvPr/>
          </p:nvSpPr>
          <p:spPr>
            <a:xfrm rot="20376590">
              <a:off x="4261495" y="4054095"/>
              <a:ext cx="271906" cy="150401"/>
            </a:xfrm>
            <a:prstGeom prst="arc">
              <a:avLst>
                <a:gd name="adj1" fmla="val 16200000"/>
                <a:gd name="adj2" fmla="val 20400438"/>
              </a:avLst>
            </a:prstGeom>
            <a:ln>
              <a:headEnd type="arrow" w="sm"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4384656" y="3722634"/>
              <a:ext cx="1186435" cy="499372"/>
            </a:xfrm>
            <a:prstGeom prst="rect">
              <a:avLst/>
            </a:prstGeom>
            <a:noFill/>
          </p:spPr>
          <p:txBody>
            <a:bodyPr wrap="square" rtlCol="0">
              <a:spAutoFit/>
            </a:bodyPr>
            <a:lstStyle/>
            <a:p>
              <a:r>
                <a:rPr lang="en-US" altLang="ja-JP" sz="1400" dirty="0" err="1" smtClean="0">
                  <a:solidFill>
                    <a:srgbClr val="385D8A"/>
                  </a:solidFill>
                </a:rPr>
                <a:t>γE</a:t>
              </a:r>
              <a:r>
                <a:rPr lang="en-US" altLang="ja-JP" sz="1400" baseline="-25000" dirty="0" err="1" smtClean="0">
                  <a:solidFill>
                    <a:srgbClr val="385D8A"/>
                  </a:solidFill>
                </a:rPr>
                <a:t>c</a:t>
              </a:r>
              <a:endParaRPr lang="en-US" sz="1400" baseline="-25000" dirty="0">
                <a:solidFill>
                  <a:srgbClr val="385D8A"/>
                </a:solidFill>
              </a:endParaRPr>
            </a:p>
          </p:txBody>
        </p:sp>
        <p:sp>
          <p:nvSpPr>
            <p:cNvPr id="50" name="TextBox 49"/>
            <p:cNvSpPr txBox="1"/>
            <p:nvPr/>
          </p:nvSpPr>
          <p:spPr>
            <a:xfrm>
              <a:off x="3588751" y="4800600"/>
              <a:ext cx="907049" cy="499372"/>
            </a:xfrm>
            <a:prstGeom prst="rect">
              <a:avLst/>
            </a:prstGeom>
            <a:noFill/>
          </p:spPr>
          <p:txBody>
            <a:bodyPr wrap="square" rtlCol="0">
              <a:spAutoFit/>
            </a:bodyPr>
            <a:lstStyle/>
            <a:p>
              <a:r>
                <a:rPr lang="en-US" sz="1400" dirty="0" smtClean="0">
                  <a:solidFill>
                    <a:schemeClr val="accent3">
                      <a:lumMod val="50000"/>
                    </a:schemeClr>
                  </a:solidFill>
                </a:rPr>
                <a:t>Ma</a:t>
              </a:r>
              <a:endParaRPr lang="en-US" sz="1400" dirty="0">
                <a:solidFill>
                  <a:schemeClr val="accent3">
                    <a:lumMod val="50000"/>
                  </a:schemeClr>
                </a:solidFill>
              </a:endParaRPr>
            </a:p>
          </p:txBody>
        </p:sp>
      </p:grpSp>
      <p:cxnSp>
        <p:nvCxnSpPr>
          <p:cNvPr id="54" name="Straight Connector 53"/>
          <p:cNvCxnSpPr/>
          <p:nvPr/>
        </p:nvCxnSpPr>
        <p:spPr>
          <a:xfrm flipV="1">
            <a:off x="2522931" y="1485900"/>
            <a:ext cx="420294" cy="58507"/>
          </a:xfrm>
          <a:prstGeom prst="line">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523875" y="2667000"/>
            <a:ext cx="8620125" cy="3543300"/>
            <a:chOff x="523875" y="2667000"/>
            <a:chExt cx="8620125" cy="3543300"/>
          </a:xfrm>
        </p:grpSpPr>
        <p:sp>
          <p:nvSpPr>
            <p:cNvPr id="57" name="Rounded Rectangle 56"/>
            <p:cNvSpPr/>
            <p:nvPr/>
          </p:nvSpPr>
          <p:spPr>
            <a:xfrm>
              <a:off x="533399" y="3200400"/>
              <a:ext cx="6391275"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523875" y="3790950"/>
              <a:ext cx="6381750"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533400" y="5334000"/>
              <a:ext cx="4933950"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552450" y="5905500"/>
              <a:ext cx="4933950" cy="304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7239000" y="2667000"/>
              <a:ext cx="1905000" cy="615553"/>
            </a:xfrm>
            <a:prstGeom prst="rect">
              <a:avLst/>
            </a:prstGeom>
            <a:noFill/>
          </p:spPr>
          <p:txBody>
            <a:bodyPr wrap="square" rtlCol="0">
              <a:spAutoFit/>
            </a:bodyPr>
            <a:lstStyle/>
            <a:p>
              <a:r>
                <a:rPr lang="en-US" dirty="0" smtClean="0"/>
                <a:t>Very similar </a:t>
              </a:r>
              <a:r>
                <a:rPr lang="en-US" dirty="0" smtClean="0">
                  <a:sym typeface="Wingdings" pitchFamily="2" charset="2"/>
                </a:rPr>
                <a:t></a:t>
              </a:r>
            </a:p>
            <a:p>
              <a:r>
                <a:rPr lang="en-US" sz="1600" dirty="0" smtClean="0">
                  <a:sym typeface="Wingdings" pitchFamily="2" charset="2"/>
                </a:rPr>
                <a:t>linear  </a:t>
              </a:r>
              <a:r>
                <a:rPr lang="en-US" sz="1600" dirty="0" smtClean="0">
                  <a:sym typeface="Wingdings" pitchFamily="2" charset="2"/>
                </a:rPr>
                <a:t>combinations</a:t>
              </a:r>
              <a:endParaRPr lang="en-US" sz="1600" dirty="0"/>
            </a:p>
          </p:txBody>
        </p:sp>
        <p:cxnSp>
          <p:nvCxnSpPr>
            <p:cNvPr id="63" name="Straight Arrow Connector 62"/>
            <p:cNvCxnSpPr>
              <a:stCxn id="61" idx="1"/>
              <a:endCxn id="57" idx="3"/>
            </p:cNvCxnSpPr>
            <p:nvPr/>
          </p:nvCxnSpPr>
          <p:spPr>
            <a:xfrm rot="10800000" flipV="1">
              <a:off x="6924674" y="2974776"/>
              <a:ext cx="314326" cy="378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1" idx="1"/>
              <a:endCxn id="58" idx="3"/>
            </p:cNvCxnSpPr>
            <p:nvPr/>
          </p:nvCxnSpPr>
          <p:spPr>
            <a:xfrm rot="10800000" flipV="1">
              <a:off x="6905626" y="2974776"/>
              <a:ext cx="333375" cy="9685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54" name="Object 6"/>
            <p:cNvGraphicFramePr>
              <a:graphicFrameLocks noChangeAspect="1"/>
            </p:cNvGraphicFramePr>
            <p:nvPr/>
          </p:nvGraphicFramePr>
          <p:xfrm>
            <a:off x="7467600" y="3429000"/>
            <a:ext cx="1371600" cy="1330936"/>
          </p:xfrm>
          <a:graphic>
            <a:graphicData uri="http://schemas.openxmlformats.org/presentationml/2006/ole">
              <p:oleObj spid="_x0000_s2054" name="Equation" r:id="rId6" imgW="838080" imgH="812520" progId="Equation.3">
                <p:embed/>
              </p:oleObj>
            </a:graphicData>
          </a:graphic>
        </p:graphicFrame>
      </p:grpSp>
      <p:cxnSp>
        <p:nvCxnSpPr>
          <p:cNvPr id="68" name="Straight Arrow Connector 67"/>
          <p:cNvCxnSpPr/>
          <p:nvPr/>
        </p:nvCxnSpPr>
        <p:spPr>
          <a:xfrm rot="10800000">
            <a:off x="5334000" y="4920734"/>
            <a:ext cx="533400" cy="337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782502" y="5029200"/>
            <a:ext cx="3361498" cy="369332"/>
          </a:xfrm>
          <a:prstGeom prst="rect">
            <a:avLst/>
          </a:prstGeom>
          <a:noFill/>
        </p:spPr>
        <p:txBody>
          <a:bodyPr wrap="none" rtlCol="0">
            <a:spAutoFit/>
          </a:bodyPr>
          <a:lstStyle/>
          <a:p>
            <a:r>
              <a:rPr lang="en-US" dirty="0" smtClean="0"/>
              <a:t>Ratio between angular and lateral</a:t>
            </a:r>
            <a:endParaRPr lang="en-US" dirty="0"/>
          </a:p>
        </p:txBody>
      </p:sp>
      <p:sp>
        <p:nvSpPr>
          <p:cNvPr id="89" name="Rounded Rectangle 88"/>
          <p:cNvSpPr/>
          <p:nvPr/>
        </p:nvSpPr>
        <p:spPr>
          <a:xfrm>
            <a:off x="533400" y="5638800"/>
            <a:ext cx="49530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523875" y="6200775"/>
            <a:ext cx="26670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57200" y="5257800"/>
            <a:ext cx="1377493" cy="369332"/>
          </a:xfrm>
          <a:prstGeom prst="rect">
            <a:avLst/>
          </a:prstGeom>
          <a:solidFill>
            <a:schemeClr val="bg1"/>
          </a:solidFill>
        </p:spPr>
        <p:txBody>
          <a:bodyPr wrap="none" rtlCol="0">
            <a:spAutoFit/>
          </a:bodyPr>
          <a:lstStyle/>
          <a:p>
            <a:r>
              <a:rPr lang="en-US" dirty="0" smtClean="0">
                <a:solidFill>
                  <a:srgbClr val="FF0000"/>
                </a:solidFill>
              </a:rPr>
              <a:t>Pure angular</a:t>
            </a:r>
            <a:endParaRPr lang="en-US" dirty="0">
              <a:solidFill>
                <a:srgbClr val="FF0000"/>
              </a:solidFill>
            </a:endParaRPr>
          </a:p>
        </p:txBody>
      </p:sp>
      <p:sp>
        <p:nvSpPr>
          <p:cNvPr id="65" name="TextBox 64"/>
          <p:cNvSpPr txBox="1"/>
          <p:nvPr/>
        </p:nvSpPr>
        <p:spPr>
          <a:xfrm>
            <a:off x="3276600" y="6172200"/>
            <a:ext cx="1260730" cy="369332"/>
          </a:xfrm>
          <a:prstGeom prst="rect">
            <a:avLst/>
          </a:prstGeom>
          <a:solidFill>
            <a:schemeClr val="bg1"/>
          </a:solidFill>
        </p:spPr>
        <p:txBody>
          <a:bodyPr wrap="none" rtlCol="0">
            <a:spAutoFit/>
          </a:bodyPr>
          <a:lstStyle/>
          <a:p>
            <a:r>
              <a:rPr lang="en-US" dirty="0" smtClean="0">
                <a:solidFill>
                  <a:srgbClr val="FF0000"/>
                </a:solidFill>
              </a:rPr>
              <a:t>Pure lateral</a:t>
            </a:r>
            <a:endParaRPr lang="en-US" dirty="0">
              <a:solidFill>
                <a:srgbClr val="FF0000"/>
              </a:solidFill>
            </a:endParaRPr>
          </a:p>
        </p:txBody>
      </p:sp>
      <p:sp>
        <p:nvSpPr>
          <p:cNvPr id="66" name="Rounded Rectangle 65"/>
          <p:cNvSpPr/>
          <p:nvPr/>
        </p:nvSpPr>
        <p:spPr>
          <a:xfrm>
            <a:off x="1066800" y="6553200"/>
            <a:ext cx="1247775"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819525" y="6543675"/>
            <a:ext cx="1247775"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5715000" y="6488668"/>
            <a:ext cx="3128677" cy="369332"/>
          </a:xfrm>
          <a:prstGeom prst="rect">
            <a:avLst/>
          </a:prstGeom>
          <a:solidFill>
            <a:schemeClr val="bg1"/>
          </a:solidFill>
        </p:spPr>
        <p:txBody>
          <a:bodyPr wrap="none" rtlCol="0">
            <a:spAutoFit/>
          </a:bodyPr>
          <a:lstStyle/>
          <a:p>
            <a:r>
              <a:rPr lang="en-US" dirty="0" smtClean="0">
                <a:solidFill>
                  <a:srgbClr val="FF0000"/>
                </a:solidFill>
              </a:rPr>
              <a:t>Very small effect on DWS signal</a:t>
            </a:r>
            <a:endParaRPr lang="en-US" dirty="0">
              <a:solidFill>
                <a:srgbClr val="FF0000"/>
              </a:solidFill>
            </a:endParaRPr>
          </a:p>
        </p:txBody>
      </p:sp>
      <p:sp>
        <p:nvSpPr>
          <p:cNvPr id="70" name="Slide Number Placeholder 69"/>
          <p:cNvSpPr>
            <a:spLocks noGrp="1"/>
          </p:cNvSpPr>
          <p:nvPr>
            <p:ph type="sldNum" sz="quarter" idx="12"/>
          </p:nvPr>
        </p:nvSpPr>
        <p:spPr/>
        <p:txBody>
          <a:bodyPr/>
          <a:lstStyle/>
          <a:p>
            <a:fld id="{1BF1B83B-E97F-4C33-85DE-BACA1BBD56B1}" type="slidenum">
              <a:rPr lang="en-US" smtClean="0"/>
              <a:pPr/>
              <a:t>5</a:t>
            </a:fld>
            <a:endParaRPr lang="en-US"/>
          </a:p>
        </p:txBody>
      </p:sp>
      <p:cxnSp>
        <p:nvCxnSpPr>
          <p:cNvPr id="71" name="Straight Arrow Connector 70"/>
          <p:cNvCxnSpPr/>
          <p:nvPr/>
        </p:nvCxnSpPr>
        <p:spPr>
          <a:xfrm rot="5400000" flipH="1" flipV="1">
            <a:off x="2171700" y="1295400"/>
            <a:ext cx="285750" cy="228600"/>
          </a:xfrm>
          <a:prstGeom prst="straightConnector1">
            <a:avLst/>
          </a:prstGeom>
          <a:ln>
            <a:solidFill>
              <a:schemeClr val="accent3">
                <a:lumMod val="5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6200000" flipH="1">
            <a:off x="2143127" y="2000251"/>
            <a:ext cx="361951" cy="228602"/>
          </a:xfrm>
          <a:prstGeom prst="straightConnector1">
            <a:avLst/>
          </a:prstGeom>
          <a:ln>
            <a:solidFill>
              <a:schemeClr val="accent3">
                <a:lumMod val="5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77" idx="0"/>
          </p:cNvCxnSpPr>
          <p:nvPr/>
        </p:nvCxnSpPr>
        <p:spPr>
          <a:xfrm rot="5400000">
            <a:off x="169255" y="1759929"/>
            <a:ext cx="238125" cy="204416"/>
          </a:xfrm>
          <a:prstGeom prst="straightConnector1">
            <a:avLst/>
          </a:prstGeom>
          <a:ln>
            <a:solidFill>
              <a:schemeClr val="accent3">
                <a:lumMod val="5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409825" y="1152525"/>
            <a:ext cx="360355" cy="307777"/>
          </a:xfrm>
          <a:prstGeom prst="rect">
            <a:avLst/>
          </a:prstGeom>
          <a:noFill/>
        </p:spPr>
        <p:txBody>
          <a:bodyPr wrap="none" rtlCol="0">
            <a:spAutoFit/>
          </a:bodyPr>
          <a:lstStyle/>
          <a:p>
            <a:r>
              <a:rPr lang="en-US" sz="1400" dirty="0" smtClean="0"/>
              <a:t>Pa</a:t>
            </a:r>
            <a:endParaRPr lang="en-US" sz="1400" dirty="0"/>
          </a:p>
        </p:txBody>
      </p:sp>
      <p:sp>
        <p:nvSpPr>
          <p:cNvPr id="76" name="TextBox 75"/>
          <p:cNvSpPr txBox="1"/>
          <p:nvPr/>
        </p:nvSpPr>
        <p:spPr>
          <a:xfrm>
            <a:off x="2438400" y="2133600"/>
            <a:ext cx="349198" cy="307777"/>
          </a:xfrm>
          <a:prstGeom prst="rect">
            <a:avLst/>
          </a:prstGeom>
          <a:noFill/>
        </p:spPr>
        <p:txBody>
          <a:bodyPr wrap="none" rtlCol="0">
            <a:spAutoFit/>
          </a:bodyPr>
          <a:lstStyle/>
          <a:p>
            <a:r>
              <a:rPr lang="en-US" sz="1400" dirty="0" smtClean="0"/>
              <a:t>Pc</a:t>
            </a:r>
            <a:endParaRPr lang="en-US" sz="1400" dirty="0"/>
          </a:p>
        </p:txBody>
      </p:sp>
      <p:sp>
        <p:nvSpPr>
          <p:cNvPr id="77" name="TextBox 76"/>
          <p:cNvSpPr txBox="1"/>
          <p:nvPr/>
        </p:nvSpPr>
        <p:spPr>
          <a:xfrm>
            <a:off x="0" y="1981200"/>
            <a:ext cx="372218" cy="307777"/>
          </a:xfrm>
          <a:prstGeom prst="rect">
            <a:avLst/>
          </a:prstGeom>
          <a:noFill/>
        </p:spPr>
        <p:txBody>
          <a:bodyPr wrap="none" rtlCol="0">
            <a:spAutoFit/>
          </a:bodyPr>
          <a:lstStyle/>
          <a:p>
            <a:r>
              <a:rPr lang="en-US" sz="1400" dirty="0" err="1" smtClean="0"/>
              <a:t>Pb</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1" grpId="0" animBg="1"/>
      <p:bldP spid="62" grpId="0" animBg="1"/>
      <p:bldP spid="65" grpId="0" animBg="1"/>
      <p:bldP spid="66" grpId="0" animBg="1"/>
      <p:bldP spid="67"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Freeform 269"/>
          <p:cNvSpPr/>
          <p:nvPr/>
        </p:nvSpPr>
        <p:spPr>
          <a:xfrm>
            <a:off x="228600" y="4724400"/>
            <a:ext cx="3347191" cy="460005"/>
          </a:xfrm>
          <a:custGeom>
            <a:avLst/>
            <a:gdLst>
              <a:gd name="connsiteX0" fmla="*/ 0 w 3352800"/>
              <a:gd name="connsiteY0" fmla="*/ 228600 h 228600"/>
              <a:gd name="connsiteX1" fmla="*/ 1676400 w 3352800"/>
              <a:gd name="connsiteY1" fmla="*/ 0 h 228600"/>
              <a:gd name="connsiteX2" fmla="*/ 3352800 w 3352800"/>
              <a:gd name="connsiteY2" fmla="*/ 228600 h 228600"/>
              <a:gd name="connsiteX3" fmla="*/ 0 w 3352800"/>
              <a:gd name="connsiteY3" fmla="*/ 228600 h 228600"/>
              <a:gd name="connsiteX0" fmla="*/ 0 w 3352800"/>
              <a:gd name="connsiteY0" fmla="*/ 222990 h 222990"/>
              <a:gd name="connsiteX1" fmla="*/ 2029818 w 3352800"/>
              <a:gd name="connsiteY1" fmla="*/ 0 h 222990"/>
              <a:gd name="connsiteX2" fmla="*/ 3352800 w 3352800"/>
              <a:gd name="connsiteY2" fmla="*/ 222990 h 222990"/>
              <a:gd name="connsiteX3" fmla="*/ 0 w 3352800"/>
              <a:gd name="connsiteY3" fmla="*/ 222990 h 222990"/>
              <a:gd name="connsiteX0" fmla="*/ 0 w 3392069"/>
              <a:gd name="connsiteY0" fmla="*/ 0 h 230003"/>
              <a:gd name="connsiteX1" fmla="*/ 2069087 w 3392069"/>
              <a:gd name="connsiteY1" fmla="*/ 7013 h 230003"/>
              <a:gd name="connsiteX2" fmla="*/ 3392069 w 3392069"/>
              <a:gd name="connsiteY2" fmla="*/ 230003 h 230003"/>
              <a:gd name="connsiteX3" fmla="*/ 0 w 3392069"/>
              <a:gd name="connsiteY3" fmla="*/ 0 h 230003"/>
              <a:gd name="connsiteX0" fmla="*/ 0 w 3347191"/>
              <a:gd name="connsiteY0" fmla="*/ 0 h 460005"/>
              <a:gd name="connsiteX1" fmla="*/ 2069087 w 3347191"/>
              <a:gd name="connsiteY1" fmla="*/ 7013 h 460005"/>
              <a:gd name="connsiteX2" fmla="*/ 3347191 w 3347191"/>
              <a:gd name="connsiteY2" fmla="*/ 460005 h 460005"/>
              <a:gd name="connsiteX3" fmla="*/ 0 w 3347191"/>
              <a:gd name="connsiteY3" fmla="*/ 0 h 460005"/>
            </a:gdLst>
            <a:ahLst/>
            <a:cxnLst>
              <a:cxn ang="0">
                <a:pos x="connsiteX0" y="connsiteY0"/>
              </a:cxn>
              <a:cxn ang="0">
                <a:pos x="connsiteX1" y="connsiteY1"/>
              </a:cxn>
              <a:cxn ang="0">
                <a:pos x="connsiteX2" y="connsiteY2"/>
              </a:cxn>
              <a:cxn ang="0">
                <a:pos x="connsiteX3" y="connsiteY3"/>
              </a:cxn>
            </a:cxnLst>
            <a:rect l="l" t="t" r="r" b="b"/>
            <a:pathLst>
              <a:path w="3347191" h="460005">
                <a:moveTo>
                  <a:pt x="0" y="0"/>
                </a:moveTo>
                <a:lnTo>
                  <a:pt x="2069087" y="7013"/>
                </a:lnTo>
                <a:lnTo>
                  <a:pt x="3347191" y="460005"/>
                </a:lnTo>
                <a:lnTo>
                  <a:pt x="0" y="0"/>
                </a:lnTo>
                <a:close/>
              </a:path>
            </a:pathLst>
          </a:custGeom>
          <a:solidFill>
            <a:srgbClr val="FDF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flipV="1">
            <a:off x="354822" y="4000736"/>
            <a:ext cx="3072777" cy="718056"/>
          </a:xfrm>
          <a:custGeom>
            <a:avLst/>
            <a:gdLst>
              <a:gd name="connsiteX0" fmla="*/ 0 w 228600"/>
              <a:gd name="connsiteY0" fmla="*/ 457200 h 457200"/>
              <a:gd name="connsiteX1" fmla="*/ 114300 w 228600"/>
              <a:gd name="connsiteY1" fmla="*/ 0 h 457200"/>
              <a:gd name="connsiteX2" fmla="*/ 228600 w 228600"/>
              <a:gd name="connsiteY2" fmla="*/ 457200 h 457200"/>
              <a:gd name="connsiteX3" fmla="*/ 0 w 228600"/>
              <a:gd name="connsiteY3" fmla="*/ 457200 h 457200"/>
              <a:gd name="connsiteX0" fmla="*/ 0 w 1513248"/>
              <a:gd name="connsiteY0" fmla="*/ 496468 h 496468"/>
              <a:gd name="connsiteX1" fmla="*/ 1398948 w 1513248"/>
              <a:gd name="connsiteY1" fmla="*/ 0 h 496468"/>
              <a:gd name="connsiteX2" fmla="*/ 1513248 w 1513248"/>
              <a:gd name="connsiteY2" fmla="*/ 457200 h 496468"/>
              <a:gd name="connsiteX3" fmla="*/ 0 w 1513248"/>
              <a:gd name="connsiteY3" fmla="*/ 496468 h 496468"/>
              <a:gd name="connsiteX0" fmla="*/ 0 w 1959930"/>
              <a:gd name="connsiteY0" fmla="*/ 704032 h 704032"/>
              <a:gd name="connsiteX1" fmla="*/ 1959930 w 1959930"/>
              <a:gd name="connsiteY1" fmla="*/ 0 h 704032"/>
              <a:gd name="connsiteX2" fmla="*/ 1513248 w 1959930"/>
              <a:gd name="connsiteY2" fmla="*/ 664764 h 704032"/>
              <a:gd name="connsiteX3" fmla="*/ 0 w 1959930"/>
              <a:gd name="connsiteY3" fmla="*/ 704032 h 704032"/>
              <a:gd name="connsiteX0" fmla="*/ 0 w 3072777"/>
              <a:gd name="connsiteY0" fmla="*/ 718056 h 718056"/>
              <a:gd name="connsiteX1" fmla="*/ 1959930 w 3072777"/>
              <a:gd name="connsiteY1" fmla="*/ 14024 h 718056"/>
              <a:gd name="connsiteX2" fmla="*/ 3072777 w 3072777"/>
              <a:gd name="connsiteY2" fmla="*/ 0 h 718056"/>
              <a:gd name="connsiteX3" fmla="*/ 0 w 3072777"/>
              <a:gd name="connsiteY3" fmla="*/ 718056 h 718056"/>
            </a:gdLst>
            <a:ahLst/>
            <a:cxnLst>
              <a:cxn ang="0">
                <a:pos x="connsiteX0" y="connsiteY0"/>
              </a:cxn>
              <a:cxn ang="0">
                <a:pos x="connsiteX1" y="connsiteY1"/>
              </a:cxn>
              <a:cxn ang="0">
                <a:pos x="connsiteX2" y="connsiteY2"/>
              </a:cxn>
              <a:cxn ang="0">
                <a:pos x="connsiteX3" y="connsiteY3"/>
              </a:cxn>
            </a:cxnLst>
            <a:rect l="l" t="t" r="r" b="b"/>
            <a:pathLst>
              <a:path w="3072777" h="718056">
                <a:moveTo>
                  <a:pt x="0" y="718056"/>
                </a:moveTo>
                <a:lnTo>
                  <a:pt x="1959930" y="14024"/>
                </a:lnTo>
                <a:lnTo>
                  <a:pt x="3072777" y="0"/>
                </a:lnTo>
                <a:lnTo>
                  <a:pt x="0" y="718056"/>
                </a:lnTo>
                <a:close/>
              </a:path>
            </a:pathLst>
          </a:custGeom>
          <a:solidFill>
            <a:srgbClr val="E0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Geometrical analysis</a:t>
            </a:r>
            <a:r>
              <a:rPr lang="en-US" altLang="ja-JP" dirty="0" smtClean="0">
                <a:solidFill>
                  <a:srgbClr val="FFC000"/>
                </a:solidFill>
              </a:rPr>
              <a:t> </a:t>
            </a:r>
            <a:r>
              <a:rPr lang="en-US" altLang="ja-JP" dirty="0" err="1" smtClean="0"/>
              <a:t>α</a:t>
            </a:r>
            <a:r>
              <a:rPr lang="en-US" altLang="ja-JP" baseline="-25000" dirty="0" err="1" smtClean="0"/>
              <a:t>b</a:t>
            </a:r>
            <a:endParaRPr lang="en-US" dirty="0"/>
          </a:p>
        </p:txBody>
      </p:sp>
      <p:cxnSp>
        <p:nvCxnSpPr>
          <p:cNvPr id="64" name="Straight Connector 63"/>
          <p:cNvCxnSpPr/>
          <p:nvPr/>
        </p:nvCxnSpPr>
        <p:spPr>
          <a:xfrm rot="10800000">
            <a:off x="4281683" y="1740733"/>
            <a:ext cx="3772825" cy="114585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flipV="1">
            <a:off x="4298234" y="1412587"/>
            <a:ext cx="3566473" cy="32400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4143954" y="2221748"/>
            <a:ext cx="3834866" cy="7241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V="1">
            <a:off x="4149735" y="1537330"/>
            <a:ext cx="3805060" cy="6844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7252447" y="2241931"/>
            <a:ext cx="14455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H="1" flipV="1">
            <a:off x="7849590" y="1419308"/>
            <a:ext cx="231117" cy="146865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7930576" y="2176445"/>
            <a:ext cx="77696" cy="783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p:nvPr/>
        </p:nvCxnSpPr>
        <p:spPr>
          <a:xfrm rot="5400000">
            <a:off x="7673266" y="1543625"/>
            <a:ext cx="326411" cy="2774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748808" y="2767738"/>
            <a:ext cx="226407" cy="1969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7563404" y="1422621"/>
            <a:ext cx="291493" cy="25769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rot="2657592">
            <a:off x="7918912" y="1499305"/>
            <a:ext cx="46248" cy="4663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2657592">
            <a:off x="7737975" y="1342963"/>
            <a:ext cx="97183" cy="102909"/>
          </a:xfrm>
          <a:prstGeom prst="rect">
            <a:avLst/>
          </a:prstGeom>
          <a:noFill/>
          <a:ln w="28575">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2657592">
            <a:off x="7948419" y="2909815"/>
            <a:ext cx="46248" cy="4663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a:off x="7729256" y="2574376"/>
            <a:ext cx="325242" cy="30190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rot="2657592">
            <a:off x="8007466" y="2734913"/>
            <a:ext cx="136580" cy="132766"/>
          </a:xfrm>
          <a:prstGeom prst="rect">
            <a:avLst/>
          </a:prstGeom>
          <a:noFill/>
          <a:ln w="1905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8061705" y="2099921"/>
            <a:ext cx="701296" cy="369332"/>
          </a:xfrm>
          <a:prstGeom prst="rect">
            <a:avLst/>
          </a:prstGeom>
          <a:noFill/>
        </p:spPr>
        <p:txBody>
          <a:bodyPr wrap="square" rtlCol="0">
            <a:spAutoFit/>
          </a:bodyPr>
          <a:lstStyle/>
          <a:p>
            <a:r>
              <a:rPr lang="en-US" dirty="0" smtClean="0">
                <a:solidFill>
                  <a:srgbClr val="FF0000"/>
                </a:solidFill>
              </a:rPr>
              <a:t>waist</a:t>
            </a:r>
            <a:endParaRPr lang="en-US" dirty="0">
              <a:solidFill>
                <a:srgbClr val="FF0000"/>
              </a:solidFill>
            </a:endParaRPr>
          </a:p>
        </p:txBody>
      </p:sp>
      <p:cxnSp>
        <p:nvCxnSpPr>
          <p:cNvPr id="80" name="Straight Connector 79"/>
          <p:cNvCxnSpPr/>
          <p:nvPr/>
        </p:nvCxnSpPr>
        <p:spPr>
          <a:xfrm>
            <a:off x="7699251" y="1219200"/>
            <a:ext cx="554973" cy="55956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a:off x="7789452" y="2620400"/>
            <a:ext cx="559562" cy="55497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6057407" y="318106"/>
            <a:ext cx="0" cy="38037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7419888" y="2037190"/>
            <a:ext cx="1294075" cy="210709"/>
          </a:xfrm>
          <a:prstGeom prst="line">
            <a:avLst/>
          </a:prstGeom>
          <a:ln w="571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4318546" y="1627314"/>
            <a:ext cx="3858521" cy="116028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10800000" flipV="1">
            <a:off x="4314503" y="1511922"/>
            <a:ext cx="3674504" cy="307886"/>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5710597" y="1461775"/>
            <a:ext cx="196553" cy="163206"/>
            <a:chOff x="3505200" y="3886200"/>
            <a:chExt cx="323850" cy="266700"/>
          </a:xfrm>
        </p:grpSpPr>
        <p:cxnSp>
          <p:nvCxnSpPr>
            <p:cNvPr id="108" name="Straight Connector 107"/>
            <p:cNvCxnSpPr/>
            <p:nvPr/>
          </p:nvCxnSpPr>
          <p:spPr>
            <a:xfrm flipV="1">
              <a:off x="3505200" y="3886200"/>
              <a:ext cx="304800" cy="152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505200" y="4038600"/>
              <a:ext cx="323850" cy="1143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5849340" y="1461775"/>
            <a:ext cx="196553" cy="163206"/>
            <a:chOff x="3505200" y="3886200"/>
            <a:chExt cx="323850" cy="266700"/>
          </a:xfrm>
        </p:grpSpPr>
        <p:cxnSp>
          <p:nvCxnSpPr>
            <p:cNvPr id="111" name="Straight Connector 110"/>
            <p:cNvCxnSpPr/>
            <p:nvPr/>
          </p:nvCxnSpPr>
          <p:spPr>
            <a:xfrm flipV="1">
              <a:off x="3505200" y="3886200"/>
              <a:ext cx="304800" cy="152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505200" y="4038600"/>
              <a:ext cx="323850" cy="1143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6115265" y="1537549"/>
            <a:ext cx="196553" cy="163206"/>
            <a:chOff x="3505200" y="3886200"/>
            <a:chExt cx="323850" cy="266700"/>
          </a:xfrm>
        </p:grpSpPr>
        <p:cxnSp>
          <p:nvCxnSpPr>
            <p:cNvPr id="114" name="Straight Connector 113"/>
            <p:cNvCxnSpPr/>
            <p:nvPr/>
          </p:nvCxnSpPr>
          <p:spPr>
            <a:xfrm flipV="1">
              <a:off x="3505200" y="3886200"/>
              <a:ext cx="304800" cy="152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505200" y="4038600"/>
              <a:ext cx="323850" cy="1143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6254008" y="1537549"/>
            <a:ext cx="196553" cy="163206"/>
            <a:chOff x="3505200" y="3886200"/>
            <a:chExt cx="323850" cy="266700"/>
          </a:xfrm>
        </p:grpSpPr>
        <p:cxnSp>
          <p:nvCxnSpPr>
            <p:cNvPr id="117" name="Straight Connector 116"/>
            <p:cNvCxnSpPr/>
            <p:nvPr/>
          </p:nvCxnSpPr>
          <p:spPr>
            <a:xfrm flipV="1">
              <a:off x="3505200" y="3886200"/>
              <a:ext cx="304800" cy="152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505200" y="4038600"/>
              <a:ext cx="323850" cy="1143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rot="1035105">
            <a:off x="6560400" y="2359406"/>
            <a:ext cx="196553" cy="163206"/>
            <a:chOff x="3505200" y="3886200"/>
            <a:chExt cx="323850" cy="266700"/>
          </a:xfrm>
        </p:grpSpPr>
        <p:cxnSp>
          <p:nvCxnSpPr>
            <p:cNvPr id="120" name="Straight Connector 119"/>
            <p:cNvCxnSpPr/>
            <p:nvPr/>
          </p:nvCxnSpPr>
          <p:spPr>
            <a:xfrm flipV="1">
              <a:off x="3505200" y="3886200"/>
              <a:ext cx="304800" cy="152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505200" y="4038600"/>
              <a:ext cx="323850" cy="1143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rot="1035105">
            <a:off x="6363847" y="2196200"/>
            <a:ext cx="196553" cy="163206"/>
            <a:chOff x="3505200" y="3886200"/>
            <a:chExt cx="323850" cy="266700"/>
          </a:xfrm>
        </p:grpSpPr>
        <p:cxnSp>
          <p:nvCxnSpPr>
            <p:cNvPr id="123" name="Straight Connector 122"/>
            <p:cNvCxnSpPr/>
            <p:nvPr/>
          </p:nvCxnSpPr>
          <p:spPr>
            <a:xfrm flipV="1">
              <a:off x="3505200" y="3886200"/>
              <a:ext cx="304800" cy="152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505200" y="4038600"/>
              <a:ext cx="323850" cy="1143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8" name="Arc 127"/>
          <p:cNvSpPr/>
          <p:nvPr/>
        </p:nvSpPr>
        <p:spPr>
          <a:xfrm rot="18265464">
            <a:off x="4244309" y="1369367"/>
            <a:ext cx="180696" cy="222074"/>
          </a:xfrm>
          <a:prstGeom prst="arc">
            <a:avLst>
              <a:gd name="adj1" fmla="val 16200000"/>
              <a:gd name="adj2" fmla="val 231090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Arc 139"/>
          <p:cNvSpPr/>
          <p:nvPr/>
        </p:nvSpPr>
        <p:spPr>
          <a:xfrm rot="5400000">
            <a:off x="7906390" y="2442374"/>
            <a:ext cx="180696" cy="222074"/>
          </a:xfrm>
          <a:prstGeom prst="arc">
            <a:avLst>
              <a:gd name="adj1" fmla="val 17956651"/>
              <a:gd name="adj2" fmla="val 2310902"/>
            </a:avLst>
          </a:prstGeom>
          <a:ln w="19050">
            <a:solidFill>
              <a:schemeClr val="bg1"/>
            </a:solidFill>
            <a:headEnd type="triangl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Arc 140"/>
          <p:cNvSpPr/>
          <p:nvPr/>
        </p:nvSpPr>
        <p:spPr>
          <a:xfrm rot="16015327">
            <a:off x="7854075" y="1842027"/>
            <a:ext cx="180696" cy="222074"/>
          </a:xfrm>
          <a:prstGeom prst="arc">
            <a:avLst>
              <a:gd name="adj1" fmla="val 19130695"/>
              <a:gd name="adj2" fmla="val 2310902"/>
            </a:avLst>
          </a:prstGeom>
          <a:ln w="19050">
            <a:solidFill>
              <a:schemeClr val="bg1"/>
            </a:solidFill>
            <a:headEnd type="triangl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rot="16200000">
            <a:off x="4230042" y="2066973"/>
            <a:ext cx="123120" cy="313723"/>
          </a:xfrm>
          <a:custGeom>
            <a:avLst/>
            <a:gdLst>
              <a:gd name="connsiteX0" fmla="*/ 0 w 110057"/>
              <a:gd name="connsiteY0" fmla="*/ 296004 h 296004"/>
              <a:gd name="connsiteX1" fmla="*/ 55029 w 110057"/>
              <a:gd name="connsiteY1" fmla="*/ 0 h 296004"/>
              <a:gd name="connsiteX2" fmla="*/ 110057 w 110057"/>
              <a:gd name="connsiteY2" fmla="*/ 296004 h 296004"/>
              <a:gd name="connsiteX3" fmla="*/ 0 w 110057"/>
              <a:gd name="connsiteY3" fmla="*/ 296004 h 296004"/>
              <a:gd name="connsiteX0" fmla="*/ 0 w 110057"/>
              <a:gd name="connsiteY0" fmla="*/ 296004 h 313723"/>
              <a:gd name="connsiteX1" fmla="*/ 55029 w 110057"/>
              <a:gd name="connsiteY1" fmla="*/ 0 h 313723"/>
              <a:gd name="connsiteX2" fmla="*/ 110057 w 110057"/>
              <a:gd name="connsiteY2" fmla="*/ 296004 h 313723"/>
              <a:gd name="connsiteX3" fmla="*/ 51835 w 110057"/>
              <a:gd name="connsiteY3" fmla="*/ 313723 h 313723"/>
              <a:gd name="connsiteX4" fmla="*/ 0 w 110057"/>
              <a:gd name="connsiteY4" fmla="*/ 296004 h 313723"/>
              <a:gd name="connsiteX0" fmla="*/ 0 w 110057"/>
              <a:gd name="connsiteY0" fmla="*/ 296004 h 313723"/>
              <a:gd name="connsiteX1" fmla="*/ 55029 w 110057"/>
              <a:gd name="connsiteY1" fmla="*/ 0 h 313723"/>
              <a:gd name="connsiteX2" fmla="*/ 110057 w 110057"/>
              <a:gd name="connsiteY2" fmla="*/ 309067 h 313723"/>
              <a:gd name="connsiteX3" fmla="*/ 51835 w 110057"/>
              <a:gd name="connsiteY3" fmla="*/ 313723 h 313723"/>
              <a:gd name="connsiteX4" fmla="*/ 0 w 110057"/>
              <a:gd name="connsiteY4" fmla="*/ 296004 h 313723"/>
              <a:gd name="connsiteX0" fmla="*/ 0 w 123120"/>
              <a:gd name="connsiteY0" fmla="*/ 309067 h 313723"/>
              <a:gd name="connsiteX1" fmla="*/ 68092 w 123120"/>
              <a:gd name="connsiteY1" fmla="*/ 0 h 313723"/>
              <a:gd name="connsiteX2" fmla="*/ 123120 w 123120"/>
              <a:gd name="connsiteY2" fmla="*/ 309067 h 313723"/>
              <a:gd name="connsiteX3" fmla="*/ 64898 w 123120"/>
              <a:gd name="connsiteY3" fmla="*/ 313723 h 313723"/>
              <a:gd name="connsiteX4" fmla="*/ 0 w 123120"/>
              <a:gd name="connsiteY4" fmla="*/ 309067 h 31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20" h="313723">
                <a:moveTo>
                  <a:pt x="0" y="309067"/>
                </a:moveTo>
                <a:lnTo>
                  <a:pt x="68092" y="0"/>
                </a:lnTo>
                <a:lnTo>
                  <a:pt x="123120" y="309067"/>
                </a:lnTo>
                <a:lnTo>
                  <a:pt x="64898" y="313723"/>
                </a:lnTo>
                <a:lnTo>
                  <a:pt x="0" y="309067"/>
                </a:lnTo>
                <a:close/>
              </a:path>
            </a:pathLst>
          </a:cu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rot="16464887">
            <a:off x="4399986" y="1606089"/>
            <a:ext cx="125823" cy="314835"/>
          </a:xfrm>
          <a:custGeom>
            <a:avLst/>
            <a:gdLst>
              <a:gd name="connsiteX0" fmla="*/ 0 w 110057"/>
              <a:gd name="connsiteY0" fmla="*/ 296004 h 296004"/>
              <a:gd name="connsiteX1" fmla="*/ 55029 w 110057"/>
              <a:gd name="connsiteY1" fmla="*/ 0 h 296004"/>
              <a:gd name="connsiteX2" fmla="*/ 110057 w 110057"/>
              <a:gd name="connsiteY2" fmla="*/ 296004 h 296004"/>
              <a:gd name="connsiteX3" fmla="*/ 0 w 110057"/>
              <a:gd name="connsiteY3" fmla="*/ 296004 h 296004"/>
              <a:gd name="connsiteX0" fmla="*/ 0 w 110057"/>
              <a:gd name="connsiteY0" fmla="*/ 296004 h 313723"/>
              <a:gd name="connsiteX1" fmla="*/ 55029 w 110057"/>
              <a:gd name="connsiteY1" fmla="*/ 0 h 313723"/>
              <a:gd name="connsiteX2" fmla="*/ 110057 w 110057"/>
              <a:gd name="connsiteY2" fmla="*/ 296004 h 313723"/>
              <a:gd name="connsiteX3" fmla="*/ 51835 w 110057"/>
              <a:gd name="connsiteY3" fmla="*/ 313723 h 313723"/>
              <a:gd name="connsiteX4" fmla="*/ 0 w 110057"/>
              <a:gd name="connsiteY4" fmla="*/ 296004 h 313723"/>
              <a:gd name="connsiteX0" fmla="*/ 0 w 110057"/>
              <a:gd name="connsiteY0" fmla="*/ 296004 h 313723"/>
              <a:gd name="connsiteX1" fmla="*/ 55029 w 110057"/>
              <a:gd name="connsiteY1" fmla="*/ 0 h 313723"/>
              <a:gd name="connsiteX2" fmla="*/ 110057 w 110057"/>
              <a:gd name="connsiteY2" fmla="*/ 309067 h 313723"/>
              <a:gd name="connsiteX3" fmla="*/ 51835 w 110057"/>
              <a:gd name="connsiteY3" fmla="*/ 313723 h 313723"/>
              <a:gd name="connsiteX4" fmla="*/ 0 w 110057"/>
              <a:gd name="connsiteY4" fmla="*/ 296004 h 313723"/>
              <a:gd name="connsiteX0" fmla="*/ 0 w 123120"/>
              <a:gd name="connsiteY0" fmla="*/ 309067 h 313723"/>
              <a:gd name="connsiteX1" fmla="*/ 68092 w 123120"/>
              <a:gd name="connsiteY1" fmla="*/ 0 h 313723"/>
              <a:gd name="connsiteX2" fmla="*/ 123120 w 123120"/>
              <a:gd name="connsiteY2" fmla="*/ 309067 h 313723"/>
              <a:gd name="connsiteX3" fmla="*/ 64898 w 123120"/>
              <a:gd name="connsiteY3" fmla="*/ 313723 h 313723"/>
              <a:gd name="connsiteX4" fmla="*/ 0 w 123120"/>
              <a:gd name="connsiteY4" fmla="*/ 309067 h 31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20" h="313723">
                <a:moveTo>
                  <a:pt x="0" y="309067"/>
                </a:moveTo>
                <a:lnTo>
                  <a:pt x="68092" y="0"/>
                </a:lnTo>
                <a:lnTo>
                  <a:pt x="123120" y="309067"/>
                </a:lnTo>
                <a:lnTo>
                  <a:pt x="64898" y="313723"/>
                </a:lnTo>
                <a:lnTo>
                  <a:pt x="0" y="309067"/>
                </a:lnTo>
                <a:close/>
              </a:path>
            </a:pathLst>
          </a:cu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161925" y="2105025"/>
            <a:ext cx="3962400" cy="865876"/>
            <a:chOff x="438240" y="4772924"/>
            <a:chExt cx="6324510" cy="1075426"/>
          </a:xfrm>
        </p:grpSpPr>
        <p:pic>
          <p:nvPicPr>
            <p:cNvPr id="4100" name="Picture 4"/>
            <p:cNvPicPr>
              <a:picLocks noChangeAspect="1" noChangeArrowheads="1"/>
            </p:cNvPicPr>
            <p:nvPr/>
          </p:nvPicPr>
          <p:blipFill>
            <a:blip r:embed="rId3" cstate="print"/>
            <a:srcRect/>
            <a:stretch>
              <a:fillRect/>
            </a:stretch>
          </p:blipFill>
          <p:spPr bwMode="auto">
            <a:xfrm>
              <a:off x="533400" y="5562600"/>
              <a:ext cx="6229350" cy="28575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438240" y="4772924"/>
              <a:ext cx="6315075" cy="800100"/>
            </a:xfrm>
            <a:prstGeom prst="rect">
              <a:avLst/>
            </a:prstGeom>
            <a:noFill/>
            <a:ln w="9525">
              <a:noFill/>
              <a:miter lim="800000"/>
              <a:headEnd/>
              <a:tailEnd/>
            </a:ln>
          </p:spPr>
        </p:pic>
      </p:grpSp>
      <p:sp>
        <p:nvSpPr>
          <p:cNvPr id="151" name="Freeform 150"/>
          <p:cNvSpPr/>
          <p:nvPr/>
        </p:nvSpPr>
        <p:spPr>
          <a:xfrm>
            <a:off x="4114801" y="1524200"/>
            <a:ext cx="154468" cy="1501933"/>
          </a:xfrm>
          <a:custGeom>
            <a:avLst/>
            <a:gdLst>
              <a:gd name="connsiteX0" fmla="*/ 129643 w 154468"/>
              <a:gd name="connsiteY0" fmla="*/ 1501933 h 1501933"/>
              <a:gd name="connsiteX1" fmla="*/ 46892 w 154468"/>
              <a:gd name="connsiteY1" fmla="*/ 1208166 h 1501933"/>
              <a:gd name="connsiteX2" fmla="*/ 1379 w 154468"/>
              <a:gd name="connsiteY2" fmla="*/ 827511 h 1501933"/>
              <a:gd name="connsiteX3" fmla="*/ 38617 w 154468"/>
              <a:gd name="connsiteY3" fmla="*/ 422031 h 1501933"/>
              <a:gd name="connsiteX4" fmla="*/ 92405 w 154468"/>
              <a:gd name="connsiteY4" fmla="*/ 206878 h 1501933"/>
              <a:gd name="connsiteX5" fmla="*/ 154468 w 154468"/>
              <a:gd name="connsiteY5" fmla="*/ 0 h 150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68" h="1501933">
                <a:moveTo>
                  <a:pt x="129643" y="1501933"/>
                </a:moveTo>
                <a:cubicBezTo>
                  <a:pt x="98956" y="1411251"/>
                  <a:pt x="68269" y="1320570"/>
                  <a:pt x="46892" y="1208166"/>
                </a:cubicBezTo>
                <a:cubicBezTo>
                  <a:pt x="25515" y="1095762"/>
                  <a:pt x="2758" y="958533"/>
                  <a:pt x="1379" y="827511"/>
                </a:cubicBezTo>
                <a:cubicBezTo>
                  <a:pt x="0" y="696489"/>
                  <a:pt x="23446" y="525470"/>
                  <a:pt x="38617" y="422031"/>
                </a:cubicBezTo>
                <a:cubicBezTo>
                  <a:pt x="53788" y="318592"/>
                  <a:pt x="73097" y="277216"/>
                  <a:pt x="92405" y="206878"/>
                </a:cubicBezTo>
                <a:cubicBezTo>
                  <a:pt x="111713" y="136540"/>
                  <a:pt x="133090" y="68270"/>
                  <a:pt x="154468" y="0"/>
                </a:cubicBez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rot="377480">
            <a:off x="4120429" y="1528141"/>
            <a:ext cx="154468" cy="1501933"/>
          </a:xfrm>
          <a:custGeom>
            <a:avLst/>
            <a:gdLst>
              <a:gd name="connsiteX0" fmla="*/ 129643 w 154468"/>
              <a:gd name="connsiteY0" fmla="*/ 1501933 h 1501933"/>
              <a:gd name="connsiteX1" fmla="*/ 46892 w 154468"/>
              <a:gd name="connsiteY1" fmla="*/ 1208166 h 1501933"/>
              <a:gd name="connsiteX2" fmla="*/ 1379 w 154468"/>
              <a:gd name="connsiteY2" fmla="*/ 827511 h 1501933"/>
              <a:gd name="connsiteX3" fmla="*/ 38617 w 154468"/>
              <a:gd name="connsiteY3" fmla="*/ 422031 h 1501933"/>
              <a:gd name="connsiteX4" fmla="*/ 92405 w 154468"/>
              <a:gd name="connsiteY4" fmla="*/ 206878 h 1501933"/>
              <a:gd name="connsiteX5" fmla="*/ 154468 w 154468"/>
              <a:gd name="connsiteY5" fmla="*/ 0 h 150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68" h="1501933">
                <a:moveTo>
                  <a:pt x="129643" y="1501933"/>
                </a:moveTo>
                <a:cubicBezTo>
                  <a:pt x="98956" y="1411251"/>
                  <a:pt x="68269" y="1320570"/>
                  <a:pt x="46892" y="1208166"/>
                </a:cubicBezTo>
                <a:cubicBezTo>
                  <a:pt x="25515" y="1095762"/>
                  <a:pt x="2758" y="958533"/>
                  <a:pt x="1379" y="827511"/>
                </a:cubicBezTo>
                <a:cubicBezTo>
                  <a:pt x="0" y="696489"/>
                  <a:pt x="23446" y="525470"/>
                  <a:pt x="38617" y="422031"/>
                </a:cubicBezTo>
                <a:cubicBezTo>
                  <a:pt x="53788" y="318592"/>
                  <a:pt x="73097" y="277216"/>
                  <a:pt x="92405" y="206878"/>
                </a:cubicBezTo>
                <a:cubicBezTo>
                  <a:pt x="111713" y="136540"/>
                  <a:pt x="133090" y="68270"/>
                  <a:pt x="154468" y="0"/>
                </a:cubicBezTo>
              </a:path>
            </a:pathLst>
          </a:cu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TextBox 155"/>
          <p:cNvSpPr txBox="1"/>
          <p:nvPr/>
        </p:nvSpPr>
        <p:spPr>
          <a:xfrm>
            <a:off x="8077201" y="2743400"/>
            <a:ext cx="933910" cy="307777"/>
          </a:xfrm>
          <a:prstGeom prst="rect">
            <a:avLst/>
          </a:prstGeom>
          <a:noFill/>
        </p:spPr>
        <p:txBody>
          <a:bodyPr wrap="none" rtlCol="0">
            <a:spAutoFit/>
          </a:bodyPr>
          <a:lstStyle/>
          <a:p>
            <a:r>
              <a:rPr lang="en-US" sz="1400" dirty="0" smtClean="0">
                <a:solidFill>
                  <a:srgbClr val="4A7EBB"/>
                </a:solidFill>
              </a:rPr>
              <a:t>Snell’s law</a:t>
            </a:r>
            <a:endParaRPr lang="en-US" sz="1400" dirty="0">
              <a:solidFill>
                <a:srgbClr val="4A7EBB"/>
              </a:solidFill>
            </a:endParaRPr>
          </a:p>
        </p:txBody>
      </p:sp>
      <p:sp>
        <p:nvSpPr>
          <p:cNvPr id="157" name="TextBox 156"/>
          <p:cNvSpPr txBox="1"/>
          <p:nvPr/>
        </p:nvSpPr>
        <p:spPr>
          <a:xfrm>
            <a:off x="8001001" y="1219400"/>
            <a:ext cx="933910" cy="307777"/>
          </a:xfrm>
          <a:prstGeom prst="rect">
            <a:avLst/>
          </a:prstGeom>
          <a:noFill/>
        </p:spPr>
        <p:txBody>
          <a:bodyPr wrap="none" rtlCol="0">
            <a:spAutoFit/>
          </a:bodyPr>
          <a:lstStyle/>
          <a:p>
            <a:r>
              <a:rPr lang="en-US" sz="1400" dirty="0" smtClean="0">
                <a:solidFill>
                  <a:srgbClr val="4A7EBB"/>
                </a:solidFill>
              </a:rPr>
              <a:t>Snell’s law</a:t>
            </a:r>
            <a:endParaRPr lang="en-US" sz="1400" dirty="0">
              <a:solidFill>
                <a:srgbClr val="4A7EBB"/>
              </a:solidFill>
            </a:endParaRPr>
          </a:p>
        </p:txBody>
      </p:sp>
      <p:grpSp>
        <p:nvGrpSpPr>
          <p:cNvPr id="201" name="Group 200"/>
          <p:cNvGrpSpPr/>
          <p:nvPr/>
        </p:nvGrpSpPr>
        <p:grpSpPr>
          <a:xfrm>
            <a:off x="4709751" y="4629398"/>
            <a:ext cx="152400" cy="152400"/>
            <a:chOff x="6324600" y="1371600"/>
            <a:chExt cx="228600" cy="228600"/>
          </a:xfrm>
        </p:grpSpPr>
        <p:cxnSp>
          <p:nvCxnSpPr>
            <p:cNvPr id="202" name="Straight Connector 201"/>
            <p:cNvCxnSpPr/>
            <p:nvPr/>
          </p:nvCxnSpPr>
          <p:spPr>
            <a:xfrm rot="5400000">
              <a:off x="6324600" y="1371600"/>
              <a:ext cx="22860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flipH="1">
              <a:off x="6324600" y="1371600"/>
              <a:ext cx="228600" cy="2286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04" name="Isosceles Triangle 203"/>
          <p:cNvSpPr/>
          <p:nvPr/>
        </p:nvSpPr>
        <p:spPr>
          <a:xfrm rot="16200000">
            <a:off x="1334377" y="3139478"/>
            <a:ext cx="876052" cy="3131496"/>
          </a:xfrm>
          <a:prstGeom prst="triangl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a:off x="209189" y="3419723"/>
            <a:ext cx="4576762" cy="2724150"/>
            <a:chOff x="147638" y="2676525"/>
            <a:chExt cx="4576762" cy="2724150"/>
          </a:xfrm>
        </p:grpSpPr>
        <p:sp>
          <p:nvSpPr>
            <p:cNvPr id="206" name="Freeform 205"/>
            <p:cNvSpPr/>
            <p:nvPr/>
          </p:nvSpPr>
          <p:spPr>
            <a:xfrm>
              <a:off x="147638" y="2676525"/>
              <a:ext cx="242887" cy="2724150"/>
            </a:xfrm>
            <a:custGeom>
              <a:avLst/>
              <a:gdLst>
                <a:gd name="connsiteX0" fmla="*/ 185737 w 242887"/>
                <a:gd name="connsiteY0" fmla="*/ 0 h 2724150"/>
                <a:gd name="connsiteX1" fmla="*/ 90487 w 242887"/>
                <a:gd name="connsiteY1" fmla="*/ 457200 h 2724150"/>
                <a:gd name="connsiteX2" fmla="*/ 14287 w 242887"/>
                <a:gd name="connsiteY2" fmla="*/ 904875 h 2724150"/>
                <a:gd name="connsiteX3" fmla="*/ 4762 w 242887"/>
                <a:gd name="connsiteY3" fmla="*/ 1400175 h 2724150"/>
                <a:gd name="connsiteX4" fmla="*/ 33337 w 242887"/>
                <a:gd name="connsiteY4" fmla="*/ 1857375 h 2724150"/>
                <a:gd name="connsiteX5" fmla="*/ 138112 w 242887"/>
                <a:gd name="connsiteY5" fmla="*/ 2371725 h 2724150"/>
                <a:gd name="connsiteX6" fmla="*/ 242887 w 242887"/>
                <a:gd name="connsiteY6" fmla="*/ 272415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 h="2724150">
                  <a:moveTo>
                    <a:pt x="185737" y="0"/>
                  </a:moveTo>
                  <a:cubicBezTo>
                    <a:pt x="152399" y="153194"/>
                    <a:pt x="119062" y="306388"/>
                    <a:pt x="90487" y="457200"/>
                  </a:cubicBezTo>
                  <a:cubicBezTo>
                    <a:pt x="61912" y="608013"/>
                    <a:pt x="28575" y="747713"/>
                    <a:pt x="14287" y="904875"/>
                  </a:cubicBezTo>
                  <a:cubicBezTo>
                    <a:pt x="0" y="1062038"/>
                    <a:pt x="1587" y="1241425"/>
                    <a:pt x="4762" y="1400175"/>
                  </a:cubicBezTo>
                  <a:cubicBezTo>
                    <a:pt x="7937" y="1558925"/>
                    <a:pt x="11112" y="1695450"/>
                    <a:pt x="33337" y="1857375"/>
                  </a:cubicBezTo>
                  <a:cubicBezTo>
                    <a:pt x="55562" y="2019300"/>
                    <a:pt x="103187" y="2227263"/>
                    <a:pt x="138112" y="2371725"/>
                  </a:cubicBezTo>
                  <a:cubicBezTo>
                    <a:pt x="173037" y="2516187"/>
                    <a:pt x="207962" y="2620168"/>
                    <a:pt x="242887" y="272415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7" name="Straight Connector 206"/>
            <p:cNvCxnSpPr/>
            <p:nvPr/>
          </p:nvCxnSpPr>
          <p:spPr>
            <a:xfrm>
              <a:off x="152400" y="3962400"/>
              <a:ext cx="4572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8" name="Freeform 207"/>
          <p:cNvSpPr/>
          <p:nvPr/>
        </p:nvSpPr>
        <p:spPr>
          <a:xfrm rot="16200000">
            <a:off x="1301526" y="3010186"/>
            <a:ext cx="1124662" cy="3063669"/>
          </a:xfrm>
          <a:custGeom>
            <a:avLst/>
            <a:gdLst>
              <a:gd name="connsiteX0" fmla="*/ 0 w 876052"/>
              <a:gd name="connsiteY0" fmla="*/ 3131496 h 3131496"/>
              <a:gd name="connsiteX1" fmla="*/ 438026 w 876052"/>
              <a:gd name="connsiteY1" fmla="*/ 0 h 3131496"/>
              <a:gd name="connsiteX2" fmla="*/ 876052 w 876052"/>
              <a:gd name="connsiteY2" fmla="*/ 3131496 h 3131496"/>
              <a:gd name="connsiteX3" fmla="*/ 0 w 876052"/>
              <a:gd name="connsiteY3" fmla="*/ 3131496 h 3131496"/>
              <a:gd name="connsiteX0" fmla="*/ 0 w 926294"/>
              <a:gd name="connsiteY0" fmla="*/ 3131496 h 3131496"/>
              <a:gd name="connsiteX1" fmla="*/ 438026 w 926294"/>
              <a:gd name="connsiteY1" fmla="*/ 0 h 3131496"/>
              <a:gd name="connsiteX2" fmla="*/ 926294 w 926294"/>
              <a:gd name="connsiteY2" fmla="*/ 2970722 h 3131496"/>
              <a:gd name="connsiteX3" fmla="*/ 0 w 926294"/>
              <a:gd name="connsiteY3" fmla="*/ 3131496 h 3131496"/>
              <a:gd name="connsiteX0" fmla="*/ 0 w 901173"/>
              <a:gd name="connsiteY0" fmla="*/ 3096326 h 3096326"/>
              <a:gd name="connsiteX1" fmla="*/ 412905 w 901173"/>
              <a:gd name="connsiteY1" fmla="*/ 0 h 3096326"/>
              <a:gd name="connsiteX2" fmla="*/ 901173 w 901173"/>
              <a:gd name="connsiteY2" fmla="*/ 2970722 h 3096326"/>
              <a:gd name="connsiteX3" fmla="*/ 0 w 901173"/>
              <a:gd name="connsiteY3" fmla="*/ 3096326 h 3096326"/>
              <a:gd name="connsiteX0" fmla="*/ 0 w 1014131"/>
              <a:gd name="connsiteY0" fmla="*/ 3088790 h 3088790"/>
              <a:gd name="connsiteX1" fmla="*/ 1014131 w 1014131"/>
              <a:gd name="connsiteY1" fmla="*/ 0 h 3088790"/>
              <a:gd name="connsiteX2" fmla="*/ 901173 w 1014131"/>
              <a:gd name="connsiteY2" fmla="*/ 2963186 h 3088790"/>
              <a:gd name="connsiteX3" fmla="*/ 0 w 1014131"/>
              <a:gd name="connsiteY3" fmla="*/ 3088790 h 3088790"/>
              <a:gd name="connsiteX0" fmla="*/ 0 w 1124662"/>
              <a:gd name="connsiteY0" fmla="*/ 3088790 h 3088790"/>
              <a:gd name="connsiteX1" fmla="*/ 1124662 w 1124662"/>
              <a:gd name="connsiteY1" fmla="*/ 0 h 3088790"/>
              <a:gd name="connsiteX2" fmla="*/ 901173 w 1124662"/>
              <a:gd name="connsiteY2" fmla="*/ 2963186 h 3088790"/>
              <a:gd name="connsiteX3" fmla="*/ 0 w 1124662"/>
              <a:gd name="connsiteY3" fmla="*/ 3088790 h 3088790"/>
              <a:gd name="connsiteX0" fmla="*/ 0 w 1124662"/>
              <a:gd name="connsiteY0" fmla="*/ 3063669 h 3063669"/>
              <a:gd name="connsiteX1" fmla="*/ 1124662 w 1124662"/>
              <a:gd name="connsiteY1" fmla="*/ 0 h 3063669"/>
              <a:gd name="connsiteX2" fmla="*/ 901173 w 1124662"/>
              <a:gd name="connsiteY2" fmla="*/ 2938065 h 3063669"/>
              <a:gd name="connsiteX3" fmla="*/ 0 w 1124662"/>
              <a:gd name="connsiteY3" fmla="*/ 3063669 h 3063669"/>
            </a:gdLst>
            <a:ahLst/>
            <a:cxnLst>
              <a:cxn ang="0">
                <a:pos x="connsiteX0" y="connsiteY0"/>
              </a:cxn>
              <a:cxn ang="0">
                <a:pos x="connsiteX1" y="connsiteY1"/>
              </a:cxn>
              <a:cxn ang="0">
                <a:pos x="connsiteX2" y="connsiteY2"/>
              </a:cxn>
              <a:cxn ang="0">
                <a:pos x="connsiteX3" y="connsiteY3"/>
              </a:cxn>
            </a:cxnLst>
            <a:rect l="l" t="t" r="r" b="b"/>
            <a:pathLst>
              <a:path w="1124662" h="3063669">
                <a:moveTo>
                  <a:pt x="0" y="3063669"/>
                </a:moveTo>
                <a:lnTo>
                  <a:pt x="1124662" y="0"/>
                </a:lnTo>
                <a:lnTo>
                  <a:pt x="901173" y="2938065"/>
                </a:lnTo>
                <a:lnTo>
                  <a:pt x="0" y="3063669"/>
                </a:lnTo>
                <a:close/>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211"/>
          <p:cNvGrpSpPr/>
          <p:nvPr/>
        </p:nvGrpSpPr>
        <p:grpSpPr>
          <a:xfrm>
            <a:off x="4709751" y="4934198"/>
            <a:ext cx="152400" cy="152400"/>
            <a:chOff x="6324600" y="1371600"/>
            <a:chExt cx="228600" cy="228600"/>
          </a:xfrm>
        </p:grpSpPr>
        <p:cxnSp>
          <p:nvCxnSpPr>
            <p:cNvPr id="213" name="Straight Connector 212"/>
            <p:cNvCxnSpPr/>
            <p:nvPr/>
          </p:nvCxnSpPr>
          <p:spPr>
            <a:xfrm rot="5400000">
              <a:off x="6324600" y="1371600"/>
              <a:ext cx="228600" cy="2286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6324600" y="1371600"/>
              <a:ext cx="228600" cy="2286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15" name="Rectangle 214"/>
          <p:cNvSpPr/>
          <p:nvPr/>
        </p:nvSpPr>
        <p:spPr>
          <a:xfrm>
            <a:off x="193512" y="4496407"/>
            <a:ext cx="203056" cy="204669"/>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p:nvPr/>
        </p:nvCxnSpPr>
        <p:spPr>
          <a:xfrm rot="16200000" flipH="1">
            <a:off x="-514066" y="4790519"/>
            <a:ext cx="1409031" cy="6589"/>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565156" y="4676651"/>
            <a:ext cx="1550677" cy="144861"/>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218" name="Rectangle 217"/>
          <p:cNvSpPr/>
          <p:nvPr/>
        </p:nvSpPr>
        <p:spPr>
          <a:xfrm rot="349426">
            <a:off x="221230" y="4389413"/>
            <a:ext cx="307517" cy="313759"/>
          </a:xfrm>
          <a:prstGeom prst="rect">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481151" y="4324598"/>
            <a:ext cx="583173" cy="369332"/>
          </a:xfrm>
          <a:prstGeom prst="rect">
            <a:avLst/>
          </a:prstGeom>
        </p:spPr>
        <p:txBody>
          <a:bodyPr wrap="none">
            <a:spAutoFit/>
          </a:bodyPr>
          <a:lstStyle/>
          <a:p>
            <a:r>
              <a:rPr lang="en-US" altLang="ja-JP" dirty="0" smtClean="0"/>
              <a:t>ROC</a:t>
            </a:r>
            <a:endParaRPr lang="en-US" dirty="0"/>
          </a:p>
        </p:txBody>
      </p:sp>
      <p:cxnSp>
        <p:nvCxnSpPr>
          <p:cNvPr id="224" name="Straight Connector 223"/>
          <p:cNvCxnSpPr/>
          <p:nvPr/>
        </p:nvCxnSpPr>
        <p:spPr>
          <a:xfrm>
            <a:off x="3058245" y="4026847"/>
            <a:ext cx="538690" cy="4003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3157684" y="4871496"/>
            <a:ext cx="486996" cy="4740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a:off x="66690" y="3864993"/>
            <a:ext cx="539254" cy="133756"/>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rot="815554">
            <a:off x="339147" y="3914072"/>
            <a:ext cx="71598" cy="72548"/>
          </a:xfrm>
          <a:prstGeom prst="rect">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p:cNvCxnSpPr/>
          <p:nvPr/>
        </p:nvCxnSpPr>
        <p:spPr>
          <a:xfrm>
            <a:off x="3338151" y="5086598"/>
            <a:ext cx="0" cy="891209"/>
          </a:xfrm>
          <a:prstGeom prst="line">
            <a:avLst/>
          </a:prstGeom>
          <a:ln w="31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V="1">
            <a:off x="3068097" y="5396836"/>
            <a:ext cx="755077" cy="106579"/>
          </a:xfrm>
          <a:prstGeom prst="line">
            <a:avLst/>
          </a:prstGeom>
          <a:ln w="31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39" name="TextBox 238"/>
          <p:cNvSpPr txBox="1"/>
          <p:nvPr/>
        </p:nvSpPr>
        <p:spPr>
          <a:xfrm>
            <a:off x="3258602" y="5502768"/>
            <a:ext cx="280846" cy="307777"/>
          </a:xfrm>
          <a:prstGeom prst="rect">
            <a:avLst/>
          </a:prstGeom>
          <a:noFill/>
          <a:ln w="3175">
            <a:noFill/>
          </a:ln>
        </p:spPr>
        <p:txBody>
          <a:bodyPr wrap="none" rtlCol="0">
            <a:spAutoFit/>
          </a:bodyPr>
          <a:lstStyle/>
          <a:p>
            <a:r>
              <a:rPr lang="en-US" altLang="ja-JP" sz="1400" dirty="0" smtClean="0"/>
              <a:t>θ</a:t>
            </a:r>
            <a:endParaRPr lang="en-US" sz="1400" dirty="0"/>
          </a:p>
        </p:txBody>
      </p:sp>
      <p:sp>
        <p:nvSpPr>
          <p:cNvPr id="241" name="Arc 240"/>
          <p:cNvSpPr/>
          <p:nvPr/>
        </p:nvSpPr>
        <p:spPr>
          <a:xfrm rot="6920098">
            <a:off x="3316462" y="5378141"/>
            <a:ext cx="164660" cy="168086"/>
          </a:xfrm>
          <a:prstGeom prst="arc">
            <a:avLst>
              <a:gd name="adj1" fmla="val 17243463"/>
              <a:gd name="adj2" fmla="val 10565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9" name="Group 268"/>
          <p:cNvGrpSpPr/>
          <p:nvPr/>
        </p:nvGrpSpPr>
        <p:grpSpPr>
          <a:xfrm>
            <a:off x="3339826" y="5105022"/>
            <a:ext cx="1373714" cy="1112908"/>
            <a:chOff x="3339826" y="5105022"/>
            <a:chExt cx="1373714" cy="1112908"/>
          </a:xfrm>
        </p:grpSpPr>
        <p:cxnSp>
          <p:nvCxnSpPr>
            <p:cNvPr id="236" name="Straight Connector 235"/>
            <p:cNvCxnSpPr/>
            <p:nvPr/>
          </p:nvCxnSpPr>
          <p:spPr>
            <a:xfrm rot="10800000">
              <a:off x="3390905" y="5105022"/>
              <a:ext cx="1150536" cy="420355"/>
            </a:xfrm>
            <a:prstGeom prst="line">
              <a:avLst/>
            </a:prstGeom>
            <a:ln w="31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3339826" y="5149400"/>
              <a:ext cx="972177" cy="129793"/>
            </a:xfrm>
            <a:prstGeom prst="line">
              <a:avLst/>
            </a:prstGeom>
            <a:ln w="31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2" name="Arc 241"/>
            <p:cNvSpPr/>
            <p:nvPr/>
          </p:nvSpPr>
          <p:spPr>
            <a:xfrm rot="3626882">
              <a:off x="3784385" y="5143258"/>
              <a:ext cx="228181" cy="230886"/>
            </a:xfrm>
            <a:prstGeom prst="arc">
              <a:avLst>
                <a:gd name="adj1" fmla="val 17243463"/>
                <a:gd name="adj2" fmla="val 2020632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TextBox 242"/>
            <p:cNvSpPr txBox="1"/>
            <p:nvPr/>
          </p:nvSpPr>
          <p:spPr>
            <a:xfrm>
              <a:off x="3947751" y="5162798"/>
              <a:ext cx="280846" cy="307777"/>
            </a:xfrm>
            <a:prstGeom prst="rect">
              <a:avLst/>
            </a:prstGeom>
            <a:noFill/>
            <a:ln w="3175">
              <a:noFill/>
            </a:ln>
          </p:spPr>
          <p:txBody>
            <a:bodyPr wrap="none" rtlCol="0">
              <a:spAutoFit/>
            </a:bodyPr>
            <a:lstStyle/>
            <a:p>
              <a:r>
                <a:rPr lang="en-US" altLang="ja-JP" sz="1400" dirty="0" smtClean="0"/>
                <a:t>θ</a:t>
              </a:r>
              <a:endParaRPr lang="en-US" sz="1400" dirty="0"/>
            </a:p>
          </p:txBody>
        </p:sp>
        <p:sp>
          <p:nvSpPr>
            <p:cNvPr id="244" name="Freeform 243"/>
            <p:cNvSpPr/>
            <p:nvPr/>
          </p:nvSpPr>
          <p:spPr>
            <a:xfrm>
              <a:off x="3566751" y="5467598"/>
              <a:ext cx="609600" cy="381001"/>
            </a:xfrm>
            <a:custGeom>
              <a:avLst/>
              <a:gdLst>
                <a:gd name="connsiteX0" fmla="*/ 0 w 1040004"/>
                <a:gd name="connsiteY0" fmla="*/ 582804 h 832339"/>
                <a:gd name="connsiteX1" fmla="*/ 286378 w 1040004"/>
                <a:gd name="connsiteY1" fmla="*/ 778747 h 832339"/>
                <a:gd name="connsiteX2" fmla="*/ 778747 w 1040004"/>
                <a:gd name="connsiteY2" fmla="*/ 788796 h 832339"/>
                <a:gd name="connsiteX3" fmla="*/ 984738 w 1040004"/>
                <a:gd name="connsiteY3" fmla="*/ 517490 h 832339"/>
                <a:gd name="connsiteX4" fmla="*/ 1024932 w 1040004"/>
                <a:gd name="connsiteY4" fmla="*/ 160774 h 832339"/>
                <a:gd name="connsiteX5" fmla="*/ 894303 w 1040004"/>
                <a:gd name="connsiteY5" fmla="*/ 0 h 8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004" h="832339">
                  <a:moveTo>
                    <a:pt x="0" y="582804"/>
                  </a:moveTo>
                  <a:cubicBezTo>
                    <a:pt x="78293" y="663609"/>
                    <a:pt x="156587" y="744415"/>
                    <a:pt x="286378" y="778747"/>
                  </a:cubicBezTo>
                  <a:cubicBezTo>
                    <a:pt x="416169" y="813079"/>
                    <a:pt x="662354" y="832339"/>
                    <a:pt x="778747" y="788796"/>
                  </a:cubicBezTo>
                  <a:cubicBezTo>
                    <a:pt x="895140" y="745253"/>
                    <a:pt x="943707" y="622160"/>
                    <a:pt x="984738" y="517490"/>
                  </a:cubicBezTo>
                  <a:cubicBezTo>
                    <a:pt x="1025769" y="412820"/>
                    <a:pt x="1040004" y="247022"/>
                    <a:pt x="1024932" y="160774"/>
                  </a:cubicBezTo>
                  <a:cubicBezTo>
                    <a:pt x="1009860" y="74526"/>
                    <a:pt x="952081" y="37263"/>
                    <a:pt x="894303" y="0"/>
                  </a:cubicBezTo>
                </a:path>
              </a:pathLst>
            </a:cu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TextBox 244"/>
            <p:cNvSpPr txBox="1"/>
            <p:nvPr/>
          </p:nvSpPr>
          <p:spPr>
            <a:xfrm>
              <a:off x="3566751" y="5848598"/>
              <a:ext cx="1146789" cy="369332"/>
            </a:xfrm>
            <a:prstGeom prst="rect">
              <a:avLst/>
            </a:prstGeom>
            <a:noFill/>
          </p:spPr>
          <p:txBody>
            <a:bodyPr wrap="none" rtlCol="0">
              <a:spAutoFit/>
            </a:bodyPr>
            <a:lstStyle/>
            <a:p>
              <a:r>
                <a:rPr lang="en-US" dirty="0" smtClean="0"/>
                <a:t>Snell’s law</a:t>
              </a:r>
              <a:endParaRPr lang="en-US" dirty="0"/>
            </a:p>
          </p:txBody>
        </p:sp>
      </p:grpSp>
      <p:sp>
        <p:nvSpPr>
          <p:cNvPr id="246" name="Arc 245"/>
          <p:cNvSpPr/>
          <p:nvPr/>
        </p:nvSpPr>
        <p:spPr>
          <a:xfrm rot="4880979">
            <a:off x="2254858" y="4560151"/>
            <a:ext cx="304800" cy="304800"/>
          </a:xfrm>
          <a:prstGeom prst="arc">
            <a:avLst>
              <a:gd name="adj1" fmla="val 16628356"/>
              <a:gd name="adj2" fmla="val 185264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1478369" y="4742442"/>
            <a:ext cx="1014883" cy="793819"/>
          </a:xfrm>
          <a:custGeom>
            <a:avLst/>
            <a:gdLst>
              <a:gd name="connsiteX0" fmla="*/ 0 w 698361"/>
              <a:gd name="connsiteY0" fmla="*/ 381837 h 381837"/>
              <a:gd name="connsiteX1" fmla="*/ 306475 w 698361"/>
              <a:gd name="connsiteY1" fmla="*/ 170822 h 381837"/>
              <a:gd name="connsiteX2" fmla="*/ 256233 w 698361"/>
              <a:gd name="connsiteY2" fmla="*/ 326571 h 381837"/>
              <a:gd name="connsiteX3" fmla="*/ 698361 w 698361"/>
              <a:gd name="connsiteY3" fmla="*/ 0 h 381837"/>
            </a:gdLst>
            <a:ahLst/>
            <a:cxnLst>
              <a:cxn ang="0">
                <a:pos x="connsiteX0" y="connsiteY0"/>
              </a:cxn>
              <a:cxn ang="0">
                <a:pos x="connsiteX1" y="connsiteY1"/>
              </a:cxn>
              <a:cxn ang="0">
                <a:pos x="connsiteX2" y="connsiteY2"/>
              </a:cxn>
              <a:cxn ang="0">
                <a:pos x="connsiteX3" y="connsiteY3"/>
              </a:cxn>
            </a:cxnLst>
            <a:rect l="l" t="t" r="r" b="b"/>
            <a:pathLst>
              <a:path w="698361" h="381837">
                <a:moveTo>
                  <a:pt x="0" y="381837"/>
                </a:moveTo>
                <a:cubicBezTo>
                  <a:pt x="131885" y="280935"/>
                  <a:pt x="263770" y="180033"/>
                  <a:pt x="306475" y="170822"/>
                </a:cubicBezTo>
                <a:cubicBezTo>
                  <a:pt x="349180" y="161611"/>
                  <a:pt x="190919" y="355041"/>
                  <a:pt x="256233" y="326571"/>
                </a:cubicBezTo>
                <a:cubicBezTo>
                  <a:pt x="321547" y="298101"/>
                  <a:pt x="509954" y="149050"/>
                  <a:pt x="698361" y="0"/>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TextBox 247"/>
          <p:cNvSpPr txBox="1"/>
          <p:nvPr/>
        </p:nvSpPr>
        <p:spPr>
          <a:xfrm>
            <a:off x="1052151" y="5467598"/>
            <a:ext cx="487634" cy="307777"/>
          </a:xfrm>
          <a:prstGeom prst="rect">
            <a:avLst/>
          </a:prstGeom>
          <a:noFill/>
        </p:spPr>
        <p:txBody>
          <a:bodyPr wrap="none" rtlCol="0">
            <a:spAutoFit/>
          </a:bodyPr>
          <a:lstStyle/>
          <a:p>
            <a:r>
              <a:rPr lang="en-US" altLang="ja-JP" sz="1400" dirty="0" err="1" smtClean="0"/>
              <a:t>φ+θ</a:t>
            </a:r>
            <a:endParaRPr lang="en-US" sz="1400" dirty="0" smtClean="0"/>
          </a:p>
        </p:txBody>
      </p:sp>
      <p:sp>
        <p:nvSpPr>
          <p:cNvPr id="249" name="Arc 248"/>
          <p:cNvSpPr/>
          <p:nvPr/>
        </p:nvSpPr>
        <p:spPr>
          <a:xfrm rot="4732292">
            <a:off x="1157318" y="4109470"/>
            <a:ext cx="304800" cy="304800"/>
          </a:xfrm>
          <a:prstGeom prst="arc">
            <a:avLst>
              <a:gd name="adj1" fmla="val 16506148"/>
              <a:gd name="adj2" fmla="val 197080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TextBox 249"/>
          <p:cNvSpPr txBox="1"/>
          <p:nvPr/>
        </p:nvSpPr>
        <p:spPr>
          <a:xfrm>
            <a:off x="1403006" y="4198994"/>
            <a:ext cx="301686" cy="307777"/>
          </a:xfrm>
          <a:prstGeom prst="rect">
            <a:avLst/>
          </a:prstGeom>
          <a:noFill/>
        </p:spPr>
        <p:txBody>
          <a:bodyPr wrap="none" rtlCol="0">
            <a:spAutoFit/>
          </a:bodyPr>
          <a:lstStyle/>
          <a:p>
            <a:r>
              <a:rPr lang="en-US" altLang="ja-JP" sz="1400" dirty="0" smtClean="0"/>
              <a:t>φ</a:t>
            </a:r>
            <a:endParaRPr lang="en-US" sz="1400" dirty="0"/>
          </a:p>
        </p:txBody>
      </p:sp>
      <p:sp>
        <p:nvSpPr>
          <p:cNvPr id="251" name="Arc 250"/>
          <p:cNvSpPr/>
          <p:nvPr/>
        </p:nvSpPr>
        <p:spPr>
          <a:xfrm rot="3267311">
            <a:off x="837445" y="4623611"/>
            <a:ext cx="304800" cy="304800"/>
          </a:xfrm>
          <a:prstGeom prst="arc">
            <a:avLst>
              <a:gd name="adj1" fmla="val 16531169"/>
              <a:gd name="adj2" fmla="val 197080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TextBox 251"/>
          <p:cNvSpPr txBox="1"/>
          <p:nvPr/>
        </p:nvSpPr>
        <p:spPr>
          <a:xfrm>
            <a:off x="934920" y="4779285"/>
            <a:ext cx="301686" cy="307777"/>
          </a:xfrm>
          <a:prstGeom prst="rect">
            <a:avLst/>
          </a:prstGeom>
          <a:noFill/>
        </p:spPr>
        <p:txBody>
          <a:bodyPr wrap="none" rtlCol="0">
            <a:spAutoFit/>
          </a:bodyPr>
          <a:lstStyle/>
          <a:p>
            <a:r>
              <a:rPr lang="en-US" altLang="ja-JP" sz="1400" dirty="0" smtClean="0"/>
              <a:t>φ</a:t>
            </a:r>
            <a:endParaRPr lang="en-US" sz="1400" dirty="0"/>
          </a:p>
        </p:txBody>
      </p:sp>
      <p:sp>
        <p:nvSpPr>
          <p:cNvPr id="253" name="Arc 252"/>
          <p:cNvSpPr/>
          <p:nvPr/>
        </p:nvSpPr>
        <p:spPr>
          <a:xfrm rot="14234036">
            <a:off x="2852471" y="4518858"/>
            <a:ext cx="304800" cy="304800"/>
          </a:xfrm>
          <a:prstGeom prst="arc">
            <a:avLst>
              <a:gd name="adj1" fmla="val 17222129"/>
              <a:gd name="adj2" fmla="val 204904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TextBox 253"/>
          <p:cNvSpPr txBox="1"/>
          <p:nvPr/>
        </p:nvSpPr>
        <p:spPr>
          <a:xfrm>
            <a:off x="2590800" y="4419600"/>
            <a:ext cx="280846" cy="307777"/>
          </a:xfrm>
          <a:prstGeom prst="rect">
            <a:avLst/>
          </a:prstGeom>
          <a:noFill/>
          <a:ln w="3175">
            <a:noFill/>
          </a:ln>
        </p:spPr>
        <p:txBody>
          <a:bodyPr wrap="none" rtlCol="0">
            <a:spAutoFit/>
          </a:bodyPr>
          <a:lstStyle/>
          <a:p>
            <a:r>
              <a:rPr lang="en-US" altLang="ja-JP" sz="1400" dirty="0" smtClean="0"/>
              <a:t>θ</a:t>
            </a:r>
            <a:endParaRPr lang="en-US" sz="1400" dirty="0"/>
          </a:p>
        </p:txBody>
      </p:sp>
      <p:grpSp>
        <p:nvGrpSpPr>
          <p:cNvPr id="209" name="Group 208"/>
          <p:cNvGrpSpPr/>
          <p:nvPr/>
        </p:nvGrpSpPr>
        <p:grpSpPr>
          <a:xfrm rot="236191">
            <a:off x="204242" y="3571133"/>
            <a:ext cx="4576762" cy="2724150"/>
            <a:chOff x="147638" y="2676525"/>
            <a:chExt cx="4576762" cy="2724150"/>
          </a:xfrm>
        </p:grpSpPr>
        <p:sp>
          <p:nvSpPr>
            <p:cNvPr id="210" name="Freeform 209"/>
            <p:cNvSpPr/>
            <p:nvPr/>
          </p:nvSpPr>
          <p:spPr>
            <a:xfrm>
              <a:off x="147638" y="2676525"/>
              <a:ext cx="242887" cy="2724150"/>
            </a:xfrm>
            <a:custGeom>
              <a:avLst/>
              <a:gdLst>
                <a:gd name="connsiteX0" fmla="*/ 185737 w 242887"/>
                <a:gd name="connsiteY0" fmla="*/ 0 h 2724150"/>
                <a:gd name="connsiteX1" fmla="*/ 90487 w 242887"/>
                <a:gd name="connsiteY1" fmla="*/ 457200 h 2724150"/>
                <a:gd name="connsiteX2" fmla="*/ 14287 w 242887"/>
                <a:gd name="connsiteY2" fmla="*/ 904875 h 2724150"/>
                <a:gd name="connsiteX3" fmla="*/ 4762 w 242887"/>
                <a:gd name="connsiteY3" fmla="*/ 1400175 h 2724150"/>
                <a:gd name="connsiteX4" fmla="*/ 33337 w 242887"/>
                <a:gd name="connsiteY4" fmla="*/ 1857375 h 2724150"/>
                <a:gd name="connsiteX5" fmla="*/ 138112 w 242887"/>
                <a:gd name="connsiteY5" fmla="*/ 2371725 h 2724150"/>
                <a:gd name="connsiteX6" fmla="*/ 242887 w 242887"/>
                <a:gd name="connsiteY6" fmla="*/ 272415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 h="2724150">
                  <a:moveTo>
                    <a:pt x="185737" y="0"/>
                  </a:moveTo>
                  <a:cubicBezTo>
                    <a:pt x="152399" y="153194"/>
                    <a:pt x="119062" y="306388"/>
                    <a:pt x="90487" y="457200"/>
                  </a:cubicBezTo>
                  <a:cubicBezTo>
                    <a:pt x="61912" y="608013"/>
                    <a:pt x="28575" y="747713"/>
                    <a:pt x="14287" y="904875"/>
                  </a:cubicBezTo>
                  <a:cubicBezTo>
                    <a:pt x="0" y="1062038"/>
                    <a:pt x="1587" y="1241425"/>
                    <a:pt x="4762" y="1400175"/>
                  </a:cubicBezTo>
                  <a:cubicBezTo>
                    <a:pt x="7937" y="1558925"/>
                    <a:pt x="11112" y="1695450"/>
                    <a:pt x="33337" y="1857375"/>
                  </a:cubicBezTo>
                  <a:cubicBezTo>
                    <a:pt x="55562" y="2019300"/>
                    <a:pt x="103187" y="2227263"/>
                    <a:pt x="138112" y="2371725"/>
                  </a:cubicBezTo>
                  <a:cubicBezTo>
                    <a:pt x="173037" y="2516187"/>
                    <a:pt x="207962" y="2620168"/>
                    <a:pt x="242887" y="2724150"/>
                  </a:cubicBezTo>
                </a:path>
              </a:pathLst>
            </a:cu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1" name="Straight Connector 210"/>
            <p:cNvCxnSpPr/>
            <p:nvPr/>
          </p:nvCxnSpPr>
          <p:spPr>
            <a:xfrm>
              <a:off x="152400" y="3962400"/>
              <a:ext cx="457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19" name="TextBox 218"/>
          <p:cNvSpPr txBox="1"/>
          <p:nvPr/>
        </p:nvSpPr>
        <p:spPr>
          <a:xfrm>
            <a:off x="5076825" y="4652007"/>
            <a:ext cx="695325" cy="369332"/>
          </a:xfrm>
          <a:prstGeom prst="rect">
            <a:avLst/>
          </a:prstGeom>
          <a:noFill/>
        </p:spPr>
        <p:txBody>
          <a:bodyPr wrap="square" rtlCol="0">
            <a:spAutoFit/>
          </a:bodyPr>
          <a:lstStyle/>
          <a:p>
            <a:r>
              <a:rPr lang="en-US" altLang="ja-JP" dirty="0" err="1" smtClean="0"/>
              <a:t>α</a:t>
            </a:r>
            <a:r>
              <a:rPr lang="en-US" altLang="ja-JP" baseline="-25000" dirty="0" err="1" smtClean="0"/>
              <a:t>b</a:t>
            </a:r>
            <a:r>
              <a:rPr lang="en-US" altLang="ja-JP" baseline="-25000" dirty="0" smtClean="0"/>
              <a:t> </a:t>
            </a:r>
            <a:r>
              <a:rPr lang="ja-JP" altLang="en-US" smtClean="0"/>
              <a:t>・</a:t>
            </a:r>
            <a:r>
              <a:rPr lang="en-US" altLang="ja-JP" dirty="0" smtClean="0"/>
              <a:t>R</a:t>
            </a:r>
            <a:endParaRPr lang="en-US" dirty="0"/>
          </a:p>
        </p:txBody>
      </p:sp>
      <p:cxnSp>
        <p:nvCxnSpPr>
          <p:cNvPr id="221" name="Straight Connector 220"/>
          <p:cNvCxnSpPr/>
          <p:nvPr/>
        </p:nvCxnSpPr>
        <p:spPr>
          <a:xfrm flipV="1">
            <a:off x="4709751" y="5010150"/>
            <a:ext cx="414699" cy="24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4633551" y="4705350"/>
            <a:ext cx="509949" cy="24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flipH="1" flipV="1">
            <a:off x="4890726" y="4848473"/>
            <a:ext cx="3048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10800000">
            <a:off x="352953" y="3983792"/>
            <a:ext cx="4422846" cy="10234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256" name="Arc 255"/>
          <p:cNvSpPr/>
          <p:nvPr/>
        </p:nvSpPr>
        <p:spPr>
          <a:xfrm rot="18265464">
            <a:off x="397051" y="3226660"/>
            <a:ext cx="180696" cy="222074"/>
          </a:xfrm>
          <a:prstGeom prst="arc">
            <a:avLst>
              <a:gd name="adj1" fmla="val 16200000"/>
              <a:gd name="adj2" fmla="val 231090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Rectangle 256"/>
          <p:cNvSpPr/>
          <p:nvPr/>
        </p:nvSpPr>
        <p:spPr>
          <a:xfrm>
            <a:off x="573333" y="3048000"/>
            <a:ext cx="431528" cy="369332"/>
          </a:xfrm>
          <a:prstGeom prst="rect">
            <a:avLst/>
          </a:prstGeom>
        </p:spPr>
        <p:txBody>
          <a:bodyPr wrap="none">
            <a:spAutoFit/>
          </a:bodyPr>
          <a:lstStyle/>
          <a:p>
            <a:r>
              <a:rPr lang="en-US" altLang="ja-JP" dirty="0" err="1" smtClean="0"/>
              <a:t>α</a:t>
            </a:r>
            <a:r>
              <a:rPr lang="en-US" altLang="ja-JP" baseline="-25000" dirty="0" err="1" smtClean="0"/>
              <a:t>b</a:t>
            </a:r>
            <a:r>
              <a:rPr lang="en-US" altLang="ja-JP" baseline="-25000" dirty="0" smtClean="0"/>
              <a:t> </a:t>
            </a:r>
            <a:endParaRPr lang="en-US" dirty="0"/>
          </a:p>
        </p:txBody>
      </p:sp>
      <p:cxnSp>
        <p:nvCxnSpPr>
          <p:cNvPr id="259" name="Straight Arrow Connector 258"/>
          <p:cNvCxnSpPr/>
          <p:nvPr/>
        </p:nvCxnSpPr>
        <p:spPr>
          <a:xfrm rot="16200000" flipV="1">
            <a:off x="-293963" y="4324871"/>
            <a:ext cx="782092"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0" y="3581400"/>
            <a:ext cx="418704" cy="369332"/>
          </a:xfrm>
          <a:prstGeom prst="rect">
            <a:avLst/>
          </a:prstGeom>
          <a:noFill/>
        </p:spPr>
        <p:txBody>
          <a:bodyPr wrap="none" rtlCol="0">
            <a:spAutoFit/>
          </a:bodyPr>
          <a:lstStyle/>
          <a:p>
            <a:r>
              <a:rPr lang="en-US" dirty="0" err="1" smtClean="0"/>
              <a:t>dY</a:t>
            </a:r>
            <a:endParaRPr lang="en-US" dirty="0"/>
          </a:p>
        </p:txBody>
      </p:sp>
      <p:cxnSp>
        <p:nvCxnSpPr>
          <p:cNvPr id="263" name="Straight Connector 262"/>
          <p:cNvCxnSpPr/>
          <p:nvPr/>
        </p:nvCxnSpPr>
        <p:spPr>
          <a:xfrm rot="5400000">
            <a:off x="2867025" y="4105275"/>
            <a:ext cx="121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5400000">
            <a:off x="4171950" y="4114800"/>
            <a:ext cx="121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48050" y="3982492"/>
            <a:ext cx="1352550"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a:off x="2579959" y="5770243"/>
            <a:ext cx="1513796" cy="0"/>
          </a:xfrm>
          <a:prstGeom prst="line">
            <a:avLst/>
          </a:prstGeom>
          <a:ln w="31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16200000" flipH="1">
            <a:off x="2438342" y="5494736"/>
            <a:ext cx="2080264"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16200000" flipH="1">
            <a:off x="3738415" y="5539306"/>
            <a:ext cx="2080264"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a:off x="170551" y="6264572"/>
            <a:ext cx="3142891" cy="2878"/>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19789" y="6230069"/>
            <a:ext cx="260008" cy="307777"/>
          </a:xfrm>
          <a:prstGeom prst="rect">
            <a:avLst/>
          </a:prstGeom>
          <a:noFill/>
        </p:spPr>
        <p:txBody>
          <a:bodyPr wrap="none" rtlCol="0">
            <a:spAutoFit/>
          </a:bodyPr>
          <a:lstStyle/>
          <a:p>
            <a:r>
              <a:rPr lang="en-US" sz="1400" dirty="0" smtClean="0"/>
              <a:t>L</a:t>
            </a:r>
            <a:endParaRPr lang="en-US" sz="1400" dirty="0"/>
          </a:p>
        </p:txBody>
      </p:sp>
      <p:cxnSp>
        <p:nvCxnSpPr>
          <p:cNvPr id="277" name="Straight Arrow Connector 276"/>
          <p:cNvCxnSpPr/>
          <p:nvPr/>
        </p:nvCxnSpPr>
        <p:spPr>
          <a:xfrm>
            <a:off x="3081966" y="6448605"/>
            <a:ext cx="228600"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rot="10800000">
            <a:off x="3481297" y="6445730"/>
            <a:ext cx="228600"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9" name="TextBox 278"/>
          <p:cNvSpPr txBox="1"/>
          <p:nvPr/>
        </p:nvSpPr>
        <p:spPr>
          <a:xfrm>
            <a:off x="3219989" y="6458669"/>
            <a:ext cx="268022" cy="307777"/>
          </a:xfrm>
          <a:prstGeom prst="rect">
            <a:avLst/>
          </a:prstGeom>
          <a:noFill/>
        </p:spPr>
        <p:txBody>
          <a:bodyPr wrap="none" rtlCol="0">
            <a:spAutoFit/>
          </a:bodyPr>
          <a:lstStyle/>
          <a:p>
            <a:r>
              <a:rPr lang="en-US" sz="1400" dirty="0" smtClean="0"/>
              <a:t>?</a:t>
            </a:r>
            <a:endParaRPr lang="en-US" sz="1400" dirty="0"/>
          </a:p>
        </p:txBody>
      </p:sp>
      <p:cxnSp>
        <p:nvCxnSpPr>
          <p:cNvPr id="280" name="Straight Arrow Connector 279"/>
          <p:cNvCxnSpPr/>
          <p:nvPr/>
        </p:nvCxnSpPr>
        <p:spPr>
          <a:xfrm>
            <a:off x="3486150" y="6267450"/>
            <a:ext cx="1293782" cy="1"/>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1" name="TextBox 280"/>
          <p:cNvSpPr txBox="1"/>
          <p:nvPr/>
        </p:nvSpPr>
        <p:spPr>
          <a:xfrm>
            <a:off x="3905789" y="6230069"/>
            <a:ext cx="745717" cy="307777"/>
          </a:xfrm>
          <a:prstGeom prst="rect">
            <a:avLst/>
          </a:prstGeom>
          <a:noFill/>
        </p:spPr>
        <p:txBody>
          <a:bodyPr wrap="none" rtlCol="0">
            <a:spAutoFit/>
          </a:bodyPr>
          <a:lstStyle/>
          <a:p>
            <a:r>
              <a:rPr lang="en-US" sz="1400" dirty="0" smtClean="0"/>
              <a:t>R – L - </a:t>
            </a:r>
            <a:r>
              <a:rPr lang="en-US" sz="1400" dirty="0" smtClean="0"/>
              <a:t>?</a:t>
            </a:r>
            <a:endParaRPr lang="en-US" sz="1400" dirty="0"/>
          </a:p>
        </p:txBody>
      </p:sp>
      <p:cxnSp>
        <p:nvCxnSpPr>
          <p:cNvPr id="198" name="Straight Connector 197"/>
          <p:cNvCxnSpPr/>
          <p:nvPr/>
        </p:nvCxnSpPr>
        <p:spPr>
          <a:xfrm rot="5400000">
            <a:off x="3026284" y="4873942"/>
            <a:ext cx="2189803" cy="70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flipH="1">
            <a:off x="2702942" y="3876134"/>
            <a:ext cx="2441280" cy="102654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00" name="Arc 199"/>
          <p:cNvSpPr/>
          <p:nvPr/>
        </p:nvSpPr>
        <p:spPr>
          <a:xfrm rot="8868557">
            <a:off x="4028805" y="5118609"/>
            <a:ext cx="304800" cy="304800"/>
          </a:xfrm>
          <a:prstGeom prst="arc">
            <a:avLst>
              <a:gd name="adj1" fmla="val 14464559"/>
              <a:gd name="adj2" fmla="val 192977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TextBox 254"/>
          <p:cNvSpPr txBox="1"/>
          <p:nvPr/>
        </p:nvSpPr>
        <p:spPr>
          <a:xfrm>
            <a:off x="4114800" y="5368505"/>
            <a:ext cx="280846" cy="307777"/>
          </a:xfrm>
          <a:prstGeom prst="rect">
            <a:avLst/>
          </a:prstGeom>
          <a:noFill/>
        </p:spPr>
        <p:txBody>
          <a:bodyPr wrap="none" rtlCol="0">
            <a:spAutoFit/>
          </a:bodyPr>
          <a:lstStyle/>
          <a:p>
            <a:r>
              <a:rPr lang="en-US" altLang="ja-JP" sz="1400" dirty="0" smtClean="0"/>
              <a:t>θ</a:t>
            </a:r>
            <a:endParaRPr lang="en-US" sz="1400" dirty="0"/>
          </a:p>
        </p:txBody>
      </p:sp>
      <p:cxnSp>
        <p:nvCxnSpPr>
          <p:cNvPr id="258" name="Straight Connector 257"/>
          <p:cNvCxnSpPr/>
          <p:nvPr/>
        </p:nvCxnSpPr>
        <p:spPr>
          <a:xfrm>
            <a:off x="3280915" y="3048000"/>
            <a:ext cx="1233576" cy="1078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5400000" flipH="1" flipV="1">
            <a:off x="3311107" y="5321058"/>
            <a:ext cx="1526876" cy="1362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0800000">
            <a:off x="3276600" y="4883988"/>
            <a:ext cx="3657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2147977" y="3943709"/>
            <a:ext cx="4494362" cy="134715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67" name="Arc 266"/>
          <p:cNvSpPr/>
          <p:nvPr/>
        </p:nvSpPr>
        <p:spPr>
          <a:xfrm rot="15069806">
            <a:off x="4843983" y="4688713"/>
            <a:ext cx="304800" cy="304800"/>
          </a:xfrm>
          <a:prstGeom prst="arc">
            <a:avLst>
              <a:gd name="adj1" fmla="val 16200000"/>
              <a:gd name="adj2" fmla="val 192977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TextBox 267"/>
          <p:cNvSpPr txBox="1"/>
          <p:nvPr/>
        </p:nvSpPr>
        <p:spPr>
          <a:xfrm>
            <a:off x="4596442" y="4658264"/>
            <a:ext cx="280846" cy="307777"/>
          </a:xfrm>
          <a:prstGeom prst="rect">
            <a:avLst/>
          </a:prstGeom>
          <a:noFill/>
        </p:spPr>
        <p:txBody>
          <a:bodyPr wrap="none" rtlCol="0">
            <a:spAutoFit/>
          </a:bodyPr>
          <a:lstStyle/>
          <a:p>
            <a:r>
              <a:rPr lang="en-US" altLang="ja-JP" sz="1400" dirty="0" smtClean="0"/>
              <a:t>θ</a:t>
            </a:r>
            <a:endParaRPr lang="en-US" sz="1400" dirty="0"/>
          </a:p>
        </p:txBody>
      </p:sp>
      <p:cxnSp>
        <p:nvCxnSpPr>
          <p:cNvPr id="282" name="Straight Arrow Connector 281"/>
          <p:cNvCxnSpPr/>
          <p:nvPr/>
        </p:nvCxnSpPr>
        <p:spPr>
          <a:xfrm rot="16200000" flipH="1">
            <a:off x="3381360" y="5433012"/>
            <a:ext cx="1112810" cy="326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7" name="TextBox 316"/>
          <p:cNvSpPr txBox="1"/>
          <p:nvPr/>
        </p:nvSpPr>
        <p:spPr>
          <a:xfrm>
            <a:off x="3429000" y="5722188"/>
            <a:ext cx="306494" cy="307777"/>
          </a:xfrm>
          <a:prstGeom prst="rect">
            <a:avLst/>
          </a:prstGeom>
          <a:noFill/>
        </p:spPr>
        <p:txBody>
          <a:bodyPr wrap="square" rtlCol="0">
            <a:spAutoFit/>
          </a:bodyPr>
          <a:lstStyle/>
          <a:p>
            <a:r>
              <a:rPr lang="en-US" sz="1400" dirty="0" smtClean="0"/>
              <a:t>d</a:t>
            </a:r>
            <a:endParaRPr lang="en-US" sz="1400" dirty="0"/>
          </a:p>
        </p:txBody>
      </p:sp>
      <p:cxnSp>
        <p:nvCxnSpPr>
          <p:cNvPr id="318" name="Straight Connector 317"/>
          <p:cNvCxnSpPr/>
          <p:nvPr/>
        </p:nvCxnSpPr>
        <p:spPr>
          <a:xfrm rot="10800000">
            <a:off x="3774056" y="5972354"/>
            <a:ext cx="82813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p:nvPr/>
        </p:nvCxnSpPr>
        <p:spPr>
          <a:xfrm>
            <a:off x="4090358" y="6024113"/>
            <a:ext cx="494581" cy="0"/>
          </a:xfrm>
          <a:prstGeom prst="straightConnector1">
            <a:avLst/>
          </a:prstGeom>
          <a:ln>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0" name="TextBox 319"/>
          <p:cNvSpPr txBox="1"/>
          <p:nvPr/>
        </p:nvSpPr>
        <p:spPr>
          <a:xfrm>
            <a:off x="4165121" y="6044139"/>
            <a:ext cx="505267" cy="307777"/>
          </a:xfrm>
          <a:prstGeom prst="rect">
            <a:avLst/>
          </a:prstGeom>
          <a:noFill/>
        </p:spPr>
        <p:txBody>
          <a:bodyPr wrap="none" rtlCol="0">
            <a:spAutoFit/>
          </a:bodyPr>
          <a:lstStyle/>
          <a:p>
            <a:r>
              <a:rPr lang="en-US" altLang="ja-JP" sz="1400" dirty="0" smtClean="0">
                <a:solidFill>
                  <a:srgbClr val="00B0F0"/>
                </a:solidFill>
              </a:rPr>
              <a:t>θ</a:t>
            </a:r>
            <a:r>
              <a:rPr lang="ja-JP" altLang="en-US" sz="1400" smtClean="0">
                <a:solidFill>
                  <a:srgbClr val="00B0F0"/>
                </a:solidFill>
              </a:rPr>
              <a:t> ・</a:t>
            </a:r>
            <a:r>
              <a:rPr lang="en-US" altLang="ja-JP" sz="1400" dirty="0" smtClean="0">
                <a:solidFill>
                  <a:srgbClr val="00B0F0"/>
                </a:solidFill>
              </a:rPr>
              <a:t>d</a:t>
            </a:r>
            <a:endParaRPr lang="en-US" sz="1400" dirty="0">
              <a:solidFill>
                <a:srgbClr val="00B0F0"/>
              </a:solidFill>
            </a:endParaRPr>
          </a:p>
        </p:txBody>
      </p:sp>
      <p:cxnSp>
        <p:nvCxnSpPr>
          <p:cNvPr id="321" name="Straight Arrow Connector 320"/>
          <p:cNvCxnSpPr/>
          <p:nvPr/>
        </p:nvCxnSpPr>
        <p:spPr>
          <a:xfrm rot="16200000" flipH="1">
            <a:off x="4016317" y="5016980"/>
            <a:ext cx="746183" cy="319175"/>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V="1">
            <a:off x="3962400" y="4471358"/>
            <a:ext cx="1035170" cy="4744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V="1">
            <a:off x="4356339" y="5118339"/>
            <a:ext cx="1089804" cy="5147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4343400" y="5036388"/>
            <a:ext cx="894271" cy="307777"/>
          </a:xfrm>
          <a:prstGeom prst="rect">
            <a:avLst/>
          </a:prstGeom>
          <a:noFill/>
        </p:spPr>
        <p:txBody>
          <a:bodyPr wrap="square" rtlCol="0">
            <a:spAutoFit/>
          </a:bodyPr>
          <a:lstStyle/>
          <a:p>
            <a:pPr lvl="0"/>
            <a:r>
              <a:rPr lang="en-US" sz="1400" dirty="0" smtClean="0">
                <a:solidFill>
                  <a:schemeClr val="accent6">
                    <a:lumMod val="75000"/>
                  </a:schemeClr>
                </a:solidFill>
              </a:rPr>
              <a:t>d - </a:t>
            </a:r>
            <a:r>
              <a:rPr lang="en-US" altLang="ja-JP" sz="1400" dirty="0" smtClean="0">
                <a:solidFill>
                  <a:schemeClr val="accent6">
                    <a:lumMod val="75000"/>
                  </a:schemeClr>
                </a:solidFill>
              </a:rPr>
              <a:t>θ</a:t>
            </a:r>
            <a:r>
              <a:rPr lang="ja-JP" altLang="en-US" sz="1400" smtClean="0">
                <a:solidFill>
                  <a:schemeClr val="accent6">
                    <a:lumMod val="75000"/>
                  </a:schemeClr>
                </a:solidFill>
              </a:rPr>
              <a:t> ・</a:t>
            </a:r>
            <a:r>
              <a:rPr lang="en-US" altLang="ja-JP" sz="1400" dirty="0" smtClean="0">
                <a:solidFill>
                  <a:schemeClr val="accent6">
                    <a:lumMod val="75000"/>
                  </a:schemeClr>
                </a:solidFill>
              </a:rPr>
              <a:t>d</a:t>
            </a:r>
            <a:endParaRPr lang="en-US" sz="1400" dirty="0" smtClean="0">
              <a:solidFill>
                <a:schemeClr val="accent6">
                  <a:lumMod val="75000"/>
                </a:schemeClr>
              </a:solidFill>
            </a:endParaRPr>
          </a:p>
        </p:txBody>
      </p:sp>
      <p:cxnSp>
        <p:nvCxnSpPr>
          <p:cNvPr id="325" name="Straight Connector 324"/>
          <p:cNvCxnSpPr/>
          <p:nvPr/>
        </p:nvCxnSpPr>
        <p:spPr>
          <a:xfrm rot="16200000" flipH="1">
            <a:off x="4264325" y="5722186"/>
            <a:ext cx="540591" cy="230041"/>
          </a:xfrm>
          <a:prstGeom prst="line">
            <a:avLst/>
          </a:prstGeom>
          <a:ln w="952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rot="5400000" flipH="1" flipV="1">
            <a:off x="4367125" y="5721470"/>
            <a:ext cx="1812983"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7" name="Freeform 326"/>
          <p:cNvSpPr/>
          <p:nvPr/>
        </p:nvSpPr>
        <p:spPr>
          <a:xfrm>
            <a:off x="2728823" y="4885426"/>
            <a:ext cx="1388852" cy="940279"/>
          </a:xfrm>
          <a:custGeom>
            <a:avLst/>
            <a:gdLst>
              <a:gd name="connsiteX0" fmla="*/ 0 w 1388852"/>
              <a:gd name="connsiteY0" fmla="*/ 940279 h 940279"/>
              <a:gd name="connsiteX1" fmla="*/ 672860 w 1388852"/>
              <a:gd name="connsiteY1" fmla="*/ 483079 h 940279"/>
              <a:gd name="connsiteX2" fmla="*/ 621102 w 1388852"/>
              <a:gd name="connsiteY2" fmla="*/ 595222 h 940279"/>
              <a:gd name="connsiteX3" fmla="*/ 1388852 w 1388852"/>
              <a:gd name="connsiteY3" fmla="*/ 0 h 940279"/>
            </a:gdLst>
            <a:ahLst/>
            <a:cxnLst>
              <a:cxn ang="0">
                <a:pos x="connsiteX0" y="connsiteY0"/>
              </a:cxn>
              <a:cxn ang="0">
                <a:pos x="connsiteX1" y="connsiteY1"/>
              </a:cxn>
              <a:cxn ang="0">
                <a:pos x="connsiteX2" y="connsiteY2"/>
              </a:cxn>
              <a:cxn ang="0">
                <a:pos x="connsiteX3" y="connsiteY3"/>
              </a:cxn>
            </a:cxnLst>
            <a:rect l="l" t="t" r="r" b="b"/>
            <a:pathLst>
              <a:path w="1388852" h="940279">
                <a:moveTo>
                  <a:pt x="0" y="940279"/>
                </a:moveTo>
                <a:cubicBezTo>
                  <a:pt x="284671" y="740433"/>
                  <a:pt x="569343" y="540588"/>
                  <a:pt x="672860" y="483079"/>
                </a:cubicBezTo>
                <a:cubicBezTo>
                  <a:pt x="776377" y="425570"/>
                  <a:pt x="501770" y="675735"/>
                  <a:pt x="621102" y="595222"/>
                </a:cubicBezTo>
                <a:cubicBezTo>
                  <a:pt x="740434" y="514709"/>
                  <a:pt x="1064643" y="257354"/>
                  <a:pt x="1388852" y="0"/>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TextBox 327"/>
          <p:cNvSpPr txBox="1"/>
          <p:nvPr/>
        </p:nvSpPr>
        <p:spPr>
          <a:xfrm>
            <a:off x="2057400" y="5493588"/>
            <a:ext cx="762388" cy="369332"/>
          </a:xfrm>
          <a:prstGeom prst="rect">
            <a:avLst/>
          </a:prstGeom>
          <a:noFill/>
        </p:spPr>
        <p:txBody>
          <a:bodyPr wrap="none" rtlCol="0">
            <a:spAutoFit/>
          </a:bodyPr>
          <a:lstStyle/>
          <a:p>
            <a:r>
              <a:rPr lang="en-US" dirty="0" smtClean="0">
                <a:solidFill>
                  <a:schemeClr val="bg1">
                    <a:lumMod val="50000"/>
                  </a:schemeClr>
                </a:solidFill>
              </a:rPr>
              <a:t>Waist</a:t>
            </a:r>
            <a:r>
              <a:rPr lang="en-US" dirty="0" smtClean="0"/>
              <a:t> </a:t>
            </a:r>
            <a:endParaRPr lang="en-US" dirty="0"/>
          </a:p>
        </p:txBody>
      </p:sp>
      <p:cxnSp>
        <p:nvCxnSpPr>
          <p:cNvPr id="329" name="Straight Connector 328"/>
          <p:cNvCxnSpPr/>
          <p:nvPr/>
        </p:nvCxnSpPr>
        <p:spPr>
          <a:xfrm flipV="1">
            <a:off x="3923581" y="4083169"/>
            <a:ext cx="892834" cy="4140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rot="16200000" flipH="1">
            <a:off x="4337650" y="4475671"/>
            <a:ext cx="1130065" cy="465825"/>
          </a:xfrm>
          <a:prstGeom prst="straightConnector1">
            <a:avLst/>
          </a:prstGeom>
          <a:ln>
            <a:solidFill>
              <a:srgbClr val="FF33C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1" name="TextBox 330"/>
          <p:cNvSpPr txBox="1"/>
          <p:nvPr/>
        </p:nvSpPr>
        <p:spPr>
          <a:xfrm>
            <a:off x="5029200" y="4883988"/>
            <a:ext cx="306494" cy="307777"/>
          </a:xfrm>
          <a:prstGeom prst="rect">
            <a:avLst/>
          </a:prstGeom>
          <a:noFill/>
        </p:spPr>
        <p:txBody>
          <a:bodyPr wrap="square" rtlCol="0">
            <a:spAutoFit/>
          </a:bodyPr>
          <a:lstStyle/>
          <a:p>
            <a:r>
              <a:rPr lang="en-US" sz="1400" dirty="0" smtClean="0">
                <a:solidFill>
                  <a:srgbClr val="FF33CC"/>
                </a:solidFill>
              </a:rPr>
              <a:t>d</a:t>
            </a:r>
            <a:endParaRPr lang="en-US" sz="1400" dirty="0">
              <a:solidFill>
                <a:srgbClr val="FF33CC"/>
              </a:solidFill>
            </a:endParaRPr>
          </a:p>
        </p:txBody>
      </p:sp>
      <p:cxnSp>
        <p:nvCxnSpPr>
          <p:cNvPr id="332" name="Straight Arrow Connector 331"/>
          <p:cNvCxnSpPr/>
          <p:nvPr/>
        </p:nvCxnSpPr>
        <p:spPr>
          <a:xfrm rot="16200000" flipH="1">
            <a:off x="4642450" y="4228382"/>
            <a:ext cx="411198" cy="161024"/>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4876800" y="4121988"/>
            <a:ext cx="505267" cy="307777"/>
          </a:xfrm>
          <a:prstGeom prst="rect">
            <a:avLst/>
          </a:prstGeom>
          <a:noFill/>
        </p:spPr>
        <p:txBody>
          <a:bodyPr wrap="none" rtlCol="0">
            <a:spAutoFit/>
          </a:bodyPr>
          <a:lstStyle/>
          <a:p>
            <a:r>
              <a:rPr lang="en-US" altLang="ja-JP" sz="1400" dirty="0" smtClean="0">
                <a:solidFill>
                  <a:srgbClr val="FF0000"/>
                </a:solidFill>
              </a:rPr>
              <a:t>θ</a:t>
            </a:r>
            <a:r>
              <a:rPr lang="ja-JP" altLang="en-US" sz="1400" smtClean="0">
                <a:solidFill>
                  <a:srgbClr val="FF0000"/>
                </a:solidFill>
              </a:rPr>
              <a:t> ・</a:t>
            </a:r>
            <a:r>
              <a:rPr lang="en-US" altLang="ja-JP" sz="1400" dirty="0" smtClean="0">
                <a:solidFill>
                  <a:srgbClr val="FF0000"/>
                </a:solidFill>
              </a:rPr>
              <a:t>d</a:t>
            </a:r>
            <a:endParaRPr lang="en-US" sz="1400" dirty="0">
              <a:solidFill>
                <a:srgbClr val="FF0000"/>
              </a:solidFill>
            </a:endParaRPr>
          </a:p>
        </p:txBody>
      </p:sp>
      <p:cxnSp>
        <p:nvCxnSpPr>
          <p:cNvPr id="334" name="Straight Connector 333"/>
          <p:cNvCxnSpPr/>
          <p:nvPr/>
        </p:nvCxnSpPr>
        <p:spPr>
          <a:xfrm rot="5400000" flipH="1" flipV="1">
            <a:off x="3771901" y="6316691"/>
            <a:ext cx="685800" cy="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5" name="TextBox 334"/>
          <p:cNvSpPr txBox="1"/>
          <p:nvPr/>
        </p:nvSpPr>
        <p:spPr>
          <a:xfrm>
            <a:off x="4791974" y="6386422"/>
            <a:ext cx="279244" cy="307777"/>
          </a:xfrm>
          <a:prstGeom prst="rect">
            <a:avLst/>
          </a:prstGeom>
          <a:noFill/>
        </p:spPr>
        <p:txBody>
          <a:bodyPr wrap="none" rtlCol="0">
            <a:spAutoFit/>
          </a:bodyPr>
          <a:lstStyle/>
          <a:p>
            <a:r>
              <a:rPr lang="en-US" altLang="ja-JP" sz="1400" dirty="0" smtClean="0">
                <a:solidFill>
                  <a:srgbClr val="0070C0"/>
                </a:solidFill>
              </a:rPr>
              <a:t>d</a:t>
            </a:r>
            <a:endParaRPr lang="en-US" sz="1400" dirty="0">
              <a:solidFill>
                <a:srgbClr val="0070C0"/>
              </a:solidFill>
            </a:endParaRPr>
          </a:p>
        </p:txBody>
      </p:sp>
      <p:cxnSp>
        <p:nvCxnSpPr>
          <p:cNvPr id="336" name="Straight Arrow Connector 335"/>
          <p:cNvCxnSpPr/>
          <p:nvPr/>
        </p:nvCxnSpPr>
        <p:spPr>
          <a:xfrm>
            <a:off x="4129177" y="6403672"/>
            <a:ext cx="1176068" cy="3"/>
          </a:xfrm>
          <a:prstGeom prst="straightConnector1">
            <a:avLst/>
          </a:prstGeom>
          <a:ln>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7" name="Rectangle 336"/>
          <p:cNvSpPr/>
          <p:nvPr/>
        </p:nvSpPr>
        <p:spPr>
          <a:xfrm>
            <a:off x="1981200" y="3588588"/>
            <a:ext cx="1059393" cy="369332"/>
          </a:xfrm>
          <a:prstGeom prst="rect">
            <a:avLst/>
          </a:prstGeom>
        </p:spPr>
        <p:txBody>
          <a:bodyPr wrap="none">
            <a:spAutoFit/>
          </a:bodyPr>
          <a:lstStyle/>
          <a:p>
            <a:r>
              <a:rPr lang="en-US" dirty="0" smtClean="0">
                <a:solidFill>
                  <a:srgbClr val="00B050"/>
                </a:solidFill>
              </a:rPr>
              <a:t>Diameter</a:t>
            </a:r>
            <a:endParaRPr lang="en-US" dirty="0">
              <a:solidFill>
                <a:srgbClr val="00B050"/>
              </a:solidFill>
            </a:endParaRPr>
          </a:p>
        </p:txBody>
      </p:sp>
      <p:sp>
        <p:nvSpPr>
          <p:cNvPr id="338" name="TextBox 337"/>
          <p:cNvSpPr txBox="1"/>
          <p:nvPr/>
        </p:nvSpPr>
        <p:spPr>
          <a:xfrm>
            <a:off x="5715000" y="4572000"/>
            <a:ext cx="498534" cy="369332"/>
          </a:xfrm>
          <a:prstGeom prst="rect">
            <a:avLst/>
          </a:prstGeom>
          <a:noFill/>
        </p:spPr>
        <p:txBody>
          <a:bodyPr wrap="none" rtlCol="0">
            <a:spAutoFit/>
          </a:bodyPr>
          <a:lstStyle/>
          <a:p>
            <a:r>
              <a:rPr lang="en-US" dirty="0" err="1" smtClean="0"/>
              <a:t>n.v</a:t>
            </a:r>
            <a:r>
              <a:rPr lang="en-US" dirty="0" smtClean="0"/>
              <a:t>.</a:t>
            </a:r>
            <a:endParaRPr lang="en-US" dirty="0"/>
          </a:p>
        </p:txBody>
      </p:sp>
      <p:cxnSp>
        <p:nvCxnSpPr>
          <p:cNvPr id="339" name="Straight Connector 338"/>
          <p:cNvCxnSpPr>
            <a:stCxn id="327" idx="3"/>
          </p:cNvCxnSpPr>
          <p:nvPr/>
        </p:nvCxnSpPr>
        <p:spPr>
          <a:xfrm>
            <a:off x="4117675" y="4885426"/>
            <a:ext cx="301925" cy="67717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27" idx="3"/>
          </p:cNvCxnSpPr>
          <p:nvPr/>
        </p:nvCxnSpPr>
        <p:spPr>
          <a:xfrm flipH="1">
            <a:off x="4114800" y="4885426"/>
            <a:ext cx="2875" cy="10581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2" name="TextBox 341"/>
          <p:cNvSpPr txBox="1"/>
          <p:nvPr/>
        </p:nvSpPr>
        <p:spPr>
          <a:xfrm>
            <a:off x="6324600" y="3962400"/>
            <a:ext cx="2614818" cy="1477328"/>
          </a:xfrm>
          <a:prstGeom prst="rect">
            <a:avLst/>
          </a:prstGeom>
          <a:noFill/>
        </p:spPr>
        <p:txBody>
          <a:bodyPr wrap="none" rtlCol="0">
            <a:spAutoFit/>
          </a:bodyPr>
          <a:lstStyle/>
          <a:p>
            <a:r>
              <a:rPr lang="en-US" altLang="ja-JP" dirty="0" err="1" smtClean="0"/>
              <a:t>α</a:t>
            </a:r>
            <a:r>
              <a:rPr lang="en-US" altLang="ja-JP" baseline="-25000" dirty="0" err="1" smtClean="0"/>
              <a:t>b</a:t>
            </a:r>
            <a:r>
              <a:rPr lang="en-US" altLang="ja-JP" baseline="-25000" dirty="0" smtClean="0"/>
              <a:t> </a:t>
            </a:r>
            <a:r>
              <a:rPr lang="ja-JP" altLang="en-US" smtClean="0"/>
              <a:t>・</a:t>
            </a:r>
            <a:r>
              <a:rPr lang="en-US" altLang="ja-JP" dirty="0" smtClean="0"/>
              <a:t>R = θ</a:t>
            </a:r>
            <a:r>
              <a:rPr lang="ja-JP" altLang="en-US" smtClean="0"/>
              <a:t>・</a:t>
            </a:r>
            <a:r>
              <a:rPr lang="en-US" altLang="ja-JP" dirty="0" smtClean="0"/>
              <a:t>(R-L-d)</a:t>
            </a:r>
          </a:p>
          <a:p>
            <a:r>
              <a:rPr lang="en-US" altLang="ja-JP" dirty="0" smtClean="0">
                <a:sym typeface="Wingdings" pitchFamily="2" charset="2"/>
              </a:rPr>
              <a:t></a:t>
            </a:r>
            <a:r>
              <a:rPr lang="en-US" altLang="ja-JP" dirty="0" smtClean="0"/>
              <a:t>θ = [ R/(R-L-d) ]</a:t>
            </a:r>
            <a:r>
              <a:rPr lang="ja-JP" altLang="en-US" smtClean="0"/>
              <a:t>・</a:t>
            </a:r>
            <a:r>
              <a:rPr lang="en-US" altLang="ja-JP" dirty="0" smtClean="0"/>
              <a:t> </a:t>
            </a:r>
            <a:r>
              <a:rPr lang="en-US" altLang="ja-JP" dirty="0" err="1" smtClean="0"/>
              <a:t>α</a:t>
            </a:r>
            <a:r>
              <a:rPr lang="en-US" altLang="ja-JP" baseline="-25000" dirty="0" err="1" smtClean="0"/>
              <a:t>b</a:t>
            </a:r>
            <a:r>
              <a:rPr lang="en-US" altLang="ja-JP" dirty="0" smtClean="0"/>
              <a:t> </a:t>
            </a:r>
          </a:p>
          <a:p>
            <a:endParaRPr lang="en-US" dirty="0" smtClean="0"/>
          </a:p>
          <a:p>
            <a:r>
              <a:rPr lang="en-US" dirty="0" err="1" smtClean="0"/>
              <a:t>dY</a:t>
            </a:r>
            <a:r>
              <a:rPr lang="en-US" dirty="0" smtClean="0"/>
              <a:t> = </a:t>
            </a:r>
            <a:r>
              <a:rPr lang="en-US" altLang="ja-JP" dirty="0" smtClean="0"/>
              <a:t>θ</a:t>
            </a:r>
            <a:r>
              <a:rPr lang="ja-JP" altLang="en-US" smtClean="0"/>
              <a:t>・</a:t>
            </a:r>
            <a:r>
              <a:rPr lang="en-US" altLang="ja-JP" dirty="0" smtClean="0"/>
              <a:t>(</a:t>
            </a:r>
            <a:r>
              <a:rPr lang="en-US" altLang="ja-JP" dirty="0" err="1" smtClean="0"/>
              <a:t>L+d</a:t>
            </a:r>
            <a:r>
              <a:rPr lang="en-US" altLang="ja-JP" dirty="0" smtClean="0"/>
              <a:t>)</a:t>
            </a:r>
          </a:p>
          <a:p>
            <a:r>
              <a:rPr lang="en-US" dirty="0" smtClean="0"/>
              <a:t>     = [ </a:t>
            </a:r>
            <a:r>
              <a:rPr lang="en-US" altLang="ja-JP" dirty="0" smtClean="0"/>
              <a:t>R(</a:t>
            </a:r>
            <a:r>
              <a:rPr lang="en-US" altLang="ja-JP" dirty="0" err="1" smtClean="0"/>
              <a:t>L+d</a:t>
            </a:r>
            <a:r>
              <a:rPr lang="en-US" altLang="ja-JP" dirty="0" smtClean="0"/>
              <a:t>) /(R-L-d) ]</a:t>
            </a:r>
            <a:r>
              <a:rPr lang="ja-JP" altLang="en-US" smtClean="0"/>
              <a:t>・</a:t>
            </a:r>
            <a:r>
              <a:rPr lang="en-US" altLang="ja-JP" dirty="0" smtClean="0"/>
              <a:t> </a:t>
            </a:r>
            <a:r>
              <a:rPr lang="en-US" altLang="ja-JP" dirty="0" err="1" smtClean="0"/>
              <a:t>α</a:t>
            </a:r>
            <a:r>
              <a:rPr lang="en-US" altLang="ja-JP" baseline="-25000" dirty="0" err="1" smtClean="0"/>
              <a:t>b</a:t>
            </a:r>
            <a:endParaRPr lang="en-US" dirty="0" smtClean="0"/>
          </a:p>
        </p:txBody>
      </p:sp>
      <p:sp>
        <p:nvSpPr>
          <p:cNvPr id="165" name="TextBox 164"/>
          <p:cNvSpPr txBox="1"/>
          <p:nvPr/>
        </p:nvSpPr>
        <p:spPr>
          <a:xfrm>
            <a:off x="5943600" y="5410200"/>
            <a:ext cx="1255472" cy="923330"/>
          </a:xfrm>
          <a:prstGeom prst="rect">
            <a:avLst/>
          </a:prstGeom>
          <a:noFill/>
        </p:spPr>
        <p:txBody>
          <a:bodyPr wrap="none" rtlCol="0">
            <a:spAutoFit/>
          </a:bodyPr>
          <a:lstStyle/>
          <a:p>
            <a:r>
              <a:rPr lang="en-US" dirty="0" smtClean="0"/>
              <a:t>R=37.8</a:t>
            </a:r>
          </a:p>
          <a:p>
            <a:r>
              <a:rPr lang="en-US" dirty="0" smtClean="0"/>
              <a:t>L=10.05  </a:t>
            </a:r>
            <a:r>
              <a:rPr lang="en-US" dirty="0" smtClean="0">
                <a:sym typeface="Wingdings" pitchFamily="2" charset="2"/>
              </a:rPr>
              <a:t></a:t>
            </a:r>
            <a:endParaRPr lang="en-US" dirty="0" smtClean="0"/>
          </a:p>
          <a:p>
            <a:r>
              <a:rPr lang="en-US" dirty="0" smtClean="0"/>
              <a:t>d=0.15</a:t>
            </a:r>
            <a:endParaRPr lang="en-US" dirty="0"/>
          </a:p>
        </p:txBody>
      </p:sp>
      <p:sp>
        <p:nvSpPr>
          <p:cNvPr id="166" name="TextBox 165"/>
          <p:cNvSpPr txBox="1"/>
          <p:nvPr/>
        </p:nvSpPr>
        <p:spPr>
          <a:xfrm>
            <a:off x="7162800" y="5410200"/>
            <a:ext cx="1715534" cy="923330"/>
          </a:xfrm>
          <a:prstGeom prst="rect">
            <a:avLst/>
          </a:prstGeom>
          <a:noFill/>
        </p:spPr>
        <p:txBody>
          <a:bodyPr wrap="none" rtlCol="0">
            <a:spAutoFit/>
          </a:bodyPr>
          <a:lstStyle/>
          <a:p>
            <a:r>
              <a:rPr lang="en-US" altLang="ja-JP" dirty="0" smtClean="0"/>
              <a:t>θ = 1.370</a:t>
            </a:r>
            <a:r>
              <a:rPr lang="ja-JP" altLang="en-US" smtClean="0"/>
              <a:t>・</a:t>
            </a:r>
            <a:r>
              <a:rPr lang="en-US" altLang="ja-JP" dirty="0" smtClean="0"/>
              <a:t> </a:t>
            </a:r>
            <a:r>
              <a:rPr lang="en-US" altLang="ja-JP" dirty="0" err="1" smtClean="0"/>
              <a:t>α</a:t>
            </a:r>
            <a:r>
              <a:rPr lang="en-US" altLang="ja-JP" baseline="-25000" dirty="0" err="1" smtClean="0"/>
              <a:t>b</a:t>
            </a:r>
            <a:r>
              <a:rPr lang="en-US" altLang="ja-JP" dirty="0" smtClean="0"/>
              <a:t> </a:t>
            </a:r>
          </a:p>
          <a:p>
            <a:endParaRPr lang="en-US" dirty="0" smtClean="0"/>
          </a:p>
          <a:p>
            <a:r>
              <a:rPr lang="en-US" dirty="0" err="1" smtClean="0"/>
              <a:t>dY</a:t>
            </a:r>
            <a:r>
              <a:rPr lang="en-US" dirty="0" smtClean="0"/>
              <a:t> =13.970</a:t>
            </a:r>
            <a:r>
              <a:rPr lang="ja-JP" altLang="en-US" smtClean="0"/>
              <a:t> ・</a:t>
            </a:r>
            <a:r>
              <a:rPr lang="en-US" altLang="ja-JP" dirty="0" smtClean="0"/>
              <a:t> </a:t>
            </a:r>
            <a:r>
              <a:rPr lang="en-US" altLang="ja-JP" dirty="0" err="1" smtClean="0"/>
              <a:t>α</a:t>
            </a:r>
            <a:r>
              <a:rPr lang="en-US" altLang="ja-JP" baseline="-25000" dirty="0" err="1" smtClean="0"/>
              <a:t>b</a:t>
            </a:r>
            <a:r>
              <a:rPr lang="en-US" altLang="ja-JP" dirty="0" smtClean="0"/>
              <a:t> </a:t>
            </a:r>
            <a:endParaRPr lang="en-US" dirty="0" smtClean="0"/>
          </a:p>
        </p:txBody>
      </p:sp>
      <p:grpSp>
        <p:nvGrpSpPr>
          <p:cNvPr id="169" name="Group 168"/>
          <p:cNvGrpSpPr/>
          <p:nvPr/>
        </p:nvGrpSpPr>
        <p:grpSpPr>
          <a:xfrm>
            <a:off x="114299" y="1114426"/>
            <a:ext cx="4010025" cy="833438"/>
            <a:chOff x="247650" y="304800"/>
            <a:chExt cx="9715500" cy="1376363"/>
          </a:xfrm>
        </p:grpSpPr>
        <p:pic>
          <p:nvPicPr>
            <p:cNvPr id="21506" name="Picture 2"/>
            <p:cNvPicPr>
              <a:picLocks noChangeAspect="1" noChangeArrowheads="1"/>
            </p:cNvPicPr>
            <p:nvPr/>
          </p:nvPicPr>
          <p:blipFill>
            <a:blip r:embed="rId5" cstate="print"/>
            <a:srcRect/>
            <a:stretch>
              <a:fillRect/>
            </a:stretch>
          </p:blipFill>
          <p:spPr bwMode="auto">
            <a:xfrm>
              <a:off x="247650" y="1233488"/>
              <a:ext cx="9715500" cy="447675"/>
            </a:xfrm>
            <a:prstGeom prst="rect">
              <a:avLst/>
            </a:prstGeom>
            <a:noFill/>
            <a:ln w="9525">
              <a:noFill/>
              <a:miter lim="800000"/>
              <a:headEnd/>
              <a:tailEnd/>
            </a:ln>
          </p:spPr>
        </p:pic>
        <p:pic>
          <p:nvPicPr>
            <p:cNvPr id="21507" name="Picture 3"/>
            <p:cNvPicPr>
              <a:picLocks noChangeAspect="1" noChangeArrowheads="1"/>
            </p:cNvPicPr>
            <p:nvPr/>
          </p:nvPicPr>
          <p:blipFill>
            <a:blip r:embed="rId6" cstate="print"/>
            <a:srcRect/>
            <a:stretch>
              <a:fillRect/>
            </a:stretch>
          </p:blipFill>
          <p:spPr bwMode="auto">
            <a:xfrm>
              <a:off x="304800" y="304800"/>
              <a:ext cx="9620250" cy="981075"/>
            </a:xfrm>
            <a:prstGeom prst="rect">
              <a:avLst/>
            </a:prstGeom>
            <a:noFill/>
            <a:ln w="9525">
              <a:noFill/>
              <a:miter lim="800000"/>
              <a:headEnd/>
              <a:tailEnd/>
            </a:ln>
          </p:spPr>
        </p:pic>
      </p:grpSp>
      <p:sp>
        <p:nvSpPr>
          <p:cNvPr id="170" name="Rectangle 169"/>
          <p:cNvSpPr/>
          <p:nvPr/>
        </p:nvSpPr>
        <p:spPr>
          <a:xfrm>
            <a:off x="1933575" y="1676400"/>
            <a:ext cx="6572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1600200" y="2667000"/>
            <a:ext cx="762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7162800" y="5410200"/>
            <a:ext cx="16764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Slide Number Placeholder 172"/>
          <p:cNvSpPr>
            <a:spLocks noGrp="1"/>
          </p:cNvSpPr>
          <p:nvPr>
            <p:ph type="sldNum" sz="quarter" idx="12"/>
          </p:nvPr>
        </p:nvSpPr>
        <p:spPr/>
        <p:txBody>
          <a:bodyPr/>
          <a:lstStyle/>
          <a:p>
            <a:fld id="{1BF1B83B-E97F-4C33-85DE-BACA1BBD56B1}" type="slidenum">
              <a:rPr lang="en-US" smtClean="0"/>
              <a:pPr/>
              <a:t>6</a:t>
            </a:fld>
            <a:endParaRPr lang="en-US" dirty="0"/>
          </a:p>
        </p:txBody>
      </p:sp>
      <p:sp>
        <p:nvSpPr>
          <p:cNvPr id="174" name="Rectangle 173"/>
          <p:cNvSpPr/>
          <p:nvPr/>
        </p:nvSpPr>
        <p:spPr>
          <a:xfrm>
            <a:off x="4114800" y="990600"/>
            <a:ext cx="396262" cy="369332"/>
          </a:xfrm>
          <a:prstGeom prst="rect">
            <a:avLst/>
          </a:prstGeom>
        </p:spPr>
        <p:txBody>
          <a:bodyPr wrap="none">
            <a:spAutoFit/>
          </a:bodyPr>
          <a:lstStyle/>
          <a:p>
            <a:r>
              <a:rPr lang="en-US" altLang="ja-JP" dirty="0" err="1" smtClean="0"/>
              <a:t>α</a:t>
            </a:r>
            <a:r>
              <a:rPr lang="en-US" altLang="ja-JP" baseline="-25000" dirty="0" err="1" smtClean="0"/>
              <a:t>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dissolve">
                                      <p:cBhvr>
                                        <p:cTn id="7" dur="500"/>
                                        <p:tgtEl>
                                          <p:spTgt spid="1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dissolve">
                                      <p:cBhvr>
                                        <p:cTn id="10" dur="500"/>
                                        <p:tgtEl>
                                          <p:spTgt spid="17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dissolve">
                                      <p:cBhvr>
                                        <p:cTn id="17" dur="500"/>
                                        <p:tgtEl>
                                          <p:spTgt spid="69"/>
                                        </p:tgtEl>
                                      </p:cBhvr>
                                    </p:animEffect>
                                  </p:childTnLst>
                                </p:cTn>
                              </p:par>
                              <p:par>
                                <p:cTn id="18" presetID="35" presetClass="emph" presetSubtype="0" repeatCount="3000" fill="hold" grpId="0" nodeType="withEffect">
                                  <p:stCondLst>
                                    <p:cond delay="0"/>
                                  </p:stCondLst>
                                  <p:childTnLst>
                                    <p:anim calcmode="discrete" valueType="str">
                                      <p:cBhvr>
                                        <p:cTn id="19" dur="1000" fill="hold"/>
                                        <p:tgtEl>
                                          <p:spTgt spid="79"/>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dissolve">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1"/>
                                        </p:tgtEl>
                                        <p:attrNameLst>
                                          <p:attrName>style.visibility</p:attrName>
                                        </p:attrNameLst>
                                      </p:cBhvr>
                                      <p:to>
                                        <p:strVal val="visible"/>
                                      </p:to>
                                    </p:set>
                                  </p:childTnLst>
                                </p:cTn>
                              </p:par>
                              <p:par>
                                <p:cTn id="43" presetID="9"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dissolve">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5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dissolve">
                                      <p:cBhvr>
                                        <p:cTn id="58" dur="500"/>
                                        <p:tgtEl>
                                          <p:spTgt spid="104"/>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106"/>
                                        </p:tgtEl>
                                        <p:attrNameLst>
                                          <p:attrName>style.visibility</p:attrName>
                                        </p:attrNameLst>
                                      </p:cBhvr>
                                      <p:to>
                                        <p:strVal val="visible"/>
                                      </p:to>
                                    </p:set>
                                    <p:animEffect transition="in" filter="dissolve">
                                      <p:cBhvr>
                                        <p:cTn id="63" dur="500"/>
                                        <p:tgtEl>
                                          <p:spTgt spid="106"/>
                                        </p:tgtEl>
                                      </p:cBhvr>
                                    </p:animEffect>
                                  </p:childTnLst>
                                </p:cTn>
                              </p:par>
                              <p:par>
                                <p:cTn id="64" presetID="9" presetClass="entr" presetSubtype="0" fill="hold" nodeType="withEffect">
                                  <p:stCondLst>
                                    <p:cond delay="0"/>
                                  </p:stCondLst>
                                  <p:childTnLst>
                                    <p:set>
                                      <p:cBhvr>
                                        <p:cTn id="65" dur="1" fill="hold">
                                          <p:stCondLst>
                                            <p:cond delay="0"/>
                                          </p:stCondLst>
                                        </p:cTn>
                                        <p:tgtEl>
                                          <p:spTgt spid="105"/>
                                        </p:tgtEl>
                                        <p:attrNameLst>
                                          <p:attrName>style.visibility</p:attrName>
                                        </p:attrNameLst>
                                      </p:cBhvr>
                                      <p:to>
                                        <p:strVal val="visible"/>
                                      </p:to>
                                    </p:set>
                                    <p:animEffect transition="in" filter="dissolve">
                                      <p:cBhvr>
                                        <p:cTn id="66" dur="500"/>
                                        <p:tgtEl>
                                          <p:spTgt spid="105"/>
                                        </p:tgtEl>
                                      </p:cBhvr>
                                    </p:animEffect>
                                  </p:childTnLst>
                                </p:cTn>
                              </p:par>
                              <p:par>
                                <p:cTn id="67" presetID="9" presetClass="entr" presetSubtype="0" fill="hold" nodeType="with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dissolve">
                                      <p:cBhvr>
                                        <p:cTn id="69" dur="500"/>
                                        <p:tgtEl>
                                          <p:spTgt spid="119"/>
                                        </p:tgtEl>
                                      </p:cBhvr>
                                    </p:animEffect>
                                  </p:childTnLst>
                                </p:cTn>
                              </p:par>
                              <p:par>
                                <p:cTn id="70" presetID="9" presetClass="entr" presetSubtype="0" fill="hold" nodeType="with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dissolve">
                                      <p:cBhvr>
                                        <p:cTn id="72" dur="500"/>
                                        <p:tgtEl>
                                          <p:spTgt spid="122"/>
                                        </p:tgtEl>
                                      </p:cBhvr>
                                    </p:animEffect>
                                  </p:childTnLst>
                                </p:cTn>
                              </p:par>
                              <p:par>
                                <p:cTn id="73" presetID="9" presetClass="entr" presetSubtype="0" fill="hold" nodeType="with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dissolve">
                                      <p:cBhvr>
                                        <p:cTn id="75" dur="500"/>
                                        <p:tgtEl>
                                          <p:spTgt spid="116"/>
                                        </p:tgtEl>
                                      </p:cBhvr>
                                    </p:animEffect>
                                  </p:childTnLst>
                                </p:cTn>
                              </p:par>
                              <p:par>
                                <p:cTn id="76" presetID="9" presetClass="entr" presetSubtype="0" fill="hold" nodeType="withEffect">
                                  <p:stCondLst>
                                    <p:cond delay="0"/>
                                  </p:stCondLst>
                                  <p:childTnLst>
                                    <p:set>
                                      <p:cBhvr>
                                        <p:cTn id="77" dur="1" fill="hold">
                                          <p:stCondLst>
                                            <p:cond delay="0"/>
                                          </p:stCondLst>
                                        </p:cTn>
                                        <p:tgtEl>
                                          <p:spTgt spid="113"/>
                                        </p:tgtEl>
                                        <p:attrNameLst>
                                          <p:attrName>style.visibility</p:attrName>
                                        </p:attrNameLst>
                                      </p:cBhvr>
                                      <p:to>
                                        <p:strVal val="visible"/>
                                      </p:to>
                                    </p:set>
                                    <p:animEffect transition="in" filter="dissolve">
                                      <p:cBhvr>
                                        <p:cTn id="78" dur="500"/>
                                        <p:tgtEl>
                                          <p:spTgt spid="113"/>
                                        </p:tgtEl>
                                      </p:cBhvr>
                                    </p:animEffect>
                                  </p:childTnLst>
                                </p:cTn>
                              </p:par>
                              <p:par>
                                <p:cTn id="79" presetID="9" presetClass="entr" presetSubtype="0" fill="hold" nodeType="withEffect">
                                  <p:stCondLst>
                                    <p:cond delay="0"/>
                                  </p:stCondLst>
                                  <p:childTnLst>
                                    <p:set>
                                      <p:cBhvr>
                                        <p:cTn id="80" dur="1" fill="hold">
                                          <p:stCondLst>
                                            <p:cond delay="0"/>
                                          </p:stCondLst>
                                        </p:cTn>
                                        <p:tgtEl>
                                          <p:spTgt spid="110"/>
                                        </p:tgtEl>
                                        <p:attrNameLst>
                                          <p:attrName>style.visibility</p:attrName>
                                        </p:attrNameLst>
                                      </p:cBhvr>
                                      <p:to>
                                        <p:strVal val="visible"/>
                                      </p:to>
                                    </p:set>
                                    <p:animEffect transition="in" filter="dissolve">
                                      <p:cBhvr>
                                        <p:cTn id="81" dur="500"/>
                                        <p:tgtEl>
                                          <p:spTgt spid="110"/>
                                        </p:tgtEl>
                                      </p:cBhvr>
                                    </p:animEffect>
                                  </p:childTnLst>
                                </p:cTn>
                              </p:par>
                              <p:par>
                                <p:cTn id="82" presetID="9" presetClass="entr" presetSubtype="0" fill="hold" nodeType="withEffect">
                                  <p:stCondLst>
                                    <p:cond delay="0"/>
                                  </p:stCondLst>
                                  <p:childTnLst>
                                    <p:set>
                                      <p:cBhvr>
                                        <p:cTn id="83" dur="1" fill="hold">
                                          <p:stCondLst>
                                            <p:cond delay="0"/>
                                          </p:stCondLst>
                                        </p:cTn>
                                        <p:tgtEl>
                                          <p:spTgt spid="107"/>
                                        </p:tgtEl>
                                        <p:attrNameLst>
                                          <p:attrName>style.visibility</p:attrName>
                                        </p:attrNameLst>
                                      </p:cBhvr>
                                      <p:to>
                                        <p:strVal val="visible"/>
                                      </p:to>
                                    </p:set>
                                    <p:animEffect transition="in" filter="dissolve">
                                      <p:cBhvr>
                                        <p:cTn id="84" dur="500"/>
                                        <p:tgtEl>
                                          <p:spTgt spid="10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7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209"/>
                                        </p:tgtEl>
                                        <p:attrNameLst>
                                          <p:attrName>style.visibility</p:attrName>
                                        </p:attrNameLst>
                                      </p:cBhvr>
                                      <p:to>
                                        <p:strVal val="visible"/>
                                      </p:to>
                                    </p:set>
                                    <p:animEffect transition="in" filter="dissolve">
                                      <p:cBhvr>
                                        <p:cTn id="95" dur="500"/>
                                        <p:tgtEl>
                                          <p:spTgt spid="209"/>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257"/>
                                        </p:tgtEl>
                                        <p:attrNameLst>
                                          <p:attrName>style.visibility</p:attrName>
                                        </p:attrNameLst>
                                      </p:cBhvr>
                                      <p:to>
                                        <p:strVal val="visible"/>
                                      </p:to>
                                    </p:set>
                                    <p:animEffect transition="in" filter="dissolve">
                                      <p:cBhvr>
                                        <p:cTn id="98" dur="500"/>
                                        <p:tgtEl>
                                          <p:spTgt spid="257"/>
                                        </p:tgtEl>
                                      </p:cBhvr>
                                    </p:animEffect>
                                  </p:childTnLst>
                                </p:cTn>
                              </p:par>
                              <p:par>
                                <p:cTn id="99" presetID="9" presetClass="entr" presetSubtype="0" fill="hold" grpId="1" nodeType="withEffect">
                                  <p:stCondLst>
                                    <p:cond delay="0"/>
                                  </p:stCondLst>
                                  <p:childTnLst>
                                    <p:set>
                                      <p:cBhvr>
                                        <p:cTn id="100" dur="1" fill="hold">
                                          <p:stCondLst>
                                            <p:cond delay="0"/>
                                          </p:stCondLst>
                                        </p:cTn>
                                        <p:tgtEl>
                                          <p:spTgt spid="218"/>
                                        </p:tgtEl>
                                        <p:attrNameLst>
                                          <p:attrName>style.visibility</p:attrName>
                                        </p:attrNameLst>
                                      </p:cBhvr>
                                      <p:to>
                                        <p:strVal val="visible"/>
                                      </p:to>
                                    </p:set>
                                    <p:animEffect transition="in" filter="dissolve">
                                      <p:cBhvr>
                                        <p:cTn id="101" dur="500"/>
                                        <p:tgtEl>
                                          <p:spTgt spid="218"/>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256"/>
                                        </p:tgtEl>
                                        <p:attrNameLst>
                                          <p:attrName>style.visibility</p:attrName>
                                        </p:attrNameLst>
                                      </p:cBhvr>
                                      <p:to>
                                        <p:strVal val="visible"/>
                                      </p:to>
                                    </p:set>
                                    <p:animEffect transition="in" filter="dissolve">
                                      <p:cBhvr>
                                        <p:cTn id="104" dur="500"/>
                                        <p:tgtEl>
                                          <p:spTgt spid="256"/>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228"/>
                                        </p:tgtEl>
                                        <p:attrNameLst>
                                          <p:attrName>style.visibility</p:attrName>
                                        </p:attrNameLst>
                                      </p:cBhvr>
                                      <p:to>
                                        <p:strVal val="visible"/>
                                      </p:to>
                                    </p:set>
                                    <p:animEffect transition="in" filter="dissolve">
                                      <p:cBhvr>
                                        <p:cTn id="107" dur="500"/>
                                        <p:tgtEl>
                                          <p:spTgt spid="228"/>
                                        </p:tgtEl>
                                      </p:cBhvr>
                                    </p:animEffect>
                                  </p:childTnLst>
                                </p:cTn>
                              </p:par>
                              <p:par>
                                <p:cTn id="108" presetID="9" presetClass="entr" presetSubtype="0" fill="hold" nodeType="withEffect">
                                  <p:stCondLst>
                                    <p:cond delay="0"/>
                                  </p:stCondLst>
                                  <p:childTnLst>
                                    <p:set>
                                      <p:cBhvr>
                                        <p:cTn id="109" dur="1" fill="hold">
                                          <p:stCondLst>
                                            <p:cond delay="0"/>
                                          </p:stCondLst>
                                        </p:cTn>
                                        <p:tgtEl>
                                          <p:spTgt spid="222"/>
                                        </p:tgtEl>
                                        <p:attrNameLst>
                                          <p:attrName>style.visibility</p:attrName>
                                        </p:attrNameLst>
                                      </p:cBhvr>
                                      <p:to>
                                        <p:strVal val="visible"/>
                                      </p:to>
                                    </p:set>
                                    <p:animEffect transition="in" filter="dissolve">
                                      <p:cBhvr>
                                        <p:cTn id="110" dur="500"/>
                                        <p:tgtEl>
                                          <p:spTgt spid="222"/>
                                        </p:tgtEl>
                                      </p:cBhvr>
                                    </p:animEffect>
                                  </p:childTnLst>
                                </p:cTn>
                              </p:par>
                              <p:par>
                                <p:cTn id="111" presetID="9" presetClass="entr" presetSubtype="0" fill="hold" nodeType="withEffect">
                                  <p:stCondLst>
                                    <p:cond delay="0"/>
                                  </p:stCondLst>
                                  <p:childTnLst>
                                    <p:set>
                                      <p:cBhvr>
                                        <p:cTn id="112" dur="1" fill="hold">
                                          <p:stCondLst>
                                            <p:cond delay="0"/>
                                          </p:stCondLst>
                                        </p:cTn>
                                        <p:tgtEl>
                                          <p:spTgt spid="221"/>
                                        </p:tgtEl>
                                        <p:attrNameLst>
                                          <p:attrName>style.visibility</p:attrName>
                                        </p:attrNameLst>
                                      </p:cBhvr>
                                      <p:to>
                                        <p:strVal val="visible"/>
                                      </p:to>
                                    </p:set>
                                    <p:animEffect transition="in" filter="dissolve">
                                      <p:cBhvr>
                                        <p:cTn id="113" dur="500"/>
                                        <p:tgtEl>
                                          <p:spTgt spid="221"/>
                                        </p:tgtEl>
                                      </p:cBhvr>
                                    </p:animEffect>
                                  </p:childTnLst>
                                </p:cTn>
                              </p:par>
                              <p:par>
                                <p:cTn id="114" presetID="9" presetClass="entr" presetSubtype="0" fill="hold" nodeType="withEffect">
                                  <p:stCondLst>
                                    <p:cond delay="0"/>
                                  </p:stCondLst>
                                  <p:childTnLst>
                                    <p:set>
                                      <p:cBhvr>
                                        <p:cTn id="115" dur="1" fill="hold">
                                          <p:stCondLst>
                                            <p:cond delay="0"/>
                                          </p:stCondLst>
                                        </p:cTn>
                                        <p:tgtEl>
                                          <p:spTgt spid="223"/>
                                        </p:tgtEl>
                                        <p:attrNameLst>
                                          <p:attrName>style.visibility</p:attrName>
                                        </p:attrNameLst>
                                      </p:cBhvr>
                                      <p:to>
                                        <p:strVal val="visible"/>
                                      </p:to>
                                    </p:set>
                                    <p:animEffect transition="in" filter="dissolve">
                                      <p:cBhvr>
                                        <p:cTn id="116" dur="500"/>
                                        <p:tgtEl>
                                          <p:spTgt spid="223"/>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219"/>
                                        </p:tgtEl>
                                        <p:attrNameLst>
                                          <p:attrName>style.visibility</p:attrName>
                                        </p:attrNameLst>
                                      </p:cBhvr>
                                      <p:to>
                                        <p:strVal val="visible"/>
                                      </p:to>
                                    </p:set>
                                    <p:animEffect transition="in" filter="dissolve">
                                      <p:cBhvr>
                                        <p:cTn id="119" dur="500"/>
                                        <p:tgtEl>
                                          <p:spTgt spid="219"/>
                                        </p:tgtEl>
                                      </p:cBhvr>
                                    </p:animEffect>
                                  </p:childTnLst>
                                </p:cTn>
                              </p:par>
                              <p:par>
                                <p:cTn id="120" presetID="9" presetClass="entr" presetSubtype="0" fill="hold" nodeType="withEffect">
                                  <p:stCondLst>
                                    <p:cond delay="0"/>
                                  </p:stCondLst>
                                  <p:childTnLst>
                                    <p:set>
                                      <p:cBhvr>
                                        <p:cTn id="121" dur="1" fill="hold">
                                          <p:stCondLst>
                                            <p:cond delay="0"/>
                                          </p:stCondLst>
                                        </p:cTn>
                                        <p:tgtEl>
                                          <p:spTgt spid="212"/>
                                        </p:tgtEl>
                                        <p:attrNameLst>
                                          <p:attrName>style.visibility</p:attrName>
                                        </p:attrNameLst>
                                      </p:cBhvr>
                                      <p:to>
                                        <p:strVal val="visible"/>
                                      </p:to>
                                    </p:set>
                                    <p:animEffect transition="in" filter="dissolve">
                                      <p:cBhvr>
                                        <p:cTn id="122" dur="500"/>
                                        <p:tgtEl>
                                          <p:spTgt spid="212"/>
                                        </p:tgtEl>
                                      </p:cBhvr>
                                    </p:animEffect>
                                  </p:childTnLst>
                                </p:cTn>
                              </p:par>
                              <p:par>
                                <p:cTn id="123" presetID="9" presetClass="entr" presetSubtype="0" fill="hold" nodeType="withEffect">
                                  <p:stCondLst>
                                    <p:cond delay="0"/>
                                  </p:stCondLst>
                                  <p:childTnLst>
                                    <p:set>
                                      <p:cBhvr>
                                        <p:cTn id="124" dur="1" fill="hold">
                                          <p:stCondLst>
                                            <p:cond delay="0"/>
                                          </p:stCondLst>
                                        </p:cTn>
                                        <p:tgtEl>
                                          <p:spTgt spid="217"/>
                                        </p:tgtEl>
                                        <p:attrNameLst>
                                          <p:attrName>style.visibility</p:attrName>
                                        </p:attrNameLst>
                                      </p:cBhvr>
                                      <p:to>
                                        <p:strVal val="visible"/>
                                      </p:to>
                                    </p:set>
                                    <p:animEffect transition="in" filter="dissolve">
                                      <p:cBhvr>
                                        <p:cTn id="125" dur="500"/>
                                        <p:tgtEl>
                                          <p:spTgt spid="217"/>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1" nodeType="clickEffect">
                                  <p:stCondLst>
                                    <p:cond delay="0"/>
                                  </p:stCondLst>
                                  <p:childTnLst>
                                    <p:set>
                                      <p:cBhvr>
                                        <p:cTn id="129" dur="1" fill="hold">
                                          <p:stCondLst>
                                            <p:cond delay="0"/>
                                          </p:stCondLst>
                                        </p:cTn>
                                        <p:tgtEl>
                                          <p:spTgt spid="208"/>
                                        </p:tgtEl>
                                        <p:attrNameLst>
                                          <p:attrName>style.visibility</p:attrName>
                                        </p:attrNameLst>
                                      </p:cBhvr>
                                      <p:to>
                                        <p:strVal val="visible"/>
                                      </p:to>
                                    </p:set>
                                    <p:animEffect transition="in" filter="dissolve">
                                      <p:cBhvr>
                                        <p:cTn id="130" dur="500"/>
                                        <p:tgtEl>
                                          <p:spTgt spid="208"/>
                                        </p:tgtEl>
                                      </p:cBhvr>
                                    </p:animEffect>
                                  </p:childTnLst>
                                </p:cTn>
                              </p:par>
                              <p:par>
                                <p:cTn id="131" presetID="9" presetClass="entr" presetSubtype="0" fill="hold" nodeType="withEffect">
                                  <p:stCondLst>
                                    <p:cond delay="0"/>
                                  </p:stCondLst>
                                  <p:childTnLst>
                                    <p:set>
                                      <p:cBhvr>
                                        <p:cTn id="132" dur="1" fill="hold">
                                          <p:stCondLst>
                                            <p:cond delay="0"/>
                                          </p:stCondLst>
                                        </p:cTn>
                                        <p:tgtEl>
                                          <p:spTgt spid="226"/>
                                        </p:tgtEl>
                                        <p:attrNameLst>
                                          <p:attrName>style.visibility</p:attrName>
                                        </p:attrNameLst>
                                      </p:cBhvr>
                                      <p:to>
                                        <p:strVal val="visible"/>
                                      </p:to>
                                    </p:set>
                                    <p:animEffect transition="in" filter="dissolve">
                                      <p:cBhvr>
                                        <p:cTn id="133" dur="500"/>
                                        <p:tgtEl>
                                          <p:spTgt spid="226"/>
                                        </p:tgtEl>
                                      </p:cBhvr>
                                    </p:animEffect>
                                  </p:childTnLst>
                                </p:cTn>
                              </p:par>
                              <p:par>
                                <p:cTn id="134" presetID="9" presetClass="entr" presetSubtype="0" fill="hold" grpId="1" nodeType="withEffect">
                                  <p:stCondLst>
                                    <p:cond delay="0"/>
                                  </p:stCondLst>
                                  <p:childTnLst>
                                    <p:set>
                                      <p:cBhvr>
                                        <p:cTn id="135" dur="1" fill="hold">
                                          <p:stCondLst>
                                            <p:cond delay="0"/>
                                          </p:stCondLst>
                                        </p:cTn>
                                        <p:tgtEl>
                                          <p:spTgt spid="228"/>
                                        </p:tgtEl>
                                        <p:attrNameLst>
                                          <p:attrName>style.visibility</p:attrName>
                                        </p:attrNameLst>
                                      </p:cBhvr>
                                      <p:to>
                                        <p:strVal val="visible"/>
                                      </p:to>
                                    </p:set>
                                    <p:animEffect transition="in" filter="dissolve">
                                      <p:cBhvr>
                                        <p:cTn id="136" dur="500"/>
                                        <p:tgtEl>
                                          <p:spTgt spid="228"/>
                                        </p:tgtEl>
                                      </p:cBhvr>
                                    </p:animEffect>
                                  </p:childTnLst>
                                </p:cTn>
                              </p:par>
                              <p:par>
                                <p:cTn id="137" presetID="9" presetClass="entr" presetSubtype="0" fill="hold" nodeType="withEffect">
                                  <p:stCondLst>
                                    <p:cond delay="0"/>
                                  </p:stCondLst>
                                  <p:childTnLst>
                                    <p:set>
                                      <p:cBhvr>
                                        <p:cTn id="138" dur="1" fill="hold">
                                          <p:stCondLst>
                                            <p:cond delay="0"/>
                                          </p:stCondLst>
                                        </p:cTn>
                                        <p:tgtEl>
                                          <p:spTgt spid="227"/>
                                        </p:tgtEl>
                                        <p:attrNameLst>
                                          <p:attrName>style.visibility</p:attrName>
                                        </p:attrNameLst>
                                      </p:cBhvr>
                                      <p:to>
                                        <p:strVal val="visible"/>
                                      </p:to>
                                    </p:set>
                                    <p:animEffect transition="in" filter="dissolve">
                                      <p:cBhvr>
                                        <p:cTn id="139" dur="500"/>
                                        <p:tgtEl>
                                          <p:spTgt spid="227"/>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249"/>
                                        </p:tgtEl>
                                        <p:attrNameLst>
                                          <p:attrName>style.visibility</p:attrName>
                                        </p:attrNameLst>
                                      </p:cBhvr>
                                      <p:to>
                                        <p:strVal val="visible"/>
                                      </p:to>
                                    </p:set>
                                    <p:animEffect transition="in" filter="dissolve">
                                      <p:cBhvr>
                                        <p:cTn id="142" dur="500"/>
                                        <p:tgtEl>
                                          <p:spTgt spid="249"/>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250"/>
                                        </p:tgtEl>
                                        <p:attrNameLst>
                                          <p:attrName>style.visibility</p:attrName>
                                        </p:attrNameLst>
                                      </p:cBhvr>
                                      <p:to>
                                        <p:strVal val="visible"/>
                                      </p:to>
                                    </p:set>
                                    <p:animEffect transition="in" filter="dissolve">
                                      <p:cBhvr>
                                        <p:cTn id="145" dur="500"/>
                                        <p:tgtEl>
                                          <p:spTgt spid="250"/>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253"/>
                                        </p:tgtEl>
                                        <p:attrNameLst>
                                          <p:attrName>style.visibility</p:attrName>
                                        </p:attrNameLst>
                                      </p:cBhvr>
                                      <p:to>
                                        <p:strVal val="visible"/>
                                      </p:to>
                                    </p:set>
                                    <p:animEffect transition="in" filter="dissolve">
                                      <p:cBhvr>
                                        <p:cTn id="150" dur="500"/>
                                        <p:tgtEl>
                                          <p:spTgt spid="253"/>
                                        </p:tgtEl>
                                      </p:cBhvr>
                                    </p:animEffect>
                                  </p:childTnLst>
                                </p:cTn>
                              </p:par>
                              <p:par>
                                <p:cTn id="151" presetID="9" presetClass="entr" presetSubtype="0" fill="hold" nodeType="withEffect">
                                  <p:stCondLst>
                                    <p:cond delay="0"/>
                                  </p:stCondLst>
                                  <p:childTnLst>
                                    <p:set>
                                      <p:cBhvr>
                                        <p:cTn id="152" dur="1" fill="hold">
                                          <p:stCondLst>
                                            <p:cond delay="0"/>
                                          </p:stCondLst>
                                        </p:cTn>
                                        <p:tgtEl>
                                          <p:spTgt spid="263"/>
                                        </p:tgtEl>
                                        <p:attrNameLst>
                                          <p:attrName>style.visibility</p:attrName>
                                        </p:attrNameLst>
                                      </p:cBhvr>
                                      <p:to>
                                        <p:strVal val="visible"/>
                                      </p:to>
                                    </p:set>
                                    <p:animEffect transition="in" filter="dissolve">
                                      <p:cBhvr>
                                        <p:cTn id="153" dur="500"/>
                                        <p:tgtEl>
                                          <p:spTgt spid="263"/>
                                        </p:tgtEl>
                                      </p:cBhvr>
                                    </p:animEffect>
                                  </p:childTnLst>
                                </p:cTn>
                              </p:par>
                              <p:par>
                                <p:cTn id="154" presetID="9" presetClass="entr" presetSubtype="0" fill="hold" nodeType="withEffect">
                                  <p:stCondLst>
                                    <p:cond delay="0"/>
                                  </p:stCondLst>
                                  <p:childTnLst>
                                    <p:set>
                                      <p:cBhvr>
                                        <p:cTn id="155" dur="1" fill="hold">
                                          <p:stCondLst>
                                            <p:cond delay="0"/>
                                          </p:stCondLst>
                                        </p:cTn>
                                        <p:tgtEl>
                                          <p:spTgt spid="266"/>
                                        </p:tgtEl>
                                        <p:attrNameLst>
                                          <p:attrName>style.visibility</p:attrName>
                                        </p:attrNameLst>
                                      </p:cBhvr>
                                      <p:to>
                                        <p:strVal val="visible"/>
                                      </p:to>
                                    </p:set>
                                    <p:animEffect transition="in" filter="dissolve">
                                      <p:cBhvr>
                                        <p:cTn id="156" dur="500"/>
                                        <p:tgtEl>
                                          <p:spTgt spid="266"/>
                                        </p:tgtEl>
                                      </p:cBhvr>
                                    </p:animEffect>
                                  </p:childTnLst>
                                </p:cTn>
                              </p:par>
                              <p:par>
                                <p:cTn id="157" presetID="9" presetClass="entr" presetSubtype="0" fill="hold" nodeType="withEffect">
                                  <p:stCondLst>
                                    <p:cond delay="0"/>
                                  </p:stCondLst>
                                  <p:childTnLst>
                                    <p:set>
                                      <p:cBhvr>
                                        <p:cTn id="158" dur="1" fill="hold">
                                          <p:stCondLst>
                                            <p:cond delay="0"/>
                                          </p:stCondLst>
                                        </p:cTn>
                                        <p:tgtEl>
                                          <p:spTgt spid="264"/>
                                        </p:tgtEl>
                                        <p:attrNameLst>
                                          <p:attrName>style.visibility</p:attrName>
                                        </p:attrNameLst>
                                      </p:cBhvr>
                                      <p:to>
                                        <p:strVal val="visible"/>
                                      </p:to>
                                    </p:set>
                                    <p:animEffect transition="in" filter="dissolve">
                                      <p:cBhvr>
                                        <p:cTn id="159" dur="500"/>
                                        <p:tgtEl>
                                          <p:spTgt spid="264"/>
                                        </p:tgtEl>
                                      </p:cBhvr>
                                    </p:animEffect>
                                  </p:childTnLst>
                                </p:cTn>
                              </p:par>
                              <p:par>
                                <p:cTn id="160" presetID="9" presetClass="entr" presetSubtype="0" fill="hold" nodeType="withEffect">
                                  <p:stCondLst>
                                    <p:cond delay="0"/>
                                  </p:stCondLst>
                                  <p:childTnLst>
                                    <p:set>
                                      <p:cBhvr>
                                        <p:cTn id="161" dur="1" fill="hold">
                                          <p:stCondLst>
                                            <p:cond delay="0"/>
                                          </p:stCondLst>
                                        </p:cTn>
                                        <p:tgtEl>
                                          <p:spTgt spid="259"/>
                                        </p:tgtEl>
                                        <p:attrNameLst>
                                          <p:attrName>style.visibility</p:attrName>
                                        </p:attrNameLst>
                                      </p:cBhvr>
                                      <p:to>
                                        <p:strVal val="visible"/>
                                      </p:to>
                                    </p:set>
                                    <p:animEffect transition="in" filter="dissolve">
                                      <p:cBhvr>
                                        <p:cTn id="162" dur="500"/>
                                        <p:tgtEl>
                                          <p:spTgt spid="259"/>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261"/>
                                        </p:tgtEl>
                                        <p:attrNameLst>
                                          <p:attrName>style.visibility</p:attrName>
                                        </p:attrNameLst>
                                      </p:cBhvr>
                                      <p:to>
                                        <p:strVal val="visible"/>
                                      </p:to>
                                    </p:set>
                                    <p:animEffect transition="in" filter="dissolve">
                                      <p:cBhvr>
                                        <p:cTn id="165" dur="500"/>
                                        <p:tgtEl>
                                          <p:spTgt spid="261"/>
                                        </p:tgtEl>
                                      </p:cBhvr>
                                    </p:animEffec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241"/>
                                        </p:tgtEl>
                                        <p:attrNameLst>
                                          <p:attrName>style.visibility</p:attrName>
                                        </p:attrNameLst>
                                      </p:cBhvr>
                                      <p:to>
                                        <p:strVal val="visible"/>
                                      </p:to>
                                    </p:set>
                                    <p:animEffect transition="in" filter="dissolve">
                                      <p:cBhvr>
                                        <p:cTn id="170" dur="500"/>
                                        <p:tgtEl>
                                          <p:spTgt spid="241"/>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239"/>
                                        </p:tgtEl>
                                        <p:attrNameLst>
                                          <p:attrName>style.visibility</p:attrName>
                                        </p:attrNameLst>
                                      </p:cBhvr>
                                      <p:to>
                                        <p:strVal val="visible"/>
                                      </p:to>
                                    </p:set>
                                    <p:animEffect transition="in" filter="dissolve">
                                      <p:cBhvr>
                                        <p:cTn id="173" dur="500"/>
                                        <p:tgtEl>
                                          <p:spTgt spid="239"/>
                                        </p:tgtEl>
                                      </p:cBhvr>
                                    </p:animEffect>
                                  </p:childTnLst>
                                </p:cTn>
                              </p:par>
                              <p:par>
                                <p:cTn id="174" presetID="9" presetClass="entr" presetSubtype="0" fill="hold" nodeType="withEffect">
                                  <p:stCondLst>
                                    <p:cond delay="0"/>
                                  </p:stCondLst>
                                  <p:childTnLst>
                                    <p:set>
                                      <p:cBhvr>
                                        <p:cTn id="175" dur="1" fill="hold">
                                          <p:stCondLst>
                                            <p:cond delay="0"/>
                                          </p:stCondLst>
                                        </p:cTn>
                                        <p:tgtEl>
                                          <p:spTgt spid="237"/>
                                        </p:tgtEl>
                                        <p:attrNameLst>
                                          <p:attrName>style.visibility</p:attrName>
                                        </p:attrNameLst>
                                      </p:cBhvr>
                                      <p:to>
                                        <p:strVal val="visible"/>
                                      </p:to>
                                    </p:set>
                                    <p:animEffect transition="in" filter="dissolve">
                                      <p:cBhvr>
                                        <p:cTn id="176" dur="500"/>
                                        <p:tgtEl>
                                          <p:spTgt spid="237"/>
                                        </p:tgtEl>
                                      </p:cBhvr>
                                    </p:animEffect>
                                  </p:childTnLst>
                                </p:cTn>
                              </p:par>
                              <p:par>
                                <p:cTn id="177" presetID="9" presetClass="entr" presetSubtype="0" fill="hold" nodeType="withEffect">
                                  <p:stCondLst>
                                    <p:cond delay="0"/>
                                  </p:stCondLst>
                                  <p:childTnLst>
                                    <p:set>
                                      <p:cBhvr>
                                        <p:cTn id="178" dur="1" fill="hold">
                                          <p:stCondLst>
                                            <p:cond delay="0"/>
                                          </p:stCondLst>
                                        </p:cTn>
                                        <p:tgtEl>
                                          <p:spTgt spid="238"/>
                                        </p:tgtEl>
                                        <p:attrNameLst>
                                          <p:attrName>style.visibility</p:attrName>
                                        </p:attrNameLst>
                                      </p:cBhvr>
                                      <p:to>
                                        <p:strVal val="visible"/>
                                      </p:to>
                                    </p:set>
                                    <p:animEffect transition="in" filter="dissolve">
                                      <p:cBhvr>
                                        <p:cTn id="179" dur="500"/>
                                        <p:tgtEl>
                                          <p:spTgt spid="238"/>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nodeType="clickEffect">
                                  <p:stCondLst>
                                    <p:cond delay="0"/>
                                  </p:stCondLst>
                                  <p:childTnLst>
                                    <p:set>
                                      <p:cBhvr>
                                        <p:cTn id="183" dur="1" fill="hold">
                                          <p:stCondLst>
                                            <p:cond delay="0"/>
                                          </p:stCondLst>
                                        </p:cTn>
                                        <p:tgtEl>
                                          <p:spTgt spid="269"/>
                                        </p:tgtEl>
                                        <p:attrNameLst>
                                          <p:attrName>style.visibility</p:attrName>
                                        </p:attrNameLst>
                                      </p:cBhvr>
                                      <p:to>
                                        <p:strVal val="visible"/>
                                      </p:to>
                                    </p:set>
                                    <p:animEffect transition="in" filter="dissolve">
                                      <p:cBhvr>
                                        <p:cTn id="184" dur="500"/>
                                        <p:tgtEl>
                                          <p:spTgt spid="269"/>
                                        </p:tgtEl>
                                      </p:cBhvr>
                                    </p:animEffect>
                                  </p:childTnLst>
                                </p:cTn>
                              </p:par>
                              <p:par>
                                <p:cTn id="185" presetID="9" presetClass="entr" presetSubtype="0" fill="hold" grpId="0" nodeType="withEffect">
                                  <p:stCondLst>
                                    <p:cond delay="0"/>
                                  </p:stCondLst>
                                  <p:childTnLst>
                                    <p:set>
                                      <p:cBhvr>
                                        <p:cTn id="186" dur="1" fill="hold">
                                          <p:stCondLst>
                                            <p:cond delay="0"/>
                                          </p:stCondLst>
                                        </p:cTn>
                                        <p:tgtEl>
                                          <p:spTgt spid="270"/>
                                        </p:tgtEl>
                                        <p:attrNameLst>
                                          <p:attrName>style.visibility</p:attrName>
                                        </p:attrNameLst>
                                      </p:cBhvr>
                                      <p:to>
                                        <p:strVal val="visible"/>
                                      </p:to>
                                    </p:set>
                                    <p:animEffect transition="in" filter="dissolve">
                                      <p:cBhvr>
                                        <p:cTn id="187" dur="500"/>
                                        <p:tgtEl>
                                          <p:spTgt spid="270"/>
                                        </p:tgtEl>
                                      </p:cBhvr>
                                    </p:animEffect>
                                  </p:childTnLst>
                                </p:cTn>
                              </p:par>
                            </p:childTnLst>
                          </p:cTn>
                        </p:par>
                      </p:childTnLst>
                    </p:cTn>
                  </p:par>
                  <p:par>
                    <p:cTn id="188" fill="hold">
                      <p:stCondLst>
                        <p:cond delay="indefinite"/>
                      </p:stCondLst>
                      <p:childTnLst>
                        <p:par>
                          <p:cTn id="189" fill="hold">
                            <p:stCondLst>
                              <p:cond delay="0"/>
                            </p:stCondLst>
                            <p:childTnLst>
                              <p:par>
                                <p:cTn id="190" presetID="9" presetClass="entr" presetSubtype="0" fill="hold" grpId="0" nodeType="clickEffect">
                                  <p:stCondLst>
                                    <p:cond delay="0"/>
                                  </p:stCondLst>
                                  <p:childTnLst>
                                    <p:set>
                                      <p:cBhvr>
                                        <p:cTn id="191" dur="1" fill="hold">
                                          <p:stCondLst>
                                            <p:cond delay="0"/>
                                          </p:stCondLst>
                                        </p:cTn>
                                        <p:tgtEl>
                                          <p:spTgt spid="248"/>
                                        </p:tgtEl>
                                        <p:attrNameLst>
                                          <p:attrName>style.visibility</p:attrName>
                                        </p:attrNameLst>
                                      </p:cBhvr>
                                      <p:to>
                                        <p:strVal val="visible"/>
                                      </p:to>
                                    </p:set>
                                    <p:animEffect transition="in" filter="dissolve">
                                      <p:cBhvr>
                                        <p:cTn id="192" dur="500"/>
                                        <p:tgtEl>
                                          <p:spTgt spid="248"/>
                                        </p:tgtEl>
                                      </p:cBhvr>
                                    </p:animEffect>
                                  </p:childTnLst>
                                </p:cTn>
                              </p:par>
                              <p:par>
                                <p:cTn id="193" presetID="9" presetClass="entr" presetSubtype="0" fill="hold" grpId="0" nodeType="withEffect">
                                  <p:stCondLst>
                                    <p:cond delay="0"/>
                                  </p:stCondLst>
                                  <p:childTnLst>
                                    <p:set>
                                      <p:cBhvr>
                                        <p:cTn id="194" dur="1" fill="hold">
                                          <p:stCondLst>
                                            <p:cond delay="0"/>
                                          </p:stCondLst>
                                        </p:cTn>
                                        <p:tgtEl>
                                          <p:spTgt spid="246"/>
                                        </p:tgtEl>
                                        <p:attrNameLst>
                                          <p:attrName>style.visibility</p:attrName>
                                        </p:attrNameLst>
                                      </p:cBhvr>
                                      <p:to>
                                        <p:strVal val="visible"/>
                                      </p:to>
                                    </p:set>
                                    <p:animEffect transition="in" filter="dissolve">
                                      <p:cBhvr>
                                        <p:cTn id="195" dur="500"/>
                                        <p:tgtEl>
                                          <p:spTgt spid="246"/>
                                        </p:tgtEl>
                                      </p:cBhvr>
                                    </p:animEffect>
                                  </p:childTnLst>
                                </p:cTn>
                              </p:par>
                              <p:par>
                                <p:cTn id="196" presetID="9" presetClass="entr" presetSubtype="0" fill="hold" grpId="0" nodeType="withEffect">
                                  <p:stCondLst>
                                    <p:cond delay="0"/>
                                  </p:stCondLst>
                                  <p:childTnLst>
                                    <p:set>
                                      <p:cBhvr>
                                        <p:cTn id="197" dur="1" fill="hold">
                                          <p:stCondLst>
                                            <p:cond delay="0"/>
                                          </p:stCondLst>
                                        </p:cTn>
                                        <p:tgtEl>
                                          <p:spTgt spid="247"/>
                                        </p:tgtEl>
                                        <p:attrNameLst>
                                          <p:attrName>style.visibility</p:attrName>
                                        </p:attrNameLst>
                                      </p:cBhvr>
                                      <p:to>
                                        <p:strVal val="visible"/>
                                      </p:to>
                                    </p:set>
                                    <p:animEffect transition="in" filter="dissolve">
                                      <p:cBhvr>
                                        <p:cTn id="198" dur="500"/>
                                        <p:tgtEl>
                                          <p:spTgt spid="247"/>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271"/>
                                        </p:tgtEl>
                                        <p:attrNameLst>
                                          <p:attrName>style.visibility</p:attrName>
                                        </p:attrNameLst>
                                      </p:cBhvr>
                                      <p:to>
                                        <p:strVal val="visible"/>
                                      </p:to>
                                    </p:set>
                                    <p:animEffect transition="in" filter="dissolve">
                                      <p:cBhvr>
                                        <p:cTn id="203" dur="500"/>
                                        <p:tgtEl>
                                          <p:spTgt spid="271"/>
                                        </p:tgtEl>
                                      </p:cBhvr>
                                    </p:animEffect>
                                  </p:childTnLst>
                                </p:cTn>
                              </p:par>
                              <p:par>
                                <p:cTn id="204" presetID="9" presetClass="exit" presetSubtype="0" fill="hold" grpId="1" nodeType="withEffect">
                                  <p:stCondLst>
                                    <p:cond delay="0"/>
                                  </p:stCondLst>
                                  <p:childTnLst>
                                    <p:animEffect transition="out" filter="dissolve">
                                      <p:cBhvr>
                                        <p:cTn id="205" dur="500"/>
                                        <p:tgtEl>
                                          <p:spTgt spid="270"/>
                                        </p:tgtEl>
                                      </p:cBhvr>
                                    </p:animEffect>
                                    <p:set>
                                      <p:cBhvr>
                                        <p:cTn id="206" dur="1" fill="hold">
                                          <p:stCondLst>
                                            <p:cond delay="499"/>
                                          </p:stCondLst>
                                        </p:cTn>
                                        <p:tgtEl>
                                          <p:spTgt spid="270"/>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grpId="0" nodeType="clickEffect">
                                  <p:stCondLst>
                                    <p:cond delay="0"/>
                                  </p:stCondLst>
                                  <p:childTnLst>
                                    <p:set>
                                      <p:cBhvr>
                                        <p:cTn id="210" dur="1" fill="hold">
                                          <p:stCondLst>
                                            <p:cond delay="0"/>
                                          </p:stCondLst>
                                        </p:cTn>
                                        <p:tgtEl>
                                          <p:spTgt spid="254"/>
                                        </p:tgtEl>
                                        <p:attrNameLst>
                                          <p:attrName>style.visibility</p:attrName>
                                        </p:attrNameLst>
                                      </p:cBhvr>
                                      <p:to>
                                        <p:strVal val="visible"/>
                                      </p:to>
                                    </p:set>
                                    <p:animEffect transition="in" filter="dissolve">
                                      <p:cBhvr>
                                        <p:cTn id="211" dur="500"/>
                                        <p:tgtEl>
                                          <p:spTgt spid="254"/>
                                        </p:tgtEl>
                                      </p:cBhvr>
                                    </p:animEffect>
                                  </p:childTnLst>
                                </p:cTn>
                              </p:par>
                            </p:childTnLst>
                          </p:cTn>
                        </p:par>
                      </p:childTnLst>
                    </p:cTn>
                  </p:par>
                  <p:par>
                    <p:cTn id="212" fill="hold">
                      <p:stCondLst>
                        <p:cond delay="indefinite"/>
                      </p:stCondLst>
                      <p:childTnLst>
                        <p:par>
                          <p:cTn id="213" fill="hold">
                            <p:stCondLst>
                              <p:cond delay="0"/>
                            </p:stCondLst>
                            <p:childTnLst>
                              <p:par>
                                <p:cTn id="214" presetID="35" presetClass="emph" presetSubtype="0" repeatCount="3000" fill="hold" nodeType="clickEffect">
                                  <p:stCondLst>
                                    <p:cond delay="0"/>
                                  </p:stCondLst>
                                  <p:childTnLst>
                                    <p:anim calcmode="discrete" valueType="str">
                                      <p:cBhvr>
                                        <p:cTn id="215" dur="1000" fill="hold"/>
                                        <p:tgtEl>
                                          <p:spTgt spid="264"/>
                                        </p:tgtEl>
                                        <p:attrNameLst>
                                          <p:attrName>style.visibility</p:attrName>
                                        </p:attrNameLst>
                                      </p:cBhvr>
                                      <p:tavLst>
                                        <p:tav tm="0">
                                          <p:val>
                                            <p:strVal val="hidden"/>
                                          </p:val>
                                        </p:tav>
                                        <p:tav tm="50000">
                                          <p:val>
                                            <p:strVal val="visible"/>
                                          </p:val>
                                        </p:tav>
                                      </p:tavLst>
                                    </p:anim>
                                  </p:childTnLst>
                                </p:cTn>
                              </p:par>
                              <p:par>
                                <p:cTn id="216" presetID="35" presetClass="emph" presetSubtype="0" repeatCount="3000" fill="hold" nodeType="withEffect">
                                  <p:stCondLst>
                                    <p:cond delay="0"/>
                                  </p:stCondLst>
                                  <p:childTnLst>
                                    <p:anim calcmode="discrete" valueType="str">
                                      <p:cBhvr>
                                        <p:cTn id="217" dur="1000" fill="hold"/>
                                        <p:tgtEl>
                                          <p:spTgt spid="266"/>
                                        </p:tgtEl>
                                        <p:attrNameLst>
                                          <p:attrName>style.visibility</p:attrName>
                                        </p:attrNameLst>
                                      </p:cBhvr>
                                      <p:tavLst>
                                        <p:tav tm="0">
                                          <p:val>
                                            <p:strVal val="hidden"/>
                                          </p:val>
                                        </p:tav>
                                        <p:tav tm="50000">
                                          <p:val>
                                            <p:strVal val="visible"/>
                                          </p:val>
                                        </p:tav>
                                      </p:tavLst>
                                    </p:anim>
                                  </p:childTnLst>
                                </p:cTn>
                              </p:par>
                              <p:par>
                                <p:cTn id="218" presetID="35" presetClass="emph" presetSubtype="0" repeatCount="3000" fill="hold" nodeType="withEffect">
                                  <p:stCondLst>
                                    <p:cond delay="0"/>
                                  </p:stCondLst>
                                  <p:childTnLst>
                                    <p:anim calcmode="discrete" valueType="str">
                                      <p:cBhvr>
                                        <p:cTn id="219" dur="1000" fill="hold"/>
                                        <p:tgtEl>
                                          <p:spTgt spid="263"/>
                                        </p:tgtEl>
                                        <p:attrNameLst>
                                          <p:attrName>style.visibility</p:attrName>
                                        </p:attrNameLst>
                                      </p:cBhvr>
                                      <p:tavLst>
                                        <p:tav tm="0">
                                          <p:val>
                                            <p:strVal val="hidden"/>
                                          </p:val>
                                        </p:tav>
                                        <p:tav tm="50000">
                                          <p:val>
                                            <p:strVal val="visible"/>
                                          </p:val>
                                        </p:tav>
                                      </p:tavLst>
                                    </p:anim>
                                  </p:childTnLst>
                                </p:cTn>
                              </p:par>
                            </p:childTnLst>
                          </p:cTn>
                        </p:par>
                      </p:childTnLst>
                    </p:cTn>
                  </p:par>
                  <p:par>
                    <p:cTn id="220" fill="hold">
                      <p:stCondLst>
                        <p:cond delay="indefinite"/>
                      </p:stCondLst>
                      <p:childTnLst>
                        <p:par>
                          <p:cTn id="221" fill="hold">
                            <p:stCondLst>
                              <p:cond delay="0"/>
                            </p:stCondLst>
                            <p:childTnLst>
                              <p:par>
                                <p:cTn id="222" presetID="9" presetClass="entr" presetSubtype="0" fill="hold" nodeType="clickEffect">
                                  <p:stCondLst>
                                    <p:cond delay="0"/>
                                  </p:stCondLst>
                                  <p:childTnLst>
                                    <p:set>
                                      <p:cBhvr>
                                        <p:cTn id="223" dur="1" fill="hold">
                                          <p:stCondLst>
                                            <p:cond delay="0"/>
                                          </p:stCondLst>
                                        </p:cTn>
                                        <p:tgtEl>
                                          <p:spTgt spid="275"/>
                                        </p:tgtEl>
                                        <p:attrNameLst>
                                          <p:attrName>style.visibility</p:attrName>
                                        </p:attrNameLst>
                                      </p:cBhvr>
                                      <p:to>
                                        <p:strVal val="visible"/>
                                      </p:to>
                                    </p:set>
                                    <p:animEffect transition="in" filter="dissolve">
                                      <p:cBhvr>
                                        <p:cTn id="224" dur="500"/>
                                        <p:tgtEl>
                                          <p:spTgt spid="275"/>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276"/>
                                        </p:tgtEl>
                                        <p:attrNameLst>
                                          <p:attrName>style.visibility</p:attrName>
                                        </p:attrNameLst>
                                      </p:cBhvr>
                                      <p:to>
                                        <p:strVal val="visible"/>
                                      </p:to>
                                    </p:set>
                                    <p:animEffect transition="in" filter="dissolve">
                                      <p:cBhvr>
                                        <p:cTn id="227" dur="500"/>
                                        <p:tgtEl>
                                          <p:spTgt spid="276"/>
                                        </p:tgtEl>
                                      </p:cBhvr>
                                    </p:animEffect>
                                  </p:childTnLst>
                                </p:cTn>
                              </p:par>
                              <p:par>
                                <p:cTn id="228" presetID="9" presetClass="entr" presetSubtype="0" fill="hold" nodeType="withEffect">
                                  <p:stCondLst>
                                    <p:cond delay="0"/>
                                  </p:stCondLst>
                                  <p:childTnLst>
                                    <p:set>
                                      <p:cBhvr>
                                        <p:cTn id="229" dur="1" fill="hold">
                                          <p:stCondLst>
                                            <p:cond delay="0"/>
                                          </p:stCondLst>
                                        </p:cTn>
                                        <p:tgtEl>
                                          <p:spTgt spid="277"/>
                                        </p:tgtEl>
                                        <p:attrNameLst>
                                          <p:attrName>style.visibility</p:attrName>
                                        </p:attrNameLst>
                                      </p:cBhvr>
                                      <p:to>
                                        <p:strVal val="visible"/>
                                      </p:to>
                                    </p:set>
                                    <p:animEffect transition="in" filter="dissolve">
                                      <p:cBhvr>
                                        <p:cTn id="230" dur="500"/>
                                        <p:tgtEl>
                                          <p:spTgt spid="277"/>
                                        </p:tgtEl>
                                      </p:cBhvr>
                                    </p:animEffect>
                                  </p:childTnLst>
                                </p:cTn>
                              </p:par>
                              <p:par>
                                <p:cTn id="231" presetID="9" presetClass="entr" presetSubtype="0" fill="hold" nodeType="withEffect">
                                  <p:stCondLst>
                                    <p:cond delay="0"/>
                                  </p:stCondLst>
                                  <p:childTnLst>
                                    <p:set>
                                      <p:cBhvr>
                                        <p:cTn id="232" dur="1" fill="hold">
                                          <p:stCondLst>
                                            <p:cond delay="0"/>
                                          </p:stCondLst>
                                        </p:cTn>
                                        <p:tgtEl>
                                          <p:spTgt spid="278"/>
                                        </p:tgtEl>
                                        <p:attrNameLst>
                                          <p:attrName>style.visibility</p:attrName>
                                        </p:attrNameLst>
                                      </p:cBhvr>
                                      <p:to>
                                        <p:strVal val="visible"/>
                                      </p:to>
                                    </p:set>
                                    <p:animEffect transition="in" filter="dissolve">
                                      <p:cBhvr>
                                        <p:cTn id="233" dur="500"/>
                                        <p:tgtEl>
                                          <p:spTgt spid="278"/>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279"/>
                                        </p:tgtEl>
                                        <p:attrNameLst>
                                          <p:attrName>style.visibility</p:attrName>
                                        </p:attrNameLst>
                                      </p:cBhvr>
                                      <p:to>
                                        <p:strVal val="visible"/>
                                      </p:to>
                                    </p:set>
                                    <p:animEffect transition="in" filter="dissolve">
                                      <p:cBhvr>
                                        <p:cTn id="236" dur="500"/>
                                        <p:tgtEl>
                                          <p:spTgt spid="279"/>
                                        </p:tgtEl>
                                      </p:cBhvr>
                                    </p:animEffect>
                                  </p:childTnLst>
                                </p:cTn>
                              </p:par>
                              <p:par>
                                <p:cTn id="237" presetID="9" presetClass="entr" presetSubtype="0" fill="hold" grpId="0" nodeType="withEffect">
                                  <p:stCondLst>
                                    <p:cond delay="0"/>
                                  </p:stCondLst>
                                  <p:childTnLst>
                                    <p:set>
                                      <p:cBhvr>
                                        <p:cTn id="238" dur="1" fill="hold">
                                          <p:stCondLst>
                                            <p:cond delay="0"/>
                                          </p:stCondLst>
                                        </p:cTn>
                                        <p:tgtEl>
                                          <p:spTgt spid="281"/>
                                        </p:tgtEl>
                                        <p:attrNameLst>
                                          <p:attrName>style.visibility</p:attrName>
                                        </p:attrNameLst>
                                      </p:cBhvr>
                                      <p:to>
                                        <p:strVal val="visible"/>
                                      </p:to>
                                    </p:set>
                                    <p:animEffect transition="in" filter="dissolve">
                                      <p:cBhvr>
                                        <p:cTn id="239" dur="500"/>
                                        <p:tgtEl>
                                          <p:spTgt spid="281"/>
                                        </p:tgtEl>
                                      </p:cBhvr>
                                    </p:animEffect>
                                  </p:childTnLst>
                                </p:cTn>
                              </p:par>
                              <p:par>
                                <p:cTn id="240" presetID="9" presetClass="entr" presetSubtype="0" fill="hold" nodeType="withEffect">
                                  <p:stCondLst>
                                    <p:cond delay="0"/>
                                  </p:stCondLst>
                                  <p:childTnLst>
                                    <p:set>
                                      <p:cBhvr>
                                        <p:cTn id="241" dur="1" fill="hold">
                                          <p:stCondLst>
                                            <p:cond delay="0"/>
                                          </p:stCondLst>
                                        </p:cTn>
                                        <p:tgtEl>
                                          <p:spTgt spid="280"/>
                                        </p:tgtEl>
                                        <p:attrNameLst>
                                          <p:attrName>style.visibility</p:attrName>
                                        </p:attrNameLst>
                                      </p:cBhvr>
                                      <p:to>
                                        <p:strVal val="visible"/>
                                      </p:to>
                                    </p:set>
                                    <p:animEffect transition="in" filter="dissolve">
                                      <p:cBhvr>
                                        <p:cTn id="242" dur="500"/>
                                        <p:tgtEl>
                                          <p:spTgt spid="280"/>
                                        </p:tgtEl>
                                      </p:cBhvr>
                                    </p:animEffect>
                                  </p:childTnLst>
                                </p:cTn>
                              </p:par>
                              <p:par>
                                <p:cTn id="243" presetID="9" presetClass="entr" presetSubtype="0" fill="hold" nodeType="withEffect">
                                  <p:stCondLst>
                                    <p:cond delay="0"/>
                                  </p:stCondLst>
                                  <p:childTnLst>
                                    <p:set>
                                      <p:cBhvr>
                                        <p:cTn id="244" dur="1" fill="hold">
                                          <p:stCondLst>
                                            <p:cond delay="0"/>
                                          </p:stCondLst>
                                        </p:cTn>
                                        <p:tgtEl>
                                          <p:spTgt spid="274"/>
                                        </p:tgtEl>
                                        <p:attrNameLst>
                                          <p:attrName>style.visibility</p:attrName>
                                        </p:attrNameLst>
                                      </p:cBhvr>
                                      <p:to>
                                        <p:strVal val="visible"/>
                                      </p:to>
                                    </p:set>
                                    <p:animEffect transition="in" filter="dissolve">
                                      <p:cBhvr>
                                        <p:cTn id="245" dur="500"/>
                                        <p:tgtEl>
                                          <p:spTgt spid="274"/>
                                        </p:tgtEl>
                                      </p:cBhvr>
                                    </p:animEffect>
                                  </p:childTnLst>
                                </p:cTn>
                              </p:par>
                              <p:par>
                                <p:cTn id="246" presetID="9" presetClass="entr" presetSubtype="0" fill="hold" nodeType="withEffect">
                                  <p:stCondLst>
                                    <p:cond delay="0"/>
                                  </p:stCondLst>
                                  <p:childTnLst>
                                    <p:set>
                                      <p:cBhvr>
                                        <p:cTn id="247" dur="1" fill="hold">
                                          <p:stCondLst>
                                            <p:cond delay="0"/>
                                          </p:stCondLst>
                                        </p:cTn>
                                        <p:tgtEl>
                                          <p:spTgt spid="273"/>
                                        </p:tgtEl>
                                        <p:attrNameLst>
                                          <p:attrName>style.visibility</p:attrName>
                                        </p:attrNameLst>
                                      </p:cBhvr>
                                      <p:to>
                                        <p:strVal val="visible"/>
                                      </p:to>
                                    </p:set>
                                    <p:animEffect transition="in" filter="dissolve">
                                      <p:cBhvr>
                                        <p:cTn id="248" dur="500"/>
                                        <p:tgtEl>
                                          <p:spTgt spid="273"/>
                                        </p:tgtEl>
                                      </p:cBhvr>
                                    </p:animEffect>
                                  </p:childTnLst>
                                </p:cTn>
                              </p:par>
                              <p:par>
                                <p:cTn id="249" presetID="9" presetClass="entr" presetSubtype="0" fill="hold" nodeType="withEffect">
                                  <p:stCondLst>
                                    <p:cond delay="0"/>
                                  </p:stCondLst>
                                  <p:childTnLst>
                                    <p:set>
                                      <p:cBhvr>
                                        <p:cTn id="250" dur="1" fill="hold">
                                          <p:stCondLst>
                                            <p:cond delay="0"/>
                                          </p:stCondLst>
                                        </p:cTn>
                                        <p:tgtEl>
                                          <p:spTgt spid="272"/>
                                        </p:tgtEl>
                                        <p:attrNameLst>
                                          <p:attrName>style.visibility</p:attrName>
                                        </p:attrNameLst>
                                      </p:cBhvr>
                                      <p:to>
                                        <p:strVal val="visible"/>
                                      </p:to>
                                    </p:set>
                                    <p:animEffect transition="in" filter="dissolve">
                                      <p:cBhvr>
                                        <p:cTn id="251" dur="500"/>
                                        <p:tgtEl>
                                          <p:spTgt spid="272"/>
                                        </p:tgtEl>
                                      </p:cBhvr>
                                    </p:animEffect>
                                  </p:childTnLst>
                                </p:cTn>
                              </p:par>
                            </p:childTnLst>
                          </p:cTn>
                        </p:par>
                      </p:childTnLst>
                    </p:cTn>
                  </p:par>
                  <p:par>
                    <p:cTn id="252" fill="hold">
                      <p:stCondLst>
                        <p:cond delay="indefinite"/>
                      </p:stCondLst>
                      <p:childTnLst>
                        <p:par>
                          <p:cTn id="253" fill="hold">
                            <p:stCondLst>
                              <p:cond delay="0"/>
                            </p:stCondLst>
                            <p:childTnLst>
                              <p:par>
                                <p:cTn id="254" presetID="9" presetClass="exit" presetSubtype="0" fill="hold" nodeType="clickEffect">
                                  <p:stCondLst>
                                    <p:cond delay="0"/>
                                  </p:stCondLst>
                                  <p:childTnLst>
                                    <p:animEffect transition="out" filter="dissolve">
                                      <p:cBhvr>
                                        <p:cTn id="255" dur="500"/>
                                        <p:tgtEl>
                                          <p:spTgt spid="64"/>
                                        </p:tgtEl>
                                      </p:cBhvr>
                                    </p:animEffect>
                                    <p:set>
                                      <p:cBhvr>
                                        <p:cTn id="256" dur="1" fill="hold">
                                          <p:stCondLst>
                                            <p:cond delay="499"/>
                                          </p:stCondLst>
                                        </p:cTn>
                                        <p:tgtEl>
                                          <p:spTgt spid="64"/>
                                        </p:tgtEl>
                                        <p:attrNameLst>
                                          <p:attrName>style.visibility</p:attrName>
                                        </p:attrNameLst>
                                      </p:cBhvr>
                                      <p:to>
                                        <p:strVal val="hidden"/>
                                      </p:to>
                                    </p:set>
                                  </p:childTnLst>
                                </p:cTn>
                              </p:par>
                              <p:par>
                                <p:cTn id="257" presetID="9" presetClass="exit" presetSubtype="0" fill="hold" nodeType="withEffect">
                                  <p:stCondLst>
                                    <p:cond delay="0"/>
                                  </p:stCondLst>
                                  <p:childTnLst>
                                    <p:animEffect transition="out" filter="dissolve">
                                      <p:cBhvr>
                                        <p:cTn id="258" dur="500"/>
                                        <p:tgtEl>
                                          <p:spTgt spid="65"/>
                                        </p:tgtEl>
                                      </p:cBhvr>
                                    </p:animEffect>
                                    <p:set>
                                      <p:cBhvr>
                                        <p:cTn id="259" dur="1" fill="hold">
                                          <p:stCondLst>
                                            <p:cond delay="499"/>
                                          </p:stCondLst>
                                        </p:cTn>
                                        <p:tgtEl>
                                          <p:spTgt spid="65"/>
                                        </p:tgtEl>
                                        <p:attrNameLst>
                                          <p:attrName>style.visibility</p:attrName>
                                        </p:attrNameLst>
                                      </p:cBhvr>
                                      <p:to>
                                        <p:strVal val="hidden"/>
                                      </p:to>
                                    </p:set>
                                  </p:childTnLst>
                                </p:cTn>
                              </p:par>
                              <p:par>
                                <p:cTn id="260" presetID="9" presetClass="exit" presetSubtype="0" fill="hold" nodeType="withEffect">
                                  <p:stCondLst>
                                    <p:cond delay="0"/>
                                  </p:stCondLst>
                                  <p:childTnLst>
                                    <p:animEffect transition="out" filter="dissolve">
                                      <p:cBhvr>
                                        <p:cTn id="261" dur="500"/>
                                        <p:tgtEl>
                                          <p:spTgt spid="66"/>
                                        </p:tgtEl>
                                      </p:cBhvr>
                                    </p:animEffect>
                                    <p:set>
                                      <p:cBhvr>
                                        <p:cTn id="262" dur="1" fill="hold">
                                          <p:stCondLst>
                                            <p:cond delay="499"/>
                                          </p:stCondLst>
                                        </p:cTn>
                                        <p:tgtEl>
                                          <p:spTgt spid="66"/>
                                        </p:tgtEl>
                                        <p:attrNameLst>
                                          <p:attrName>style.visibility</p:attrName>
                                        </p:attrNameLst>
                                      </p:cBhvr>
                                      <p:to>
                                        <p:strVal val="hidden"/>
                                      </p:to>
                                    </p:set>
                                  </p:childTnLst>
                                </p:cTn>
                              </p:par>
                              <p:par>
                                <p:cTn id="263" presetID="9" presetClass="exit" presetSubtype="0" fill="hold" nodeType="withEffect">
                                  <p:stCondLst>
                                    <p:cond delay="0"/>
                                  </p:stCondLst>
                                  <p:childTnLst>
                                    <p:animEffect transition="out" filter="dissolve">
                                      <p:cBhvr>
                                        <p:cTn id="264" dur="500"/>
                                        <p:tgtEl>
                                          <p:spTgt spid="67"/>
                                        </p:tgtEl>
                                      </p:cBhvr>
                                    </p:animEffect>
                                    <p:set>
                                      <p:cBhvr>
                                        <p:cTn id="265" dur="1" fill="hold">
                                          <p:stCondLst>
                                            <p:cond delay="499"/>
                                          </p:stCondLst>
                                        </p:cTn>
                                        <p:tgtEl>
                                          <p:spTgt spid="67"/>
                                        </p:tgtEl>
                                        <p:attrNameLst>
                                          <p:attrName>style.visibility</p:attrName>
                                        </p:attrNameLst>
                                      </p:cBhvr>
                                      <p:to>
                                        <p:strVal val="hidden"/>
                                      </p:to>
                                    </p:set>
                                  </p:childTnLst>
                                </p:cTn>
                              </p:par>
                              <p:par>
                                <p:cTn id="266" presetID="9" presetClass="exit" presetSubtype="0" fill="hold" nodeType="withEffect">
                                  <p:stCondLst>
                                    <p:cond delay="0"/>
                                  </p:stCondLst>
                                  <p:childTnLst>
                                    <p:animEffect transition="out" filter="dissolve">
                                      <p:cBhvr>
                                        <p:cTn id="267" dur="500"/>
                                        <p:tgtEl>
                                          <p:spTgt spid="68"/>
                                        </p:tgtEl>
                                      </p:cBhvr>
                                    </p:animEffect>
                                    <p:set>
                                      <p:cBhvr>
                                        <p:cTn id="268" dur="1" fill="hold">
                                          <p:stCondLst>
                                            <p:cond delay="499"/>
                                          </p:stCondLst>
                                        </p:cTn>
                                        <p:tgtEl>
                                          <p:spTgt spid="68"/>
                                        </p:tgtEl>
                                        <p:attrNameLst>
                                          <p:attrName>style.visibility</p:attrName>
                                        </p:attrNameLst>
                                      </p:cBhvr>
                                      <p:to>
                                        <p:strVal val="hidden"/>
                                      </p:to>
                                    </p:set>
                                  </p:childTnLst>
                                </p:cTn>
                              </p:par>
                              <p:par>
                                <p:cTn id="269" presetID="9" presetClass="exit" presetSubtype="0" fill="hold" nodeType="withEffect">
                                  <p:stCondLst>
                                    <p:cond delay="0"/>
                                  </p:stCondLst>
                                  <p:childTnLst>
                                    <p:animEffect transition="out" filter="dissolve">
                                      <p:cBhvr>
                                        <p:cTn id="270" dur="500"/>
                                        <p:tgtEl>
                                          <p:spTgt spid="69"/>
                                        </p:tgtEl>
                                      </p:cBhvr>
                                    </p:animEffect>
                                    <p:set>
                                      <p:cBhvr>
                                        <p:cTn id="271" dur="1" fill="hold">
                                          <p:stCondLst>
                                            <p:cond delay="499"/>
                                          </p:stCondLst>
                                        </p:cTn>
                                        <p:tgtEl>
                                          <p:spTgt spid="69"/>
                                        </p:tgtEl>
                                        <p:attrNameLst>
                                          <p:attrName>style.visibility</p:attrName>
                                        </p:attrNameLst>
                                      </p:cBhvr>
                                      <p:to>
                                        <p:strVal val="hidden"/>
                                      </p:to>
                                    </p:set>
                                  </p:childTnLst>
                                </p:cTn>
                              </p:par>
                              <p:par>
                                <p:cTn id="272" presetID="9" presetClass="exit" presetSubtype="0" fill="hold" grpId="0" nodeType="withEffect">
                                  <p:stCondLst>
                                    <p:cond delay="0"/>
                                  </p:stCondLst>
                                  <p:childTnLst>
                                    <p:animEffect transition="out" filter="dissolve">
                                      <p:cBhvr>
                                        <p:cTn id="273" dur="500"/>
                                        <p:tgtEl>
                                          <p:spTgt spid="70"/>
                                        </p:tgtEl>
                                      </p:cBhvr>
                                    </p:animEffect>
                                    <p:set>
                                      <p:cBhvr>
                                        <p:cTn id="274" dur="1" fill="hold">
                                          <p:stCondLst>
                                            <p:cond delay="499"/>
                                          </p:stCondLst>
                                        </p:cTn>
                                        <p:tgtEl>
                                          <p:spTgt spid="70"/>
                                        </p:tgtEl>
                                        <p:attrNameLst>
                                          <p:attrName>style.visibility</p:attrName>
                                        </p:attrNameLst>
                                      </p:cBhvr>
                                      <p:to>
                                        <p:strVal val="hidden"/>
                                      </p:to>
                                    </p:set>
                                  </p:childTnLst>
                                </p:cTn>
                              </p:par>
                              <p:par>
                                <p:cTn id="275" presetID="9" presetClass="exit" presetSubtype="0" fill="hold" nodeType="withEffect">
                                  <p:stCondLst>
                                    <p:cond delay="0"/>
                                  </p:stCondLst>
                                  <p:childTnLst>
                                    <p:animEffect transition="out" filter="dissolve">
                                      <p:cBhvr>
                                        <p:cTn id="276" dur="500"/>
                                        <p:tgtEl>
                                          <p:spTgt spid="71"/>
                                        </p:tgtEl>
                                      </p:cBhvr>
                                    </p:animEffect>
                                    <p:set>
                                      <p:cBhvr>
                                        <p:cTn id="277" dur="1" fill="hold">
                                          <p:stCondLst>
                                            <p:cond delay="499"/>
                                          </p:stCondLst>
                                        </p:cTn>
                                        <p:tgtEl>
                                          <p:spTgt spid="71"/>
                                        </p:tgtEl>
                                        <p:attrNameLst>
                                          <p:attrName>style.visibility</p:attrName>
                                        </p:attrNameLst>
                                      </p:cBhvr>
                                      <p:to>
                                        <p:strVal val="hidden"/>
                                      </p:to>
                                    </p:set>
                                  </p:childTnLst>
                                </p:cTn>
                              </p:par>
                              <p:par>
                                <p:cTn id="278" presetID="9" presetClass="exit" presetSubtype="0" fill="hold" nodeType="withEffect">
                                  <p:stCondLst>
                                    <p:cond delay="0"/>
                                  </p:stCondLst>
                                  <p:childTnLst>
                                    <p:animEffect transition="out" filter="dissolve">
                                      <p:cBhvr>
                                        <p:cTn id="279" dur="500"/>
                                        <p:tgtEl>
                                          <p:spTgt spid="72"/>
                                        </p:tgtEl>
                                      </p:cBhvr>
                                    </p:animEffect>
                                    <p:set>
                                      <p:cBhvr>
                                        <p:cTn id="280" dur="1" fill="hold">
                                          <p:stCondLst>
                                            <p:cond delay="499"/>
                                          </p:stCondLst>
                                        </p:cTn>
                                        <p:tgtEl>
                                          <p:spTgt spid="72"/>
                                        </p:tgtEl>
                                        <p:attrNameLst>
                                          <p:attrName>style.visibility</p:attrName>
                                        </p:attrNameLst>
                                      </p:cBhvr>
                                      <p:to>
                                        <p:strVal val="hidden"/>
                                      </p:to>
                                    </p:set>
                                  </p:childTnLst>
                                </p:cTn>
                              </p:par>
                              <p:par>
                                <p:cTn id="281" presetID="9" presetClass="exit" presetSubtype="0" fill="hold" nodeType="withEffect">
                                  <p:stCondLst>
                                    <p:cond delay="0"/>
                                  </p:stCondLst>
                                  <p:childTnLst>
                                    <p:animEffect transition="out" filter="dissolve">
                                      <p:cBhvr>
                                        <p:cTn id="282" dur="500"/>
                                        <p:tgtEl>
                                          <p:spTgt spid="73"/>
                                        </p:tgtEl>
                                      </p:cBhvr>
                                    </p:animEffect>
                                    <p:set>
                                      <p:cBhvr>
                                        <p:cTn id="283" dur="1" fill="hold">
                                          <p:stCondLst>
                                            <p:cond delay="499"/>
                                          </p:stCondLst>
                                        </p:cTn>
                                        <p:tgtEl>
                                          <p:spTgt spid="73"/>
                                        </p:tgtEl>
                                        <p:attrNameLst>
                                          <p:attrName>style.visibility</p:attrName>
                                        </p:attrNameLst>
                                      </p:cBhvr>
                                      <p:to>
                                        <p:strVal val="hidden"/>
                                      </p:to>
                                    </p:set>
                                  </p:childTnLst>
                                </p:cTn>
                              </p:par>
                              <p:par>
                                <p:cTn id="284" presetID="9" presetClass="exit" presetSubtype="0" fill="hold" grpId="0" nodeType="withEffect">
                                  <p:stCondLst>
                                    <p:cond delay="0"/>
                                  </p:stCondLst>
                                  <p:childTnLst>
                                    <p:animEffect transition="out" filter="dissolve">
                                      <p:cBhvr>
                                        <p:cTn id="285" dur="500"/>
                                        <p:tgtEl>
                                          <p:spTgt spid="74"/>
                                        </p:tgtEl>
                                      </p:cBhvr>
                                    </p:animEffect>
                                    <p:set>
                                      <p:cBhvr>
                                        <p:cTn id="286" dur="1" fill="hold">
                                          <p:stCondLst>
                                            <p:cond delay="499"/>
                                          </p:stCondLst>
                                        </p:cTn>
                                        <p:tgtEl>
                                          <p:spTgt spid="74"/>
                                        </p:tgtEl>
                                        <p:attrNameLst>
                                          <p:attrName>style.visibility</p:attrName>
                                        </p:attrNameLst>
                                      </p:cBhvr>
                                      <p:to>
                                        <p:strVal val="hidden"/>
                                      </p:to>
                                    </p:set>
                                  </p:childTnLst>
                                </p:cTn>
                              </p:par>
                              <p:par>
                                <p:cTn id="287" presetID="9" presetClass="exit" presetSubtype="0" fill="hold" grpId="1" nodeType="withEffect">
                                  <p:stCondLst>
                                    <p:cond delay="0"/>
                                  </p:stCondLst>
                                  <p:childTnLst>
                                    <p:animEffect transition="out" filter="dissolve">
                                      <p:cBhvr>
                                        <p:cTn id="288" dur="500"/>
                                        <p:tgtEl>
                                          <p:spTgt spid="75"/>
                                        </p:tgtEl>
                                      </p:cBhvr>
                                    </p:animEffect>
                                    <p:set>
                                      <p:cBhvr>
                                        <p:cTn id="289" dur="1" fill="hold">
                                          <p:stCondLst>
                                            <p:cond delay="499"/>
                                          </p:stCondLst>
                                        </p:cTn>
                                        <p:tgtEl>
                                          <p:spTgt spid="75"/>
                                        </p:tgtEl>
                                        <p:attrNameLst>
                                          <p:attrName>style.visibility</p:attrName>
                                        </p:attrNameLst>
                                      </p:cBhvr>
                                      <p:to>
                                        <p:strVal val="hidden"/>
                                      </p:to>
                                    </p:set>
                                  </p:childTnLst>
                                </p:cTn>
                              </p:par>
                              <p:par>
                                <p:cTn id="290" presetID="9" presetClass="exit" presetSubtype="0" fill="hold" grpId="0" nodeType="withEffect">
                                  <p:stCondLst>
                                    <p:cond delay="0"/>
                                  </p:stCondLst>
                                  <p:childTnLst>
                                    <p:animEffect transition="out" filter="dissolve">
                                      <p:cBhvr>
                                        <p:cTn id="291" dur="500"/>
                                        <p:tgtEl>
                                          <p:spTgt spid="76"/>
                                        </p:tgtEl>
                                      </p:cBhvr>
                                    </p:animEffect>
                                    <p:set>
                                      <p:cBhvr>
                                        <p:cTn id="292" dur="1" fill="hold">
                                          <p:stCondLst>
                                            <p:cond delay="499"/>
                                          </p:stCondLst>
                                        </p:cTn>
                                        <p:tgtEl>
                                          <p:spTgt spid="76"/>
                                        </p:tgtEl>
                                        <p:attrNameLst>
                                          <p:attrName>style.visibility</p:attrName>
                                        </p:attrNameLst>
                                      </p:cBhvr>
                                      <p:to>
                                        <p:strVal val="hidden"/>
                                      </p:to>
                                    </p:set>
                                  </p:childTnLst>
                                </p:cTn>
                              </p:par>
                              <p:par>
                                <p:cTn id="293" presetID="9" presetClass="exit" presetSubtype="0" fill="hold" nodeType="withEffect">
                                  <p:stCondLst>
                                    <p:cond delay="0"/>
                                  </p:stCondLst>
                                  <p:childTnLst>
                                    <p:animEffect transition="out" filter="dissolve">
                                      <p:cBhvr>
                                        <p:cTn id="294" dur="500"/>
                                        <p:tgtEl>
                                          <p:spTgt spid="77"/>
                                        </p:tgtEl>
                                      </p:cBhvr>
                                    </p:animEffect>
                                    <p:set>
                                      <p:cBhvr>
                                        <p:cTn id="295" dur="1" fill="hold">
                                          <p:stCondLst>
                                            <p:cond delay="499"/>
                                          </p:stCondLst>
                                        </p:cTn>
                                        <p:tgtEl>
                                          <p:spTgt spid="77"/>
                                        </p:tgtEl>
                                        <p:attrNameLst>
                                          <p:attrName>style.visibility</p:attrName>
                                        </p:attrNameLst>
                                      </p:cBhvr>
                                      <p:to>
                                        <p:strVal val="hidden"/>
                                      </p:to>
                                    </p:set>
                                  </p:childTnLst>
                                </p:cTn>
                              </p:par>
                              <p:par>
                                <p:cTn id="296" presetID="9" presetClass="exit" presetSubtype="0" fill="hold" grpId="1" nodeType="withEffect">
                                  <p:stCondLst>
                                    <p:cond delay="0"/>
                                  </p:stCondLst>
                                  <p:childTnLst>
                                    <p:animEffect transition="out" filter="dissolve">
                                      <p:cBhvr>
                                        <p:cTn id="297" dur="500"/>
                                        <p:tgtEl>
                                          <p:spTgt spid="78"/>
                                        </p:tgtEl>
                                      </p:cBhvr>
                                    </p:animEffect>
                                    <p:set>
                                      <p:cBhvr>
                                        <p:cTn id="298" dur="1" fill="hold">
                                          <p:stCondLst>
                                            <p:cond delay="499"/>
                                          </p:stCondLst>
                                        </p:cTn>
                                        <p:tgtEl>
                                          <p:spTgt spid="78"/>
                                        </p:tgtEl>
                                        <p:attrNameLst>
                                          <p:attrName>style.visibility</p:attrName>
                                        </p:attrNameLst>
                                      </p:cBhvr>
                                      <p:to>
                                        <p:strVal val="hidden"/>
                                      </p:to>
                                    </p:set>
                                  </p:childTnLst>
                                </p:cTn>
                              </p:par>
                              <p:par>
                                <p:cTn id="299" presetID="9" presetClass="exit" presetSubtype="0" fill="hold" grpId="1" nodeType="withEffect">
                                  <p:stCondLst>
                                    <p:cond delay="0"/>
                                  </p:stCondLst>
                                  <p:childTnLst>
                                    <p:animEffect transition="out" filter="dissolve">
                                      <p:cBhvr>
                                        <p:cTn id="300" dur="500"/>
                                        <p:tgtEl>
                                          <p:spTgt spid="79"/>
                                        </p:tgtEl>
                                      </p:cBhvr>
                                    </p:animEffect>
                                    <p:set>
                                      <p:cBhvr>
                                        <p:cTn id="301" dur="1" fill="hold">
                                          <p:stCondLst>
                                            <p:cond delay="499"/>
                                          </p:stCondLst>
                                        </p:cTn>
                                        <p:tgtEl>
                                          <p:spTgt spid="79"/>
                                        </p:tgtEl>
                                        <p:attrNameLst>
                                          <p:attrName>style.visibility</p:attrName>
                                        </p:attrNameLst>
                                      </p:cBhvr>
                                      <p:to>
                                        <p:strVal val="hidden"/>
                                      </p:to>
                                    </p:set>
                                  </p:childTnLst>
                                </p:cTn>
                              </p:par>
                              <p:par>
                                <p:cTn id="302" presetID="9" presetClass="exit" presetSubtype="0" fill="hold" nodeType="withEffect">
                                  <p:stCondLst>
                                    <p:cond delay="0"/>
                                  </p:stCondLst>
                                  <p:childTnLst>
                                    <p:animEffect transition="out" filter="dissolve">
                                      <p:cBhvr>
                                        <p:cTn id="303" dur="500"/>
                                        <p:tgtEl>
                                          <p:spTgt spid="80"/>
                                        </p:tgtEl>
                                      </p:cBhvr>
                                    </p:animEffect>
                                    <p:set>
                                      <p:cBhvr>
                                        <p:cTn id="304" dur="1" fill="hold">
                                          <p:stCondLst>
                                            <p:cond delay="499"/>
                                          </p:stCondLst>
                                        </p:cTn>
                                        <p:tgtEl>
                                          <p:spTgt spid="80"/>
                                        </p:tgtEl>
                                        <p:attrNameLst>
                                          <p:attrName>style.visibility</p:attrName>
                                        </p:attrNameLst>
                                      </p:cBhvr>
                                      <p:to>
                                        <p:strVal val="hidden"/>
                                      </p:to>
                                    </p:set>
                                  </p:childTnLst>
                                </p:cTn>
                              </p:par>
                              <p:par>
                                <p:cTn id="305" presetID="9" presetClass="exit" presetSubtype="0" fill="hold" nodeType="withEffect">
                                  <p:stCondLst>
                                    <p:cond delay="0"/>
                                  </p:stCondLst>
                                  <p:childTnLst>
                                    <p:animEffect transition="out" filter="dissolve">
                                      <p:cBhvr>
                                        <p:cTn id="306" dur="500"/>
                                        <p:tgtEl>
                                          <p:spTgt spid="81"/>
                                        </p:tgtEl>
                                      </p:cBhvr>
                                    </p:animEffect>
                                    <p:set>
                                      <p:cBhvr>
                                        <p:cTn id="307" dur="1" fill="hold">
                                          <p:stCondLst>
                                            <p:cond delay="499"/>
                                          </p:stCondLst>
                                        </p:cTn>
                                        <p:tgtEl>
                                          <p:spTgt spid="81"/>
                                        </p:tgtEl>
                                        <p:attrNameLst>
                                          <p:attrName>style.visibility</p:attrName>
                                        </p:attrNameLst>
                                      </p:cBhvr>
                                      <p:to>
                                        <p:strVal val="hidden"/>
                                      </p:to>
                                    </p:set>
                                  </p:childTnLst>
                                </p:cTn>
                              </p:par>
                              <p:par>
                                <p:cTn id="308" presetID="9" presetClass="exit" presetSubtype="0" fill="hold" nodeType="withEffect">
                                  <p:stCondLst>
                                    <p:cond delay="0"/>
                                  </p:stCondLst>
                                  <p:childTnLst>
                                    <p:animEffect transition="out" filter="dissolve">
                                      <p:cBhvr>
                                        <p:cTn id="309" dur="500"/>
                                        <p:tgtEl>
                                          <p:spTgt spid="83"/>
                                        </p:tgtEl>
                                      </p:cBhvr>
                                    </p:animEffect>
                                    <p:set>
                                      <p:cBhvr>
                                        <p:cTn id="310" dur="1" fill="hold">
                                          <p:stCondLst>
                                            <p:cond delay="499"/>
                                          </p:stCondLst>
                                        </p:cTn>
                                        <p:tgtEl>
                                          <p:spTgt spid="83"/>
                                        </p:tgtEl>
                                        <p:attrNameLst>
                                          <p:attrName>style.visibility</p:attrName>
                                        </p:attrNameLst>
                                      </p:cBhvr>
                                      <p:to>
                                        <p:strVal val="hidden"/>
                                      </p:to>
                                    </p:set>
                                  </p:childTnLst>
                                </p:cTn>
                              </p:par>
                              <p:par>
                                <p:cTn id="311" presetID="9" presetClass="exit" presetSubtype="0" fill="hold" nodeType="withEffect">
                                  <p:stCondLst>
                                    <p:cond delay="0"/>
                                  </p:stCondLst>
                                  <p:childTnLst>
                                    <p:animEffect transition="out" filter="dissolve">
                                      <p:cBhvr>
                                        <p:cTn id="312" dur="500"/>
                                        <p:tgtEl>
                                          <p:spTgt spid="104"/>
                                        </p:tgtEl>
                                      </p:cBhvr>
                                    </p:animEffect>
                                    <p:set>
                                      <p:cBhvr>
                                        <p:cTn id="313" dur="1" fill="hold">
                                          <p:stCondLst>
                                            <p:cond delay="499"/>
                                          </p:stCondLst>
                                        </p:cTn>
                                        <p:tgtEl>
                                          <p:spTgt spid="104"/>
                                        </p:tgtEl>
                                        <p:attrNameLst>
                                          <p:attrName>style.visibility</p:attrName>
                                        </p:attrNameLst>
                                      </p:cBhvr>
                                      <p:to>
                                        <p:strVal val="hidden"/>
                                      </p:to>
                                    </p:set>
                                  </p:childTnLst>
                                </p:cTn>
                              </p:par>
                              <p:par>
                                <p:cTn id="314" presetID="9" presetClass="exit" presetSubtype="0" fill="hold" nodeType="withEffect">
                                  <p:stCondLst>
                                    <p:cond delay="0"/>
                                  </p:stCondLst>
                                  <p:childTnLst>
                                    <p:animEffect transition="out" filter="dissolve">
                                      <p:cBhvr>
                                        <p:cTn id="315" dur="500"/>
                                        <p:tgtEl>
                                          <p:spTgt spid="105"/>
                                        </p:tgtEl>
                                      </p:cBhvr>
                                    </p:animEffect>
                                    <p:set>
                                      <p:cBhvr>
                                        <p:cTn id="316" dur="1" fill="hold">
                                          <p:stCondLst>
                                            <p:cond delay="499"/>
                                          </p:stCondLst>
                                        </p:cTn>
                                        <p:tgtEl>
                                          <p:spTgt spid="105"/>
                                        </p:tgtEl>
                                        <p:attrNameLst>
                                          <p:attrName>style.visibility</p:attrName>
                                        </p:attrNameLst>
                                      </p:cBhvr>
                                      <p:to>
                                        <p:strVal val="hidden"/>
                                      </p:to>
                                    </p:set>
                                  </p:childTnLst>
                                </p:cTn>
                              </p:par>
                              <p:par>
                                <p:cTn id="317" presetID="9" presetClass="exit" presetSubtype="0" fill="hold" nodeType="withEffect">
                                  <p:stCondLst>
                                    <p:cond delay="0"/>
                                  </p:stCondLst>
                                  <p:childTnLst>
                                    <p:animEffect transition="out" filter="dissolve">
                                      <p:cBhvr>
                                        <p:cTn id="318" dur="500"/>
                                        <p:tgtEl>
                                          <p:spTgt spid="106"/>
                                        </p:tgtEl>
                                      </p:cBhvr>
                                    </p:animEffect>
                                    <p:set>
                                      <p:cBhvr>
                                        <p:cTn id="319" dur="1" fill="hold">
                                          <p:stCondLst>
                                            <p:cond delay="499"/>
                                          </p:stCondLst>
                                        </p:cTn>
                                        <p:tgtEl>
                                          <p:spTgt spid="106"/>
                                        </p:tgtEl>
                                        <p:attrNameLst>
                                          <p:attrName>style.visibility</p:attrName>
                                        </p:attrNameLst>
                                      </p:cBhvr>
                                      <p:to>
                                        <p:strVal val="hidden"/>
                                      </p:to>
                                    </p:set>
                                  </p:childTnLst>
                                </p:cTn>
                              </p:par>
                              <p:par>
                                <p:cTn id="320" presetID="9" presetClass="exit" presetSubtype="0" fill="hold" nodeType="withEffect">
                                  <p:stCondLst>
                                    <p:cond delay="0"/>
                                  </p:stCondLst>
                                  <p:childTnLst>
                                    <p:animEffect transition="out" filter="dissolve">
                                      <p:cBhvr>
                                        <p:cTn id="321" dur="500"/>
                                        <p:tgtEl>
                                          <p:spTgt spid="107"/>
                                        </p:tgtEl>
                                      </p:cBhvr>
                                    </p:animEffect>
                                    <p:set>
                                      <p:cBhvr>
                                        <p:cTn id="322" dur="1" fill="hold">
                                          <p:stCondLst>
                                            <p:cond delay="499"/>
                                          </p:stCondLst>
                                        </p:cTn>
                                        <p:tgtEl>
                                          <p:spTgt spid="107"/>
                                        </p:tgtEl>
                                        <p:attrNameLst>
                                          <p:attrName>style.visibility</p:attrName>
                                        </p:attrNameLst>
                                      </p:cBhvr>
                                      <p:to>
                                        <p:strVal val="hidden"/>
                                      </p:to>
                                    </p:set>
                                  </p:childTnLst>
                                </p:cTn>
                              </p:par>
                              <p:par>
                                <p:cTn id="323" presetID="9" presetClass="exit" presetSubtype="0" fill="hold" nodeType="withEffect">
                                  <p:stCondLst>
                                    <p:cond delay="0"/>
                                  </p:stCondLst>
                                  <p:childTnLst>
                                    <p:animEffect transition="out" filter="dissolve">
                                      <p:cBhvr>
                                        <p:cTn id="324" dur="500"/>
                                        <p:tgtEl>
                                          <p:spTgt spid="110"/>
                                        </p:tgtEl>
                                      </p:cBhvr>
                                    </p:animEffect>
                                    <p:set>
                                      <p:cBhvr>
                                        <p:cTn id="325" dur="1" fill="hold">
                                          <p:stCondLst>
                                            <p:cond delay="499"/>
                                          </p:stCondLst>
                                        </p:cTn>
                                        <p:tgtEl>
                                          <p:spTgt spid="110"/>
                                        </p:tgtEl>
                                        <p:attrNameLst>
                                          <p:attrName>style.visibility</p:attrName>
                                        </p:attrNameLst>
                                      </p:cBhvr>
                                      <p:to>
                                        <p:strVal val="hidden"/>
                                      </p:to>
                                    </p:set>
                                  </p:childTnLst>
                                </p:cTn>
                              </p:par>
                              <p:par>
                                <p:cTn id="326" presetID="9" presetClass="exit" presetSubtype="0" fill="hold" nodeType="withEffect">
                                  <p:stCondLst>
                                    <p:cond delay="0"/>
                                  </p:stCondLst>
                                  <p:childTnLst>
                                    <p:animEffect transition="out" filter="dissolve">
                                      <p:cBhvr>
                                        <p:cTn id="327" dur="500"/>
                                        <p:tgtEl>
                                          <p:spTgt spid="113"/>
                                        </p:tgtEl>
                                      </p:cBhvr>
                                    </p:animEffect>
                                    <p:set>
                                      <p:cBhvr>
                                        <p:cTn id="328" dur="1" fill="hold">
                                          <p:stCondLst>
                                            <p:cond delay="499"/>
                                          </p:stCondLst>
                                        </p:cTn>
                                        <p:tgtEl>
                                          <p:spTgt spid="113"/>
                                        </p:tgtEl>
                                        <p:attrNameLst>
                                          <p:attrName>style.visibility</p:attrName>
                                        </p:attrNameLst>
                                      </p:cBhvr>
                                      <p:to>
                                        <p:strVal val="hidden"/>
                                      </p:to>
                                    </p:set>
                                  </p:childTnLst>
                                </p:cTn>
                              </p:par>
                              <p:par>
                                <p:cTn id="329" presetID="9" presetClass="exit" presetSubtype="0" fill="hold" nodeType="withEffect">
                                  <p:stCondLst>
                                    <p:cond delay="0"/>
                                  </p:stCondLst>
                                  <p:childTnLst>
                                    <p:animEffect transition="out" filter="dissolve">
                                      <p:cBhvr>
                                        <p:cTn id="330" dur="500"/>
                                        <p:tgtEl>
                                          <p:spTgt spid="116"/>
                                        </p:tgtEl>
                                      </p:cBhvr>
                                    </p:animEffect>
                                    <p:set>
                                      <p:cBhvr>
                                        <p:cTn id="331" dur="1" fill="hold">
                                          <p:stCondLst>
                                            <p:cond delay="499"/>
                                          </p:stCondLst>
                                        </p:cTn>
                                        <p:tgtEl>
                                          <p:spTgt spid="116"/>
                                        </p:tgtEl>
                                        <p:attrNameLst>
                                          <p:attrName>style.visibility</p:attrName>
                                        </p:attrNameLst>
                                      </p:cBhvr>
                                      <p:to>
                                        <p:strVal val="hidden"/>
                                      </p:to>
                                    </p:set>
                                  </p:childTnLst>
                                </p:cTn>
                              </p:par>
                              <p:par>
                                <p:cTn id="332" presetID="9" presetClass="exit" presetSubtype="0" fill="hold" nodeType="withEffect">
                                  <p:stCondLst>
                                    <p:cond delay="0"/>
                                  </p:stCondLst>
                                  <p:childTnLst>
                                    <p:animEffect transition="out" filter="dissolve">
                                      <p:cBhvr>
                                        <p:cTn id="333" dur="500"/>
                                        <p:tgtEl>
                                          <p:spTgt spid="119"/>
                                        </p:tgtEl>
                                      </p:cBhvr>
                                    </p:animEffect>
                                    <p:set>
                                      <p:cBhvr>
                                        <p:cTn id="334" dur="1" fill="hold">
                                          <p:stCondLst>
                                            <p:cond delay="499"/>
                                          </p:stCondLst>
                                        </p:cTn>
                                        <p:tgtEl>
                                          <p:spTgt spid="119"/>
                                        </p:tgtEl>
                                        <p:attrNameLst>
                                          <p:attrName>style.visibility</p:attrName>
                                        </p:attrNameLst>
                                      </p:cBhvr>
                                      <p:to>
                                        <p:strVal val="hidden"/>
                                      </p:to>
                                    </p:set>
                                  </p:childTnLst>
                                </p:cTn>
                              </p:par>
                              <p:par>
                                <p:cTn id="335" presetID="9" presetClass="exit" presetSubtype="0" fill="hold" nodeType="withEffect">
                                  <p:stCondLst>
                                    <p:cond delay="0"/>
                                  </p:stCondLst>
                                  <p:childTnLst>
                                    <p:animEffect transition="out" filter="dissolve">
                                      <p:cBhvr>
                                        <p:cTn id="336" dur="500"/>
                                        <p:tgtEl>
                                          <p:spTgt spid="122"/>
                                        </p:tgtEl>
                                      </p:cBhvr>
                                    </p:animEffect>
                                    <p:set>
                                      <p:cBhvr>
                                        <p:cTn id="337" dur="1" fill="hold">
                                          <p:stCondLst>
                                            <p:cond delay="499"/>
                                          </p:stCondLst>
                                        </p:cTn>
                                        <p:tgtEl>
                                          <p:spTgt spid="122"/>
                                        </p:tgtEl>
                                        <p:attrNameLst>
                                          <p:attrName>style.visibility</p:attrName>
                                        </p:attrNameLst>
                                      </p:cBhvr>
                                      <p:to>
                                        <p:strVal val="hidden"/>
                                      </p:to>
                                    </p:set>
                                  </p:childTnLst>
                                </p:cTn>
                              </p:par>
                              <p:par>
                                <p:cTn id="338" presetID="9" presetClass="exit" presetSubtype="0" fill="hold" grpId="1" nodeType="withEffect">
                                  <p:stCondLst>
                                    <p:cond delay="0"/>
                                  </p:stCondLst>
                                  <p:childTnLst>
                                    <p:animEffect transition="out" filter="dissolve">
                                      <p:cBhvr>
                                        <p:cTn id="339" dur="500"/>
                                        <p:tgtEl>
                                          <p:spTgt spid="128"/>
                                        </p:tgtEl>
                                      </p:cBhvr>
                                    </p:animEffect>
                                    <p:set>
                                      <p:cBhvr>
                                        <p:cTn id="340" dur="1" fill="hold">
                                          <p:stCondLst>
                                            <p:cond delay="499"/>
                                          </p:stCondLst>
                                        </p:cTn>
                                        <p:tgtEl>
                                          <p:spTgt spid="128"/>
                                        </p:tgtEl>
                                        <p:attrNameLst>
                                          <p:attrName>style.visibility</p:attrName>
                                        </p:attrNameLst>
                                      </p:cBhvr>
                                      <p:to>
                                        <p:strVal val="hidden"/>
                                      </p:to>
                                    </p:set>
                                  </p:childTnLst>
                                </p:cTn>
                              </p:par>
                              <p:par>
                                <p:cTn id="341" presetID="9" presetClass="exit" presetSubtype="0" fill="hold" grpId="1" nodeType="withEffect">
                                  <p:stCondLst>
                                    <p:cond delay="0"/>
                                  </p:stCondLst>
                                  <p:childTnLst>
                                    <p:animEffect transition="out" filter="dissolve">
                                      <p:cBhvr>
                                        <p:cTn id="342" dur="500"/>
                                        <p:tgtEl>
                                          <p:spTgt spid="140"/>
                                        </p:tgtEl>
                                      </p:cBhvr>
                                    </p:animEffect>
                                    <p:set>
                                      <p:cBhvr>
                                        <p:cTn id="343" dur="1" fill="hold">
                                          <p:stCondLst>
                                            <p:cond delay="499"/>
                                          </p:stCondLst>
                                        </p:cTn>
                                        <p:tgtEl>
                                          <p:spTgt spid="140"/>
                                        </p:tgtEl>
                                        <p:attrNameLst>
                                          <p:attrName>style.visibility</p:attrName>
                                        </p:attrNameLst>
                                      </p:cBhvr>
                                      <p:to>
                                        <p:strVal val="hidden"/>
                                      </p:to>
                                    </p:set>
                                  </p:childTnLst>
                                </p:cTn>
                              </p:par>
                              <p:par>
                                <p:cTn id="344" presetID="9" presetClass="exit" presetSubtype="0" fill="hold" grpId="1" nodeType="withEffect">
                                  <p:stCondLst>
                                    <p:cond delay="0"/>
                                  </p:stCondLst>
                                  <p:childTnLst>
                                    <p:animEffect transition="out" filter="dissolve">
                                      <p:cBhvr>
                                        <p:cTn id="345" dur="500"/>
                                        <p:tgtEl>
                                          <p:spTgt spid="141"/>
                                        </p:tgtEl>
                                      </p:cBhvr>
                                    </p:animEffect>
                                    <p:set>
                                      <p:cBhvr>
                                        <p:cTn id="346" dur="1" fill="hold">
                                          <p:stCondLst>
                                            <p:cond delay="499"/>
                                          </p:stCondLst>
                                        </p:cTn>
                                        <p:tgtEl>
                                          <p:spTgt spid="141"/>
                                        </p:tgtEl>
                                        <p:attrNameLst>
                                          <p:attrName>style.visibility</p:attrName>
                                        </p:attrNameLst>
                                      </p:cBhvr>
                                      <p:to>
                                        <p:strVal val="hidden"/>
                                      </p:to>
                                    </p:set>
                                  </p:childTnLst>
                                </p:cTn>
                              </p:par>
                              <p:par>
                                <p:cTn id="347" presetID="9" presetClass="exit" presetSubtype="0" fill="hold" grpId="1" nodeType="withEffect">
                                  <p:stCondLst>
                                    <p:cond delay="0"/>
                                  </p:stCondLst>
                                  <p:childTnLst>
                                    <p:animEffect transition="out" filter="dissolve">
                                      <p:cBhvr>
                                        <p:cTn id="348" dur="500"/>
                                        <p:tgtEl>
                                          <p:spTgt spid="142"/>
                                        </p:tgtEl>
                                      </p:cBhvr>
                                    </p:animEffect>
                                    <p:set>
                                      <p:cBhvr>
                                        <p:cTn id="349" dur="1" fill="hold">
                                          <p:stCondLst>
                                            <p:cond delay="499"/>
                                          </p:stCondLst>
                                        </p:cTn>
                                        <p:tgtEl>
                                          <p:spTgt spid="142"/>
                                        </p:tgtEl>
                                        <p:attrNameLst>
                                          <p:attrName>style.visibility</p:attrName>
                                        </p:attrNameLst>
                                      </p:cBhvr>
                                      <p:to>
                                        <p:strVal val="hidden"/>
                                      </p:to>
                                    </p:set>
                                  </p:childTnLst>
                                </p:cTn>
                              </p:par>
                              <p:par>
                                <p:cTn id="350" presetID="9" presetClass="exit" presetSubtype="0" fill="hold" grpId="1" nodeType="withEffect">
                                  <p:stCondLst>
                                    <p:cond delay="0"/>
                                  </p:stCondLst>
                                  <p:childTnLst>
                                    <p:animEffect transition="out" filter="dissolve">
                                      <p:cBhvr>
                                        <p:cTn id="351" dur="500"/>
                                        <p:tgtEl>
                                          <p:spTgt spid="143"/>
                                        </p:tgtEl>
                                      </p:cBhvr>
                                    </p:animEffect>
                                    <p:set>
                                      <p:cBhvr>
                                        <p:cTn id="352" dur="1" fill="hold">
                                          <p:stCondLst>
                                            <p:cond delay="499"/>
                                          </p:stCondLst>
                                        </p:cTn>
                                        <p:tgtEl>
                                          <p:spTgt spid="143"/>
                                        </p:tgtEl>
                                        <p:attrNameLst>
                                          <p:attrName>style.visibility</p:attrName>
                                        </p:attrNameLst>
                                      </p:cBhvr>
                                      <p:to>
                                        <p:strVal val="hidden"/>
                                      </p:to>
                                    </p:set>
                                  </p:childTnLst>
                                </p:cTn>
                              </p:par>
                              <p:par>
                                <p:cTn id="353" presetID="9" presetClass="exit" presetSubtype="0" fill="hold" grpId="0" nodeType="withEffect">
                                  <p:stCondLst>
                                    <p:cond delay="0"/>
                                  </p:stCondLst>
                                  <p:childTnLst>
                                    <p:animEffect transition="out" filter="dissolve">
                                      <p:cBhvr>
                                        <p:cTn id="354" dur="500"/>
                                        <p:tgtEl>
                                          <p:spTgt spid="151"/>
                                        </p:tgtEl>
                                      </p:cBhvr>
                                    </p:animEffect>
                                    <p:set>
                                      <p:cBhvr>
                                        <p:cTn id="355" dur="1" fill="hold">
                                          <p:stCondLst>
                                            <p:cond delay="499"/>
                                          </p:stCondLst>
                                        </p:cTn>
                                        <p:tgtEl>
                                          <p:spTgt spid="151"/>
                                        </p:tgtEl>
                                        <p:attrNameLst>
                                          <p:attrName>style.visibility</p:attrName>
                                        </p:attrNameLst>
                                      </p:cBhvr>
                                      <p:to>
                                        <p:strVal val="hidden"/>
                                      </p:to>
                                    </p:set>
                                  </p:childTnLst>
                                </p:cTn>
                              </p:par>
                              <p:par>
                                <p:cTn id="356" presetID="9" presetClass="exit" presetSubtype="0" fill="hold" grpId="1" nodeType="withEffect">
                                  <p:stCondLst>
                                    <p:cond delay="0"/>
                                  </p:stCondLst>
                                  <p:childTnLst>
                                    <p:animEffect transition="out" filter="dissolve">
                                      <p:cBhvr>
                                        <p:cTn id="357" dur="500"/>
                                        <p:tgtEl>
                                          <p:spTgt spid="152"/>
                                        </p:tgtEl>
                                      </p:cBhvr>
                                    </p:animEffect>
                                    <p:set>
                                      <p:cBhvr>
                                        <p:cTn id="358" dur="1" fill="hold">
                                          <p:stCondLst>
                                            <p:cond delay="499"/>
                                          </p:stCondLst>
                                        </p:cTn>
                                        <p:tgtEl>
                                          <p:spTgt spid="152"/>
                                        </p:tgtEl>
                                        <p:attrNameLst>
                                          <p:attrName>style.visibility</p:attrName>
                                        </p:attrNameLst>
                                      </p:cBhvr>
                                      <p:to>
                                        <p:strVal val="hidden"/>
                                      </p:to>
                                    </p:set>
                                  </p:childTnLst>
                                </p:cTn>
                              </p:par>
                              <p:par>
                                <p:cTn id="359" presetID="9" presetClass="exit" presetSubtype="0" fill="hold" grpId="1" nodeType="withEffect">
                                  <p:stCondLst>
                                    <p:cond delay="0"/>
                                  </p:stCondLst>
                                  <p:childTnLst>
                                    <p:animEffect transition="out" filter="dissolve">
                                      <p:cBhvr>
                                        <p:cTn id="360" dur="500"/>
                                        <p:tgtEl>
                                          <p:spTgt spid="156"/>
                                        </p:tgtEl>
                                      </p:cBhvr>
                                    </p:animEffect>
                                    <p:set>
                                      <p:cBhvr>
                                        <p:cTn id="361" dur="1" fill="hold">
                                          <p:stCondLst>
                                            <p:cond delay="499"/>
                                          </p:stCondLst>
                                        </p:cTn>
                                        <p:tgtEl>
                                          <p:spTgt spid="156"/>
                                        </p:tgtEl>
                                        <p:attrNameLst>
                                          <p:attrName>style.visibility</p:attrName>
                                        </p:attrNameLst>
                                      </p:cBhvr>
                                      <p:to>
                                        <p:strVal val="hidden"/>
                                      </p:to>
                                    </p:set>
                                  </p:childTnLst>
                                </p:cTn>
                              </p:par>
                              <p:par>
                                <p:cTn id="362" presetID="9" presetClass="exit" presetSubtype="0" fill="hold" grpId="1" nodeType="withEffect">
                                  <p:stCondLst>
                                    <p:cond delay="0"/>
                                  </p:stCondLst>
                                  <p:childTnLst>
                                    <p:animEffect transition="out" filter="dissolve">
                                      <p:cBhvr>
                                        <p:cTn id="363" dur="500"/>
                                        <p:tgtEl>
                                          <p:spTgt spid="157"/>
                                        </p:tgtEl>
                                      </p:cBhvr>
                                    </p:animEffect>
                                    <p:set>
                                      <p:cBhvr>
                                        <p:cTn id="364" dur="1" fill="hold">
                                          <p:stCondLst>
                                            <p:cond delay="499"/>
                                          </p:stCondLst>
                                        </p:cTn>
                                        <p:tgtEl>
                                          <p:spTgt spid="157"/>
                                        </p:tgtEl>
                                        <p:attrNameLst>
                                          <p:attrName>style.visibility</p:attrName>
                                        </p:attrNameLst>
                                      </p:cBhvr>
                                      <p:to>
                                        <p:strVal val="hidden"/>
                                      </p:to>
                                    </p:set>
                                  </p:childTnLst>
                                </p:cTn>
                              </p:par>
                              <p:par>
                                <p:cTn id="365" presetID="1" presetClass="exit" presetSubtype="0" fill="hold" grpId="0" nodeType="withEffect">
                                  <p:stCondLst>
                                    <p:cond delay="0"/>
                                  </p:stCondLst>
                                  <p:childTnLst>
                                    <p:set>
                                      <p:cBhvr>
                                        <p:cTn id="366" dur="1" fill="hold">
                                          <p:stCondLst>
                                            <p:cond delay="0"/>
                                          </p:stCondLst>
                                        </p:cTn>
                                        <p:tgtEl>
                                          <p:spTgt spid="2"/>
                                        </p:tgtEl>
                                        <p:attrNameLst>
                                          <p:attrName>style.visibility</p:attrName>
                                        </p:attrNameLst>
                                      </p:cBhvr>
                                      <p:to>
                                        <p:strVal val="hidden"/>
                                      </p:to>
                                    </p:set>
                                  </p:childTnLst>
                                </p:cTn>
                              </p:par>
                              <p:par>
                                <p:cTn id="367" presetID="0" presetClass="path" presetSubtype="0" accel="50000" decel="50000" fill="hold" grpId="2" nodeType="withEffect">
                                  <p:stCondLst>
                                    <p:cond delay="0"/>
                                  </p:stCondLst>
                                  <p:childTnLst>
                                    <p:animMotion origin="layout" path="M 0 0 L 0.33334 -0.42222 " pathEditMode="relative" ptsTypes="AA">
                                      <p:cBhvr>
                                        <p:cTn id="368" dur="2000" fill="hold"/>
                                        <p:tgtEl>
                                          <p:spTgt spid="270"/>
                                        </p:tgtEl>
                                        <p:attrNameLst>
                                          <p:attrName>ppt_x</p:attrName>
                                          <p:attrName>ppt_y</p:attrName>
                                        </p:attrNameLst>
                                      </p:cBhvr>
                                    </p:animMotion>
                                  </p:childTnLst>
                                </p:cTn>
                              </p:par>
                              <p:par>
                                <p:cTn id="369" presetID="0" presetClass="path" presetSubtype="0" accel="50000" decel="50000" fill="hold" grpId="1" nodeType="withEffect">
                                  <p:stCondLst>
                                    <p:cond delay="0"/>
                                  </p:stCondLst>
                                  <p:childTnLst>
                                    <p:animMotion origin="layout" path="M 0 0 L 0.33334 -0.42222 " pathEditMode="relative" ptsTypes="AA">
                                      <p:cBhvr>
                                        <p:cTn id="370" dur="2000" fill="hold"/>
                                        <p:tgtEl>
                                          <p:spTgt spid="271"/>
                                        </p:tgtEl>
                                        <p:attrNameLst>
                                          <p:attrName>ppt_x</p:attrName>
                                          <p:attrName>ppt_y</p:attrName>
                                        </p:attrNameLst>
                                      </p:cBhvr>
                                    </p:animMotion>
                                  </p:childTnLst>
                                </p:cTn>
                              </p:par>
                              <p:par>
                                <p:cTn id="371" presetID="0" presetClass="path" presetSubtype="0" accel="50000" decel="50000" fill="hold" nodeType="withEffect">
                                  <p:stCondLst>
                                    <p:cond delay="0"/>
                                  </p:stCondLst>
                                  <p:childTnLst>
                                    <p:animMotion origin="layout" path="M 0 0 L 0.33334 -0.42222 " pathEditMode="relative" ptsTypes="AA">
                                      <p:cBhvr>
                                        <p:cTn id="372" dur="2000" fill="hold"/>
                                        <p:tgtEl>
                                          <p:spTgt spid="201"/>
                                        </p:tgtEl>
                                        <p:attrNameLst>
                                          <p:attrName>ppt_x</p:attrName>
                                          <p:attrName>ppt_y</p:attrName>
                                        </p:attrNameLst>
                                      </p:cBhvr>
                                    </p:animMotion>
                                  </p:childTnLst>
                                </p:cTn>
                              </p:par>
                              <p:par>
                                <p:cTn id="373" presetID="0" presetClass="path" presetSubtype="0" accel="50000" decel="50000" fill="hold" grpId="0" nodeType="withEffect">
                                  <p:stCondLst>
                                    <p:cond delay="0"/>
                                  </p:stCondLst>
                                  <p:childTnLst>
                                    <p:animMotion origin="layout" path="M 0 0 L 0.33334 -0.42222 " pathEditMode="relative" ptsTypes="AA">
                                      <p:cBhvr>
                                        <p:cTn id="374" dur="2000" fill="hold"/>
                                        <p:tgtEl>
                                          <p:spTgt spid="204"/>
                                        </p:tgtEl>
                                        <p:attrNameLst>
                                          <p:attrName>ppt_x</p:attrName>
                                          <p:attrName>ppt_y</p:attrName>
                                        </p:attrNameLst>
                                      </p:cBhvr>
                                    </p:animMotion>
                                  </p:childTnLst>
                                </p:cTn>
                              </p:par>
                              <p:par>
                                <p:cTn id="375" presetID="0" presetClass="path" presetSubtype="0" accel="50000" decel="50000" fill="hold" nodeType="withEffect">
                                  <p:stCondLst>
                                    <p:cond delay="0"/>
                                  </p:stCondLst>
                                  <p:childTnLst>
                                    <p:animMotion origin="layout" path="M 0 0 L 0.33334 -0.42222 " pathEditMode="relative" ptsTypes="AA">
                                      <p:cBhvr>
                                        <p:cTn id="376" dur="2000" fill="hold"/>
                                        <p:tgtEl>
                                          <p:spTgt spid="205"/>
                                        </p:tgtEl>
                                        <p:attrNameLst>
                                          <p:attrName>ppt_x</p:attrName>
                                          <p:attrName>ppt_y</p:attrName>
                                        </p:attrNameLst>
                                      </p:cBhvr>
                                    </p:animMotion>
                                  </p:childTnLst>
                                </p:cTn>
                              </p:par>
                              <p:par>
                                <p:cTn id="377" presetID="0" presetClass="path" presetSubtype="0" accel="50000" decel="50000" fill="hold" grpId="2" nodeType="withEffect">
                                  <p:stCondLst>
                                    <p:cond delay="0"/>
                                  </p:stCondLst>
                                  <p:childTnLst>
                                    <p:animMotion origin="layout" path="M 0 0 L 0.33334 -0.42222 " pathEditMode="relative" ptsTypes="AA">
                                      <p:cBhvr>
                                        <p:cTn id="378" dur="2000" fill="hold"/>
                                        <p:tgtEl>
                                          <p:spTgt spid="208"/>
                                        </p:tgtEl>
                                        <p:attrNameLst>
                                          <p:attrName>ppt_x</p:attrName>
                                          <p:attrName>ppt_y</p:attrName>
                                        </p:attrNameLst>
                                      </p:cBhvr>
                                    </p:animMotion>
                                  </p:childTnLst>
                                </p:cTn>
                              </p:par>
                              <p:par>
                                <p:cTn id="379" presetID="0" presetClass="path" presetSubtype="0" accel="50000" decel="50000" fill="hold" nodeType="withEffect">
                                  <p:stCondLst>
                                    <p:cond delay="0"/>
                                  </p:stCondLst>
                                  <p:childTnLst>
                                    <p:animMotion origin="layout" path="M 0 0 L 0.33334 -0.42222 " pathEditMode="relative" ptsTypes="AA">
                                      <p:cBhvr>
                                        <p:cTn id="380" dur="2000" fill="hold"/>
                                        <p:tgtEl>
                                          <p:spTgt spid="212"/>
                                        </p:tgtEl>
                                        <p:attrNameLst>
                                          <p:attrName>ppt_x</p:attrName>
                                          <p:attrName>ppt_y</p:attrName>
                                        </p:attrNameLst>
                                      </p:cBhvr>
                                    </p:animMotion>
                                  </p:childTnLst>
                                </p:cTn>
                              </p:par>
                              <p:par>
                                <p:cTn id="381" presetID="0" presetClass="path" presetSubtype="0" accel="50000" decel="50000" fill="hold" grpId="0" nodeType="withEffect">
                                  <p:stCondLst>
                                    <p:cond delay="0"/>
                                  </p:stCondLst>
                                  <p:childTnLst>
                                    <p:animMotion origin="layout" path="M 0 0 L 0.33334 -0.42222 " pathEditMode="relative" ptsTypes="AA">
                                      <p:cBhvr>
                                        <p:cTn id="382" dur="2000" fill="hold"/>
                                        <p:tgtEl>
                                          <p:spTgt spid="215"/>
                                        </p:tgtEl>
                                        <p:attrNameLst>
                                          <p:attrName>ppt_x</p:attrName>
                                          <p:attrName>ppt_y</p:attrName>
                                        </p:attrNameLst>
                                      </p:cBhvr>
                                    </p:animMotion>
                                  </p:childTnLst>
                                </p:cTn>
                              </p:par>
                              <p:par>
                                <p:cTn id="383" presetID="0" presetClass="path" presetSubtype="0" accel="50000" decel="50000" fill="hold" nodeType="withEffect">
                                  <p:stCondLst>
                                    <p:cond delay="0"/>
                                  </p:stCondLst>
                                  <p:childTnLst>
                                    <p:animMotion origin="layout" path="M 0 0 L 0.33334 -0.42222 " pathEditMode="relative" ptsTypes="AA">
                                      <p:cBhvr>
                                        <p:cTn id="384" dur="2000" fill="hold"/>
                                        <p:tgtEl>
                                          <p:spTgt spid="216"/>
                                        </p:tgtEl>
                                        <p:attrNameLst>
                                          <p:attrName>ppt_x</p:attrName>
                                          <p:attrName>ppt_y</p:attrName>
                                        </p:attrNameLst>
                                      </p:cBhvr>
                                    </p:animMotion>
                                  </p:childTnLst>
                                </p:cTn>
                              </p:par>
                              <p:par>
                                <p:cTn id="385" presetID="0" presetClass="path" presetSubtype="0" accel="50000" decel="50000" fill="hold" nodeType="withEffect">
                                  <p:stCondLst>
                                    <p:cond delay="0"/>
                                  </p:stCondLst>
                                  <p:childTnLst>
                                    <p:animMotion origin="layout" path="M 0 0 L 0.33334 -0.42222 " pathEditMode="relative" ptsTypes="AA">
                                      <p:cBhvr>
                                        <p:cTn id="386" dur="2000" fill="hold"/>
                                        <p:tgtEl>
                                          <p:spTgt spid="217"/>
                                        </p:tgtEl>
                                        <p:attrNameLst>
                                          <p:attrName>ppt_x</p:attrName>
                                          <p:attrName>ppt_y</p:attrName>
                                        </p:attrNameLst>
                                      </p:cBhvr>
                                    </p:animMotion>
                                  </p:childTnLst>
                                </p:cTn>
                              </p:par>
                              <p:par>
                                <p:cTn id="387" presetID="0" presetClass="path" presetSubtype="0" accel="50000" decel="50000" fill="hold" grpId="0" nodeType="withEffect">
                                  <p:stCondLst>
                                    <p:cond delay="0"/>
                                  </p:stCondLst>
                                  <p:childTnLst>
                                    <p:animMotion origin="layout" path="M 0 0 L 0.33334 -0.42222 " pathEditMode="relative" ptsTypes="AA">
                                      <p:cBhvr>
                                        <p:cTn id="388" dur="2000" fill="hold"/>
                                        <p:tgtEl>
                                          <p:spTgt spid="218"/>
                                        </p:tgtEl>
                                        <p:attrNameLst>
                                          <p:attrName>ppt_x</p:attrName>
                                          <p:attrName>ppt_y</p:attrName>
                                        </p:attrNameLst>
                                      </p:cBhvr>
                                    </p:animMotion>
                                  </p:childTnLst>
                                </p:cTn>
                              </p:par>
                              <p:par>
                                <p:cTn id="389" presetID="0" presetClass="path" presetSubtype="0" accel="50000" decel="50000" fill="hold" grpId="0" nodeType="withEffect">
                                  <p:stCondLst>
                                    <p:cond delay="0"/>
                                  </p:stCondLst>
                                  <p:childTnLst>
                                    <p:animMotion origin="layout" path="M 0 0 L 0.33334 -0.42222 " pathEditMode="relative" ptsTypes="AA">
                                      <p:cBhvr>
                                        <p:cTn id="390" dur="2000" fill="hold"/>
                                        <p:tgtEl>
                                          <p:spTgt spid="220"/>
                                        </p:tgtEl>
                                        <p:attrNameLst>
                                          <p:attrName>ppt_x</p:attrName>
                                          <p:attrName>ppt_y</p:attrName>
                                        </p:attrNameLst>
                                      </p:cBhvr>
                                    </p:animMotion>
                                  </p:childTnLst>
                                </p:cTn>
                              </p:par>
                              <p:par>
                                <p:cTn id="391" presetID="0" presetClass="path" presetSubtype="0" accel="50000" decel="50000" fill="hold" nodeType="withEffect">
                                  <p:stCondLst>
                                    <p:cond delay="0"/>
                                  </p:stCondLst>
                                  <p:childTnLst>
                                    <p:animMotion origin="layout" path="M 0 0 L 0.33334 -0.42222 " pathEditMode="relative" ptsTypes="AA">
                                      <p:cBhvr>
                                        <p:cTn id="392" dur="2000" fill="hold"/>
                                        <p:tgtEl>
                                          <p:spTgt spid="224"/>
                                        </p:tgtEl>
                                        <p:attrNameLst>
                                          <p:attrName>ppt_x</p:attrName>
                                          <p:attrName>ppt_y</p:attrName>
                                        </p:attrNameLst>
                                      </p:cBhvr>
                                    </p:animMotion>
                                  </p:childTnLst>
                                </p:cTn>
                              </p:par>
                              <p:par>
                                <p:cTn id="393" presetID="0" presetClass="path" presetSubtype="0" accel="50000" decel="50000" fill="hold" nodeType="withEffect">
                                  <p:stCondLst>
                                    <p:cond delay="0"/>
                                  </p:stCondLst>
                                  <p:childTnLst>
                                    <p:animMotion origin="layout" path="M 0 0 L 0.33334 -0.42222 " pathEditMode="relative" ptsTypes="AA">
                                      <p:cBhvr>
                                        <p:cTn id="394" dur="2000" fill="hold"/>
                                        <p:tgtEl>
                                          <p:spTgt spid="225"/>
                                        </p:tgtEl>
                                        <p:attrNameLst>
                                          <p:attrName>ppt_x</p:attrName>
                                          <p:attrName>ppt_y</p:attrName>
                                        </p:attrNameLst>
                                      </p:cBhvr>
                                    </p:animMotion>
                                  </p:childTnLst>
                                </p:cTn>
                              </p:par>
                              <p:par>
                                <p:cTn id="395" presetID="0" presetClass="path" presetSubtype="0" accel="50000" decel="50000" fill="hold" nodeType="withEffect">
                                  <p:stCondLst>
                                    <p:cond delay="0"/>
                                  </p:stCondLst>
                                  <p:childTnLst>
                                    <p:animMotion origin="layout" path="M 0 0 L 0.33334 -0.42222 " pathEditMode="relative" ptsTypes="AA">
                                      <p:cBhvr>
                                        <p:cTn id="396" dur="2000" fill="hold"/>
                                        <p:tgtEl>
                                          <p:spTgt spid="227"/>
                                        </p:tgtEl>
                                        <p:attrNameLst>
                                          <p:attrName>ppt_x</p:attrName>
                                          <p:attrName>ppt_y</p:attrName>
                                        </p:attrNameLst>
                                      </p:cBhvr>
                                    </p:animMotion>
                                  </p:childTnLst>
                                </p:cTn>
                              </p:par>
                              <p:par>
                                <p:cTn id="397" presetID="0" presetClass="path" presetSubtype="0" accel="50000" decel="50000" fill="hold" grpId="2" nodeType="withEffect">
                                  <p:stCondLst>
                                    <p:cond delay="0"/>
                                  </p:stCondLst>
                                  <p:childTnLst>
                                    <p:animMotion origin="layout" path="M 0 0 L 0.33334 -0.42222 " pathEditMode="relative" ptsTypes="AA">
                                      <p:cBhvr>
                                        <p:cTn id="398" dur="2000" fill="hold"/>
                                        <p:tgtEl>
                                          <p:spTgt spid="228"/>
                                        </p:tgtEl>
                                        <p:attrNameLst>
                                          <p:attrName>ppt_x</p:attrName>
                                          <p:attrName>ppt_y</p:attrName>
                                        </p:attrNameLst>
                                      </p:cBhvr>
                                    </p:animMotion>
                                  </p:childTnLst>
                                </p:cTn>
                              </p:par>
                              <p:par>
                                <p:cTn id="399" presetID="0" presetClass="path" presetSubtype="0" accel="50000" decel="50000" fill="hold" nodeType="withEffect">
                                  <p:stCondLst>
                                    <p:cond delay="0"/>
                                  </p:stCondLst>
                                  <p:childTnLst>
                                    <p:animMotion origin="layout" path="M 0 0 L 0.33334 -0.42222 " pathEditMode="relative" ptsTypes="AA">
                                      <p:cBhvr>
                                        <p:cTn id="400" dur="2000" fill="hold"/>
                                        <p:tgtEl>
                                          <p:spTgt spid="237"/>
                                        </p:tgtEl>
                                        <p:attrNameLst>
                                          <p:attrName>ppt_x</p:attrName>
                                          <p:attrName>ppt_y</p:attrName>
                                        </p:attrNameLst>
                                      </p:cBhvr>
                                    </p:animMotion>
                                  </p:childTnLst>
                                </p:cTn>
                              </p:par>
                              <p:par>
                                <p:cTn id="401" presetID="0" presetClass="path" presetSubtype="0" accel="50000" decel="50000" fill="hold" nodeType="withEffect">
                                  <p:stCondLst>
                                    <p:cond delay="0"/>
                                  </p:stCondLst>
                                  <p:childTnLst>
                                    <p:animMotion origin="layout" path="M 0 0 L 0.33334 -0.42222 " pathEditMode="relative" ptsTypes="AA">
                                      <p:cBhvr>
                                        <p:cTn id="402" dur="2000" fill="hold"/>
                                        <p:tgtEl>
                                          <p:spTgt spid="238"/>
                                        </p:tgtEl>
                                        <p:attrNameLst>
                                          <p:attrName>ppt_x</p:attrName>
                                          <p:attrName>ppt_y</p:attrName>
                                        </p:attrNameLst>
                                      </p:cBhvr>
                                    </p:animMotion>
                                  </p:childTnLst>
                                </p:cTn>
                              </p:par>
                              <p:par>
                                <p:cTn id="403" presetID="0" presetClass="path" presetSubtype="0" accel="50000" decel="50000" fill="hold" grpId="1" nodeType="withEffect">
                                  <p:stCondLst>
                                    <p:cond delay="0"/>
                                  </p:stCondLst>
                                  <p:childTnLst>
                                    <p:animMotion origin="layout" path="M 0 0 L 0.33334 -0.42222 " pathEditMode="relative" ptsTypes="AA">
                                      <p:cBhvr>
                                        <p:cTn id="404" dur="2000" fill="hold"/>
                                        <p:tgtEl>
                                          <p:spTgt spid="239"/>
                                        </p:tgtEl>
                                        <p:attrNameLst>
                                          <p:attrName>ppt_x</p:attrName>
                                          <p:attrName>ppt_y</p:attrName>
                                        </p:attrNameLst>
                                      </p:cBhvr>
                                    </p:animMotion>
                                  </p:childTnLst>
                                </p:cTn>
                              </p:par>
                              <p:par>
                                <p:cTn id="405" presetID="0" presetClass="path" presetSubtype="0" accel="50000" decel="50000" fill="hold" grpId="1" nodeType="withEffect">
                                  <p:stCondLst>
                                    <p:cond delay="0"/>
                                  </p:stCondLst>
                                  <p:childTnLst>
                                    <p:animMotion origin="layout" path="M 0 0 L 0.33334 -0.42222 " pathEditMode="relative" ptsTypes="AA">
                                      <p:cBhvr>
                                        <p:cTn id="406" dur="2000" fill="hold"/>
                                        <p:tgtEl>
                                          <p:spTgt spid="241"/>
                                        </p:tgtEl>
                                        <p:attrNameLst>
                                          <p:attrName>ppt_x</p:attrName>
                                          <p:attrName>ppt_y</p:attrName>
                                        </p:attrNameLst>
                                      </p:cBhvr>
                                    </p:animMotion>
                                  </p:childTnLst>
                                </p:cTn>
                              </p:par>
                              <p:par>
                                <p:cTn id="407" presetID="0" presetClass="path" presetSubtype="0" accel="50000" decel="50000" fill="hold" nodeType="withEffect">
                                  <p:stCondLst>
                                    <p:cond delay="0"/>
                                  </p:stCondLst>
                                  <p:childTnLst>
                                    <p:animMotion origin="layout" path="M 0 0 L 0.33334 -0.42222 " pathEditMode="relative" ptsTypes="AA">
                                      <p:cBhvr>
                                        <p:cTn id="408" dur="2000" fill="hold"/>
                                        <p:tgtEl>
                                          <p:spTgt spid="269"/>
                                        </p:tgtEl>
                                        <p:attrNameLst>
                                          <p:attrName>ppt_x</p:attrName>
                                          <p:attrName>ppt_y</p:attrName>
                                        </p:attrNameLst>
                                      </p:cBhvr>
                                    </p:animMotion>
                                  </p:childTnLst>
                                </p:cTn>
                              </p:par>
                              <p:par>
                                <p:cTn id="409" presetID="0" presetClass="path" presetSubtype="0" accel="50000" decel="50000" fill="hold" grpId="1" nodeType="withEffect">
                                  <p:stCondLst>
                                    <p:cond delay="0"/>
                                  </p:stCondLst>
                                  <p:childTnLst>
                                    <p:animMotion origin="layout" path="M 0 0 L 0.33334 -0.42222 " pathEditMode="relative" ptsTypes="AA">
                                      <p:cBhvr>
                                        <p:cTn id="410" dur="2000" fill="hold"/>
                                        <p:tgtEl>
                                          <p:spTgt spid="246"/>
                                        </p:tgtEl>
                                        <p:attrNameLst>
                                          <p:attrName>ppt_x</p:attrName>
                                          <p:attrName>ppt_y</p:attrName>
                                        </p:attrNameLst>
                                      </p:cBhvr>
                                    </p:animMotion>
                                  </p:childTnLst>
                                </p:cTn>
                              </p:par>
                              <p:par>
                                <p:cTn id="411" presetID="0" presetClass="path" presetSubtype="0" accel="50000" decel="50000" fill="hold" grpId="1" nodeType="withEffect">
                                  <p:stCondLst>
                                    <p:cond delay="0"/>
                                  </p:stCondLst>
                                  <p:childTnLst>
                                    <p:animMotion origin="layout" path="M 0 0 L 0.33334 -0.42222 " pathEditMode="relative" ptsTypes="AA">
                                      <p:cBhvr>
                                        <p:cTn id="412" dur="2000" fill="hold"/>
                                        <p:tgtEl>
                                          <p:spTgt spid="247"/>
                                        </p:tgtEl>
                                        <p:attrNameLst>
                                          <p:attrName>ppt_x</p:attrName>
                                          <p:attrName>ppt_y</p:attrName>
                                        </p:attrNameLst>
                                      </p:cBhvr>
                                    </p:animMotion>
                                  </p:childTnLst>
                                </p:cTn>
                              </p:par>
                              <p:par>
                                <p:cTn id="413" presetID="0" presetClass="path" presetSubtype="0" accel="50000" decel="50000" fill="hold" grpId="1" nodeType="withEffect">
                                  <p:stCondLst>
                                    <p:cond delay="0"/>
                                  </p:stCondLst>
                                  <p:childTnLst>
                                    <p:animMotion origin="layout" path="M 0 0 L 0.33334 -0.42222 " pathEditMode="relative" ptsTypes="AA">
                                      <p:cBhvr>
                                        <p:cTn id="414" dur="2000" fill="hold"/>
                                        <p:tgtEl>
                                          <p:spTgt spid="248"/>
                                        </p:tgtEl>
                                        <p:attrNameLst>
                                          <p:attrName>ppt_x</p:attrName>
                                          <p:attrName>ppt_y</p:attrName>
                                        </p:attrNameLst>
                                      </p:cBhvr>
                                    </p:animMotion>
                                  </p:childTnLst>
                                </p:cTn>
                              </p:par>
                              <p:par>
                                <p:cTn id="415" presetID="0" presetClass="path" presetSubtype="0" accel="50000" decel="50000" fill="hold" grpId="1" nodeType="withEffect">
                                  <p:stCondLst>
                                    <p:cond delay="0"/>
                                  </p:stCondLst>
                                  <p:childTnLst>
                                    <p:animMotion origin="layout" path="M 0 0 L 0.33334 -0.42222 " pathEditMode="relative" ptsTypes="AA">
                                      <p:cBhvr>
                                        <p:cTn id="416" dur="2000" fill="hold"/>
                                        <p:tgtEl>
                                          <p:spTgt spid="249"/>
                                        </p:tgtEl>
                                        <p:attrNameLst>
                                          <p:attrName>ppt_x</p:attrName>
                                          <p:attrName>ppt_y</p:attrName>
                                        </p:attrNameLst>
                                      </p:cBhvr>
                                    </p:animMotion>
                                  </p:childTnLst>
                                </p:cTn>
                              </p:par>
                              <p:par>
                                <p:cTn id="417" presetID="0" presetClass="path" presetSubtype="0" accel="50000" decel="50000" fill="hold" grpId="1" nodeType="withEffect">
                                  <p:stCondLst>
                                    <p:cond delay="0"/>
                                  </p:stCondLst>
                                  <p:childTnLst>
                                    <p:animMotion origin="layout" path="M 0 0 L 0.33334 -0.42222 " pathEditMode="relative" ptsTypes="AA">
                                      <p:cBhvr>
                                        <p:cTn id="418" dur="2000" fill="hold"/>
                                        <p:tgtEl>
                                          <p:spTgt spid="250"/>
                                        </p:tgtEl>
                                        <p:attrNameLst>
                                          <p:attrName>ppt_x</p:attrName>
                                          <p:attrName>ppt_y</p:attrName>
                                        </p:attrNameLst>
                                      </p:cBhvr>
                                    </p:animMotion>
                                  </p:childTnLst>
                                </p:cTn>
                              </p:par>
                              <p:par>
                                <p:cTn id="419" presetID="0" presetClass="path" presetSubtype="0" accel="50000" decel="50000" fill="hold" grpId="0" nodeType="withEffect">
                                  <p:stCondLst>
                                    <p:cond delay="0"/>
                                  </p:stCondLst>
                                  <p:childTnLst>
                                    <p:animMotion origin="layout" path="M 0 0 L 0.33334 -0.42222 " pathEditMode="relative" ptsTypes="AA">
                                      <p:cBhvr>
                                        <p:cTn id="420" dur="2000" fill="hold"/>
                                        <p:tgtEl>
                                          <p:spTgt spid="251"/>
                                        </p:tgtEl>
                                        <p:attrNameLst>
                                          <p:attrName>ppt_x</p:attrName>
                                          <p:attrName>ppt_y</p:attrName>
                                        </p:attrNameLst>
                                      </p:cBhvr>
                                    </p:animMotion>
                                  </p:childTnLst>
                                </p:cTn>
                              </p:par>
                              <p:par>
                                <p:cTn id="421" presetID="0" presetClass="path" presetSubtype="0" accel="50000" decel="50000" fill="hold" grpId="0" nodeType="withEffect">
                                  <p:stCondLst>
                                    <p:cond delay="0"/>
                                  </p:stCondLst>
                                  <p:childTnLst>
                                    <p:animMotion origin="layout" path="M 0 0 L 0.33334 -0.42222 " pathEditMode="relative" ptsTypes="AA">
                                      <p:cBhvr>
                                        <p:cTn id="422" dur="2000" fill="hold"/>
                                        <p:tgtEl>
                                          <p:spTgt spid="252"/>
                                        </p:tgtEl>
                                        <p:attrNameLst>
                                          <p:attrName>ppt_x</p:attrName>
                                          <p:attrName>ppt_y</p:attrName>
                                        </p:attrNameLst>
                                      </p:cBhvr>
                                    </p:animMotion>
                                  </p:childTnLst>
                                </p:cTn>
                              </p:par>
                              <p:par>
                                <p:cTn id="423" presetID="0" presetClass="path" presetSubtype="0" accel="50000" decel="50000" fill="hold" grpId="1" nodeType="withEffect">
                                  <p:stCondLst>
                                    <p:cond delay="0"/>
                                  </p:stCondLst>
                                  <p:childTnLst>
                                    <p:animMotion origin="layout" path="M 0 0 L 0.33334 -0.42222 " pathEditMode="relative" ptsTypes="AA">
                                      <p:cBhvr>
                                        <p:cTn id="424" dur="2000" fill="hold"/>
                                        <p:tgtEl>
                                          <p:spTgt spid="253"/>
                                        </p:tgtEl>
                                        <p:attrNameLst>
                                          <p:attrName>ppt_x</p:attrName>
                                          <p:attrName>ppt_y</p:attrName>
                                        </p:attrNameLst>
                                      </p:cBhvr>
                                    </p:animMotion>
                                  </p:childTnLst>
                                </p:cTn>
                              </p:par>
                              <p:par>
                                <p:cTn id="425" presetID="0" presetClass="path" presetSubtype="0" accel="50000" decel="50000" fill="hold" grpId="1" nodeType="withEffect">
                                  <p:stCondLst>
                                    <p:cond delay="0"/>
                                  </p:stCondLst>
                                  <p:childTnLst>
                                    <p:animMotion origin="layout" path="M 0 0 L 0.33334 -0.42222 " pathEditMode="relative" ptsTypes="AA">
                                      <p:cBhvr>
                                        <p:cTn id="426" dur="2000" fill="hold"/>
                                        <p:tgtEl>
                                          <p:spTgt spid="254"/>
                                        </p:tgtEl>
                                        <p:attrNameLst>
                                          <p:attrName>ppt_x</p:attrName>
                                          <p:attrName>ppt_y</p:attrName>
                                        </p:attrNameLst>
                                      </p:cBhvr>
                                    </p:animMotion>
                                  </p:childTnLst>
                                </p:cTn>
                              </p:par>
                              <p:par>
                                <p:cTn id="427" presetID="0" presetClass="path" presetSubtype="0" accel="50000" decel="50000" fill="hold" nodeType="withEffect">
                                  <p:stCondLst>
                                    <p:cond delay="0"/>
                                  </p:stCondLst>
                                  <p:childTnLst>
                                    <p:animMotion origin="layout" path="M 0 0 L 0.33334 -0.42222 " pathEditMode="relative" ptsTypes="AA">
                                      <p:cBhvr>
                                        <p:cTn id="428" dur="2000" fill="hold"/>
                                        <p:tgtEl>
                                          <p:spTgt spid="209"/>
                                        </p:tgtEl>
                                        <p:attrNameLst>
                                          <p:attrName>ppt_x</p:attrName>
                                          <p:attrName>ppt_y</p:attrName>
                                        </p:attrNameLst>
                                      </p:cBhvr>
                                    </p:animMotion>
                                  </p:childTnLst>
                                </p:cTn>
                              </p:par>
                              <p:par>
                                <p:cTn id="429" presetID="0" presetClass="path" presetSubtype="0" accel="50000" decel="50000" fill="hold" grpId="1" nodeType="withEffect">
                                  <p:stCondLst>
                                    <p:cond delay="0"/>
                                  </p:stCondLst>
                                  <p:childTnLst>
                                    <p:animMotion origin="layout" path="M 0 0 L 0.33334 -0.42222 " pathEditMode="relative" ptsTypes="AA">
                                      <p:cBhvr>
                                        <p:cTn id="430" dur="2000" fill="hold"/>
                                        <p:tgtEl>
                                          <p:spTgt spid="219"/>
                                        </p:tgtEl>
                                        <p:attrNameLst>
                                          <p:attrName>ppt_x</p:attrName>
                                          <p:attrName>ppt_y</p:attrName>
                                        </p:attrNameLst>
                                      </p:cBhvr>
                                    </p:animMotion>
                                  </p:childTnLst>
                                </p:cTn>
                              </p:par>
                              <p:par>
                                <p:cTn id="431" presetID="0" presetClass="path" presetSubtype="0" accel="50000" decel="50000" fill="hold" nodeType="withEffect">
                                  <p:stCondLst>
                                    <p:cond delay="0"/>
                                  </p:stCondLst>
                                  <p:childTnLst>
                                    <p:animMotion origin="layout" path="M 0 0 L 0.33334 -0.42222 " pathEditMode="relative" ptsTypes="AA">
                                      <p:cBhvr>
                                        <p:cTn id="432" dur="2000" fill="hold"/>
                                        <p:tgtEl>
                                          <p:spTgt spid="221"/>
                                        </p:tgtEl>
                                        <p:attrNameLst>
                                          <p:attrName>ppt_x</p:attrName>
                                          <p:attrName>ppt_y</p:attrName>
                                        </p:attrNameLst>
                                      </p:cBhvr>
                                    </p:animMotion>
                                  </p:childTnLst>
                                </p:cTn>
                              </p:par>
                              <p:par>
                                <p:cTn id="433" presetID="0" presetClass="path" presetSubtype="0" accel="50000" decel="50000" fill="hold" nodeType="withEffect">
                                  <p:stCondLst>
                                    <p:cond delay="0"/>
                                  </p:stCondLst>
                                  <p:childTnLst>
                                    <p:animMotion origin="layout" path="M 0 0 L 0.33334 -0.42222 " pathEditMode="relative" ptsTypes="AA">
                                      <p:cBhvr>
                                        <p:cTn id="434" dur="2000" fill="hold"/>
                                        <p:tgtEl>
                                          <p:spTgt spid="222"/>
                                        </p:tgtEl>
                                        <p:attrNameLst>
                                          <p:attrName>ppt_x</p:attrName>
                                          <p:attrName>ppt_y</p:attrName>
                                        </p:attrNameLst>
                                      </p:cBhvr>
                                    </p:animMotion>
                                  </p:childTnLst>
                                </p:cTn>
                              </p:par>
                              <p:par>
                                <p:cTn id="435" presetID="0" presetClass="path" presetSubtype="0" accel="50000" decel="50000" fill="hold" nodeType="withEffect">
                                  <p:stCondLst>
                                    <p:cond delay="0"/>
                                  </p:stCondLst>
                                  <p:childTnLst>
                                    <p:animMotion origin="layout" path="M 0 0 L 0.33334 -0.42222 " pathEditMode="relative" ptsTypes="AA">
                                      <p:cBhvr>
                                        <p:cTn id="436" dur="2000" fill="hold"/>
                                        <p:tgtEl>
                                          <p:spTgt spid="223"/>
                                        </p:tgtEl>
                                        <p:attrNameLst>
                                          <p:attrName>ppt_x</p:attrName>
                                          <p:attrName>ppt_y</p:attrName>
                                        </p:attrNameLst>
                                      </p:cBhvr>
                                    </p:animMotion>
                                  </p:childTnLst>
                                </p:cTn>
                              </p:par>
                              <p:par>
                                <p:cTn id="437" presetID="0" presetClass="path" presetSubtype="0" accel="50000" decel="50000" fill="hold" nodeType="withEffect">
                                  <p:stCondLst>
                                    <p:cond delay="0"/>
                                  </p:stCondLst>
                                  <p:childTnLst>
                                    <p:animMotion origin="layout" path="M 0 0 L 0.33334 -0.42222 " pathEditMode="relative" ptsTypes="AA">
                                      <p:cBhvr>
                                        <p:cTn id="438" dur="2000" fill="hold"/>
                                        <p:tgtEl>
                                          <p:spTgt spid="226"/>
                                        </p:tgtEl>
                                        <p:attrNameLst>
                                          <p:attrName>ppt_x</p:attrName>
                                          <p:attrName>ppt_y</p:attrName>
                                        </p:attrNameLst>
                                      </p:cBhvr>
                                    </p:animMotion>
                                  </p:childTnLst>
                                </p:cTn>
                              </p:par>
                              <p:par>
                                <p:cTn id="439" presetID="0" presetClass="path" presetSubtype="0" accel="50000" decel="50000" fill="hold" grpId="1" nodeType="withEffect">
                                  <p:stCondLst>
                                    <p:cond delay="0"/>
                                  </p:stCondLst>
                                  <p:childTnLst>
                                    <p:animMotion origin="layout" path="M 0 0 L 0.33334 -0.42222 " pathEditMode="relative" ptsTypes="AA">
                                      <p:cBhvr>
                                        <p:cTn id="440" dur="2000" fill="hold"/>
                                        <p:tgtEl>
                                          <p:spTgt spid="256"/>
                                        </p:tgtEl>
                                        <p:attrNameLst>
                                          <p:attrName>ppt_x</p:attrName>
                                          <p:attrName>ppt_y</p:attrName>
                                        </p:attrNameLst>
                                      </p:cBhvr>
                                    </p:animMotion>
                                  </p:childTnLst>
                                </p:cTn>
                              </p:par>
                              <p:par>
                                <p:cTn id="441" presetID="0" presetClass="path" presetSubtype="0" accel="50000" decel="50000" fill="hold" grpId="1" nodeType="withEffect">
                                  <p:stCondLst>
                                    <p:cond delay="0"/>
                                  </p:stCondLst>
                                  <p:childTnLst>
                                    <p:animMotion origin="layout" path="M 0 0 L 0.33334 -0.42222 " pathEditMode="relative" ptsTypes="AA">
                                      <p:cBhvr>
                                        <p:cTn id="442" dur="2000" fill="hold"/>
                                        <p:tgtEl>
                                          <p:spTgt spid="257"/>
                                        </p:tgtEl>
                                        <p:attrNameLst>
                                          <p:attrName>ppt_x</p:attrName>
                                          <p:attrName>ppt_y</p:attrName>
                                        </p:attrNameLst>
                                      </p:cBhvr>
                                    </p:animMotion>
                                  </p:childTnLst>
                                </p:cTn>
                              </p:par>
                              <p:par>
                                <p:cTn id="443" presetID="0" presetClass="path" presetSubtype="0" accel="50000" decel="50000" fill="hold" nodeType="withEffect">
                                  <p:stCondLst>
                                    <p:cond delay="0"/>
                                  </p:stCondLst>
                                  <p:childTnLst>
                                    <p:animMotion origin="layout" path="M 0 0 L 0.33334 -0.42222 " pathEditMode="relative" ptsTypes="AA">
                                      <p:cBhvr>
                                        <p:cTn id="444" dur="2000" fill="hold"/>
                                        <p:tgtEl>
                                          <p:spTgt spid="259"/>
                                        </p:tgtEl>
                                        <p:attrNameLst>
                                          <p:attrName>ppt_x</p:attrName>
                                          <p:attrName>ppt_y</p:attrName>
                                        </p:attrNameLst>
                                      </p:cBhvr>
                                    </p:animMotion>
                                  </p:childTnLst>
                                </p:cTn>
                              </p:par>
                              <p:par>
                                <p:cTn id="445" presetID="0" presetClass="path" presetSubtype="0" accel="50000" decel="50000" fill="hold" grpId="1" nodeType="withEffect">
                                  <p:stCondLst>
                                    <p:cond delay="0"/>
                                  </p:stCondLst>
                                  <p:childTnLst>
                                    <p:animMotion origin="layout" path="M 0 0 L 0.33334 -0.42222 " pathEditMode="relative" ptsTypes="AA">
                                      <p:cBhvr>
                                        <p:cTn id="446" dur="2000" fill="hold"/>
                                        <p:tgtEl>
                                          <p:spTgt spid="261"/>
                                        </p:tgtEl>
                                        <p:attrNameLst>
                                          <p:attrName>ppt_x</p:attrName>
                                          <p:attrName>ppt_y</p:attrName>
                                        </p:attrNameLst>
                                      </p:cBhvr>
                                    </p:animMotion>
                                  </p:childTnLst>
                                </p:cTn>
                              </p:par>
                              <p:par>
                                <p:cTn id="447" presetID="0" presetClass="path" presetSubtype="0" accel="50000" decel="50000" fill="hold" nodeType="withEffect">
                                  <p:stCondLst>
                                    <p:cond delay="0"/>
                                  </p:stCondLst>
                                  <p:childTnLst>
                                    <p:animMotion origin="layout" path="M 0 0 L 0.33334 -0.42222 " pathEditMode="relative" ptsTypes="AA">
                                      <p:cBhvr>
                                        <p:cTn id="448" dur="2000" fill="hold"/>
                                        <p:tgtEl>
                                          <p:spTgt spid="263"/>
                                        </p:tgtEl>
                                        <p:attrNameLst>
                                          <p:attrName>ppt_x</p:attrName>
                                          <p:attrName>ppt_y</p:attrName>
                                        </p:attrNameLst>
                                      </p:cBhvr>
                                    </p:animMotion>
                                  </p:childTnLst>
                                </p:cTn>
                              </p:par>
                              <p:par>
                                <p:cTn id="449" presetID="0" presetClass="path" presetSubtype="0" accel="50000" decel="50000" fill="hold" nodeType="withEffect">
                                  <p:stCondLst>
                                    <p:cond delay="0"/>
                                  </p:stCondLst>
                                  <p:childTnLst>
                                    <p:animMotion origin="layout" path="M 0 0 L 0.33334 -0.42222 " pathEditMode="relative" ptsTypes="AA">
                                      <p:cBhvr>
                                        <p:cTn id="450" dur="2000" fill="hold"/>
                                        <p:tgtEl>
                                          <p:spTgt spid="264"/>
                                        </p:tgtEl>
                                        <p:attrNameLst>
                                          <p:attrName>ppt_x</p:attrName>
                                          <p:attrName>ppt_y</p:attrName>
                                        </p:attrNameLst>
                                      </p:cBhvr>
                                    </p:animMotion>
                                  </p:childTnLst>
                                </p:cTn>
                              </p:par>
                              <p:par>
                                <p:cTn id="451" presetID="0" presetClass="path" presetSubtype="0" accel="50000" decel="50000" fill="hold" nodeType="withEffect">
                                  <p:stCondLst>
                                    <p:cond delay="0"/>
                                  </p:stCondLst>
                                  <p:childTnLst>
                                    <p:animMotion origin="layout" path="M 0 0 L 0.33334 -0.42222 " pathEditMode="relative" ptsTypes="AA">
                                      <p:cBhvr>
                                        <p:cTn id="452" dur="2000" fill="hold"/>
                                        <p:tgtEl>
                                          <p:spTgt spid="266"/>
                                        </p:tgtEl>
                                        <p:attrNameLst>
                                          <p:attrName>ppt_x</p:attrName>
                                          <p:attrName>ppt_y</p:attrName>
                                        </p:attrNameLst>
                                      </p:cBhvr>
                                    </p:animMotion>
                                  </p:childTnLst>
                                </p:cTn>
                              </p:par>
                              <p:par>
                                <p:cTn id="453" presetID="0" presetClass="path" presetSubtype="0" accel="50000" decel="50000" fill="hold" nodeType="withEffect">
                                  <p:stCondLst>
                                    <p:cond delay="0"/>
                                  </p:stCondLst>
                                  <p:childTnLst>
                                    <p:animMotion origin="layout" path="M 0 0 L 0.33334 -0.42222 " pathEditMode="relative" ptsTypes="AA">
                                      <p:cBhvr>
                                        <p:cTn id="454" dur="2000" fill="hold"/>
                                        <p:tgtEl>
                                          <p:spTgt spid="272"/>
                                        </p:tgtEl>
                                        <p:attrNameLst>
                                          <p:attrName>ppt_x</p:attrName>
                                          <p:attrName>ppt_y</p:attrName>
                                        </p:attrNameLst>
                                      </p:cBhvr>
                                    </p:animMotion>
                                  </p:childTnLst>
                                </p:cTn>
                              </p:par>
                              <p:par>
                                <p:cTn id="455" presetID="0" presetClass="path" presetSubtype="0" accel="50000" decel="50000" fill="hold" nodeType="withEffect">
                                  <p:stCondLst>
                                    <p:cond delay="0"/>
                                  </p:stCondLst>
                                  <p:childTnLst>
                                    <p:animMotion origin="layout" path="M 0 0 L 0.33334 -0.42222 " pathEditMode="relative" ptsTypes="AA">
                                      <p:cBhvr>
                                        <p:cTn id="456" dur="2000" fill="hold"/>
                                        <p:tgtEl>
                                          <p:spTgt spid="273"/>
                                        </p:tgtEl>
                                        <p:attrNameLst>
                                          <p:attrName>ppt_x</p:attrName>
                                          <p:attrName>ppt_y</p:attrName>
                                        </p:attrNameLst>
                                      </p:cBhvr>
                                    </p:animMotion>
                                  </p:childTnLst>
                                </p:cTn>
                              </p:par>
                              <p:par>
                                <p:cTn id="457" presetID="0" presetClass="path" presetSubtype="0" accel="50000" decel="50000" fill="hold" nodeType="withEffect">
                                  <p:stCondLst>
                                    <p:cond delay="0"/>
                                  </p:stCondLst>
                                  <p:childTnLst>
                                    <p:animMotion origin="layout" path="M 0 0 L 0.33334 -0.42222 " pathEditMode="relative" ptsTypes="AA">
                                      <p:cBhvr>
                                        <p:cTn id="458" dur="2000" fill="hold"/>
                                        <p:tgtEl>
                                          <p:spTgt spid="274"/>
                                        </p:tgtEl>
                                        <p:attrNameLst>
                                          <p:attrName>ppt_x</p:attrName>
                                          <p:attrName>ppt_y</p:attrName>
                                        </p:attrNameLst>
                                      </p:cBhvr>
                                    </p:animMotion>
                                  </p:childTnLst>
                                </p:cTn>
                              </p:par>
                              <p:par>
                                <p:cTn id="459" presetID="0" presetClass="path" presetSubtype="0" accel="50000" decel="50000" fill="hold" nodeType="withEffect">
                                  <p:stCondLst>
                                    <p:cond delay="0"/>
                                  </p:stCondLst>
                                  <p:childTnLst>
                                    <p:animMotion origin="layout" path="M 0 0 L 0.33334 -0.42222 " pathEditMode="relative" ptsTypes="AA">
                                      <p:cBhvr>
                                        <p:cTn id="460" dur="2000" fill="hold"/>
                                        <p:tgtEl>
                                          <p:spTgt spid="275"/>
                                        </p:tgtEl>
                                        <p:attrNameLst>
                                          <p:attrName>ppt_x</p:attrName>
                                          <p:attrName>ppt_y</p:attrName>
                                        </p:attrNameLst>
                                      </p:cBhvr>
                                    </p:animMotion>
                                  </p:childTnLst>
                                </p:cTn>
                              </p:par>
                              <p:par>
                                <p:cTn id="461" presetID="0" presetClass="path" presetSubtype="0" accel="50000" decel="50000" fill="hold" grpId="1" nodeType="withEffect">
                                  <p:stCondLst>
                                    <p:cond delay="0"/>
                                  </p:stCondLst>
                                  <p:childTnLst>
                                    <p:animMotion origin="layout" path="M 0 0 L 0.33334 -0.42222 " pathEditMode="relative" ptsTypes="AA">
                                      <p:cBhvr>
                                        <p:cTn id="462" dur="2000" fill="hold"/>
                                        <p:tgtEl>
                                          <p:spTgt spid="276"/>
                                        </p:tgtEl>
                                        <p:attrNameLst>
                                          <p:attrName>ppt_x</p:attrName>
                                          <p:attrName>ppt_y</p:attrName>
                                        </p:attrNameLst>
                                      </p:cBhvr>
                                    </p:animMotion>
                                  </p:childTnLst>
                                </p:cTn>
                              </p:par>
                              <p:par>
                                <p:cTn id="463" presetID="0" presetClass="path" presetSubtype="0" accel="50000" decel="50000" fill="hold" nodeType="withEffect">
                                  <p:stCondLst>
                                    <p:cond delay="0"/>
                                  </p:stCondLst>
                                  <p:childTnLst>
                                    <p:animMotion origin="layout" path="M 0 0 L 0.33334 -0.42222 " pathEditMode="relative" ptsTypes="AA">
                                      <p:cBhvr>
                                        <p:cTn id="464" dur="2000" fill="hold"/>
                                        <p:tgtEl>
                                          <p:spTgt spid="277"/>
                                        </p:tgtEl>
                                        <p:attrNameLst>
                                          <p:attrName>ppt_x</p:attrName>
                                          <p:attrName>ppt_y</p:attrName>
                                        </p:attrNameLst>
                                      </p:cBhvr>
                                    </p:animMotion>
                                  </p:childTnLst>
                                </p:cTn>
                              </p:par>
                              <p:par>
                                <p:cTn id="465" presetID="0" presetClass="path" presetSubtype="0" accel="50000" decel="50000" fill="hold" nodeType="withEffect">
                                  <p:stCondLst>
                                    <p:cond delay="0"/>
                                  </p:stCondLst>
                                  <p:childTnLst>
                                    <p:animMotion origin="layout" path="M 0 0 L 0.33334 -0.42222 " pathEditMode="relative" ptsTypes="AA">
                                      <p:cBhvr>
                                        <p:cTn id="466" dur="2000" fill="hold"/>
                                        <p:tgtEl>
                                          <p:spTgt spid="278"/>
                                        </p:tgtEl>
                                        <p:attrNameLst>
                                          <p:attrName>ppt_x</p:attrName>
                                          <p:attrName>ppt_y</p:attrName>
                                        </p:attrNameLst>
                                      </p:cBhvr>
                                    </p:animMotion>
                                  </p:childTnLst>
                                </p:cTn>
                              </p:par>
                              <p:par>
                                <p:cTn id="467" presetID="0" presetClass="path" presetSubtype="0" accel="50000" decel="50000" fill="hold" grpId="1" nodeType="withEffect">
                                  <p:stCondLst>
                                    <p:cond delay="0"/>
                                  </p:stCondLst>
                                  <p:childTnLst>
                                    <p:animMotion origin="layout" path="M 0 0 L 0.33334 -0.42222 " pathEditMode="relative" ptsTypes="AA">
                                      <p:cBhvr>
                                        <p:cTn id="468" dur="2000" fill="hold"/>
                                        <p:tgtEl>
                                          <p:spTgt spid="279"/>
                                        </p:tgtEl>
                                        <p:attrNameLst>
                                          <p:attrName>ppt_x</p:attrName>
                                          <p:attrName>ppt_y</p:attrName>
                                        </p:attrNameLst>
                                      </p:cBhvr>
                                    </p:animMotion>
                                  </p:childTnLst>
                                </p:cTn>
                              </p:par>
                              <p:par>
                                <p:cTn id="469" presetID="0" presetClass="path" presetSubtype="0" accel="50000" decel="50000" fill="hold" nodeType="withEffect">
                                  <p:stCondLst>
                                    <p:cond delay="0"/>
                                  </p:stCondLst>
                                  <p:childTnLst>
                                    <p:animMotion origin="layout" path="M 0 0 L 0.33334 -0.42222 " pathEditMode="relative" ptsTypes="AA">
                                      <p:cBhvr>
                                        <p:cTn id="470" dur="2000" fill="hold"/>
                                        <p:tgtEl>
                                          <p:spTgt spid="280"/>
                                        </p:tgtEl>
                                        <p:attrNameLst>
                                          <p:attrName>ppt_x</p:attrName>
                                          <p:attrName>ppt_y</p:attrName>
                                        </p:attrNameLst>
                                      </p:cBhvr>
                                    </p:animMotion>
                                  </p:childTnLst>
                                </p:cTn>
                              </p:par>
                              <p:par>
                                <p:cTn id="471" presetID="0" presetClass="path" presetSubtype="0" accel="50000" decel="50000" fill="hold" grpId="1" nodeType="withEffect">
                                  <p:stCondLst>
                                    <p:cond delay="0"/>
                                  </p:stCondLst>
                                  <p:childTnLst>
                                    <p:animMotion origin="layout" path="M 0 0 L 0.33334 -0.42222 " pathEditMode="relative" ptsTypes="AA">
                                      <p:cBhvr>
                                        <p:cTn id="472" dur="2000" fill="hold"/>
                                        <p:tgtEl>
                                          <p:spTgt spid="281"/>
                                        </p:tgtEl>
                                        <p:attrNameLst>
                                          <p:attrName>ppt_x</p:attrName>
                                          <p:attrName>ppt_y</p:attrName>
                                        </p:attrNameLst>
                                      </p:cBhvr>
                                    </p:animMotion>
                                  </p:childTnLst>
                                </p:cTn>
                              </p:par>
                              <p:par>
                                <p:cTn id="473" presetID="1" presetClass="exit" presetSubtype="0" fill="hold" grpId="1" nodeType="withEffect">
                                  <p:stCondLst>
                                    <p:cond delay="0"/>
                                  </p:stCondLst>
                                  <p:childTnLst>
                                    <p:set>
                                      <p:cBhvr>
                                        <p:cTn id="474" dur="1" fill="hold">
                                          <p:stCondLst>
                                            <p:cond delay="0"/>
                                          </p:stCondLst>
                                        </p:cTn>
                                        <p:tgtEl>
                                          <p:spTgt spid="2"/>
                                        </p:tgtEl>
                                        <p:attrNameLst>
                                          <p:attrName>style.visibility</p:attrName>
                                        </p:attrNameLst>
                                      </p:cBhvr>
                                      <p:to>
                                        <p:strVal val="hidden"/>
                                      </p:to>
                                    </p:set>
                                  </p:childTnLst>
                                </p:cTn>
                              </p:par>
                            </p:childTnLst>
                          </p:cTn>
                        </p:par>
                      </p:childTnLst>
                    </p:cTn>
                  </p:par>
                  <p:par>
                    <p:cTn id="475" fill="hold">
                      <p:stCondLst>
                        <p:cond delay="indefinite"/>
                      </p:stCondLst>
                      <p:childTnLst>
                        <p:par>
                          <p:cTn id="476" fill="hold">
                            <p:stCondLst>
                              <p:cond delay="0"/>
                            </p:stCondLst>
                            <p:childTnLst>
                              <p:par>
                                <p:cTn id="477" presetID="9" presetClass="entr" presetSubtype="0" fill="hold" nodeType="clickEffect">
                                  <p:stCondLst>
                                    <p:cond delay="0"/>
                                  </p:stCondLst>
                                  <p:childTnLst>
                                    <p:set>
                                      <p:cBhvr>
                                        <p:cTn id="478" dur="1" fill="hold">
                                          <p:stCondLst>
                                            <p:cond delay="0"/>
                                          </p:stCondLst>
                                        </p:cTn>
                                        <p:tgtEl>
                                          <p:spTgt spid="258"/>
                                        </p:tgtEl>
                                        <p:attrNameLst>
                                          <p:attrName>style.visibility</p:attrName>
                                        </p:attrNameLst>
                                      </p:cBhvr>
                                      <p:to>
                                        <p:strVal val="visible"/>
                                      </p:to>
                                    </p:set>
                                    <p:animEffect transition="in" filter="dissolve">
                                      <p:cBhvr>
                                        <p:cTn id="479" dur="500"/>
                                        <p:tgtEl>
                                          <p:spTgt spid="258"/>
                                        </p:tgtEl>
                                      </p:cBhvr>
                                    </p:animEffect>
                                  </p:childTnLst>
                                </p:cTn>
                              </p:par>
                              <p:par>
                                <p:cTn id="480" presetID="9" presetClass="entr" presetSubtype="0" fill="hold" nodeType="withEffect">
                                  <p:stCondLst>
                                    <p:cond delay="0"/>
                                  </p:stCondLst>
                                  <p:childTnLst>
                                    <p:set>
                                      <p:cBhvr>
                                        <p:cTn id="481" dur="1" fill="hold">
                                          <p:stCondLst>
                                            <p:cond delay="0"/>
                                          </p:stCondLst>
                                        </p:cTn>
                                        <p:tgtEl>
                                          <p:spTgt spid="260"/>
                                        </p:tgtEl>
                                        <p:attrNameLst>
                                          <p:attrName>style.visibility</p:attrName>
                                        </p:attrNameLst>
                                      </p:cBhvr>
                                      <p:to>
                                        <p:strVal val="visible"/>
                                      </p:to>
                                    </p:set>
                                    <p:animEffect transition="in" filter="dissolve">
                                      <p:cBhvr>
                                        <p:cTn id="482" dur="500"/>
                                        <p:tgtEl>
                                          <p:spTgt spid="260"/>
                                        </p:tgtEl>
                                      </p:cBhvr>
                                    </p:animEffect>
                                  </p:childTnLst>
                                </p:cTn>
                              </p:par>
                              <p:par>
                                <p:cTn id="483" presetID="9" presetClass="entr" presetSubtype="0" fill="hold" nodeType="withEffect">
                                  <p:stCondLst>
                                    <p:cond delay="0"/>
                                  </p:stCondLst>
                                  <p:childTnLst>
                                    <p:set>
                                      <p:cBhvr>
                                        <p:cTn id="484" dur="1" fill="hold">
                                          <p:stCondLst>
                                            <p:cond delay="0"/>
                                          </p:stCondLst>
                                        </p:cTn>
                                        <p:tgtEl>
                                          <p:spTgt spid="198"/>
                                        </p:tgtEl>
                                        <p:attrNameLst>
                                          <p:attrName>style.visibility</p:attrName>
                                        </p:attrNameLst>
                                      </p:cBhvr>
                                      <p:to>
                                        <p:strVal val="visible"/>
                                      </p:to>
                                    </p:set>
                                    <p:animEffect transition="in" filter="dissolve">
                                      <p:cBhvr>
                                        <p:cTn id="485" dur="500"/>
                                        <p:tgtEl>
                                          <p:spTgt spid="198"/>
                                        </p:tgtEl>
                                      </p:cBhvr>
                                    </p:animEffect>
                                  </p:childTnLst>
                                </p:cTn>
                              </p:par>
                              <p:par>
                                <p:cTn id="486" presetID="9" presetClass="entr" presetSubtype="0" fill="hold" nodeType="withEffect">
                                  <p:stCondLst>
                                    <p:cond delay="0"/>
                                  </p:stCondLst>
                                  <p:childTnLst>
                                    <p:set>
                                      <p:cBhvr>
                                        <p:cTn id="487" dur="1" fill="hold">
                                          <p:stCondLst>
                                            <p:cond delay="0"/>
                                          </p:stCondLst>
                                        </p:cTn>
                                        <p:tgtEl>
                                          <p:spTgt spid="262"/>
                                        </p:tgtEl>
                                        <p:attrNameLst>
                                          <p:attrName>style.visibility</p:attrName>
                                        </p:attrNameLst>
                                      </p:cBhvr>
                                      <p:to>
                                        <p:strVal val="visible"/>
                                      </p:to>
                                    </p:set>
                                    <p:animEffect transition="in" filter="dissolve">
                                      <p:cBhvr>
                                        <p:cTn id="488" dur="500"/>
                                        <p:tgtEl>
                                          <p:spTgt spid="262"/>
                                        </p:tgtEl>
                                      </p:cBhvr>
                                    </p:animEffect>
                                  </p:childTnLst>
                                </p:cTn>
                              </p:par>
                              <p:par>
                                <p:cTn id="489" presetID="9" presetClass="entr" presetSubtype="0" fill="hold" grpId="0" nodeType="withEffect">
                                  <p:stCondLst>
                                    <p:cond delay="0"/>
                                  </p:stCondLst>
                                  <p:childTnLst>
                                    <p:set>
                                      <p:cBhvr>
                                        <p:cTn id="490" dur="1" fill="hold">
                                          <p:stCondLst>
                                            <p:cond delay="0"/>
                                          </p:stCondLst>
                                        </p:cTn>
                                        <p:tgtEl>
                                          <p:spTgt spid="338"/>
                                        </p:tgtEl>
                                        <p:attrNameLst>
                                          <p:attrName>style.visibility</p:attrName>
                                        </p:attrNameLst>
                                      </p:cBhvr>
                                      <p:to>
                                        <p:strVal val="visible"/>
                                      </p:to>
                                    </p:set>
                                    <p:animEffect transition="in" filter="dissolve">
                                      <p:cBhvr>
                                        <p:cTn id="491" dur="500"/>
                                        <p:tgtEl>
                                          <p:spTgt spid="338"/>
                                        </p:tgtEl>
                                      </p:cBhvr>
                                    </p:animEffect>
                                  </p:childTnLst>
                                </p:cTn>
                              </p:par>
                            </p:childTnLst>
                          </p:cTn>
                        </p:par>
                      </p:childTnLst>
                    </p:cTn>
                  </p:par>
                  <p:par>
                    <p:cTn id="492" fill="hold">
                      <p:stCondLst>
                        <p:cond delay="indefinite"/>
                      </p:stCondLst>
                      <p:childTnLst>
                        <p:par>
                          <p:cTn id="493" fill="hold">
                            <p:stCondLst>
                              <p:cond delay="0"/>
                            </p:stCondLst>
                            <p:childTnLst>
                              <p:par>
                                <p:cTn id="494" presetID="9" presetClass="entr" presetSubtype="0" fill="hold" nodeType="clickEffect">
                                  <p:stCondLst>
                                    <p:cond delay="0"/>
                                  </p:stCondLst>
                                  <p:childTnLst>
                                    <p:set>
                                      <p:cBhvr>
                                        <p:cTn id="495" dur="1" fill="hold">
                                          <p:stCondLst>
                                            <p:cond delay="0"/>
                                          </p:stCondLst>
                                        </p:cTn>
                                        <p:tgtEl>
                                          <p:spTgt spid="282"/>
                                        </p:tgtEl>
                                        <p:attrNameLst>
                                          <p:attrName>style.visibility</p:attrName>
                                        </p:attrNameLst>
                                      </p:cBhvr>
                                      <p:to>
                                        <p:strVal val="visible"/>
                                      </p:to>
                                    </p:set>
                                    <p:animEffect transition="in" filter="dissolve">
                                      <p:cBhvr>
                                        <p:cTn id="496" dur="500"/>
                                        <p:tgtEl>
                                          <p:spTgt spid="282"/>
                                        </p:tgtEl>
                                      </p:cBhvr>
                                    </p:animEffect>
                                  </p:childTnLst>
                                </p:cTn>
                              </p:par>
                              <p:par>
                                <p:cTn id="497" presetID="9" presetClass="entr" presetSubtype="0" fill="hold" grpId="0" nodeType="withEffect">
                                  <p:stCondLst>
                                    <p:cond delay="0"/>
                                  </p:stCondLst>
                                  <p:childTnLst>
                                    <p:set>
                                      <p:cBhvr>
                                        <p:cTn id="498" dur="1" fill="hold">
                                          <p:stCondLst>
                                            <p:cond delay="0"/>
                                          </p:stCondLst>
                                        </p:cTn>
                                        <p:tgtEl>
                                          <p:spTgt spid="317"/>
                                        </p:tgtEl>
                                        <p:attrNameLst>
                                          <p:attrName>style.visibility</p:attrName>
                                        </p:attrNameLst>
                                      </p:cBhvr>
                                      <p:to>
                                        <p:strVal val="visible"/>
                                      </p:to>
                                    </p:set>
                                    <p:animEffect transition="in" filter="dissolve">
                                      <p:cBhvr>
                                        <p:cTn id="499" dur="500"/>
                                        <p:tgtEl>
                                          <p:spTgt spid="317"/>
                                        </p:tgtEl>
                                      </p:cBhvr>
                                    </p:animEffect>
                                  </p:childTnLst>
                                </p:cTn>
                              </p:par>
                              <p:par>
                                <p:cTn id="500" presetID="9" presetClass="entr" presetSubtype="0" fill="hold" grpId="0" nodeType="withEffect">
                                  <p:stCondLst>
                                    <p:cond delay="0"/>
                                  </p:stCondLst>
                                  <p:childTnLst>
                                    <p:set>
                                      <p:cBhvr>
                                        <p:cTn id="501" dur="1" fill="hold">
                                          <p:stCondLst>
                                            <p:cond delay="0"/>
                                          </p:stCondLst>
                                        </p:cTn>
                                        <p:tgtEl>
                                          <p:spTgt spid="327"/>
                                        </p:tgtEl>
                                        <p:attrNameLst>
                                          <p:attrName>style.visibility</p:attrName>
                                        </p:attrNameLst>
                                      </p:cBhvr>
                                      <p:to>
                                        <p:strVal val="visible"/>
                                      </p:to>
                                    </p:set>
                                    <p:animEffect transition="in" filter="dissolve">
                                      <p:cBhvr>
                                        <p:cTn id="502" dur="500"/>
                                        <p:tgtEl>
                                          <p:spTgt spid="327"/>
                                        </p:tgtEl>
                                      </p:cBhvr>
                                    </p:animEffect>
                                  </p:childTnLst>
                                </p:cTn>
                              </p:par>
                              <p:par>
                                <p:cTn id="503" presetID="9" presetClass="entr" presetSubtype="0" fill="hold" grpId="0" nodeType="withEffect">
                                  <p:stCondLst>
                                    <p:cond delay="0"/>
                                  </p:stCondLst>
                                  <p:childTnLst>
                                    <p:set>
                                      <p:cBhvr>
                                        <p:cTn id="504" dur="1" fill="hold">
                                          <p:stCondLst>
                                            <p:cond delay="0"/>
                                          </p:stCondLst>
                                        </p:cTn>
                                        <p:tgtEl>
                                          <p:spTgt spid="328"/>
                                        </p:tgtEl>
                                        <p:attrNameLst>
                                          <p:attrName>style.visibility</p:attrName>
                                        </p:attrNameLst>
                                      </p:cBhvr>
                                      <p:to>
                                        <p:strVal val="visible"/>
                                      </p:to>
                                    </p:set>
                                    <p:animEffect transition="in" filter="dissolve">
                                      <p:cBhvr>
                                        <p:cTn id="505" dur="500"/>
                                        <p:tgtEl>
                                          <p:spTgt spid="328"/>
                                        </p:tgtEl>
                                      </p:cBhvr>
                                    </p:animEffect>
                                  </p:childTnLst>
                                </p:cTn>
                              </p:par>
                              <p:par>
                                <p:cTn id="506" presetID="9" presetClass="entr" presetSubtype="0" fill="hold" nodeType="withEffect">
                                  <p:stCondLst>
                                    <p:cond delay="0"/>
                                  </p:stCondLst>
                                  <p:childTnLst>
                                    <p:set>
                                      <p:cBhvr>
                                        <p:cTn id="507" dur="1" fill="hold">
                                          <p:stCondLst>
                                            <p:cond delay="0"/>
                                          </p:stCondLst>
                                        </p:cTn>
                                        <p:tgtEl>
                                          <p:spTgt spid="318"/>
                                        </p:tgtEl>
                                        <p:attrNameLst>
                                          <p:attrName>style.visibility</p:attrName>
                                        </p:attrNameLst>
                                      </p:cBhvr>
                                      <p:to>
                                        <p:strVal val="visible"/>
                                      </p:to>
                                    </p:set>
                                    <p:animEffect transition="in" filter="dissolve">
                                      <p:cBhvr>
                                        <p:cTn id="508" dur="500"/>
                                        <p:tgtEl>
                                          <p:spTgt spid="318"/>
                                        </p:tgtEl>
                                      </p:cBhvr>
                                    </p:animEffect>
                                  </p:childTnLst>
                                </p:cTn>
                              </p:par>
                            </p:childTnLst>
                          </p:cTn>
                        </p:par>
                      </p:childTnLst>
                    </p:cTn>
                  </p:par>
                  <p:par>
                    <p:cTn id="509" fill="hold">
                      <p:stCondLst>
                        <p:cond delay="indefinite"/>
                      </p:stCondLst>
                      <p:childTnLst>
                        <p:par>
                          <p:cTn id="510" fill="hold">
                            <p:stCondLst>
                              <p:cond delay="0"/>
                            </p:stCondLst>
                            <p:childTnLst>
                              <p:par>
                                <p:cTn id="511" presetID="9" presetClass="entr" presetSubtype="0" fill="hold" grpId="0" nodeType="clickEffect">
                                  <p:stCondLst>
                                    <p:cond delay="0"/>
                                  </p:stCondLst>
                                  <p:childTnLst>
                                    <p:set>
                                      <p:cBhvr>
                                        <p:cTn id="512" dur="1" fill="hold">
                                          <p:stCondLst>
                                            <p:cond delay="0"/>
                                          </p:stCondLst>
                                        </p:cTn>
                                        <p:tgtEl>
                                          <p:spTgt spid="200"/>
                                        </p:tgtEl>
                                        <p:attrNameLst>
                                          <p:attrName>style.visibility</p:attrName>
                                        </p:attrNameLst>
                                      </p:cBhvr>
                                      <p:to>
                                        <p:strVal val="visible"/>
                                      </p:to>
                                    </p:set>
                                    <p:animEffect transition="in" filter="dissolve">
                                      <p:cBhvr>
                                        <p:cTn id="513" dur="500"/>
                                        <p:tgtEl>
                                          <p:spTgt spid="200"/>
                                        </p:tgtEl>
                                      </p:cBhvr>
                                    </p:animEffect>
                                  </p:childTnLst>
                                </p:cTn>
                              </p:par>
                              <p:par>
                                <p:cTn id="514" presetID="9" presetClass="entr" presetSubtype="0" fill="hold" grpId="0" nodeType="withEffect">
                                  <p:stCondLst>
                                    <p:cond delay="0"/>
                                  </p:stCondLst>
                                  <p:childTnLst>
                                    <p:set>
                                      <p:cBhvr>
                                        <p:cTn id="515" dur="1" fill="hold">
                                          <p:stCondLst>
                                            <p:cond delay="0"/>
                                          </p:stCondLst>
                                        </p:cTn>
                                        <p:tgtEl>
                                          <p:spTgt spid="255"/>
                                        </p:tgtEl>
                                        <p:attrNameLst>
                                          <p:attrName>style.visibility</p:attrName>
                                        </p:attrNameLst>
                                      </p:cBhvr>
                                      <p:to>
                                        <p:strVal val="visible"/>
                                      </p:to>
                                    </p:set>
                                    <p:animEffect transition="in" filter="dissolve">
                                      <p:cBhvr>
                                        <p:cTn id="516" dur="500"/>
                                        <p:tgtEl>
                                          <p:spTgt spid="255"/>
                                        </p:tgtEl>
                                      </p:cBhvr>
                                    </p:animEffect>
                                  </p:childTnLst>
                                </p:cTn>
                              </p:par>
                              <p:par>
                                <p:cTn id="517" presetID="9" presetClass="entr" presetSubtype="0" fill="hold" nodeType="withEffect">
                                  <p:stCondLst>
                                    <p:cond delay="0"/>
                                  </p:stCondLst>
                                  <p:childTnLst>
                                    <p:set>
                                      <p:cBhvr>
                                        <p:cTn id="518" dur="1" fill="hold">
                                          <p:stCondLst>
                                            <p:cond delay="0"/>
                                          </p:stCondLst>
                                        </p:cTn>
                                        <p:tgtEl>
                                          <p:spTgt spid="199"/>
                                        </p:tgtEl>
                                        <p:attrNameLst>
                                          <p:attrName>style.visibility</p:attrName>
                                        </p:attrNameLst>
                                      </p:cBhvr>
                                      <p:to>
                                        <p:strVal val="visible"/>
                                      </p:to>
                                    </p:set>
                                    <p:animEffect transition="in" filter="dissolve">
                                      <p:cBhvr>
                                        <p:cTn id="519" dur="500"/>
                                        <p:tgtEl>
                                          <p:spTgt spid="199"/>
                                        </p:tgtEl>
                                      </p:cBhvr>
                                    </p:animEffect>
                                  </p:childTnLst>
                                </p:cTn>
                              </p:par>
                            </p:childTnLst>
                          </p:cTn>
                        </p:par>
                      </p:childTnLst>
                    </p:cTn>
                  </p:par>
                  <p:par>
                    <p:cTn id="520" fill="hold">
                      <p:stCondLst>
                        <p:cond delay="indefinite"/>
                      </p:stCondLst>
                      <p:childTnLst>
                        <p:par>
                          <p:cTn id="521" fill="hold">
                            <p:stCondLst>
                              <p:cond delay="0"/>
                            </p:stCondLst>
                            <p:childTnLst>
                              <p:par>
                                <p:cTn id="522" presetID="9" presetClass="entr" presetSubtype="0" fill="hold" nodeType="clickEffect">
                                  <p:stCondLst>
                                    <p:cond delay="0"/>
                                  </p:stCondLst>
                                  <p:childTnLst>
                                    <p:set>
                                      <p:cBhvr>
                                        <p:cTn id="523" dur="1" fill="hold">
                                          <p:stCondLst>
                                            <p:cond delay="0"/>
                                          </p:stCondLst>
                                        </p:cTn>
                                        <p:tgtEl>
                                          <p:spTgt spid="265"/>
                                        </p:tgtEl>
                                        <p:attrNameLst>
                                          <p:attrName>style.visibility</p:attrName>
                                        </p:attrNameLst>
                                      </p:cBhvr>
                                      <p:to>
                                        <p:strVal val="visible"/>
                                      </p:to>
                                    </p:set>
                                    <p:animEffect transition="in" filter="dissolve">
                                      <p:cBhvr>
                                        <p:cTn id="524" dur="500"/>
                                        <p:tgtEl>
                                          <p:spTgt spid="265"/>
                                        </p:tgtEl>
                                      </p:cBhvr>
                                    </p:animEffect>
                                  </p:childTnLst>
                                </p:cTn>
                              </p:par>
                              <p:par>
                                <p:cTn id="525" presetID="9" presetClass="entr" presetSubtype="0" fill="hold" grpId="0" nodeType="withEffect">
                                  <p:stCondLst>
                                    <p:cond delay="0"/>
                                  </p:stCondLst>
                                  <p:childTnLst>
                                    <p:set>
                                      <p:cBhvr>
                                        <p:cTn id="526" dur="1" fill="hold">
                                          <p:stCondLst>
                                            <p:cond delay="0"/>
                                          </p:stCondLst>
                                        </p:cTn>
                                        <p:tgtEl>
                                          <p:spTgt spid="337"/>
                                        </p:tgtEl>
                                        <p:attrNameLst>
                                          <p:attrName>style.visibility</p:attrName>
                                        </p:attrNameLst>
                                      </p:cBhvr>
                                      <p:to>
                                        <p:strVal val="visible"/>
                                      </p:to>
                                    </p:set>
                                    <p:animEffect transition="in" filter="dissolve">
                                      <p:cBhvr>
                                        <p:cTn id="527" dur="500"/>
                                        <p:tgtEl>
                                          <p:spTgt spid="337"/>
                                        </p:tgtEl>
                                      </p:cBhvr>
                                    </p:animEffect>
                                  </p:childTnLst>
                                </p:cTn>
                              </p:par>
                              <p:par>
                                <p:cTn id="528" presetID="9" presetClass="entr" presetSubtype="0" fill="hold" grpId="0" nodeType="withEffect">
                                  <p:stCondLst>
                                    <p:cond delay="0"/>
                                  </p:stCondLst>
                                  <p:childTnLst>
                                    <p:set>
                                      <p:cBhvr>
                                        <p:cTn id="529" dur="1" fill="hold">
                                          <p:stCondLst>
                                            <p:cond delay="0"/>
                                          </p:stCondLst>
                                        </p:cTn>
                                        <p:tgtEl>
                                          <p:spTgt spid="331"/>
                                        </p:tgtEl>
                                        <p:attrNameLst>
                                          <p:attrName>style.visibility</p:attrName>
                                        </p:attrNameLst>
                                      </p:cBhvr>
                                      <p:to>
                                        <p:strVal val="visible"/>
                                      </p:to>
                                    </p:set>
                                    <p:animEffect transition="in" filter="dissolve">
                                      <p:cBhvr>
                                        <p:cTn id="530" dur="500"/>
                                        <p:tgtEl>
                                          <p:spTgt spid="331"/>
                                        </p:tgtEl>
                                      </p:cBhvr>
                                    </p:animEffect>
                                  </p:childTnLst>
                                </p:cTn>
                              </p:par>
                              <p:par>
                                <p:cTn id="531" presetID="9" presetClass="entr" presetSubtype="0" fill="hold" nodeType="withEffect">
                                  <p:stCondLst>
                                    <p:cond delay="0"/>
                                  </p:stCondLst>
                                  <p:childTnLst>
                                    <p:set>
                                      <p:cBhvr>
                                        <p:cTn id="532" dur="1" fill="hold">
                                          <p:stCondLst>
                                            <p:cond delay="0"/>
                                          </p:stCondLst>
                                        </p:cTn>
                                        <p:tgtEl>
                                          <p:spTgt spid="330"/>
                                        </p:tgtEl>
                                        <p:attrNameLst>
                                          <p:attrName>style.visibility</p:attrName>
                                        </p:attrNameLst>
                                      </p:cBhvr>
                                      <p:to>
                                        <p:strVal val="visible"/>
                                      </p:to>
                                    </p:set>
                                    <p:animEffect transition="in" filter="dissolve">
                                      <p:cBhvr>
                                        <p:cTn id="533" dur="500"/>
                                        <p:tgtEl>
                                          <p:spTgt spid="330"/>
                                        </p:tgtEl>
                                      </p:cBhvr>
                                    </p:animEffect>
                                  </p:childTnLst>
                                </p:cTn>
                              </p:par>
                              <p:par>
                                <p:cTn id="534" presetID="9" presetClass="entr" presetSubtype="0" fill="hold" nodeType="withEffect">
                                  <p:stCondLst>
                                    <p:cond delay="0"/>
                                  </p:stCondLst>
                                  <p:childTnLst>
                                    <p:set>
                                      <p:cBhvr>
                                        <p:cTn id="535" dur="1" fill="hold">
                                          <p:stCondLst>
                                            <p:cond delay="0"/>
                                          </p:stCondLst>
                                        </p:cTn>
                                        <p:tgtEl>
                                          <p:spTgt spid="329"/>
                                        </p:tgtEl>
                                        <p:attrNameLst>
                                          <p:attrName>style.visibility</p:attrName>
                                        </p:attrNameLst>
                                      </p:cBhvr>
                                      <p:to>
                                        <p:strVal val="visible"/>
                                      </p:to>
                                    </p:set>
                                    <p:animEffect transition="in" filter="dissolve">
                                      <p:cBhvr>
                                        <p:cTn id="536" dur="500"/>
                                        <p:tgtEl>
                                          <p:spTgt spid="329"/>
                                        </p:tgtEl>
                                      </p:cBhvr>
                                    </p:animEffect>
                                  </p:childTnLst>
                                </p:cTn>
                              </p:par>
                              <p:par>
                                <p:cTn id="537" presetID="9" presetClass="entr" presetSubtype="0" fill="hold" nodeType="withEffect">
                                  <p:stCondLst>
                                    <p:cond delay="0"/>
                                  </p:stCondLst>
                                  <p:childTnLst>
                                    <p:set>
                                      <p:cBhvr>
                                        <p:cTn id="538" dur="1" fill="hold">
                                          <p:stCondLst>
                                            <p:cond delay="0"/>
                                          </p:stCondLst>
                                        </p:cTn>
                                        <p:tgtEl>
                                          <p:spTgt spid="323"/>
                                        </p:tgtEl>
                                        <p:attrNameLst>
                                          <p:attrName>style.visibility</p:attrName>
                                        </p:attrNameLst>
                                      </p:cBhvr>
                                      <p:to>
                                        <p:strVal val="visible"/>
                                      </p:to>
                                    </p:set>
                                    <p:animEffect transition="in" filter="dissolve">
                                      <p:cBhvr>
                                        <p:cTn id="539" dur="500"/>
                                        <p:tgtEl>
                                          <p:spTgt spid="323"/>
                                        </p:tgtEl>
                                      </p:cBhvr>
                                    </p:animEffect>
                                  </p:childTnLst>
                                </p:cTn>
                              </p:par>
                            </p:childTnLst>
                          </p:cTn>
                        </p:par>
                      </p:childTnLst>
                    </p:cTn>
                  </p:par>
                  <p:par>
                    <p:cTn id="540" fill="hold">
                      <p:stCondLst>
                        <p:cond delay="indefinite"/>
                      </p:stCondLst>
                      <p:childTnLst>
                        <p:par>
                          <p:cTn id="541" fill="hold">
                            <p:stCondLst>
                              <p:cond delay="0"/>
                            </p:stCondLst>
                            <p:childTnLst>
                              <p:par>
                                <p:cTn id="542" presetID="9" presetClass="entr" presetSubtype="0" fill="hold" grpId="0" nodeType="clickEffect">
                                  <p:stCondLst>
                                    <p:cond delay="0"/>
                                  </p:stCondLst>
                                  <p:childTnLst>
                                    <p:set>
                                      <p:cBhvr>
                                        <p:cTn id="543" dur="1" fill="hold">
                                          <p:stCondLst>
                                            <p:cond delay="0"/>
                                          </p:stCondLst>
                                        </p:cTn>
                                        <p:tgtEl>
                                          <p:spTgt spid="267"/>
                                        </p:tgtEl>
                                        <p:attrNameLst>
                                          <p:attrName>style.visibility</p:attrName>
                                        </p:attrNameLst>
                                      </p:cBhvr>
                                      <p:to>
                                        <p:strVal val="visible"/>
                                      </p:to>
                                    </p:set>
                                    <p:animEffect transition="in" filter="dissolve">
                                      <p:cBhvr>
                                        <p:cTn id="544" dur="500"/>
                                        <p:tgtEl>
                                          <p:spTgt spid="267"/>
                                        </p:tgtEl>
                                      </p:cBhvr>
                                    </p:animEffect>
                                  </p:childTnLst>
                                </p:cTn>
                              </p:par>
                              <p:par>
                                <p:cTn id="545" presetID="9" presetClass="entr" presetSubtype="0" fill="hold" grpId="0" nodeType="withEffect">
                                  <p:stCondLst>
                                    <p:cond delay="0"/>
                                  </p:stCondLst>
                                  <p:childTnLst>
                                    <p:set>
                                      <p:cBhvr>
                                        <p:cTn id="546" dur="1" fill="hold">
                                          <p:stCondLst>
                                            <p:cond delay="0"/>
                                          </p:stCondLst>
                                        </p:cTn>
                                        <p:tgtEl>
                                          <p:spTgt spid="268"/>
                                        </p:tgtEl>
                                        <p:attrNameLst>
                                          <p:attrName>style.visibility</p:attrName>
                                        </p:attrNameLst>
                                      </p:cBhvr>
                                      <p:to>
                                        <p:strVal val="visible"/>
                                      </p:to>
                                    </p:set>
                                    <p:animEffect transition="in" filter="dissolve">
                                      <p:cBhvr>
                                        <p:cTn id="547" dur="500"/>
                                        <p:tgtEl>
                                          <p:spTgt spid="268"/>
                                        </p:tgtEl>
                                      </p:cBhvr>
                                    </p:animEffect>
                                  </p:childTnLst>
                                </p:cTn>
                              </p:par>
                              <p:par>
                                <p:cTn id="548" presetID="9" presetClass="entr" presetSubtype="0" fill="hold" nodeType="withEffect">
                                  <p:stCondLst>
                                    <p:cond delay="0"/>
                                  </p:stCondLst>
                                  <p:childTnLst>
                                    <p:set>
                                      <p:cBhvr>
                                        <p:cTn id="549" dur="1" fill="hold">
                                          <p:stCondLst>
                                            <p:cond delay="0"/>
                                          </p:stCondLst>
                                        </p:cTn>
                                        <p:tgtEl>
                                          <p:spTgt spid="334"/>
                                        </p:tgtEl>
                                        <p:attrNameLst>
                                          <p:attrName>style.visibility</p:attrName>
                                        </p:attrNameLst>
                                      </p:cBhvr>
                                      <p:to>
                                        <p:strVal val="visible"/>
                                      </p:to>
                                    </p:set>
                                    <p:animEffect transition="in" filter="dissolve">
                                      <p:cBhvr>
                                        <p:cTn id="550" dur="500"/>
                                        <p:tgtEl>
                                          <p:spTgt spid="334"/>
                                        </p:tgtEl>
                                      </p:cBhvr>
                                    </p:animEffect>
                                  </p:childTnLst>
                                </p:cTn>
                              </p:par>
                              <p:par>
                                <p:cTn id="551" presetID="9" presetClass="entr" presetSubtype="0" fill="hold" nodeType="withEffect">
                                  <p:stCondLst>
                                    <p:cond delay="0"/>
                                  </p:stCondLst>
                                  <p:childTnLst>
                                    <p:set>
                                      <p:cBhvr>
                                        <p:cTn id="552" dur="1" fill="hold">
                                          <p:stCondLst>
                                            <p:cond delay="0"/>
                                          </p:stCondLst>
                                        </p:cTn>
                                        <p:tgtEl>
                                          <p:spTgt spid="326"/>
                                        </p:tgtEl>
                                        <p:attrNameLst>
                                          <p:attrName>style.visibility</p:attrName>
                                        </p:attrNameLst>
                                      </p:cBhvr>
                                      <p:to>
                                        <p:strVal val="visible"/>
                                      </p:to>
                                    </p:set>
                                    <p:animEffect transition="in" filter="dissolve">
                                      <p:cBhvr>
                                        <p:cTn id="553" dur="500"/>
                                        <p:tgtEl>
                                          <p:spTgt spid="326"/>
                                        </p:tgtEl>
                                      </p:cBhvr>
                                    </p:animEffect>
                                  </p:childTnLst>
                                </p:cTn>
                              </p:par>
                              <p:par>
                                <p:cTn id="554" presetID="9" presetClass="entr" presetSubtype="0" fill="hold" nodeType="withEffect">
                                  <p:stCondLst>
                                    <p:cond delay="0"/>
                                  </p:stCondLst>
                                  <p:childTnLst>
                                    <p:set>
                                      <p:cBhvr>
                                        <p:cTn id="555" dur="1" fill="hold">
                                          <p:stCondLst>
                                            <p:cond delay="0"/>
                                          </p:stCondLst>
                                        </p:cTn>
                                        <p:tgtEl>
                                          <p:spTgt spid="336"/>
                                        </p:tgtEl>
                                        <p:attrNameLst>
                                          <p:attrName>style.visibility</p:attrName>
                                        </p:attrNameLst>
                                      </p:cBhvr>
                                      <p:to>
                                        <p:strVal val="visible"/>
                                      </p:to>
                                    </p:set>
                                    <p:animEffect transition="in" filter="dissolve">
                                      <p:cBhvr>
                                        <p:cTn id="556" dur="500"/>
                                        <p:tgtEl>
                                          <p:spTgt spid="336"/>
                                        </p:tgtEl>
                                      </p:cBhvr>
                                    </p:animEffect>
                                  </p:childTnLst>
                                </p:cTn>
                              </p:par>
                              <p:par>
                                <p:cTn id="557" presetID="9" presetClass="entr" presetSubtype="0" fill="hold" nodeType="withEffect">
                                  <p:stCondLst>
                                    <p:cond delay="0"/>
                                  </p:stCondLst>
                                  <p:childTnLst>
                                    <p:set>
                                      <p:cBhvr>
                                        <p:cTn id="558" dur="1" fill="hold">
                                          <p:stCondLst>
                                            <p:cond delay="0"/>
                                          </p:stCondLst>
                                        </p:cTn>
                                        <p:tgtEl>
                                          <p:spTgt spid="329"/>
                                        </p:tgtEl>
                                        <p:attrNameLst>
                                          <p:attrName>style.visibility</p:attrName>
                                        </p:attrNameLst>
                                      </p:cBhvr>
                                      <p:to>
                                        <p:strVal val="visible"/>
                                      </p:to>
                                    </p:set>
                                    <p:animEffect transition="in" filter="dissolve">
                                      <p:cBhvr>
                                        <p:cTn id="559" dur="500"/>
                                        <p:tgtEl>
                                          <p:spTgt spid="329"/>
                                        </p:tgtEl>
                                      </p:cBhvr>
                                    </p:animEffect>
                                  </p:childTnLst>
                                </p:cTn>
                              </p:par>
                              <p:par>
                                <p:cTn id="560" presetID="9" presetClass="entr" presetSubtype="0" fill="hold" nodeType="withEffect">
                                  <p:stCondLst>
                                    <p:cond delay="0"/>
                                  </p:stCondLst>
                                  <p:childTnLst>
                                    <p:set>
                                      <p:cBhvr>
                                        <p:cTn id="561" dur="1" fill="hold">
                                          <p:stCondLst>
                                            <p:cond delay="0"/>
                                          </p:stCondLst>
                                        </p:cTn>
                                        <p:tgtEl>
                                          <p:spTgt spid="322"/>
                                        </p:tgtEl>
                                        <p:attrNameLst>
                                          <p:attrName>style.visibility</p:attrName>
                                        </p:attrNameLst>
                                      </p:cBhvr>
                                      <p:to>
                                        <p:strVal val="visible"/>
                                      </p:to>
                                    </p:set>
                                    <p:animEffect transition="in" filter="dissolve">
                                      <p:cBhvr>
                                        <p:cTn id="562" dur="500"/>
                                        <p:tgtEl>
                                          <p:spTgt spid="322"/>
                                        </p:tgtEl>
                                      </p:cBhvr>
                                    </p:animEffect>
                                  </p:childTnLst>
                                </p:cTn>
                              </p:par>
                              <p:par>
                                <p:cTn id="563" presetID="9" presetClass="entr" presetSubtype="0" fill="hold" nodeType="withEffect">
                                  <p:stCondLst>
                                    <p:cond delay="0"/>
                                  </p:stCondLst>
                                  <p:childTnLst>
                                    <p:set>
                                      <p:cBhvr>
                                        <p:cTn id="564" dur="1" fill="hold">
                                          <p:stCondLst>
                                            <p:cond delay="0"/>
                                          </p:stCondLst>
                                        </p:cTn>
                                        <p:tgtEl>
                                          <p:spTgt spid="332"/>
                                        </p:tgtEl>
                                        <p:attrNameLst>
                                          <p:attrName>style.visibility</p:attrName>
                                        </p:attrNameLst>
                                      </p:cBhvr>
                                      <p:to>
                                        <p:strVal val="visible"/>
                                      </p:to>
                                    </p:set>
                                    <p:animEffect transition="in" filter="dissolve">
                                      <p:cBhvr>
                                        <p:cTn id="565" dur="500"/>
                                        <p:tgtEl>
                                          <p:spTgt spid="332"/>
                                        </p:tgtEl>
                                      </p:cBhvr>
                                    </p:animEffect>
                                  </p:childTnLst>
                                </p:cTn>
                              </p:par>
                            </p:childTnLst>
                          </p:cTn>
                        </p:par>
                      </p:childTnLst>
                    </p:cTn>
                  </p:par>
                  <p:par>
                    <p:cTn id="566" fill="hold">
                      <p:stCondLst>
                        <p:cond delay="indefinite"/>
                      </p:stCondLst>
                      <p:childTnLst>
                        <p:par>
                          <p:cTn id="567" fill="hold">
                            <p:stCondLst>
                              <p:cond delay="0"/>
                            </p:stCondLst>
                            <p:childTnLst>
                              <p:par>
                                <p:cTn id="568" presetID="9" presetClass="entr" presetSubtype="0" fill="hold" nodeType="clickEffect">
                                  <p:stCondLst>
                                    <p:cond delay="0"/>
                                  </p:stCondLst>
                                  <p:childTnLst>
                                    <p:set>
                                      <p:cBhvr>
                                        <p:cTn id="569" dur="1" fill="hold">
                                          <p:stCondLst>
                                            <p:cond delay="0"/>
                                          </p:stCondLst>
                                        </p:cTn>
                                        <p:tgtEl>
                                          <p:spTgt spid="319"/>
                                        </p:tgtEl>
                                        <p:attrNameLst>
                                          <p:attrName>style.visibility</p:attrName>
                                        </p:attrNameLst>
                                      </p:cBhvr>
                                      <p:to>
                                        <p:strVal val="visible"/>
                                      </p:to>
                                    </p:set>
                                    <p:animEffect transition="in" filter="dissolve">
                                      <p:cBhvr>
                                        <p:cTn id="570" dur="500"/>
                                        <p:tgtEl>
                                          <p:spTgt spid="319"/>
                                        </p:tgtEl>
                                      </p:cBhvr>
                                    </p:animEffect>
                                  </p:childTnLst>
                                </p:cTn>
                              </p:par>
                              <p:par>
                                <p:cTn id="571" presetID="9" presetClass="entr" presetSubtype="0" fill="hold" grpId="0" nodeType="withEffect">
                                  <p:stCondLst>
                                    <p:cond delay="0"/>
                                  </p:stCondLst>
                                  <p:childTnLst>
                                    <p:set>
                                      <p:cBhvr>
                                        <p:cTn id="572" dur="1" fill="hold">
                                          <p:stCondLst>
                                            <p:cond delay="0"/>
                                          </p:stCondLst>
                                        </p:cTn>
                                        <p:tgtEl>
                                          <p:spTgt spid="320"/>
                                        </p:tgtEl>
                                        <p:attrNameLst>
                                          <p:attrName>style.visibility</p:attrName>
                                        </p:attrNameLst>
                                      </p:cBhvr>
                                      <p:to>
                                        <p:strVal val="visible"/>
                                      </p:to>
                                    </p:set>
                                    <p:animEffect transition="in" filter="dissolve">
                                      <p:cBhvr>
                                        <p:cTn id="573" dur="500"/>
                                        <p:tgtEl>
                                          <p:spTgt spid="320"/>
                                        </p:tgtEl>
                                      </p:cBhvr>
                                    </p:animEffect>
                                  </p:childTnLst>
                                </p:cTn>
                              </p:par>
                              <p:par>
                                <p:cTn id="574" presetID="9" presetClass="entr" presetSubtype="0" fill="hold" nodeType="withEffect">
                                  <p:stCondLst>
                                    <p:cond delay="0"/>
                                  </p:stCondLst>
                                  <p:childTnLst>
                                    <p:set>
                                      <p:cBhvr>
                                        <p:cTn id="575" dur="1" fill="hold">
                                          <p:stCondLst>
                                            <p:cond delay="0"/>
                                          </p:stCondLst>
                                        </p:cTn>
                                        <p:tgtEl>
                                          <p:spTgt spid="325"/>
                                        </p:tgtEl>
                                        <p:attrNameLst>
                                          <p:attrName>style.visibility</p:attrName>
                                        </p:attrNameLst>
                                      </p:cBhvr>
                                      <p:to>
                                        <p:strVal val="visible"/>
                                      </p:to>
                                    </p:set>
                                    <p:animEffect transition="in" filter="dissolve">
                                      <p:cBhvr>
                                        <p:cTn id="576" dur="500"/>
                                        <p:tgtEl>
                                          <p:spTgt spid="325"/>
                                        </p:tgtEl>
                                      </p:cBhvr>
                                    </p:animEffect>
                                  </p:childTnLst>
                                </p:cTn>
                              </p:par>
                              <p:par>
                                <p:cTn id="577" presetID="9" presetClass="entr" presetSubtype="0" fill="hold" nodeType="withEffect">
                                  <p:stCondLst>
                                    <p:cond delay="0"/>
                                  </p:stCondLst>
                                  <p:childTnLst>
                                    <p:set>
                                      <p:cBhvr>
                                        <p:cTn id="578" dur="1" fill="hold">
                                          <p:stCondLst>
                                            <p:cond delay="0"/>
                                          </p:stCondLst>
                                        </p:cTn>
                                        <p:tgtEl>
                                          <p:spTgt spid="339"/>
                                        </p:tgtEl>
                                        <p:attrNameLst>
                                          <p:attrName>style.visibility</p:attrName>
                                        </p:attrNameLst>
                                      </p:cBhvr>
                                      <p:to>
                                        <p:strVal val="visible"/>
                                      </p:to>
                                    </p:set>
                                    <p:animEffect transition="in" filter="dissolve">
                                      <p:cBhvr>
                                        <p:cTn id="579" dur="500"/>
                                        <p:tgtEl>
                                          <p:spTgt spid="339"/>
                                        </p:tgtEl>
                                      </p:cBhvr>
                                    </p:animEffect>
                                  </p:childTnLst>
                                </p:cTn>
                              </p:par>
                              <p:par>
                                <p:cTn id="580" presetID="9" presetClass="entr" presetSubtype="0" fill="hold" nodeType="withEffect">
                                  <p:stCondLst>
                                    <p:cond delay="0"/>
                                  </p:stCondLst>
                                  <p:childTnLst>
                                    <p:set>
                                      <p:cBhvr>
                                        <p:cTn id="581" dur="1" fill="hold">
                                          <p:stCondLst>
                                            <p:cond delay="0"/>
                                          </p:stCondLst>
                                        </p:cTn>
                                        <p:tgtEl>
                                          <p:spTgt spid="340"/>
                                        </p:tgtEl>
                                        <p:attrNameLst>
                                          <p:attrName>style.visibility</p:attrName>
                                        </p:attrNameLst>
                                      </p:cBhvr>
                                      <p:to>
                                        <p:strVal val="visible"/>
                                      </p:to>
                                    </p:set>
                                    <p:animEffect transition="in" filter="dissolve">
                                      <p:cBhvr>
                                        <p:cTn id="582" dur="500"/>
                                        <p:tgtEl>
                                          <p:spTgt spid="340"/>
                                        </p:tgtEl>
                                      </p:cBhvr>
                                    </p:animEffect>
                                  </p:childTnLst>
                                </p:cTn>
                              </p:par>
                            </p:childTnLst>
                          </p:cTn>
                        </p:par>
                      </p:childTnLst>
                    </p:cTn>
                  </p:par>
                  <p:par>
                    <p:cTn id="583" fill="hold">
                      <p:stCondLst>
                        <p:cond delay="indefinite"/>
                      </p:stCondLst>
                      <p:childTnLst>
                        <p:par>
                          <p:cTn id="584" fill="hold">
                            <p:stCondLst>
                              <p:cond delay="0"/>
                            </p:stCondLst>
                            <p:childTnLst>
                              <p:par>
                                <p:cTn id="585" presetID="9" presetClass="entr" presetSubtype="0" fill="hold" grpId="0" nodeType="clickEffect">
                                  <p:stCondLst>
                                    <p:cond delay="0"/>
                                  </p:stCondLst>
                                  <p:childTnLst>
                                    <p:set>
                                      <p:cBhvr>
                                        <p:cTn id="586" dur="1" fill="hold">
                                          <p:stCondLst>
                                            <p:cond delay="0"/>
                                          </p:stCondLst>
                                        </p:cTn>
                                        <p:tgtEl>
                                          <p:spTgt spid="324"/>
                                        </p:tgtEl>
                                        <p:attrNameLst>
                                          <p:attrName>style.visibility</p:attrName>
                                        </p:attrNameLst>
                                      </p:cBhvr>
                                      <p:to>
                                        <p:strVal val="visible"/>
                                      </p:to>
                                    </p:set>
                                    <p:animEffect transition="in" filter="dissolve">
                                      <p:cBhvr>
                                        <p:cTn id="587" dur="500"/>
                                        <p:tgtEl>
                                          <p:spTgt spid="324"/>
                                        </p:tgtEl>
                                      </p:cBhvr>
                                    </p:animEffect>
                                  </p:childTnLst>
                                </p:cTn>
                              </p:par>
                              <p:par>
                                <p:cTn id="588" presetID="9" presetClass="entr" presetSubtype="0" fill="hold" nodeType="withEffect">
                                  <p:stCondLst>
                                    <p:cond delay="0"/>
                                  </p:stCondLst>
                                  <p:childTnLst>
                                    <p:set>
                                      <p:cBhvr>
                                        <p:cTn id="589" dur="1" fill="hold">
                                          <p:stCondLst>
                                            <p:cond delay="0"/>
                                          </p:stCondLst>
                                        </p:cTn>
                                        <p:tgtEl>
                                          <p:spTgt spid="321"/>
                                        </p:tgtEl>
                                        <p:attrNameLst>
                                          <p:attrName>style.visibility</p:attrName>
                                        </p:attrNameLst>
                                      </p:cBhvr>
                                      <p:to>
                                        <p:strVal val="visible"/>
                                      </p:to>
                                    </p:set>
                                    <p:animEffect transition="in" filter="dissolve">
                                      <p:cBhvr>
                                        <p:cTn id="590" dur="500"/>
                                        <p:tgtEl>
                                          <p:spTgt spid="321"/>
                                        </p:tgtEl>
                                      </p:cBhvr>
                                    </p:animEffect>
                                  </p:childTnLst>
                                </p:cTn>
                              </p:par>
                              <p:par>
                                <p:cTn id="591" presetID="9" presetClass="entr" presetSubtype="0" fill="hold" grpId="0" nodeType="withEffect">
                                  <p:stCondLst>
                                    <p:cond delay="0"/>
                                  </p:stCondLst>
                                  <p:childTnLst>
                                    <p:set>
                                      <p:cBhvr>
                                        <p:cTn id="592" dur="1" fill="hold">
                                          <p:stCondLst>
                                            <p:cond delay="0"/>
                                          </p:stCondLst>
                                        </p:cTn>
                                        <p:tgtEl>
                                          <p:spTgt spid="333"/>
                                        </p:tgtEl>
                                        <p:attrNameLst>
                                          <p:attrName>style.visibility</p:attrName>
                                        </p:attrNameLst>
                                      </p:cBhvr>
                                      <p:to>
                                        <p:strVal val="visible"/>
                                      </p:to>
                                    </p:set>
                                    <p:animEffect transition="in" filter="dissolve">
                                      <p:cBhvr>
                                        <p:cTn id="593" dur="500"/>
                                        <p:tgtEl>
                                          <p:spTgt spid="333"/>
                                        </p:tgtEl>
                                      </p:cBhvr>
                                    </p:animEffect>
                                  </p:childTnLst>
                                </p:cTn>
                              </p:par>
                              <p:par>
                                <p:cTn id="594" presetID="9" presetClass="entr" presetSubtype="0" fill="hold" grpId="0" nodeType="withEffect">
                                  <p:stCondLst>
                                    <p:cond delay="0"/>
                                  </p:stCondLst>
                                  <p:childTnLst>
                                    <p:set>
                                      <p:cBhvr>
                                        <p:cTn id="595" dur="1" fill="hold">
                                          <p:stCondLst>
                                            <p:cond delay="0"/>
                                          </p:stCondLst>
                                        </p:cTn>
                                        <p:tgtEl>
                                          <p:spTgt spid="335"/>
                                        </p:tgtEl>
                                        <p:attrNameLst>
                                          <p:attrName>style.visibility</p:attrName>
                                        </p:attrNameLst>
                                      </p:cBhvr>
                                      <p:to>
                                        <p:strVal val="visible"/>
                                      </p:to>
                                    </p:set>
                                    <p:animEffect transition="in" filter="dissolve">
                                      <p:cBhvr>
                                        <p:cTn id="596" dur="500"/>
                                        <p:tgtEl>
                                          <p:spTgt spid="335"/>
                                        </p:tgtEl>
                                      </p:cBhvr>
                                    </p:animEffect>
                                  </p:childTnLst>
                                </p:cTn>
                              </p:par>
                            </p:childTnLst>
                          </p:cTn>
                        </p:par>
                      </p:childTnLst>
                    </p:cTn>
                  </p:par>
                  <p:par>
                    <p:cTn id="597" fill="hold">
                      <p:stCondLst>
                        <p:cond delay="indefinite"/>
                      </p:stCondLst>
                      <p:childTnLst>
                        <p:par>
                          <p:cTn id="598" fill="hold">
                            <p:stCondLst>
                              <p:cond delay="0"/>
                            </p:stCondLst>
                            <p:childTnLst>
                              <p:par>
                                <p:cTn id="599" presetID="9" presetClass="entr" presetSubtype="0" fill="hold" grpId="0" nodeType="clickEffect">
                                  <p:stCondLst>
                                    <p:cond delay="0"/>
                                  </p:stCondLst>
                                  <p:childTnLst>
                                    <p:set>
                                      <p:cBhvr>
                                        <p:cTn id="600" dur="1" fill="hold">
                                          <p:stCondLst>
                                            <p:cond delay="0"/>
                                          </p:stCondLst>
                                        </p:cTn>
                                        <p:tgtEl>
                                          <p:spTgt spid="342"/>
                                        </p:tgtEl>
                                        <p:attrNameLst>
                                          <p:attrName>style.visibility</p:attrName>
                                        </p:attrNameLst>
                                      </p:cBhvr>
                                      <p:to>
                                        <p:strVal val="visible"/>
                                      </p:to>
                                    </p:set>
                                    <p:animEffect transition="in" filter="dissolve">
                                      <p:cBhvr>
                                        <p:cTn id="601" dur="500"/>
                                        <p:tgtEl>
                                          <p:spTgt spid="342"/>
                                        </p:tgtEl>
                                      </p:cBhvr>
                                    </p:animEffect>
                                  </p:childTnLst>
                                </p:cTn>
                              </p:par>
                            </p:childTnLst>
                          </p:cTn>
                        </p:par>
                      </p:childTnLst>
                    </p:cTn>
                  </p:par>
                  <p:par>
                    <p:cTn id="602" fill="hold">
                      <p:stCondLst>
                        <p:cond delay="indefinite"/>
                      </p:stCondLst>
                      <p:childTnLst>
                        <p:par>
                          <p:cTn id="603" fill="hold">
                            <p:stCondLst>
                              <p:cond delay="0"/>
                            </p:stCondLst>
                            <p:childTnLst>
                              <p:par>
                                <p:cTn id="604" presetID="1" presetClass="entr" presetSubtype="0" fill="hold" grpId="0" nodeType="clickEffect">
                                  <p:stCondLst>
                                    <p:cond delay="0"/>
                                  </p:stCondLst>
                                  <p:childTnLst>
                                    <p:set>
                                      <p:cBhvr>
                                        <p:cTn id="605" dur="1" fill="hold">
                                          <p:stCondLst>
                                            <p:cond delay="0"/>
                                          </p:stCondLst>
                                        </p:cTn>
                                        <p:tgtEl>
                                          <p:spTgt spid="165"/>
                                        </p:tgtEl>
                                        <p:attrNameLst>
                                          <p:attrName>style.visibility</p:attrName>
                                        </p:attrNameLst>
                                      </p:cBhvr>
                                      <p:to>
                                        <p:strVal val="visible"/>
                                      </p:to>
                                    </p:set>
                                  </p:childTnLst>
                                </p:cTn>
                              </p:par>
                              <p:par>
                                <p:cTn id="606" presetID="1" presetClass="entr" presetSubtype="0" fill="hold" grpId="0" nodeType="withEffect">
                                  <p:stCondLst>
                                    <p:cond delay="0"/>
                                  </p:stCondLst>
                                  <p:childTnLst>
                                    <p:set>
                                      <p:cBhvr>
                                        <p:cTn id="607" dur="1" fill="hold">
                                          <p:stCondLst>
                                            <p:cond delay="0"/>
                                          </p:stCondLst>
                                        </p:cTn>
                                        <p:tgtEl>
                                          <p:spTgt spid="172"/>
                                        </p:tgtEl>
                                        <p:attrNameLst>
                                          <p:attrName>style.visibility</p:attrName>
                                        </p:attrNameLst>
                                      </p:cBhvr>
                                      <p:to>
                                        <p:strVal val="visible"/>
                                      </p:to>
                                    </p:set>
                                  </p:childTnLst>
                                </p:cTn>
                              </p:par>
                              <p:par>
                                <p:cTn id="608" presetID="1" presetClass="entr" presetSubtype="0" fill="hold" grpId="1" nodeType="withEffect">
                                  <p:stCondLst>
                                    <p:cond delay="0"/>
                                  </p:stCondLst>
                                  <p:childTnLst>
                                    <p:set>
                                      <p:cBhvr>
                                        <p:cTn id="609"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0" grpId="1" animBg="1"/>
      <p:bldP spid="270" grpId="2" animBg="1"/>
      <p:bldP spid="271" grpId="0" animBg="1"/>
      <p:bldP spid="271" grpId="1" animBg="1"/>
      <p:bldP spid="2" grpId="0"/>
      <p:bldP spid="2" grpId="1"/>
      <p:bldP spid="70" grpId="0" animBg="1"/>
      <p:bldP spid="74" grpId="0" animBg="1"/>
      <p:bldP spid="75" grpId="0" animBg="1"/>
      <p:bldP spid="75" grpId="1" animBg="1"/>
      <p:bldP spid="76" grpId="0" animBg="1"/>
      <p:bldP spid="78" grpId="0" animBg="1"/>
      <p:bldP spid="78" grpId="1" animBg="1"/>
      <p:bldP spid="79" grpId="0"/>
      <p:bldP spid="79" grpId="1"/>
      <p:bldP spid="128" grpId="1" animBg="1"/>
      <p:bldP spid="140" grpId="0" animBg="1"/>
      <p:bldP spid="140" grpId="1" animBg="1"/>
      <p:bldP spid="141" grpId="0" animBg="1"/>
      <p:bldP spid="141" grpId="1" animBg="1"/>
      <p:bldP spid="142" grpId="0" animBg="1"/>
      <p:bldP spid="142" grpId="1" animBg="1"/>
      <p:bldP spid="143" grpId="0" animBg="1"/>
      <p:bldP spid="143" grpId="1" animBg="1"/>
      <p:bldP spid="151" grpId="0" animBg="1"/>
      <p:bldP spid="152" grpId="1" animBg="1"/>
      <p:bldP spid="156" grpId="0"/>
      <p:bldP spid="156" grpId="1"/>
      <p:bldP spid="157" grpId="0"/>
      <p:bldP spid="157" grpId="1"/>
      <p:bldP spid="204" grpId="0" animBg="1"/>
      <p:bldP spid="208" grpId="1" animBg="1"/>
      <p:bldP spid="208" grpId="2" animBg="1"/>
      <p:bldP spid="215" grpId="0" animBg="1"/>
      <p:bldP spid="218" grpId="0" animBg="1"/>
      <p:bldP spid="218" grpId="1" animBg="1"/>
      <p:bldP spid="220" grpId="0"/>
      <p:bldP spid="228" grpId="0" animBg="1"/>
      <p:bldP spid="228" grpId="1" animBg="1"/>
      <p:bldP spid="228" grpId="2" animBg="1"/>
      <p:bldP spid="239" grpId="0"/>
      <p:bldP spid="239" grpId="1"/>
      <p:bldP spid="241" grpId="0" animBg="1"/>
      <p:bldP spid="241" grpId="1" animBg="1"/>
      <p:bldP spid="246" grpId="0" animBg="1"/>
      <p:bldP spid="246" grpId="1" animBg="1"/>
      <p:bldP spid="247" grpId="0" animBg="1"/>
      <p:bldP spid="247" grpId="1" animBg="1"/>
      <p:bldP spid="248" grpId="0"/>
      <p:bldP spid="248" grpId="1"/>
      <p:bldP spid="249" grpId="0" animBg="1"/>
      <p:bldP spid="249" grpId="1" animBg="1"/>
      <p:bldP spid="250" grpId="0"/>
      <p:bldP spid="250" grpId="1"/>
      <p:bldP spid="251" grpId="0" animBg="1"/>
      <p:bldP spid="252" grpId="0"/>
      <p:bldP spid="253" grpId="0" animBg="1"/>
      <p:bldP spid="253" grpId="1" animBg="1"/>
      <p:bldP spid="254" grpId="0"/>
      <p:bldP spid="254" grpId="1"/>
      <p:bldP spid="219" grpId="0"/>
      <p:bldP spid="219" grpId="1"/>
      <p:bldP spid="256" grpId="0" animBg="1"/>
      <p:bldP spid="256" grpId="1" animBg="1"/>
      <p:bldP spid="257" grpId="0"/>
      <p:bldP spid="257" grpId="1"/>
      <p:bldP spid="261" grpId="0"/>
      <p:bldP spid="261" grpId="1"/>
      <p:bldP spid="276" grpId="0"/>
      <p:bldP spid="276" grpId="1"/>
      <p:bldP spid="279" grpId="0"/>
      <p:bldP spid="279" grpId="1"/>
      <p:bldP spid="281" grpId="0"/>
      <p:bldP spid="281" grpId="1"/>
      <p:bldP spid="200" grpId="0" animBg="1"/>
      <p:bldP spid="255" grpId="0"/>
      <p:bldP spid="267" grpId="0" animBg="1"/>
      <p:bldP spid="268" grpId="0"/>
      <p:bldP spid="317" grpId="0"/>
      <p:bldP spid="320" grpId="0"/>
      <p:bldP spid="324" grpId="0"/>
      <p:bldP spid="327" grpId="0" animBg="1"/>
      <p:bldP spid="328" grpId="0"/>
      <p:bldP spid="331" grpId="0"/>
      <p:bldP spid="333" grpId="0"/>
      <p:bldP spid="335" grpId="0"/>
      <p:bldP spid="337" grpId="0"/>
      <p:bldP spid="338" grpId="0"/>
      <p:bldP spid="342" grpId="0"/>
      <p:bldP spid="165" grpId="0"/>
      <p:bldP spid="166" grpId="1"/>
      <p:bldP spid="170" grpId="0" animBg="1"/>
      <p:bldP spid="171" grpId="0" animBg="1"/>
      <p:bldP spid="172" grpId="0" animBg="1"/>
      <p:bldP spid="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Geometrical analysis</a:t>
            </a:r>
            <a:r>
              <a:rPr lang="en-US" altLang="ja-JP" dirty="0" smtClean="0">
                <a:solidFill>
                  <a:srgbClr val="FFC000"/>
                </a:solidFill>
              </a:rPr>
              <a:t> </a:t>
            </a:r>
            <a:r>
              <a:rPr lang="en-US" altLang="ja-JP" dirty="0" smtClean="0"/>
              <a:t>α</a:t>
            </a:r>
            <a:r>
              <a:rPr lang="en-US" altLang="ja-JP" baseline="-25000" dirty="0" smtClean="0"/>
              <a:t>-</a:t>
            </a:r>
            <a:endParaRPr lang="en-US" dirty="0"/>
          </a:p>
        </p:txBody>
      </p:sp>
      <p:sp>
        <p:nvSpPr>
          <p:cNvPr id="4" name="Isosceles Triangle 3"/>
          <p:cNvSpPr/>
          <p:nvPr/>
        </p:nvSpPr>
        <p:spPr>
          <a:xfrm rot="16200000">
            <a:off x="3505200" y="1524000"/>
            <a:ext cx="1447800" cy="4648200"/>
          </a:xfrm>
          <a:prstGeom prst="triangl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62600" y="1981200"/>
            <a:ext cx="595035" cy="369332"/>
          </a:xfrm>
          <a:prstGeom prst="rect">
            <a:avLst/>
          </a:prstGeom>
          <a:noFill/>
        </p:spPr>
        <p:txBody>
          <a:bodyPr wrap="none" rtlCol="0">
            <a:spAutoFit/>
          </a:bodyPr>
          <a:lstStyle/>
          <a:p>
            <a:r>
              <a:rPr lang="en-US" altLang="ja-JP" dirty="0" smtClean="0"/>
              <a:t>½ α-</a:t>
            </a:r>
            <a:endParaRPr lang="en-US" dirty="0"/>
          </a:p>
        </p:txBody>
      </p:sp>
      <p:sp>
        <p:nvSpPr>
          <p:cNvPr id="6" name="Arc 5"/>
          <p:cNvSpPr/>
          <p:nvPr/>
        </p:nvSpPr>
        <p:spPr>
          <a:xfrm rot="16982082">
            <a:off x="5810819" y="2298693"/>
            <a:ext cx="304800" cy="304800"/>
          </a:xfrm>
          <a:prstGeom prst="arc">
            <a:avLst>
              <a:gd name="adj1" fmla="val 16200000"/>
              <a:gd name="adj2" fmla="val 20629954"/>
            </a:avLst>
          </a:prstGeom>
          <a:ln>
            <a:solidFill>
              <a:srgbClr val="FF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a:off x="3665525" y="3544214"/>
            <a:ext cx="381000" cy="609600"/>
          </a:xfrm>
          <a:prstGeom prst="arc">
            <a:avLst>
              <a:gd name="adj1" fmla="val 16200000"/>
              <a:gd name="adj2" fmla="val 5351481"/>
            </a:avLst>
          </a:prstGeom>
          <a:ln w="19050">
            <a:solidFill>
              <a:srgbClr val="385D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962400" y="3733800"/>
            <a:ext cx="301686" cy="307777"/>
          </a:xfrm>
          <a:prstGeom prst="rect">
            <a:avLst/>
          </a:prstGeom>
          <a:noFill/>
        </p:spPr>
        <p:txBody>
          <a:bodyPr wrap="none" rtlCol="0">
            <a:spAutoFit/>
          </a:bodyPr>
          <a:lstStyle/>
          <a:p>
            <a:r>
              <a:rPr lang="en-US" altLang="ja-JP" sz="1400" dirty="0" smtClean="0"/>
              <a:t>φ</a:t>
            </a:r>
            <a:endParaRPr lang="en-US" sz="1400" dirty="0"/>
          </a:p>
        </p:txBody>
      </p:sp>
      <p:sp>
        <p:nvSpPr>
          <p:cNvPr id="9" name="Arc 8"/>
          <p:cNvSpPr/>
          <p:nvPr/>
        </p:nvSpPr>
        <p:spPr>
          <a:xfrm rot="10800000">
            <a:off x="5791200" y="4953000"/>
            <a:ext cx="409084" cy="442421"/>
          </a:xfrm>
          <a:prstGeom prst="arc">
            <a:avLst>
              <a:gd name="adj1" fmla="val 17008522"/>
              <a:gd name="adj2" fmla="val 19136407"/>
            </a:avLst>
          </a:prstGeom>
          <a:ln>
            <a:solidFill>
              <a:srgbClr val="FF0000"/>
            </a:solidFill>
            <a:headEnd type="triangl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209804" y="4297878"/>
            <a:ext cx="280846" cy="307777"/>
          </a:xfrm>
          <a:prstGeom prst="rect">
            <a:avLst/>
          </a:prstGeom>
          <a:noFill/>
        </p:spPr>
        <p:txBody>
          <a:bodyPr wrap="none" rtlCol="0">
            <a:spAutoFit/>
          </a:bodyPr>
          <a:lstStyle/>
          <a:p>
            <a:r>
              <a:rPr lang="en-US" altLang="ja-JP" sz="1400" dirty="0" smtClean="0"/>
              <a:t>θ</a:t>
            </a:r>
            <a:endParaRPr lang="en-US" sz="1400" dirty="0"/>
          </a:p>
        </p:txBody>
      </p:sp>
      <p:sp>
        <p:nvSpPr>
          <p:cNvPr id="11" name="Rectangle 10"/>
          <p:cNvSpPr/>
          <p:nvPr/>
        </p:nvSpPr>
        <p:spPr>
          <a:xfrm rot="18776831">
            <a:off x="6512678" y="2356230"/>
            <a:ext cx="304800" cy="1295400"/>
          </a:xfrm>
          <a:prstGeom prst="rect">
            <a:avLst/>
          </a:prstGeom>
          <a:no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3456460">
            <a:off x="6533662" y="4029366"/>
            <a:ext cx="304800" cy="1295400"/>
          </a:xfrm>
          <a:prstGeom prst="rect">
            <a:avLst/>
          </a:prstGeom>
          <a:no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9320288">
            <a:off x="6521539" y="2343547"/>
            <a:ext cx="304800" cy="12954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3015340">
            <a:off x="6542523" y="4016683"/>
            <a:ext cx="304800" cy="12954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10800000">
            <a:off x="5410201" y="2057401"/>
            <a:ext cx="1155405" cy="1050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5539564" y="2082209"/>
            <a:ext cx="1158949" cy="8931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449187" y="4614529"/>
            <a:ext cx="1130595" cy="1045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475769" y="4726171"/>
            <a:ext cx="1247553" cy="9392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0" y="5204361"/>
            <a:ext cx="595035" cy="369332"/>
          </a:xfrm>
          <a:prstGeom prst="rect">
            <a:avLst/>
          </a:prstGeom>
          <a:noFill/>
        </p:spPr>
        <p:txBody>
          <a:bodyPr wrap="none" rtlCol="0">
            <a:spAutoFit/>
          </a:bodyPr>
          <a:lstStyle/>
          <a:p>
            <a:r>
              <a:rPr lang="en-US" altLang="ja-JP" dirty="0" smtClean="0"/>
              <a:t>½ α-</a:t>
            </a:r>
            <a:endParaRPr lang="en-US" dirty="0"/>
          </a:p>
        </p:txBody>
      </p:sp>
      <p:sp>
        <p:nvSpPr>
          <p:cNvPr id="20" name="Isosceles Triangle 19"/>
          <p:cNvSpPr/>
          <p:nvPr/>
        </p:nvSpPr>
        <p:spPr>
          <a:xfrm rot="16200000">
            <a:off x="3828593" y="1429207"/>
            <a:ext cx="990600" cy="4837786"/>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a:off x="3342437" y="3693566"/>
            <a:ext cx="152400" cy="304800"/>
          </a:xfrm>
          <a:prstGeom prst="arc">
            <a:avLst>
              <a:gd name="adj1" fmla="val 16200000"/>
              <a:gd name="adj2" fmla="val 5351481"/>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286000" y="5562600"/>
            <a:ext cx="2057400" cy="1200329"/>
          </a:xfrm>
          <a:prstGeom prst="rect">
            <a:avLst/>
          </a:prstGeom>
          <a:noFill/>
        </p:spPr>
        <p:txBody>
          <a:bodyPr wrap="square" rtlCol="0">
            <a:spAutoFit/>
          </a:bodyPr>
          <a:lstStyle/>
          <a:p>
            <a:r>
              <a:rPr lang="en-US" altLang="ja-JP" dirty="0" smtClean="0">
                <a:sym typeface="Wingdings" pitchFamily="2" charset="2"/>
              </a:rPr>
              <a:t></a:t>
            </a:r>
            <a:r>
              <a:rPr lang="en-US" altLang="ja-JP" dirty="0" smtClean="0"/>
              <a:t> </a:t>
            </a:r>
          </a:p>
          <a:p>
            <a:r>
              <a:rPr lang="en-US" altLang="ja-JP" dirty="0" err="1" smtClean="0"/>
              <a:t>dx</a:t>
            </a:r>
            <a:r>
              <a:rPr lang="en-US" altLang="ja-JP" dirty="0" smtClean="0"/>
              <a:t> = </a:t>
            </a:r>
            <a:r>
              <a:rPr lang="en-US" altLang="ja-JP" dirty="0" err="1" smtClean="0"/>
              <a:t>dφ</a:t>
            </a:r>
            <a:r>
              <a:rPr lang="ja-JP" altLang="en-US" smtClean="0"/>
              <a:t>・</a:t>
            </a:r>
            <a:r>
              <a:rPr lang="en-US" altLang="ja-JP" dirty="0" smtClean="0"/>
              <a:t>L </a:t>
            </a:r>
          </a:p>
          <a:p>
            <a:r>
              <a:rPr lang="en-US" dirty="0" smtClean="0"/>
              <a:t>     = </a:t>
            </a:r>
            <a:r>
              <a:rPr lang="en-US" altLang="ja-JP" dirty="0" smtClean="0"/>
              <a:t>α-</a:t>
            </a:r>
            <a:r>
              <a:rPr lang="ja-JP" altLang="en-US" smtClean="0"/>
              <a:t> ・</a:t>
            </a:r>
            <a:r>
              <a:rPr lang="en-US" altLang="ja-JP" dirty="0" smtClean="0"/>
              <a:t>L </a:t>
            </a:r>
            <a:endParaRPr lang="en-US" dirty="0" smtClean="0"/>
          </a:p>
          <a:p>
            <a:r>
              <a:rPr lang="en-US" altLang="ja-JP" dirty="0" smtClean="0"/>
              <a:t> </a:t>
            </a:r>
            <a:endParaRPr lang="en-US" dirty="0" smtClean="0"/>
          </a:p>
        </p:txBody>
      </p:sp>
      <p:sp>
        <p:nvSpPr>
          <p:cNvPr id="24" name="TextBox 23"/>
          <p:cNvSpPr txBox="1"/>
          <p:nvPr/>
        </p:nvSpPr>
        <p:spPr>
          <a:xfrm>
            <a:off x="4419600" y="3886200"/>
            <a:ext cx="396262" cy="307777"/>
          </a:xfrm>
          <a:prstGeom prst="rect">
            <a:avLst/>
          </a:prstGeom>
          <a:noFill/>
        </p:spPr>
        <p:txBody>
          <a:bodyPr wrap="none" rtlCol="0">
            <a:spAutoFit/>
          </a:bodyPr>
          <a:lstStyle/>
          <a:p>
            <a:r>
              <a:rPr lang="en-US" altLang="ja-JP" sz="1400" dirty="0" err="1" smtClean="0"/>
              <a:t>dφ</a:t>
            </a:r>
            <a:endParaRPr lang="en-US" sz="1400" dirty="0"/>
          </a:p>
        </p:txBody>
      </p:sp>
      <p:cxnSp>
        <p:nvCxnSpPr>
          <p:cNvPr id="25" name="Straight Arrow Connector 24"/>
          <p:cNvCxnSpPr>
            <a:stCxn id="4" idx="3"/>
            <a:endCxn id="20" idx="3"/>
          </p:cNvCxnSpPr>
          <p:nvPr/>
        </p:nvCxnSpPr>
        <p:spPr>
          <a:xfrm>
            <a:off x="6553200" y="3848100"/>
            <a:ext cx="189586" cy="1588"/>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77000" y="3505200"/>
            <a:ext cx="405880" cy="369332"/>
          </a:xfrm>
          <a:prstGeom prst="rect">
            <a:avLst/>
          </a:prstGeom>
          <a:noFill/>
        </p:spPr>
        <p:txBody>
          <a:bodyPr wrap="none" rtlCol="0">
            <a:spAutoFit/>
          </a:bodyPr>
          <a:lstStyle/>
          <a:p>
            <a:r>
              <a:rPr lang="en-US" altLang="ja-JP" dirty="0" err="1" smtClean="0"/>
              <a:t>dx</a:t>
            </a:r>
            <a:endParaRPr lang="en-US" dirty="0"/>
          </a:p>
        </p:txBody>
      </p:sp>
      <p:sp>
        <p:nvSpPr>
          <p:cNvPr id="27" name="Rectangle 26"/>
          <p:cNvSpPr/>
          <p:nvPr/>
        </p:nvSpPr>
        <p:spPr>
          <a:xfrm>
            <a:off x="4343400" y="4495800"/>
            <a:ext cx="282450" cy="369332"/>
          </a:xfrm>
          <a:prstGeom prst="rect">
            <a:avLst/>
          </a:prstGeom>
        </p:spPr>
        <p:txBody>
          <a:bodyPr wrap="none">
            <a:spAutoFit/>
          </a:bodyPr>
          <a:lstStyle/>
          <a:p>
            <a:r>
              <a:rPr lang="en-US" altLang="ja-JP" dirty="0" smtClean="0"/>
              <a:t>L</a:t>
            </a:r>
            <a:endParaRPr lang="en-US" dirty="0"/>
          </a:p>
        </p:txBody>
      </p:sp>
      <p:sp>
        <p:nvSpPr>
          <p:cNvPr id="28" name="Freeform 27"/>
          <p:cNvSpPr/>
          <p:nvPr/>
        </p:nvSpPr>
        <p:spPr>
          <a:xfrm>
            <a:off x="1900123" y="3864864"/>
            <a:ext cx="4601261" cy="913181"/>
          </a:xfrm>
          <a:custGeom>
            <a:avLst/>
            <a:gdLst>
              <a:gd name="connsiteX0" fmla="*/ 0 w 4601261"/>
              <a:gd name="connsiteY0" fmla="*/ 0 h 913181"/>
              <a:gd name="connsiteX1" fmla="*/ 2260397 w 4601261"/>
              <a:gd name="connsiteY1" fmla="*/ 790042 h 913181"/>
              <a:gd name="connsiteX2" fmla="*/ 4601261 w 4601261"/>
              <a:gd name="connsiteY2" fmla="*/ 738835 h 913181"/>
            </a:gdLst>
            <a:ahLst/>
            <a:cxnLst>
              <a:cxn ang="0">
                <a:pos x="connsiteX0" y="connsiteY0"/>
              </a:cxn>
              <a:cxn ang="0">
                <a:pos x="connsiteX1" y="connsiteY1"/>
              </a:cxn>
              <a:cxn ang="0">
                <a:pos x="connsiteX2" y="connsiteY2"/>
              </a:cxn>
            </a:cxnLst>
            <a:rect l="l" t="t" r="r" b="b"/>
            <a:pathLst>
              <a:path w="4601261" h="913181">
                <a:moveTo>
                  <a:pt x="0" y="0"/>
                </a:moveTo>
                <a:cubicBezTo>
                  <a:pt x="746760" y="333451"/>
                  <a:pt x="1493520" y="666903"/>
                  <a:pt x="2260397" y="790042"/>
                </a:cubicBezTo>
                <a:cubicBezTo>
                  <a:pt x="3027274" y="913181"/>
                  <a:pt x="3814267" y="826008"/>
                  <a:pt x="4601261" y="738835"/>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rot="11709397">
            <a:off x="6315423" y="4418101"/>
            <a:ext cx="651153" cy="599317"/>
          </a:xfrm>
          <a:prstGeom prst="arc">
            <a:avLst>
              <a:gd name="adj1" fmla="val 1132418"/>
              <a:gd name="adj2" fmla="val 363962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11709397">
            <a:off x="6355526" y="3918361"/>
            <a:ext cx="954814" cy="946479"/>
          </a:xfrm>
          <a:prstGeom prst="arc">
            <a:avLst>
              <a:gd name="adj1" fmla="val 21224058"/>
              <a:gd name="adj2" fmla="val 375735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5904016" y="3951514"/>
            <a:ext cx="567784" cy="307777"/>
          </a:xfrm>
          <a:prstGeom prst="rect">
            <a:avLst/>
          </a:prstGeom>
          <a:noFill/>
        </p:spPr>
        <p:txBody>
          <a:bodyPr wrap="none" rtlCol="0">
            <a:spAutoFit/>
          </a:bodyPr>
          <a:lstStyle/>
          <a:p>
            <a:r>
              <a:rPr lang="el-GR" altLang="ja-JP" sz="1400" dirty="0" smtClean="0"/>
              <a:t>θ</a:t>
            </a:r>
            <a:r>
              <a:rPr lang="en-US" altLang="ja-JP" sz="1400" dirty="0" smtClean="0"/>
              <a:t>+ </a:t>
            </a:r>
            <a:r>
              <a:rPr lang="en-US" altLang="ja-JP" sz="1400" dirty="0" smtClean="0"/>
              <a:t>α-</a:t>
            </a:r>
            <a:endParaRPr lang="en-US" sz="1400" dirty="0"/>
          </a:p>
        </p:txBody>
      </p:sp>
      <p:sp>
        <p:nvSpPr>
          <p:cNvPr id="32" name="Arc 31"/>
          <p:cNvSpPr/>
          <p:nvPr/>
        </p:nvSpPr>
        <p:spPr>
          <a:xfrm rot="2284436">
            <a:off x="4255811" y="4033839"/>
            <a:ext cx="262287" cy="251765"/>
          </a:xfrm>
          <a:prstGeom prst="arc">
            <a:avLst>
              <a:gd name="adj1" fmla="val 17649125"/>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3429000" y="3733800"/>
            <a:ext cx="346570" cy="307777"/>
          </a:xfrm>
          <a:prstGeom prst="rect">
            <a:avLst/>
          </a:prstGeom>
          <a:noFill/>
        </p:spPr>
        <p:txBody>
          <a:bodyPr wrap="none" rtlCol="0">
            <a:spAutoFit/>
          </a:bodyPr>
          <a:lstStyle/>
          <a:p>
            <a:r>
              <a:rPr lang="el-GR" altLang="ja-JP" sz="1400" dirty="0" smtClean="0"/>
              <a:t>φ</a:t>
            </a:r>
            <a:r>
              <a:rPr lang="en-US" altLang="ja-JP" sz="1400" dirty="0" smtClean="0"/>
              <a:t>’</a:t>
            </a:r>
          </a:p>
        </p:txBody>
      </p:sp>
      <p:cxnSp>
        <p:nvCxnSpPr>
          <p:cNvPr id="34" name="Straight Connector 33"/>
          <p:cNvCxnSpPr/>
          <p:nvPr/>
        </p:nvCxnSpPr>
        <p:spPr>
          <a:xfrm rot="5400000">
            <a:off x="6048375" y="3152775"/>
            <a:ext cx="533400" cy="457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rot="2657592">
            <a:off x="6450908" y="3082224"/>
            <a:ext cx="76200" cy="762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5918236" y="3993975"/>
            <a:ext cx="640145" cy="5526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rot="2657592">
            <a:off x="6518367" y="4454221"/>
            <a:ext cx="76200" cy="762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rot="10800000" flipV="1">
            <a:off x="6035085" y="3114674"/>
            <a:ext cx="508591" cy="43061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rot="3186537">
            <a:off x="6521099" y="3116359"/>
            <a:ext cx="76200" cy="762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966613">
            <a:off x="6462204" y="4538198"/>
            <a:ext cx="76200" cy="762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6027101" y="4205753"/>
            <a:ext cx="551385" cy="37080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29275" y="3495675"/>
            <a:ext cx="595035" cy="369332"/>
          </a:xfrm>
          <a:prstGeom prst="rect">
            <a:avLst/>
          </a:prstGeom>
          <a:noFill/>
        </p:spPr>
        <p:txBody>
          <a:bodyPr wrap="none" rtlCol="0">
            <a:spAutoFit/>
          </a:bodyPr>
          <a:lstStyle/>
          <a:p>
            <a:r>
              <a:rPr lang="en-US" altLang="ja-JP" dirty="0" smtClean="0"/>
              <a:t>½ α-</a:t>
            </a:r>
            <a:endParaRPr lang="en-US" dirty="0"/>
          </a:p>
        </p:txBody>
      </p:sp>
      <p:sp>
        <p:nvSpPr>
          <p:cNvPr id="43" name="Arc 42"/>
          <p:cNvSpPr/>
          <p:nvPr/>
        </p:nvSpPr>
        <p:spPr>
          <a:xfrm rot="11674199">
            <a:off x="6119911" y="3300512"/>
            <a:ext cx="304800" cy="304800"/>
          </a:xfrm>
          <a:prstGeom prst="arc">
            <a:avLst>
              <a:gd name="adj1" fmla="val 18160891"/>
              <a:gd name="adj2" fmla="val 1999453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 name="Group 47"/>
          <p:cNvGrpSpPr/>
          <p:nvPr/>
        </p:nvGrpSpPr>
        <p:grpSpPr>
          <a:xfrm>
            <a:off x="228600" y="1371599"/>
            <a:ext cx="4724400" cy="1143001"/>
            <a:chOff x="228600" y="1371600"/>
            <a:chExt cx="7448550" cy="1304925"/>
          </a:xfrm>
        </p:grpSpPr>
        <p:pic>
          <p:nvPicPr>
            <p:cNvPr id="22531" name="Picture 3"/>
            <p:cNvPicPr>
              <a:picLocks noChangeAspect="1" noChangeArrowheads="1"/>
            </p:cNvPicPr>
            <p:nvPr/>
          </p:nvPicPr>
          <p:blipFill>
            <a:blip r:embed="rId2" cstate="print"/>
            <a:srcRect/>
            <a:stretch>
              <a:fillRect/>
            </a:stretch>
          </p:blipFill>
          <p:spPr bwMode="auto">
            <a:xfrm>
              <a:off x="228600" y="1371600"/>
              <a:ext cx="7448550" cy="952500"/>
            </a:xfrm>
            <a:prstGeom prst="rect">
              <a:avLst/>
            </a:prstGeom>
            <a:noFill/>
            <a:ln w="9525">
              <a:noFill/>
              <a:miter lim="800000"/>
              <a:headEnd/>
              <a:tailEnd/>
            </a:ln>
          </p:spPr>
        </p:pic>
        <p:pic>
          <p:nvPicPr>
            <p:cNvPr id="22532" name="Picture 4"/>
            <p:cNvPicPr>
              <a:picLocks noChangeAspect="1" noChangeArrowheads="1"/>
            </p:cNvPicPr>
            <p:nvPr/>
          </p:nvPicPr>
          <p:blipFill>
            <a:blip r:embed="rId3" cstate="print"/>
            <a:srcRect/>
            <a:stretch>
              <a:fillRect/>
            </a:stretch>
          </p:blipFill>
          <p:spPr bwMode="auto">
            <a:xfrm>
              <a:off x="238125" y="2276475"/>
              <a:ext cx="7400925" cy="400050"/>
            </a:xfrm>
            <a:prstGeom prst="rect">
              <a:avLst/>
            </a:prstGeom>
            <a:noFill/>
            <a:ln w="9525">
              <a:noFill/>
              <a:miter lim="800000"/>
              <a:headEnd/>
              <a:tailEnd/>
            </a:ln>
          </p:spPr>
        </p:pic>
      </p:grpSp>
      <p:sp>
        <p:nvSpPr>
          <p:cNvPr id="49" name="Rectangle 48"/>
          <p:cNvSpPr/>
          <p:nvPr/>
        </p:nvSpPr>
        <p:spPr>
          <a:xfrm>
            <a:off x="762000" y="2133600"/>
            <a:ext cx="1219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038600" y="5791200"/>
            <a:ext cx="1255472" cy="923330"/>
          </a:xfrm>
          <a:prstGeom prst="rect">
            <a:avLst/>
          </a:prstGeom>
          <a:noFill/>
        </p:spPr>
        <p:txBody>
          <a:bodyPr wrap="none" rtlCol="0">
            <a:spAutoFit/>
          </a:bodyPr>
          <a:lstStyle/>
          <a:p>
            <a:r>
              <a:rPr lang="en-US" dirty="0" smtClean="0"/>
              <a:t>R=37.8</a:t>
            </a:r>
          </a:p>
          <a:p>
            <a:r>
              <a:rPr lang="en-US" dirty="0" smtClean="0"/>
              <a:t>L=10.05  </a:t>
            </a:r>
            <a:r>
              <a:rPr lang="en-US" dirty="0" smtClean="0">
                <a:sym typeface="Wingdings" pitchFamily="2" charset="2"/>
              </a:rPr>
              <a:t></a:t>
            </a:r>
            <a:endParaRPr lang="en-US" dirty="0" smtClean="0"/>
          </a:p>
          <a:p>
            <a:r>
              <a:rPr lang="en-US" dirty="0" smtClean="0"/>
              <a:t>d=0.15</a:t>
            </a:r>
            <a:endParaRPr lang="en-US" dirty="0"/>
          </a:p>
        </p:txBody>
      </p:sp>
      <p:sp>
        <p:nvSpPr>
          <p:cNvPr id="51" name="TextBox 50"/>
          <p:cNvSpPr txBox="1"/>
          <p:nvPr/>
        </p:nvSpPr>
        <p:spPr>
          <a:xfrm>
            <a:off x="5334000" y="6019800"/>
            <a:ext cx="1576072" cy="369332"/>
          </a:xfrm>
          <a:prstGeom prst="rect">
            <a:avLst/>
          </a:prstGeom>
          <a:noFill/>
        </p:spPr>
        <p:txBody>
          <a:bodyPr wrap="none" rtlCol="0">
            <a:spAutoFit/>
          </a:bodyPr>
          <a:lstStyle/>
          <a:p>
            <a:r>
              <a:rPr lang="en-US" altLang="ja-JP" dirty="0" err="1" smtClean="0"/>
              <a:t>dx</a:t>
            </a:r>
            <a:r>
              <a:rPr lang="en-US" altLang="ja-JP" dirty="0" smtClean="0"/>
              <a:t> = 10.05 </a:t>
            </a:r>
            <a:r>
              <a:rPr lang="ja-JP" altLang="en-US" smtClean="0"/>
              <a:t>・</a:t>
            </a:r>
            <a:r>
              <a:rPr lang="en-US" altLang="ja-JP" dirty="0" smtClean="0"/>
              <a:t> α-</a:t>
            </a:r>
            <a:endParaRPr lang="en-US" dirty="0" smtClean="0"/>
          </a:p>
        </p:txBody>
      </p:sp>
      <p:sp>
        <p:nvSpPr>
          <p:cNvPr id="52" name="Rectangle 51"/>
          <p:cNvSpPr/>
          <p:nvPr/>
        </p:nvSpPr>
        <p:spPr>
          <a:xfrm>
            <a:off x="5334000" y="6019800"/>
            <a:ext cx="1600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1200150" y="384810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848600" y="3657600"/>
            <a:ext cx="1165127" cy="369332"/>
          </a:xfrm>
          <a:prstGeom prst="rect">
            <a:avLst/>
          </a:prstGeom>
          <a:noFill/>
        </p:spPr>
        <p:txBody>
          <a:bodyPr wrap="none" rtlCol="0">
            <a:spAutoFit/>
          </a:bodyPr>
          <a:lstStyle/>
          <a:p>
            <a:r>
              <a:rPr lang="en-US" dirty="0" smtClean="0"/>
              <a:t>symmetric</a:t>
            </a:r>
            <a:endParaRPr lang="en-US" dirty="0"/>
          </a:p>
        </p:txBody>
      </p:sp>
      <p:sp>
        <p:nvSpPr>
          <p:cNvPr id="56" name="Rectangle 55"/>
          <p:cNvSpPr/>
          <p:nvPr/>
        </p:nvSpPr>
        <p:spPr>
          <a:xfrm>
            <a:off x="2438400" y="4953000"/>
            <a:ext cx="1676400" cy="646331"/>
          </a:xfrm>
          <a:prstGeom prst="rect">
            <a:avLst/>
          </a:prstGeom>
        </p:spPr>
        <p:txBody>
          <a:bodyPr wrap="square">
            <a:spAutoFit/>
          </a:bodyPr>
          <a:lstStyle/>
          <a:p>
            <a:r>
              <a:rPr lang="en-US" altLang="ja-JP" dirty="0" err="1" smtClean="0"/>
              <a:t>dφ</a:t>
            </a:r>
            <a:r>
              <a:rPr lang="en-US" altLang="ja-JP" dirty="0" smtClean="0"/>
              <a:t> = (φ – </a:t>
            </a:r>
            <a:r>
              <a:rPr lang="el-GR" altLang="ja-JP" dirty="0" smtClean="0"/>
              <a:t>φ</a:t>
            </a:r>
            <a:r>
              <a:rPr lang="en-US" altLang="ja-JP" dirty="0" smtClean="0"/>
              <a:t>’)/2</a:t>
            </a:r>
          </a:p>
          <a:p>
            <a:r>
              <a:rPr lang="en-US" dirty="0" smtClean="0"/>
              <a:t>      = </a:t>
            </a:r>
            <a:r>
              <a:rPr lang="en-US" altLang="ja-JP" dirty="0" smtClean="0"/>
              <a:t>α-</a:t>
            </a:r>
            <a:endParaRPr lang="en-US" dirty="0" smtClean="0"/>
          </a:p>
        </p:txBody>
      </p:sp>
      <p:sp>
        <p:nvSpPr>
          <p:cNvPr id="53" name="Slide Number Placeholder 52"/>
          <p:cNvSpPr>
            <a:spLocks noGrp="1"/>
          </p:cNvSpPr>
          <p:nvPr>
            <p:ph type="sldNum" sz="quarter" idx="12"/>
          </p:nvPr>
        </p:nvSpPr>
        <p:spPr/>
        <p:txBody>
          <a:bodyPr/>
          <a:lstStyle/>
          <a:p>
            <a:fld id="{1BF1B83B-E97F-4C33-85DE-BACA1BBD56B1}" type="slidenum">
              <a:rPr lang="en-US" smtClean="0"/>
              <a:pPr/>
              <a:t>7</a:t>
            </a:fld>
            <a:endParaRPr lang="en-US"/>
          </a:p>
        </p:txBody>
      </p:sp>
      <p:sp>
        <p:nvSpPr>
          <p:cNvPr id="58" name="Freeform 57"/>
          <p:cNvSpPr/>
          <p:nvPr/>
        </p:nvSpPr>
        <p:spPr>
          <a:xfrm>
            <a:off x="1905000" y="3200400"/>
            <a:ext cx="45719" cy="1268851"/>
          </a:xfrm>
          <a:custGeom>
            <a:avLst/>
            <a:gdLst>
              <a:gd name="connsiteX0" fmla="*/ 86889 w 91027"/>
              <a:gd name="connsiteY0" fmla="*/ 0 h 1257818"/>
              <a:gd name="connsiteX1" fmla="*/ 16551 w 91027"/>
              <a:gd name="connsiteY1" fmla="*/ 364105 h 1257818"/>
              <a:gd name="connsiteX2" fmla="*/ 12413 w 91027"/>
              <a:gd name="connsiteY2" fmla="*/ 848200 h 1257818"/>
              <a:gd name="connsiteX3" fmla="*/ 91027 w 91027"/>
              <a:gd name="connsiteY3" fmla="*/ 1257818 h 1257818"/>
            </a:gdLst>
            <a:ahLst/>
            <a:cxnLst>
              <a:cxn ang="0">
                <a:pos x="connsiteX0" y="connsiteY0"/>
              </a:cxn>
              <a:cxn ang="0">
                <a:pos x="connsiteX1" y="connsiteY1"/>
              </a:cxn>
              <a:cxn ang="0">
                <a:pos x="connsiteX2" y="connsiteY2"/>
              </a:cxn>
              <a:cxn ang="0">
                <a:pos x="connsiteX3" y="connsiteY3"/>
              </a:cxn>
            </a:cxnLst>
            <a:rect l="l" t="t" r="r" b="b"/>
            <a:pathLst>
              <a:path w="91027" h="1257818">
                <a:moveTo>
                  <a:pt x="86889" y="0"/>
                </a:moveTo>
                <a:cubicBezTo>
                  <a:pt x="57926" y="111369"/>
                  <a:pt x="28964" y="222738"/>
                  <a:pt x="16551" y="364105"/>
                </a:cubicBezTo>
                <a:cubicBezTo>
                  <a:pt x="4138" y="505472"/>
                  <a:pt x="0" y="699248"/>
                  <a:pt x="12413" y="848200"/>
                </a:cubicBezTo>
                <a:cubicBezTo>
                  <a:pt x="24826" y="997152"/>
                  <a:pt x="57926" y="1127485"/>
                  <a:pt x="91027" y="1257818"/>
                </a:cubicBezTo>
              </a:path>
            </a:pathLst>
          </a:cu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ectangle 58"/>
          <p:cNvSpPr/>
          <p:nvPr/>
        </p:nvSpPr>
        <p:spPr>
          <a:xfrm>
            <a:off x="6324600" y="3620362"/>
            <a:ext cx="228600" cy="2286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dissolve">
                                      <p:cBhvr>
                                        <p:cTn id="25" dur="500"/>
                                        <p:tgtEl>
                                          <p:spTgt spid="43"/>
                                        </p:tgtEl>
                                      </p:cBhvr>
                                    </p:animEffect>
                                  </p:childTnLst>
                                </p:cTn>
                              </p:par>
                              <p:par>
                                <p:cTn id="26" presetID="9"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dissolve">
                                      <p:cBhvr>
                                        <p:cTn id="28" dur="500"/>
                                        <p:tgtEl>
                                          <p:spTgt spid="3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dissolve">
                                      <p:cBhvr>
                                        <p:cTn id="31" dur="500"/>
                                        <p:tgtEl>
                                          <p:spTgt spid="3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dissolve">
                                      <p:cBhvr>
                                        <p:cTn id="37" dur="500"/>
                                        <p:tgtEl>
                                          <p:spTgt spid="42"/>
                                        </p:tgtEl>
                                      </p:cBhvr>
                                    </p:animEffect>
                                  </p:childTnLst>
                                </p:cTn>
                              </p:par>
                              <p:par>
                                <p:cTn id="38" presetID="9"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dissolve">
                                      <p:cBhvr>
                                        <p:cTn id="40" dur="500"/>
                                        <p:tgtEl>
                                          <p:spTgt spid="4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ssolve">
                                      <p:cBhvr>
                                        <p:cTn id="43" dur="500"/>
                                        <p:tgtEl>
                                          <p:spTgt spid="4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dissolv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1000"/>
                                  </p:stCondLst>
                                  <p:childTnLst>
                                    <p:set>
                                      <p:cBhvr>
                                        <p:cTn id="72" dur="1" fill="hold">
                                          <p:stCondLst>
                                            <p:cond delay="0"/>
                                          </p:stCondLst>
                                        </p:cTn>
                                        <p:tgtEl>
                                          <p:spTgt spid="31"/>
                                        </p:tgtEl>
                                        <p:attrNameLst>
                                          <p:attrName>style.visibility</p:attrName>
                                        </p:attrNameLst>
                                      </p:cBhvr>
                                      <p:to>
                                        <p:strVal val="visible"/>
                                      </p:to>
                                    </p:set>
                                  </p:childTnLst>
                                </p:cTn>
                              </p:par>
                            </p:childTnLst>
                          </p:cTn>
                        </p:par>
                        <p:par>
                          <p:cTn id="73" fill="hold">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ssolve">
                                      <p:cBhvr>
                                        <p:cTn id="80" dur="500"/>
                                        <p:tgtEl>
                                          <p:spTgt spid="8"/>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dissolve">
                                      <p:cBhvr>
                                        <p:cTn id="83" dur="500"/>
                                        <p:tgtEl>
                                          <p:spTgt spid="21"/>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dissolve">
                                      <p:cBhvr>
                                        <p:cTn id="86" dur="500"/>
                                        <p:tgtEl>
                                          <p:spTgt spid="33"/>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dissolve">
                                      <p:cBhvr>
                                        <p:cTn id="89" dur="500"/>
                                        <p:tgtEl>
                                          <p:spTgt spid="7"/>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dissolve">
                                      <p:cBhvr>
                                        <p:cTn id="92" dur="500"/>
                                        <p:tgtEl>
                                          <p:spTgt spid="32"/>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dissolve">
                                      <p:cBhvr>
                                        <p:cTn id="95" dur="500"/>
                                        <p:tgtEl>
                                          <p:spTgt spid="24"/>
                                        </p:tgtEl>
                                      </p:cBhvr>
                                    </p:animEffect>
                                  </p:childTnLst>
                                </p:cTn>
                              </p:par>
                              <p:par>
                                <p:cTn id="96" presetID="1" presetClass="entr" presetSubtype="0" fill="hold" grpId="0" nodeType="withEffect">
                                  <p:stCondLst>
                                    <p:cond delay="0"/>
                                  </p:stCondLst>
                                  <p:childTnLst>
                                    <p:set>
                                      <p:cBhvr>
                                        <p:cTn id="97" dur="1" fill="hold">
                                          <p:stCondLst>
                                            <p:cond delay="0"/>
                                          </p:stCondLst>
                                        </p:cTn>
                                        <p:tgtEl>
                                          <p:spTgt spid="5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dissolve">
                                      <p:cBhvr>
                                        <p:cTn id="102" dur="500"/>
                                        <p:tgtEl>
                                          <p:spTgt spid="25"/>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dissolve">
                                      <p:cBhvr>
                                        <p:cTn id="105" dur="500"/>
                                        <p:tgtEl>
                                          <p:spTgt spid="26"/>
                                        </p:tgtEl>
                                      </p:cBhvr>
                                    </p:animEffect>
                                  </p:childTnLst>
                                </p:cTn>
                              </p:par>
                              <p:par>
                                <p:cTn id="106" presetID="1" presetClass="entr" presetSubtype="0"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9"/>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animBg="1"/>
      <p:bldP spid="10" grpId="0"/>
      <p:bldP spid="13" grpId="0" animBg="1"/>
      <p:bldP spid="14" grpId="0" animBg="1"/>
      <p:bldP spid="19" grpId="0"/>
      <p:bldP spid="20" grpId="0" animBg="1"/>
      <p:bldP spid="21" grpId="0" animBg="1"/>
      <p:bldP spid="23" grpId="0"/>
      <p:bldP spid="24" grpId="0"/>
      <p:bldP spid="26" grpId="0"/>
      <p:bldP spid="29" grpId="0" animBg="1"/>
      <p:bldP spid="30" grpId="0" animBg="1"/>
      <p:bldP spid="31" grpId="0"/>
      <p:bldP spid="32" grpId="0" animBg="1"/>
      <p:bldP spid="33" grpId="0"/>
      <p:bldP spid="37" grpId="0" animBg="1"/>
      <p:bldP spid="39" grpId="0" animBg="1"/>
      <p:bldP spid="40" grpId="0" animBg="1"/>
      <p:bldP spid="42" grpId="0"/>
      <p:bldP spid="43" grpId="0" animBg="1"/>
      <p:bldP spid="49" grpId="0" animBg="1"/>
      <p:bldP spid="50" grpId="0"/>
      <p:bldP spid="51" grpId="0"/>
      <p:bldP spid="52" grpId="0" animBg="1"/>
      <p:bldP spid="55" grpId="0"/>
      <p:bldP spid="56" grpId="0"/>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dirty="0" smtClean="0"/>
              <a:t>Pitch misalignment</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57200" y="2027425"/>
            <a:ext cx="5924550" cy="4678175"/>
          </a:xfrm>
          <a:prstGeom prst="rect">
            <a:avLst/>
          </a:prstGeom>
          <a:noFill/>
          <a:ln w="9525">
            <a:noFill/>
            <a:miter lim="800000"/>
            <a:headEnd/>
            <a:tailEnd/>
          </a:ln>
        </p:spPr>
      </p:pic>
      <p:sp>
        <p:nvSpPr>
          <p:cNvPr id="4" name="Rounded Rectangle 3"/>
          <p:cNvSpPr/>
          <p:nvPr/>
        </p:nvSpPr>
        <p:spPr>
          <a:xfrm>
            <a:off x="457200" y="2743201"/>
            <a:ext cx="4724400" cy="3810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57200" y="3429001"/>
            <a:ext cx="4724400" cy="3810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2057401"/>
            <a:ext cx="1905000" cy="615553"/>
          </a:xfrm>
          <a:prstGeom prst="rect">
            <a:avLst/>
          </a:prstGeom>
          <a:noFill/>
        </p:spPr>
        <p:txBody>
          <a:bodyPr wrap="square" rtlCol="0">
            <a:spAutoFit/>
          </a:bodyPr>
          <a:lstStyle/>
          <a:p>
            <a:r>
              <a:rPr lang="en-US" dirty="0" smtClean="0"/>
              <a:t>Very similar </a:t>
            </a:r>
            <a:r>
              <a:rPr lang="en-US" dirty="0" smtClean="0">
                <a:sym typeface="Wingdings" pitchFamily="2" charset="2"/>
              </a:rPr>
              <a:t></a:t>
            </a:r>
          </a:p>
          <a:p>
            <a:r>
              <a:rPr lang="en-US" sz="1600" dirty="0" smtClean="0">
                <a:sym typeface="Wingdings" pitchFamily="2" charset="2"/>
              </a:rPr>
              <a:t>linear  combination</a:t>
            </a:r>
            <a:endParaRPr lang="en-US" sz="1600" dirty="0"/>
          </a:p>
        </p:txBody>
      </p:sp>
      <p:graphicFrame>
        <p:nvGraphicFramePr>
          <p:cNvPr id="7" name="Object 6"/>
          <p:cNvGraphicFramePr>
            <a:graphicFrameLocks noChangeAspect="1"/>
          </p:cNvGraphicFramePr>
          <p:nvPr/>
        </p:nvGraphicFramePr>
        <p:xfrm>
          <a:off x="5867400" y="2819401"/>
          <a:ext cx="1371600" cy="1330936"/>
        </p:xfrm>
        <a:graphic>
          <a:graphicData uri="http://schemas.openxmlformats.org/presentationml/2006/ole">
            <p:oleObj spid="_x0000_s23554" name="Equation" r:id="rId4" imgW="838080" imgH="812520" progId="Equation.3">
              <p:embed/>
            </p:oleObj>
          </a:graphicData>
        </a:graphic>
      </p:graphicFrame>
      <p:cxnSp>
        <p:nvCxnSpPr>
          <p:cNvPr id="8" name="Straight Arrow Connector 7"/>
          <p:cNvCxnSpPr/>
          <p:nvPr/>
        </p:nvCxnSpPr>
        <p:spPr>
          <a:xfrm rot="10800000" flipV="1">
            <a:off x="5105400" y="2590801"/>
            <a:ext cx="314326" cy="378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5181600" y="2743201"/>
            <a:ext cx="333375" cy="9685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514351" y="5029201"/>
            <a:ext cx="5772150" cy="3810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33400" y="5715001"/>
            <a:ext cx="5762625" cy="30479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2" name="Group 11"/>
          <p:cNvGrpSpPr/>
          <p:nvPr/>
        </p:nvGrpSpPr>
        <p:grpSpPr>
          <a:xfrm>
            <a:off x="304800" y="381000"/>
            <a:ext cx="2876550" cy="1857597"/>
            <a:chOff x="497027" y="3429000"/>
            <a:chExt cx="5492356" cy="3013973"/>
          </a:xfrm>
        </p:grpSpPr>
        <p:grpSp>
          <p:nvGrpSpPr>
            <p:cNvPr id="13" name="Group 106"/>
            <p:cNvGrpSpPr/>
            <p:nvPr/>
          </p:nvGrpSpPr>
          <p:grpSpPr>
            <a:xfrm>
              <a:off x="497027" y="3429000"/>
              <a:ext cx="1529543" cy="1108971"/>
              <a:chOff x="4764227" y="4114800"/>
              <a:chExt cx="1529543" cy="1108971"/>
            </a:xfrm>
          </p:grpSpPr>
          <p:cxnSp>
            <p:nvCxnSpPr>
              <p:cNvPr id="43" name="Straight Arrow Connector 42"/>
              <p:cNvCxnSpPr/>
              <p:nvPr/>
            </p:nvCxnSpPr>
            <p:spPr>
              <a:xfrm>
                <a:off x="4800600" y="4953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46482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791201" y="4724400"/>
                <a:ext cx="502569" cy="499371"/>
              </a:xfrm>
              <a:prstGeom prst="rect">
                <a:avLst/>
              </a:prstGeom>
              <a:noFill/>
            </p:spPr>
            <p:txBody>
              <a:bodyPr wrap="none" rtlCol="0">
                <a:spAutoFit/>
              </a:bodyPr>
              <a:lstStyle/>
              <a:p>
                <a:r>
                  <a:rPr lang="en-US" sz="1400" dirty="0" smtClean="0"/>
                  <a:t>x</a:t>
                </a:r>
                <a:endParaRPr lang="en-US" sz="1400" dirty="0"/>
              </a:p>
            </p:txBody>
          </p:sp>
          <p:sp>
            <p:nvSpPr>
              <p:cNvPr id="46" name="TextBox 45"/>
              <p:cNvSpPr txBox="1"/>
              <p:nvPr/>
            </p:nvSpPr>
            <p:spPr>
              <a:xfrm>
                <a:off x="5181601" y="4114800"/>
                <a:ext cx="508691" cy="499372"/>
              </a:xfrm>
              <a:prstGeom prst="rect">
                <a:avLst/>
              </a:prstGeom>
              <a:noFill/>
            </p:spPr>
            <p:txBody>
              <a:bodyPr wrap="none" rtlCol="0">
                <a:spAutoFit/>
              </a:bodyPr>
              <a:lstStyle/>
              <a:p>
                <a:r>
                  <a:rPr lang="en-US" sz="1400" dirty="0"/>
                  <a:t>y</a:t>
                </a:r>
              </a:p>
            </p:txBody>
          </p:sp>
          <p:sp>
            <p:nvSpPr>
              <p:cNvPr id="47" name="Oval 46"/>
              <p:cNvSpPr/>
              <p:nvPr/>
            </p:nvSpPr>
            <p:spPr>
              <a:xfrm>
                <a:off x="5029200" y="4876800"/>
                <a:ext cx="152400" cy="1524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081016" y="492556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764227" y="4609342"/>
                <a:ext cx="228600" cy="499372"/>
              </a:xfrm>
              <a:prstGeom prst="rect">
                <a:avLst/>
              </a:prstGeom>
              <a:noFill/>
            </p:spPr>
            <p:txBody>
              <a:bodyPr wrap="square" rtlCol="0">
                <a:spAutoFit/>
              </a:bodyPr>
              <a:lstStyle/>
              <a:p>
                <a:r>
                  <a:rPr lang="en-US" sz="1400" dirty="0" smtClean="0"/>
                  <a:t>z</a:t>
                </a:r>
                <a:endParaRPr lang="en-US" sz="1400" dirty="0"/>
              </a:p>
            </p:txBody>
          </p:sp>
        </p:grpSp>
        <p:sp>
          <p:nvSpPr>
            <p:cNvPr id="14" name="Isosceles Triangle 13"/>
            <p:cNvSpPr/>
            <p:nvPr/>
          </p:nvSpPr>
          <p:spPr>
            <a:xfrm rot="16200000">
              <a:off x="2476500" y="3768923"/>
              <a:ext cx="533400" cy="3505200"/>
            </a:xfrm>
            <a:prstGeom prst="triangl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4"/>
            </p:cNvCxnSpPr>
            <p:nvPr/>
          </p:nvCxnSpPr>
          <p:spPr>
            <a:xfrm flipV="1">
              <a:off x="4495801" y="5082623"/>
              <a:ext cx="1493582" cy="172200"/>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62401" y="5943601"/>
              <a:ext cx="790275" cy="499372"/>
            </a:xfrm>
            <a:prstGeom prst="rect">
              <a:avLst/>
            </a:prstGeom>
            <a:noFill/>
          </p:spPr>
          <p:txBody>
            <a:bodyPr wrap="none" rtlCol="0">
              <a:spAutoFit/>
            </a:bodyPr>
            <a:lstStyle/>
            <a:p>
              <a:r>
                <a:rPr lang="en-US" sz="1400" dirty="0" smtClean="0">
                  <a:solidFill>
                    <a:schemeClr val="tx2"/>
                  </a:solidFill>
                </a:rPr>
                <a:t>Mc</a:t>
              </a:r>
              <a:endParaRPr lang="en-US" sz="1400" dirty="0">
                <a:solidFill>
                  <a:schemeClr val="tx2"/>
                </a:solidFill>
              </a:endParaRPr>
            </a:p>
          </p:txBody>
        </p:sp>
        <p:sp>
          <p:nvSpPr>
            <p:cNvPr id="17" name="TextBox 16"/>
            <p:cNvSpPr txBox="1"/>
            <p:nvPr/>
          </p:nvSpPr>
          <p:spPr>
            <a:xfrm>
              <a:off x="869462" y="5034039"/>
              <a:ext cx="827003" cy="499372"/>
            </a:xfrm>
            <a:prstGeom prst="rect">
              <a:avLst/>
            </a:prstGeom>
            <a:noFill/>
          </p:spPr>
          <p:txBody>
            <a:bodyPr wrap="none" rtlCol="0">
              <a:spAutoFit/>
            </a:bodyPr>
            <a:lstStyle/>
            <a:p>
              <a:r>
                <a:rPr lang="en-US" sz="1400" dirty="0" smtClean="0">
                  <a:solidFill>
                    <a:schemeClr val="tx2"/>
                  </a:solidFill>
                </a:rPr>
                <a:t>Mb</a:t>
              </a:r>
              <a:endParaRPr lang="en-US" sz="1400" dirty="0">
                <a:solidFill>
                  <a:schemeClr val="tx2"/>
                </a:solidFill>
              </a:endParaRPr>
            </a:p>
          </p:txBody>
        </p:sp>
        <p:sp>
          <p:nvSpPr>
            <p:cNvPr id="18" name="Rectangle 17"/>
            <p:cNvSpPr/>
            <p:nvPr/>
          </p:nvSpPr>
          <p:spPr>
            <a:xfrm rot="2697535">
              <a:off x="4401961" y="5198969"/>
              <a:ext cx="304800" cy="76200"/>
            </a:xfrm>
            <a:prstGeom prst="rect">
              <a:avLst/>
            </a:prstGeom>
            <a:noFill/>
            <a:ln w="9525">
              <a:solidFill>
                <a:srgbClr val="385D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7852654">
              <a:off x="4364034" y="5759031"/>
              <a:ext cx="3048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p:cNvSpPr/>
            <p:nvPr/>
          </p:nvSpPr>
          <p:spPr>
            <a:xfrm rot="12967788">
              <a:off x="982321" y="5157163"/>
              <a:ext cx="533400" cy="609600"/>
            </a:xfrm>
            <a:prstGeom prst="arc">
              <a:avLst/>
            </a:prstGeom>
            <a:ln w="28575">
              <a:solidFill>
                <a:srgbClr val="385D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Connector 20"/>
            <p:cNvCxnSpPr>
              <a:stCxn id="20" idx="0"/>
            </p:cNvCxnSpPr>
            <p:nvPr/>
          </p:nvCxnSpPr>
          <p:spPr>
            <a:xfrm flipH="1">
              <a:off x="906556" y="5708145"/>
              <a:ext cx="162750" cy="6504"/>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V="1">
              <a:off x="704684" y="5500429"/>
              <a:ext cx="393192" cy="9144"/>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6708" y="5308405"/>
              <a:ext cx="118872" cy="0"/>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667000" y="5712023"/>
              <a:ext cx="1219200" cy="307777"/>
            </a:xfrm>
            <a:prstGeom prst="rect">
              <a:avLst/>
            </a:prstGeom>
            <a:noFill/>
            <a:ln>
              <a:noFill/>
            </a:ln>
          </p:spPr>
          <p:txBody>
            <a:bodyPr wrap="square" rtlCol="0">
              <a:spAutoFit/>
            </a:bodyPr>
            <a:lstStyle/>
            <a:p>
              <a:r>
                <a:rPr lang="en-US" sz="1400" dirty="0" smtClean="0">
                  <a:solidFill>
                    <a:schemeClr val="tx2">
                      <a:lumMod val="60000"/>
                      <a:lumOff val="40000"/>
                    </a:schemeClr>
                  </a:solidFill>
                </a:rPr>
                <a:t>10m</a:t>
              </a:r>
              <a:endParaRPr lang="en-US" sz="1400" dirty="0">
                <a:solidFill>
                  <a:schemeClr val="tx2">
                    <a:lumMod val="60000"/>
                    <a:lumOff val="40000"/>
                  </a:schemeClr>
                </a:solidFill>
              </a:endParaRPr>
            </a:p>
          </p:txBody>
        </p:sp>
        <p:sp>
          <p:nvSpPr>
            <p:cNvPr id="25" name="TextBox 24"/>
            <p:cNvSpPr txBox="1"/>
            <p:nvPr/>
          </p:nvSpPr>
          <p:spPr>
            <a:xfrm>
              <a:off x="3810000" y="5410200"/>
              <a:ext cx="554960" cy="307777"/>
            </a:xfrm>
            <a:prstGeom prst="rect">
              <a:avLst/>
            </a:prstGeom>
            <a:noFill/>
            <a:ln>
              <a:noFill/>
            </a:ln>
          </p:spPr>
          <p:txBody>
            <a:bodyPr wrap="none" rtlCol="0">
              <a:spAutoFit/>
            </a:bodyPr>
            <a:lstStyle/>
            <a:p>
              <a:r>
                <a:rPr lang="en-US" sz="1400" dirty="0" smtClean="0">
                  <a:solidFill>
                    <a:schemeClr val="tx2">
                      <a:lumMod val="60000"/>
                      <a:lumOff val="40000"/>
                    </a:schemeClr>
                  </a:solidFill>
                </a:rPr>
                <a:t>0.3m</a:t>
              </a:r>
              <a:endParaRPr lang="en-US" sz="1400" dirty="0">
                <a:solidFill>
                  <a:schemeClr val="tx2">
                    <a:lumMod val="60000"/>
                    <a:lumOff val="40000"/>
                  </a:schemeClr>
                </a:solidFill>
              </a:endParaRPr>
            </a:p>
          </p:txBody>
        </p:sp>
        <p:cxnSp>
          <p:nvCxnSpPr>
            <p:cNvPr id="26" name="Straight Connector 25"/>
            <p:cNvCxnSpPr>
              <a:stCxn id="14" idx="2"/>
            </p:cNvCxnSpPr>
            <p:nvPr/>
          </p:nvCxnSpPr>
          <p:spPr>
            <a:xfrm>
              <a:off x="4495800" y="5788223"/>
              <a:ext cx="291123" cy="31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rot="1594124">
              <a:off x="4370249" y="5174130"/>
              <a:ext cx="304800" cy="762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rot="16200000" flipV="1">
              <a:off x="3899151" y="4633860"/>
              <a:ext cx="1196384" cy="308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rot="5400000" flipH="1">
              <a:off x="3786042" y="4526741"/>
              <a:ext cx="1209096" cy="230036"/>
            </a:xfrm>
            <a:prstGeom prst="line">
              <a:avLst/>
            </a:prstGeom>
            <a:ln>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4154001" y="5506593"/>
              <a:ext cx="560269" cy="2114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982673" y="5221173"/>
              <a:ext cx="3451463" cy="27484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966818" y="5506594"/>
              <a:ext cx="3483175" cy="28013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V="1">
              <a:off x="3517094" y="4853827"/>
              <a:ext cx="1797090" cy="58147"/>
            </a:xfrm>
            <a:prstGeom prst="line">
              <a:avLst/>
            </a:prstGeom>
            <a:ln>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rot="19032912">
              <a:off x="4231436" y="4337647"/>
              <a:ext cx="300126" cy="236634"/>
            </a:xfrm>
            <a:prstGeom prst="arc">
              <a:avLst>
                <a:gd name="adj1" fmla="val 17273957"/>
                <a:gd name="adj2" fmla="val 0"/>
              </a:avLst>
            </a:prstGeom>
            <a:ln>
              <a:headEnd type="arrow" w="sm"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rot="10398861">
              <a:off x="4704068" y="5396989"/>
              <a:ext cx="168626" cy="167606"/>
            </a:xfrm>
            <a:prstGeom prst="arc">
              <a:avLst>
                <a:gd name="adj1" fmla="val 9274747"/>
                <a:gd name="adj2" fmla="val 16969347"/>
              </a:avLst>
            </a:prstGeom>
            <a:ln>
              <a:headEnd type="arrow" w="sm"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p:cNvCxnSpPr/>
            <p:nvPr/>
          </p:nvCxnSpPr>
          <p:spPr>
            <a:xfrm>
              <a:off x="4646785" y="5379111"/>
              <a:ext cx="138399" cy="140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56475" y="5325375"/>
              <a:ext cx="184648" cy="86079"/>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724400" y="5410200"/>
              <a:ext cx="658663" cy="499372"/>
            </a:xfrm>
            <a:prstGeom prst="rect">
              <a:avLst/>
            </a:prstGeom>
          </p:spPr>
          <p:txBody>
            <a:bodyPr wrap="none">
              <a:spAutoFit/>
            </a:bodyPr>
            <a:lstStyle/>
            <a:p>
              <a:r>
                <a:rPr lang="en-US" altLang="ja-JP" sz="1400" dirty="0" smtClean="0">
                  <a:solidFill>
                    <a:srgbClr val="385D8A"/>
                  </a:solidFill>
                </a:rPr>
                <a:t>α</a:t>
              </a:r>
              <a:r>
                <a:rPr lang="en-US" altLang="ja-JP" sz="1400" baseline="-25000" dirty="0" smtClean="0">
                  <a:solidFill>
                    <a:srgbClr val="385D8A"/>
                  </a:solidFill>
                </a:rPr>
                <a:t>a</a:t>
              </a:r>
              <a:endParaRPr lang="en-US" sz="1400" dirty="0">
                <a:solidFill>
                  <a:srgbClr val="385D8A"/>
                </a:solidFill>
              </a:endParaRPr>
            </a:p>
          </p:txBody>
        </p:sp>
        <p:sp>
          <p:nvSpPr>
            <p:cNvPr id="39" name="TextBox 38"/>
            <p:cNvSpPr txBox="1"/>
            <p:nvPr/>
          </p:nvSpPr>
          <p:spPr>
            <a:xfrm>
              <a:off x="4425335" y="4139903"/>
              <a:ext cx="725998" cy="499372"/>
            </a:xfrm>
            <a:prstGeom prst="rect">
              <a:avLst/>
            </a:prstGeom>
            <a:noFill/>
          </p:spPr>
          <p:txBody>
            <a:bodyPr wrap="none" rtlCol="0">
              <a:spAutoFit/>
            </a:bodyPr>
            <a:lstStyle/>
            <a:p>
              <a:r>
                <a:rPr lang="en-US" altLang="ja-JP" sz="1400" dirty="0" smtClean="0">
                  <a:solidFill>
                    <a:srgbClr val="385D8A"/>
                  </a:solidFill>
                </a:rPr>
                <a:t>γE</a:t>
              </a:r>
              <a:r>
                <a:rPr lang="en-US" altLang="ja-JP" sz="1400" baseline="-25000" dirty="0" smtClean="0">
                  <a:solidFill>
                    <a:srgbClr val="385D8A"/>
                  </a:solidFill>
                </a:rPr>
                <a:t>i</a:t>
              </a:r>
              <a:endParaRPr lang="en-US" sz="1400" baseline="-25000" dirty="0">
                <a:solidFill>
                  <a:srgbClr val="385D8A"/>
                </a:solidFill>
              </a:endParaRPr>
            </a:p>
          </p:txBody>
        </p:sp>
        <p:sp>
          <p:nvSpPr>
            <p:cNvPr id="40" name="Arc 39"/>
            <p:cNvSpPr/>
            <p:nvPr/>
          </p:nvSpPr>
          <p:spPr>
            <a:xfrm rot="20376590">
              <a:off x="4261495" y="4054095"/>
              <a:ext cx="271906" cy="150401"/>
            </a:xfrm>
            <a:prstGeom prst="arc">
              <a:avLst>
                <a:gd name="adj1" fmla="val 16200000"/>
                <a:gd name="adj2" fmla="val 20400438"/>
              </a:avLst>
            </a:prstGeom>
            <a:ln>
              <a:headEnd type="arrow" w="sm"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4384656" y="3722634"/>
              <a:ext cx="1186435" cy="499372"/>
            </a:xfrm>
            <a:prstGeom prst="rect">
              <a:avLst/>
            </a:prstGeom>
            <a:noFill/>
          </p:spPr>
          <p:txBody>
            <a:bodyPr wrap="square" rtlCol="0">
              <a:spAutoFit/>
            </a:bodyPr>
            <a:lstStyle/>
            <a:p>
              <a:r>
                <a:rPr lang="en-US" altLang="ja-JP" sz="1400" dirty="0" err="1" smtClean="0">
                  <a:solidFill>
                    <a:srgbClr val="385D8A"/>
                  </a:solidFill>
                </a:rPr>
                <a:t>γE</a:t>
              </a:r>
              <a:r>
                <a:rPr lang="en-US" altLang="ja-JP" sz="1400" baseline="-25000" dirty="0" err="1" smtClean="0">
                  <a:solidFill>
                    <a:srgbClr val="385D8A"/>
                  </a:solidFill>
                </a:rPr>
                <a:t>c</a:t>
              </a:r>
              <a:endParaRPr lang="en-US" sz="1400" baseline="-25000" dirty="0">
                <a:solidFill>
                  <a:srgbClr val="385D8A"/>
                </a:solidFill>
              </a:endParaRPr>
            </a:p>
          </p:txBody>
        </p:sp>
        <p:sp>
          <p:nvSpPr>
            <p:cNvPr id="42" name="TextBox 41"/>
            <p:cNvSpPr txBox="1"/>
            <p:nvPr/>
          </p:nvSpPr>
          <p:spPr>
            <a:xfrm>
              <a:off x="3588751" y="4800600"/>
              <a:ext cx="907049" cy="499372"/>
            </a:xfrm>
            <a:prstGeom prst="rect">
              <a:avLst/>
            </a:prstGeom>
            <a:noFill/>
          </p:spPr>
          <p:txBody>
            <a:bodyPr wrap="square" rtlCol="0">
              <a:spAutoFit/>
            </a:bodyPr>
            <a:lstStyle/>
            <a:p>
              <a:r>
                <a:rPr lang="en-US" sz="1400" dirty="0" smtClean="0">
                  <a:solidFill>
                    <a:schemeClr val="accent3">
                      <a:lumMod val="50000"/>
                    </a:schemeClr>
                  </a:solidFill>
                </a:rPr>
                <a:t>Ma</a:t>
              </a:r>
              <a:endParaRPr lang="en-US" sz="1400" dirty="0">
                <a:solidFill>
                  <a:schemeClr val="accent3">
                    <a:lumMod val="50000"/>
                  </a:schemeClr>
                </a:solidFill>
              </a:endParaRPr>
            </a:p>
          </p:txBody>
        </p:sp>
      </p:grpSp>
      <p:cxnSp>
        <p:nvCxnSpPr>
          <p:cNvPr id="50" name="Straight Connector 49"/>
          <p:cNvCxnSpPr/>
          <p:nvPr/>
        </p:nvCxnSpPr>
        <p:spPr>
          <a:xfrm flipV="1">
            <a:off x="2522931" y="1485900"/>
            <a:ext cx="420294" cy="58507"/>
          </a:xfrm>
          <a:prstGeom prst="line">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1" name="Object 4"/>
          <p:cNvGraphicFramePr>
            <a:graphicFrameLocks noChangeAspect="1"/>
          </p:cNvGraphicFramePr>
          <p:nvPr/>
        </p:nvGraphicFramePr>
        <p:xfrm>
          <a:off x="6400800" y="5181600"/>
          <a:ext cx="2590800" cy="757150"/>
        </p:xfrm>
        <a:graphic>
          <a:graphicData uri="http://schemas.openxmlformats.org/presentationml/2006/ole">
            <p:oleObj spid="_x0000_s23555" name="Equation" r:id="rId5" imgW="1574640" imgH="482400" progId="Equation.3">
              <p:embed/>
            </p:oleObj>
          </a:graphicData>
        </a:graphic>
      </p:graphicFrame>
      <p:cxnSp>
        <p:nvCxnSpPr>
          <p:cNvPr id="52" name="Straight Arrow Connector 51"/>
          <p:cNvCxnSpPr/>
          <p:nvPr/>
        </p:nvCxnSpPr>
        <p:spPr>
          <a:xfrm rot="10800000">
            <a:off x="5867400" y="4615934"/>
            <a:ext cx="533400" cy="337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315902" y="4724400"/>
            <a:ext cx="2590800" cy="646331"/>
          </a:xfrm>
          <a:prstGeom prst="rect">
            <a:avLst/>
          </a:prstGeom>
          <a:noFill/>
        </p:spPr>
        <p:txBody>
          <a:bodyPr wrap="square" rtlCol="0">
            <a:spAutoFit/>
          </a:bodyPr>
          <a:lstStyle/>
          <a:p>
            <a:r>
              <a:rPr lang="en-US" dirty="0" smtClean="0"/>
              <a:t>Ratio between angular and lateral</a:t>
            </a:r>
            <a:endParaRPr lang="en-US" dirty="0"/>
          </a:p>
        </p:txBody>
      </p:sp>
      <p:sp>
        <p:nvSpPr>
          <p:cNvPr id="55" name="Rounded Rectangle 54"/>
          <p:cNvSpPr/>
          <p:nvPr/>
        </p:nvSpPr>
        <p:spPr>
          <a:xfrm>
            <a:off x="457200" y="3124200"/>
            <a:ext cx="4648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457200" y="5410200"/>
            <a:ext cx="5867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52400" y="5029200"/>
            <a:ext cx="3549818" cy="369332"/>
          </a:xfrm>
          <a:prstGeom prst="rect">
            <a:avLst/>
          </a:prstGeom>
          <a:solidFill>
            <a:schemeClr val="bg1"/>
          </a:solidFill>
          <a:ln>
            <a:noFill/>
          </a:ln>
        </p:spPr>
        <p:txBody>
          <a:bodyPr wrap="none" rtlCol="0">
            <a:spAutoFit/>
          </a:bodyPr>
          <a:lstStyle/>
          <a:p>
            <a:r>
              <a:rPr lang="en-US" dirty="0" smtClean="0">
                <a:solidFill>
                  <a:srgbClr val="FF0000"/>
                </a:solidFill>
              </a:rPr>
              <a:t>Pure lateral (the whole mode shifts)</a:t>
            </a:r>
            <a:endParaRPr lang="en-US" dirty="0">
              <a:solidFill>
                <a:srgbClr val="FF0000"/>
              </a:solidFill>
            </a:endParaRPr>
          </a:p>
        </p:txBody>
      </p:sp>
      <p:sp>
        <p:nvSpPr>
          <p:cNvPr id="58" name="Rounded Rectangle 57"/>
          <p:cNvSpPr/>
          <p:nvPr/>
        </p:nvSpPr>
        <p:spPr>
          <a:xfrm>
            <a:off x="457199" y="6029325"/>
            <a:ext cx="5867401" cy="2952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400800" y="6019800"/>
            <a:ext cx="1260730" cy="369332"/>
          </a:xfrm>
          <a:prstGeom prst="rect">
            <a:avLst/>
          </a:prstGeom>
          <a:solidFill>
            <a:schemeClr val="bg1"/>
          </a:solidFill>
          <a:ln>
            <a:noFill/>
          </a:ln>
        </p:spPr>
        <p:txBody>
          <a:bodyPr wrap="none" rtlCol="0">
            <a:spAutoFit/>
          </a:bodyPr>
          <a:lstStyle/>
          <a:p>
            <a:r>
              <a:rPr lang="en-US" dirty="0" smtClean="0">
                <a:solidFill>
                  <a:srgbClr val="FF0000"/>
                </a:solidFill>
              </a:rPr>
              <a:t>Pure </a:t>
            </a:r>
            <a:r>
              <a:rPr lang="en-US" dirty="0" smtClean="0">
                <a:solidFill>
                  <a:srgbClr val="FF0000"/>
                </a:solidFill>
              </a:rPr>
              <a:t>lateral</a:t>
            </a:r>
            <a:endParaRPr lang="en-US" dirty="0">
              <a:solidFill>
                <a:srgbClr val="FF0000"/>
              </a:solidFill>
            </a:endParaRPr>
          </a:p>
        </p:txBody>
      </p:sp>
      <p:sp>
        <p:nvSpPr>
          <p:cNvPr id="60" name="Rounded Rectangle 59"/>
          <p:cNvSpPr/>
          <p:nvPr/>
        </p:nvSpPr>
        <p:spPr>
          <a:xfrm>
            <a:off x="1133475" y="6372225"/>
            <a:ext cx="1247775"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4352925" y="6372225"/>
            <a:ext cx="1247775"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296025" y="6345793"/>
            <a:ext cx="1738425" cy="369332"/>
          </a:xfrm>
          <a:prstGeom prst="rect">
            <a:avLst/>
          </a:prstGeom>
          <a:solidFill>
            <a:schemeClr val="bg1"/>
          </a:solidFill>
        </p:spPr>
        <p:txBody>
          <a:bodyPr wrap="none" rtlCol="0">
            <a:spAutoFit/>
          </a:bodyPr>
          <a:lstStyle/>
          <a:p>
            <a:r>
              <a:rPr lang="en-US" dirty="0" smtClean="0">
                <a:solidFill>
                  <a:srgbClr val="FF0000"/>
                </a:solidFill>
              </a:rPr>
              <a:t>Very small effect</a:t>
            </a:r>
            <a:endParaRPr lang="en-US" dirty="0">
              <a:solidFill>
                <a:srgbClr val="FF0000"/>
              </a:solidFill>
            </a:endParaRPr>
          </a:p>
        </p:txBody>
      </p:sp>
      <p:sp>
        <p:nvSpPr>
          <p:cNvPr id="63" name="Slide Number Placeholder 62"/>
          <p:cNvSpPr>
            <a:spLocks noGrp="1"/>
          </p:cNvSpPr>
          <p:nvPr>
            <p:ph type="sldNum" sz="quarter" idx="12"/>
          </p:nvPr>
        </p:nvSpPr>
        <p:spPr/>
        <p:txBody>
          <a:bodyPr/>
          <a:lstStyle/>
          <a:p>
            <a:fld id="{1BF1B83B-E97F-4C33-85DE-BACA1BBD56B1}"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animBg="1"/>
      <p:bldP spid="11"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Geometrical analysis </a:t>
            </a:r>
            <a:r>
              <a:rPr lang="el-GR" altLang="ja-JP" dirty="0" smtClean="0"/>
              <a:t>β</a:t>
            </a:r>
            <a:r>
              <a:rPr lang="en-US" altLang="ja-JP" baseline="-25000" dirty="0" smtClean="0"/>
              <a:t>b</a:t>
            </a:r>
            <a:endParaRPr lang="en-US" dirty="0"/>
          </a:p>
        </p:txBody>
      </p:sp>
      <p:cxnSp>
        <p:nvCxnSpPr>
          <p:cNvPr id="4" name="Straight Connector 3"/>
          <p:cNvCxnSpPr/>
          <p:nvPr/>
        </p:nvCxnSpPr>
        <p:spPr>
          <a:xfrm rot="5400000">
            <a:off x="2552700" y="5064323"/>
            <a:ext cx="1295400"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90600" y="5102423"/>
            <a:ext cx="413896" cy="369332"/>
          </a:xfrm>
          <a:prstGeom prst="rect">
            <a:avLst/>
          </a:prstGeom>
          <a:noFill/>
        </p:spPr>
        <p:txBody>
          <a:bodyPr wrap="none" rtlCol="0">
            <a:spAutoFit/>
          </a:bodyPr>
          <a:lstStyle/>
          <a:p>
            <a:r>
              <a:rPr lang="en-US" altLang="ja-JP" dirty="0" err="1" smtClean="0"/>
              <a:t>dZ</a:t>
            </a:r>
            <a:endParaRPr lang="en-US" dirty="0"/>
          </a:p>
        </p:txBody>
      </p:sp>
      <p:cxnSp>
        <p:nvCxnSpPr>
          <p:cNvPr id="6" name="Straight Connector 5"/>
          <p:cNvCxnSpPr/>
          <p:nvPr/>
        </p:nvCxnSpPr>
        <p:spPr>
          <a:xfrm>
            <a:off x="1747450" y="4946208"/>
            <a:ext cx="3679573" cy="6480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52600" y="4950023"/>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81600" y="4569023"/>
            <a:ext cx="495520" cy="307777"/>
          </a:xfrm>
          <a:prstGeom prst="rect">
            <a:avLst/>
          </a:prstGeom>
          <a:noFill/>
        </p:spPr>
        <p:txBody>
          <a:bodyPr wrap="none" rtlCol="0">
            <a:spAutoFit/>
          </a:bodyPr>
          <a:lstStyle/>
          <a:p>
            <a:r>
              <a:rPr lang="en-US" altLang="ja-JP" sz="1400" dirty="0" smtClean="0"/>
              <a:t>ROC</a:t>
            </a:r>
            <a:endParaRPr lang="en-US" sz="1400" dirty="0"/>
          </a:p>
        </p:txBody>
      </p:sp>
      <p:sp>
        <p:nvSpPr>
          <p:cNvPr id="9" name="TextBox 8"/>
          <p:cNvSpPr txBox="1"/>
          <p:nvPr/>
        </p:nvSpPr>
        <p:spPr>
          <a:xfrm>
            <a:off x="2286000" y="4492823"/>
            <a:ext cx="260008" cy="307777"/>
          </a:xfrm>
          <a:prstGeom prst="rect">
            <a:avLst/>
          </a:prstGeom>
          <a:noFill/>
        </p:spPr>
        <p:txBody>
          <a:bodyPr wrap="none" rtlCol="0">
            <a:spAutoFit/>
          </a:bodyPr>
          <a:lstStyle/>
          <a:p>
            <a:r>
              <a:rPr lang="en-US" altLang="ja-JP" sz="1400" dirty="0" smtClean="0"/>
              <a:t>L</a:t>
            </a:r>
            <a:endParaRPr lang="en-US" sz="1400" dirty="0"/>
          </a:p>
        </p:txBody>
      </p:sp>
      <p:sp>
        <p:nvSpPr>
          <p:cNvPr id="10" name="TextBox 9"/>
          <p:cNvSpPr txBox="1"/>
          <p:nvPr/>
        </p:nvSpPr>
        <p:spPr>
          <a:xfrm>
            <a:off x="4114800" y="4569023"/>
            <a:ext cx="412292" cy="307777"/>
          </a:xfrm>
          <a:prstGeom prst="rect">
            <a:avLst/>
          </a:prstGeom>
          <a:noFill/>
        </p:spPr>
        <p:txBody>
          <a:bodyPr wrap="none" rtlCol="0">
            <a:spAutoFit/>
          </a:bodyPr>
          <a:lstStyle/>
          <a:p>
            <a:r>
              <a:rPr lang="en-US" altLang="ja-JP" sz="1400" dirty="0" smtClean="0"/>
              <a:t>R-L</a:t>
            </a:r>
            <a:endParaRPr lang="en-US" sz="1400" dirty="0"/>
          </a:p>
        </p:txBody>
      </p:sp>
      <p:grpSp>
        <p:nvGrpSpPr>
          <p:cNvPr id="11" name="Group 10"/>
          <p:cNvGrpSpPr/>
          <p:nvPr/>
        </p:nvGrpSpPr>
        <p:grpSpPr>
          <a:xfrm>
            <a:off x="5334000" y="4873823"/>
            <a:ext cx="152400" cy="152400"/>
            <a:chOff x="6324600" y="1371600"/>
            <a:chExt cx="228600" cy="228600"/>
          </a:xfrm>
        </p:grpSpPr>
        <p:cxnSp>
          <p:nvCxnSpPr>
            <p:cNvPr id="12" name="Straight Connector 11"/>
            <p:cNvCxnSpPr/>
            <p:nvPr/>
          </p:nvCxnSpPr>
          <p:spPr>
            <a:xfrm rot="5400000">
              <a:off x="6324600" y="1371600"/>
              <a:ext cx="22860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6324600" y="1371600"/>
              <a:ext cx="228600" cy="2286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1648692" y="3657592"/>
            <a:ext cx="343364" cy="307777"/>
          </a:xfrm>
          <a:prstGeom prst="rect">
            <a:avLst/>
          </a:prstGeom>
        </p:spPr>
        <p:txBody>
          <a:bodyPr wrap="none">
            <a:spAutoFit/>
          </a:bodyPr>
          <a:lstStyle/>
          <a:p>
            <a:r>
              <a:rPr lang="el-GR" altLang="ja-JP" sz="1400" dirty="0" smtClean="0"/>
              <a:t>β</a:t>
            </a:r>
            <a:r>
              <a:rPr lang="en-US" altLang="ja-JP" sz="1400" baseline="-25000" dirty="0" smtClean="0"/>
              <a:t>b</a:t>
            </a:r>
            <a:endParaRPr lang="en-US" sz="1400" dirty="0"/>
          </a:p>
        </p:txBody>
      </p:sp>
      <p:sp>
        <p:nvSpPr>
          <p:cNvPr id="15" name="Rectangle 14"/>
          <p:cNvSpPr/>
          <p:nvPr/>
        </p:nvSpPr>
        <p:spPr>
          <a:xfrm>
            <a:off x="3048000" y="4797623"/>
            <a:ext cx="152400" cy="15240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763484" y="4765461"/>
            <a:ext cx="194062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33798" y="4795644"/>
            <a:ext cx="152400" cy="15240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833363" y="4554143"/>
            <a:ext cx="1879125" cy="37300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600000">
            <a:off x="1719943" y="4953982"/>
            <a:ext cx="152400" cy="1524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95400" y="4492823"/>
            <a:ext cx="401072" cy="307777"/>
          </a:xfrm>
          <a:prstGeom prst="rect">
            <a:avLst/>
          </a:prstGeom>
          <a:noFill/>
        </p:spPr>
        <p:txBody>
          <a:bodyPr wrap="none" rtlCol="0">
            <a:spAutoFit/>
          </a:bodyPr>
          <a:lstStyle/>
          <a:p>
            <a:r>
              <a:rPr lang="en-US" sz="1400" dirty="0" smtClean="0"/>
              <a:t>M</a:t>
            </a:r>
            <a:r>
              <a:rPr lang="en-US" sz="1400" baseline="-25000" dirty="0" smtClean="0"/>
              <a:t>b</a:t>
            </a:r>
            <a:endParaRPr lang="en-US" sz="1400" baseline="-25000" dirty="0"/>
          </a:p>
        </p:txBody>
      </p:sp>
      <p:sp>
        <p:nvSpPr>
          <p:cNvPr id="21" name="TextBox 20"/>
          <p:cNvSpPr txBox="1"/>
          <p:nvPr/>
        </p:nvSpPr>
        <p:spPr>
          <a:xfrm>
            <a:off x="3048000" y="4111823"/>
            <a:ext cx="478016" cy="307777"/>
          </a:xfrm>
          <a:prstGeom prst="rect">
            <a:avLst/>
          </a:prstGeom>
          <a:noFill/>
        </p:spPr>
        <p:txBody>
          <a:bodyPr wrap="none" rtlCol="0">
            <a:spAutoFit/>
          </a:bodyPr>
          <a:lstStyle/>
          <a:p>
            <a:r>
              <a:rPr lang="en-US" sz="1400" dirty="0" smtClean="0"/>
              <a:t>M</a:t>
            </a:r>
            <a:r>
              <a:rPr lang="en-US" sz="1400" baseline="-25000" dirty="0" smtClean="0"/>
              <a:t>a,c</a:t>
            </a:r>
            <a:endParaRPr lang="en-US" sz="1400" baseline="-25000" dirty="0"/>
          </a:p>
        </p:txBody>
      </p:sp>
      <p:grpSp>
        <p:nvGrpSpPr>
          <p:cNvPr id="22" name="Group 21"/>
          <p:cNvGrpSpPr/>
          <p:nvPr/>
        </p:nvGrpSpPr>
        <p:grpSpPr>
          <a:xfrm>
            <a:off x="5333010" y="5499256"/>
            <a:ext cx="152400" cy="152400"/>
            <a:chOff x="6324600" y="1371600"/>
            <a:chExt cx="228600" cy="228600"/>
          </a:xfrm>
        </p:grpSpPr>
        <p:cxnSp>
          <p:nvCxnSpPr>
            <p:cNvPr id="23" name="Straight Connector 22"/>
            <p:cNvCxnSpPr/>
            <p:nvPr/>
          </p:nvCxnSpPr>
          <p:spPr>
            <a:xfrm rot="5400000">
              <a:off x="6324600" y="1371600"/>
              <a:ext cx="2286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6324600" y="1371600"/>
              <a:ext cx="2286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Arc 24"/>
          <p:cNvSpPr/>
          <p:nvPr/>
        </p:nvSpPr>
        <p:spPr>
          <a:xfrm rot="20621014">
            <a:off x="1668198" y="3934399"/>
            <a:ext cx="304800" cy="304800"/>
          </a:xfrm>
          <a:prstGeom prst="arc">
            <a:avLst>
              <a:gd name="adj1" fmla="val 14827719"/>
              <a:gd name="adj2" fmla="val 1992357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5400000">
            <a:off x="2305507" y="4864633"/>
            <a:ext cx="304800" cy="304800"/>
          </a:xfrm>
          <a:prstGeom prst="arc">
            <a:avLst>
              <a:gd name="adj1" fmla="val 14827719"/>
              <a:gd name="adj2" fmla="val 1787552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p:cNvSpPr/>
          <p:nvPr/>
        </p:nvSpPr>
        <p:spPr>
          <a:xfrm>
            <a:off x="2564082" y="4884709"/>
            <a:ext cx="343364" cy="307777"/>
          </a:xfrm>
          <a:prstGeom prst="rect">
            <a:avLst/>
          </a:prstGeom>
        </p:spPr>
        <p:txBody>
          <a:bodyPr wrap="none">
            <a:spAutoFit/>
          </a:bodyPr>
          <a:lstStyle/>
          <a:p>
            <a:r>
              <a:rPr lang="el-GR" altLang="ja-JP" sz="1400" dirty="0" smtClean="0"/>
              <a:t>β</a:t>
            </a:r>
            <a:r>
              <a:rPr lang="en-US" altLang="ja-JP" sz="1400" baseline="-25000" dirty="0" smtClean="0"/>
              <a:t>b</a:t>
            </a:r>
            <a:endParaRPr lang="en-US" sz="1400" dirty="0"/>
          </a:p>
        </p:txBody>
      </p:sp>
      <p:cxnSp>
        <p:nvCxnSpPr>
          <p:cNvPr id="28" name="Straight Arrow Connector 27"/>
          <p:cNvCxnSpPr/>
          <p:nvPr/>
        </p:nvCxnSpPr>
        <p:spPr>
          <a:xfrm rot="5400000">
            <a:off x="1038596" y="5283027"/>
            <a:ext cx="676892" cy="10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10200" y="5102423"/>
            <a:ext cx="609600" cy="307777"/>
          </a:xfrm>
          <a:prstGeom prst="rect">
            <a:avLst/>
          </a:prstGeom>
          <a:noFill/>
        </p:spPr>
        <p:txBody>
          <a:bodyPr wrap="square" rtlCol="0">
            <a:spAutoFit/>
          </a:bodyPr>
          <a:lstStyle/>
          <a:p>
            <a:r>
              <a:rPr lang="el-GR" altLang="ja-JP" sz="1400" dirty="0" smtClean="0"/>
              <a:t>β</a:t>
            </a:r>
            <a:r>
              <a:rPr lang="en-US" altLang="ja-JP" sz="1400" baseline="-25000" dirty="0" smtClean="0"/>
              <a:t>b</a:t>
            </a:r>
            <a:r>
              <a:rPr lang="ja-JP" altLang="en-US" sz="1400" smtClean="0"/>
              <a:t>・</a:t>
            </a:r>
            <a:r>
              <a:rPr lang="en-US" altLang="ja-JP" sz="1400" dirty="0" smtClean="0"/>
              <a:t>R</a:t>
            </a:r>
            <a:endParaRPr lang="en-US" sz="1400" dirty="0"/>
          </a:p>
        </p:txBody>
      </p:sp>
      <p:sp>
        <p:nvSpPr>
          <p:cNvPr id="30" name="Freeform 29"/>
          <p:cNvSpPr/>
          <p:nvPr/>
        </p:nvSpPr>
        <p:spPr>
          <a:xfrm>
            <a:off x="3200400" y="4737257"/>
            <a:ext cx="2202873" cy="227610"/>
          </a:xfrm>
          <a:custGeom>
            <a:avLst/>
            <a:gdLst>
              <a:gd name="connsiteX0" fmla="*/ 0 w 2202873"/>
              <a:gd name="connsiteY0" fmla="*/ 203860 h 227610"/>
              <a:gd name="connsiteX1" fmla="*/ 920338 w 2202873"/>
              <a:gd name="connsiteY1" fmla="*/ 19792 h 227610"/>
              <a:gd name="connsiteX2" fmla="*/ 1816925 w 2202873"/>
              <a:gd name="connsiteY2" fmla="*/ 85106 h 227610"/>
              <a:gd name="connsiteX3" fmla="*/ 2202873 w 2202873"/>
              <a:gd name="connsiteY3" fmla="*/ 227610 h 227610"/>
            </a:gdLst>
            <a:ahLst/>
            <a:cxnLst>
              <a:cxn ang="0">
                <a:pos x="connsiteX0" y="connsiteY0"/>
              </a:cxn>
              <a:cxn ang="0">
                <a:pos x="connsiteX1" y="connsiteY1"/>
              </a:cxn>
              <a:cxn ang="0">
                <a:pos x="connsiteX2" y="connsiteY2"/>
              </a:cxn>
              <a:cxn ang="0">
                <a:pos x="connsiteX3" y="connsiteY3"/>
              </a:cxn>
            </a:cxnLst>
            <a:rect l="l" t="t" r="r" b="b"/>
            <a:pathLst>
              <a:path w="2202873" h="227610">
                <a:moveTo>
                  <a:pt x="0" y="203860"/>
                </a:moveTo>
                <a:cubicBezTo>
                  <a:pt x="308758" y="121722"/>
                  <a:pt x="617517" y="39584"/>
                  <a:pt x="920338" y="19792"/>
                </a:cubicBezTo>
                <a:cubicBezTo>
                  <a:pt x="1223159" y="0"/>
                  <a:pt x="1603169" y="50470"/>
                  <a:pt x="1816925" y="85106"/>
                </a:cubicBezTo>
                <a:cubicBezTo>
                  <a:pt x="2030681" y="119742"/>
                  <a:pt x="2116777" y="173676"/>
                  <a:pt x="2202873" y="227610"/>
                </a:cubicBezTo>
              </a:path>
            </a:pathLst>
          </a:cu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757548" y="4727360"/>
            <a:ext cx="1448790" cy="231569"/>
          </a:xfrm>
          <a:custGeom>
            <a:avLst/>
            <a:gdLst>
              <a:gd name="connsiteX0" fmla="*/ 0 w 1448790"/>
              <a:gd name="connsiteY0" fmla="*/ 207819 h 231569"/>
              <a:gd name="connsiteX1" fmla="*/ 296883 w 1448790"/>
              <a:gd name="connsiteY1" fmla="*/ 53440 h 231569"/>
              <a:gd name="connsiteX2" fmla="*/ 665018 w 1448790"/>
              <a:gd name="connsiteY2" fmla="*/ 5938 h 231569"/>
              <a:gd name="connsiteX3" fmla="*/ 1116281 w 1448790"/>
              <a:gd name="connsiteY3" fmla="*/ 89066 h 231569"/>
              <a:gd name="connsiteX4" fmla="*/ 1448790 w 1448790"/>
              <a:gd name="connsiteY4" fmla="*/ 231569 h 231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790" h="231569">
                <a:moveTo>
                  <a:pt x="0" y="207819"/>
                </a:moveTo>
                <a:cubicBezTo>
                  <a:pt x="93023" y="147453"/>
                  <a:pt x="186047" y="87087"/>
                  <a:pt x="296883" y="53440"/>
                </a:cubicBezTo>
                <a:cubicBezTo>
                  <a:pt x="407719" y="19793"/>
                  <a:pt x="528452" y="0"/>
                  <a:pt x="665018" y="5938"/>
                </a:cubicBezTo>
                <a:cubicBezTo>
                  <a:pt x="801584" y="11876"/>
                  <a:pt x="985652" y="51461"/>
                  <a:pt x="1116281" y="89066"/>
                </a:cubicBezTo>
                <a:cubicBezTo>
                  <a:pt x="1246910" y="126671"/>
                  <a:pt x="1347850" y="179120"/>
                  <a:pt x="1448790" y="231569"/>
                </a:cubicBezTo>
              </a:path>
            </a:pathLst>
          </a:cu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p:nvPr/>
        </p:nvCxnSpPr>
        <p:spPr>
          <a:xfrm rot="10800000">
            <a:off x="1705100" y="5594259"/>
            <a:ext cx="14953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041072" y="5443839"/>
            <a:ext cx="152400" cy="152400"/>
          </a:xfrm>
          <a:prstGeom prst="rect">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rot="5400000">
            <a:off x="1280135" y="5658017"/>
            <a:ext cx="812321"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685306" y="5441859"/>
            <a:ext cx="152400" cy="152400"/>
          </a:xfrm>
          <a:prstGeom prst="rect">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rot="10800000">
            <a:off x="3206338" y="5601187"/>
            <a:ext cx="2209800" cy="0"/>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5077196" y="5283027"/>
            <a:ext cx="676892" cy="10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19400" y="5940623"/>
            <a:ext cx="973343" cy="369332"/>
          </a:xfrm>
          <a:prstGeom prst="rect">
            <a:avLst/>
          </a:prstGeom>
          <a:noFill/>
        </p:spPr>
        <p:txBody>
          <a:bodyPr wrap="none" rtlCol="0">
            <a:spAutoFit/>
          </a:bodyPr>
          <a:lstStyle/>
          <a:p>
            <a:r>
              <a:rPr lang="en-US" altLang="ja-JP" dirty="0" err="1" smtClean="0"/>
              <a:t>dZ</a:t>
            </a:r>
            <a:r>
              <a:rPr lang="en-US" altLang="ja-JP" dirty="0" smtClean="0"/>
              <a:t>=</a:t>
            </a:r>
            <a:r>
              <a:rPr lang="en-US" altLang="ja-JP" dirty="0" err="1" smtClean="0"/>
              <a:t>β</a:t>
            </a:r>
            <a:r>
              <a:rPr lang="en-US" altLang="ja-JP" baseline="-25000" dirty="0" err="1" smtClean="0"/>
              <a:t>b</a:t>
            </a:r>
            <a:r>
              <a:rPr lang="ja-JP" altLang="en-US" smtClean="0"/>
              <a:t>・</a:t>
            </a:r>
            <a:r>
              <a:rPr lang="en-US" altLang="ja-JP" dirty="0" smtClean="0"/>
              <a:t>R</a:t>
            </a:r>
          </a:p>
        </p:txBody>
      </p:sp>
      <p:sp>
        <p:nvSpPr>
          <p:cNvPr id="39" name="Freeform 38"/>
          <p:cNvSpPr/>
          <p:nvPr/>
        </p:nvSpPr>
        <p:spPr>
          <a:xfrm>
            <a:off x="1694632" y="3812165"/>
            <a:ext cx="421672" cy="2311244"/>
          </a:xfrm>
          <a:custGeom>
            <a:avLst/>
            <a:gdLst>
              <a:gd name="connsiteX0" fmla="*/ 421672 w 421672"/>
              <a:gd name="connsiteY0" fmla="*/ 0 h 2311244"/>
              <a:gd name="connsiteX1" fmla="*/ 270207 w 421672"/>
              <a:gd name="connsiteY1" fmla="*/ 353418 h 2311244"/>
              <a:gd name="connsiteX2" fmla="*/ 113132 w 421672"/>
              <a:gd name="connsiteY2" fmla="*/ 858302 h 2311244"/>
              <a:gd name="connsiteX3" fmla="*/ 17765 w 421672"/>
              <a:gd name="connsiteY3" fmla="*/ 1413673 h 2311244"/>
              <a:gd name="connsiteX4" fmla="*/ 6545 w 421672"/>
              <a:gd name="connsiteY4" fmla="*/ 1834410 h 2311244"/>
              <a:gd name="connsiteX5" fmla="*/ 57034 w 421672"/>
              <a:gd name="connsiteY5" fmla="*/ 2311244 h 23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672" h="2311244">
                <a:moveTo>
                  <a:pt x="421672" y="0"/>
                </a:moveTo>
                <a:cubicBezTo>
                  <a:pt x="371651" y="105184"/>
                  <a:pt x="321630" y="210368"/>
                  <a:pt x="270207" y="353418"/>
                </a:cubicBezTo>
                <a:cubicBezTo>
                  <a:pt x="218784" y="496468"/>
                  <a:pt x="155206" y="681593"/>
                  <a:pt x="113132" y="858302"/>
                </a:cubicBezTo>
                <a:cubicBezTo>
                  <a:pt x="71058" y="1035011"/>
                  <a:pt x="35529" y="1250988"/>
                  <a:pt x="17765" y="1413673"/>
                </a:cubicBezTo>
                <a:cubicBezTo>
                  <a:pt x="1" y="1576358"/>
                  <a:pt x="0" y="1684815"/>
                  <a:pt x="6545" y="1834410"/>
                </a:cubicBezTo>
                <a:cubicBezTo>
                  <a:pt x="13090" y="1984005"/>
                  <a:pt x="35062" y="2147624"/>
                  <a:pt x="57034" y="2311244"/>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rot="21001415">
            <a:off x="1686836" y="3845471"/>
            <a:ext cx="421672" cy="2311244"/>
          </a:xfrm>
          <a:custGeom>
            <a:avLst/>
            <a:gdLst>
              <a:gd name="connsiteX0" fmla="*/ 421672 w 421672"/>
              <a:gd name="connsiteY0" fmla="*/ 0 h 2311244"/>
              <a:gd name="connsiteX1" fmla="*/ 270207 w 421672"/>
              <a:gd name="connsiteY1" fmla="*/ 353418 h 2311244"/>
              <a:gd name="connsiteX2" fmla="*/ 113132 w 421672"/>
              <a:gd name="connsiteY2" fmla="*/ 858302 h 2311244"/>
              <a:gd name="connsiteX3" fmla="*/ 17765 w 421672"/>
              <a:gd name="connsiteY3" fmla="*/ 1413673 h 2311244"/>
              <a:gd name="connsiteX4" fmla="*/ 6545 w 421672"/>
              <a:gd name="connsiteY4" fmla="*/ 1834410 h 2311244"/>
              <a:gd name="connsiteX5" fmla="*/ 57034 w 421672"/>
              <a:gd name="connsiteY5" fmla="*/ 2311244 h 23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672" h="2311244">
                <a:moveTo>
                  <a:pt x="421672" y="0"/>
                </a:moveTo>
                <a:cubicBezTo>
                  <a:pt x="371651" y="105184"/>
                  <a:pt x="321630" y="210368"/>
                  <a:pt x="270207" y="353418"/>
                </a:cubicBezTo>
                <a:cubicBezTo>
                  <a:pt x="218784" y="496468"/>
                  <a:pt x="155206" y="681593"/>
                  <a:pt x="113132" y="858302"/>
                </a:cubicBezTo>
                <a:cubicBezTo>
                  <a:pt x="71058" y="1035011"/>
                  <a:pt x="35529" y="1250988"/>
                  <a:pt x="17765" y="1413673"/>
                </a:cubicBezTo>
                <a:cubicBezTo>
                  <a:pt x="1" y="1576358"/>
                  <a:pt x="0" y="1684815"/>
                  <a:pt x="6545" y="1834410"/>
                </a:cubicBezTo>
                <a:cubicBezTo>
                  <a:pt x="13090" y="1984005"/>
                  <a:pt x="35062" y="2147624"/>
                  <a:pt x="57034" y="2311244"/>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lide Number Placeholder 40"/>
          <p:cNvSpPr>
            <a:spLocks noGrp="1"/>
          </p:cNvSpPr>
          <p:nvPr>
            <p:ph type="sldNum" sz="quarter" idx="12"/>
          </p:nvPr>
        </p:nvSpPr>
        <p:spPr/>
        <p:txBody>
          <a:bodyPr/>
          <a:lstStyle/>
          <a:p>
            <a:fld id="{1BF1B83B-E97F-4C33-85DE-BACA1BBD56B1}" type="slidenum">
              <a:rPr lang="en-US" smtClean="0"/>
              <a:pPr/>
              <a:t>9</a:t>
            </a:fld>
            <a:endParaRPr lang="en-US"/>
          </a:p>
        </p:txBody>
      </p:sp>
      <p:sp>
        <p:nvSpPr>
          <p:cNvPr id="42" name="Isosceles Triangle 41"/>
          <p:cNvSpPr/>
          <p:nvPr/>
        </p:nvSpPr>
        <p:spPr>
          <a:xfrm rot="16200000">
            <a:off x="1379849" y="688824"/>
            <a:ext cx="667553" cy="2811750"/>
          </a:xfrm>
          <a:prstGeom prst="triangl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18776831">
            <a:off x="3116908" y="1313667"/>
            <a:ext cx="140537" cy="783603"/>
          </a:xfrm>
          <a:prstGeom prst="rect">
            <a:avLst/>
          </a:prstGeom>
          <a:no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3456460">
            <a:off x="3107682" y="2178278"/>
            <a:ext cx="184377" cy="597284"/>
          </a:xfrm>
          <a:prstGeom prst="rect">
            <a:avLst/>
          </a:prstGeom>
          <a:no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782767" y="2393341"/>
            <a:ext cx="170857" cy="170292"/>
          </a:xfrm>
          <a:prstGeom prst="rect">
            <a:avLst/>
          </a:prstGeom>
        </p:spPr>
        <p:txBody>
          <a:bodyPr wrap="none">
            <a:spAutoFit/>
          </a:bodyPr>
          <a:lstStyle/>
          <a:p>
            <a:r>
              <a:rPr lang="en-US" altLang="ja-JP" dirty="0" smtClean="0"/>
              <a:t>L</a:t>
            </a:r>
            <a:endParaRPr lang="en-US" dirty="0"/>
          </a:p>
        </p:txBody>
      </p:sp>
      <p:sp>
        <p:nvSpPr>
          <p:cNvPr id="75" name="Freeform 74"/>
          <p:cNvSpPr/>
          <p:nvPr/>
        </p:nvSpPr>
        <p:spPr>
          <a:xfrm>
            <a:off x="304800" y="2102429"/>
            <a:ext cx="2783356" cy="421050"/>
          </a:xfrm>
          <a:custGeom>
            <a:avLst/>
            <a:gdLst>
              <a:gd name="connsiteX0" fmla="*/ 0 w 4601261"/>
              <a:gd name="connsiteY0" fmla="*/ 0 h 913181"/>
              <a:gd name="connsiteX1" fmla="*/ 2260397 w 4601261"/>
              <a:gd name="connsiteY1" fmla="*/ 790042 h 913181"/>
              <a:gd name="connsiteX2" fmla="*/ 4601261 w 4601261"/>
              <a:gd name="connsiteY2" fmla="*/ 738835 h 913181"/>
            </a:gdLst>
            <a:ahLst/>
            <a:cxnLst>
              <a:cxn ang="0">
                <a:pos x="connsiteX0" y="connsiteY0"/>
              </a:cxn>
              <a:cxn ang="0">
                <a:pos x="connsiteX1" y="connsiteY1"/>
              </a:cxn>
              <a:cxn ang="0">
                <a:pos x="connsiteX2" y="connsiteY2"/>
              </a:cxn>
            </a:cxnLst>
            <a:rect l="l" t="t" r="r" b="b"/>
            <a:pathLst>
              <a:path w="4601261" h="913181">
                <a:moveTo>
                  <a:pt x="0" y="0"/>
                </a:moveTo>
                <a:cubicBezTo>
                  <a:pt x="746760" y="333451"/>
                  <a:pt x="1493520" y="666903"/>
                  <a:pt x="2260397" y="790042"/>
                </a:cubicBezTo>
                <a:cubicBezTo>
                  <a:pt x="3027274" y="913181"/>
                  <a:pt x="3814267" y="826008"/>
                  <a:pt x="4601261" y="738835"/>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290423" y="1785668"/>
            <a:ext cx="80513" cy="681487"/>
          </a:xfrm>
          <a:custGeom>
            <a:avLst/>
            <a:gdLst>
              <a:gd name="connsiteX0" fmla="*/ 63260 w 80513"/>
              <a:gd name="connsiteY0" fmla="*/ 0 h 681487"/>
              <a:gd name="connsiteX1" fmla="*/ 2875 w 80513"/>
              <a:gd name="connsiteY1" fmla="*/ 353683 h 681487"/>
              <a:gd name="connsiteX2" fmla="*/ 80513 w 80513"/>
              <a:gd name="connsiteY2" fmla="*/ 681487 h 681487"/>
            </a:gdLst>
            <a:ahLst/>
            <a:cxnLst>
              <a:cxn ang="0">
                <a:pos x="connsiteX0" y="connsiteY0"/>
              </a:cxn>
              <a:cxn ang="0">
                <a:pos x="connsiteX1" y="connsiteY1"/>
              </a:cxn>
              <a:cxn ang="0">
                <a:pos x="connsiteX2" y="connsiteY2"/>
              </a:cxn>
            </a:cxnLst>
            <a:rect l="l" t="t" r="r" b="b"/>
            <a:pathLst>
              <a:path w="80513" h="681487">
                <a:moveTo>
                  <a:pt x="63260" y="0"/>
                </a:moveTo>
                <a:cubicBezTo>
                  <a:pt x="31630" y="120051"/>
                  <a:pt x="0" y="240102"/>
                  <a:pt x="2875" y="353683"/>
                </a:cubicBezTo>
                <a:cubicBezTo>
                  <a:pt x="5750" y="467264"/>
                  <a:pt x="43131" y="574375"/>
                  <a:pt x="80513" y="68148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5" name="Group 84"/>
          <p:cNvGrpSpPr/>
          <p:nvPr/>
        </p:nvGrpSpPr>
        <p:grpSpPr>
          <a:xfrm>
            <a:off x="2971800" y="2819400"/>
            <a:ext cx="368060" cy="313426"/>
            <a:chOff x="4356340" y="1820174"/>
            <a:chExt cx="431320" cy="514709"/>
          </a:xfrm>
        </p:grpSpPr>
        <p:sp>
          <p:nvSpPr>
            <p:cNvPr id="78" name="Freeform 77"/>
            <p:cNvSpPr/>
            <p:nvPr/>
          </p:nvSpPr>
          <p:spPr>
            <a:xfrm>
              <a:off x="4477109" y="1820174"/>
              <a:ext cx="310551" cy="514709"/>
            </a:xfrm>
            <a:custGeom>
              <a:avLst/>
              <a:gdLst>
                <a:gd name="connsiteX0" fmla="*/ 0 w 310551"/>
                <a:gd name="connsiteY0" fmla="*/ 0 h 514709"/>
                <a:gd name="connsiteX1" fmla="*/ 94891 w 310551"/>
                <a:gd name="connsiteY1" fmla="*/ 276045 h 514709"/>
                <a:gd name="connsiteX2" fmla="*/ 103517 w 310551"/>
                <a:gd name="connsiteY2" fmla="*/ 508958 h 514709"/>
                <a:gd name="connsiteX3" fmla="*/ 163902 w 310551"/>
                <a:gd name="connsiteY3" fmla="*/ 241539 h 514709"/>
                <a:gd name="connsiteX4" fmla="*/ 310551 w 310551"/>
                <a:gd name="connsiteY4" fmla="*/ 51758 h 514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51" h="514709">
                  <a:moveTo>
                    <a:pt x="0" y="0"/>
                  </a:moveTo>
                  <a:cubicBezTo>
                    <a:pt x="38819" y="95609"/>
                    <a:pt x="77638" y="191219"/>
                    <a:pt x="94891" y="276045"/>
                  </a:cubicBezTo>
                  <a:cubicBezTo>
                    <a:pt x="112144" y="360871"/>
                    <a:pt x="92015" y="514709"/>
                    <a:pt x="103517" y="508958"/>
                  </a:cubicBezTo>
                  <a:cubicBezTo>
                    <a:pt x="115019" y="503207"/>
                    <a:pt x="129396" y="317739"/>
                    <a:pt x="163902" y="241539"/>
                  </a:cubicBezTo>
                  <a:cubicBezTo>
                    <a:pt x="198408" y="165339"/>
                    <a:pt x="254479" y="108548"/>
                    <a:pt x="310551" y="5175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4528868" y="1905000"/>
              <a:ext cx="198407" cy="44570"/>
            </a:xfrm>
            <a:custGeom>
              <a:avLst/>
              <a:gdLst>
                <a:gd name="connsiteX0" fmla="*/ 0 w 198407"/>
                <a:gd name="connsiteY0" fmla="*/ 44570 h 44570"/>
                <a:gd name="connsiteX1" fmla="*/ 77638 w 198407"/>
                <a:gd name="connsiteY1" fmla="*/ 1438 h 44570"/>
                <a:gd name="connsiteX2" fmla="*/ 198407 w 198407"/>
                <a:gd name="connsiteY2" fmla="*/ 35943 h 44570"/>
              </a:gdLst>
              <a:ahLst/>
              <a:cxnLst>
                <a:cxn ang="0">
                  <a:pos x="connsiteX0" y="connsiteY0"/>
                </a:cxn>
                <a:cxn ang="0">
                  <a:pos x="connsiteX1" y="connsiteY1"/>
                </a:cxn>
                <a:cxn ang="0">
                  <a:pos x="connsiteX2" y="connsiteY2"/>
                </a:cxn>
              </a:cxnLst>
              <a:rect l="l" t="t" r="r" b="b"/>
              <a:pathLst>
                <a:path w="198407" h="44570">
                  <a:moveTo>
                    <a:pt x="0" y="44570"/>
                  </a:moveTo>
                  <a:cubicBezTo>
                    <a:pt x="22285" y="23723"/>
                    <a:pt x="44570" y="2876"/>
                    <a:pt x="77638" y="1438"/>
                  </a:cubicBezTo>
                  <a:cubicBezTo>
                    <a:pt x="110706" y="0"/>
                    <a:pt x="154556" y="17971"/>
                    <a:pt x="198407" y="3594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Oval 80"/>
            <p:cNvSpPr/>
            <p:nvPr/>
          </p:nvSpPr>
          <p:spPr>
            <a:xfrm>
              <a:off x="4547558" y="1916502"/>
              <a:ext cx="152400"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4356340" y="1853241"/>
              <a:ext cx="138022" cy="44570"/>
            </a:xfrm>
            <a:custGeom>
              <a:avLst/>
              <a:gdLst>
                <a:gd name="connsiteX0" fmla="*/ 138022 w 138022"/>
                <a:gd name="connsiteY0" fmla="*/ 35944 h 44570"/>
                <a:gd name="connsiteX1" fmla="*/ 60385 w 138022"/>
                <a:gd name="connsiteY1" fmla="*/ 1438 h 44570"/>
                <a:gd name="connsiteX2" fmla="*/ 0 w 138022"/>
                <a:gd name="connsiteY2" fmla="*/ 44570 h 44570"/>
              </a:gdLst>
              <a:ahLst/>
              <a:cxnLst>
                <a:cxn ang="0">
                  <a:pos x="connsiteX0" y="connsiteY0"/>
                </a:cxn>
                <a:cxn ang="0">
                  <a:pos x="connsiteX1" y="connsiteY1"/>
                </a:cxn>
                <a:cxn ang="0">
                  <a:pos x="connsiteX2" y="connsiteY2"/>
                </a:cxn>
              </a:cxnLst>
              <a:rect l="l" t="t" r="r" b="b"/>
              <a:pathLst>
                <a:path w="138022" h="44570">
                  <a:moveTo>
                    <a:pt x="138022" y="35944"/>
                  </a:moveTo>
                  <a:cubicBezTo>
                    <a:pt x="110705" y="17972"/>
                    <a:pt x="83389" y="0"/>
                    <a:pt x="60385" y="1438"/>
                  </a:cubicBezTo>
                  <a:cubicBezTo>
                    <a:pt x="37381" y="2876"/>
                    <a:pt x="18690" y="23723"/>
                    <a:pt x="0" y="4457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6" name="TextBox 85"/>
          <p:cNvSpPr txBox="1"/>
          <p:nvPr/>
        </p:nvSpPr>
        <p:spPr>
          <a:xfrm>
            <a:off x="3200400" y="2895600"/>
            <a:ext cx="515398" cy="369332"/>
          </a:xfrm>
          <a:prstGeom prst="rect">
            <a:avLst/>
          </a:prstGeom>
          <a:noFill/>
        </p:spPr>
        <p:txBody>
          <a:bodyPr wrap="none" rtlCol="0">
            <a:spAutoFit/>
          </a:bodyPr>
          <a:lstStyle/>
          <a:p>
            <a:r>
              <a:rPr lang="en-US" dirty="0" smtClean="0"/>
              <a:t>eye</a:t>
            </a:r>
            <a:endParaRPr lang="en-US" dirty="0"/>
          </a:p>
        </p:txBody>
      </p:sp>
      <p:sp>
        <p:nvSpPr>
          <p:cNvPr id="87" name="Right Arrow 86"/>
          <p:cNvSpPr/>
          <p:nvPr/>
        </p:nvSpPr>
        <p:spPr>
          <a:xfrm rot="1709752">
            <a:off x="3729737" y="2937124"/>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4495800" y="3276600"/>
            <a:ext cx="3428999" cy="646331"/>
          </a:xfrm>
          <a:prstGeom prst="rect">
            <a:avLst/>
          </a:prstGeom>
          <a:noFill/>
        </p:spPr>
        <p:txBody>
          <a:bodyPr wrap="square" rtlCol="0">
            <a:spAutoFit/>
          </a:bodyPr>
          <a:lstStyle/>
          <a:p>
            <a:r>
              <a:rPr lang="en-US" dirty="0" smtClean="0"/>
              <a:t>Projection onto z-x plane is possible ( </a:t>
            </a:r>
            <a:r>
              <a:rPr lang="en-US" altLang="ja-JP" dirty="0" smtClean="0"/>
              <a:t>φ&lt;&lt;1 </a:t>
            </a:r>
            <a:r>
              <a:rPr lang="en-US" dirty="0" smtClean="0"/>
              <a:t>) </a:t>
            </a:r>
            <a:endParaRPr lang="en-US" dirty="0"/>
          </a:p>
        </p:txBody>
      </p:sp>
      <p:grpSp>
        <p:nvGrpSpPr>
          <p:cNvPr id="90" name="Group 106"/>
          <p:cNvGrpSpPr/>
          <p:nvPr/>
        </p:nvGrpSpPr>
        <p:grpSpPr>
          <a:xfrm>
            <a:off x="304800" y="304800"/>
            <a:ext cx="1524000" cy="1219200"/>
            <a:chOff x="4764227" y="4114800"/>
            <a:chExt cx="1529543" cy="1108971"/>
          </a:xfrm>
        </p:grpSpPr>
        <p:cxnSp>
          <p:nvCxnSpPr>
            <p:cNvPr id="120" name="Straight Arrow Connector 119"/>
            <p:cNvCxnSpPr/>
            <p:nvPr/>
          </p:nvCxnSpPr>
          <p:spPr>
            <a:xfrm>
              <a:off x="4800600" y="4953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rot="5400000" flipH="1" flipV="1">
              <a:off x="46482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791201" y="4724400"/>
              <a:ext cx="502569" cy="499371"/>
            </a:xfrm>
            <a:prstGeom prst="rect">
              <a:avLst/>
            </a:prstGeom>
            <a:noFill/>
          </p:spPr>
          <p:txBody>
            <a:bodyPr wrap="none" rtlCol="0">
              <a:spAutoFit/>
            </a:bodyPr>
            <a:lstStyle/>
            <a:p>
              <a:r>
                <a:rPr lang="en-US" sz="1400" dirty="0" smtClean="0"/>
                <a:t>x</a:t>
              </a:r>
              <a:endParaRPr lang="en-US" sz="1400" dirty="0"/>
            </a:p>
          </p:txBody>
        </p:sp>
        <p:sp>
          <p:nvSpPr>
            <p:cNvPr id="123" name="TextBox 122"/>
            <p:cNvSpPr txBox="1"/>
            <p:nvPr/>
          </p:nvSpPr>
          <p:spPr>
            <a:xfrm>
              <a:off x="5181601" y="4114800"/>
              <a:ext cx="508691" cy="499372"/>
            </a:xfrm>
            <a:prstGeom prst="rect">
              <a:avLst/>
            </a:prstGeom>
            <a:noFill/>
          </p:spPr>
          <p:txBody>
            <a:bodyPr wrap="none" rtlCol="0">
              <a:spAutoFit/>
            </a:bodyPr>
            <a:lstStyle/>
            <a:p>
              <a:r>
                <a:rPr lang="en-US" sz="1400" dirty="0"/>
                <a:t>y</a:t>
              </a:r>
            </a:p>
          </p:txBody>
        </p:sp>
        <p:sp>
          <p:nvSpPr>
            <p:cNvPr id="124" name="Oval 123"/>
            <p:cNvSpPr/>
            <p:nvPr/>
          </p:nvSpPr>
          <p:spPr>
            <a:xfrm>
              <a:off x="5029200" y="4876800"/>
              <a:ext cx="152400" cy="1524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081016" y="492556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4764227" y="4609342"/>
              <a:ext cx="228600" cy="499372"/>
            </a:xfrm>
            <a:prstGeom prst="rect">
              <a:avLst/>
            </a:prstGeom>
            <a:noFill/>
          </p:spPr>
          <p:txBody>
            <a:bodyPr wrap="square" rtlCol="0">
              <a:spAutoFit/>
            </a:bodyPr>
            <a:lstStyle/>
            <a:p>
              <a:r>
                <a:rPr lang="en-US" sz="1400" dirty="0" smtClean="0"/>
                <a:t>z</a:t>
              </a:r>
              <a:endParaRPr lang="en-US" sz="1400" dirty="0"/>
            </a:p>
          </p:txBody>
        </p:sp>
      </p:grpSp>
      <p:sp>
        <p:nvSpPr>
          <p:cNvPr id="127" name="Freeform 126"/>
          <p:cNvSpPr/>
          <p:nvPr/>
        </p:nvSpPr>
        <p:spPr>
          <a:xfrm>
            <a:off x="1061049" y="2009955"/>
            <a:ext cx="30192" cy="189781"/>
          </a:xfrm>
          <a:custGeom>
            <a:avLst/>
            <a:gdLst>
              <a:gd name="connsiteX0" fmla="*/ 0 w 30192"/>
              <a:gd name="connsiteY0" fmla="*/ 0 h 189781"/>
              <a:gd name="connsiteX1" fmla="*/ 25879 w 30192"/>
              <a:gd name="connsiteY1" fmla="*/ 77637 h 189781"/>
              <a:gd name="connsiteX2" fmla="*/ 25879 w 30192"/>
              <a:gd name="connsiteY2" fmla="*/ 189781 h 189781"/>
            </a:gdLst>
            <a:ahLst/>
            <a:cxnLst>
              <a:cxn ang="0">
                <a:pos x="connsiteX0" y="connsiteY0"/>
              </a:cxn>
              <a:cxn ang="0">
                <a:pos x="connsiteX1" y="connsiteY1"/>
              </a:cxn>
              <a:cxn ang="0">
                <a:pos x="connsiteX2" y="connsiteY2"/>
              </a:cxn>
            </a:cxnLst>
            <a:rect l="l" t="t" r="r" b="b"/>
            <a:pathLst>
              <a:path w="30192" h="189781">
                <a:moveTo>
                  <a:pt x="0" y="0"/>
                </a:moveTo>
                <a:cubicBezTo>
                  <a:pt x="10783" y="23003"/>
                  <a:pt x="21566" y="46007"/>
                  <a:pt x="25879" y="77637"/>
                </a:cubicBezTo>
                <a:cubicBezTo>
                  <a:pt x="30192" y="109267"/>
                  <a:pt x="28035" y="149524"/>
                  <a:pt x="25879" y="18978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Rectangle 127"/>
          <p:cNvSpPr/>
          <p:nvPr/>
        </p:nvSpPr>
        <p:spPr>
          <a:xfrm>
            <a:off x="1143000" y="1905000"/>
            <a:ext cx="335348" cy="369332"/>
          </a:xfrm>
          <a:prstGeom prst="rect">
            <a:avLst/>
          </a:prstGeom>
        </p:spPr>
        <p:txBody>
          <a:bodyPr wrap="none">
            <a:spAutoFit/>
          </a:bodyPr>
          <a:lstStyle/>
          <a:p>
            <a:r>
              <a:rPr lang="en-US" altLang="ja-JP" dirty="0" smtClean="0"/>
              <a:t>φ</a:t>
            </a:r>
            <a:endParaRPr lang="en-US" dirty="0"/>
          </a:p>
        </p:txBody>
      </p:sp>
      <p:sp>
        <p:nvSpPr>
          <p:cNvPr id="130" name="TextBox 129"/>
          <p:cNvSpPr txBox="1"/>
          <p:nvPr/>
        </p:nvSpPr>
        <p:spPr>
          <a:xfrm>
            <a:off x="4038600" y="6096000"/>
            <a:ext cx="1165704" cy="369332"/>
          </a:xfrm>
          <a:prstGeom prst="rect">
            <a:avLst/>
          </a:prstGeom>
          <a:noFill/>
        </p:spPr>
        <p:txBody>
          <a:bodyPr wrap="none" rtlCol="0">
            <a:spAutoFit/>
          </a:bodyPr>
          <a:lstStyle/>
          <a:p>
            <a:r>
              <a:rPr lang="en-US" dirty="0" smtClean="0"/>
              <a:t>R=37.8  </a:t>
            </a:r>
            <a:r>
              <a:rPr lang="en-US" dirty="0" smtClean="0">
                <a:sym typeface="Wingdings" pitchFamily="2" charset="2"/>
              </a:rPr>
              <a:t></a:t>
            </a:r>
            <a:endParaRPr lang="en-US" dirty="0" smtClean="0"/>
          </a:p>
        </p:txBody>
      </p:sp>
      <p:sp>
        <p:nvSpPr>
          <p:cNvPr id="131" name="TextBox 130"/>
          <p:cNvSpPr txBox="1"/>
          <p:nvPr/>
        </p:nvSpPr>
        <p:spPr>
          <a:xfrm>
            <a:off x="5334000" y="6019800"/>
            <a:ext cx="1467068" cy="369332"/>
          </a:xfrm>
          <a:prstGeom prst="rect">
            <a:avLst/>
          </a:prstGeom>
          <a:noFill/>
        </p:spPr>
        <p:txBody>
          <a:bodyPr wrap="none" rtlCol="0">
            <a:spAutoFit/>
          </a:bodyPr>
          <a:lstStyle/>
          <a:p>
            <a:r>
              <a:rPr lang="en-US" altLang="ja-JP" dirty="0" err="1" smtClean="0"/>
              <a:t>dZ</a:t>
            </a:r>
            <a:r>
              <a:rPr lang="en-US" altLang="ja-JP" dirty="0" smtClean="0"/>
              <a:t> </a:t>
            </a:r>
            <a:r>
              <a:rPr lang="en-US" altLang="ja-JP" dirty="0" smtClean="0"/>
              <a:t>= </a:t>
            </a:r>
            <a:r>
              <a:rPr lang="en-US" altLang="ja-JP" dirty="0" smtClean="0"/>
              <a:t>37.8 </a:t>
            </a:r>
            <a:r>
              <a:rPr lang="ja-JP" altLang="en-US" smtClean="0"/>
              <a:t>・</a:t>
            </a:r>
            <a:r>
              <a:rPr lang="en-US" altLang="ja-JP" dirty="0" smtClean="0"/>
              <a:t> α-</a:t>
            </a:r>
            <a:endParaRPr lang="en-US" dirty="0" smtClean="0"/>
          </a:p>
        </p:txBody>
      </p:sp>
      <p:sp>
        <p:nvSpPr>
          <p:cNvPr id="132" name="Rectangle 131"/>
          <p:cNvSpPr/>
          <p:nvPr/>
        </p:nvSpPr>
        <p:spPr>
          <a:xfrm>
            <a:off x="5334000" y="6019800"/>
            <a:ext cx="1600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p:cNvGrpSpPr/>
          <p:nvPr/>
        </p:nvGrpSpPr>
        <p:grpSpPr>
          <a:xfrm>
            <a:off x="4572000" y="838200"/>
            <a:ext cx="4333875" cy="875186"/>
            <a:chOff x="4236832" y="1089500"/>
            <a:chExt cx="4333875" cy="875186"/>
          </a:xfrm>
        </p:grpSpPr>
        <p:pic>
          <p:nvPicPr>
            <p:cNvPr id="29698" name="Picture 2"/>
            <p:cNvPicPr>
              <a:picLocks noChangeAspect="1" noChangeArrowheads="1"/>
            </p:cNvPicPr>
            <p:nvPr/>
          </p:nvPicPr>
          <p:blipFill>
            <a:blip r:embed="rId2" cstate="print"/>
            <a:srcRect/>
            <a:stretch>
              <a:fillRect/>
            </a:stretch>
          </p:blipFill>
          <p:spPr bwMode="auto">
            <a:xfrm>
              <a:off x="4237450" y="1726561"/>
              <a:ext cx="4314825" cy="238125"/>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4236832" y="1089500"/>
              <a:ext cx="4333875" cy="657225"/>
            </a:xfrm>
            <a:prstGeom prst="rect">
              <a:avLst/>
            </a:prstGeom>
            <a:noFill/>
            <a:ln w="9525">
              <a:noFill/>
              <a:miter lim="800000"/>
              <a:headEnd/>
              <a:tailEnd/>
            </a:ln>
          </p:spPr>
        </p:pic>
      </p:grpSp>
      <p:grpSp>
        <p:nvGrpSpPr>
          <p:cNvPr id="137" name="Group 136"/>
          <p:cNvGrpSpPr/>
          <p:nvPr/>
        </p:nvGrpSpPr>
        <p:grpSpPr>
          <a:xfrm>
            <a:off x="4343400" y="1905000"/>
            <a:ext cx="4495800" cy="990600"/>
            <a:chOff x="2844017" y="3741655"/>
            <a:chExt cx="5430610" cy="930482"/>
          </a:xfrm>
        </p:grpSpPr>
        <p:pic>
          <p:nvPicPr>
            <p:cNvPr id="29700" name="Picture 4"/>
            <p:cNvPicPr>
              <a:picLocks noChangeAspect="1" noChangeArrowheads="1"/>
            </p:cNvPicPr>
            <p:nvPr/>
          </p:nvPicPr>
          <p:blipFill>
            <a:blip r:embed="rId4" cstate="print"/>
            <a:srcRect/>
            <a:stretch>
              <a:fillRect/>
            </a:stretch>
          </p:blipFill>
          <p:spPr bwMode="auto">
            <a:xfrm>
              <a:off x="2864427" y="3741655"/>
              <a:ext cx="5410200" cy="657225"/>
            </a:xfrm>
            <a:prstGeom prst="rect">
              <a:avLst/>
            </a:prstGeom>
            <a:noFill/>
            <a:ln w="9525">
              <a:noFill/>
              <a:miter lim="800000"/>
              <a:headEnd/>
              <a:tailEnd/>
            </a:ln>
          </p:spPr>
        </p:pic>
        <p:pic>
          <p:nvPicPr>
            <p:cNvPr id="29701" name="Picture 5"/>
            <p:cNvPicPr>
              <a:picLocks noChangeAspect="1" noChangeArrowheads="1"/>
            </p:cNvPicPr>
            <p:nvPr/>
          </p:nvPicPr>
          <p:blipFill>
            <a:blip r:embed="rId5" cstate="print"/>
            <a:srcRect/>
            <a:stretch>
              <a:fillRect/>
            </a:stretch>
          </p:blipFill>
          <p:spPr bwMode="auto">
            <a:xfrm>
              <a:off x="2844017" y="4376862"/>
              <a:ext cx="5429250" cy="295275"/>
            </a:xfrm>
            <a:prstGeom prst="rect">
              <a:avLst/>
            </a:prstGeom>
            <a:noFill/>
            <a:ln w="9525">
              <a:noFill/>
              <a:miter lim="800000"/>
              <a:headEnd/>
              <a:tailEnd/>
            </a:ln>
          </p:spPr>
        </p:pic>
      </p:grpSp>
      <p:sp>
        <p:nvSpPr>
          <p:cNvPr id="139" name="Right Arrow 138"/>
          <p:cNvSpPr/>
          <p:nvPr/>
        </p:nvSpPr>
        <p:spPr>
          <a:xfrm rot="9273887">
            <a:off x="4413717" y="3960187"/>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900550" y="2614550"/>
            <a:ext cx="96685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5238996" y="1435924"/>
            <a:ext cx="3447803"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dissolve">
                                      <p:cBhvr>
                                        <p:cTn id="34" dur="500"/>
                                        <p:tgtEl>
                                          <p:spTgt spid="29"/>
                                        </p:tgtEl>
                                      </p:cBhvr>
                                    </p:animEffect>
                                  </p:childTnLst>
                                </p:cTn>
                              </p:par>
                              <p:par>
                                <p:cTn id="35" presetID="9"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dissolve">
                                      <p:cBhvr>
                                        <p:cTn id="37" dur="500"/>
                                        <p:tgtEl>
                                          <p:spTgt spid="37"/>
                                        </p:tgtEl>
                                      </p:cBhvr>
                                    </p:animEffect>
                                  </p:childTnLst>
                                </p:cTn>
                              </p:par>
                              <p:par>
                                <p:cTn id="38" presetID="9"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dissolve">
                                      <p:cBhvr>
                                        <p:cTn id="45" dur="500"/>
                                        <p:tgtEl>
                                          <p:spTgt spid="3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dissolv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dissolve">
                                      <p:cBhvr>
                                        <p:cTn id="53" dur="500"/>
                                        <p:tgtEl>
                                          <p:spTgt spid="3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dissolve">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dissolve">
                                      <p:cBhvr>
                                        <p:cTn id="61" dur="500"/>
                                        <p:tgtEl>
                                          <p:spTgt spid="3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dissolve">
                                      <p:cBhvr>
                                        <p:cTn id="64" dur="500"/>
                                        <p:tgtEl>
                                          <p:spTgt spid="5"/>
                                        </p:tgtEl>
                                      </p:cBhvr>
                                    </p:animEffect>
                                  </p:childTnLst>
                                </p:cTn>
                              </p:par>
                              <p:par>
                                <p:cTn id="65" presetID="9"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3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3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3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40"/>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9" grpId="0" animBg="1"/>
      <p:bldP spid="25" grpId="0" animBg="1"/>
      <p:bldP spid="26" grpId="0" animBg="1"/>
      <p:bldP spid="27" grpId="0"/>
      <p:bldP spid="29" grpId="0"/>
      <p:bldP spid="33" grpId="0" animBg="1"/>
      <p:bldP spid="35" grpId="0" animBg="1"/>
      <p:bldP spid="38" grpId="0"/>
      <p:bldP spid="39" grpId="0" animBg="1"/>
      <p:bldP spid="130" grpId="0"/>
      <p:bldP spid="131" grpId="0"/>
      <p:bldP spid="132" grpId="0" animBg="1"/>
      <p:bldP spid="140" grpId="0" animBg="1"/>
      <p:bldP spid="1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1839</TotalTime>
  <Words>1844</Words>
  <Application>Microsoft Office PowerPoint</Application>
  <PresentationFormat>On-screen Show (4:3)</PresentationFormat>
  <Paragraphs>520</Paragraphs>
  <Slides>21</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Equation</vt:lpstr>
      <vt:lpstr>Microsoft Equation 3.0</vt:lpstr>
      <vt:lpstr>Auto-alignment design of the AEI- 10 m reference cavity</vt:lpstr>
      <vt:lpstr>Motivation</vt:lpstr>
      <vt:lpstr>Differential Wavefront Sensing</vt:lpstr>
      <vt:lpstr>Cavity eigenmode of the ref. cavity</vt:lpstr>
      <vt:lpstr>Yaw misalignment</vt:lpstr>
      <vt:lpstr>Geometrical analysis αb</vt:lpstr>
      <vt:lpstr>Geometrical analysis α-</vt:lpstr>
      <vt:lpstr>Pitch misalignment</vt:lpstr>
      <vt:lpstr>Geometrical analysis βb</vt:lpstr>
      <vt:lpstr>Geometrical analysis β+</vt:lpstr>
      <vt:lpstr>Slide 11</vt:lpstr>
      <vt:lpstr>Clear signals </vt:lpstr>
      <vt:lpstr>Slide 13</vt:lpstr>
      <vt:lpstr>Steering mirror actuation</vt:lpstr>
      <vt:lpstr>DWS with FINESSE</vt:lpstr>
      <vt:lpstr>Remaining DOFs </vt:lpstr>
      <vt:lpstr>Spot positioning control</vt:lpstr>
      <vt:lpstr>Expected signals</vt:lpstr>
      <vt:lpstr>Clear signals(linearly independent matrix)</vt:lpstr>
      <vt:lpstr>System location inside the PT hall</vt:lpstr>
      <vt:lpstr>Summary</vt:lpstr>
    </vt:vector>
  </TitlesOfParts>
  <Company>Institut fuer Gravitationsphysik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fukawa</dc:creator>
  <cp:lastModifiedBy>fukawa</cp:lastModifiedBy>
  <cp:revision>175</cp:revision>
  <dcterms:created xsi:type="dcterms:W3CDTF">2010-05-06T12:12:49Z</dcterms:created>
  <dcterms:modified xsi:type="dcterms:W3CDTF">2010-05-10T02:05:58Z</dcterms:modified>
</cp:coreProperties>
</file>