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74" r:id="rId4"/>
    <p:sldId id="258" r:id="rId5"/>
    <p:sldId id="259" r:id="rId6"/>
    <p:sldId id="260" r:id="rId7"/>
    <p:sldId id="275" r:id="rId8"/>
    <p:sldId id="271" r:id="rId9"/>
    <p:sldId id="263" r:id="rId10"/>
    <p:sldId id="262" r:id="rId11"/>
    <p:sldId id="280" r:id="rId12"/>
    <p:sldId id="281" r:id="rId13"/>
    <p:sldId id="282" r:id="rId14"/>
    <p:sldId id="283" r:id="rId15"/>
    <p:sldId id="284" r:id="rId16"/>
    <p:sldId id="285" r:id="rId17"/>
    <p:sldId id="270" r:id="rId18"/>
    <p:sldId id="286" r:id="rId19"/>
    <p:sldId id="265" r:id="rId20"/>
    <p:sldId id="288" r:id="rId21"/>
    <p:sldId id="268" r:id="rId22"/>
    <p:sldId id="289" r:id="rId23"/>
    <p:sldId id="291" r:id="rId24"/>
    <p:sldId id="294" r:id="rId25"/>
    <p:sldId id="276" r:id="rId26"/>
    <p:sldId id="267" r:id="rId27"/>
    <p:sldId id="287" r:id="rId28"/>
    <p:sldId id="292" r:id="rId29"/>
    <p:sldId id="290" r:id="rId30"/>
    <p:sldId id="29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4" autoAdjust="0"/>
    <p:restoredTop sz="94705" autoAdjust="0"/>
  </p:normalViewPr>
  <p:slideViewPr>
    <p:cSldViewPr>
      <p:cViewPr varScale="1">
        <p:scale>
          <a:sx n="84" d="100"/>
          <a:sy n="84" d="100"/>
        </p:scale>
        <p:origin x="-739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E924A-85C7-47B2-A357-4D9EE7818CBB}" type="datetimeFigureOut">
              <a:rPr lang="de-DE" smtClean="0"/>
              <a:t>26.03.2012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2260C-6182-455F-A044-645BB49018D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724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51E2E-ACEF-4DA0-BFF9-611F7DC572B5}" type="datetimeFigureOut">
              <a:rPr lang="de-DE" smtClean="0"/>
              <a:t>26.03.2012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65142-D3C3-4C50-BA5D-2C688000B9F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163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5142-D3C3-4C50-BA5D-2C688000B9F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679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5142-D3C3-4C50-BA5D-2C688000B9F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6968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5142-D3C3-4C50-BA5D-2C688000B9F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3696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65142-D3C3-4C50-BA5D-2C688000B9FF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1490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B65BA-E626-4A25-95E2-EDB9FA630902}" type="datetime1">
              <a:rPr lang="en-US" smtClean="0"/>
              <a:t>3/26/2012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E77FB-2AEE-4EAE-A6E2-525C276F181E}" type="datetime1">
              <a:rPr lang="en-US" smtClean="0"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06E18-ACC9-4248-AEB3-963FDD8FEBBF}" type="datetime1">
              <a:rPr lang="en-US" smtClean="0"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8C19-4E6D-43B9-B19B-313EB633AAE9}" type="datetime1">
              <a:rPr lang="en-US" smtClean="0"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BC58-EB3E-4EAC-A9B8-78B6B9C6EF30}" type="datetime1">
              <a:rPr lang="en-US" smtClean="0"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91EFA-D514-4166-9D8B-E87D2A94948F}" type="datetime1">
              <a:rPr lang="en-US" smtClean="0"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9F35-4ECD-4B73-A291-FA0FA933A468}" type="datetime1">
              <a:rPr lang="en-US" smtClean="0"/>
              <a:t>3/26/2012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07DC0-F214-4DCB-BA21-B61002074A97}" type="datetime1">
              <a:rPr lang="en-US" smtClean="0"/>
              <a:t>3/26/2012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4150-1D4D-4958-8C4F-B2F3087575DE}" type="datetime1">
              <a:rPr lang="en-US" smtClean="0"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7F50-9287-4903-A2B3-8926A13C4EAC}" type="datetime1">
              <a:rPr lang="en-US" smtClean="0"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2D604-83E1-4F37-A86F-677BE1E0F0FD}" type="datetime1">
              <a:rPr lang="en-US" smtClean="0"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EC2CE2-C78E-4E81-B7C3-8C94BC5765DF}" type="datetime1">
              <a:rPr lang="en-US" smtClean="0"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microsoft.com/office/2007/relationships/media" Target="../media/media2.mp3"/><Relationship Id="rId7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microsoft.com/office/2007/relationships/media" Target="../media/media3.mp3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dkriesel.com/science/neural_networks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dkriesel.com/_media/science/neuronalenetze-en-zeta2-2col-dkrieselcom.pd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ellimagelibrary.org/images/214" TargetMode="External"/><Relationship Id="rId5" Type="http://schemas.openxmlformats.org/officeDocument/2006/relationships/hyperlink" Target="http://en.wikipedia.org/wiki/Neuron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6600" dirty="0" smtClean="0"/>
              <a:t>Introduction to Neural Networks</a:t>
            </a:r>
            <a:endParaRPr lang="de-DE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Holger Wittel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50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de-DE" dirty="0" smtClean="0"/>
              <a:t>Multi-layered Networks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982" y="1143000"/>
            <a:ext cx="8355217" cy="1219200"/>
          </a:xfrm>
        </p:spPr>
        <p:txBody>
          <a:bodyPr>
            <a:normAutofit/>
          </a:bodyPr>
          <a:lstStyle/>
          <a:p>
            <a:r>
              <a:rPr lang="de-DE" sz="2000" dirty="0" smtClean="0"/>
              <a:t>Adding a middle (‘hidden‘) layer solves the problem</a:t>
            </a:r>
            <a:r>
              <a:rPr lang="de-DE" sz="2000" dirty="0" smtClean="0"/>
              <a:t>!</a:t>
            </a:r>
          </a:p>
          <a:p>
            <a:r>
              <a:rPr lang="de-DE" sz="2000" dirty="0"/>
              <a:t>At least one nonlinear layer </a:t>
            </a:r>
            <a:endParaRPr lang="de-DE" sz="2000" dirty="0" smtClean="0"/>
          </a:p>
          <a:p>
            <a:r>
              <a:rPr lang="de-DE" sz="2000" b="1" dirty="0" smtClean="0"/>
              <a:t>A </a:t>
            </a:r>
            <a:r>
              <a:rPr lang="de-DE" sz="2000" b="1" dirty="0" smtClean="0"/>
              <a:t>3-layered </a:t>
            </a:r>
            <a:r>
              <a:rPr lang="de-DE" sz="2000" b="1" dirty="0" smtClean="0"/>
              <a:t>perceptron can </a:t>
            </a:r>
            <a:r>
              <a:rPr lang="de-DE" sz="2000" b="1" dirty="0" smtClean="0"/>
              <a:t>represent virtually anything!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57565" y="2474313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Straight Arrow Connector 6"/>
          <p:cNvCxnSpPr>
            <a:stCxn id="10" idx="6"/>
            <a:endCxn id="6" idx="2"/>
          </p:cNvCxnSpPr>
          <p:nvPr/>
        </p:nvCxnSpPr>
        <p:spPr>
          <a:xfrm flipV="1">
            <a:off x="2369745" y="2887754"/>
            <a:ext cx="1387820" cy="910169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1" idx="6"/>
            <a:endCxn id="6" idx="3"/>
          </p:cNvCxnSpPr>
          <p:nvPr/>
        </p:nvCxnSpPr>
        <p:spPr>
          <a:xfrm flipV="1">
            <a:off x="2369745" y="3180100"/>
            <a:ext cx="1510572" cy="195208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531545" y="3384482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/>
          <p:cNvSpPr/>
          <p:nvPr/>
        </p:nvSpPr>
        <p:spPr>
          <a:xfrm>
            <a:off x="1531545" y="4718739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3400" y="3780186"/>
            <a:ext cx="894080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33400" y="5132179"/>
            <a:ext cx="894080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757188" y="4029126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22"/>
          <p:cNvSpPr/>
          <p:nvPr/>
        </p:nvSpPr>
        <p:spPr>
          <a:xfrm>
            <a:off x="3760583" y="5536635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Oval 26"/>
          <p:cNvSpPr/>
          <p:nvPr/>
        </p:nvSpPr>
        <p:spPr>
          <a:xfrm>
            <a:off x="5876453" y="3202244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Oval 27"/>
          <p:cNvSpPr/>
          <p:nvPr/>
        </p:nvSpPr>
        <p:spPr>
          <a:xfrm>
            <a:off x="5867400" y="4563661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9" name="Straight Arrow Connector 28"/>
          <p:cNvCxnSpPr>
            <a:stCxn id="10" idx="6"/>
            <a:endCxn id="22" idx="2"/>
          </p:cNvCxnSpPr>
          <p:nvPr/>
        </p:nvCxnSpPr>
        <p:spPr>
          <a:xfrm>
            <a:off x="2369745" y="3797923"/>
            <a:ext cx="1387443" cy="644644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6"/>
            <a:endCxn id="23" idx="1"/>
          </p:cNvCxnSpPr>
          <p:nvPr/>
        </p:nvCxnSpPr>
        <p:spPr>
          <a:xfrm>
            <a:off x="2369745" y="3797923"/>
            <a:ext cx="1513590" cy="185980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1" idx="6"/>
            <a:endCxn id="22" idx="2"/>
          </p:cNvCxnSpPr>
          <p:nvPr/>
        </p:nvCxnSpPr>
        <p:spPr>
          <a:xfrm flipV="1">
            <a:off x="2369745" y="4442567"/>
            <a:ext cx="1387443" cy="68961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1" idx="6"/>
            <a:endCxn id="23" idx="2"/>
          </p:cNvCxnSpPr>
          <p:nvPr/>
        </p:nvCxnSpPr>
        <p:spPr>
          <a:xfrm>
            <a:off x="2369745" y="5132180"/>
            <a:ext cx="1390838" cy="81789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6" idx="6"/>
            <a:endCxn id="27" idx="1"/>
          </p:cNvCxnSpPr>
          <p:nvPr/>
        </p:nvCxnSpPr>
        <p:spPr>
          <a:xfrm>
            <a:off x="4595765" y="2887754"/>
            <a:ext cx="1403440" cy="435584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2" idx="6"/>
            <a:endCxn id="27" idx="2"/>
          </p:cNvCxnSpPr>
          <p:nvPr/>
        </p:nvCxnSpPr>
        <p:spPr>
          <a:xfrm flipV="1">
            <a:off x="4595388" y="3615685"/>
            <a:ext cx="1281065" cy="82688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6" idx="6"/>
            <a:endCxn id="28" idx="1"/>
          </p:cNvCxnSpPr>
          <p:nvPr/>
        </p:nvCxnSpPr>
        <p:spPr>
          <a:xfrm>
            <a:off x="4595765" y="2887754"/>
            <a:ext cx="1394387" cy="179700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2" idx="6"/>
            <a:endCxn id="28" idx="2"/>
          </p:cNvCxnSpPr>
          <p:nvPr/>
        </p:nvCxnSpPr>
        <p:spPr>
          <a:xfrm>
            <a:off x="4595388" y="4442567"/>
            <a:ext cx="1272012" cy="534535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3" idx="6"/>
            <a:endCxn id="27" idx="3"/>
          </p:cNvCxnSpPr>
          <p:nvPr/>
        </p:nvCxnSpPr>
        <p:spPr>
          <a:xfrm flipV="1">
            <a:off x="4598783" y="3908031"/>
            <a:ext cx="1400422" cy="2042045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3" idx="6"/>
            <a:endCxn id="28" idx="3"/>
          </p:cNvCxnSpPr>
          <p:nvPr/>
        </p:nvCxnSpPr>
        <p:spPr>
          <a:xfrm flipV="1">
            <a:off x="4598783" y="5269448"/>
            <a:ext cx="1391369" cy="68062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7" idx="6"/>
          </p:cNvCxnSpPr>
          <p:nvPr/>
        </p:nvCxnSpPr>
        <p:spPr>
          <a:xfrm>
            <a:off x="6714653" y="3615685"/>
            <a:ext cx="996712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8" idx="6"/>
          </p:cNvCxnSpPr>
          <p:nvPr/>
        </p:nvCxnSpPr>
        <p:spPr>
          <a:xfrm>
            <a:off x="6705600" y="4977102"/>
            <a:ext cx="954449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2103045" y="5471306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Oval 62"/>
          <p:cNvSpPr/>
          <p:nvPr/>
        </p:nvSpPr>
        <p:spPr>
          <a:xfrm>
            <a:off x="4627187" y="5949005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8" name="Straight Arrow Connector 187"/>
          <p:cNvCxnSpPr>
            <a:stCxn id="62" idx="7"/>
            <a:endCxn id="6" idx="3"/>
          </p:cNvCxnSpPr>
          <p:nvPr/>
        </p:nvCxnSpPr>
        <p:spPr>
          <a:xfrm flipV="1">
            <a:off x="2818493" y="3180100"/>
            <a:ext cx="1061824" cy="2412300"/>
          </a:xfrm>
          <a:prstGeom prst="straightConnector1">
            <a:avLst/>
          </a:prstGeom>
          <a:ln w="38100">
            <a:solidFill>
              <a:srgbClr val="00B05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>
            <a:stCxn id="62" idx="7"/>
            <a:endCxn id="22" idx="3"/>
          </p:cNvCxnSpPr>
          <p:nvPr/>
        </p:nvCxnSpPr>
        <p:spPr>
          <a:xfrm flipV="1">
            <a:off x="2818493" y="4734913"/>
            <a:ext cx="1061447" cy="857487"/>
          </a:xfrm>
          <a:prstGeom prst="straightConnector1">
            <a:avLst/>
          </a:prstGeom>
          <a:ln w="38100">
            <a:solidFill>
              <a:srgbClr val="00B05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>
            <a:stCxn id="62" idx="7"/>
            <a:endCxn id="23" idx="1"/>
          </p:cNvCxnSpPr>
          <p:nvPr/>
        </p:nvCxnSpPr>
        <p:spPr>
          <a:xfrm>
            <a:off x="2818493" y="5592400"/>
            <a:ext cx="1064842" cy="65329"/>
          </a:xfrm>
          <a:prstGeom prst="straightConnector1">
            <a:avLst/>
          </a:prstGeom>
          <a:ln w="38100">
            <a:solidFill>
              <a:srgbClr val="00B05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63" idx="7"/>
            <a:endCxn id="27" idx="2"/>
          </p:cNvCxnSpPr>
          <p:nvPr/>
        </p:nvCxnSpPr>
        <p:spPr>
          <a:xfrm flipV="1">
            <a:off x="5342635" y="3615685"/>
            <a:ext cx="533818" cy="2454414"/>
          </a:xfrm>
          <a:prstGeom prst="straightConnector1">
            <a:avLst/>
          </a:prstGeom>
          <a:ln w="38100">
            <a:solidFill>
              <a:srgbClr val="00B05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>
            <a:stCxn id="63" idx="7"/>
            <a:endCxn id="28" idx="3"/>
          </p:cNvCxnSpPr>
          <p:nvPr/>
        </p:nvCxnSpPr>
        <p:spPr>
          <a:xfrm flipV="1">
            <a:off x="5342635" y="5269448"/>
            <a:ext cx="647517" cy="800651"/>
          </a:xfrm>
          <a:prstGeom prst="straightConnector1">
            <a:avLst/>
          </a:prstGeom>
          <a:ln w="38100">
            <a:solidFill>
              <a:srgbClr val="00B05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TextBox 207"/>
          <p:cNvSpPr txBox="1"/>
          <p:nvPr/>
        </p:nvSpPr>
        <p:spPr>
          <a:xfrm>
            <a:off x="2148878" y="5555737"/>
            <a:ext cx="746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chemeClr val="tx2"/>
                </a:solidFill>
                <a:latin typeface="+mj-lt"/>
              </a:rPr>
              <a:t>-1</a:t>
            </a:r>
            <a:endParaRPr lang="de-DE" sz="4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4673020" y="6008502"/>
            <a:ext cx="746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chemeClr val="tx2"/>
                </a:solidFill>
                <a:latin typeface="+mj-lt"/>
              </a:rPr>
              <a:t>-1</a:t>
            </a:r>
            <a:endParaRPr lang="de-DE" sz="40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210" name="Straight Connector 209"/>
          <p:cNvCxnSpPr/>
          <p:nvPr/>
        </p:nvCxnSpPr>
        <p:spPr>
          <a:xfrm flipV="1">
            <a:off x="1752600" y="3581400"/>
            <a:ext cx="426645" cy="4229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Freeform 215"/>
          <p:cNvSpPr/>
          <p:nvPr/>
        </p:nvSpPr>
        <p:spPr>
          <a:xfrm>
            <a:off x="3909588" y="2637238"/>
            <a:ext cx="533400" cy="501030"/>
          </a:xfrm>
          <a:custGeom>
            <a:avLst/>
            <a:gdLst>
              <a:gd name="connsiteX0" fmla="*/ 0 w 1910281"/>
              <a:gd name="connsiteY0" fmla="*/ 1466806 h 1466806"/>
              <a:gd name="connsiteX1" fmla="*/ 905346 w 1910281"/>
              <a:gd name="connsiteY1" fmla="*/ 1204255 h 1466806"/>
              <a:gd name="connsiteX2" fmla="*/ 1113576 w 1910281"/>
              <a:gd name="connsiteY2" fmla="*/ 253641 h 1466806"/>
              <a:gd name="connsiteX3" fmla="*/ 1910281 w 1910281"/>
              <a:gd name="connsiteY3" fmla="*/ 18251 h 146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0281" h="1466806">
                <a:moveTo>
                  <a:pt x="0" y="1466806"/>
                </a:moveTo>
                <a:cubicBezTo>
                  <a:pt x="359875" y="1436627"/>
                  <a:pt x="719750" y="1406449"/>
                  <a:pt x="905346" y="1204255"/>
                </a:cubicBezTo>
                <a:cubicBezTo>
                  <a:pt x="1090942" y="1002061"/>
                  <a:pt x="946087" y="451308"/>
                  <a:pt x="1113576" y="253641"/>
                </a:cubicBezTo>
                <a:cubicBezTo>
                  <a:pt x="1281065" y="55974"/>
                  <a:pt x="1768443" y="-43614"/>
                  <a:pt x="1910281" y="182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7" name="Freeform 216"/>
          <p:cNvSpPr/>
          <p:nvPr/>
        </p:nvSpPr>
        <p:spPr>
          <a:xfrm>
            <a:off x="3880317" y="4183725"/>
            <a:ext cx="533400" cy="501030"/>
          </a:xfrm>
          <a:custGeom>
            <a:avLst/>
            <a:gdLst>
              <a:gd name="connsiteX0" fmla="*/ 0 w 1910281"/>
              <a:gd name="connsiteY0" fmla="*/ 1466806 h 1466806"/>
              <a:gd name="connsiteX1" fmla="*/ 905346 w 1910281"/>
              <a:gd name="connsiteY1" fmla="*/ 1204255 h 1466806"/>
              <a:gd name="connsiteX2" fmla="*/ 1113576 w 1910281"/>
              <a:gd name="connsiteY2" fmla="*/ 253641 h 1466806"/>
              <a:gd name="connsiteX3" fmla="*/ 1910281 w 1910281"/>
              <a:gd name="connsiteY3" fmla="*/ 18251 h 146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0281" h="1466806">
                <a:moveTo>
                  <a:pt x="0" y="1466806"/>
                </a:moveTo>
                <a:cubicBezTo>
                  <a:pt x="359875" y="1436627"/>
                  <a:pt x="719750" y="1406449"/>
                  <a:pt x="905346" y="1204255"/>
                </a:cubicBezTo>
                <a:cubicBezTo>
                  <a:pt x="1090942" y="1002061"/>
                  <a:pt x="946087" y="451308"/>
                  <a:pt x="1113576" y="253641"/>
                </a:cubicBezTo>
                <a:cubicBezTo>
                  <a:pt x="1281065" y="55974"/>
                  <a:pt x="1768443" y="-43614"/>
                  <a:pt x="1910281" y="182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8" name="Freeform 217"/>
          <p:cNvSpPr/>
          <p:nvPr/>
        </p:nvSpPr>
        <p:spPr>
          <a:xfrm>
            <a:off x="3909588" y="5699561"/>
            <a:ext cx="533400" cy="501030"/>
          </a:xfrm>
          <a:custGeom>
            <a:avLst/>
            <a:gdLst>
              <a:gd name="connsiteX0" fmla="*/ 0 w 1910281"/>
              <a:gd name="connsiteY0" fmla="*/ 1466806 h 1466806"/>
              <a:gd name="connsiteX1" fmla="*/ 905346 w 1910281"/>
              <a:gd name="connsiteY1" fmla="*/ 1204255 h 1466806"/>
              <a:gd name="connsiteX2" fmla="*/ 1113576 w 1910281"/>
              <a:gd name="connsiteY2" fmla="*/ 253641 h 1466806"/>
              <a:gd name="connsiteX3" fmla="*/ 1910281 w 1910281"/>
              <a:gd name="connsiteY3" fmla="*/ 18251 h 146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0281" h="1466806">
                <a:moveTo>
                  <a:pt x="0" y="1466806"/>
                </a:moveTo>
                <a:cubicBezTo>
                  <a:pt x="359875" y="1436627"/>
                  <a:pt x="719750" y="1406449"/>
                  <a:pt x="905346" y="1204255"/>
                </a:cubicBezTo>
                <a:cubicBezTo>
                  <a:pt x="1090942" y="1002061"/>
                  <a:pt x="946087" y="451308"/>
                  <a:pt x="1113576" y="253641"/>
                </a:cubicBezTo>
                <a:cubicBezTo>
                  <a:pt x="1281065" y="55974"/>
                  <a:pt x="1768443" y="-43614"/>
                  <a:pt x="1910281" y="182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19" name="Straight Connector 218"/>
          <p:cNvCxnSpPr/>
          <p:nvPr/>
        </p:nvCxnSpPr>
        <p:spPr>
          <a:xfrm flipV="1">
            <a:off x="6082230" y="3404226"/>
            <a:ext cx="426645" cy="4229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flipV="1">
            <a:off x="6082230" y="4765644"/>
            <a:ext cx="426645" cy="4229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flipV="1">
            <a:off x="1752600" y="4952198"/>
            <a:ext cx="426645" cy="4229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08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de-DE" dirty="0" smtClean="0"/>
              <a:t>Network Topologies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55217" cy="533400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 smtClean="0"/>
              <a:t>Feed forward network (fully connected)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57565" y="2474313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Straight Arrow Connector 6"/>
          <p:cNvCxnSpPr>
            <a:stCxn id="10" idx="6"/>
            <a:endCxn id="6" idx="2"/>
          </p:cNvCxnSpPr>
          <p:nvPr/>
        </p:nvCxnSpPr>
        <p:spPr>
          <a:xfrm flipV="1">
            <a:off x="2369745" y="2887754"/>
            <a:ext cx="1387820" cy="910169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1" idx="6"/>
            <a:endCxn id="6" idx="3"/>
          </p:cNvCxnSpPr>
          <p:nvPr/>
        </p:nvCxnSpPr>
        <p:spPr>
          <a:xfrm flipV="1">
            <a:off x="2369745" y="3180100"/>
            <a:ext cx="1510572" cy="195208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531545" y="3384482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/>
          <p:cNvSpPr/>
          <p:nvPr/>
        </p:nvSpPr>
        <p:spPr>
          <a:xfrm>
            <a:off x="1531545" y="4718739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3400" y="3780186"/>
            <a:ext cx="894080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33400" y="5132179"/>
            <a:ext cx="894080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757188" y="4029126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22"/>
          <p:cNvSpPr/>
          <p:nvPr/>
        </p:nvSpPr>
        <p:spPr>
          <a:xfrm>
            <a:off x="3760583" y="5536635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Oval 26"/>
          <p:cNvSpPr/>
          <p:nvPr/>
        </p:nvSpPr>
        <p:spPr>
          <a:xfrm>
            <a:off x="5876453" y="3202244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Oval 27"/>
          <p:cNvSpPr/>
          <p:nvPr/>
        </p:nvSpPr>
        <p:spPr>
          <a:xfrm>
            <a:off x="5867400" y="4563661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9" name="Straight Arrow Connector 28"/>
          <p:cNvCxnSpPr>
            <a:stCxn id="10" idx="6"/>
            <a:endCxn id="22" idx="2"/>
          </p:cNvCxnSpPr>
          <p:nvPr/>
        </p:nvCxnSpPr>
        <p:spPr>
          <a:xfrm>
            <a:off x="2369745" y="3797923"/>
            <a:ext cx="1387443" cy="644644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6"/>
            <a:endCxn id="23" idx="1"/>
          </p:cNvCxnSpPr>
          <p:nvPr/>
        </p:nvCxnSpPr>
        <p:spPr>
          <a:xfrm>
            <a:off x="2369745" y="3797923"/>
            <a:ext cx="1513590" cy="185980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1" idx="6"/>
            <a:endCxn id="22" idx="2"/>
          </p:cNvCxnSpPr>
          <p:nvPr/>
        </p:nvCxnSpPr>
        <p:spPr>
          <a:xfrm flipV="1">
            <a:off x="2369745" y="4442567"/>
            <a:ext cx="1387443" cy="68961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1" idx="6"/>
            <a:endCxn id="23" idx="2"/>
          </p:cNvCxnSpPr>
          <p:nvPr/>
        </p:nvCxnSpPr>
        <p:spPr>
          <a:xfrm>
            <a:off x="2369745" y="5132180"/>
            <a:ext cx="1390838" cy="81789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6" idx="6"/>
            <a:endCxn id="27" idx="1"/>
          </p:cNvCxnSpPr>
          <p:nvPr/>
        </p:nvCxnSpPr>
        <p:spPr>
          <a:xfrm>
            <a:off x="4595765" y="2887754"/>
            <a:ext cx="1403440" cy="435584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2" idx="6"/>
            <a:endCxn id="27" idx="2"/>
          </p:cNvCxnSpPr>
          <p:nvPr/>
        </p:nvCxnSpPr>
        <p:spPr>
          <a:xfrm flipV="1">
            <a:off x="4595388" y="3615685"/>
            <a:ext cx="1281065" cy="82688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6" idx="6"/>
            <a:endCxn id="28" idx="1"/>
          </p:cNvCxnSpPr>
          <p:nvPr/>
        </p:nvCxnSpPr>
        <p:spPr>
          <a:xfrm>
            <a:off x="4595765" y="2887754"/>
            <a:ext cx="1394387" cy="179700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2" idx="6"/>
            <a:endCxn id="28" idx="2"/>
          </p:cNvCxnSpPr>
          <p:nvPr/>
        </p:nvCxnSpPr>
        <p:spPr>
          <a:xfrm>
            <a:off x="4595388" y="4442567"/>
            <a:ext cx="1272012" cy="534535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3" idx="6"/>
            <a:endCxn id="27" idx="3"/>
          </p:cNvCxnSpPr>
          <p:nvPr/>
        </p:nvCxnSpPr>
        <p:spPr>
          <a:xfrm flipV="1">
            <a:off x="4598783" y="3908031"/>
            <a:ext cx="1400422" cy="2042045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3" idx="6"/>
            <a:endCxn id="28" idx="3"/>
          </p:cNvCxnSpPr>
          <p:nvPr/>
        </p:nvCxnSpPr>
        <p:spPr>
          <a:xfrm flipV="1">
            <a:off x="4598783" y="5269448"/>
            <a:ext cx="1391369" cy="68062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7" idx="6"/>
          </p:cNvCxnSpPr>
          <p:nvPr/>
        </p:nvCxnSpPr>
        <p:spPr>
          <a:xfrm>
            <a:off x="6714653" y="3615685"/>
            <a:ext cx="996712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8" idx="6"/>
          </p:cNvCxnSpPr>
          <p:nvPr/>
        </p:nvCxnSpPr>
        <p:spPr>
          <a:xfrm>
            <a:off x="6705600" y="4977102"/>
            <a:ext cx="954449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2103045" y="5471306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Oval 62"/>
          <p:cNvSpPr/>
          <p:nvPr/>
        </p:nvSpPr>
        <p:spPr>
          <a:xfrm>
            <a:off x="4627187" y="5949005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8" name="Straight Arrow Connector 187"/>
          <p:cNvCxnSpPr>
            <a:stCxn id="62" idx="7"/>
            <a:endCxn id="6" idx="3"/>
          </p:cNvCxnSpPr>
          <p:nvPr/>
        </p:nvCxnSpPr>
        <p:spPr>
          <a:xfrm flipV="1">
            <a:off x="2818493" y="3180100"/>
            <a:ext cx="1061824" cy="2412300"/>
          </a:xfrm>
          <a:prstGeom prst="straightConnector1">
            <a:avLst/>
          </a:prstGeom>
          <a:ln w="38100">
            <a:solidFill>
              <a:srgbClr val="00B05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>
            <a:stCxn id="62" idx="7"/>
            <a:endCxn id="22" idx="3"/>
          </p:cNvCxnSpPr>
          <p:nvPr/>
        </p:nvCxnSpPr>
        <p:spPr>
          <a:xfrm flipV="1">
            <a:off x="2818493" y="4734913"/>
            <a:ext cx="1061447" cy="857487"/>
          </a:xfrm>
          <a:prstGeom prst="straightConnector1">
            <a:avLst/>
          </a:prstGeom>
          <a:ln w="38100">
            <a:solidFill>
              <a:srgbClr val="00B05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>
            <a:stCxn id="62" idx="7"/>
            <a:endCxn id="23" idx="1"/>
          </p:cNvCxnSpPr>
          <p:nvPr/>
        </p:nvCxnSpPr>
        <p:spPr>
          <a:xfrm>
            <a:off x="2818493" y="5592400"/>
            <a:ext cx="1064842" cy="65329"/>
          </a:xfrm>
          <a:prstGeom prst="straightConnector1">
            <a:avLst/>
          </a:prstGeom>
          <a:ln w="38100">
            <a:solidFill>
              <a:srgbClr val="00B05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63" idx="7"/>
            <a:endCxn id="27" idx="2"/>
          </p:cNvCxnSpPr>
          <p:nvPr/>
        </p:nvCxnSpPr>
        <p:spPr>
          <a:xfrm flipV="1">
            <a:off x="5342635" y="3615685"/>
            <a:ext cx="533818" cy="2454414"/>
          </a:xfrm>
          <a:prstGeom prst="straightConnector1">
            <a:avLst/>
          </a:prstGeom>
          <a:ln w="38100">
            <a:solidFill>
              <a:srgbClr val="00B05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>
            <a:stCxn id="63" idx="7"/>
            <a:endCxn id="28" idx="3"/>
          </p:cNvCxnSpPr>
          <p:nvPr/>
        </p:nvCxnSpPr>
        <p:spPr>
          <a:xfrm flipV="1">
            <a:off x="5342635" y="5269448"/>
            <a:ext cx="647517" cy="800651"/>
          </a:xfrm>
          <a:prstGeom prst="straightConnector1">
            <a:avLst/>
          </a:prstGeom>
          <a:ln w="38100">
            <a:solidFill>
              <a:srgbClr val="00B05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TextBox 207"/>
          <p:cNvSpPr txBox="1"/>
          <p:nvPr/>
        </p:nvSpPr>
        <p:spPr>
          <a:xfrm>
            <a:off x="2148878" y="5555737"/>
            <a:ext cx="746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chemeClr val="tx2"/>
                </a:solidFill>
                <a:latin typeface="+mj-lt"/>
              </a:rPr>
              <a:t>-1</a:t>
            </a:r>
            <a:endParaRPr lang="de-DE" sz="4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4673020" y="6008502"/>
            <a:ext cx="746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chemeClr val="tx2"/>
                </a:solidFill>
                <a:latin typeface="+mj-lt"/>
              </a:rPr>
              <a:t>-1</a:t>
            </a:r>
            <a:endParaRPr lang="de-DE" sz="40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210" name="Straight Connector 209"/>
          <p:cNvCxnSpPr/>
          <p:nvPr/>
        </p:nvCxnSpPr>
        <p:spPr>
          <a:xfrm flipV="1">
            <a:off x="1752600" y="3581400"/>
            <a:ext cx="426645" cy="4229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Freeform 215"/>
          <p:cNvSpPr/>
          <p:nvPr/>
        </p:nvSpPr>
        <p:spPr>
          <a:xfrm>
            <a:off x="3909588" y="2637238"/>
            <a:ext cx="533400" cy="501030"/>
          </a:xfrm>
          <a:custGeom>
            <a:avLst/>
            <a:gdLst>
              <a:gd name="connsiteX0" fmla="*/ 0 w 1910281"/>
              <a:gd name="connsiteY0" fmla="*/ 1466806 h 1466806"/>
              <a:gd name="connsiteX1" fmla="*/ 905346 w 1910281"/>
              <a:gd name="connsiteY1" fmla="*/ 1204255 h 1466806"/>
              <a:gd name="connsiteX2" fmla="*/ 1113576 w 1910281"/>
              <a:gd name="connsiteY2" fmla="*/ 253641 h 1466806"/>
              <a:gd name="connsiteX3" fmla="*/ 1910281 w 1910281"/>
              <a:gd name="connsiteY3" fmla="*/ 18251 h 146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0281" h="1466806">
                <a:moveTo>
                  <a:pt x="0" y="1466806"/>
                </a:moveTo>
                <a:cubicBezTo>
                  <a:pt x="359875" y="1436627"/>
                  <a:pt x="719750" y="1406449"/>
                  <a:pt x="905346" y="1204255"/>
                </a:cubicBezTo>
                <a:cubicBezTo>
                  <a:pt x="1090942" y="1002061"/>
                  <a:pt x="946087" y="451308"/>
                  <a:pt x="1113576" y="253641"/>
                </a:cubicBezTo>
                <a:cubicBezTo>
                  <a:pt x="1281065" y="55974"/>
                  <a:pt x="1768443" y="-43614"/>
                  <a:pt x="1910281" y="182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7" name="Freeform 216"/>
          <p:cNvSpPr/>
          <p:nvPr/>
        </p:nvSpPr>
        <p:spPr>
          <a:xfrm>
            <a:off x="3880317" y="4183725"/>
            <a:ext cx="533400" cy="501030"/>
          </a:xfrm>
          <a:custGeom>
            <a:avLst/>
            <a:gdLst>
              <a:gd name="connsiteX0" fmla="*/ 0 w 1910281"/>
              <a:gd name="connsiteY0" fmla="*/ 1466806 h 1466806"/>
              <a:gd name="connsiteX1" fmla="*/ 905346 w 1910281"/>
              <a:gd name="connsiteY1" fmla="*/ 1204255 h 1466806"/>
              <a:gd name="connsiteX2" fmla="*/ 1113576 w 1910281"/>
              <a:gd name="connsiteY2" fmla="*/ 253641 h 1466806"/>
              <a:gd name="connsiteX3" fmla="*/ 1910281 w 1910281"/>
              <a:gd name="connsiteY3" fmla="*/ 18251 h 146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0281" h="1466806">
                <a:moveTo>
                  <a:pt x="0" y="1466806"/>
                </a:moveTo>
                <a:cubicBezTo>
                  <a:pt x="359875" y="1436627"/>
                  <a:pt x="719750" y="1406449"/>
                  <a:pt x="905346" y="1204255"/>
                </a:cubicBezTo>
                <a:cubicBezTo>
                  <a:pt x="1090942" y="1002061"/>
                  <a:pt x="946087" y="451308"/>
                  <a:pt x="1113576" y="253641"/>
                </a:cubicBezTo>
                <a:cubicBezTo>
                  <a:pt x="1281065" y="55974"/>
                  <a:pt x="1768443" y="-43614"/>
                  <a:pt x="1910281" y="182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8" name="Freeform 217"/>
          <p:cNvSpPr/>
          <p:nvPr/>
        </p:nvSpPr>
        <p:spPr>
          <a:xfrm>
            <a:off x="3909588" y="5699561"/>
            <a:ext cx="533400" cy="501030"/>
          </a:xfrm>
          <a:custGeom>
            <a:avLst/>
            <a:gdLst>
              <a:gd name="connsiteX0" fmla="*/ 0 w 1910281"/>
              <a:gd name="connsiteY0" fmla="*/ 1466806 h 1466806"/>
              <a:gd name="connsiteX1" fmla="*/ 905346 w 1910281"/>
              <a:gd name="connsiteY1" fmla="*/ 1204255 h 1466806"/>
              <a:gd name="connsiteX2" fmla="*/ 1113576 w 1910281"/>
              <a:gd name="connsiteY2" fmla="*/ 253641 h 1466806"/>
              <a:gd name="connsiteX3" fmla="*/ 1910281 w 1910281"/>
              <a:gd name="connsiteY3" fmla="*/ 18251 h 146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0281" h="1466806">
                <a:moveTo>
                  <a:pt x="0" y="1466806"/>
                </a:moveTo>
                <a:cubicBezTo>
                  <a:pt x="359875" y="1436627"/>
                  <a:pt x="719750" y="1406449"/>
                  <a:pt x="905346" y="1204255"/>
                </a:cubicBezTo>
                <a:cubicBezTo>
                  <a:pt x="1090942" y="1002061"/>
                  <a:pt x="946087" y="451308"/>
                  <a:pt x="1113576" y="253641"/>
                </a:cubicBezTo>
                <a:cubicBezTo>
                  <a:pt x="1281065" y="55974"/>
                  <a:pt x="1768443" y="-43614"/>
                  <a:pt x="1910281" y="182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19" name="Straight Connector 218"/>
          <p:cNvCxnSpPr/>
          <p:nvPr/>
        </p:nvCxnSpPr>
        <p:spPr>
          <a:xfrm flipV="1">
            <a:off x="6082230" y="3404226"/>
            <a:ext cx="426645" cy="4229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flipV="1">
            <a:off x="6082230" y="4765644"/>
            <a:ext cx="426645" cy="4229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flipV="1">
            <a:off x="1752600" y="4952198"/>
            <a:ext cx="426645" cy="4229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0" idx="6"/>
            <a:endCxn id="27" idx="2"/>
          </p:cNvCxnSpPr>
          <p:nvPr/>
        </p:nvCxnSpPr>
        <p:spPr>
          <a:xfrm flipV="1">
            <a:off x="2369745" y="3615685"/>
            <a:ext cx="3506708" cy="18223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1" idx="6"/>
          </p:cNvCxnSpPr>
          <p:nvPr/>
        </p:nvCxnSpPr>
        <p:spPr>
          <a:xfrm flipV="1">
            <a:off x="2369745" y="4952198"/>
            <a:ext cx="3497655" cy="179982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ontent Placeholder 2"/>
          <p:cNvSpPr txBox="1">
            <a:spLocks/>
          </p:cNvSpPr>
          <p:nvPr/>
        </p:nvSpPr>
        <p:spPr>
          <a:xfrm>
            <a:off x="533400" y="1752600"/>
            <a:ext cx="8355217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de-DE" dirty="0">
                <a:solidFill>
                  <a:srgbClr val="FF0000"/>
                </a:solidFill>
              </a:rPr>
              <a:t>w</a:t>
            </a:r>
            <a:r>
              <a:rPr lang="de-DE" dirty="0" smtClean="0">
                <a:solidFill>
                  <a:srgbClr val="FF0000"/>
                </a:solidFill>
              </a:rPr>
              <a:t>ith shortcuts</a:t>
            </a:r>
          </a:p>
        </p:txBody>
      </p:sp>
    </p:spTree>
    <p:extLst>
      <p:ext uri="{BB962C8B-B14F-4D97-AF65-F5344CB8AC3E}">
        <p14:creationId xmlns:p14="http://schemas.microsoft.com/office/powerpoint/2010/main" val="254185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de-DE" dirty="0" smtClean="0"/>
              <a:t>Network Topologies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55217" cy="914400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 smtClean="0"/>
              <a:t>Recurrent network </a:t>
            </a:r>
          </a:p>
          <a:p>
            <a:pPr marL="0" indent="0" algn="ctr">
              <a:buNone/>
            </a:pPr>
            <a:r>
              <a:rPr lang="de-DE" dirty="0" smtClean="0">
                <a:solidFill>
                  <a:srgbClr val="FF0000"/>
                </a:solidFill>
              </a:rPr>
              <a:t>with lateral connections 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57565" y="2474313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Straight Arrow Connector 6"/>
          <p:cNvCxnSpPr>
            <a:stCxn id="10" idx="6"/>
            <a:endCxn id="6" idx="2"/>
          </p:cNvCxnSpPr>
          <p:nvPr/>
        </p:nvCxnSpPr>
        <p:spPr>
          <a:xfrm flipV="1">
            <a:off x="2369745" y="2887754"/>
            <a:ext cx="1387820" cy="910169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1" idx="6"/>
            <a:endCxn id="6" idx="3"/>
          </p:cNvCxnSpPr>
          <p:nvPr/>
        </p:nvCxnSpPr>
        <p:spPr>
          <a:xfrm flipV="1">
            <a:off x="2369745" y="3180100"/>
            <a:ext cx="1510572" cy="195208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531545" y="3384482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/>
          <p:cNvSpPr/>
          <p:nvPr/>
        </p:nvSpPr>
        <p:spPr>
          <a:xfrm>
            <a:off x="1531545" y="4718739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3400" y="3780186"/>
            <a:ext cx="894080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33400" y="5132179"/>
            <a:ext cx="894080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757188" y="4029126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22"/>
          <p:cNvSpPr/>
          <p:nvPr/>
        </p:nvSpPr>
        <p:spPr>
          <a:xfrm>
            <a:off x="3760583" y="5536635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Oval 26"/>
          <p:cNvSpPr/>
          <p:nvPr/>
        </p:nvSpPr>
        <p:spPr>
          <a:xfrm>
            <a:off x="5876453" y="3202244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Oval 27"/>
          <p:cNvSpPr/>
          <p:nvPr/>
        </p:nvSpPr>
        <p:spPr>
          <a:xfrm>
            <a:off x="5867400" y="4563661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9" name="Straight Arrow Connector 28"/>
          <p:cNvCxnSpPr>
            <a:stCxn id="10" idx="6"/>
            <a:endCxn id="22" idx="2"/>
          </p:cNvCxnSpPr>
          <p:nvPr/>
        </p:nvCxnSpPr>
        <p:spPr>
          <a:xfrm>
            <a:off x="2369745" y="3797923"/>
            <a:ext cx="1387443" cy="644644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6"/>
            <a:endCxn id="23" idx="1"/>
          </p:cNvCxnSpPr>
          <p:nvPr/>
        </p:nvCxnSpPr>
        <p:spPr>
          <a:xfrm>
            <a:off x="2369745" y="3797923"/>
            <a:ext cx="1513590" cy="185980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1" idx="6"/>
            <a:endCxn id="22" idx="2"/>
          </p:cNvCxnSpPr>
          <p:nvPr/>
        </p:nvCxnSpPr>
        <p:spPr>
          <a:xfrm flipV="1">
            <a:off x="2369745" y="4442567"/>
            <a:ext cx="1387443" cy="68961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1" idx="6"/>
            <a:endCxn id="23" idx="2"/>
          </p:cNvCxnSpPr>
          <p:nvPr/>
        </p:nvCxnSpPr>
        <p:spPr>
          <a:xfrm>
            <a:off x="2369745" y="5132180"/>
            <a:ext cx="1390838" cy="81789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6" idx="6"/>
            <a:endCxn id="27" idx="1"/>
          </p:cNvCxnSpPr>
          <p:nvPr/>
        </p:nvCxnSpPr>
        <p:spPr>
          <a:xfrm>
            <a:off x="4595765" y="2887754"/>
            <a:ext cx="1403440" cy="435584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2" idx="6"/>
            <a:endCxn id="27" idx="2"/>
          </p:cNvCxnSpPr>
          <p:nvPr/>
        </p:nvCxnSpPr>
        <p:spPr>
          <a:xfrm flipV="1">
            <a:off x="4595388" y="3615685"/>
            <a:ext cx="1281065" cy="82688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6" idx="6"/>
            <a:endCxn id="28" idx="1"/>
          </p:cNvCxnSpPr>
          <p:nvPr/>
        </p:nvCxnSpPr>
        <p:spPr>
          <a:xfrm>
            <a:off x="4595765" y="2887754"/>
            <a:ext cx="1394387" cy="179700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2" idx="6"/>
            <a:endCxn id="28" idx="2"/>
          </p:cNvCxnSpPr>
          <p:nvPr/>
        </p:nvCxnSpPr>
        <p:spPr>
          <a:xfrm>
            <a:off x="4595388" y="4442567"/>
            <a:ext cx="1272012" cy="534535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3" idx="6"/>
            <a:endCxn id="27" idx="3"/>
          </p:cNvCxnSpPr>
          <p:nvPr/>
        </p:nvCxnSpPr>
        <p:spPr>
          <a:xfrm flipV="1">
            <a:off x="4598783" y="3908031"/>
            <a:ext cx="1400422" cy="2042045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3" idx="6"/>
            <a:endCxn id="28" idx="3"/>
          </p:cNvCxnSpPr>
          <p:nvPr/>
        </p:nvCxnSpPr>
        <p:spPr>
          <a:xfrm flipV="1">
            <a:off x="4598783" y="5269448"/>
            <a:ext cx="1391369" cy="68062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7" idx="6"/>
          </p:cNvCxnSpPr>
          <p:nvPr/>
        </p:nvCxnSpPr>
        <p:spPr>
          <a:xfrm>
            <a:off x="6714653" y="3615685"/>
            <a:ext cx="996712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8" idx="6"/>
          </p:cNvCxnSpPr>
          <p:nvPr/>
        </p:nvCxnSpPr>
        <p:spPr>
          <a:xfrm>
            <a:off x="6705600" y="4977102"/>
            <a:ext cx="954449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2103045" y="5471306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Oval 62"/>
          <p:cNvSpPr/>
          <p:nvPr/>
        </p:nvSpPr>
        <p:spPr>
          <a:xfrm>
            <a:off x="4627187" y="5949005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8" name="Straight Arrow Connector 187"/>
          <p:cNvCxnSpPr>
            <a:stCxn id="62" idx="7"/>
            <a:endCxn id="6" idx="3"/>
          </p:cNvCxnSpPr>
          <p:nvPr/>
        </p:nvCxnSpPr>
        <p:spPr>
          <a:xfrm flipV="1">
            <a:off x="2818493" y="3180100"/>
            <a:ext cx="1061824" cy="2412300"/>
          </a:xfrm>
          <a:prstGeom prst="straightConnector1">
            <a:avLst/>
          </a:prstGeom>
          <a:ln w="38100">
            <a:solidFill>
              <a:srgbClr val="00B05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>
            <a:stCxn id="62" idx="7"/>
            <a:endCxn id="22" idx="3"/>
          </p:cNvCxnSpPr>
          <p:nvPr/>
        </p:nvCxnSpPr>
        <p:spPr>
          <a:xfrm flipV="1">
            <a:off x="2818493" y="4734913"/>
            <a:ext cx="1061447" cy="857487"/>
          </a:xfrm>
          <a:prstGeom prst="straightConnector1">
            <a:avLst/>
          </a:prstGeom>
          <a:ln w="38100">
            <a:solidFill>
              <a:srgbClr val="00B05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>
            <a:stCxn id="62" idx="7"/>
            <a:endCxn id="23" idx="1"/>
          </p:cNvCxnSpPr>
          <p:nvPr/>
        </p:nvCxnSpPr>
        <p:spPr>
          <a:xfrm>
            <a:off x="2818493" y="5592400"/>
            <a:ext cx="1064842" cy="65329"/>
          </a:xfrm>
          <a:prstGeom prst="straightConnector1">
            <a:avLst/>
          </a:prstGeom>
          <a:ln w="38100">
            <a:solidFill>
              <a:srgbClr val="00B05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63" idx="7"/>
            <a:endCxn id="27" idx="2"/>
          </p:cNvCxnSpPr>
          <p:nvPr/>
        </p:nvCxnSpPr>
        <p:spPr>
          <a:xfrm flipV="1">
            <a:off x="5342635" y="3615685"/>
            <a:ext cx="533818" cy="2454414"/>
          </a:xfrm>
          <a:prstGeom prst="straightConnector1">
            <a:avLst/>
          </a:prstGeom>
          <a:ln w="38100">
            <a:solidFill>
              <a:srgbClr val="00B05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>
            <a:stCxn id="63" idx="7"/>
            <a:endCxn id="28" idx="3"/>
          </p:cNvCxnSpPr>
          <p:nvPr/>
        </p:nvCxnSpPr>
        <p:spPr>
          <a:xfrm flipV="1">
            <a:off x="5342635" y="5269448"/>
            <a:ext cx="647517" cy="800651"/>
          </a:xfrm>
          <a:prstGeom prst="straightConnector1">
            <a:avLst/>
          </a:prstGeom>
          <a:ln w="38100">
            <a:solidFill>
              <a:srgbClr val="00B05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TextBox 207"/>
          <p:cNvSpPr txBox="1"/>
          <p:nvPr/>
        </p:nvSpPr>
        <p:spPr>
          <a:xfrm>
            <a:off x="2148878" y="5555737"/>
            <a:ext cx="746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chemeClr val="tx2"/>
                </a:solidFill>
                <a:latin typeface="+mj-lt"/>
              </a:rPr>
              <a:t>-1</a:t>
            </a:r>
            <a:endParaRPr lang="de-DE" sz="4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4673020" y="6008502"/>
            <a:ext cx="746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chemeClr val="tx2"/>
                </a:solidFill>
                <a:latin typeface="+mj-lt"/>
              </a:rPr>
              <a:t>-1</a:t>
            </a:r>
            <a:endParaRPr lang="de-DE" sz="40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210" name="Straight Connector 209"/>
          <p:cNvCxnSpPr/>
          <p:nvPr/>
        </p:nvCxnSpPr>
        <p:spPr>
          <a:xfrm flipV="1">
            <a:off x="1752600" y="3581400"/>
            <a:ext cx="426645" cy="4229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Freeform 215"/>
          <p:cNvSpPr/>
          <p:nvPr/>
        </p:nvSpPr>
        <p:spPr>
          <a:xfrm>
            <a:off x="3909588" y="2637238"/>
            <a:ext cx="533400" cy="501030"/>
          </a:xfrm>
          <a:custGeom>
            <a:avLst/>
            <a:gdLst>
              <a:gd name="connsiteX0" fmla="*/ 0 w 1910281"/>
              <a:gd name="connsiteY0" fmla="*/ 1466806 h 1466806"/>
              <a:gd name="connsiteX1" fmla="*/ 905346 w 1910281"/>
              <a:gd name="connsiteY1" fmla="*/ 1204255 h 1466806"/>
              <a:gd name="connsiteX2" fmla="*/ 1113576 w 1910281"/>
              <a:gd name="connsiteY2" fmla="*/ 253641 h 1466806"/>
              <a:gd name="connsiteX3" fmla="*/ 1910281 w 1910281"/>
              <a:gd name="connsiteY3" fmla="*/ 18251 h 146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0281" h="1466806">
                <a:moveTo>
                  <a:pt x="0" y="1466806"/>
                </a:moveTo>
                <a:cubicBezTo>
                  <a:pt x="359875" y="1436627"/>
                  <a:pt x="719750" y="1406449"/>
                  <a:pt x="905346" y="1204255"/>
                </a:cubicBezTo>
                <a:cubicBezTo>
                  <a:pt x="1090942" y="1002061"/>
                  <a:pt x="946087" y="451308"/>
                  <a:pt x="1113576" y="253641"/>
                </a:cubicBezTo>
                <a:cubicBezTo>
                  <a:pt x="1281065" y="55974"/>
                  <a:pt x="1768443" y="-43614"/>
                  <a:pt x="1910281" y="182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7" name="Freeform 216"/>
          <p:cNvSpPr/>
          <p:nvPr/>
        </p:nvSpPr>
        <p:spPr>
          <a:xfrm>
            <a:off x="3880317" y="4183725"/>
            <a:ext cx="533400" cy="501030"/>
          </a:xfrm>
          <a:custGeom>
            <a:avLst/>
            <a:gdLst>
              <a:gd name="connsiteX0" fmla="*/ 0 w 1910281"/>
              <a:gd name="connsiteY0" fmla="*/ 1466806 h 1466806"/>
              <a:gd name="connsiteX1" fmla="*/ 905346 w 1910281"/>
              <a:gd name="connsiteY1" fmla="*/ 1204255 h 1466806"/>
              <a:gd name="connsiteX2" fmla="*/ 1113576 w 1910281"/>
              <a:gd name="connsiteY2" fmla="*/ 253641 h 1466806"/>
              <a:gd name="connsiteX3" fmla="*/ 1910281 w 1910281"/>
              <a:gd name="connsiteY3" fmla="*/ 18251 h 146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0281" h="1466806">
                <a:moveTo>
                  <a:pt x="0" y="1466806"/>
                </a:moveTo>
                <a:cubicBezTo>
                  <a:pt x="359875" y="1436627"/>
                  <a:pt x="719750" y="1406449"/>
                  <a:pt x="905346" y="1204255"/>
                </a:cubicBezTo>
                <a:cubicBezTo>
                  <a:pt x="1090942" y="1002061"/>
                  <a:pt x="946087" y="451308"/>
                  <a:pt x="1113576" y="253641"/>
                </a:cubicBezTo>
                <a:cubicBezTo>
                  <a:pt x="1281065" y="55974"/>
                  <a:pt x="1768443" y="-43614"/>
                  <a:pt x="1910281" y="182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8" name="Freeform 217"/>
          <p:cNvSpPr/>
          <p:nvPr/>
        </p:nvSpPr>
        <p:spPr>
          <a:xfrm>
            <a:off x="3909588" y="5699561"/>
            <a:ext cx="533400" cy="501030"/>
          </a:xfrm>
          <a:custGeom>
            <a:avLst/>
            <a:gdLst>
              <a:gd name="connsiteX0" fmla="*/ 0 w 1910281"/>
              <a:gd name="connsiteY0" fmla="*/ 1466806 h 1466806"/>
              <a:gd name="connsiteX1" fmla="*/ 905346 w 1910281"/>
              <a:gd name="connsiteY1" fmla="*/ 1204255 h 1466806"/>
              <a:gd name="connsiteX2" fmla="*/ 1113576 w 1910281"/>
              <a:gd name="connsiteY2" fmla="*/ 253641 h 1466806"/>
              <a:gd name="connsiteX3" fmla="*/ 1910281 w 1910281"/>
              <a:gd name="connsiteY3" fmla="*/ 18251 h 146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0281" h="1466806">
                <a:moveTo>
                  <a:pt x="0" y="1466806"/>
                </a:moveTo>
                <a:cubicBezTo>
                  <a:pt x="359875" y="1436627"/>
                  <a:pt x="719750" y="1406449"/>
                  <a:pt x="905346" y="1204255"/>
                </a:cubicBezTo>
                <a:cubicBezTo>
                  <a:pt x="1090942" y="1002061"/>
                  <a:pt x="946087" y="451308"/>
                  <a:pt x="1113576" y="253641"/>
                </a:cubicBezTo>
                <a:cubicBezTo>
                  <a:pt x="1281065" y="55974"/>
                  <a:pt x="1768443" y="-43614"/>
                  <a:pt x="1910281" y="182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19" name="Straight Connector 218"/>
          <p:cNvCxnSpPr/>
          <p:nvPr/>
        </p:nvCxnSpPr>
        <p:spPr>
          <a:xfrm flipV="1">
            <a:off x="6082230" y="3404226"/>
            <a:ext cx="426645" cy="4229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flipV="1">
            <a:off x="6082230" y="4765644"/>
            <a:ext cx="426645" cy="4229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flipV="1">
            <a:off x="1752600" y="4952198"/>
            <a:ext cx="426645" cy="4229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2" idx="0"/>
            <a:endCxn id="6" idx="4"/>
          </p:cNvCxnSpPr>
          <p:nvPr/>
        </p:nvCxnSpPr>
        <p:spPr>
          <a:xfrm flipV="1">
            <a:off x="4176288" y="3301194"/>
            <a:ext cx="377" cy="727932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2" idx="4"/>
          </p:cNvCxnSpPr>
          <p:nvPr/>
        </p:nvCxnSpPr>
        <p:spPr>
          <a:xfrm>
            <a:off x="4176288" y="4856007"/>
            <a:ext cx="6790" cy="709707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73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de-DE" dirty="0" smtClean="0"/>
              <a:t>Network Topologies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55217" cy="914400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 smtClean="0"/>
              <a:t>Recurrent network </a:t>
            </a:r>
          </a:p>
          <a:p>
            <a:pPr marL="0" indent="0" algn="ctr">
              <a:buNone/>
            </a:pPr>
            <a:r>
              <a:rPr lang="de-DE" dirty="0" smtClean="0">
                <a:solidFill>
                  <a:srgbClr val="FF0000"/>
                </a:solidFill>
              </a:rPr>
              <a:t>with direct feedbacks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57565" y="2474313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Straight Arrow Connector 6"/>
          <p:cNvCxnSpPr>
            <a:stCxn id="10" idx="6"/>
            <a:endCxn id="6" idx="2"/>
          </p:cNvCxnSpPr>
          <p:nvPr/>
        </p:nvCxnSpPr>
        <p:spPr>
          <a:xfrm flipV="1">
            <a:off x="2369745" y="2887754"/>
            <a:ext cx="1387820" cy="910169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1" idx="6"/>
            <a:endCxn id="6" idx="3"/>
          </p:cNvCxnSpPr>
          <p:nvPr/>
        </p:nvCxnSpPr>
        <p:spPr>
          <a:xfrm flipV="1">
            <a:off x="2369745" y="3180100"/>
            <a:ext cx="1510572" cy="195208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531545" y="3384482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/>
          <p:cNvSpPr/>
          <p:nvPr/>
        </p:nvSpPr>
        <p:spPr>
          <a:xfrm>
            <a:off x="1531545" y="4718739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3400" y="3780186"/>
            <a:ext cx="894080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33400" y="5132179"/>
            <a:ext cx="894080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757188" y="4029126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22"/>
          <p:cNvSpPr/>
          <p:nvPr/>
        </p:nvSpPr>
        <p:spPr>
          <a:xfrm>
            <a:off x="3760583" y="5536635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Oval 26"/>
          <p:cNvSpPr/>
          <p:nvPr/>
        </p:nvSpPr>
        <p:spPr>
          <a:xfrm>
            <a:off x="5876453" y="3202244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Oval 27"/>
          <p:cNvSpPr/>
          <p:nvPr/>
        </p:nvSpPr>
        <p:spPr>
          <a:xfrm>
            <a:off x="5867400" y="4563661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9" name="Straight Arrow Connector 28"/>
          <p:cNvCxnSpPr>
            <a:stCxn id="10" idx="6"/>
            <a:endCxn id="22" idx="2"/>
          </p:cNvCxnSpPr>
          <p:nvPr/>
        </p:nvCxnSpPr>
        <p:spPr>
          <a:xfrm>
            <a:off x="2369745" y="3797923"/>
            <a:ext cx="1387443" cy="644644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6"/>
            <a:endCxn id="23" idx="1"/>
          </p:cNvCxnSpPr>
          <p:nvPr/>
        </p:nvCxnSpPr>
        <p:spPr>
          <a:xfrm>
            <a:off x="2369745" y="3797923"/>
            <a:ext cx="1513590" cy="185980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1" idx="6"/>
            <a:endCxn id="22" idx="2"/>
          </p:cNvCxnSpPr>
          <p:nvPr/>
        </p:nvCxnSpPr>
        <p:spPr>
          <a:xfrm flipV="1">
            <a:off x="2369745" y="4442567"/>
            <a:ext cx="1387443" cy="68961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1" idx="6"/>
            <a:endCxn id="23" idx="2"/>
          </p:cNvCxnSpPr>
          <p:nvPr/>
        </p:nvCxnSpPr>
        <p:spPr>
          <a:xfrm>
            <a:off x="2369745" y="5132180"/>
            <a:ext cx="1390838" cy="81789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6" idx="6"/>
            <a:endCxn id="27" idx="1"/>
          </p:cNvCxnSpPr>
          <p:nvPr/>
        </p:nvCxnSpPr>
        <p:spPr>
          <a:xfrm>
            <a:off x="4595765" y="2887754"/>
            <a:ext cx="1403440" cy="435584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2" idx="6"/>
            <a:endCxn id="27" idx="2"/>
          </p:cNvCxnSpPr>
          <p:nvPr/>
        </p:nvCxnSpPr>
        <p:spPr>
          <a:xfrm flipV="1">
            <a:off x="4595388" y="3615685"/>
            <a:ext cx="1281065" cy="82688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6" idx="6"/>
            <a:endCxn id="28" idx="1"/>
          </p:cNvCxnSpPr>
          <p:nvPr/>
        </p:nvCxnSpPr>
        <p:spPr>
          <a:xfrm>
            <a:off x="4595765" y="2887754"/>
            <a:ext cx="1394387" cy="179700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2" idx="6"/>
            <a:endCxn id="28" idx="2"/>
          </p:cNvCxnSpPr>
          <p:nvPr/>
        </p:nvCxnSpPr>
        <p:spPr>
          <a:xfrm>
            <a:off x="4595388" y="4442567"/>
            <a:ext cx="1272012" cy="534535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3" idx="6"/>
            <a:endCxn id="27" idx="3"/>
          </p:cNvCxnSpPr>
          <p:nvPr/>
        </p:nvCxnSpPr>
        <p:spPr>
          <a:xfrm flipV="1">
            <a:off x="4598783" y="3908031"/>
            <a:ext cx="1400422" cy="2042045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3" idx="6"/>
            <a:endCxn id="28" idx="3"/>
          </p:cNvCxnSpPr>
          <p:nvPr/>
        </p:nvCxnSpPr>
        <p:spPr>
          <a:xfrm flipV="1">
            <a:off x="4598783" y="5269448"/>
            <a:ext cx="1391369" cy="68062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7" idx="6"/>
          </p:cNvCxnSpPr>
          <p:nvPr/>
        </p:nvCxnSpPr>
        <p:spPr>
          <a:xfrm>
            <a:off x="6714653" y="3615685"/>
            <a:ext cx="996712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8" idx="6"/>
          </p:cNvCxnSpPr>
          <p:nvPr/>
        </p:nvCxnSpPr>
        <p:spPr>
          <a:xfrm>
            <a:off x="6705600" y="4977102"/>
            <a:ext cx="954449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2103045" y="5471306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Oval 62"/>
          <p:cNvSpPr/>
          <p:nvPr/>
        </p:nvSpPr>
        <p:spPr>
          <a:xfrm>
            <a:off x="4627187" y="5949005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8" name="Straight Arrow Connector 187"/>
          <p:cNvCxnSpPr>
            <a:stCxn id="62" idx="7"/>
            <a:endCxn id="6" idx="3"/>
          </p:cNvCxnSpPr>
          <p:nvPr/>
        </p:nvCxnSpPr>
        <p:spPr>
          <a:xfrm flipV="1">
            <a:off x="2818493" y="3180100"/>
            <a:ext cx="1061824" cy="2412300"/>
          </a:xfrm>
          <a:prstGeom prst="straightConnector1">
            <a:avLst/>
          </a:prstGeom>
          <a:ln w="38100">
            <a:solidFill>
              <a:srgbClr val="00B05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>
            <a:stCxn id="62" idx="7"/>
            <a:endCxn id="22" idx="3"/>
          </p:cNvCxnSpPr>
          <p:nvPr/>
        </p:nvCxnSpPr>
        <p:spPr>
          <a:xfrm flipV="1">
            <a:off x="2818493" y="4734913"/>
            <a:ext cx="1061447" cy="857487"/>
          </a:xfrm>
          <a:prstGeom prst="straightConnector1">
            <a:avLst/>
          </a:prstGeom>
          <a:ln w="38100">
            <a:solidFill>
              <a:srgbClr val="00B05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>
            <a:stCxn id="62" idx="7"/>
            <a:endCxn id="23" idx="1"/>
          </p:cNvCxnSpPr>
          <p:nvPr/>
        </p:nvCxnSpPr>
        <p:spPr>
          <a:xfrm>
            <a:off x="2818493" y="5592400"/>
            <a:ext cx="1064842" cy="65329"/>
          </a:xfrm>
          <a:prstGeom prst="straightConnector1">
            <a:avLst/>
          </a:prstGeom>
          <a:ln w="38100">
            <a:solidFill>
              <a:srgbClr val="00B05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63" idx="7"/>
            <a:endCxn id="27" idx="2"/>
          </p:cNvCxnSpPr>
          <p:nvPr/>
        </p:nvCxnSpPr>
        <p:spPr>
          <a:xfrm flipV="1">
            <a:off x="5342635" y="3615685"/>
            <a:ext cx="533818" cy="2454414"/>
          </a:xfrm>
          <a:prstGeom prst="straightConnector1">
            <a:avLst/>
          </a:prstGeom>
          <a:ln w="38100">
            <a:solidFill>
              <a:srgbClr val="00B05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>
            <a:stCxn id="63" idx="7"/>
            <a:endCxn id="28" idx="3"/>
          </p:cNvCxnSpPr>
          <p:nvPr/>
        </p:nvCxnSpPr>
        <p:spPr>
          <a:xfrm flipV="1">
            <a:off x="5342635" y="5269448"/>
            <a:ext cx="647517" cy="800651"/>
          </a:xfrm>
          <a:prstGeom prst="straightConnector1">
            <a:avLst/>
          </a:prstGeom>
          <a:ln w="38100">
            <a:solidFill>
              <a:srgbClr val="00B05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TextBox 207"/>
          <p:cNvSpPr txBox="1"/>
          <p:nvPr/>
        </p:nvSpPr>
        <p:spPr>
          <a:xfrm>
            <a:off x="2148878" y="5555737"/>
            <a:ext cx="746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chemeClr val="tx2"/>
                </a:solidFill>
                <a:latin typeface="+mj-lt"/>
              </a:rPr>
              <a:t>-1</a:t>
            </a:r>
            <a:endParaRPr lang="de-DE" sz="4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4673020" y="6008502"/>
            <a:ext cx="746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chemeClr val="tx2"/>
                </a:solidFill>
                <a:latin typeface="+mj-lt"/>
              </a:rPr>
              <a:t>-1</a:t>
            </a:r>
            <a:endParaRPr lang="de-DE" sz="40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210" name="Straight Connector 209"/>
          <p:cNvCxnSpPr/>
          <p:nvPr/>
        </p:nvCxnSpPr>
        <p:spPr>
          <a:xfrm flipV="1">
            <a:off x="1752600" y="3581400"/>
            <a:ext cx="426645" cy="4229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Freeform 215"/>
          <p:cNvSpPr/>
          <p:nvPr/>
        </p:nvSpPr>
        <p:spPr>
          <a:xfrm>
            <a:off x="3909588" y="2637238"/>
            <a:ext cx="533400" cy="501030"/>
          </a:xfrm>
          <a:custGeom>
            <a:avLst/>
            <a:gdLst>
              <a:gd name="connsiteX0" fmla="*/ 0 w 1910281"/>
              <a:gd name="connsiteY0" fmla="*/ 1466806 h 1466806"/>
              <a:gd name="connsiteX1" fmla="*/ 905346 w 1910281"/>
              <a:gd name="connsiteY1" fmla="*/ 1204255 h 1466806"/>
              <a:gd name="connsiteX2" fmla="*/ 1113576 w 1910281"/>
              <a:gd name="connsiteY2" fmla="*/ 253641 h 1466806"/>
              <a:gd name="connsiteX3" fmla="*/ 1910281 w 1910281"/>
              <a:gd name="connsiteY3" fmla="*/ 18251 h 146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0281" h="1466806">
                <a:moveTo>
                  <a:pt x="0" y="1466806"/>
                </a:moveTo>
                <a:cubicBezTo>
                  <a:pt x="359875" y="1436627"/>
                  <a:pt x="719750" y="1406449"/>
                  <a:pt x="905346" y="1204255"/>
                </a:cubicBezTo>
                <a:cubicBezTo>
                  <a:pt x="1090942" y="1002061"/>
                  <a:pt x="946087" y="451308"/>
                  <a:pt x="1113576" y="253641"/>
                </a:cubicBezTo>
                <a:cubicBezTo>
                  <a:pt x="1281065" y="55974"/>
                  <a:pt x="1768443" y="-43614"/>
                  <a:pt x="1910281" y="182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7" name="Freeform 216"/>
          <p:cNvSpPr/>
          <p:nvPr/>
        </p:nvSpPr>
        <p:spPr>
          <a:xfrm>
            <a:off x="3880317" y="4183725"/>
            <a:ext cx="533400" cy="501030"/>
          </a:xfrm>
          <a:custGeom>
            <a:avLst/>
            <a:gdLst>
              <a:gd name="connsiteX0" fmla="*/ 0 w 1910281"/>
              <a:gd name="connsiteY0" fmla="*/ 1466806 h 1466806"/>
              <a:gd name="connsiteX1" fmla="*/ 905346 w 1910281"/>
              <a:gd name="connsiteY1" fmla="*/ 1204255 h 1466806"/>
              <a:gd name="connsiteX2" fmla="*/ 1113576 w 1910281"/>
              <a:gd name="connsiteY2" fmla="*/ 253641 h 1466806"/>
              <a:gd name="connsiteX3" fmla="*/ 1910281 w 1910281"/>
              <a:gd name="connsiteY3" fmla="*/ 18251 h 146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0281" h="1466806">
                <a:moveTo>
                  <a:pt x="0" y="1466806"/>
                </a:moveTo>
                <a:cubicBezTo>
                  <a:pt x="359875" y="1436627"/>
                  <a:pt x="719750" y="1406449"/>
                  <a:pt x="905346" y="1204255"/>
                </a:cubicBezTo>
                <a:cubicBezTo>
                  <a:pt x="1090942" y="1002061"/>
                  <a:pt x="946087" y="451308"/>
                  <a:pt x="1113576" y="253641"/>
                </a:cubicBezTo>
                <a:cubicBezTo>
                  <a:pt x="1281065" y="55974"/>
                  <a:pt x="1768443" y="-43614"/>
                  <a:pt x="1910281" y="182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8" name="Freeform 217"/>
          <p:cNvSpPr/>
          <p:nvPr/>
        </p:nvSpPr>
        <p:spPr>
          <a:xfrm>
            <a:off x="3909588" y="5699561"/>
            <a:ext cx="533400" cy="501030"/>
          </a:xfrm>
          <a:custGeom>
            <a:avLst/>
            <a:gdLst>
              <a:gd name="connsiteX0" fmla="*/ 0 w 1910281"/>
              <a:gd name="connsiteY0" fmla="*/ 1466806 h 1466806"/>
              <a:gd name="connsiteX1" fmla="*/ 905346 w 1910281"/>
              <a:gd name="connsiteY1" fmla="*/ 1204255 h 1466806"/>
              <a:gd name="connsiteX2" fmla="*/ 1113576 w 1910281"/>
              <a:gd name="connsiteY2" fmla="*/ 253641 h 1466806"/>
              <a:gd name="connsiteX3" fmla="*/ 1910281 w 1910281"/>
              <a:gd name="connsiteY3" fmla="*/ 18251 h 146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0281" h="1466806">
                <a:moveTo>
                  <a:pt x="0" y="1466806"/>
                </a:moveTo>
                <a:cubicBezTo>
                  <a:pt x="359875" y="1436627"/>
                  <a:pt x="719750" y="1406449"/>
                  <a:pt x="905346" y="1204255"/>
                </a:cubicBezTo>
                <a:cubicBezTo>
                  <a:pt x="1090942" y="1002061"/>
                  <a:pt x="946087" y="451308"/>
                  <a:pt x="1113576" y="253641"/>
                </a:cubicBezTo>
                <a:cubicBezTo>
                  <a:pt x="1281065" y="55974"/>
                  <a:pt x="1768443" y="-43614"/>
                  <a:pt x="1910281" y="182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19" name="Straight Connector 218"/>
          <p:cNvCxnSpPr/>
          <p:nvPr/>
        </p:nvCxnSpPr>
        <p:spPr>
          <a:xfrm flipV="1">
            <a:off x="6082230" y="3404226"/>
            <a:ext cx="426645" cy="4229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flipV="1">
            <a:off x="6082230" y="4765644"/>
            <a:ext cx="426645" cy="4229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flipV="1">
            <a:off x="1752600" y="4952198"/>
            <a:ext cx="426645" cy="4229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22" idx="6"/>
            <a:endCxn id="22" idx="2"/>
          </p:cNvCxnSpPr>
          <p:nvPr/>
        </p:nvCxnSpPr>
        <p:spPr>
          <a:xfrm flipH="1">
            <a:off x="3757188" y="4442567"/>
            <a:ext cx="838200" cy="12700"/>
          </a:xfrm>
          <a:prstGeom prst="curvedConnector5">
            <a:avLst>
              <a:gd name="adj1" fmla="val -18632"/>
              <a:gd name="adj2" fmla="val 6481189"/>
              <a:gd name="adj3" fmla="val 130513"/>
            </a:avLst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urved Connector 63"/>
          <p:cNvCxnSpPr/>
          <p:nvPr/>
        </p:nvCxnSpPr>
        <p:spPr>
          <a:xfrm flipH="1">
            <a:off x="3760583" y="2842818"/>
            <a:ext cx="838200" cy="12700"/>
          </a:xfrm>
          <a:prstGeom prst="curvedConnector5">
            <a:avLst>
              <a:gd name="adj1" fmla="val -21872"/>
              <a:gd name="adj2" fmla="val 6695039"/>
              <a:gd name="adj3" fmla="val 129433"/>
            </a:avLst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48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de-DE" dirty="0" smtClean="0"/>
              <a:t>Network Topologies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55217" cy="914400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 smtClean="0"/>
              <a:t>Recurrent network </a:t>
            </a:r>
          </a:p>
          <a:p>
            <a:pPr marL="0" indent="0" algn="ctr">
              <a:buNone/>
            </a:pPr>
            <a:r>
              <a:rPr lang="de-DE" dirty="0" smtClean="0">
                <a:solidFill>
                  <a:srgbClr val="FF0000"/>
                </a:solidFill>
              </a:rPr>
              <a:t>with indirect feedback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57565" y="2474313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Straight Arrow Connector 6"/>
          <p:cNvCxnSpPr>
            <a:stCxn id="10" idx="6"/>
            <a:endCxn id="6" idx="2"/>
          </p:cNvCxnSpPr>
          <p:nvPr/>
        </p:nvCxnSpPr>
        <p:spPr>
          <a:xfrm flipV="1">
            <a:off x="2369745" y="2887754"/>
            <a:ext cx="1387820" cy="910169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1" idx="6"/>
            <a:endCxn id="6" idx="3"/>
          </p:cNvCxnSpPr>
          <p:nvPr/>
        </p:nvCxnSpPr>
        <p:spPr>
          <a:xfrm flipV="1">
            <a:off x="2369745" y="3180100"/>
            <a:ext cx="1510572" cy="195208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531545" y="3384482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/>
          <p:cNvSpPr/>
          <p:nvPr/>
        </p:nvSpPr>
        <p:spPr>
          <a:xfrm>
            <a:off x="1531545" y="4718739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3400" y="3780186"/>
            <a:ext cx="894080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33400" y="5132179"/>
            <a:ext cx="894080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757188" y="4029126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22"/>
          <p:cNvSpPr/>
          <p:nvPr/>
        </p:nvSpPr>
        <p:spPr>
          <a:xfrm>
            <a:off x="3760583" y="5536635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Oval 26"/>
          <p:cNvSpPr/>
          <p:nvPr/>
        </p:nvSpPr>
        <p:spPr>
          <a:xfrm>
            <a:off x="5876453" y="3202244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Oval 27"/>
          <p:cNvSpPr/>
          <p:nvPr/>
        </p:nvSpPr>
        <p:spPr>
          <a:xfrm>
            <a:off x="5867400" y="4563661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9" name="Straight Arrow Connector 28"/>
          <p:cNvCxnSpPr>
            <a:stCxn id="10" idx="6"/>
            <a:endCxn id="22" idx="2"/>
          </p:cNvCxnSpPr>
          <p:nvPr/>
        </p:nvCxnSpPr>
        <p:spPr>
          <a:xfrm>
            <a:off x="2369745" y="3797923"/>
            <a:ext cx="1387443" cy="644644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6"/>
            <a:endCxn id="23" idx="1"/>
          </p:cNvCxnSpPr>
          <p:nvPr/>
        </p:nvCxnSpPr>
        <p:spPr>
          <a:xfrm>
            <a:off x="2369745" y="3797923"/>
            <a:ext cx="1513590" cy="185980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1" idx="6"/>
            <a:endCxn id="22" idx="2"/>
          </p:cNvCxnSpPr>
          <p:nvPr/>
        </p:nvCxnSpPr>
        <p:spPr>
          <a:xfrm flipV="1">
            <a:off x="2369745" y="4442567"/>
            <a:ext cx="1387443" cy="68961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1" idx="6"/>
            <a:endCxn id="23" idx="2"/>
          </p:cNvCxnSpPr>
          <p:nvPr/>
        </p:nvCxnSpPr>
        <p:spPr>
          <a:xfrm>
            <a:off x="2369745" y="5132180"/>
            <a:ext cx="1390838" cy="81789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6" idx="6"/>
            <a:endCxn id="27" idx="1"/>
          </p:cNvCxnSpPr>
          <p:nvPr/>
        </p:nvCxnSpPr>
        <p:spPr>
          <a:xfrm>
            <a:off x="4595765" y="2887754"/>
            <a:ext cx="1403440" cy="435584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2" idx="6"/>
            <a:endCxn id="27" idx="2"/>
          </p:cNvCxnSpPr>
          <p:nvPr/>
        </p:nvCxnSpPr>
        <p:spPr>
          <a:xfrm flipV="1">
            <a:off x="4595388" y="3615685"/>
            <a:ext cx="1281065" cy="82688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6" idx="6"/>
            <a:endCxn id="28" idx="1"/>
          </p:cNvCxnSpPr>
          <p:nvPr/>
        </p:nvCxnSpPr>
        <p:spPr>
          <a:xfrm>
            <a:off x="4595765" y="2887754"/>
            <a:ext cx="1394387" cy="179700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2" idx="6"/>
            <a:endCxn id="28" idx="2"/>
          </p:cNvCxnSpPr>
          <p:nvPr/>
        </p:nvCxnSpPr>
        <p:spPr>
          <a:xfrm>
            <a:off x="4595388" y="4442567"/>
            <a:ext cx="1272012" cy="534535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3" idx="6"/>
            <a:endCxn id="27" idx="3"/>
          </p:cNvCxnSpPr>
          <p:nvPr/>
        </p:nvCxnSpPr>
        <p:spPr>
          <a:xfrm flipV="1">
            <a:off x="4598783" y="3908031"/>
            <a:ext cx="1400422" cy="2042045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3" idx="6"/>
            <a:endCxn id="28" idx="3"/>
          </p:cNvCxnSpPr>
          <p:nvPr/>
        </p:nvCxnSpPr>
        <p:spPr>
          <a:xfrm flipV="1">
            <a:off x="4598783" y="5269448"/>
            <a:ext cx="1391369" cy="68062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7" idx="6"/>
          </p:cNvCxnSpPr>
          <p:nvPr/>
        </p:nvCxnSpPr>
        <p:spPr>
          <a:xfrm>
            <a:off x="6714653" y="3615685"/>
            <a:ext cx="996712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8" idx="6"/>
          </p:cNvCxnSpPr>
          <p:nvPr/>
        </p:nvCxnSpPr>
        <p:spPr>
          <a:xfrm>
            <a:off x="6705600" y="4977102"/>
            <a:ext cx="954449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2103045" y="5471306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Oval 62"/>
          <p:cNvSpPr/>
          <p:nvPr/>
        </p:nvSpPr>
        <p:spPr>
          <a:xfrm>
            <a:off x="4627187" y="5949005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8" name="Straight Arrow Connector 187"/>
          <p:cNvCxnSpPr>
            <a:stCxn id="62" idx="7"/>
            <a:endCxn id="6" idx="3"/>
          </p:cNvCxnSpPr>
          <p:nvPr/>
        </p:nvCxnSpPr>
        <p:spPr>
          <a:xfrm flipV="1">
            <a:off x="2818493" y="3180100"/>
            <a:ext cx="1061824" cy="2412300"/>
          </a:xfrm>
          <a:prstGeom prst="straightConnector1">
            <a:avLst/>
          </a:prstGeom>
          <a:ln w="38100">
            <a:solidFill>
              <a:srgbClr val="00B05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>
            <a:stCxn id="62" idx="7"/>
            <a:endCxn id="22" idx="3"/>
          </p:cNvCxnSpPr>
          <p:nvPr/>
        </p:nvCxnSpPr>
        <p:spPr>
          <a:xfrm flipV="1">
            <a:off x="2818493" y="4734913"/>
            <a:ext cx="1061447" cy="857487"/>
          </a:xfrm>
          <a:prstGeom prst="straightConnector1">
            <a:avLst/>
          </a:prstGeom>
          <a:ln w="38100">
            <a:solidFill>
              <a:srgbClr val="00B05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>
            <a:stCxn id="62" idx="7"/>
            <a:endCxn id="23" idx="1"/>
          </p:cNvCxnSpPr>
          <p:nvPr/>
        </p:nvCxnSpPr>
        <p:spPr>
          <a:xfrm>
            <a:off x="2818493" y="5592400"/>
            <a:ext cx="1064842" cy="65329"/>
          </a:xfrm>
          <a:prstGeom prst="straightConnector1">
            <a:avLst/>
          </a:prstGeom>
          <a:ln w="38100">
            <a:solidFill>
              <a:srgbClr val="00B05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63" idx="7"/>
            <a:endCxn id="27" idx="2"/>
          </p:cNvCxnSpPr>
          <p:nvPr/>
        </p:nvCxnSpPr>
        <p:spPr>
          <a:xfrm flipV="1">
            <a:off x="5342635" y="3615685"/>
            <a:ext cx="533818" cy="2454414"/>
          </a:xfrm>
          <a:prstGeom prst="straightConnector1">
            <a:avLst/>
          </a:prstGeom>
          <a:ln w="38100">
            <a:solidFill>
              <a:srgbClr val="00B05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>
            <a:stCxn id="63" idx="7"/>
            <a:endCxn id="28" idx="3"/>
          </p:cNvCxnSpPr>
          <p:nvPr/>
        </p:nvCxnSpPr>
        <p:spPr>
          <a:xfrm flipV="1">
            <a:off x="5342635" y="5269448"/>
            <a:ext cx="647517" cy="800651"/>
          </a:xfrm>
          <a:prstGeom prst="straightConnector1">
            <a:avLst/>
          </a:prstGeom>
          <a:ln w="38100">
            <a:solidFill>
              <a:srgbClr val="00B05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TextBox 207"/>
          <p:cNvSpPr txBox="1"/>
          <p:nvPr/>
        </p:nvSpPr>
        <p:spPr>
          <a:xfrm>
            <a:off x="2148878" y="5555737"/>
            <a:ext cx="746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chemeClr val="tx2"/>
                </a:solidFill>
                <a:latin typeface="+mj-lt"/>
              </a:rPr>
              <a:t>-1</a:t>
            </a:r>
            <a:endParaRPr lang="de-DE" sz="4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4673020" y="6008502"/>
            <a:ext cx="746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chemeClr val="tx2"/>
                </a:solidFill>
                <a:latin typeface="+mj-lt"/>
              </a:rPr>
              <a:t>-1</a:t>
            </a:r>
            <a:endParaRPr lang="de-DE" sz="40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210" name="Straight Connector 209"/>
          <p:cNvCxnSpPr/>
          <p:nvPr/>
        </p:nvCxnSpPr>
        <p:spPr>
          <a:xfrm flipV="1">
            <a:off x="1752600" y="3581400"/>
            <a:ext cx="426645" cy="4229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Freeform 215"/>
          <p:cNvSpPr/>
          <p:nvPr/>
        </p:nvSpPr>
        <p:spPr>
          <a:xfrm>
            <a:off x="3909588" y="2637238"/>
            <a:ext cx="533400" cy="501030"/>
          </a:xfrm>
          <a:custGeom>
            <a:avLst/>
            <a:gdLst>
              <a:gd name="connsiteX0" fmla="*/ 0 w 1910281"/>
              <a:gd name="connsiteY0" fmla="*/ 1466806 h 1466806"/>
              <a:gd name="connsiteX1" fmla="*/ 905346 w 1910281"/>
              <a:gd name="connsiteY1" fmla="*/ 1204255 h 1466806"/>
              <a:gd name="connsiteX2" fmla="*/ 1113576 w 1910281"/>
              <a:gd name="connsiteY2" fmla="*/ 253641 h 1466806"/>
              <a:gd name="connsiteX3" fmla="*/ 1910281 w 1910281"/>
              <a:gd name="connsiteY3" fmla="*/ 18251 h 146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0281" h="1466806">
                <a:moveTo>
                  <a:pt x="0" y="1466806"/>
                </a:moveTo>
                <a:cubicBezTo>
                  <a:pt x="359875" y="1436627"/>
                  <a:pt x="719750" y="1406449"/>
                  <a:pt x="905346" y="1204255"/>
                </a:cubicBezTo>
                <a:cubicBezTo>
                  <a:pt x="1090942" y="1002061"/>
                  <a:pt x="946087" y="451308"/>
                  <a:pt x="1113576" y="253641"/>
                </a:cubicBezTo>
                <a:cubicBezTo>
                  <a:pt x="1281065" y="55974"/>
                  <a:pt x="1768443" y="-43614"/>
                  <a:pt x="1910281" y="182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7" name="Freeform 216"/>
          <p:cNvSpPr/>
          <p:nvPr/>
        </p:nvSpPr>
        <p:spPr>
          <a:xfrm>
            <a:off x="3880317" y="4183725"/>
            <a:ext cx="533400" cy="501030"/>
          </a:xfrm>
          <a:custGeom>
            <a:avLst/>
            <a:gdLst>
              <a:gd name="connsiteX0" fmla="*/ 0 w 1910281"/>
              <a:gd name="connsiteY0" fmla="*/ 1466806 h 1466806"/>
              <a:gd name="connsiteX1" fmla="*/ 905346 w 1910281"/>
              <a:gd name="connsiteY1" fmla="*/ 1204255 h 1466806"/>
              <a:gd name="connsiteX2" fmla="*/ 1113576 w 1910281"/>
              <a:gd name="connsiteY2" fmla="*/ 253641 h 1466806"/>
              <a:gd name="connsiteX3" fmla="*/ 1910281 w 1910281"/>
              <a:gd name="connsiteY3" fmla="*/ 18251 h 146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0281" h="1466806">
                <a:moveTo>
                  <a:pt x="0" y="1466806"/>
                </a:moveTo>
                <a:cubicBezTo>
                  <a:pt x="359875" y="1436627"/>
                  <a:pt x="719750" y="1406449"/>
                  <a:pt x="905346" y="1204255"/>
                </a:cubicBezTo>
                <a:cubicBezTo>
                  <a:pt x="1090942" y="1002061"/>
                  <a:pt x="946087" y="451308"/>
                  <a:pt x="1113576" y="253641"/>
                </a:cubicBezTo>
                <a:cubicBezTo>
                  <a:pt x="1281065" y="55974"/>
                  <a:pt x="1768443" y="-43614"/>
                  <a:pt x="1910281" y="182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8" name="Freeform 217"/>
          <p:cNvSpPr/>
          <p:nvPr/>
        </p:nvSpPr>
        <p:spPr>
          <a:xfrm>
            <a:off x="3909588" y="5699561"/>
            <a:ext cx="533400" cy="501030"/>
          </a:xfrm>
          <a:custGeom>
            <a:avLst/>
            <a:gdLst>
              <a:gd name="connsiteX0" fmla="*/ 0 w 1910281"/>
              <a:gd name="connsiteY0" fmla="*/ 1466806 h 1466806"/>
              <a:gd name="connsiteX1" fmla="*/ 905346 w 1910281"/>
              <a:gd name="connsiteY1" fmla="*/ 1204255 h 1466806"/>
              <a:gd name="connsiteX2" fmla="*/ 1113576 w 1910281"/>
              <a:gd name="connsiteY2" fmla="*/ 253641 h 1466806"/>
              <a:gd name="connsiteX3" fmla="*/ 1910281 w 1910281"/>
              <a:gd name="connsiteY3" fmla="*/ 18251 h 146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0281" h="1466806">
                <a:moveTo>
                  <a:pt x="0" y="1466806"/>
                </a:moveTo>
                <a:cubicBezTo>
                  <a:pt x="359875" y="1436627"/>
                  <a:pt x="719750" y="1406449"/>
                  <a:pt x="905346" y="1204255"/>
                </a:cubicBezTo>
                <a:cubicBezTo>
                  <a:pt x="1090942" y="1002061"/>
                  <a:pt x="946087" y="451308"/>
                  <a:pt x="1113576" y="253641"/>
                </a:cubicBezTo>
                <a:cubicBezTo>
                  <a:pt x="1281065" y="55974"/>
                  <a:pt x="1768443" y="-43614"/>
                  <a:pt x="1910281" y="182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19" name="Straight Connector 218"/>
          <p:cNvCxnSpPr/>
          <p:nvPr/>
        </p:nvCxnSpPr>
        <p:spPr>
          <a:xfrm flipV="1">
            <a:off x="6082230" y="3404226"/>
            <a:ext cx="426645" cy="4229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flipV="1">
            <a:off x="6082230" y="4765644"/>
            <a:ext cx="426645" cy="4229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flipV="1">
            <a:off x="1752600" y="4952198"/>
            <a:ext cx="426645" cy="4229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7" idx="6"/>
          </p:cNvCxnSpPr>
          <p:nvPr/>
        </p:nvCxnSpPr>
        <p:spPr>
          <a:xfrm flipH="1" flipV="1">
            <a:off x="6705600" y="2286000"/>
            <a:ext cx="9053" cy="13296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938197" y="2266256"/>
            <a:ext cx="4776456" cy="15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938197" y="2266256"/>
            <a:ext cx="0" cy="1118226"/>
          </a:xfrm>
          <a:prstGeom prst="line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84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de-DE" dirty="0" smtClean="0"/>
              <a:t>Network Topologies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55217" cy="914400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 smtClean="0"/>
              <a:t>Fully connected network </a:t>
            </a:r>
          </a:p>
          <a:p>
            <a:pPr marL="0" indent="0" algn="ctr">
              <a:buNone/>
            </a:pPr>
            <a:r>
              <a:rPr lang="de-DE" dirty="0" smtClean="0"/>
              <a:t>(omitted some </a:t>
            </a:r>
            <a:r>
              <a:rPr lang="de-DE" dirty="0" smtClean="0"/>
              <a:t>connections)</a:t>
            </a:r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57565" y="2474313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Straight Arrow Connector 6"/>
          <p:cNvCxnSpPr>
            <a:stCxn id="10" idx="6"/>
            <a:endCxn id="6" idx="2"/>
          </p:cNvCxnSpPr>
          <p:nvPr/>
        </p:nvCxnSpPr>
        <p:spPr>
          <a:xfrm flipV="1">
            <a:off x="2369745" y="2887754"/>
            <a:ext cx="1387820" cy="91016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1" idx="6"/>
            <a:endCxn id="6" idx="3"/>
          </p:cNvCxnSpPr>
          <p:nvPr/>
        </p:nvCxnSpPr>
        <p:spPr>
          <a:xfrm flipV="1">
            <a:off x="2369745" y="3180100"/>
            <a:ext cx="1510572" cy="195208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531545" y="3384482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/>
          <p:cNvSpPr/>
          <p:nvPr/>
        </p:nvSpPr>
        <p:spPr>
          <a:xfrm>
            <a:off x="1531545" y="4718739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21"/>
          <p:cNvSpPr/>
          <p:nvPr/>
        </p:nvSpPr>
        <p:spPr>
          <a:xfrm>
            <a:off x="3757188" y="4029126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22"/>
          <p:cNvSpPr/>
          <p:nvPr/>
        </p:nvSpPr>
        <p:spPr>
          <a:xfrm>
            <a:off x="3760583" y="5536635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Oval 26"/>
          <p:cNvSpPr/>
          <p:nvPr/>
        </p:nvSpPr>
        <p:spPr>
          <a:xfrm>
            <a:off x="5876453" y="3202244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Oval 27"/>
          <p:cNvSpPr/>
          <p:nvPr/>
        </p:nvSpPr>
        <p:spPr>
          <a:xfrm>
            <a:off x="5867400" y="4563661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9" name="Straight Arrow Connector 28"/>
          <p:cNvCxnSpPr>
            <a:stCxn id="10" idx="6"/>
            <a:endCxn id="22" idx="2"/>
          </p:cNvCxnSpPr>
          <p:nvPr/>
        </p:nvCxnSpPr>
        <p:spPr>
          <a:xfrm>
            <a:off x="2369745" y="3797923"/>
            <a:ext cx="1387443" cy="64464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6"/>
            <a:endCxn id="23" idx="1"/>
          </p:cNvCxnSpPr>
          <p:nvPr/>
        </p:nvCxnSpPr>
        <p:spPr>
          <a:xfrm>
            <a:off x="2369745" y="3797923"/>
            <a:ext cx="1513590" cy="185980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1" idx="6"/>
            <a:endCxn id="22" idx="2"/>
          </p:cNvCxnSpPr>
          <p:nvPr/>
        </p:nvCxnSpPr>
        <p:spPr>
          <a:xfrm flipV="1">
            <a:off x="2369745" y="4442567"/>
            <a:ext cx="1387443" cy="68961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1" idx="6"/>
            <a:endCxn id="23" idx="2"/>
          </p:cNvCxnSpPr>
          <p:nvPr/>
        </p:nvCxnSpPr>
        <p:spPr>
          <a:xfrm>
            <a:off x="2369745" y="5132180"/>
            <a:ext cx="1390838" cy="81789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6" idx="6"/>
            <a:endCxn id="27" idx="1"/>
          </p:cNvCxnSpPr>
          <p:nvPr/>
        </p:nvCxnSpPr>
        <p:spPr>
          <a:xfrm>
            <a:off x="4595765" y="2887754"/>
            <a:ext cx="1403440" cy="43558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2" idx="6"/>
            <a:endCxn id="27" idx="2"/>
          </p:cNvCxnSpPr>
          <p:nvPr/>
        </p:nvCxnSpPr>
        <p:spPr>
          <a:xfrm flipV="1">
            <a:off x="4595388" y="3615685"/>
            <a:ext cx="1281065" cy="82688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6" idx="6"/>
            <a:endCxn id="28" idx="1"/>
          </p:cNvCxnSpPr>
          <p:nvPr/>
        </p:nvCxnSpPr>
        <p:spPr>
          <a:xfrm>
            <a:off x="4595765" y="2887754"/>
            <a:ext cx="1394387" cy="179700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2" idx="6"/>
            <a:endCxn id="28" idx="2"/>
          </p:cNvCxnSpPr>
          <p:nvPr/>
        </p:nvCxnSpPr>
        <p:spPr>
          <a:xfrm>
            <a:off x="4595388" y="4442567"/>
            <a:ext cx="1272012" cy="53453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3" idx="6"/>
            <a:endCxn id="27" idx="3"/>
          </p:cNvCxnSpPr>
          <p:nvPr/>
        </p:nvCxnSpPr>
        <p:spPr>
          <a:xfrm flipV="1">
            <a:off x="4598783" y="3908031"/>
            <a:ext cx="1400422" cy="204204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3" idx="6"/>
            <a:endCxn id="28" idx="3"/>
          </p:cNvCxnSpPr>
          <p:nvPr/>
        </p:nvCxnSpPr>
        <p:spPr>
          <a:xfrm flipV="1">
            <a:off x="4598783" y="5269448"/>
            <a:ext cx="1391369" cy="68062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V="1">
            <a:off x="1752600" y="3581400"/>
            <a:ext cx="426645" cy="4229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Freeform 215"/>
          <p:cNvSpPr/>
          <p:nvPr/>
        </p:nvSpPr>
        <p:spPr>
          <a:xfrm>
            <a:off x="3909588" y="2637238"/>
            <a:ext cx="533400" cy="501030"/>
          </a:xfrm>
          <a:custGeom>
            <a:avLst/>
            <a:gdLst>
              <a:gd name="connsiteX0" fmla="*/ 0 w 1910281"/>
              <a:gd name="connsiteY0" fmla="*/ 1466806 h 1466806"/>
              <a:gd name="connsiteX1" fmla="*/ 905346 w 1910281"/>
              <a:gd name="connsiteY1" fmla="*/ 1204255 h 1466806"/>
              <a:gd name="connsiteX2" fmla="*/ 1113576 w 1910281"/>
              <a:gd name="connsiteY2" fmla="*/ 253641 h 1466806"/>
              <a:gd name="connsiteX3" fmla="*/ 1910281 w 1910281"/>
              <a:gd name="connsiteY3" fmla="*/ 18251 h 146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0281" h="1466806">
                <a:moveTo>
                  <a:pt x="0" y="1466806"/>
                </a:moveTo>
                <a:cubicBezTo>
                  <a:pt x="359875" y="1436627"/>
                  <a:pt x="719750" y="1406449"/>
                  <a:pt x="905346" y="1204255"/>
                </a:cubicBezTo>
                <a:cubicBezTo>
                  <a:pt x="1090942" y="1002061"/>
                  <a:pt x="946087" y="451308"/>
                  <a:pt x="1113576" y="253641"/>
                </a:cubicBezTo>
                <a:cubicBezTo>
                  <a:pt x="1281065" y="55974"/>
                  <a:pt x="1768443" y="-43614"/>
                  <a:pt x="1910281" y="182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7" name="Freeform 216"/>
          <p:cNvSpPr/>
          <p:nvPr/>
        </p:nvSpPr>
        <p:spPr>
          <a:xfrm>
            <a:off x="3880317" y="4183725"/>
            <a:ext cx="533400" cy="501030"/>
          </a:xfrm>
          <a:custGeom>
            <a:avLst/>
            <a:gdLst>
              <a:gd name="connsiteX0" fmla="*/ 0 w 1910281"/>
              <a:gd name="connsiteY0" fmla="*/ 1466806 h 1466806"/>
              <a:gd name="connsiteX1" fmla="*/ 905346 w 1910281"/>
              <a:gd name="connsiteY1" fmla="*/ 1204255 h 1466806"/>
              <a:gd name="connsiteX2" fmla="*/ 1113576 w 1910281"/>
              <a:gd name="connsiteY2" fmla="*/ 253641 h 1466806"/>
              <a:gd name="connsiteX3" fmla="*/ 1910281 w 1910281"/>
              <a:gd name="connsiteY3" fmla="*/ 18251 h 146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0281" h="1466806">
                <a:moveTo>
                  <a:pt x="0" y="1466806"/>
                </a:moveTo>
                <a:cubicBezTo>
                  <a:pt x="359875" y="1436627"/>
                  <a:pt x="719750" y="1406449"/>
                  <a:pt x="905346" y="1204255"/>
                </a:cubicBezTo>
                <a:cubicBezTo>
                  <a:pt x="1090942" y="1002061"/>
                  <a:pt x="946087" y="451308"/>
                  <a:pt x="1113576" y="253641"/>
                </a:cubicBezTo>
                <a:cubicBezTo>
                  <a:pt x="1281065" y="55974"/>
                  <a:pt x="1768443" y="-43614"/>
                  <a:pt x="1910281" y="182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8" name="Freeform 217"/>
          <p:cNvSpPr/>
          <p:nvPr/>
        </p:nvSpPr>
        <p:spPr>
          <a:xfrm>
            <a:off x="3909588" y="5699561"/>
            <a:ext cx="533400" cy="501030"/>
          </a:xfrm>
          <a:custGeom>
            <a:avLst/>
            <a:gdLst>
              <a:gd name="connsiteX0" fmla="*/ 0 w 1910281"/>
              <a:gd name="connsiteY0" fmla="*/ 1466806 h 1466806"/>
              <a:gd name="connsiteX1" fmla="*/ 905346 w 1910281"/>
              <a:gd name="connsiteY1" fmla="*/ 1204255 h 1466806"/>
              <a:gd name="connsiteX2" fmla="*/ 1113576 w 1910281"/>
              <a:gd name="connsiteY2" fmla="*/ 253641 h 1466806"/>
              <a:gd name="connsiteX3" fmla="*/ 1910281 w 1910281"/>
              <a:gd name="connsiteY3" fmla="*/ 18251 h 146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0281" h="1466806">
                <a:moveTo>
                  <a:pt x="0" y="1466806"/>
                </a:moveTo>
                <a:cubicBezTo>
                  <a:pt x="359875" y="1436627"/>
                  <a:pt x="719750" y="1406449"/>
                  <a:pt x="905346" y="1204255"/>
                </a:cubicBezTo>
                <a:cubicBezTo>
                  <a:pt x="1090942" y="1002061"/>
                  <a:pt x="946087" y="451308"/>
                  <a:pt x="1113576" y="253641"/>
                </a:cubicBezTo>
                <a:cubicBezTo>
                  <a:pt x="1281065" y="55974"/>
                  <a:pt x="1768443" y="-43614"/>
                  <a:pt x="1910281" y="182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19" name="Straight Connector 218"/>
          <p:cNvCxnSpPr/>
          <p:nvPr/>
        </p:nvCxnSpPr>
        <p:spPr>
          <a:xfrm flipV="1">
            <a:off x="6082230" y="3404226"/>
            <a:ext cx="426645" cy="4229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flipV="1">
            <a:off x="6082230" y="4765644"/>
            <a:ext cx="426645" cy="4229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flipV="1">
            <a:off x="1752600" y="4952198"/>
            <a:ext cx="426645" cy="4229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6" idx="4"/>
            <a:endCxn id="22" idx="0"/>
          </p:cNvCxnSpPr>
          <p:nvPr/>
        </p:nvCxnSpPr>
        <p:spPr>
          <a:xfrm flipH="1">
            <a:off x="4176288" y="3301194"/>
            <a:ext cx="377" cy="72793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2" idx="4"/>
            <a:endCxn id="23" idx="0"/>
          </p:cNvCxnSpPr>
          <p:nvPr/>
        </p:nvCxnSpPr>
        <p:spPr>
          <a:xfrm>
            <a:off x="4176288" y="4856007"/>
            <a:ext cx="3395" cy="68062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0" idx="6"/>
            <a:endCxn id="27" idx="2"/>
          </p:cNvCxnSpPr>
          <p:nvPr/>
        </p:nvCxnSpPr>
        <p:spPr>
          <a:xfrm flipV="1">
            <a:off x="2369745" y="3615685"/>
            <a:ext cx="3506708" cy="18223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1" idx="6"/>
            <a:endCxn id="28" idx="2"/>
          </p:cNvCxnSpPr>
          <p:nvPr/>
        </p:nvCxnSpPr>
        <p:spPr>
          <a:xfrm flipV="1">
            <a:off x="2369745" y="4977102"/>
            <a:ext cx="3497655" cy="15507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1" idx="0"/>
          </p:cNvCxnSpPr>
          <p:nvPr/>
        </p:nvCxnSpPr>
        <p:spPr>
          <a:xfrm flipV="1">
            <a:off x="1950645" y="4211364"/>
            <a:ext cx="15277" cy="50737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8" idx="0"/>
            <a:endCxn id="27" idx="4"/>
          </p:cNvCxnSpPr>
          <p:nvPr/>
        </p:nvCxnSpPr>
        <p:spPr>
          <a:xfrm flipV="1">
            <a:off x="6286500" y="4029125"/>
            <a:ext cx="9053" cy="53453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47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de-DE" dirty="0" smtClean="0"/>
              <a:t>Three-Layer Perceptron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78" y="1371600"/>
            <a:ext cx="8355217" cy="1037038"/>
          </a:xfrm>
        </p:spPr>
        <p:txBody>
          <a:bodyPr/>
          <a:lstStyle/>
          <a:p>
            <a:r>
              <a:rPr lang="de-DE" dirty="0" smtClean="0"/>
              <a:t>We consider a 3-layer feed forward </a:t>
            </a:r>
            <a:r>
              <a:rPr lang="de-DE" dirty="0" smtClean="0"/>
              <a:t>Perceptron</a:t>
            </a:r>
            <a:endParaRPr lang="de-DE" dirty="0" smtClean="0"/>
          </a:p>
          <a:p>
            <a:r>
              <a:rPr lang="de-DE" b="1" dirty="0" smtClean="0"/>
              <a:t>By far most used NN in practice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57565" y="2474313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Straight Arrow Connector 6"/>
          <p:cNvCxnSpPr>
            <a:stCxn id="10" idx="6"/>
            <a:endCxn id="6" idx="2"/>
          </p:cNvCxnSpPr>
          <p:nvPr/>
        </p:nvCxnSpPr>
        <p:spPr>
          <a:xfrm flipV="1">
            <a:off x="2369745" y="2887754"/>
            <a:ext cx="1387820" cy="910169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1" idx="6"/>
            <a:endCxn id="6" idx="3"/>
          </p:cNvCxnSpPr>
          <p:nvPr/>
        </p:nvCxnSpPr>
        <p:spPr>
          <a:xfrm flipV="1">
            <a:off x="2369745" y="3180100"/>
            <a:ext cx="1510572" cy="195208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531545" y="3384482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/>
          <p:cNvSpPr/>
          <p:nvPr/>
        </p:nvSpPr>
        <p:spPr>
          <a:xfrm>
            <a:off x="1531545" y="4718739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3400" y="3780186"/>
            <a:ext cx="894080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33400" y="5132179"/>
            <a:ext cx="894080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757188" y="4029126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22"/>
          <p:cNvSpPr/>
          <p:nvPr/>
        </p:nvSpPr>
        <p:spPr>
          <a:xfrm>
            <a:off x="3760583" y="5536635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Oval 26"/>
          <p:cNvSpPr/>
          <p:nvPr/>
        </p:nvSpPr>
        <p:spPr>
          <a:xfrm>
            <a:off x="5876453" y="3202244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Oval 27"/>
          <p:cNvSpPr/>
          <p:nvPr/>
        </p:nvSpPr>
        <p:spPr>
          <a:xfrm>
            <a:off x="5867400" y="4563661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9" name="Straight Arrow Connector 28"/>
          <p:cNvCxnSpPr>
            <a:stCxn id="10" idx="6"/>
            <a:endCxn id="22" idx="2"/>
          </p:cNvCxnSpPr>
          <p:nvPr/>
        </p:nvCxnSpPr>
        <p:spPr>
          <a:xfrm>
            <a:off x="2369745" y="3797923"/>
            <a:ext cx="1387443" cy="644644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6"/>
            <a:endCxn id="23" idx="1"/>
          </p:cNvCxnSpPr>
          <p:nvPr/>
        </p:nvCxnSpPr>
        <p:spPr>
          <a:xfrm>
            <a:off x="2369745" y="3797923"/>
            <a:ext cx="1513590" cy="185980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1" idx="6"/>
            <a:endCxn id="22" idx="2"/>
          </p:cNvCxnSpPr>
          <p:nvPr/>
        </p:nvCxnSpPr>
        <p:spPr>
          <a:xfrm flipV="1">
            <a:off x="2369745" y="4442567"/>
            <a:ext cx="1387443" cy="68961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1" idx="6"/>
            <a:endCxn id="23" idx="2"/>
          </p:cNvCxnSpPr>
          <p:nvPr/>
        </p:nvCxnSpPr>
        <p:spPr>
          <a:xfrm>
            <a:off x="2369745" y="5132180"/>
            <a:ext cx="1390838" cy="81789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6" idx="6"/>
            <a:endCxn id="27" idx="1"/>
          </p:cNvCxnSpPr>
          <p:nvPr/>
        </p:nvCxnSpPr>
        <p:spPr>
          <a:xfrm>
            <a:off x="4595765" y="2887754"/>
            <a:ext cx="1403440" cy="435584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2" idx="6"/>
            <a:endCxn id="27" idx="2"/>
          </p:cNvCxnSpPr>
          <p:nvPr/>
        </p:nvCxnSpPr>
        <p:spPr>
          <a:xfrm flipV="1">
            <a:off x="4595388" y="3615685"/>
            <a:ext cx="1281065" cy="82688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6" idx="6"/>
            <a:endCxn id="28" idx="1"/>
          </p:cNvCxnSpPr>
          <p:nvPr/>
        </p:nvCxnSpPr>
        <p:spPr>
          <a:xfrm>
            <a:off x="4595765" y="2887754"/>
            <a:ext cx="1394387" cy="179700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2" idx="6"/>
            <a:endCxn id="28" idx="2"/>
          </p:cNvCxnSpPr>
          <p:nvPr/>
        </p:nvCxnSpPr>
        <p:spPr>
          <a:xfrm>
            <a:off x="4595388" y="4442567"/>
            <a:ext cx="1272012" cy="534535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3" idx="6"/>
            <a:endCxn id="27" idx="3"/>
          </p:cNvCxnSpPr>
          <p:nvPr/>
        </p:nvCxnSpPr>
        <p:spPr>
          <a:xfrm flipV="1">
            <a:off x="4598783" y="3908031"/>
            <a:ext cx="1400422" cy="2042045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3" idx="6"/>
            <a:endCxn id="28" idx="3"/>
          </p:cNvCxnSpPr>
          <p:nvPr/>
        </p:nvCxnSpPr>
        <p:spPr>
          <a:xfrm flipV="1">
            <a:off x="4598783" y="5269448"/>
            <a:ext cx="1391369" cy="68062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7" idx="6"/>
          </p:cNvCxnSpPr>
          <p:nvPr/>
        </p:nvCxnSpPr>
        <p:spPr>
          <a:xfrm>
            <a:off x="6714653" y="3615685"/>
            <a:ext cx="996712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8" idx="6"/>
          </p:cNvCxnSpPr>
          <p:nvPr/>
        </p:nvCxnSpPr>
        <p:spPr>
          <a:xfrm>
            <a:off x="6705600" y="4977102"/>
            <a:ext cx="954449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2103045" y="5471306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Oval 62"/>
          <p:cNvSpPr/>
          <p:nvPr/>
        </p:nvSpPr>
        <p:spPr>
          <a:xfrm>
            <a:off x="4627187" y="5949005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8" name="Straight Arrow Connector 187"/>
          <p:cNvCxnSpPr>
            <a:stCxn id="62" idx="7"/>
            <a:endCxn id="6" idx="3"/>
          </p:cNvCxnSpPr>
          <p:nvPr/>
        </p:nvCxnSpPr>
        <p:spPr>
          <a:xfrm flipV="1">
            <a:off x="2818493" y="3180100"/>
            <a:ext cx="1061824" cy="2412300"/>
          </a:xfrm>
          <a:prstGeom prst="straightConnector1">
            <a:avLst/>
          </a:prstGeom>
          <a:ln w="38100">
            <a:solidFill>
              <a:srgbClr val="00B05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>
            <a:stCxn id="62" idx="7"/>
            <a:endCxn id="22" idx="3"/>
          </p:cNvCxnSpPr>
          <p:nvPr/>
        </p:nvCxnSpPr>
        <p:spPr>
          <a:xfrm flipV="1">
            <a:off x="2818493" y="4734913"/>
            <a:ext cx="1061447" cy="857487"/>
          </a:xfrm>
          <a:prstGeom prst="straightConnector1">
            <a:avLst/>
          </a:prstGeom>
          <a:ln w="38100">
            <a:solidFill>
              <a:srgbClr val="00B05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>
            <a:stCxn id="62" idx="7"/>
            <a:endCxn id="23" idx="1"/>
          </p:cNvCxnSpPr>
          <p:nvPr/>
        </p:nvCxnSpPr>
        <p:spPr>
          <a:xfrm>
            <a:off x="2818493" y="5592400"/>
            <a:ext cx="1064842" cy="65329"/>
          </a:xfrm>
          <a:prstGeom prst="straightConnector1">
            <a:avLst/>
          </a:prstGeom>
          <a:ln w="38100">
            <a:solidFill>
              <a:srgbClr val="00B05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63" idx="7"/>
            <a:endCxn id="27" idx="2"/>
          </p:cNvCxnSpPr>
          <p:nvPr/>
        </p:nvCxnSpPr>
        <p:spPr>
          <a:xfrm flipV="1">
            <a:off x="5342635" y="3615685"/>
            <a:ext cx="533818" cy="2454414"/>
          </a:xfrm>
          <a:prstGeom prst="straightConnector1">
            <a:avLst/>
          </a:prstGeom>
          <a:ln w="38100">
            <a:solidFill>
              <a:srgbClr val="00B05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>
            <a:stCxn id="63" idx="7"/>
            <a:endCxn id="28" idx="3"/>
          </p:cNvCxnSpPr>
          <p:nvPr/>
        </p:nvCxnSpPr>
        <p:spPr>
          <a:xfrm flipV="1">
            <a:off x="5342635" y="5269448"/>
            <a:ext cx="647517" cy="800651"/>
          </a:xfrm>
          <a:prstGeom prst="straightConnector1">
            <a:avLst/>
          </a:prstGeom>
          <a:ln w="38100">
            <a:solidFill>
              <a:srgbClr val="00B05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TextBox 207"/>
          <p:cNvSpPr txBox="1"/>
          <p:nvPr/>
        </p:nvSpPr>
        <p:spPr>
          <a:xfrm>
            <a:off x="2148878" y="5555737"/>
            <a:ext cx="746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chemeClr val="tx2"/>
                </a:solidFill>
                <a:latin typeface="+mj-lt"/>
              </a:rPr>
              <a:t>-1</a:t>
            </a:r>
            <a:endParaRPr lang="de-DE" sz="4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4673020" y="6008502"/>
            <a:ext cx="746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chemeClr val="tx2"/>
                </a:solidFill>
                <a:latin typeface="+mj-lt"/>
              </a:rPr>
              <a:t>-1</a:t>
            </a:r>
            <a:endParaRPr lang="de-DE" sz="40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210" name="Straight Connector 209"/>
          <p:cNvCxnSpPr/>
          <p:nvPr/>
        </p:nvCxnSpPr>
        <p:spPr>
          <a:xfrm flipV="1">
            <a:off x="1752600" y="3581400"/>
            <a:ext cx="426645" cy="4229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Freeform 215"/>
          <p:cNvSpPr/>
          <p:nvPr/>
        </p:nvSpPr>
        <p:spPr>
          <a:xfrm>
            <a:off x="3909588" y="2637238"/>
            <a:ext cx="533400" cy="501030"/>
          </a:xfrm>
          <a:custGeom>
            <a:avLst/>
            <a:gdLst>
              <a:gd name="connsiteX0" fmla="*/ 0 w 1910281"/>
              <a:gd name="connsiteY0" fmla="*/ 1466806 h 1466806"/>
              <a:gd name="connsiteX1" fmla="*/ 905346 w 1910281"/>
              <a:gd name="connsiteY1" fmla="*/ 1204255 h 1466806"/>
              <a:gd name="connsiteX2" fmla="*/ 1113576 w 1910281"/>
              <a:gd name="connsiteY2" fmla="*/ 253641 h 1466806"/>
              <a:gd name="connsiteX3" fmla="*/ 1910281 w 1910281"/>
              <a:gd name="connsiteY3" fmla="*/ 18251 h 146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0281" h="1466806">
                <a:moveTo>
                  <a:pt x="0" y="1466806"/>
                </a:moveTo>
                <a:cubicBezTo>
                  <a:pt x="359875" y="1436627"/>
                  <a:pt x="719750" y="1406449"/>
                  <a:pt x="905346" y="1204255"/>
                </a:cubicBezTo>
                <a:cubicBezTo>
                  <a:pt x="1090942" y="1002061"/>
                  <a:pt x="946087" y="451308"/>
                  <a:pt x="1113576" y="253641"/>
                </a:cubicBezTo>
                <a:cubicBezTo>
                  <a:pt x="1281065" y="55974"/>
                  <a:pt x="1768443" y="-43614"/>
                  <a:pt x="1910281" y="182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7" name="Freeform 216"/>
          <p:cNvSpPr/>
          <p:nvPr/>
        </p:nvSpPr>
        <p:spPr>
          <a:xfrm>
            <a:off x="3880317" y="4183725"/>
            <a:ext cx="533400" cy="501030"/>
          </a:xfrm>
          <a:custGeom>
            <a:avLst/>
            <a:gdLst>
              <a:gd name="connsiteX0" fmla="*/ 0 w 1910281"/>
              <a:gd name="connsiteY0" fmla="*/ 1466806 h 1466806"/>
              <a:gd name="connsiteX1" fmla="*/ 905346 w 1910281"/>
              <a:gd name="connsiteY1" fmla="*/ 1204255 h 1466806"/>
              <a:gd name="connsiteX2" fmla="*/ 1113576 w 1910281"/>
              <a:gd name="connsiteY2" fmla="*/ 253641 h 1466806"/>
              <a:gd name="connsiteX3" fmla="*/ 1910281 w 1910281"/>
              <a:gd name="connsiteY3" fmla="*/ 18251 h 146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0281" h="1466806">
                <a:moveTo>
                  <a:pt x="0" y="1466806"/>
                </a:moveTo>
                <a:cubicBezTo>
                  <a:pt x="359875" y="1436627"/>
                  <a:pt x="719750" y="1406449"/>
                  <a:pt x="905346" y="1204255"/>
                </a:cubicBezTo>
                <a:cubicBezTo>
                  <a:pt x="1090942" y="1002061"/>
                  <a:pt x="946087" y="451308"/>
                  <a:pt x="1113576" y="253641"/>
                </a:cubicBezTo>
                <a:cubicBezTo>
                  <a:pt x="1281065" y="55974"/>
                  <a:pt x="1768443" y="-43614"/>
                  <a:pt x="1910281" y="182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8" name="Freeform 217"/>
          <p:cNvSpPr/>
          <p:nvPr/>
        </p:nvSpPr>
        <p:spPr>
          <a:xfrm>
            <a:off x="3909588" y="5699561"/>
            <a:ext cx="533400" cy="501030"/>
          </a:xfrm>
          <a:custGeom>
            <a:avLst/>
            <a:gdLst>
              <a:gd name="connsiteX0" fmla="*/ 0 w 1910281"/>
              <a:gd name="connsiteY0" fmla="*/ 1466806 h 1466806"/>
              <a:gd name="connsiteX1" fmla="*/ 905346 w 1910281"/>
              <a:gd name="connsiteY1" fmla="*/ 1204255 h 1466806"/>
              <a:gd name="connsiteX2" fmla="*/ 1113576 w 1910281"/>
              <a:gd name="connsiteY2" fmla="*/ 253641 h 1466806"/>
              <a:gd name="connsiteX3" fmla="*/ 1910281 w 1910281"/>
              <a:gd name="connsiteY3" fmla="*/ 18251 h 146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0281" h="1466806">
                <a:moveTo>
                  <a:pt x="0" y="1466806"/>
                </a:moveTo>
                <a:cubicBezTo>
                  <a:pt x="359875" y="1436627"/>
                  <a:pt x="719750" y="1406449"/>
                  <a:pt x="905346" y="1204255"/>
                </a:cubicBezTo>
                <a:cubicBezTo>
                  <a:pt x="1090942" y="1002061"/>
                  <a:pt x="946087" y="451308"/>
                  <a:pt x="1113576" y="253641"/>
                </a:cubicBezTo>
                <a:cubicBezTo>
                  <a:pt x="1281065" y="55974"/>
                  <a:pt x="1768443" y="-43614"/>
                  <a:pt x="1910281" y="182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19" name="Straight Connector 218"/>
          <p:cNvCxnSpPr/>
          <p:nvPr/>
        </p:nvCxnSpPr>
        <p:spPr>
          <a:xfrm flipV="1">
            <a:off x="6082230" y="3404226"/>
            <a:ext cx="426645" cy="4229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flipV="1">
            <a:off x="6082230" y="4765644"/>
            <a:ext cx="426645" cy="4229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flipV="1">
            <a:off x="1752600" y="4952198"/>
            <a:ext cx="426645" cy="4229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14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de-DE" dirty="0" smtClean="0"/>
              <a:t>Training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810000"/>
          </a:xfrm>
        </p:spPr>
        <p:txBody>
          <a:bodyPr>
            <a:normAutofit/>
          </a:bodyPr>
          <a:lstStyle/>
          <a:p>
            <a:r>
              <a:rPr lang="de-DE" dirty="0" smtClean="0"/>
              <a:t>How to determine the right connection weights?</a:t>
            </a:r>
          </a:p>
          <a:p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Prepare training data set:  inputs &amp; desired outputs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Optimize weights 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5029200"/>
            <a:ext cx="3581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Genetic </a:t>
            </a:r>
            <a:r>
              <a:rPr lang="de-DE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algorithm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Biology inspired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Finds </a:t>
            </a: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global </a:t>
            </a: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minimum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May </a:t>
            </a: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be slow</a:t>
            </a:r>
          </a:p>
          <a:p>
            <a:endParaRPr lang="de-DE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276600"/>
            <a:ext cx="449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Backpropagation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Standard 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text book 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method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Gradient based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Useful 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for adaptive 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networks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May 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get stuck in local minimum</a:t>
            </a:r>
          </a:p>
        </p:txBody>
      </p:sp>
      <p:sp>
        <p:nvSpPr>
          <p:cNvPr id="21" name="Freeform 20"/>
          <p:cNvSpPr/>
          <p:nvPr/>
        </p:nvSpPr>
        <p:spPr>
          <a:xfrm>
            <a:off x="5377458" y="3821236"/>
            <a:ext cx="3286408" cy="1655456"/>
          </a:xfrm>
          <a:custGeom>
            <a:avLst/>
            <a:gdLst>
              <a:gd name="connsiteX0" fmla="*/ 0 w 3286408"/>
              <a:gd name="connsiteY0" fmla="*/ 1054728 h 1514291"/>
              <a:gd name="connsiteX1" fmla="*/ 135802 w 3286408"/>
              <a:gd name="connsiteY1" fmla="*/ 1326332 h 1514291"/>
              <a:gd name="connsiteX2" fmla="*/ 316872 w 3286408"/>
              <a:gd name="connsiteY2" fmla="*/ 1498348 h 1514291"/>
              <a:gd name="connsiteX3" fmla="*/ 470781 w 3286408"/>
              <a:gd name="connsiteY3" fmla="*/ 1489295 h 1514291"/>
              <a:gd name="connsiteX4" fmla="*/ 570369 w 3286408"/>
              <a:gd name="connsiteY4" fmla="*/ 1344439 h 1514291"/>
              <a:gd name="connsiteX5" fmla="*/ 651850 w 3286408"/>
              <a:gd name="connsiteY5" fmla="*/ 1172424 h 1514291"/>
              <a:gd name="connsiteX6" fmla="*/ 805759 w 3286408"/>
              <a:gd name="connsiteY6" fmla="*/ 801231 h 1514291"/>
              <a:gd name="connsiteX7" fmla="*/ 1013989 w 3286408"/>
              <a:gd name="connsiteY7" fmla="*/ 475307 h 1514291"/>
              <a:gd name="connsiteX8" fmla="*/ 1285592 w 3286408"/>
              <a:gd name="connsiteY8" fmla="*/ 158435 h 1514291"/>
              <a:gd name="connsiteX9" fmla="*/ 1620571 w 3286408"/>
              <a:gd name="connsiteY9" fmla="*/ 31687 h 1514291"/>
              <a:gd name="connsiteX10" fmla="*/ 1792587 w 3286408"/>
              <a:gd name="connsiteY10" fmla="*/ 4527 h 1514291"/>
              <a:gd name="connsiteX11" fmla="*/ 2009870 w 3286408"/>
              <a:gd name="connsiteY11" fmla="*/ 13580 h 1514291"/>
              <a:gd name="connsiteX12" fmla="*/ 2181886 w 3286408"/>
              <a:gd name="connsiteY12" fmla="*/ 131275 h 1514291"/>
              <a:gd name="connsiteX13" fmla="*/ 2326741 w 3286408"/>
              <a:gd name="connsiteY13" fmla="*/ 348558 h 1514291"/>
              <a:gd name="connsiteX14" fmla="*/ 2390115 w 3286408"/>
              <a:gd name="connsiteY14" fmla="*/ 556788 h 1514291"/>
              <a:gd name="connsiteX15" fmla="*/ 2498757 w 3286408"/>
              <a:gd name="connsiteY15" fmla="*/ 792178 h 1514291"/>
              <a:gd name="connsiteX16" fmla="*/ 2625505 w 3286408"/>
              <a:gd name="connsiteY16" fmla="*/ 837445 h 1514291"/>
              <a:gd name="connsiteX17" fmla="*/ 2697933 w 3286408"/>
              <a:gd name="connsiteY17" fmla="*/ 737857 h 1514291"/>
              <a:gd name="connsiteX18" fmla="*/ 2788468 w 3286408"/>
              <a:gd name="connsiteY18" fmla="*/ 574895 h 1514291"/>
              <a:gd name="connsiteX19" fmla="*/ 2942377 w 3286408"/>
              <a:gd name="connsiteY19" fmla="*/ 448146 h 1514291"/>
              <a:gd name="connsiteX20" fmla="*/ 3078179 w 3286408"/>
              <a:gd name="connsiteY20" fmla="*/ 448146 h 1514291"/>
              <a:gd name="connsiteX21" fmla="*/ 3286408 w 3286408"/>
              <a:gd name="connsiteY21" fmla="*/ 375719 h 1514291"/>
              <a:gd name="connsiteX0" fmla="*/ 0 w 3286408"/>
              <a:gd name="connsiteY0" fmla="*/ 1054728 h 1514291"/>
              <a:gd name="connsiteX1" fmla="*/ 135802 w 3286408"/>
              <a:gd name="connsiteY1" fmla="*/ 1326332 h 1514291"/>
              <a:gd name="connsiteX2" fmla="*/ 316872 w 3286408"/>
              <a:gd name="connsiteY2" fmla="*/ 1498348 h 1514291"/>
              <a:gd name="connsiteX3" fmla="*/ 470781 w 3286408"/>
              <a:gd name="connsiteY3" fmla="*/ 1489295 h 1514291"/>
              <a:gd name="connsiteX4" fmla="*/ 570369 w 3286408"/>
              <a:gd name="connsiteY4" fmla="*/ 1344439 h 1514291"/>
              <a:gd name="connsiteX5" fmla="*/ 651850 w 3286408"/>
              <a:gd name="connsiteY5" fmla="*/ 1172424 h 1514291"/>
              <a:gd name="connsiteX6" fmla="*/ 832920 w 3286408"/>
              <a:gd name="connsiteY6" fmla="*/ 801231 h 1514291"/>
              <a:gd name="connsiteX7" fmla="*/ 1013989 w 3286408"/>
              <a:gd name="connsiteY7" fmla="*/ 475307 h 1514291"/>
              <a:gd name="connsiteX8" fmla="*/ 1285592 w 3286408"/>
              <a:gd name="connsiteY8" fmla="*/ 158435 h 1514291"/>
              <a:gd name="connsiteX9" fmla="*/ 1620571 w 3286408"/>
              <a:gd name="connsiteY9" fmla="*/ 31687 h 1514291"/>
              <a:gd name="connsiteX10" fmla="*/ 1792587 w 3286408"/>
              <a:gd name="connsiteY10" fmla="*/ 4527 h 1514291"/>
              <a:gd name="connsiteX11" fmla="*/ 2009870 w 3286408"/>
              <a:gd name="connsiteY11" fmla="*/ 13580 h 1514291"/>
              <a:gd name="connsiteX12" fmla="*/ 2181886 w 3286408"/>
              <a:gd name="connsiteY12" fmla="*/ 131275 h 1514291"/>
              <a:gd name="connsiteX13" fmla="*/ 2326741 w 3286408"/>
              <a:gd name="connsiteY13" fmla="*/ 348558 h 1514291"/>
              <a:gd name="connsiteX14" fmla="*/ 2390115 w 3286408"/>
              <a:gd name="connsiteY14" fmla="*/ 556788 h 1514291"/>
              <a:gd name="connsiteX15" fmla="*/ 2498757 w 3286408"/>
              <a:gd name="connsiteY15" fmla="*/ 792178 h 1514291"/>
              <a:gd name="connsiteX16" fmla="*/ 2625505 w 3286408"/>
              <a:gd name="connsiteY16" fmla="*/ 837445 h 1514291"/>
              <a:gd name="connsiteX17" fmla="*/ 2697933 w 3286408"/>
              <a:gd name="connsiteY17" fmla="*/ 737857 h 1514291"/>
              <a:gd name="connsiteX18" fmla="*/ 2788468 w 3286408"/>
              <a:gd name="connsiteY18" fmla="*/ 574895 h 1514291"/>
              <a:gd name="connsiteX19" fmla="*/ 2942377 w 3286408"/>
              <a:gd name="connsiteY19" fmla="*/ 448146 h 1514291"/>
              <a:gd name="connsiteX20" fmla="*/ 3078179 w 3286408"/>
              <a:gd name="connsiteY20" fmla="*/ 448146 h 1514291"/>
              <a:gd name="connsiteX21" fmla="*/ 3286408 w 3286408"/>
              <a:gd name="connsiteY21" fmla="*/ 375719 h 1514291"/>
              <a:gd name="connsiteX0" fmla="*/ 0 w 3286408"/>
              <a:gd name="connsiteY0" fmla="*/ 1108936 h 1568499"/>
              <a:gd name="connsiteX1" fmla="*/ 135802 w 3286408"/>
              <a:gd name="connsiteY1" fmla="*/ 1380540 h 1568499"/>
              <a:gd name="connsiteX2" fmla="*/ 316872 w 3286408"/>
              <a:gd name="connsiteY2" fmla="*/ 1552556 h 1568499"/>
              <a:gd name="connsiteX3" fmla="*/ 470781 w 3286408"/>
              <a:gd name="connsiteY3" fmla="*/ 1543503 h 1568499"/>
              <a:gd name="connsiteX4" fmla="*/ 570369 w 3286408"/>
              <a:gd name="connsiteY4" fmla="*/ 1398647 h 1568499"/>
              <a:gd name="connsiteX5" fmla="*/ 651850 w 3286408"/>
              <a:gd name="connsiteY5" fmla="*/ 1226632 h 1568499"/>
              <a:gd name="connsiteX6" fmla="*/ 832920 w 3286408"/>
              <a:gd name="connsiteY6" fmla="*/ 855439 h 1568499"/>
              <a:gd name="connsiteX7" fmla="*/ 1013989 w 3286408"/>
              <a:gd name="connsiteY7" fmla="*/ 529515 h 1568499"/>
              <a:gd name="connsiteX8" fmla="*/ 1204111 w 3286408"/>
              <a:gd name="connsiteY8" fmla="*/ 22520 h 1568499"/>
              <a:gd name="connsiteX9" fmla="*/ 1620571 w 3286408"/>
              <a:gd name="connsiteY9" fmla="*/ 85895 h 1568499"/>
              <a:gd name="connsiteX10" fmla="*/ 1792587 w 3286408"/>
              <a:gd name="connsiteY10" fmla="*/ 58735 h 1568499"/>
              <a:gd name="connsiteX11" fmla="*/ 2009870 w 3286408"/>
              <a:gd name="connsiteY11" fmla="*/ 67788 h 1568499"/>
              <a:gd name="connsiteX12" fmla="*/ 2181886 w 3286408"/>
              <a:gd name="connsiteY12" fmla="*/ 185483 h 1568499"/>
              <a:gd name="connsiteX13" fmla="*/ 2326741 w 3286408"/>
              <a:gd name="connsiteY13" fmla="*/ 402766 h 1568499"/>
              <a:gd name="connsiteX14" fmla="*/ 2390115 w 3286408"/>
              <a:gd name="connsiteY14" fmla="*/ 610996 h 1568499"/>
              <a:gd name="connsiteX15" fmla="*/ 2498757 w 3286408"/>
              <a:gd name="connsiteY15" fmla="*/ 846386 h 1568499"/>
              <a:gd name="connsiteX16" fmla="*/ 2625505 w 3286408"/>
              <a:gd name="connsiteY16" fmla="*/ 891653 h 1568499"/>
              <a:gd name="connsiteX17" fmla="*/ 2697933 w 3286408"/>
              <a:gd name="connsiteY17" fmla="*/ 792065 h 1568499"/>
              <a:gd name="connsiteX18" fmla="*/ 2788468 w 3286408"/>
              <a:gd name="connsiteY18" fmla="*/ 629103 h 1568499"/>
              <a:gd name="connsiteX19" fmla="*/ 2942377 w 3286408"/>
              <a:gd name="connsiteY19" fmla="*/ 502354 h 1568499"/>
              <a:gd name="connsiteX20" fmla="*/ 3078179 w 3286408"/>
              <a:gd name="connsiteY20" fmla="*/ 502354 h 1568499"/>
              <a:gd name="connsiteX21" fmla="*/ 3286408 w 3286408"/>
              <a:gd name="connsiteY21" fmla="*/ 429927 h 1568499"/>
              <a:gd name="connsiteX0" fmla="*/ 0 w 3286408"/>
              <a:gd name="connsiteY0" fmla="*/ 1128670 h 1588233"/>
              <a:gd name="connsiteX1" fmla="*/ 135802 w 3286408"/>
              <a:gd name="connsiteY1" fmla="*/ 1400274 h 1588233"/>
              <a:gd name="connsiteX2" fmla="*/ 316872 w 3286408"/>
              <a:gd name="connsiteY2" fmla="*/ 1572290 h 1588233"/>
              <a:gd name="connsiteX3" fmla="*/ 470781 w 3286408"/>
              <a:gd name="connsiteY3" fmla="*/ 1563237 h 1588233"/>
              <a:gd name="connsiteX4" fmla="*/ 570369 w 3286408"/>
              <a:gd name="connsiteY4" fmla="*/ 1418381 h 1588233"/>
              <a:gd name="connsiteX5" fmla="*/ 651850 w 3286408"/>
              <a:gd name="connsiteY5" fmla="*/ 1246366 h 1588233"/>
              <a:gd name="connsiteX6" fmla="*/ 832920 w 3286408"/>
              <a:gd name="connsiteY6" fmla="*/ 875173 h 1588233"/>
              <a:gd name="connsiteX7" fmla="*/ 1013989 w 3286408"/>
              <a:gd name="connsiteY7" fmla="*/ 549249 h 1588233"/>
              <a:gd name="connsiteX8" fmla="*/ 1204111 w 3286408"/>
              <a:gd name="connsiteY8" fmla="*/ 42254 h 1588233"/>
              <a:gd name="connsiteX9" fmla="*/ 1629624 w 3286408"/>
              <a:gd name="connsiteY9" fmla="*/ 33201 h 1588233"/>
              <a:gd name="connsiteX10" fmla="*/ 1792587 w 3286408"/>
              <a:gd name="connsiteY10" fmla="*/ 78469 h 1588233"/>
              <a:gd name="connsiteX11" fmla="*/ 2009870 w 3286408"/>
              <a:gd name="connsiteY11" fmla="*/ 87522 h 1588233"/>
              <a:gd name="connsiteX12" fmla="*/ 2181886 w 3286408"/>
              <a:gd name="connsiteY12" fmla="*/ 205217 h 1588233"/>
              <a:gd name="connsiteX13" fmla="*/ 2326741 w 3286408"/>
              <a:gd name="connsiteY13" fmla="*/ 422500 h 1588233"/>
              <a:gd name="connsiteX14" fmla="*/ 2390115 w 3286408"/>
              <a:gd name="connsiteY14" fmla="*/ 630730 h 1588233"/>
              <a:gd name="connsiteX15" fmla="*/ 2498757 w 3286408"/>
              <a:gd name="connsiteY15" fmla="*/ 866120 h 1588233"/>
              <a:gd name="connsiteX16" fmla="*/ 2625505 w 3286408"/>
              <a:gd name="connsiteY16" fmla="*/ 911387 h 1588233"/>
              <a:gd name="connsiteX17" fmla="*/ 2697933 w 3286408"/>
              <a:gd name="connsiteY17" fmla="*/ 811799 h 1588233"/>
              <a:gd name="connsiteX18" fmla="*/ 2788468 w 3286408"/>
              <a:gd name="connsiteY18" fmla="*/ 648837 h 1588233"/>
              <a:gd name="connsiteX19" fmla="*/ 2942377 w 3286408"/>
              <a:gd name="connsiteY19" fmla="*/ 522088 h 1588233"/>
              <a:gd name="connsiteX20" fmla="*/ 3078179 w 3286408"/>
              <a:gd name="connsiteY20" fmla="*/ 522088 h 1588233"/>
              <a:gd name="connsiteX21" fmla="*/ 3286408 w 3286408"/>
              <a:gd name="connsiteY21" fmla="*/ 449661 h 1588233"/>
              <a:gd name="connsiteX0" fmla="*/ 0 w 3286408"/>
              <a:gd name="connsiteY0" fmla="*/ 1127895 h 1587458"/>
              <a:gd name="connsiteX1" fmla="*/ 135802 w 3286408"/>
              <a:gd name="connsiteY1" fmla="*/ 1399499 h 1587458"/>
              <a:gd name="connsiteX2" fmla="*/ 316872 w 3286408"/>
              <a:gd name="connsiteY2" fmla="*/ 1571515 h 1587458"/>
              <a:gd name="connsiteX3" fmla="*/ 470781 w 3286408"/>
              <a:gd name="connsiteY3" fmla="*/ 1562462 h 1587458"/>
              <a:gd name="connsiteX4" fmla="*/ 570369 w 3286408"/>
              <a:gd name="connsiteY4" fmla="*/ 1417606 h 1587458"/>
              <a:gd name="connsiteX5" fmla="*/ 651850 w 3286408"/>
              <a:gd name="connsiteY5" fmla="*/ 1245591 h 1587458"/>
              <a:gd name="connsiteX6" fmla="*/ 832920 w 3286408"/>
              <a:gd name="connsiteY6" fmla="*/ 874398 h 1587458"/>
              <a:gd name="connsiteX7" fmla="*/ 1013989 w 3286408"/>
              <a:gd name="connsiteY7" fmla="*/ 548474 h 1587458"/>
              <a:gd name="connsiteX8" fmla="*/ 1204111 w 3286408"/>
              <a:gd name="connsiteY8" fmla="*/ 41479 h 1587458"/>
              <a:gd name="connsiteX9" fmla="*/ 1629624 w 3286408"/>
              <a:gd name="connsiteY9" fmla="*/ 32426 h 1587458"/>
              <a:gd name="connsiteX10" fmla="*/ 1837854 w 3286408"/>
              <a:gd name="connsiteY10" fmla="*/ 59587 h 1587458"/>
              <a:gd name="connsiteX11" fmla="*/ 2009870 w 3286408"/>
              <a:gd name="connsiteY11" fmla="*/ 86747 h 1587458"/>
              <a:gd name="connsiteX12" fmla="*/ 2181886 w 3286408"/>
              <a:gd name="connsiteY12" fmla="*/ 204442 h 1587458"/>
              <a:gd name="connsiteX13" fmla="*/ 2326741 w 3286408"/>
              <a:gd name="connsiteY13" fmla="*/ 421725 h 1587458"/>
              <a:gd name="connsiteX14" fmla="*/ 2390115 w 3286408"/>
              <a:gd name="connsiteY14" fmla="*/ 629955 h 1587458"/>
              <a:gd name="connsiteX15" fmla="*/ 2498757 w 3286408"/>
              <a:gd name="connsiteY15" fmla="*/ 865345 h 1587458"/>
              <a:gd name="connsiteX16" fmla="*/ 2625505 w 3286408"/>
              <a:gd name="connsiteY16" fmla="*/ 910612 h 1587458"/>
              <a:gd name="connsiteX17" fmla="*/ 2697933 w 3286408"/>
              <a:gd name="connsiteY17" fmla="*/ 811024 h 1587458"/>
              <a:gd name="connsiteX18" fmla="*/ 2788468 w 3286408"/>
              <a:gd name="connsiteY18" fmla="*/ 648062 h 1587458"/>
              <a:gd name="connsiteX19" fmla="*/ 2942377 w 3286408"/>
              <a:gd name="connsiteY19" fmla="*/ 521313 h 1587458"/>
              <a:gd name="connsiteX20" fmla="*/ 3078179 w 3286408"/>
              <a:gd name="connsiteY20" fmla="*/ 521313 h 1587458"/>
              <a:gd name="connsiteX21" fmla="*/ 3286408 w 3286408"/>
              <a:gd name="connsiteY21" fmla="*/ 448886 h 1587458"/>
              <a:gd name="connsiteX0" fmla="*/ 0 w 3286408"/>
              <a:gd name="connsiteY0" fmla="*/ 1195520 h 1655083"/>
              <a:gd name="connsiteX1" fmla="*/ 135802 w 3286408"/>
              <a:gd name="connsiteY1" fmla="*/ 1467124 h 1655083"/>
              <a:gd name="connsiteX2" fmla="*/ 316872 w 3286408"/>
              <a:gd name="connsiteY2" fmla="*/ 1639140 h 1655083"/>
              <a:gd name="connsiteX3" fmla="*/ 470781 w 3286408"/>
              <a:gd name="connsiteY3" fmla="*/ 1630087 h 1655083"/>
              <a:gd name="connsiteX4" fmla="*/ 570369 w 3286408"/>
              <a:gd name="connsiteY4" fmla="*/ 1485231 h 1655083"/>
              <a:gd name="connsiteX5" fmla="*/ 651850 w 3286408"/>
              <a:gd name="connsiteY5" fmla="*/ 1313216 h 1655083"/>
              <a:gd name="connsiteX6" fmla="*/ 832920 w 3286408"/>
              <a:gd name="connsiteY6" fmla="*/ 942023 h 1655083"/>
              <a:gd name="connsiteX7" fmla="*/ 1013989 w 3286408"/>
              <a:gd name="connsiteY7" fmla="*/ 616099 h 1655083"/>
              <a:gd name="connsiteX8" fmla="*/ 1204111 w 3286408"/>
              <a:gd name="connsiteY8" fmla="*/ 109104 h 1655083"/>
              <a:gd name="connsiteX9" fmla="*/ 1584357 w 3286408"/>
              <a:gd name="connsiteY9" fmla="*/ 463 h 1655083"/>
              <a:gd name="connsiteX10" fmla="*/ 1837854 w 3286408"/>
              <a:gd name="connsiteY10" fmla="*/ 127212 h 1655083"/>
              <a:gd name="connsiteX11" fmla="*/ 2009870 w 3286408"/>
              <a:gd name="connsiteY11" fmla="*/ 154372 h 1655083"/>
              <a:gd name="connsiteX12" fmla="*/ 2181886 w 3286408"/>
              <a:gd name="connsiteY12" fmla="*/ 272067 h 1655083"/>
              <a:gd name="connsiteX13" fmla="*/ 2326741 w 3286408"/>
              <a:gd name="connsiteY13" fmla="*/ 489350 h 1655083"/>
              <a:gd name="connsiteX14" fmla="*/ 2390115 w 3286408"/>
              <a:gd name="connsiteY14" fmla="*/ 697580 h 1655083"/>
              <a:gd name="connsiteX15" fmla="*/ 2498757 w 3286408"/>
              <a:gd name="connsiteY15" fmla="*/ 932970 h 1655083"/>
              <a:gd name="connsiteX16" fmla="*/ 2625505 w 3286408"/>
              <a:gd name="connsiteY16" fmla="*/ 978237 h 1655083"/>
              <a:gd name="connsiteX17" fmla="*/ 2697933 w 3286408"/>
              <a:gd name="connsiteY17" fmla="*/ 878649 h 1655083"/>
              <a:gd name="connsiteX18" fmla="*/ 2788468 w 3286408"/>
              <a:gd name="connsiteY18" fmla="*/ 715687 h 1655083"/>
              <a:gd name="connsiteX19" fmla="*/ 2942377 w 3286408"/>
              <a:gd name="connsiteY19" fmla="*/ 588938 h 1655083"/>
              <a:gd name="connsiteX20" fmla="*/ 3078179 w 3286408"/>
              <a:gd name="connsiteY20" fmla="*/ 588938 h 1655083"/>
              <a:gd name="connsiteX21" fmla="*/ 3286408 w 3286408"/>
              <a:gd name="connsiteY21" fmla="*/ 516511 h 1655083"/>
              <a:gd name="connsiteX0" fmla="*/ 0 w 3286408"/>
              <a:gd name="connsiteY0" fmla="*/ 1195057 h 1654620"/>
              <a:gd name="connsiteX1" fmla="*/ 135802 w 3286408"/>
              <a:gd name="connsiteY1" fmla="*/ 1466661 h 1654620"/>
              <a:gd name="connsiteX2" fmla="*/ 316872 w 3286408"/>
              <a:gd name="connsiteY2" fmla="*/ 1638677 h 1654620"/>
              <a:gd name="connsiteX3" fmla="*/ 470781 w 3286408"/>
              <a:gd name="connsiteY3" fmla="*/ 1629624 h 1654620"/>
              <a:gd name="connsiteX4" fmla="*/ 570369 w 3286408"/>
              <a:gd name="connsiteY4" fmla="*/ 1484768 h 1654620"/>
              <a:gd name="connsiteX5" fmla="*/ 651850 w 3286408"/>
              <a:gd name="connsiteY5" fmla="*/ 1312753 h 1654620"/>
              <a:gd name="connsiteX6" fmla="*/ 832920 w 3286408"/>
              <a:gd name="connsiteY6" fmla="*/ 941560 h 1654620"/>
              <a:gd name="connsiteX7" fmla="*/ 1013989 w 3286408"/>
              <a:gd name="connsiteY7" fmla="*/ 615636 h 1654620"/>
              <a:gd name="connsiteX8" fmla="*/ 1204111 w 3286408"/>
              <a:gd name="connsiteY8" fmla="*/ 108641 h 1654620"/>
              <a:gd name="connsiteX9" fmla="*/ 1584357 w 3286408"/>
              <a:gd name="connsiteY9" fmla="*/ 0 h 1654620"/>
              <a:gd name="connsiteX10" fmla="*/ 1874068 w 3286408"/>
              <a:gd name="connsiteY10" fmla="*/ 108642 h 1654620"/>
              <a:gd name="connsiteX11" fmla="*/ 2009870 w 3286408"/>
              <a:gd name="connsiteY11" fmla="*/ 153909 h 1654620"/>
              <a:gd name="connsiteX12" fmla="*/ 2181886 w 3286408"/>
              <a:gd name="connsiteY12" fmla="*/ 271604 h 1654620"/>
              <a:gd name="connsiteX13" fmla="*/ 2326741 w 3286408"/>
              <a:gd name="connsiteY13" fmla="*/ 488887 h 1654620"/>
              <a:gd name="connsiteX14" fmla="*/ 2390115 w 3286408"/>
              <a:gd name="connsiteY14" fmla="*/ 697117 h 1654620"/>
              <a:gd name="connsiteX15" fmla="*/ 2498757 w 3286408"/>
              <a:gd name="connsiteY15" fmla="*/ 932507 h 1654620"/>
              <a:gd name="connsiteX16" fmla="*/ 2625505 w 3286408"/>
              <a:gd name="connsiteY16" fmla="*/ 977774 h 1654620"/>
              <a:gd name="connsiteX17" fmla="*/ 2697933 w 3286408"/>
              <a:gd name="connsiteY17" fmla="*/ 878186 h 1654620"/>
              <a:gd name="connsiteX18" fmla="*/ 2788468 w 3286408"/>
              <a:gd name="connsiteY18" fmla="*/ 715224 h 1654620"/>
              <a:gd name="connsiteX19" fmla="*/ 2942377 w 3286408"/>
              <a:gd name="connsiteY19" fmla="*/ 588475 h 1654620"/>
              <a:gd name="connsiteX20" fmla="*/ 3078179 w 3286408"/>
              <a:gd name="connsiteY20" fmla="*/ 588475 h 1654620"/>
              <a:gd name="connsiteX21" fmla="*/ 3286408 w 3286408"/>
              <a:gd name="connsiteY21" fmla="*/ 516048 h 1654620"/>
              <a:gd name="connsiteX0" fmla="*/ 0 w 3286408"/>
              <a:gd name="connsiteY0" fmla="*/ 1195893 h 1655456"/>
              <a:gd name="connsiteX1" fmla="*/ 135802 w 3286408"/>
              <a:gd name="connsiteY1" fmla="*/ 1467497 h 1655456"/>
              <a:gd name="connsiteX2" fmla="*/ 316872 w 3286408"/>
              <a:gd name="connsiteY2" fmla="*/ 1639513 h 1655456"/>
              <a:gd name="connsiteX3" fmla="*/ 470781 w 3286408"/>
              <a:gd name="connsiteY3" fmla="*/ 1630460 h 1655456"/>
              <a:gd name="connsiteX4" fmla="*/ 570369 w 3286408"/>
              <a:gd name="connsiteY4" fmla="*/ 1485604 h 1655456"/>
              <a:gd name="connsiteX5" fmla="*/ 651850 w 3286408"/>
              <a:gd name="connsiteY5" fmla="*/ 1313589 h 1655456"/>
              <a:gd name="connsiteX6" fmla="*/ 832920 w 3286408"/>
              <a:gd name="connsiteY6" fmla="*/ 942396 h 1655456"/>
              <a:gd name="connsiteX7" fmla="*/ 1013989 w 3286408"/>
              <a:gd name="connsiteY7" fmla="*/ 616472 h 1655456"/>
              <a:gd name="connsiteX8" fmla="*/ 1204111 w 3286408"/>
              <a:gd name="connsiteY8" fmla="*/ 109477 h 1655456"/>
              <a:gd name="connsiteX9" fmla="*/ 1584357 w 3286408"/>
              <a:gd name="connsiteY9" fmla="*/ 836 h 1655456"/>
              <a:gd name="connsiteX10" fmla="*/ 1901228 w 3286408"/>
              <a:gd name="connsiteY10" fmla="*/ 64211 h 1655456"/>
              <a:gd name="connsiteX11" fmla="*/ 2009870 w 3286408"/>
              <a:gd name="connsiteY11" fmla="*/ 154745 h 1655456"/>
              <a:gd name="connsiteX12" fmla="*/ 2181886 w 3286408"/>
              <a:gd name="connsiteY12" fmla="*/ 272440 h 1655456"/>
              <a:gd name="connsiteX13" fmla="*/ 2326741 w 3286408"/>
              <a:gd name="connsiteY13" fmla="*/ 489723 h 1655456"/>
              <a:gd name="connsiteX14" fmla="*/ 2390115 w 3286408"/>
              <a:gd name="connsiteY14" fmla="*/ 697953 h 1655456"/>
              <a:gd name="connsiteX15" fmla="*/ 2498757 w 3286408"/>
              <a:gd name="connsiteY15" fmla="*/ 933343 h 1655456"/>
              <a:gd name="connsiteX16" fmla="*/ 2625505 w 3286408"/>
              <a:gd name="connsiteY16" fmla="*/ 978610 h 1655456"/>
              <a:gd name="connsiteX17" fmla="*/ 2697933 w 3286408"/>
              <a:gd name="connsiteY17" fmla="*/ 879022 h 1655456"/>
              <a:gd name="connsiteX18" fmla="*/ 2788468 w 3286408"/>
              <a:gd name="connsiteY18" fmla="*/ 716060 h 1655456"/>
              <a:gd name="connsiteX19" fmla="*/ 2942377 w 3286408"/>
              <a:gd name="connsiteY19" fmla="*/ 589311 h 1655456"/>
              <a:gd name="connsiteX20" fmla="*/ 3078179 w 3286408"/>
              <a:gd name="connsiteY20" fmla="*/ 589311 h 1655456"/>
              <a:gd name="connsiteX21" fmla="*/ 3286408 w 3286408"/>
              <a:gd name="connsiteY21" fmla="*/ 516884 h 165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286408" h="1655456">
                <a:moveTo>
                  <a:pt x="0" y="1195893"/>
                </a:moveTo>
                <a:cubicBezTo>
                  <a:pt x="41495" y="1294726"/>
                  <a:pt x="82990" y="1393560"/>
                  <a:pt x="135802" y="1467497"/>
                </a:cubicBezTo>
                <a:cubicBezTo>
                  <a:pt x="188614" y="1541434"/>
                  <a:pt x="261042" y="1612353"/>
                  <a:pt x="316872" y="1639513"/>
                </a:cubicBezTo>
                <a:cubicBezTo>
                  <a:pt x="372702" y="1666673"/>
                  <a:pt x="428532" y="1656111"/>
                  <a:pt x="470781" y="1630460"/>
                </a:cubicBezTo>
                <a:cubicBezTo>
                  <a:pt x="513030" y="1604809"/>
                  <a:pt x="540191" y="1538416"/>
                  <a:pt x="570369" y="1485604"/>
                </a:cubicBezTo>
                <a:cubicBezTo>
                  <a:pt x="600547" y="1432792"/>
                  <a:pt x="608092" y="1404124"/>
                  <a:pt x="651850" y="1313589"/>
                </a:cubicBezTo>
                <a:cubicBezTo>
                  <a:pt x="695608" y="1223054"/>
                  <a:pt x="772564" y="1058582"/>
                  <a:pt x="832920" y="942396"/>
                </a:cubicBezTo>
                <a:cubicBezTo>
                  <a:pt x="893276" y="826210"/>
                  <a:pt x="952124" y="755292"/>
                  <a:pt x="1013989" y="616472"/>
                </a:cubicBezTo>
                <a:cubicBezTo>
                  <a:pt x="1075854" y="477652"/>
                  <a:pt x="1109050" y="212083"/>
                  <a:pt x="1204111" y="109477"/>
                </a:cubicBezTo>
                <a:cubicBezTo>
                  <a:pt x="1299172" y="6871"/>
                  <a:pt x="1468171" y="8380"/>
                  <a:pt x="1584357" y="836"/>
                </a:cubicBezTo>
                <a:cubicBezTo>
                  <a:pt x="1700543" y="-6708"/>
                  <a:pt x="1830309" y="38560"/>
                  <a:pt x="1901228" y="64211"/>
                </a:cubicBezTo>
                <a:cubicBezTo>
                  <a:pt x="1972147" y="89862"/>
                  <a:pt x="1963094" y="120040"/>
                  <a:pt x="2009870" y="154745"/>
                </a:cubicBezTo>
                <a:cubicBezTo>
                  <a:pt x="2056646" y="189450"/>
                  <a:pt x="2129074" y="216610"/>
                  <a:pt x="2181886" y="272440"/>
                </a:cubicBezTo>
                <a:cubicBezTo>
                  <a:pt x="2234698" y="328270"/>
                  <a:pt x="2292036" y="418804"/>
                  <a:pt x="2326741" y="489723"/>
                </a:cubicBezTo>
                <a:cubicBezTo>
                  <a:pt x="2361446" y="560642"/>
                  <a:pt x="2361446" y="624016"/>
                  <a:pt x="2390115" y="697953"/>
                </a:cubicBezTo>
                <a:cubicBezTo>
                  <a:pt x="2418784" y="771890"/>
                  <a:pt x="2459525" y="886567"/>
                  <a:pt x="2498757" y="933343"/>
                </a:cubicBezTo>
                <a:cubicBezTo>
                  <a:pt x="2537989" y="980119"/>
                  <a:pt x="2592309" y="987663"/>
                  <a:pt x="2625505" y="978610"/>
                </a:cubicBezTo>
                <a:cubicBezTo>
                  <a:pt x="2658701" y="969556"/>
                  <a:pt x="2670773" y="922780"/>
                  <a:pt x="2697933" y="879022"/>
                </a:cubicBezTo>
                <a:cubicBezTo>
                  <a:pt x="2725094" y="835264"/>
                  <a:pt x="2747727" y="764345"/>
                  <a:pt x="2788468" y="716060"/>
                </a:cubicBezTo>
                <a:cubicBezTo>
                  <a:pt x="2829209" y="667775"/>
                  <a:pt x="2894092" y="610436"/>
                  <a:pt x="2942377" y="589311"/>
                </a:cubicBezTo>
                <a:cubicBezTo>
                  <a:pt x="2990662" y="568186"/>
                  <a:pt x="3020841" y="601382"/>
                  <a:pt x="3078179" y="589311"/>
                </a:cubicBezTo>
                <a:cubicBezTo>
                  <a:pt x="3135517" y="577240"/>
                  <a:pt x="3186820" y="534991"/>
                  <a:pt x="3286408" y="51688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9"/>
          <p:cNvSpPr/>
          <p:nvPr/>
        </p:nvSpPr>
        <p:spPr>
          <a:xfrm>
            <a:off x="7228439" y="3821236"/>
            <a:ext cx="234487" cy="2381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345682" y="3940317"/>
            <a:ext cx="579118" cy="55548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95523" y="5476692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j-lt"/>
              </a:rPr>
              <a:t>global minimum</a:t>
            </a:r>
            <a:endParaRPr lang="de-DE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54735" y="4837251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j-lt"/>
              </a:rPr>
              <a:t>local minimum</a:t>
            </a:r>
            <a:endParaRPr lang="de-D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222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57199" y="3718406"/>
            <a:ext cx="6768031" cy="13107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457200" y="1564813"/>
            <a:ext cx="4572000" cy="4925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de-DE" sz="4800" dirty="0" smtClean="0"/>
              <a:t>Excurs: Genetic Algorithms</a:t>
            </a:r>
            <a:endParaRPr lang="de-DE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15200" cy="4724400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Start with random population</a:t>
            </a:r>
          </a:p>
          <a:p>
            <a:pPr marL="457200" indent="-457200">
              <a:buFont typeface="+mj-lt"/>
              <a:buAutoNum type="arabicPeriod"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Evaluate each 			       	    individual &amp; select best 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Make next generation:</a:t>
            </a:r>
          </a:p>
          <a:p>
            <a:pPr marL="685800" lvl="1"/>
            <a:r>
              <a:rPr lang="de-DE" dirty="0" smtClean="0"/>
              <a:t>Migration – copy best individuals</a:t>
            </a:r>
            <a:endParaRPr lang="de-DE" dirty="0"/>
          </a:p>
          <a:p>
            <a:pPr marL="685800" lvl="1"/>
            <a:r>
              <a:rPr lang="de-DE" dirty="0" smtClean="0"/>
              <a:t>Mutation – copy best and randomly change some attributes </a:t>
            </a:r>
            <a:endParaRPr lang="de-DE" dirty="0"/>
          </a:p>
          <a:p>
            <a:pPr marL="685800" lvl="1"/>
            <a:r>
              <a:rPr lang="de-DE" dirty="0" smtClean="0"/>
              <a:t>Crossover – copy best and mix their attributes</a:t>
            </a:r>
          </a:p>
          <a:p>
            <a:pPr marL="685800" lvl="1"/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Next Generation</a:t>
            </a: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endParaRPr lang="de-DE" dirty="0" smtClean="0"/>
          </a:p>
          <a:p>
            <a:pPr marL="400050" lvl="1" indent="0">
              <a:buNone/>
            </a:pPr>
            <a:endParaRPr lang="de-DE" dirty="0" smtClean="0"/>
          </a:p>
          <a:p>
            <a:pPr marL="685800" lvl="1"/>
            <a:endParaRPr lang="de-DE" dirty="0" smtClean="0"/>
          </a:p>
          <a:p>
            <a:pPr marL="685800" lvl="1"/>
            <a:endParaRPr lang="de-DE" dirty="0"/>
          </a:p>
          <a:p>
            <a:pPr marL="685800" lvl="1"/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3352800" y="5562600"/>
            <a:ext cx="4800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158681" y="2743200"/>
            <a:ext cx="0" cy="2819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038600" y="2743200"/>
            <a:ext cx="4120082" cy="0"/>
          </a:xfrm>
          <a:prstGeom prst="line">
            <a:avLst/>
          </a:prstGeom>
          <a:ln w="571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564813"/>
            <a:ext cx="3630062" cy="26461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381000" y="2496906"/>
            <a:ext cx="3657600" cy="779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tangle 16"/>
          <p:cNvSpPr/>
          <p:nvPr/>
        </p:nvSpPr>
        <p:spPr>
          <a:xfrm>
            <a:off x="457199" y="5316306"/>
            <a:ext cx="2667001" cy="4925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981200" y="2057400"/>
            <a:ext cx="0" cy="533400"/>
          </a:xfrm>
          <a:prstGeom prst="line">
            <a:avLst/>
          </a:prstGeom>
          <a:ln w="5715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81200" y="3276600"/>
            <a:ext cx="0" cy="533400"/>
          </a:xfrm>
          <a:prstGeom prst="line">
            <a:avLst/>
          </a:prstGeom>
          <a:ln w="5715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38200" y="5029200"/>
            <a:ext cx="0" cy="381000"/>
          </a:xfrm>
          <a:prstGeom prst="line">
            <a:avLst/>
          </a:prstGeom>
          <a:ln w="5715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18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Adding time-dependence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8305800" cy="1066799"/>
          </a:xfrm>
        </p:spPr>
        <p:txBody>
          <a:bodyPr/>
          <a:lstStyle/>
          <a:p>
            <a:r>
              <a:rPr lang="de-DE" dirty="0" smtClean="0"/>
              <a:t>Until now the NNs cannot represent relationships in time, they need memory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512496" y="2975150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97188" y="3385241"/>
            <a:ext cx="1387443" cy="335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286853" y="2971800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946990" y="3381077"/>
            <a:ext cx="1311998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727353" y="3001992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cxnSp>
        <p:nvCxnSpPr>
          <p:cNvPr id="10" name="Straight Arrow Connector 9"/>
          <p:cNvCxnSpPr>
            <a:stCxn id="5" idx="6"/>
          </p:cNvCxnSpPr>
          <p:nvPr/>
        </p:nvCxnSpPr>
        <p:spPr>
          <a:xfrm>
            <a:off x="5350696" y="3388591"/>
            <a:ext cx="1348792" cy="2684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565553" y="3414019"/>
            <a:ext cx="1502247" cy="141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501922" y="3220388"/>
            <a:ext cx="426645" cy="4229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4637031" y="3138075"/>
            <a:ext cx="533400" cy="501030"/>
          </a:xfrm>
          <a:custGeom>
            <a:avLst/>
            <a:gdLst>
              <a:gd name="connsiteX0" fmla="*/ 0 w 1910281"/>
              <a:gd name="connsiteY0" fmla="*/ 1466806 h 1466806"/>
              <a:gd name="connsiteX1" fmla="*/ 905346 w 1910281"/>
              <a:gd name="connsiteY1" fmla="*/ 1204255 h 1466806"/>
              <a:gd name="connsiteX2" fmla="*/ 1113576 w 1910281"/>
              <a:gd name="connsiteY2" fmla="*/ 253641 h 1466806"/>
              <a:gd name="connsiteX3" fmla="*/ 1910281 w 1910281"/>
              <a:gd name="connsiteY3" fmla="*/ 18251 h 146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0281" h="1466806">
                <a:moveTo>
                  <a:pt x="0" y="1466806"/>
                </a:moveTo>
                <a:cubicBezTo>
                  <a:pt x="359875" y="1436627"/>
                  <a:pt x="719750" y="1406449"/>
                  <a:pt x="905346" y="1204255"/>
                </a:cubicBezTo>
                <a:cubicBezTo>
                  <a:pt x="1090942" y="1002061"/>
                  <a:pt x="946087" y="451308"/>
                  <a:pt x="1113576" y="253641"/>
                </a:cubicBezTo>
                <a:cubicBezTo>
                  <a:pt x="1281065" y="55974"/>
                  <a:pt x="1768443" y="-43614"/>
                  <a:pt x="1910281" y="182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905265" y="3190554"/>
            <a:ext cx="426645" cy="4229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0" y="2976942"/>
            <a:ext cx="1480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+mj-lt"/>
              </a:rPr>
              <a:t>Input</a:t>
            </a:r>
            <a:r>
              <a:rPr lang="de-DE" sz="2000" baseline="-25000" dirty="0" smtClean="0">
                <a:latin typeface="+mj-lt"/>
              </a:rPr>
              <a:t> </a:t>
            </a:r>
            <a:r>
              <a:rPr lang="de-DE" sz="2000" dirty="0">
                <a:latin typeface="+mj-lt"/>
              </a:rPr>
              <a:t>(</a:t>
            </a:r>
            <a:r>
              <a:rPr lang="de-DE" sz="2000" dirty="0" smtClean="0">
                <a:latin typeface="+mj-lt"/>
              </a:rPr>
              <a:t>t)</a:t>
            </a:r>
            <a:endParaRPr lang="de-DE" sz="2000" baseline="-250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34934" y="3020333"/>
            <a:ext cx="1502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+mj-lt"/>
              </a:rPr>
              <a:t>output</a:t>
            </a:r>
            <a:r>
              <a:rPr lang="de-DE" sz="2000" baseline="-25000" dirty="0" smtClean="0">
                <a:latin typeface="+mj-lt"/>
              </a:rPr>
              <a:t> </a:t>
            </a:r>
            <a:r>
              <a:rPr lang="de-DE" sz="2000" dirty="0">
                <a:latin typeface="+mj-lt"/>
              </a:rPr>
              <a:t>(</a:t>
            </a:r>
            <a:r>
              <a:rPr lang="de-DE" sz="2000" dirty="0" smtClean="0">
                <a:latin typeface="+mj-lt"/>
              </a:rPr>
              <a:t>t)</a:t>
            </a:r>
            <a:endParaRPr lang="de-DE" sz="2000" baseline="-25000" dirty="0"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277004" y="3937501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937141" y="4346778"/>
            <a:ext cx="1311998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492073" y="4186089"/>
            <a:ext cx="426645" cy="4229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62000" y="3942643"/>
            <a:ext cx="1470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+mj-lt"/>
              </a:rPr>
              <a:t>Input</a:t>
            </a:r>
            <a:r>
              <a:rPr lang="de-DE" sz="2000" baseline="-25000" dirty="0" smtClean="0">
                <a:latin typeface="+mj-lt"/>
              </a:rPr>
              <a:t> </a:t>
            </a:r>
            <a:r>
              <a:rPr lang="de-DE" sz="2000" dirty="0">
                <a:latin typeface="+mj-lt"/>
              </a:rPr>
              <a:t>(</a:t>
            </a:r>
            <a:r>
              <a:rPr lang="de-DE" sz="2000" dirty="0" smtClean="0">
                <a:latin typeface="+mj-lt"/>
              </a:rPr>
              <a:t>t-1)</a:t>
            </a:r>
            <a:endParaRPr lang="de-DE" sz="2000" baseline="-25000" dirty="0">
              <a:latin typeface="+mj-lt"/>
            </a:endParaRPr>
          </a:p>
        </p:txBody>
      </p:sp>
      <p:cxnSp>
        <p:nvCxnSpPr>
          <p:cNvPr id="25" name="Straight Arrow Connector 24"/>
          <p:cNvCxnSpPr>
            <a:stCxn id="21" idx="6"/>
          </p:cNvCxnSpPr>
          <p:nvPr/>
        </p:nvCxnSpPr>
        <p:spPr>
          <a:xfrm flipV="1">
            <a:off x="3115204" y="3431845"/>
            <a:ext cx="1369427" cy="919097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2258988" y="4916782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19125" y="5326059"/>
            <a:ext cx="1311998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474057" y="5165370"/>
            <a:ext cx="426645" cy="4229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43984" y="4921924"/>
            <a:ext cx="1470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+mj-lt"/>
              </a:rPr>
              <a:t>Input</a:t>
            </a:r>
            <a:r>
              <a:rPr lang="de-DE" sz="2000" baseline="-25000" dirty="0" smtClean="0">
                <a:latin typeface="+mj-lt"/>
              </a:rPr>
              <a:t> </a:t>
            </a:r>
            <a:r>
              <a:rPr lang="de-DE" sz="2000" dirty="0">
                <a:latin typeface="+mj-lt"/>
              </a:rPr>
              <a:t>(</a:t>
            </a:r>
            <a:r>
              <a:rPr lang="de-DE" sz="2000" dirty="0" smtClean="0">
                <a:latin typeface="+mj-lt"/>
              </a:rPr>
              <a:t>t-2)</a:t>
            </a:r>
            <a:endParaRPr lang="de-DE" sz="2000" baseline="-25000" dirty="0">
              <a:latin typeface="+mj-lt"/>
            </a:endParaRPr>
          </a:p>
        </p:txBody>
      </p:sp>
      <p:cxnSp>
        <p:nvCxnSpPr>
          <p:cNvPr id="36" name="Straight Arrow Connector 35"/>
          <p:cNvCxnSpPr>
            <a:stCxn id="32" idx="7"/>
          </p:cNvCxnSpPr>
          <p:nvPr/>
        </p:nvCxnSpPr>
        <p:spPr>
          <a:xfrm flipV="1">
            <a:off x="2974436" y="3584247"/>
            <a:ext cx="1538060" cy="1453629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5400000">
            <a:off x="2393035" y="5709065"/>
            <a:ext cx="1176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 smtClean="0">
                <a:latin typeface="+mj-lt"/>
              </a:rPr>
              <a:t>...</a:t>
            </a:r>
            <a:endParaRPr lang="de-DE" sz="7200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99917" y="4660314"/>
            <a:ext cx="5508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C00000"/>
                </a:solidFill>
                <a:latin typeface="+mj-lt"/>
              </a:rPr>
              <a:t>This </a:t>
            </a:r>
            <a:r>
              <a:rPr lang="de-DE" sz="2800" b="1" dirty="0" smtClean="0">
                <a:solidFill>
                  <a:srgbClr val="C00000"/>
                </a:solidFill>
                <a:latin typeface="+mj-lt"/>
              </a:rPr>
              <a:t>is</a:t>
            </a:r>
            <a:r>
              <a:rPr lang="de-DE" sz="2800" dirty="0" smtClean="0">
                <a:solidFill>
                  <a:srgbClr val="C00000"/>
                </a:solidFill>
                <a:latin typeface="+mj-lt"/>
              </a:rPr>
              <a:t> an FIR </a:t>
            </a:r>
            <a:r>
              <a:rPr lang="de-DE" sz="2800" dirty="0" smtClean="0">
                <a:solidFill>
                  <a:srgbClr val="C00000"/>
                </a:solidFill>
                <a:latin typeface="+mj-lt"/>
              </a:rPr>
              <a:t>filter!</a:t>
            </a:r>
            <a:endParaRPr lang="de-DE" sz="2800" baseline="-25000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4718273" y="3190554"/>
            <a:ext cx="426645" cy="42291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696200" y="3431845"/>
            <a:ext cx="0" cy="189018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2" idx="6"/>
          </p:cNvCxnSpPr>
          <p:nvPr/>
        </p:nvCxnSpPr>
        <p:spPr>
          <a:xfrm>
            <a:off x="3097188" y="5330223"/>
            <a:ext cx="4599012" cy="0"/>
          </a:xfrm>
          <a:prstGeom prst="line">
            <a:avLst/>
          </a:prstGeom>
          <a:ln w="57150">
            <a:solidFill>
              <a:srgbClr val="C00000"/>
            </a:solidFill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90909" y="4648200"/>
            <a:ext cx="5508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C00000"/>
                </a:solidFill>
                <a:latin typeface="+mj-lt"/>
              </a:rPr>
              <a:t>This </a:t>
            </a:r>
            <a:r>
              <a:rPr lang="de-DE" sz="2800" b="1" dirty="0" smtClean="0">
                <a:solidFill>
                  <a:srgbClr val="C00000"/>
                </a:solidFill>
                <a:latin typeface="+mj-lt"/>
              </a:rPr>
              <a:t>is</a:t>
            </a:r>
            <a:r>
              <a:rPr lang="de-DE" sz="2800" dirty="0" smtClean="0">
                <a:solidFill>
                  <a:srgbClr val="C00000"/>
                </a:solidFill>
                <a:latin typeface="+mj-lt"/>
              </a:rPr>
              <a:t> an IIR </a:t>
            </a:r>
            <a:r>
              <a:rPr lang="de-DE" sz="2800" dirty="0" smtClean="0">
                <a:solidFill>
                  <a:srgbClr val="C00000"/>
                </a:solidFill>
                <a:latin typeface="+mj-lt"/>
              </a:rPr>
              <a:t>filter!</a:t>
            </a:r>
            <a:endParaRPr lang="de-DE" sz="2800" baseline="-250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052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4" grpId="0"/>
      <p:bldP spid="32" grpId="0" animBg="1"/>
      <p:bldP spid="35" grpId="0"/>
      <p:bldP spid="35" grpId="1"/>
      <p:bldP spid="39" grpId="0"/>
      <p:bldP spid="41" grpId="0"/>
      <p:bldP spid="41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</a:t>
            </a:r>
            <a:r>
              <a:rPr lang="de-DE" dirty="0" smtClean="0"/>
              <a:t>utline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</a:p>
          <a:p>
            <a:r>
              <a:rPr lang="de-DE" dirty="0" smtClean="0"/>
              <a:t>Neural </a:t>
            </a:r>
            <a:r>
              <a:rPr lang="de-DE" dirty="0" smtClean="0"/>
              <a:t>Networks &amp; Topologies</a:t>
            </a:r>
          </a:p>
          <a:p>
            <a:pPr lvl="1"/>
            <a:r>
              <a:rPr lang="de-DE" dirty="0" smtClean="0"/>
              <a:t>Perceptron</a:t>
            </a:r>
          </a:p>
          <a:p>
            <a:pPr lvl="1"/>
            <a:r>
              <a:rPr lang="de-DE" dirty="0" smtClean="0"/>
              <a:t>Multi-layered networks</a:t>
            </a:r>
          </a:p>
          <a:p>
            <a:pPr lvl="1"/>
            <a:r>
              <a:rPr lang="de-DE" dirty="0" smtClean="0"/>
              <a:t>Training</a:t>
            </a:r>
          </a:p>
          <a:p>
            <a:pPr lvl="1"/>
            <a:r>
              <a:rPr lang="de-DE" dirty="0" smtClean="0"/>
              <a:t>Time dependence</a:t>
            </a:r>
            <a:endParaRPr lang="de-DE" dirty="0" smtClean="0"/>
          </a:p>
          <a:p>
            <a:pPr lvl="1"/>
            <a:endParaRPr lang="de-DE" dirty="0" smtClean="0"/>
          </a:p>
          <a:p>
            <a:r>
              <a:rPr lang="de-DE" dirty="0" smtClean="0"/>
              <a:t>Neural Networks for Filters </a:t>
            </a:r>
            <a:endParaRPr lang="de-DE" dirty="0" smtClean="0"/>
          </a:p>
          <a:p>
            <a:pPr lvl="1"/>
            <a:r>
              <a:rPr lang="de-DE" dirty="0" smtClean="0"/>
              <a:t>Example usages</a:t>
            </a:r>
          </a:p>
          <a:p>
            <a:pPr lvl="1"/>
            <a:endParaRPr lang="de-DE" dirty="0"/>
          </a:p>
          <a:p>
            <a:r>
              <a:rPr lang="de-DE" dirty="0" smtClean="0"/>
              <a:t>Summary</a:t>
            </a:r>
            <a:endParaRPr lang="de-DE" dirty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7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/>
          <a:lstStyle/>
          <a:p>
            <a:r>
              <a:rPr lang="de-DE" dirty="0" smtClean="0"/>
              <a:t>Uses of NNs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Pattern recognition:</a:t>
            </a:r>
          </a:p>
          <a:p>
            <a:pPr lvl="1"/>
            <a:r>
              <a:rPr lang="de-DE" dirty="0" smtClean="0"/>
              <a:t>Face recognition</a:t>
            </a:r>
          </a:p>
          <a:p>
            <a:pPr lvl="1"/>
            <a:r>
              <a:rPr lang="de-DE" dirty="0" smtClean="0"/>
              <a:t>Character recognition</a:t>
            </a:r>
          </a:p>
          <a:p>
            <a:pPr lvl="1"/>
            <a:r>
              <a:rPr lang="de-DE" dirty="0" smtClean="0"/>
              <a:t>Sound recognition</a:t>
            </a:r>
          </a:p>
          <a:p>
            <a:pPr lvl="1"/>
            <a:endParaRPr lang="de-DE" dirty="0"/>
          </a:p>
          <a:p>
            <a:r>
              <a:rPr lang="de-DE" dirty="0" smtClean="0"/>
              <a:t>Predicting the future</a:t>
            </a:r>
          </a:p>
          <a:p>
            <a:pPr lvl="1"/>
            <a:r>
              <a:rPr lang="de-DE" dirty="0" smtClean="0"/>
              <a:t>Stock market</a:t>
            </a:r>
          </a:p>
          <a:p>
            <a:pPr lvl="1"/>
            <a:r>
              <a:rPr lang="de-DE" dirty="0" smtClean="0"/>
              <a:t>Weather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Signal processing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26" name="Picture 2" descr="D:\Präsentationen\Introduction to neural nets\2012-03-27 23.13.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t="29750" r="18478" b="29623"/>
          <a:stretch/>
        </p:blipFill>
        <p:spPr bwMode="auto">
          <a:xfrm>
            <a:off x="4038600" y="1611445"/>
            <a:ext cx="2412000" cy="15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980222" y="1813533"/>
            <a:ext cx="2133600" cy="114382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3200" spc="300" dirty="0" smtClean="0"/>
              <a:t>abcdef</a:t>
            </a:r>
          </a:p>
          <a:p>
            <a:pPr marL="0" indent="0" algn="ctr">
              <a:buNone/>
            </a:pPr>
            <a:r>
              <a:rPr lang="de-DE" sz="3200" spc="600" dirty="0" smtClean="0"/>
              <a:t>ghijk</a:t>
            </a:r>
            <a:endParaRPr lang="de-DE" sz="3200" spc="600" dirty="0"/>
          </a:p>
        </p:txBody>
      </p:sp>
      <p:cxnSp>
        <p:nvCxnSpPr>
          <p:cNvPr id="7" name="Straight Arrow Connector 6"/>
          <p:cNvCxnSpPr>
            <a:stCxn id="1026" idx="3"/>
            <a:endCxn id="6" idx="1"/>
          </p:cNvCxnSpPr>
          <p:nvPr/>
        </p:nvCxnSpPr>
        <p:spPr>
          <a:xfrm>
            <a:off x="6450600" y="2385445"/>
            <a:ext cx="529622" cy="1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123" r="8715" b="10849"/>
          <a:stretch/>
        </p:blipFill>
        <p:spPr>
          <a:xfrm>
            <a:off x="4572000" y="3708000"/>
            <a:ext cx="3420000" cy="205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3" name="Straight Arrow Connector 12"/>
          <p:cNvCxnSpPr/>
          <p:nvPr/>
        </p:nvCxnSpPr>
        <p:spPr>
          <a:xfrm flipV="1">
            <a:off x="7848600" y="4191000"/>
            <a:ext cx="609600" cy="2286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992000" y="3732648"/>
            <a:ext cx="58779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C00000"/>
                </a:solidFill>
                <a:latin typeface="+mj-lt"/>
              </a:rPr>
              <a:t>?</a:t>
            </a:r>
            <a:endParaRPr lang="de-DE" sz="2800" baseline="-25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61786" y="5282697"/>
            <a:ext cx="1891414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j-lt"/>
              </a:rPr>
              <a:t>DAX 2000 - today </a:t>
            </a:r>
            <a:endParaRPr lang="de-DE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808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/>
          <a:lstStyle/>
          <a:p>
            <a:r>
              <a:rPr lang="de-DE" dirty="0" smtClean="0"/>
              <a:t>Example: NETTALK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1"/>
          </a:xfrm>
        </p:spPr>
        <p:txBody>
          <a:bodyPr/>
          <a:lstStyle/>
          <a:p>
            <a:r>
              <a:rPr lang="de-DE" dirty="0"/>
              <a:t>W</a:t>
            </a:r>
            <a:r>
              <a:rPr lang="de-DE" dirty="0" smtClean="0"/>
              <a:t>ritten </a:t>
            </a:r>
            <a:r>
              <a:rPr lang="de-DE" dirty="0" smtClean="0"/>
              <a:t>language </a:t>
            </a:r>
            <a:r>
              <a:rPr lang="de-DE" dirty="0" smtClean="0">
                <a:latin typeface="Times New Roman"/>
                <a:cs typeface="Times New Roman"/>
              </a:rPr>
              <a:t>→</a:t>
            </a:r>
            <a:r>
              <a:rPr lang="de-DE" dirty="0" smtClean="0"/>
              <a:t> </a:t>
            </a:r>
            <a:r>
              <a:rPr lang="de-DE" dirty="0" smtClean="0"/>
              <a:t>spoken language</a:t>
            </a:r>
          </a:p>
          <a:p>
            <a:r>
              <a:rPr lang="de-DE" dirty="0" smtClean="0"/>
              <a:t>Nontrivial problem: 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pronounce ‘a‘ in  h</a:t>
            </a:r>
            <a:r>
              <a:rPr lang="de-DE" b="1" dirty="0" smtClean="0"/>
              <a:t>a</a:t>
            </a:r>
            <a:r>
              <a:rPr lang="de-DE" dirty="0" smtClean="0"/>
              <a:t>ve, br</a:t>
            </a:r>
            <a:r>
              <a:rPr lang="de-DE" b="1" dirty="0" smtClean="0"/>
              <a:t>a</a:t>
            </a:r>
            <a:r>
              <a:rPr lang="de-DE" dirty="0" smtClean="0"/>
              <a:t>ve, re</a:t>
            </a:r>
            <a:r>
              <a:rPr lang="de-DE" b="1" dirty="0" smtClean="0"/>
              <a:t>a</a:t>
            </a:r>
            <a:r>
              <a:rPr lang="de-DE" dirty="0" smtClean="0"/>
              <a:t>d 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Simple Network:	 3-layer </a:t>
            </a:r>
            <a:r>
              <a:rPr lang="de-DE" dirty="0" smtClean="0"/>
              <a:t>perceptron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nettalk1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9142.0448" end="143915.98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25141" y="5391370"/>
            <a:ext cx="487363" cy="487363"/>
          </a:xfrm>
          <a:prstGeom prst="rect">
            <a:avLst/>
          </a:prstGeom>
        </p:spPr>
      </p:pic>
      <p:pic>
        <p:nvPicPr>
          <p:cNvPr id="6" name="nettalk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7685.6816" end="86565.04240000001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33800" y="5401170"/>
            <a:ext cx="487363" cy="487363"/>
          </a:xfrm>
          <a:prstGeom prst="rect">
            <a:avLst/>
          </a:prstGeom>
        </p:spPr>
      </p:pic>
      <p:pic>
        <p:nvPicPr>
          <p:cNvPr id="7" name="nettalk3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3432.3488" end="94543.073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72200" y="5456237"/>
            <a:ext cx="487363" cy="4873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478177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j-lt"/>
              </a:rPr>
              <a:t>Training</a:t>
            </a:r>
            <a:endParaRPr lang="de-DE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7271" y="4649104"/>
            <a:ext cx="2080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j-lt"/>
              </a:rPr>
              <a:t>After 10.000 words trained</a:t>
            </a:r>
            <a:endParaRPr lang="de-DE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28071" y="4611469"/>
            <a:ext cx="1775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j-lt"/>
              </a:rPr>
              <a:t>Reading a new text</a:t>
            </a:r>
            <a:endParaRPr lang="de-DE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60198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Ref: </a:t>
            </a:r>
            <a:r>
              <a:rPr lang="en-US" sz="1400" dirty="0" err="1" smtClean="0">
                <a:latin typeface="+mj-lt"/>
              </a:rPr>
              <a:t>Sejnowsk</a:t>
            </a:r>
            <a:r>
              <a:rPr lang="en-US" sz="1400" dirty="0">
                <a:latin typeface="+mj-lt"/>
              </a:rPr>
              <a:t>, </a:t>
            </a:r>
            <a:r>
              <a:rPr lang="en-US" sz="1400" dirty="0" smtClean="0">
                <a:latin typeface="+mj-lt"/>
              </a:rPr>
              <a:t>Rosenberg</a:t>
            </a:r>
            <a:r>
              <a:rPr lang="de-DE" sz="1400" dirty="0" smtClean="0">
                <a:latin typeface="+mj-lt"/>
              </a:rPr>
              <a:t>: ‘</a:t>
            </a:r>
            <a:r>
              <a:rPr lang="en-US" sz="1400" dirty="0" smtClean="0">
                <a:latin typeface="+mj-lt"/>
              </a:rPr>
              <a:t>Parallel </a:t>
            </a:r>
            <a:r>
              <a:rPr lang="en-US" sz="1400" dirty="0">
                <a:latin typeface="+mj-lt"/>
              </a:rPr>
              <a:t>Networks that Learn to </a:t>
            </a:r>
            <a:r>
              <a:rPr lang="en-US" sz="1400" dirty="0" smtClean="0">
                <a:latin typeface="+mj-lt"/>
              </a:rPr>
              <a:t>Pronounce </a:t>
            </a:r>
            <a:r>
              <a:rPr lang="en-US" sz="1400" dirty="0">
                <a:latin typeface="+mj-lt"/>
              </a:rPr>
              <a:t>English Text’, </a:t>
            </a:r>
            <a:endParaRPr lang="en-US" sz="1400" dirty="0" smtClean="0">
              <a:latin typeface="+mj-lt"/>
            </a:endParaRPr>
          </a:p>
          <a:p>
            <a:r>
              <a:rPr lang="en-US" sz="1400" dirty="0" smtClean="0">
                <a:latin typeface="+mj-lt"/>
              </a:rPr>
              <a:t>Complex </a:t>
            </a:r>
            <a:r>
              <a:rPr lang="en-US" sz="1400" dirty="0">
                <a:latin typeface="+mj-lt"/>
              </a:rPr>
              <a:t>Systems  1 (1987) 145-168 </a:t>
            </a:r>
            <a:endParaRPr lang="de-DE" sz="1400" dirty="0"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488" y="2209800"/>
            <a:ext cx="4732020" cy="21439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300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3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7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73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800" dirty="0" smtClean="0"/>
              <a:t>Seismic feed forward system</a:t>
            </a:r>
            <a:endParaRPr lang="de-DE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NN of your choice</a:t>
            </a:r>
          </a:p>
          <a:p>
            <a:r>
              <a:rPr lang="de-DE" dirty="0" smtClean="0"/>
              <a:t>Training with GA:</a:t>
            </a:r>
          </a:p>
          <a:p>
            <a:pPr lvl="1"/>
            <a:r>
              <a:rPr lang="de-DE" dirty="0" smtClean="0"/>
              <a:t>Inputs: Seismometer</a:t>
            </a:r>
          </a:p>
          <a:p>
            <a:pPr lvl="1"/>
            <a:r>
              <a:rPr lang="de-DE" dirty="0" smtClean="0"/>
              <a:t>Desired output: Interferometer </a:t>
            </a:r>
            <a:r>
              <a:rPr lang="de-DE" dirty="0" smtClean="0"/>
              <a:t>channel, for example: michelson rotation</a:t>
            </a:r>
            <a:endParaRPr lang="de-DE" dirty="0"/>
          </a:p>
          <a:p>
            <a:pPr lvl="1"/>
            <a:r>
              <a:rPr lang="de-DE" dirty="0" smtClean="0"/>
              <a:t>300 Generations, training time ~ mins</a:t>
            </a:r>
          </a:p>
          <a:p>
            <a:pPr lvl="1"/>
            <a:r>
              <a:rPr lang="de-DE" dirty="0" smtClean="0"/>
              <a:t>1 hidden neuron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16" y="1398760"/>
            <a:ext cx="7317247" cy="533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440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Adaptive Filters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34" y="1876757"/>
            <a:ext cx="5297132" cy="3972849"/>
          </a:xfrm>
        </p:spPr>
      </p:pic>
      <p:sp>
        <p:nvSpPr>
          <p:cNvPr id="10" name="Right Brace 9"/>
          <p:cNvSpPr/>
          <p:nvPr/>
        </p:nvSpPr>
        <p:spPr>
          <a:xfrm rot="5400000">
            <a:off x="5447168" y="3657600"/>
            <a:ext cx="457200" cy="16764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ight Brace 11"/>
          <p:cNvSpPr/>
          <p:nvPr/>
        </p:nvSpPr>
        <p:spPr>
          <a:xfrm rot="16200000">
            <a:off x="3561784" y="1619816"/>
            <a:ext cx="457200" cy="2094368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Box 12"/>
          <p:cNvSpPr txBox="1"/>
          <p:nvPr/>
        </p:nvSpPr>
        <p:spPr>
          <a:xfrm>
            <a:off x="2590800" y="2145268"/>
            <a:ext cx="2572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+mj-lt"/>
              </a:rPr>
              <a:t>Arbitrary sine wave</a:t>
            </a:r>
            <a:endParaRPr lang="de-DE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472439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+mj-lt"/>
              </a:rPr>
              <a:t>Power in GEO, unlocked, flashing</a:t>
            </a:r>
            <a:endParaRPr lang="de-DE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641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01000" cy="8382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62000"/>
            <a:ext cx="7355280" cy="56698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825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/>
          <a:lstStyle/>
          <a:p>
            <a:r>
              <a:rPr lang="de-DE" dirty="0" smtClean="0"/>
              <a:t>Pitfalls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Creation:</a:t>
            </a:r>
          </a:p>
          <a:p>
            <a:pPr lvl="1"/>
            <a:r>
              <a:rPr lang="de-DE" sz="1800" dirty="0" smtClean="0"/>
              <a:t>Which </a:t>
            </a:r>
            <a:r>
              <a:rPr lang="de-DE" sz="1800" dirty="0" smtClean="0"/>
              <a:t>type </a:t>
            </a:r>
            <a:r>
              <a:rPr lang="de-DE" sz="1800" dirty="0" smtClean="0"/>
              <a:t>of </a:t>
            </a:r>
            <a:r>
              <a:rPr lang="de-DE" sz="1800" dirty="0" smtClean="0"/>
              <a:t>network</a:t>
            </a:r>
            <a:r>
              <a:rPr lang="de-DE" sz="1800" dirty="0" smtClean="0"/>
              <a:t>?</a:t>
            </a:r>
          </a:p>
          <a:p>
            <a:pPr lvl="1"/>
            <a:r>
              <a:rPr lang="de-DE" sz="1800" dirty="0" smtClean="0"/>
              <a:t>Number of neurons?</a:t>
            </a:r>
          </a:p>
          <a:p>
            <a:pPr lvl="1"/>
            <a:r>
              <a:rPr lang="de-DE" sz="1800" dirty="0" smtClean="0"/>
              <a:t>Number of layers</a:t>
            </a:r>
            <a:r>
              <a:rPr lang="de-DE" sz="1800" dirty="0" smtClean="0"/>
              <a:t>?</a:t>
            </a:r>
          </a:p>
          <a:p>
            <a:pPr lvl="1"/>
            <a:endParaRPr lang="de-DE" sz="2800" dirty="0"/>
          </a:p>
          <a:p>
            <a:r>
              <a:rPr lang="de-DE" sz="2800" dirty="0" smtClean="0"/>
              <a:t>Training</a:t>
            </a:r>
            <a:r>
              <a:rPr lang="de-DE" sz="2800" dirty="0" smtClean="0"/>
              <a:t>:</a:t>
            </a:r>
          </a:p>
          <a:p>
            <a:pPr lvl="1"/>
            <a:r>
              <a:rPr lang="de-DE" sz="1800" dirty="0" smtClean="0"/>
              <a:t>Which algorithm for training?</a:t>
            </a:r>
            <a:endParaRPr lang="de-DE" sz="1800" dirty="0" smtClean="0"/>
          </a:p>
          <a:p>
            <a:pPr lvl="1"/>
            <a:r>
              <a:rPr lang="de-DE" sz="1800" dirty="0" smtClean="0"/>
              <a:t>When to stop training?</a:t>
            </a:r>
          </a:p>
          <a:p>
            <a:pPr lvl="1"/>
            <a:r>
              <a:rPr lang="de-DE" sz="1800" dirty="0" smtClean="0"/>
              <a:t>Does the training converge to the </a:t>
            </a:r>
            <a:r>
              <a:rPr lang="de-DE" sz="1800" u="sng" dirty="0" smtClean="0"/>
              <a:t>global </a:t>
            </a:r>
            <a:r>
              <a:rPr lang="de-DE" sz="1800" dirty="0" smtClean="0"/>
              <a:t>optimum?</a:t>
            </a:r>
          </a:p>
          <a:p>
            <a:pPr lvl="1"/>
            <a:r>
              <a:rPr lang="de-DE" sz="1800" dirty="0" smtClean="0"/>
              <a:t>Training can take </a:t>
            </a:r>
            <a:r>
              <a:rPr lang="de-DE" sz="1800" dirty="0" smtClean="0"/>
              <a:t>long</a:t>
            </a:r>
            <a:endParaRPr lang="de-DE" sz="1800" dirty="0" smtClean="0"/>
          </a:p>
          <a:p>
            <a:pPr lvl="1"/>
            <a:r>
              <a:rPr lang="de-DE" sz="1800" dirty="0" smtClean="0"/>
              <a:t>Make sure the NN doesn‘t </a:t>
            </a:r>
            <a:r>
              <a:rPr lang="de-DE" sz="1800" dirty="0" smtClean="0"/>
              <a:t>memorize the training data and </a:t>
            </a:r>
            <a:r>
              <a:rPr lang="de-DE" sz="1800" dirty="0" smtClean="0"/>
              <a:t>loses ability to </a:t>
            </a:r>
            <a:r>
              <a:rPr lang="de-DE" sz="1800" dirty="0" smtClean="0"/>
              <a:t>generalize</a:t>
            </a:r>
          </a:p>
          <a:p>
            <a:pPr marL="457200" lvl="1" indent="0">
              <a:buNone/>
            </a:pPr>
            <a:endParaRPr lang="de-DE" sz="1800" dirty="0" smtClean="0"/>
          </a:p>
          <a:p>
            <a:pPr lvl="1"/>
            <a:endParaRPr lang="de-DE" sz="1800" dirty="0"/>
          </a:p>
          <a:p>
            <a:endParaRPr lang="de-DE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9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de-DE" dirty="0" smtClean="0"/>
              <a:t>Ideas for NNs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114800" cy="4953000"/>
          </a:xfrm>
        </p:spPr>
        <p:txBody>
          <a:bodyPr>
            <a:normAutofit/>
          </a:bodyPr>
          <a:lstStyle/>
          <a:p>
            <a:r>
              <a:rPr lang="de-DE" dirty="0" smtClean="0"/>
              <a:t>Automated classification	</a:t>
            </a:r>
          </a:p>
          <a:p>
            <a:pPr lvl="1"/>
            <a:r>
              <a:rPr lang="de-DE" dirty="0" smtClean="0"/>
              <a:t>Locklosses</a:t>
            </a:r>
          </a:p>
          <a:p>
            <a:pPr lvl="1"/>
            <a:r>
              <a:rPr lang="de-DE" dirty="0" smtClean="0"/>
              <a:t>Detector </a:t>
            </a:r>
            <a:r>
              <a:rPr lang="de-DE" dirty="0" smtClean="0"/>
              <a:t>state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Filters</a:t>
            </a:r>
            <a:endParaRPr lang="de-DE" dirty="0" smtClean="0"/>
          </a:p>
          <a:p>
            <a:pPr lvl="1"/>
            <a:r>
              <a:rPr lang="de-DE" dirty="0" smtClean="0"/>
              <a:t>Nonlinear filters</a:t>
            </a:r>
          </a:p>
          <a:p>
            <a:pPr lvl="1"/>
            <a:r>
              <a:rPr lang="de-DE" dirty="0" smtClean="0"/>
              <a:t>Adaptive </a:t>
            </a:r>
            <a:r>
              <a:rPr lang="de-DE" dirty="0" smtClean="0"/>
              <a:t>filters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Predict </a:t>
            </a:r>
            <a:r>
              <a:rPr lang="de-DE" dirty="0" smtClean="0"/>
              <a:t>the future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534903"/>
            <a:ext cx="5713005" cy="4094498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267200" y="1524000"/>
            <a:ext cx="4456702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e-DE" dirty="0" smtClean="0"/>
              <a:t>Identify and characterize nonlinear couplings</a:t>
            </a:r>
          </a:p>
          <a:p>
            <a:pPr lvl="1"/>
            <a:r>
              <a:rPr lang="de-DE" dirty="0" smtClean="0"/>
              <a:t>Nonlinear noise projections</a:t>
            </a:r>
          </a:p>
        </p:txBody>
      </p:sp>
    </p:spTree>
    <p:extLst>
      <p:ext uri="{BB962C8B-B14F-4D97-AF65-F5344CB8AC3E}">
        <p14:creationId xmlns:p14="http://schemas.microsoft.com/office/powerpoint/2010/main" val="152945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NNs can be used in many ways</a:t>
            </a:r>
          </a:p>
          <a:p>
            <a:r>
              <a:rPr lang="de-DE" dirty="0"/>
              <a:t>Easy to </a:t>
            </a:r>
            <a:r>
              <a:rPr lang="de-DE" dirty="0" smtClean="0"/>
              <a:t>implement</a:t>
            </a:r>
          </a:p>
          <a:p>
            <a:endParaRPr lang="de-DE" dirty="0" smtClean="0"/>
          </a:p>
          <a:p>
            <a:r>
              <a:rPr lang="de-DE" dirty="0" smtClean="0"/>
              <a:t>3-Layer perceptron can model (virtually) any function or coupling, even nonlinear couplings</a:t>
            </a:r>
          </a:p>
          <a:p>
            <a:r>
              <a:rPr lang="de-DE" dirty="0" smtClean="0"/>
              <a:t>NNs can be used as filters</a:t>
            </a:r>
          </a:p>
          <a:p>
            <a:endParaRPr lang="de-DE" dirty="0" smtClean="0"/>
          </a:p>
          <a:p>
            <a:r>
              <a:rPr lang="de-DE" dirty="0" smtClean="0"/>
              <a:t>Training can be an issue &amp; time intensive</a:t>
            </a:r>
          </a:p>
          <a:p>
            <a:r>
              <a:rPr lang="de-DE" dirty="0" smtClean="0"/>
              <a:t>Computationally expensive for high frequency data</a:t>
            </a:r>
          </a:p>
          <a:p>
            <a:endParaRPr lang="de-DE" dirty="0"/>
          </a:p>
          <a:p>
            <a:r>
              <a:rPr lang="de-DE" dirty="0" smtClean="0"/>
              <a:t>For linear coupling </a:t>
            </a:r>
            <a:r>
              <a:rPr lang="de-DE" u="sng" dirty="0" smtClean="0"/>
              <a:t>no</a:t>
            </a:r>
            <a:r>
              <a:rPr lang="de-DE" dirty="0" smtClean="0"/>
              <a:t> advantage over ‘traditional‘ (Wiener) Filters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316163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References:</a:t>
            </a:r>
            <a:endParaRPr lang="de-DE" dirty="0" smtClean="0">
              <a:hlinkClick r:id="rId2"/>
            </a:endParaRPr>
          </a:p>
          <a:p>
            <a:r>
              <a:rPr lang="de-DE" dirty="0" smtClean="0">
                <a:hlinkClick r:id="rId2"/>
              </a:rPr>
              <a:t>http</a:t>
            </a:r>
            <a:r>
              <a:rPr lang="de-DE" dirty="0">
                <a:hlinkClick r:id="rId2"/>
              </a:rPr>
              <a:t>://</a:t>
            </a:r>
            <a:r>
              <a:rPr lang="de-DE" dirty="0" smtClean="0">
                <a:hlinkClick r:id="rId2"/>
              </a:rPr>
              <a:t>dkriesel.com/science/neural_networks</a:t>
            </a:r>
            <a:endParaRPr lang="de-DE" dirty="0" smtClean="0"/>
          </a:p>
          <a:p>
            <a:r>
              <a:rPr lang="de-DE" dirty="0" smtClean="0"/>
              <a:t>Handbook of Neural Network Signal Processing, CRC Press</a:t>
            </a:r>
            <a:endParaRPr lang="de-DE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954" y="1588883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de-DE" sz="4800" dirty="0" smtClean="0"/>
              <a:t>Thank you for your attention!</a:t>
            </a:r>
            <a:endParaRPr lang="de-DE" sz="4800" dirty="0"/>
          </a:p>
        </p:txBody>
      </p:sp>
    </p:spTree>
    <p:extLst>
      <p:ext uri="{BB962C8B-B14F-4D97-AF65-F5344CB8AC3E}">
        <p14:creationId xmlns:p14="http://schemas.microsoft.com/office/powerpoint/2010/main" val="354386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NARX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90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N</a:t>
            </a:r>
            <a:r>
              <a:rPr lang="en-US" dirty="0" smtClean="0"/>
              <a:t>onlinear </a:t>
            </a:r>
            <a:r>
              <a:rPr lang="en-US" b="1" dirty="0" err="1" smtClean="0"/>
              <a:t>A</a:t>
            </a:r>
            <a:r>
              <a:rPr lang="en-US" dirty="0" err="1" smtClean="0"/>
              <a:t>uto</a:t>
            </a:r>
            <a:r>
              <a:rPr lang="en-US" b="1" dirty="0" err="1" smtClean="0"/>
              <a:t>R</a:t>
            </a:r>
            <a:r>
              <a:rPr lang="en-US" dirty="0" err="1" smtClean="0"/>
              <a:t>egressive</a:t>
            </a:r>
            <a:r>
              <a:rPr lang="en-US" dirty="0" smtClean="0"/>
              <a:t> </a:t>
            </a:r>
            <a:r>
              <a:rPr lang="en-US" dirty="0"/>
              <a:t>network with </a:t>
            </a:r>
            <a:r>
              <a:rPr lang="en-US" dirty="0" err="1" smtClean="0"/>
              <a:t>e</a:t>
            </a:r>
            <a:r>
              <a:rPr lang="en-US" b="1" dirty="0" err="1" smtClean="0"/>
              <a:t>X</a:t>
            </a:r>
            <a:r>
              <a:rPr lang="en-US" dirty="0" err="1" smtClean="0"/>
              <a:t>ogenous</a:t>
            </a:r>
            <a:r>
              <a:rPr lang="en-US" dirty="0" smtClean="0"/>
              <a:t> inputs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57565" y="2474313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Straight Arrow Connector 6"/>
          <p:cNvCxnSpPr>
            <a:stCxn id="9" idx="6"/>
            <a:endCxn id="6" idx="2"/>
          </p:cNvCxnSpPr>
          <p:nvPr/>
        </p:nvCxnSpPr>
        <p:spPr>
          <a:xfrm flipV="1">
            <a:off x="2369745" y="2887754"/>
            <a:ext cx="1387820" cy="910169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0" idx="6"/>
            <a:endCxn id="6" idx="3"/>
          </p:cNvCxnSpPr>
          <p:nvPr/>
        </p:nvCxnSpPr>
        <p:spPr>
          <a:xfrm flipV="1">
            <a:off x="2369745" y="3180100"/>
            <a:ext cx="1510572" cy="195208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531545" y="3384482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/>
          <p:cNvSpPr/>
          <p:nvPr/>
        </p:nvSpPr>
        <p:spPr>
          <a:xfrm>
            <a:off x="1531545" y="4718739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33400" y="3780186"/>
            <a:ext cx="894080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33400" y="5132179"/>
            <a:ext cx="894080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757188" y="4029126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13"/>
          <p:cNvSpPr/>
          <p:nvPr/>
        </p:nvSpPr>
        <p:spPr>
          <a:xfrm>
            <a:off x="3760583" y="5536635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14"/>
          <p:cNvSpPr/>
          <p:nvPr/>
        </p:nvSpPr>
        <p:spPr>
          <a:xfrm>
            <a:off x="5876453" y="3202244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5"/>
          <p:cNvSpPr/>
          <p:nvPr/>
        </p:nvSpPr>
        <p:spPr>
          <a:xfrm>
            <a:off x="5867400" y="4563661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Straight Arrow Connector 16"/>
          <p:cNvCxnSpPr>
            <a:stCxn id="9" idx="6"/>
            <a:endCxn id="13" idx="2"/>
          </p:cNvCxnSpPr>
          <p:nvPr/>
        </p:nvCxnSpPr>
        <p:spPr>
          <a:xfrm>
            <a:off x="2369745" y="3797923"/>
            <a:ext cx="1387443" cy="644644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6"/>
            <a:endCxn id="14" idx="1"/>
          </p:cNvCxnSpPr>
          <p:nvPr/>
        </p:nvCxnSpPr>
        <p:spPr>
          <a:xfrm>
            <a:off x="2369745" y="3797923"/>
            <a:ext cx="1513590" cy="185980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6"/>
            <a:endCxn id="13" idx="2"/>
          </p:cNvCxnSpPr>
          <p:nvPr/>
        </p:nvCxnSpPr>
        <p:spPr>
          <a:xfrm flipV="1">
            <a:off x="2369745" y="4442567"/>
            <a:ext cx="1387443" cy="68961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6"/>
            <a:endCxn id="14" idx="2"/>
          </p:cNvCxnSpPr>
          <p:nvPr/>
        </p:nvCxnSpPr>
        <p:spPr>
          <a:xfrm>
            <a:off x="2369745" y="5132180"/>
            <a:ext cx="1390838" cy="81789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6"/>
            <a:endCxn id="15" idx="1"/>
          </p:cNvCxnSpPr>
          <p:nvPr/>
        </p:nvCxnSpPr>
        <p:spPr>
          <a:xfrm>
            <a:off x="4595765" y="2887754"/>
            <a:ext cx="1403440" cy="435584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6"/>
            <a:endCxn id="15" idx="2"/>
          </p:cNvCxnSpPr>
          <p:nvPr/>
        </p:nvCxnSpPr>
        <p:spPr>
          <a:xfrm flipV="1">
            <a:off x="4595388" y="3615685"/>
            <a:ext cx="1281065" cy="82688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6"/>
            <a:endCxn id="16" idx="1"/>
          </p:cNvCxnSpPr>
          <p:nvPr/>
        </p:nvCxnSpPr>
        <p:spPr>
          <a:xfrm>
            <a:off x="4595765" y="2887754"/>
            <a:ext cx="1394387" cy="179700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6"/>
            <a:endCxn id="16" idx="2"/>
          </p:cNvCxnSpPr>
          <p:nvPr/>
        </p:nvCxnSpPr>
        <p:spPr>
          <a:xfrm>
            <a:off x="4595388" y="4442567"/>
            <a:ext cx="1272012" cy="534535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4" idx="6"/>
            <a:endCxn id="15" idx="3"/>
          </p:cNvCxnSpPr>
          <p:nvPr/>
        </p:nvCxnSpPr>
        <p:spPr>
          <a:xfrm flipV="1">
            <a:off x="4598783" y="3908031"/>
            <a:ext cx="1400422" cy="2042045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6"/>
            <a:endCxn id="16" idx="3"/>
          </p:cNvCxnSpPr>
          <p:nvPr/>
        </p:nvCxnSpPr>
        <p:spPr>
          <a:xfrm flipV="1">
            <a:off x="4598783" y="5269448"/>
            <a:ext cx="1391369" cy="68062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5" idx="6"/>
          </p:cNvCxnSpPr>
          <p:nvPr/>
        </p:nvCxnSpPr>
        <p:spPr>
          <a:xfrm>
            <a:off x="6714653" y="3615685"/>
            <a:ext cx="996712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6" idx="6"/>
          </p:cNvCxnSpPr>
          <p:nvPr/>
        </p:nvCxnSpPr>
        <p:spPr>
          <a:xfrm>
            <a:off x="6705600" y="4977102"/>
            <a:ext cx="954449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103045" y="5471306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Oval 29"/>
          <p:cNvSpPr/>
          <p:nvPr/>
        </p:nvSpPr>
        <p:spPr>
          <a:xfrm>
            <a:off x="4627187" y="5949005"/>
            <a:ext cx="838200" cy="826881"/>
          </a:xfrm>
          <a:prstGeom prst="ellipse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1" name="Straight Arrow Connector 30"/>
          <p:cNvCxnSpPr>
            <a:stCxn id="29" idx="7"/>
            <a:endCxn id="6" idx="3"/>
          </p:cNvCxnSpPr>
          <p:nvPr/>
        </p:nvCxnSpPr>
        <p:spPr>
          <a:xfrm flipV="1">
            <a:off x="2818493" y="3180100"/>
            <a:ext cx="1061824" cy="2412300"/>
          </a:xfrm>
          <a:prstGeom prst="straightConnector1">
            <a:avLst/>
          </a:prstGeom>
          <a:ln w="38100">
            <a:solidFill>
              <a:srgbClr val="00B05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7"/>
            <a:endCxn id="13" idx="3"/>
          </p:cNvCxnSpPr>
          <p:nvPr/>
        </p:nvCxnSpPr>
        <p:spPr>
          <a:xfrm flipV="1">
            <a:off x="2818493" y="4734913"/>
            <a:ext cx="1061447" cy="857487"/>
          </a:xfrm>
          <a:prstGeom prst="straightConnector1">
            <a:avLst/>
          </a:prstGeom>
          <a:ln w="38100">
            <a:solidFill>
              <a:srgbClr val="00B05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7"/>
            <a:endCxn id="14" idx="1"/>
          </p:cNvCxnSpPr>
          <p:nvPr/>
        </p:nvCxnSpPr>
        <p:spPr>
          <a:xfrm>
            <a:off x="2818493" y="5592400"/>
            <a:ext cx="1064842" cy="65329"/>
          </a:xfrm>
          <a:prstGeom prst="straightConnector1">
            <a:avLst/>
          </a:prstGeom>
          <a:ln w="38100">
            <a:solidFill>
              <a:srgbClr val="00B05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0" idx="7"/>
            <a:endCxn id="15" idx="2"/>
          </p:cNvCxnSpPr>
          <p:nvPr/>
        </p:nvCxnSpPr>
        <p:spPr>
          <a:xfrm flipV="1">
            <a:off x="5342635" y="3615685"/>
            <a:ext cx="533818" cy="2454414"/>
          </a:xfrm>
          <a:prstGeom prst="straightConnector1">
            <a:avLst/>
          </a:prstGeom>
          <a:ln w="38100">
            <a:solidFill>
              <a:srgbClr val="00B05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0" idx="7"/>
            <a:endCxn id="16" idx="3"/>
          </p:cNvCxnSpPr>
          <p:nvPr/>
        </p:nvCxnSpPr>
        <p:spPr>
          <a:xfrm flipV="1">
            <a:off x="5342635" y="5269448"/>
            <a:ext cx="647517" cy="800651"/>
          </a:xfrm>
          <a:prstGeom prst="straightConnector1">
            <a:avLst/>
          </a:prstGeom>
          <a:ln w="38100">
            <a:solidFill>
              <a:srgbClr val="00B05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148878" y="5555737"/>
            <a:ext cx="746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chemeClr val="tx2"/>
                </a:solidFill>
                <a:latin typeface="+mj-lt"/>
              </a:rPr>
              <a:t>-1</a:t>
            </a:r>
            <a:endParaRPr lang="de-DE" sz="4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73020" y="6008502"/>
            <a:ext cx="746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chemeClr val="tx2"/>
                </a:solidFill>
                <a:latin typeface="+mj-lt"/>
              </a:rPr>
              <a:t>-1</a:t>
            </a:r>
            <a:endParaRPr lang="de-DE" sz="40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1752600" y="3581400"/>
            <a:ext cx="426645" cy="4229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 38"/>
          <p:cNvSpPr/>
          <p:nvPr/>
        </p:nvSpPr>
        <p:spPr>
          <a:xfrm>
            <a:off x="3909588" y="2637238"/>
            <a:ext cx="533400" cy="501030"/>
          </a:xfrm>
          <a:custGeom>
            <a:avLst/>
            <a:gdLst>
              <a:gd name="connsiteX0" fmla="*/ 0 w 1910281"/>
              <a:gd name="connsiteY0" fmla="*/ 1466806 h 1466806"/>
              <a:gd name="connsiteX1" fmla="*/ 905346 w 1910281"/>
              <a:gd name="connsiteY1" fmla="*/ 1204255 h 1466806"/>
              <a:gd name="connsiteX2" fmla="*/ 1113576 w 1910281"/>
              <a:gd name="connsiteY2" fmla="*/ 253641 h 1466806"/>
              <a:gd name="connsiteX3" fmla="*/ 1910281 w 1910281"/>
              <a:gd name="connsiteY3" fmla="*/ 18251 h 146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0281" h="1466806">
                <a:moveTo>
                  <a:pt x="0" y="1466806"/>
                </a:moveTo>
                <a:cubicBezTo>
                  <a:pt x="359875" y="1436627"/>
                  <a:pt x="719750" y="1406449"/>
                  <a:pt x="905346" y="1204255"/>
                </a:cubicBezTo>
                <a:cubicBezTo>
                  <a:pt x="1090942" y="1002061"/>
                  <a:pt x="946087" y="451308"/>
                  <a:pt x="1113576" y="253641"/>
                </a:cubicBezTo>
                <a:cubicBezTo>
                  <a:pt x="1281065" y="55974"/>
                  <a:pt x="1768443" y="-43614"/>
                  <a:pt x="1910281" y="182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Freeform 39"/>
          <p:cNvSpPr/>
          <p:nvPr/>
        </p:nvSpPr>
        <p:spPr>
          <a:xfrm>
            <a:off x="3880317" y="4183725"/>
            <a:ext cx="533400" cy="501030"/>
          </a:xfrm>
          <a:custGeom>
            <a:avLst/>
            <a:gdLst>
              <a:gd name="connsiteX0" fmla="*/ 0 w 1910281"/>
              <a:gd name="connsiteY0" fmla="*/ 1466806 h 1466806"/>
              <a:gd name="connsiteX1" fmla="*/ 905346 w 1910281"/>
              <a:gd name="connsiteY1" fmla="*/ 1204255 h 1466806"/>
              <a:gd name="connsiteX2" fmla="*/ 1113576 w 1910281"/>
              <a:gd name="connsiteY2" fmla="*/ 253641 h 1466806"/>
              <a:gd name="connsiteX3" fmla="*/ 1910281 w 1910281"/>
              <a:gd name="connsiteY3" fmla="*/ 18251 h 146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0281" h="1466806">
                <a:moveTo>
                  <a:pt x="0" y="1466806"/>
                </a:moveTo>
                <a:cubicBezTo>
                  <a:pt x="359875" y="1436627"/>
                  <a:pt x="719750" y="1406449"/>
                  <a:pt x="905346" y="1204255"/>
                </a:cubicBezTo>
                <a:cubicBezTo>
                  <a:pt x="1090942" y="1002061"/>
                  <a:pt x="946087" y="451308"/>
                  <a:pt x="1113576" y="253641"/>
                </a:cubicBezTo>
                <a:cubicBezTo>
                  <a:pt x="1281065" y="55974"/>
                  <a:pt x="1768443" y="-43614"/>
                  <a:pt x="1910281" y="182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Freeform 40"/>
          <p:cNvSpPr/>
          <p:nvPr/>
        </p:nvSpPr>
        <p:spPr>
          <a:xfrm>
            <a:off x="3909588" y="5699561"/>
            <a:ext cx="533400" cy="501030"/>
          </a:xfrm>
          <a:custGeom>
            <a:avLst/>
            <a:gdLst>
              <a:gd name="connsiteX0" fmla="*/ 0 w 1910281"/>
              <a:gd name="connsiteY0" fmla="*/ 1466806 h 1466806"/>
              <a:gd name="connsiteX1" fmla="*/ 905346 w 1910281"/>
              <a:gd name="connsiteY1" fmla="*/ 1204255 h 1466806"/>
              <a:gd name="connsiteX2" fmla="*/ 1113576 w 1910281"/>
              <a:gd name="connsiteY2" fmla="*/ 253641 h 1466806"/>
              <a:gd name="connsiteX3" fmla="*/ 1910281 w 1910281"/>
              <a:gd name="connsiteY3" fmla="*/ 18251 h 146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0281" h="1466806">
                <a:moveTo>
                  <a:pt x="0" y="1466806"/>
                </a:moveTo>
                <a:cubicBezTo>
                  <a:pt x="359875" y="1436627"/>
                  <a:pt x="719750" y="1406449"/>
                  <a:pt x="905346" y="1204255"/>
                </a:cubicBezTo>
                <a:cubicBezTo>
                  <a:pt x="1090942" y="1002061"/>
                  <a:pt x="946087" y="451308"/>
                  <a:pt x="1113576" y="253641"/>
                </a:cubicBezTo>
                <a:cubicBezTo>
                  <a:pt x="1281065" y="55974"/>
                  <a:pt x="1768443" y="-43614"/>
                  <a:pt x="1910281" y="182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6082230" y="3404226"/>
            <a:ext cx="426645" cy="4229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082230" y="4765644"/>
            <a:ext cx="426645" cy="4229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752600" y="4952198"/>
            <a:ext cx="426645" cy="4229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5" idx="6"/>
          </p:cNvCxnSpPr>
          <p:nvPr/>
        </p:nvCxnSpPr>
        <p:spPr>
          <a:xfrm flipH="1" flipV="1">
            <a:off x="6705600" y="2286000"/>
            <a:ext cx="9053" cy="13296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938197" y="2266256"/>
            <a:ext cx="4776456" cy="15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938197" y="2266256"/>
            <a:ext cx="0" cy="1118226"/>
          </a:xfrm>
          <a:prstGeom prst="line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635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96200" cy="1143000"/>
          </a:xfrm>
        </p:spPr>
        <p:txBody>
          <a:bodyPr/>
          <a:lstStyle/>
          <a:p>
            <a:r>
              <a:rPr lang="de-DE" dirty="0" smtClean="0"/>
              <a:t>Motivation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5562600" cy="982436"/>
          </a:xfrm>
        </p:spPr>
        <p:txBody>
          <a:bodyPr>
            <a:normAutofit/>
          </a:bodyPr>
          <a:lstStyle/>
          <a:p>
            <a:r>
              <a:rPr lang="de-DE" dirty="0" smtClean="0"/>
              <a:t>Computers are </a:t>
            </a:r>
            <a:r>
              <a:rPr lang="de-DE" dirty="0" smtClean="0"/>
              <a:t>fast</a:t>
            </a:r>
            <a:r>
              <a:rPr lang="de-DE" dirty="0" smtClean="0"/>
              <a:t>, still certain tasks are difficult for them</a:t>
            </a: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272844"/>
              </p:ext>
            </p:extLst>
          </p:nvPr>
        </p:nvGraphicFramePr>
        <p:xfrm>
          <a:off x="723900" y="3726105"/>
          <a:ext cx="8001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2362200"/>
                <a:gridCol w="2209800"/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brain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computer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No. of processing units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10</a:t>
                      </a:r>
                      <a:r>
                        <a:rPr lang="de-DE" baseline="30000" dirty="0" smtClean="0">
                          <a:latin typeface="+mj-lt"/>
                        </a:rPr>
                        <a:t>11</a:t>
                      </a:r>
                      <a:endParaRPr lang="de-DE" baseline="30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10</a:t>
                      </a:r>
                      <a:r>
                        <a:rPr lang="de-DE" baseline="30000" dirty="0" smtClean="0">
                          <a:latin typeface="+mj-lt"/>
                        </a:rPr>
                        <a:t>9</a:t>
                      </a:r>
                      <a:endParaRPr lang="de-DE" baseline="300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Type of processing</a:t>
                      </a:r>
                      <a:r>
                        <a:rPr lang="de-DE" baseline="0" dirty="0" smtClean="0">
                          <a:latin typeface="+mj-lt"/>
                        </a:rPr>
                        <a:t> units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neurons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transistors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Type of calculation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massively parallel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usually serial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Switching time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10</a:t>
                      </a:r>
                      <a:r>
                        <a:rPr lang="de-DE" baseline="30000" dirty="0" smtClean="0">
                          <a:latin typeface="+mj-lt"/>
                        </a:rPr>
                        <a:t>-3  </a:t>
                      </a:r>
                      <a:r>
                        <a:rPr lang="de-DE" baseline="0" dirty="0" smtClean="0">
                          <a:latin typeface="+mj-lt"/>
                        </a:rPr>
                        <a:t>sec</a:t>
                      </a:r>
                      <a:endParaRPr lang="de-DE" baseline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10</a:t>
                      </a:r>
                      <a:r>
                        <a:rPr lang="de-DE" baseline="30000" dirty="0" smtClean="0">
                          <a:latin typeface="+mj-lt"/>
                        </a:rPr>
                        <a:t>-9</a:t>
                      </a:r>
                      <a:r>
                        <a:rPr lang="de-DE" dirty="0" smtClean="0">
                          <a:latin typeface="+mj-lt"/>
                        </a:rPr>
                        <a:t> sec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Possible switching operations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10</a:t>
                      </a:r>
                      <a:r>
                        <a:rPr lang="de-DE" baseline="30000" dirty="0" smtClean="0">
                          <a:latin typeface="+mj-lt"/>
                        </a:rPr>
                        <a:t>14 </a:t>
                      </a:r>
                      <a:r>
                        <a:rPr lang="de-DE" baseline="0" dirty="0" smtClean="0">
                          <a:latin typeface="+mj-lt"/>
                        </a:rPr>
                        <a:t>per sec</a:t>
                      </a:r>
                      <a:endParaRPr lang="de-DE" baseline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10</a:t>
                      </a:r>
                      <a:r>
                        <a:rPr lang="de-DE" baseline="30000" dirty="0" smtClean="0">
                          <a:latin typeface="+mj-lt"/>
                        </a:rPr>
                        <a:t>18</a:t>
                      </a:r>
                      <a:r>
                        <a:rPr lang="de-DE" dirty="0" smtClean="0">
                          <a:latin typeface="+mj-lt"/>
                        </a:rPr>
                        <a:t> per sec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59436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 smtClean="0"/>
              <a:t>Table taken from: D.Kriesel: Neuronal Netze, </a:t>
            </a:r>
            <a:r>
              <a:rPr lang="de-DE" dirty="0">
                <a:hlinkClick r:id="rId2"/>
              </a:rPr>
              <a:t>http://www.dkriesel.com/_media/science/neuronalenetze-en-zeta2-2col-dkrieselcom.pdf</a:t>
            </a:r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63286"/>
            <a:ext cx="2921000" cy="2190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514600"/>
            <a:ext cx="8229600" cy="9824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e-DE" dirty="0" smtClean="0"/>
              <a:t>Your brain took ~100 cycles (0.1s) to classify the picture as ‘cat‘, what can your computer do in 100 cycles?</a:t>
            </a:r>
          </a:p>
          <a:p>
            <a:pPr marL="0" indent="0">
              <a:buFont typeface="Arial" pitchFamily="34" charset="0"/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1695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066800"/>
          </a:xfrm>
        </p:spPr>
        <p:txBody>
          <a:bodyPr/>
          <a:lstStyle/>
          <a:p>
            <a:r>
              <a:rPr lang="de-DE" sz="4800" dirty="0" smtClean="0"/>
              <a:t>Nonlinear Noise </a:t>
            </a:r>
            <a:r>
              <a:rPr lang="de-DE" sz="4800" dirty="0" smtClean="0"/>
              <a:t>Projections?</a:t>
            </a:r>
            <a:endParaRPr lang="de-DE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66431"/>
            <a:ext cx="8610600" cy="617119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581400" y="2438400"/>
            <a:ext cx="609601" cy="2209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124200" y="2438400"/>
            <a:ext cx="457202" cy="1752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438400" y="2438400"/>
            <a:ext cx="1143000" cy="1219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362200" y="2033009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Unexplained noise</a:t>
            </a:r>
            <a:endParaRPr lang="de-DE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8410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de-DE" dirty="0" smtClean="0"/>
              <a:t>A real Neuron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66800"/>
            <a:ext cx="6096000" cy="32766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132361"/>
              </p:ext>
            </p:extLst>
          </p:nvPr>
        </p:nvGraphicFramePr>
        <p:xfrm>
          <a:off x="6248400" y="3022725"/>
          <a:ext cx="2743200" cy="307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1"/>
                <a:gridCol w="1219199"/>
              </a:tblGrid>
              <a:tr h="431800"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+mj-lt"/>
                        </a:rPr>
                        <a:t>#</a:t>
                      </a:r>
                      <a:r>
                        <a:rPr lang="de-DE" sz="1400" baseline="0" dirty="0" smtClean="0">
                          <a:latin typeface="+mj-lt"/>
                        </a:rPr>
                        <a:t> neurons</a:t>
                      </a:r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</a:tr>
              <a:tr h="278765">
                <a:tc>
                  <a:txBody>
                    <a:bodyPr/>
                    <a:lstStyle/>
                    <a:p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roundworm</a:t>
                      </a:r>
                      <a:endParaRPr lang="de-DE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+mj-lt"/>
                        </a:rPr>
                        <a:t>302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</a:tr>
              <a:tr h="278765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ant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+mj-lt"/>
                        </a:rPr>
                        <a:t>10</a:t>
                      </a:r>
                      <a:r>
                        <a:rPr lang="de-DE" baseline="30000" dirty="0" smtClean="0">
                          <a:latin typeface="+mj-lt"/>
                        </a:rPr>
                        <a:t>4</a:t>
                      </a:r>
                      <a:endParaRPr lang="de-DE" baseline="30000" dirty="0">
                        <a:latin typeface="+mj-lt"/>
                      </a:endParaRPr>
                    </a:p>
                  </a:txBody>
                  <a:tcPr/>
                </a:tc>
              </a:tr>
              <a:tr h="278765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fly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+mj-lt"/>
                        </a:rPr>
                        <a:t>10</a:t>
                      </a:r>
                      <a:r>
                        <a:rPr lang="de-DE" baseline="30000" dirty="0" smtClean="0">
                          <a:latin typeface="+mj-lt"/>
                        </a:rPr>
                        <a:t>5</a:t>
                      </a:r>
                      <a:endParaRPr lang="de-DE" baseline="30000" dirty="0">
                        <a:latin typeface="+mj-lt"/>
                      </a:endParaRPr>
                    </a:p>
                  </a:txBody>
                  <a:tcPr/>
                </a:tc>
              </a:tr>
              <a:tr h="278765">
                <a:tc>
                  <a:txBody>
                    <a:bodyPr/>
                    <a:lstStyle/>
                    <a:p>
                      <a:r>
                        <a:rPr lang="de-DE" baseline="0" dirty="0" smtClean="0">
                          <a:latin typeface="+mj-lt"/>
                        </a:rPr>
                        <a:t>mouse</a:t>
                      </a:r>
                      <a:endParaRPr lang="de-DE" baseline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5·10</a:t>
                      </a:r>
                      <a:r>
                        <a:rPr lang="de-DE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/>
                </a:tc>
              </a:tr>
              <a:tr h="278765">
                <a:tc>
                  <a:txBody>
                    <a:bodyPr/>
                    <a:lstStyle/>
                    <a:p>
                      <a:r>
                        <a:rPr lang="de-DE" baseline="0" dirty="0" smtClean="0">
                          <a:latin typeface="+mj-lt"/>
                        </a:rPr>
                        <a:t>cat</a:t>
                      </a:r>
                      <a:endParaRPr lang="de-DE" baseline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de-DE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·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de-DE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human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+mj-lt"/>
                        </a:rPr>
                        <a:t>10</a:t>
                      </a:r>
                      <a:r>
                        <a:rPr lang="de-DE" baseline="30000" dirty="0" smtClean="0">
                          <a:latin typeface="+mj-lt"/>
                        </a:rPr>
                        <a:t>11</a:t>
                      </a:r>
                      <a:endParaRPr lang="de-DE" baseline="30000" dirty="0">
                        <a:latin typeface="+mj-lt"/>
                      </a:endParaRPr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elephant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aseline="0" dirty="0" smtClean="0">
                          <a:latin typeface="+mj-lt"/>
                        </a:rPr>
                        <a:t>2</a:t>
                      </a:r>
                      <a:r>
                        <a:rPr lang="de-DE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·10</a:t>
                      </a:r>
                      <a:r>
                        <a:rPr lang="de-DE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de-DE" baseline="300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9906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j-lt"/>
              </a:rPr>
              <a:t>Dendrite</a:t>
            </a:r>
            <a:endParaRPr lang="de-DE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2013264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j-lt"/>
              </a:rPr>
              <a:t>Soma</a:t>
            </a:r>
            <a:endParaRPr lang="de-DE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0386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j-lt"/>
              </a:rPr>
              <a:t>Nucleus</a:t>
            </a:r>
            <a:endParaRPr lang="de-DE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27432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j-lt"/>
              </a:rPr>
              <a:t>Axon</a:t>
            </a:r>
            <a:endParaRPr lang="de-DE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1295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j-lt"/>
              </a:rPr>
              <a:t>Axon terminal</a:t>
            </a:r>
            <a:endParaRPr lang="de-DE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3810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j-lt"/>
              </a:rPr>
              <a:t>Myelin sheath</a:t>
            </a:r>
            <a:endParaRPr lang="de-DE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1000" y="3454827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j-lt"/>
              </a:rPr>
              <a:t>Schwann </a:t>
            </a:r>
          </a:p>
          <a:p>
            <a:pPr algn="ctr"/>
            <a:r>
              <a:rPr lang="de-DE" dirty="0" smtClean="0">
                <a:latin typeface="+mj-lt"/>
              </a:rPr>
              <a:t>cell</a:t>
            </a:r>
            <a:endParaRPr lang="de-DE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5600" y="156439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j-lt"/>
              </a:rPr>
              <a:t>Node of Ranvier</a:t>
            </a:r>
            <a:endParaRPr lang="de-DE" dirty="0">
              <a:latin typeface="+mj-lt"/>
            </a:endParaRPr>
          </a:p>
        </p:txBody>
      </p:sp>
      <p:pic>
        <p:nvPicPr>
          <p:cNvPr id="4098" name="Picture 2" descr="C:\Users\howitt\Downloads\2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00" y="4572000"/>
            <a:ext cx="2681000" cy="2140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03899" y="4980445"/>
            <a:ext cx="2628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SEM image of a neuron, cut open to show sacks of neurotransmitters </a:t>
            </a:r>
            <a:endParaRPr lang="de-DE" sz="2000" baseline="-25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6303884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+mj-lt"/>
              </a:rPr>
              <a:t>Images: 	</a:t>
            </a:r>
            <a:r>
              <a:rPr lang="de-DE" sz="1000" dirty="0" smtClean="0">
                <a:latin typeface="+mj-lt"/>
                <a:hlinkClick r:id="rId5"/>
              </a:rPr>
              <a:t>http</a:t>
            </a:r>
            <a:r>
              <a:rPr lang="de-DE" sz="1000" dirty="0">
                <a:latin typeface="+mj-lt"/>
                <a:hlinkClick r:id="rId5"/>
              </a:rPr>
              <a:t>://</a:t>
            </a:r>
            <a:r>
              <a:rPr lang="de-DE" sz="1000" dirty="0" smtClean="0">
                <a:latin typeface="+mj-lt"/>
                <a:hlinkClick r:id="rId5"/>
              </a:rPr>
              <a:t>en.wikipedia.org/wiki/Neuron</a:t>
            </a:r>
            <a:endParaRPr lang="de-DE" sz="1000" dirty="0" smtClean="0">
              <a:latin typeface="+mj-lt"/>
            </a:endParaRPr>
          </a:p>
          <a:p>
            <a:r>
              <a:rPr lang="de-DE" sz="1000" dirty="0">
                <a:latin typeface="+mj-lt"/>
              </a:rPr>
              <a:t>	</a:t>
            </a:r>
            <a:r>
              <a:rPr lang="de-DE" sz="1000" dirty="0">
                <a:latin typeface="+mj-lt"/>
                <a:hlinkClick r:id="rId6"/>
              </a:rPr>
              <a:t>http://www.cellimagelibrary.org/images/214</a:t>
            </a:r>
            <a:endParaRPr lang="de-DE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286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Neuron Model</a:t>
            </a:r>
            <a:endParaRPr lang="de-DE" dirty="0"/>
          </a:p>
        </p:txBody>
      </p:sp>
      <p:sp>
        <p:nvSpPr>
          <p:cNvPr id="4" name="Oval 3"/>
          <p:cNvSpPr/>
          <p:nvPr/>
        </p:nvSpPr>
        <p:spPr>
          <a:xfrm>
            <a:off x="3314700" y="2667000"/>
            <a:ext cx="1143000" cy="11430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143000" y="3027402"/>
            <a:ext cx="2095500" cy="21109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57700" y="3238500"/>
            <a:ext cx="1714500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48200" y="3227457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+mj-lt"/>
              </a:rPr>
              <a:t> Out = resp(</a:t>
            </a:r>
            <a:r>
              <a:rPr lang="el-GR" sz="4000" dirty="0" smtClean="0">
                <a:latin typeface="Times New Roman"/>
                <a:cs typeface="Times New Roman"/>
              </a:rPr>
              <a:t>Σ</a:t>
            </a:r>
            <a:r>
              <a:rPr lang="de-DE" sz="4000" dirty="0" smtClean="0">
                <a:latin typeface="Times New Roman"/>
                <a:cs typeface="Times New Roman"/>
              </a:rPr>
              <a:t> </a:t>
            </a:r>
            <a:r>
              <a:rPr lang="de-DE" sz="2800" dirty="0" smtClean="0"/>
              <a:t>input</a:t>
            </a:r>
            <a:r>
              <a:rPr lang="de-DE" sz="2800" baseline="-25000" dirty="0" smtClean="0"/>
              <a:t>i</a:t>
            </a:r>
            <a:r>
              <a:rPr lang="de-DE" sz="2800" dirty="0" smtClean="0"/>
              <a:t> </a:t>
            </a:r>
            <a:r>
              <a:rPr lang="de-DE" sz="2800" dirty="0"/>
              <a:t>· w</a:t>
            </a:r>
            <a:r>
              <a:rPr lang="de-DE" sz="2800" baseline="-25000" dirty="0"/>
              <a:t>i</a:t>
            </a:r>
            <a:r>
              <a:rPr lang="de-DE" sz="2800" dirty="0" smtClean="0">
                <a:latin typeface="+mj-lt"/>
              </a:rPr>
              <a:t>)</a:t>
            </a:r>
            <a:endParaRPr lang="de-DE" sz="28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0574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+mj-lt"/>
              </a:rPr>
              <a:t>Input</a:t>
            </a:r>
            <a:r>
              <a:rPr lang="de-DE" sz="2000" baseline="-25000" dirty="0" smtClean="0">
                <a:latin typeface="+mj-lt"/>
              </a:rPr>
              <a:t>1</a:t>
            </a:r>
            <a:endParaRPr lang="de-DE" sz="2000" baseline="-250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71600" y="4495800"/>
                <a:ext cx="7010400" cy="1981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dirty="0" smtClean="0">
                    <a:solidFill>
                      <a:schemeClr val="tx1"/>
                    </a:solidFill>
                  </a:rPr>
                  <a:t>Most important response functions:</a:t>
                </a:r>
                <a:endParaRPr lang="de-DE" dirty="0">
                  <a:solidFill>
                    <a:schemeClr val="tx1"/>
                  </a:solidFill>
                </a:endParaRPr>
              </a:p>
              <a:p>
                <a:r>
                  <a:rPr lang="de-DE" dirty="0" smtClean="0">
                    <a:solidFill>
                      <a:schemeClr val="tx1"/>
                    </a:solidFill>
                  </a:rPr>
                  <a:t>Linear:  	resp(x)= x</a:t>
                </a:r>
                <a:endParaRPr lang="de-DE" dirty="0">
                  <a:solidFill>
                    <a:schemeClr val="tx1"/>
                  </a:solidFill>
                </a:endParaRPr>
              </a:p>
              <a:p>
                <a:endParaRPr lang="de-DE" dirty="0" smtClean="0">
                  <a:solidFill>
                    <a:schemeClr val="tx1"/>
                  </a:solidFill>
                </a:endParaRPr>
              </a:p>
              <a:p>
                <a:r>
                  <a:rPr lang="de-DE" dirty="0" smtClean="0">
                    <a:solidFill>
                      <a:schemeClr val="tx1"/>
                    </a:solidFill>
                  </a:rPr>
                  <a:t>Sigmoid: 	resp(x)=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4495800"/>
                <a:ext cx="7010400" cy="1981200"/>
              </a:xfrm>
              <a:blipFill rotWithShape="1">
                <a:blip r:embed="rId3"/>
                <a:stretch>
                  <a:fillRect l="-1304" t="-2462" b="-18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325262" y="2935069"/>
            <a:ext cx="120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response</a:t>
            </a:r>
          </a:p>
          <a:p>
            <a:r>
              <a:rPr lang="de-DE" dirty="0" smtClean="0"/>
              <a:t>function</a:t>
            </a:r>
            <a:endParaRPr lang="de-DE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486400" y="5943600"/>
            <a:ext cx="533400" cy="501030"/>
          </a:xfrm>
          <a:custGeom>
            <a:avLst/>
            <a:gdLst>
              <a:gd name="connsiteX0" fmla="*/ 0 w 1910281"/>
              <a:gd name="connsiteY0" fmla="*/ 1466806 h 1466806"/>
              <a:gd name="connsiteX1" fmla="*/ 905346 w 1910281"/>
              <a:gd name="connsiteY1" fmla="*/ 1204255 h 1466806"/>
              <a:gd name="connsiteX2" fmla="*/ 1113576 w 1910281"/>
              <a:gd name="connsiteY2" fmla="*/ 253641 h 1466806"/>
              <a:gd name="connsiteX3" fmla="*/ 1910281 w 1910281"/>
              <a:gd name="connsiteY3" fmla="*/ 18251 h 146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0281" h="1466806">
                <a:moveTo>
                  <a:pt x="0" y="1466806"/>
                </a:moveTo>
                <a:cubicBezTo>
                  <a:pt x="359875" y="1436627"/>
                  <a:pt x="719750" y="1406449"/>
                  <a:pt x="905346" y="1204255"/>
                </a:cubicBezTo>
                <a:cubicBezTo>
                  <a:pt x="1090942" y="1002061"/>
                  <a:pt x="946087" y="451308"/>
                  <a:pt x="1113576" y="253641"/>
                </a:cubicBezTo>
                <a:cubicBezTo>
                  <a:pt x="1281065" y="55974"/>
                  <a:pt x="1768443" y="-43614"/>
                  <a:pt x="1910281" y="182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5486400" y="5029200"/>
            <a:ext cx="438150" cy="457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143000" y="3431358"/>
            <a:ext cx="2114361" cy="60724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186004" y="2362200"/>
            <a:ext cx="2057400" cy="68580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77640" y="2824576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+mj-lt"/>
              </a:rPr>
              <a:t>Input</a:t>
            </a:r>
            <a:r>
              <a:rPr lang="de-DE" sz="2000" baseline="-25000" dirty="0">
                <a:latin typeface="+mj-lt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3099" y="3838545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+mj-lt"/>
              </a:rPr>
              <a:t>Input</a:t>
            </a:r>
            <a:r>
              <a:rPr lang="de-DE" sz="2000" baseline="-25000" dirty="0" smtClean="0">
                <a:latin typeface="+mj-lt"/>
              </a:rPr>
              <a:t>i</a:t>
            </a:r>
            <a:endParaRPr lang="de-DE" sz="2000" baseline="-25000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 rot="5400000">
            <a:off x="488190" y="3331518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baseline="-25000" dirty="0" smtClean="0">
                <a:latin typeface="+mj-lt"/>
              </a:rPr>
              <a:t>.....</a:t>
            </a:r>
            <a:endParaRPr lang="de-DE" sz="3600" b="1" baseline="-25000" dirty="0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 rot="1052714">
            <a:off x="1623727" y="2369169"/>
            <a:ext cx="1279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+mj-lt"/>
              </a:rPr>
              <a:t>w</a:t>
            </a:r>
            <a:r>
              <a:rPr lang="de-DE" sz="1600" dirty="0" smtClean="0">
                <a:latin typeface="+mj-lt"/>
              </a:rPr>
              <a:t>eight w</a:t>
            </a:r>
            <a:r>
              <a:rPr lang="de-DE" sz="1600" baseline="-25000" dirty="0" smtClean="0">
                <a:latin typeface="+mj-lt"/>
              </a:rPr>
              <a:t>1</a:t>
            </a:r>
            <a:endParaRPr lang="de-DE" sz="1600" baseline="-25000" dirty="0"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 rot="341221">
            <a:off x="1461425" y="2799261"/>
            <a:ext cx="1279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+mj-lt"/>
              </a:rPr>
              <a:t>w</a:t>
            </a:r>
            <a:r>
              <a:rPr lang="de-DE" sz="1600" dirty="0" smtClean="0">
                <a:latin typeface="+mj-lt"/>
              </a:rPr>
              <a:t>eight w</a:t>
            </a:r>
            <a:r>
              <a:rPr lang="de-DE" sz="1600" baseline="-25000" dirty="0" smtClean="0">
                <a:latin typeface="+mj-lt"/>
              </a:rPr>
              <a:t>2</a:t>
            </a:r>
            <a:endParaRPr lang="de-DE" sz="1600" baseline="-25000" dirty="0"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 rot="20675144">
            <a:off x="1441282" y="3440614"/>
            <a:ext cx="1279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+mj-lt"/>
              </a:rPr>
              <a:t>w</a:t>
            </a:r>
            <a:r>
              <a:rPr lang="de-DE" sz="1600" dirty="0" smtClean="0">
                <a:latin typeface="+mj-lt"/>
              </a:rPr>
              <a:t>eight w</a:t>
            </a:r>
            <a:r>
              <a:rPr lang="de-DE" sz="1600" baseline="-25000" dirty="0">
                <a:latin typeface="+mj-lt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970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de-DE" sz="4800" dirty="0" smtClean="0"/>
              <a:t>The </a:t>
            </a:r>
            <a:r>
              <a:rPr lang="de-DE" sz="4800" dirty="0" smtClean="0"/>
              <a:t>Perceptron / Input Neurons</a:t>
            </a:r>
            <a:endParaRPr lang="de-DE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105400" y="3570081"/>
            <a:ext cx="1143000" cy="11430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Straight Arrow Connector 5"/>
          <p:cNvCxnSpPr>
            <a:stCxn id="14" idx="6"/>
          </p:cNvCxnSpPr>
          <p:nvPr/>
        </p:nvCxnSpPr>
        <p:spPr>
          <a:xfrm>
            <a:off x="2667000" y="3644770"/>
            <a:ext cx="2407467" cy="384019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" idx="6"/>
          </p:cNvCxnSpPr>
          <p:nvPr/>
        </p:nvCxnSpPr>
        <p:spPr>
          <a:xfrm>
            <a:off x="6248400" y="4141581"/>
            <a:ext cx="1524000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667000" y="4325291"/>
            <a:ext cx="2407467" cy="546227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524000" y="3073270"/>
            <a:ext cx="1143000" cy="11430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14"/>
          <p:cNvSpPr/>
          <p:nvPr/>
        </p:nvSpPr>
        <p:spPr>
          <a:xfrm>
            <a:off x="1524000" y="4407527"/>
            <a:ext cx="1143000" cy="11430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752600" y="4674227"/>
            <a:ext cx="685800" cy="609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752600" y="3339970"/>
            <a:ext cx="685800" cy="609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44410" y="2553068"/>
            <a:ext cx="2842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+mj-lt"/>
              </a:rPr>
              <a:t>Input neurons</a:t>
            </a:r>
            <a:endParaRPr lang="de-DE" sz="2800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66752" y="3029132"/>
            <a:ext cx="3229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+mj-lt"/>
              </a:rPr>
              <a:t>Output neurons</a:t>
            </a:r>
            <a:endParaRPr lang="de-DE" sz="2800" dirty="0">
              <a:latin typeface="+mj-lt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04800" y="3644770"/>
            <a:ext cx="1219200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04800" y="4979027"/>
            <a:ext cx="1219200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276600" y="5410200"/>
            <a:ext cx="5562600" cy="707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+mj-lt"/>
              </a:rPr>
              <a:t>Output =response(</a:t>
            </a:r>
            <a:r>
              <a:rPr lang="el-GR" sz="4000" dirty="0" smtClean="0">
                <a:latin typeface="Times New Roman"/>
                <a:cs typeface="Times New Roman"/>
              </a:rPr>
              <a:t>Σ</a:t>
            </a:r>
            <a:r>
              <a:rPr lang="de-DE" sz="4000" dirty="0" smtClean="0">
                <a:latin typeface="Times New Roman"/>
                <a:cs typeface="Times New Roman"/>
              </a:rPr>
              <a:t> </a:t>
            </a:r>
            <a:r>
              <a:rPr lang="de-DE" sz="2800" dirty="0" smtClean="0">
                <a:latin typeface="+mj-lt"/>
              </a:rPr>
              <a:t>input</a:t>
            </a:r>
            <a:r>
              <a:rPr lang="de-DE" sz="2800" baseline="-25000" dirty="0" smtClean="0">
                <a:latin typeface="+mj-lt"/>
              </a:rPr>
              <a:t>i</a:t>
            </a:r>
            <a:r>
              <a:rPr lang="de-DE" sz="2800" dirty="0" smtClean="0">
                <a:latin typeface="+mj-lt"/>
              </a:rPr>
              <a:t> · w</a:t>
            </a:r>
            <a:r>
              <a:rPr lang="de-DE" sz="2800" baseline="-25000" dirty="0" smtClean="0">
                <a:latin typeface="+mj-lt"/>
              </a:rPr>
              <a:t>i</a:t>
            </a:r>
            <a:r>
              <a:rPr lang="de-DE" sz="2800" dirty="0" smtClean="0">
                <a:latin typeface="+mj-lt"/>
              </a:rPr>
              <a:t>) </a:t>
            </a:r>
            <a:endParaRPr lang="de-DE" sz="2800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 rot="549800">
            <a:off x="2842546" y="3369243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+mj-lt"/>
              </a:rPr>
              <a:t>w</a:t>
            </a:r>
            <a:r>
              <a:rPr lang="de-DE" sz="2400" dirty="0" smtClean="0">
                <a:latin typeface="+mj-lt"/>
              </a:rPr>
              <a:t>eight w</a:t>
            </a:r>
            <a:r>
              <a:rPr lang="de-DE" sz="2400" baseline="-25000" dirty="0" smtClean="0">
                <a:latin typeface="+mj-lt"/>
              </a:rPr>
              <a:t>1</a:t>
            </a:r>
            <a:endParaRPr lang="de-DE" sz="2400" baseline="-25000" dirty="0"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 rot="20821646">
            <a:off x="2752674" y="4191396"/>
            <a:ext cx="1867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+mj-lt"/>
              </a:rPr>
              <a:t>w</a:t>
            </a:r>
            <a:r>
              <a:rPr lang="de-DE" sz="2400" dirty="0" smtClean="0">
                <a:latin typeface="+mj-lt"/>
              </a:rPr>
              <a:t>eight w</a:t>
            </a:r>
            <a:r>
              <a:rPr lang="de-DE" sz="2400" baseline="-25000" dirty="0">
                <a:latin typeface="+mj-lt"/>
              </a:rPr>
              <a:t>2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410068"/>
          </a:xfrm>
        </p:spPr>
        <p:txBody>
          <a:bodyPr>
            <a:normAutofit/>
          </a:bodyPr>
          <a:lstStyle/>
          <a:p>
            <a:r>
              <a:rPr lang="de-DE" dirty="0" smtClean="0"/>
              <a:t>Output  sigmoid </a:t>
            </a:r>
            <a:r>
              <a:rPr lang="de-DE" dirty="0" smtClean="0">
                <a:cs typeface="Times New Roman"/>
              </a:rPr>
              <a:t>→  </a:t>
            </a:r>
            <a:r>
              <a:rPr lang="de-DE" dirty="0" smtClean="0">
                <a:cs typeface="Times New Roman"/>
              </a:rPr>
              <a:t>use for </a:t>
            </a:r>
            <a:r>
              <a:rPr lang="de-DE" dirty="0" smtClean="0">
                <a:cs typeface="Times New Roman"/>
              </a:rPr>
              <a:t>classification</a:t>
            </a:r>
          </a:p>
          <a:p>
            <a:r>
              <a:rPr lang="de-DE" b="1" dirty="0" smtClean="0">
                <a:cs typeface="Times New Roman"/>
              </a:rPr>
              <a:t>The </a:t>
            </a:r>
            <a:r>
              <a:rPr lang="de-DE" b="1" dirty="0" smtClean="0">
                <a:cs typeface="Times New Roman"/>
              </a:rPr>
              <a:t>magic happens in the connections &amp; weights!</a:t>
            </a:r>
            <a:endParaRPr lang="de-DE" b="1" dirty="0"/>
          </a:p>
        </p:txBody>
      </p:sp>
      <p:sp>
        <p:nvSpPr>
          <p:cNvPr id="39" name="Freeform 38"/>
          <p:cNvSpPr/>
          <p:nvPr/>
        </p:nvSpPr>
        <p:spPr>
          <a:xfrm>
            <a:off x="5410200" y="3891066"/>
            <a:ext cx="533400" cy="501030"/>
          </a:xfrm>
          <a:custGeom>
            <a:avLst/>
            <a:gdLst>
              <a:gd name="connsiteX0" fmla="*/ 0 w 1910281"/>
              <a:gd name="connsiteY0" fmla="*/ 1466806 h 1466806"/>
              <a:gd name="connsiteX1" fmla="*/ 905346 w 1910281"/>
              <a:gd name="connsiteY1" fmla="*/ 1204255 h 1466806"/>
              <a:gd name="connsiteX2" fmla="*/ 1113576 w 1910281"/>
              <a:gd name="connsiteY2" fmla="*/ 253641 h 1466806"/>
              <a:gd name="connsiteX3" fmla="*/ 1910281 w 1910281"/>
              <a:gd name="connsiteY3" fmla="*/ 18251 h 146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0281" h="1466806">
                <a:moveTo>
                  <a:pt x="0" y="1466806"/>
                </a:moveTo>
                <a:cubicBezTo>
                  <a:pt x="359875" y="1436627"/>
                  <a:pt x="719750" y="1406449"/>
                  <a:pt x="905346" y="1204255"/>
                </a:cubicBezTo>
                <a:cubicBezTo>
                  <a:pt x="1090942" y="1002061"/>
                  <a:pt x="946087" y="451308"/>
                  <a:pt x="1113576" y="253641"/>
                </a:cubicBezTo>
                <a:cubicBezTo>
                  <a:pt x="1281065" y="55974"/>
                  <a:pt x="1768443" y="-43614"/>
                  <a:pt x="1910281" y="182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01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de-DE" dirty="0" smtClean="0"/>
              <a:t>The Bias Neuron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105400" y="3565556"/>
            <a:ext cx="1143000" cy="11430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Straight Arrow Connector 5"/>
          <p:cNvCxnSpPr>
            <a:stCxn id="14" idx="6"/>
          </p:cNvCxnSpPr>
          <p:nvPr/>
        </p:nvCxnSpPr>
        <p:spPr>
          <a:xfrm>
            <a:off x="2667000" y="3640245"/>
            <a:ext cx="2407467" cy="384019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" idx="6"/>
          </p:cNvCxnSpPr>
          <p:nvPr/>
        </p:nvCxnSpPr>
        <p:spPr>
          <a:xfrm>
            <a:off x="6248400" y="4137056"/>
            <a:ext cx="1524000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667000" y="4320766"/>
            <a:ext cx="2407467" cy="546227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524000" y="3068745"/>
            <a:ext cx="1143000" cy="11430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14"/>
          <p:cNvSpPr/>
          <p:nvPr/>
        </p:nvSpPr>
        <p:spPr>
          <a:xfrm>
            <a:off x="1524000" y="4403002"/>
            <a:ext cx="1143000" cy="11430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752600" y="4669702"/>
            <a:ext cx="685800" cy="609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752600" y="3335445"/>
            <a:ext cx="685800" cy="609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44410" y="2548543"/>
            <a:ext cx="2842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+mj-lt"/>
              </a:rPr>
              <a:t>Input neurons</a:t>
            </a:r>
            <a:endParaRPr lang="de-DE" sz="2800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66752" y="3024607"/>
            <a:ext cx="3229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+mj-lt"/>
              </a:rPr>
              <a:t>Output neurons</a:t>
            </a:r>
            <a:endParaRPr lang="de-DE" sz="2800" dirty="0">
              <a:latin typeface="+mj-lt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04800" y="3640245"/>
            <a:ext cx="1219200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04800" y="4974502"/>
            <a:ext cx="1219200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549800">
            <a:off x="2842546" y="3364718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+mj-lt"/>
              </a:rPr>
              <a:t>w</a:t>
            </a:r>
            <a:r>
              <a:rPr lang="de-DE" sz="2400" dirty="0" smtClean="0">
                <a:latin typeface="+mj-lt"/>
              </a:rPr>
              <a:t>eight w</a:t>
            </a:r>
            <a:r>
              <a:rPr lang="de-DE" sz="2400" baseline="-25000" dirty="0" smtClean="0">
                <a:latin typeface="+mj-lt"/>
              </a:rPr>
              <a:t>1</a:t>
            </a:r>
            <a:endParaRPr lang="de-DE" sz="2400" baseline="-25000" dirty="0"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 rot="20821646">
            <a:off x="2752674" y="4186871"/>
            <a:ext cx="1867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+mj-lt"/>
              </a:rPr>
              <a:t>w</a:t>
            </a:r>
            <a:r>
              <a:rPr lang="de-DE" sz="2400" dirty="0" smtClean="0">
                <a:latin typeface="+mj-lt"/>
              </a:rPr>
              <a:t>eight w</a:t>
            </a:r>
            <a:r>
              <a:rPr lang="de-DE" sz="2400" baseline="-25000" dirty="0">
                <a:latin typeface="+mj-lt"/>
              </a:rPr>
              <a:t>2</a:t>
            </a:r>
          </a:p>
        </p:txBody>
      </p:sp>
      <p:sp>
        <p:nvSpPr>
          <p:cNvPr id="39" name="Freeform 38"/>
          <p:cNvSpPr/>
          <p:nvPr/>
        </p:nvSpPr>
        <p:spPr>
          <a:xfrm>
            <a:off x="5410200" y="3886541"/>
            <a:ext cx="533400" cy="501030"/>
          </a:xfrm>
          <a:custGeom>
            <a:avLst/>
            <a:gdLst>
              <a:gd name="connsiteX0" fmla="*/ 0 w 1910281"/>
              <a:gd name="connsiteY0" fmla="*/ 1466806 h 1466806"/>
              <a:gd name="connsiteX1" fmla="*/ 905346 w 1910281"/>
              <a:gd name="connsiteY1" fmla="*/ 1204255 h 1466806"/>
              <a:gd name="connsiteX2" fmla="*/ 1113576 w 1910281"/>
              <a:gd name="connsiteY2" fmla="*/ 253641 h 1466806"/>
              <a:gd name="connsiteX3" fmla="*/ 1910281 w 1910281"/>
              <a:gd name="connsiteY3" fmla="*/ 18251 h 146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0281" h="1466806">
                <a:moveTo>
                  <a:pt x="0" y="1466806"/>
                </a:moveTo>
                <a:cubicBezTo>
                  <a:pt x="359875" y="1436627"/>
                  <a:pt x="719750" y="1406449"/>
                  <a:pt x="905346" y="1204255"/>
                </a:cubicBezTo>
                <a:cubicBezTo>
                  <a:pt x="1090942" y="1002061"/>
                  <a:pt x="946087" y="451308"/>
                  <a:pt x="1113576" y="253641"/>
                </a:cubicBezTo>
                <a:cubicBezTo>
                  <a:pt x="1281065" y="55974"/>
                  <a:pt x="1768443" y="-43614"/>
                  <a:pt x="1910281" y="182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21"/>
          <p:cNvSpPr/>
          <p:nvPr/>
        </p:nvSpPr>
        <p:spPr>
          <a:xfrm>
            <a:off x="2543443" y="5546002"/>
            <a:ext cx="1143000" cy="1143000"/>
          </a:xfrm>
          <a:prstGeom prst="ellipse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2741676" y="5763559"/>
            <a:ext cx="746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chemeClr val="tx2"/>
                </a:solidFill>
                <a:latin typeface="+mj-lt"/>
              </a:rPr>
              <a:t>-1</a:t>
            </a:r>
            <a:endParaRPr lang="de-DE" sz="40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24" name="Straight Arrow Connector 23"/>
          <p:cNvCxnSpPr>
            <a:stCxn id="22" idx="7"/>
          </p:cNvCxnSpPr>
          <p:nvPr/>
        </p:nvCxnSpPr>
        <p:spPr>
          <a:xfrm flipV="1">
            <a:off x="3519055" y="4495800"/>
            <a:ext cx="1622472" cy="1217590"/>
          </a:xfrm>
          <a:prstGeom prst="straightConnector1">
            <a:avLst/>
          </a:prstGeom>
          <a:ln w="444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19471183">
            <a:off x="3213683" y="4752606"/>
            <a:ext cx="1867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B050"/>
                </a:solidFill>
                <a:latin typeface="+mj-lt"/>
              </a:rPr>
              <a:t>w</a:t>
            </a:r>
            <a:r>
              <a:rPr lang="de-DE" sz="2400" dirty="0" smtClean="0">
                <a:solidFill>
                  <a:srgbClr val="00B050"/>
                </a:solidFill>
                <a:latin typeface="+mj-lt"/>
              </a:rPr>
              <a:t>eight w</a:t>
            </a:r>
            <a:r>
              <a:rPr lang="de-DE" sz="2400" baseline="-25000" dirty="0" smtClean="0">
                <a:solidFill>
                  <a:srgbClr val="00B050"/>
                </a:solidFill>
                <a:latin typeface="+mj-lt"/>
              </a:rPr>
              <a:t>3</a:t>
            </a:r>
            <a:endParaRPr lang="de-DE" sz="2400" baseline="-25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1371600"/>
          </a:xfrm>
        </p:spPr>
        <p:txBody>
          <a:bodyPr>
            <a:normAutofit/>
          </a:bodyPr>
          <a:lstStyle/>
          <a:p>
            <a:r>
              <a:rPr lang="de-DE" dirty="0" smtClean="0"/>
              <a:t>No inputs, constantly outputs bias</a:t>
            </a:r>
          </a:p>
          <a:p>
            <a:r>
              <a:rPr lang="de-DE" dirty="0" smtClean="0"/>
              <a:t>Often omitted in drawings</a:t>
            </a:r>
          </a:p>
          <a:p>
            <a:r>
              <a:rPr lang="de-DE" dirty="0" smtClean="0"/>
              <a:t>Implement as input neuron</a:t>
            </a:r>
          </a:p>
        </p:txBody>
      </p:sp>
    </p:spTree>
    <p:extLst>
      <p:ext uri="{BB962C8B-B14F-4D97-AF65-F5344CB8AC3E}">
        <p14:creationId xmlns:p14="http://schemas.microsoft.com/office/powerpoint/2010/main" val="279439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4721570" y="2126814"/>
            <a:ext cx="2441230" cy="4611982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ounded Rectangle 44"/>
          <p:cNvSpPr/>
          <p:nvPr/>
        </p:nvSpPr>
        <p:spPr>
          <a:xfrm>
            <a:off x="685800" y="2126814"/>
            <a:ext cx="2286000" cy="4502585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de-DE" dirty="0" smtClean="0"/>
              <a:t>Two-Layered Networks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105400" y="3306031"/>
            <a:ext cx="1143000" cy="11430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Straight Arrow Connector 5"/>
          <p:cNvCxnSpPr>
            <a:stCxn id="9" idx="6"/>
            <a:endCxn id="5" idx="2"/>
          </p:cNvCxnSpPr>
          <p:nvPr/>
        </p:nvCxnSpPr>
        <p:spPr>
          <a:xfrm>
            <a:off x="2667000" y="3380720"/>
            <a:ext cx="2438400" cy="496811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" idx="6"/>
          </p:cNvCxnSpPr>
          <p:nvPr/>
        </p:nvCxnSpPr>
        <p:spPr>
          <a:xfrm>
            <a:off x="6248400" y="3877531"/>
            <a:ext cx="1524000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667000" y="4061241"/>
            <a:ext cx="2438400" cy="54622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524000" y="2809220"/>
            <a:ext cx="1143000" cy="11430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/>
          <p:cNvSpPr/>
          <p:nvPr/>
        </p:nvSpPr>
        <p:spPr>
          <a:xfrm>
            <a:off x="1524000" y="4143477"/>
            <a:ext cx="1143000" cy="11430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752600" y="4410177"/>
            <a:ext cx="685800" cy="609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752600" y="3075920"/>
            <a:ext cx="685800" cy="609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1999" y="212681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+mj-lt"/>
              </a:rPr>
              <a:t>Input layer</a:t>
            </a:r>
            <a:endParaRPr lang="de-DE" sz="28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0924" y="2650035"/>
            <a:ext cx="2552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+mj-lt"/>
              </a:rPr>
              <a:t>Output layer</a:t>
            </a:r>
            <a:endParaRPr lang="de-DE" sz="2800" dirty="0">
              <a:latin typeface="+mj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09600" y="3380720"/>
            <a:ext cx="914400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09600" y="4714977"/>
            <a:ext cx="914400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668612">
            <a:off x="4076850" y="3287466"/>
            <a:ext cx="674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w</a:t>
            </a:r>
            <a:r>
              <a:rPr lang="de-DE" sz="2400" baseline="-25000" dirty="0" smtClean="0">
                <a:latin typeface="+mj-lt"/>
              </a:rPr>
              <a:t>11</a:t>
            </a:r>
            <a:endParaRPr lang="de-DE" sz="2400" baseline="-2500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 rot="20821646">
            <a:off x="2947917" y="4031304"/>
            <a:ext cx="666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w</a:t>
            </a:r>
            <a:r>
              <a:rPr lang="de-DE" sz="2400" baseline="-25000" dirty="0" smtClean="0">
                <a:latin typeface="+mj-lt"/>
              </a:rPr>
              <a:t>21</a:t>
            </a:r>
            <a:endParaRPr lang="de-DE" sz="2400" baseline="-25000" dirty="0">
              <a:latin typeface="+mj-l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105400" y="4601045"/>
            <a:ext cx="1143000" cy="11430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Straight Arrow Connector 23"/>
          <p:cNvCxnSpPr>
            <a:stCxn id="10" idx="6"/>
          </p:cNvCxnSpPr>
          <p:nvPr/>
        </p:nvCxnSpPr>
        <p:spPr>
          <a:xfrm>
            <a:off x="2667000" y="4714977"/>
            <a:ext cx="2427083" cy="428713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549800">
            <a:off x="3375934" y="4891494"/>
            <a:ext cx="2135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w</a:t>
            </a:r>
            <a:r>
              <a:rPr lang="de-DE" sz="2400" baseline="-25000" dirty="0" smtClean="0">
                <a:latin typeface="+mj-lt"/>
              </a:rPr>
              <a:t>22</a:t>
            </a:r>
            <a:endParaRPr lang="de-DE" sz="2400" baseline="-25000" dirty="0">
              <a:latin typeface="+mj-lt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667000" y="3518298"/>
            <a:ext cx="2438400" cy="1411035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1784692">
            <a:off x="3266946" y="3579258"/>
            <a:ext cx="728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w</a:t>
            </a:r>
            <a:r>
              <a:rPr lang="de-DE" sz="2400" baseline="-25000" dirty="0" smtClean="0">
                <a:latin typeface="+mj-lt"/>
              </a:rPr>
              <a:t>12</a:t>
            </a:r>
            <a:endParaRPr lang="de-DE" sz="2400" baseline="-25000" dirty="0">
              <a:latin typeface="+mj-lt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257453" y="5143690"/>
            <a:ext cx="1524000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>
            <a:off x="5426421" y="3617585"/>
            <a:ext cx="533400" cy="501030"/>
          </a:xfrm>
          <a:custGeom>
            <a:avLst/>
            <a:gdLst>
              <a:gd name="connsiteX0" fmla="*/ 0 w 1910281"/>
              <a:gd name="connsiteY0" fmla="*/ 1466806 h 1466806"/>
              <a:gd name="connsiteX1" fmla="*/ 905346 w 1910281"/>
              <a:gd name="connsiteY1" fmla="*/ 1204255 h 1466806"/>
              <a:gd name="connsiteX2" fmla="*/ 1113576 w 1910281"/>
              <a:gd name="connsiteY2" fmla="*/ 253641 h 1466806"/>
              <a:gd name="connsiteX3" fmla="*/ 1910281 w 1910281"/>
              <a:gd name="connsiteY3" fmla="*/ 18251 h 146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0281" h="1466806">
                <a:moveTo>
                  <a:pt x="0" y="1466806"/>
                </a:moveTo>
                <a:cubicBezTo>
                  <a:pt x="359875" y="1436627"/>
                  <a:pt x="719750" y="1406449"/>
                  <a:pt x="905346" y="1204255"/>
                </a:cubicBezTo>
                <a:cubicBezTo>
                  <a:pt x="1090942" y="1002061"/>
                  <a:pt x="946087" y="451308"/>
                  <a:pt x="1113576" y="253641"/>
                </a:cubicBezTo>
                <a:cubicBezTo>
                  <a:pt x="1281065" y="55974"/>
                  <a:pt x="1768443" y="-43614"/>
                  <a:pt x="1910281" y="182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Freeform 37"/>
          <p:cNvSpPr/>
          <p:nvPr/>
        </p:nvSpPr>
        <p:spPr>
          <a:xfrm>
            <a:off x="5426421" y="4951967"/>
            <a:ext cx="533400" cy="501030"/>
          </a:xfrm>
          <a:custGeom>
            <a:avLst/>
            <a:gdLst>
              <a:gd name="connsiteX0" fmla="*/ 0 w 1910281"/>
              <a:gd name="connsiteY0" fmla="*/ 1466806 h 1466806"/>
              <a:gd name="connsiteX1" fmla="*/ 905346 w 1910281"/>
              <a:gd name="connsiteY1" fmla="*/ 1204255 h 1466806"/>
              <a:gd name="connsiteX2" fmla="*/ 1113576 w 1910281"/>
              <a:gd name="connsiteY2" fmla="*/ 253641 h 1466806"/>
              <a:gd name="connsiteX3" fmla="*/ 1910281 w 1910281"/>
              <a:gd name="connsiteY3" fmla="*/ 18251 h 146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0281" h="1466806">
                <a:moveTo>
                  <a:pt x="0" y="1466806"/>
                </a:moveTo>
                <a:cubicBezTo>
                  <a:pt x="359875" y="1436627"/>
                  <a:pt x="719750" y="1406449"/>
                  <a:pt x="905346" y="1204255"/>
                </a:cubicBezTo>
                <a:cubicBezTo>
                  <a:pt x="1090942" y="1002061"/>
                  <a:pt x="946087" y="451308"/>
                  <a:pt x="1113576" y="253641"/>
                </a:cubicBezTo>
                <a:cubicBezTo>
                  <a:pt x="1281065" y="55974"/>
                  <a:pt x="1768443" y="-43614"/>
                  <a:pt x="1910281" y="182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TextBox 38"/>
          <p:cNvSpPr txBox="1"/>
          <p:nvPr/>
        </p:nvSpPr>
        <p:spPr>
          <a:xfrm rot="5400000">
            <a:off x="1887674" y="5190428"/>
            <a:ext cx="11764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dirty="0" smtClean="0">
                <a:latin typeface="+mj-lt"/>
              </a:rPr>
              <a:t>...</a:t>
            </a:r>
            <a:endParaRPr lang="de-DE" sz="8800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 rot="5400000">
            <a:off x="5469074" y="5546526"/>
            <a:ext cx="11764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dirty="0" smtClean="0">
                <a:latin typeface="+mj-lt"/>
              </a:rPr>
              <a:t>...</a:t>
            </a:r>
            <a:endParaRPr lang="de-DE" sz="8800" dirty="0"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0456" y="1177519"/>
            <a:ext cx="2750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C00000"/>
                </a:solidFill>
                <a:latin typeface="+mj-lt"/>
              </a:rPr>
              <a:t>Always linear, no processing</a:t>
            </a:r>
            <a:endParaRPr lang="de-DE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43690" y="1191382"/>
            <a:ext cx="3703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C00000"/>
                </a:solidFill>
                <a:latin typeface="+mj-lt"/>
              </a:rPr>
              <a:t>Response depends on desired output</a:t>
            </a:r>
            <a:endParaRPr lang="de-DE" sz="28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06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5" grpId="0" animBg="1"/>
      <p:bldP spid="14" grpId="0"/>
      <p:bldP spid="15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de-DE" dirty="0" smtClean="0"/>
              <a:t>History: OR / XOR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152261"/>
          </a:xfrm>
        </p:spPr>
        <p:txBody>
          <a:bodyPr/>
          <a:lstStyle/>
          <a:p>
            <a:r>
              <a:rPr lang="de-DE" dirty="0" smtClean="0"/>
              <a:t>1958: Perceptron </a:t>
            </a:r>
          </a:p>
          <a:p>
            <a:r>
              <a:rPr lang="de-DE" dirty="0" smtClean="0"/>
              <a:t>1969: Minsky &amp; Papert:  Perceptron can only classify linearly separable </a:t>
            </a:r>
            <a:r>
              <a:rPr lang="de-DE" dirty="0" smtClean="0"/>
              <a:t>data</a:t>
            </a:r>
          </a:p>
          <a:p>
            <a:pPr lvl="1"/>
            <a:r>
              <a:rPr lang="de-DE" b="1" dirty="0"/>
              <a:t>This killed nearly all research	on NNs for the next 15 </a:t>
            </a:r>
            <a:r>
              <a:rPr lang="de-DE" b="1" dirty="0" smtClean="0"/>
              <a:t>years</a:t>
            </a:r>
            <a:endParaRPr lang="de-DE" dirty="0" smtClean="0"/>
          </a:p>
          <a:p>
            <a:r>
              <a:rPr lang="de-DE" dirty="0" smtClean="0"/>
              <a:t>No XOR </a:t>
            </a:r>
            <a:r>
              <a:rPr lang="de-DE" dirty="0" smtClean="0"/>
              <a:t>as popular example:</a:t>
            </a:r>
            <a:endParaRPr lang="de-DE" dirty="0" smtClean="0"/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561975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443095"/>
              </p:ext>
            </p:extLst>
          </p:nvPr>
        </p:nvGraphicFramePr>
        <p:xfrm>
          <a:off x="838200" y="4191000"/>
          <a:ext cx="2133599" cy="1828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81781"/>
                <a:gridCol w="550606"/>
                <a:gridCol w="550606"/>
                <a:gridCol w="550606"/>
              </a:tblGrid>
              <a:tr h="326886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+mj-lt"/>
                        </a:rPr>
                        <a:t>i1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+mj-lt"/>
                        </a:rPr>
                        <a:t>i2</a:t>
                      </a:r>
                      <a:endParaRPr lang="de-DE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+mj-lt"/>
                        </a:rPr>
                        <a:t>or</a:t>
                      </a:r>
                      <a:endParaRPr lang="de-DE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+mj-lt"/>
                        </a:rPr>
                        <a:t>xor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</a:tr>
              <a:tr h="291373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+mj-lt"/>
                        </a:rPr>
                        <a:t>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+mj-lt"/>
                        </a:rPr>
                        <a:t>0</a:t>
                      </a:r>
                      <a:endParaRPr lang="de-DE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+mj-lt"/>
                        </a:rPr>
                        <a:t>0</a:t>
                      </a:r>
                      <a:endParaRPr lang="de-DE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+mj-lt"/>
                        </a:rPr>
                        <a:t>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</a:tr>
              <a:tr h="291373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+mj-lt"/>
                        </a:rPr>
                        <a:t>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+mj-lt"/>
                        </a:rPr>
                        <a:t>1</a:t>
                      </a:r>
                      <a:endParaRPr lang="de-DE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+mj-lt"/>
                        </a:rPr>
                        <a:t>1</a:t>
                      </a:r>
                      <a:endParaRPr lang="de-DE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+mj-lt"/>
                        </a:rPr>
                        <a:t>1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</a:tr>
              <a:tr h="291373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+mj-lt"/>
                        </a:rPr>
                        <a:t>1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+mj-lt"/>
                        </a:rPr>
                        <a:t>0</a:t>
                      </a:r>
                      <a:endParaRPr lang="de-DE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+mj-lt"/>
                        </a:rPr>
                        <a:t>1</a:t>
                      </a:r>
                      <a:endParaRPr lang="de-DE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+mj-lt"/>
                        </a:rPr>
                        <a:t>1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</a:tr>
              <a:tr h="291373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+mj-lt"/>
                        </a:rPr>
                        <a:t>1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+mj-lt"/>
                        </a:rPr>
                        <a:t>1</a:t>
                      </a:r>
                      <a:endParaRPr lang="de-DE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+mj-lt"/>
                        </a:rPr>
                        <a:t>1</a:t>
                      </a:r>
                      <a:endParaRPr lang="de-DE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+mj-lt"/>
                        </a:rPr>
                        <a:t>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3638161"/>
            <a:ext cx="3636576" cy="272743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419600" y="4572000"/>
            <a:ext cx="0" cy="1219200"/>
          </a:xfrm>
          <a:prstGeom prst="line">
            <a:avLst/>
          </a:prstGeom>
          <a:ln w="2857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419600" y="5791200"/>
            <a:ext cx="1295400" cy="0"/>
          </a:xfrm>
          <a:prstGeom prst="line">
            <a:avLst/>
          </a:prstGeom>
          <a:ln w="2857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305300" y="5676900"/>
            <a:ext cx="228600" cy="228600"/>
          </a:xfrm>
          <a:prstGeom prst="ellipse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6"/>
          <p:cNvSpPr/>
          <p:nvPr/>
        </p:nvSpPr>
        <p:spPr>
          <a:xfrm>
            <a:off x="5133392" y="5676900"/>
            <a:ext cx="228600" cy="2286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7"/>
          <p:cNvSpPr/>
          <p:nvPr/>
        </p:nvSpPr>
        <p:spPr>
          <a:xfrm>
            <a:off x="4305300" y="4867469"/>
            <a:ext cx="228600" cy="2286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8"/>
          <p:cNvSpPr/>
          <p:nvPr/>
        </p:nvSpPr>
        <p:spPr>
          <a:xfrm>
            <a:off x="5143500" y="4887577"/>
            <a:ext cx="228600" cy="2286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Box 21"/>
          <p:cNvSpPr txBox="1"/>
          <p:nvPr/>
        </p:nvSpPr>
        <p:spPr>
          <a:xfrm>
            <a:off x="4267200" y="5943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0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67300" y="5943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1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6200" y="4797103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1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086600" y="4572000"/>
            <a:ext cx="0" cy="1219200"/>
          </a:xfrm>
          <a:prstGeom prst="line">
            <a:avLst/>
          </a:prstGeom>
          <a:ln w="2857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086600" y="5791200"/>
            <a:ext cx="1295400" cy="0"/>
          </a:xfrm>
          <a:prstGeom prst="line">
            <a:avLst/>
          </a:prstGeom>
          <a:ln w="2857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972300" y="5676900"/>
            <a:ext cx="228600" cy="228600"/>
          </a:xfrm>
          <a:prstGeom prst="ellipse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Oval 27"/>
          <p:cNvSpPr/>
          <p:nvPr/>
        </p:nvSpPr>
        <p:spPr>
          <a:xfrm>
            <a:off x="7800392" y="5676900"/>
            <a:ext cx="228600" cy="2286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Oval 28"/>
          <p:cNvSpPr/>
          <p:nvPr/>
        </p:nvSpPr>
        <p:spPr>
          <a:xfrm>
            <a:off x="6972300" y="4867469"/>
            <a:ext cx="228600" cy="22860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Oval 29"/>
          <p:cNvSpPr/>
          <p:nvPr/>
        </p:nvSpPr>
        <p:spPr>
          <a:xfrm>
            <a:off x="7810500" y="4887577"/>
            <a:ext cx="228600" cy="228600"/>
          </a:xfrm>
          <a:prstGeom prst="ellipse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Box 30"/>
          <p:cNvSpPr txBox="1"/>
          <p:nvPr/>
        </p:nvSpPr>
        <p:spPr>
          <a:xfrm>
            <a:off x="6934200" y="5943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0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34300" y="5943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1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53200" y="4797103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1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42453" y="4145120"/>
            <a:ext cx="601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09453" y="4108962"/>
            <a:ext cx="715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XOR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917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/>
      <p:bldP spid="23" grpId="0"/>
      <p:bldP spid="24" grpId="0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863</Words>
  <Application>Microsoft Office PowerPoint</Application>
  <PresentationFormat>On-screen Show (4:3)</PresentationFormat>
  <Paragraphs>339</Paragraphs>
  <Slides>30</Slides>
  <Notes>4</Notes>
  <HiddenSlides>2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Executive</vt:lpstr>
      <vt:lpstr>Introduction to Neural Networks</vt:lpstr>
      <vt:lpstr>Outline</vt:lpstr>
      <vt:lpstr>Motivation</vt:lpstr>
      <vt:lpstr>A real Neuron</vt:lpstr>
      <vt:lpstr>Neuron Model</vt:lpstr>
      <vt:lpstr>The Perceptron / Input Neurons</vt:lpstr>
      <vt:lpstr>The Bias Neuron</vt:lpstr>
      <vt:lpstr>Two-Layered Networks</vt:lpstr>
      <vt:lpstr>History: OR / XOR</vt:lpstr>
      <vt:lpstr>Multi-layered Networks</vt:lpstr>
      <vt:lpstr>Network Topologies</vt:lpstr>
      <vt:lpstr>Network Topologies</vt:lpstr>
      <vt:lpstr>Network Topologies</vt:lpstr>
      <vt:lpstr>Network Topologies</vt:lpstr>
      <vt:lpstr>Network Topologies</vt:lpstr>
      <vt:lpstr>Three-Layer Perceptron</vt:lpstr>
      <vt:lpstr>Training</vt:lpstr>
      <vt:lpstr>Excurs: Genetic Algorithms</vt:lpstr>
      <vt:lpstr>Adding time-dependence</vt:lpstr>
      <vt:lpstr>Uses of NNs</vt:lpstr>
      <vt:lpstr>Example: NETTALK</vt:lpstr>
      <vt:lpstr>Seismic feed forward system</vt:lpstr>
      <vt:lpstr>Adaptive Filters</vt:lpstr>
      <vt:lpstr>PowerPoint Presentation</vt:lpstr>
      <vt:lpstr>Pitfalls</vt:lpstr>
      <vt:lpstr>Ideas for NNs</vt:lpstr>
      <vt:lpstr>Summary</vt:lpstr>
      <vt:lpstr>PowerPoint Presentation</vt:lpstr>
      <vt:lpstr>NARX</vt:lpstr>
      <vt:lpstr>Nonlinear Noise Projections?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Neural Networks</dc:title>
  <dc:creator>howitt</dc:creator>
  <cp:lastModifiedBy>howitt</cp:lastModifiedBy>
  <cp:revision>128</cp:revision>
  <dcterms:created xsi:type="dcterms:W3CDTF">2006-08-16T00:00:00Z</dcterms:created>
  <dcterms:modified xsi:type="dcterms:W3CDTF">2012-03-28T11:29:21Z</dcterms:modified>
</cp:coreProperties>
</file>