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57" r:id="rId4"/>
    <p:sldId id="262" r:id="rId5"/>
    <p:sldId id="263" r:id="rId6"/>
    <p:sldId id="258" r:id="rId7"/>
    <p:sldId id="268" r:id="rId8"/>
    <p:sldId id="264" r:id="rId9"/>
    <p:sldId id="25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6E1B3-8E98-D04D-818D-19B8DB0CA691}" type="datetimeFigureOut">
              <a:rPr lang="en-US" smtClean="0"/>
              <a:pPr/>
              <a:t>6/10/2019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32201-49E5-3F4E-BB5F-F8D6536F39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707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D829F-2106-4B4F-9B68-AF7007C1291D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116F8-A68F-584A-926F-13F1F2F8E279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E51D-E05E-5C4B-8127-799B8C20A652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281E-0C0B-4D4A-85F1-E9C180418791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6C50C-D14F-9C42-9060-BAC933DE202D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BE9BF-20D7-1948-9F4F-9A31CF7C532E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BF5A8-4084-4246-AEFB-94838104A3EF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EA70-E3F7-6A48-AE33-2C8C6BC2B046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B155-8A07-CA4D-B65B-1638CDECB199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E289-8266-9544-A01D-A638D0C48840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6B12-718A-2549-885D-EEABEF15910E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6127-D78F-FF45-A810-3BDC17ECCDED}" type="datetime1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8C4BA-CD6F-F94E-B9A3-FA5868B888A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3381018" y="1310522"/>
            <a:ext cx="5288130" cy="4704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ET Site evaluation</a:t>
            </a:r>
            <a:endParaRPr lang="en-US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FF"/>
              </a:solidFill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800" b="1" dirty="0">
                <a:solidFill>
                  <a:schemeClr val="bg1">
                    <a:lumMod val="50000"/>
                    <a:lumOff val="50000"/>
                  </a:schemeClr>
                </a:solidFill>
                <a:cs typeface="Calibri"/>
              </a:rPr>
              <a:t>WG2 </a:t>
            </a:r>
            <a:r>
              <a:rPr lang="en-US" sz="3800" b="1" dirty="0" smtClean="0">
                <a:solidFill>
                  <a:schemeClr val="bg1">
                    <a:lumMod val="50000"/>
                    <a:lumOff val="50000"/>
                  </a:schemeClr>
                </a:solidFill>
                <a:cs typeface="Calibri"/>
              </a:rPr>
              <a:t>group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800" b="1" dirty="0" smtClean="0">
                <a:solidFill>
                  <a:schemeClr val="bg1">
                    <a:lumMod val="50000"/>
                    <a:lumOff val="50000"/>
                  </a:schemeClr>
                </a:solidFill>
                <a:cs typeface="Calibri"/>
              </a:rPr>
              <a:t>status report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800" b="1" dirty="0" smtClean="0">
              <a:solidFill>
                <a:schemeClr val="bg1">
                  <a:lumMod val="50000"/>
                  <a:lumOff val="50000"/>
                </a:schemeClr>
              </a:solidFill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 smtClean="0"/>
              <a:t>June 13, 2019</a:t>
            </a:r>
            <a:endParaRPr lang="en-US" sz="2400" b="1" dirty="0">
              <a:solidFill>
                <a:schemeClr val="bg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8C59E293-032D-E74F-8284-76283239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4153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B65471D-A29D-47D8-8111-E09D037F9490}"/>
              </a:ext>
            </a:extLst>
          </p:cNvPr>
          <p:cNvSpPr txBox="1">
            <a:spLocks/>
          </p:cNvSpPr>
          <p:nvPr/>
        </p:nvSpPr>
        <p:spPr>
          <a:xfrm>
            <a:off x="5829751" y="287634"/>
            <a:ext cx="2831648" cy="74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MAGNETIC</a:t>
            </a:r>
          </a:p>
        </p:txBody>
      </p:sp>
      <p:pic>
        <p:nvPicPr>
          <p:cNvPr id="2" name="Picture 3" descr="A picture containing grass, outdoor, ground&#10;&#10;Description generated with very high confidence">
            <a:extLst>
              <a:ext uri="{FF2B5EF4-FFF2-40B4-BE49-F238E27FC236}">
                <a16:creationId xmlns:a16="http://schemas.microsoft.com/office/drawing/2014/main" xmlns="" id="{EB50533A-036A-4CD0-8ACC-1D146E44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715781"/>
            <a:ext cx="2569467" cy="3425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29C81F-6A65-4F3E-8E1E-0C4B351A80FB}"/>
              </a:ext>
            </a:extLst>
          </p:cNvPr>
          <p:cNvSpPr txBox="1"/>
          <p:nvPr/>
        </p:nvSpPr>
        <p:spPr>
          <a:xfrm>
            <a:off x="69742" y="5091193"/>
            <a:ext cx="260371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E-W component of a triaxial magnetometer getting buried.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51CD7F3A-EA16-5C48-95A4-2168BED7A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61" y="1030710"/>
            <a:ext cx="5370763" cy="51152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 smtClean="0"/>
              <a:t>What to </a:t>
            </a:r>
            <a:r>
              <a:rPr lang="en-US" sz="2200" b="1" dirty="0" smtClean="0"/>
              <a:t>measure: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Schumann Resonances (SR) in the 8-60Hz range with intensity of [0.1-1] </a:t>
            </a:r>
            <a:r>
              <a:rPr lang="en-US" sz="1600" dirty="0" err="1" smtClean="0"/>
              <a:t>pT</a:t>
            </a:r>
            <a:r>
              <a:rPr lang="en-US" sz="1600" dirty="0" smtClean="0"/>
              <a:t>;</a:t>
            </a:r>
            <a:endParaRPr lang="en-US" sz="1600" dirty="0" smtClean="0">
              <a:cs typeface="Calibri"/>
            </a:endParaRPr>
          </a:p>
          <a:p>
            <a:pPr fontAlgn="base"/>
            <a:r>
              <a:rPr lang="en-US" sz="1600" dirty="0" smtClean="0"/>
              <a:t>Lightning magnetic disturbance in the [0-few] kHz range;​</a:t>
            </a:r>
          </a:p>
          <a:p>
            <a:pPr fontAlgn="base"/>
            <a:r>
              <a:rPr lang="en-US" sz="1600" dirty="0" smtClean="0"/>
              <a:t>(underground) effect of rock magnetic properties on magnetic fields.</a:t>
            </a:r>
            <a:r>
              <a:rPr lang="en-US" sz="1600" dirty="0" smtClean="0"/>
              <a:t>​</a:t>
            </a:r>
            <a:endParaRPr lang="en-US" sz="1600" dirty="0" smtClean="0">
              <a:cs typeface="Calibri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Installation </a:t>
            </a:r>
            <a:r>
              <a:rPr lang="en-US" sz="2200" b="1" dirty="0" smtClean="0"/>
              <a:t>Best </a:t>
            </a:r>
            <a:r>
              <a:rPr lang="en-US" sz="2200" b="1" dirty="0"/>
              <a:t>Practice: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Surface sensors buried  by ~0.5 m;</a:t>
            </a:r>
            <a:endParaRPr lang="en-US" sz="1600" dirty="0">
              <a:cs typeface="Calibri"/>
            </a:endParaRPr>
          </a:p>
          <a:p>
            <a:pPr fontAlgn="base"/>
            <a:r>
              <a:rPr lang="en-US" sz="1600" dirty="0" smtClean="0"/>
              <a:t>Use three mono-axis instruments to record the whole field;​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Prevent </a:t>
            </a:r>
            <a:r>
              <a:rPr lang="en-US" sz="1600" dirty="0"/>
              <a:t>water or immersion;</a:t>
            </a:r>
            <a:endParaRPr lang="en-US" sz="16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Long distance from electronics and power </a:t>
            </a:r>
            <a:r>
              <a:rPr lang="en-US" sz="1600" dirty="0" smtClean="0"/>
              <a:t>supply;</a:t>
            </a:r>
            <a:endParaRPr lang="en-US" sz="16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Each of the tern should be at least 2m apart.</a:t>
            </a:r>
            <a:endParaRPr lang="en-US" sz="1600" dirty="0">
              <a:cs typeface="Calibri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/>
              <a:t>Recommended instruments: 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LEMI-120  or </a:t>
            </a:r>
            <a:r>
              <a:rPr lang="en-US" sz="1600" dirty="0" err="1"/>
              <a:t>Metronix</a:t>
            </a:r>
            <a:r>
              <a:rPr lang="en-US" sz="1600" dirty="0"/>
              <a:t> </a:t>
            </a:r>
            <a:r>
              <a:rPr lang="en-US" sz="1600" dirty="0" smtClean="0"/>
              <a:t>MFS-06;</a:t>
            </a:r>
            <a:endParaRPr lang="en-US" sz="16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Broadband [1mHz – 1kHz] or [10Hz – 10kHz];</a:t>
            </a:r>
            <a:endParaRPr lang="en-US" sz="16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Sensor noise should be 10 times lower. (~.01 </a:t>
            </a:r>
            <a:r>
              <a:rPr lang="en-US" sz="1600" dirty="0" err="1"/>
              <a:t>pT</a:t>
            </a:r>
            <a:r>
              <a:rPr lang="en-US" sz="1600" dirty="0"/>
              <a:t>).</a:t>
            </a:r>
            <a:endParaRPr lang="en-US" sz="1600" dirty="0">
              <a:cs typeface="Calibri"/>
            </a:endParaRP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/>
              <a:t>Cost: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3 x 6k euro (magnetometer) + 6k euro (digitizer).</a:t>
            </a:r>
            <a:endParaRPr lang="en-US" sz="1600" dirty="0">
              <a:cs typeface="Calibri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B1D27153-A21A-0D40-AF16-EC0C9865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1334" y="6415725"/>
            <a:ext cx="2133600" cy="365125"/>
          </a:xfrm>
        </p:spPr>
        <p:txBody>
          <a:bodyPr/>
          <a:lstStyle/>
          <a:p>
            <a:fld id="{4A98C4BA-CD6F-F94E-B9A3-FA5868B888A4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65739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0" y="4687554"/>
            <a:ext cx="2397125" cy="130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600" b="1">
                <a:solidFill>
                  <a:schemeClr val="bg2"/>
                </a:solidFill>
              </a:rPr>
              <a:t>Summary Table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B5B15A15-06C8-B145-809A-AD059D5DF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47526"/>
              </p:ext>
            </p:extLst>
          </p:nvPr>
        </p:nvGraphicFramePr>
        <p:xfrm>
          <a:off x="2509037" y="56520"/>
          <a:ext cx="6571747" cy="6501407"/>
        </p:xfrm>
        <a:graphic>
          <a:graphicData uri="http://schemas.openxmlformats.org/drawingml/2006/table">
            <a:tbl>
              <a:tblPr/>
              <a:tblGrid>
                <a:gridCol w="945101">
                  <a:extLst>
                    <a:ext uri="{9D8B030D-6E8A-4147-A177-3AD203B41FA5}">
                      <a16:colId xmlns:a16="http://schemas.microsoft.com/office/drawing/2014/main" xmlns="" val="3363932563"/>
                    </a:ext>
                  </a:extLst>
                </a:gridCol>
                <a:gridCol w="1175882">
                  <a:extLst>
                    <a:ext uri="{9D8B030D-6E8A-4147-A177-3AD203B41FA5}">
                      <a16:colId xmlns:a16="http://schemas.microsoft.com/office/drawing/2014/main" xmlns="" val="2419401400"/>
                    </a:ext>
                  </a:extLst>
                </a:gridCol>
                <a:gridCol w="1175882">
                  <a:extLst>
                    <a:ext uri="{9D8B030D-6E8A-4147-A177-3AD203B41FA5}">
                      <a16:colId xmlns:a16="http://schemas.microsoft.com/office/drawing/2014/main" xmlns="" val="243317265"/>
                    </a:ext>
                  </a:extLst>
                </a:gridCol>
                <a:gridCol w="1219839">
                  <a:extLst>
                    <a:ext uri="{9D8B030D-6E8A-4147-A177-3AD203B41FA5}">
                      <a16:colId xmlns:a16="http://schemas.microsoft.com/office/drawing/2014/main" xmlns="" val="1029979498"/>
                    </a:ext>
                  </a:extLst>
                </a:gridCol>
                <a:gridCol w="1087964">
                  <a:extLst>
                    <a:ext uri="{9D8B030D-6E8A-4147-A177-3AD203B41FA5}">
                      <a16:colId xmlns:a16="http://schemas.microsoft.com/office/drawing/2014/main" xmlns="" val="3801016887"/>
                    </a:ext>
                  </a:extLst>
                </a:gridCol>
                <a:gridCol w="967079">
                  <a:extLst>
                    <a:ext uri="{9D8B030D-6E8A-4147-A177-3AD203B41FA5}">
                      <a16:colId xmlns:a16="http://schemas.microsoft.com/office/drawing/2014/main" xmlns="" val="3723510036"/>
                    </a:ext>
                  </a:extLst>
                </a:gridCol>
              </a:tblGrid>
              <a:tr h="482528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Observable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6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6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manufacturer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606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35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5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35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instrument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6035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Cost (€)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602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Notes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2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19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9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19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106040"/>
                  </a:ext>
                </a:extLst>
              </a:tr>
              <a:tr h="4825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SEISMIC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707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7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7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707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6F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Streckeisen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35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STS-2 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A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Not available anymore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0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190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8279193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206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06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7F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206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Streckeisen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STS-2.5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666703"/>
                  </a:ext>
                </a:extLst>
              </a:tr>
              <a:tr h="4825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0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0612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0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Nanometrics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TH120 (Horizon)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15k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1984007"/>
                  </a:ext>
                </a:extLst>
              </a:tr>
              <a:tr h="4825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64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64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4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64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Nanometrics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T240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Not available anymore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643655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B9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B9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4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B9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B9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Nanometrics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T360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45k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6037587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6026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26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B9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26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geophone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6026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Geotech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GS-13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8k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C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9649676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A0B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B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26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geophone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A0B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Sercel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L4C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2k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233275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2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2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4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2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broadband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2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Streickeisen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STS-5A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borehole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730151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1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1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28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1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1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Geotech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KS-5400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borehole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44781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D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D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1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D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D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Nanometrics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Trilium 120 BH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borehole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022548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D2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D2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D7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D2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D2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045557"/>
                  </a:ext>
                </a:extLst>
              </a:tr>
              <a:tr h="4825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MAGNETIC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B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B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D2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B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magnetometer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B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Metronix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MFS-06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6k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138306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D6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D6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B3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D6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50D6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1359953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effectLst/>
                          <a:latin typeface="Calibri" panose="020F0502020204030204" pitchFamily="34" charset="0"/>
                        </a:rPr>
                        <a:t>ACOUSTIC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F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F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D6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F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microphone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00F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BKSV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B&amp;K 4193 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2k 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3017350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8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8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FA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8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preamp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908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BKSV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Nexus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10k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677049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--------------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A0D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0D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87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D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--------------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A0D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--------------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--------------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--------------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--------------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6150762"/>
                  </a:ext>
                </a:extLst>
              </a:tr>
              <a:tr h="48252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305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5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D1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5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datalogger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305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Quanterra 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Q330 + recorder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10k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4599912"/>
                  </a:ext>
                </a:extLst>
              </a:tr>
              <a:tr h="277403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1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5B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datalogger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1067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Nanometrics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Centaur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>
                          <a:effectLst/>
                          <a:latin typeface="Calibri" panose="020F0502020204030204" pitchFamily="34" charset="0"/>
                        </a:rPr>
                        <a:t>6k </a:t>
                      </a:r>
                      <a:endParaRPr lang="en-US" sz="1300" b="0" i="0">
                        <a:effectLst/>
                      </a:endParaRP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09" marR="69809" marT="34905" marB="34905">
                    <a:lnL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4A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227118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AE21DA2-2613-6042-9BD7-72690FB50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1716307"/>
            <a:ext cx="1343676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89C519B-0068-B145-B899-C31236266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8204" y="6546350"/>
            <a:ext cx="2133600" cy="365125"/>
          </a:xfrm>
        </p:spPr>
        <p:txBody>
          <a:bodyPr/>
          <a:lstStyle/>
          <a:p>
            <a:fld id="{4A98C4BA-CD6F-F94E-B9A3-FA5868B888A4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18133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3381018" y="1310522"/>
            <a:ext cx="5288130" cy="4704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ET Site evaluation</a:t>
            </a:r>
            <a:endParaRPr lang="en-US" dirty="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>
              <a:solidFill>
                <a:srgbClr val="FFFFFF"/>
              </a:solidFill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dirty="0"/>
              <a:t>Thank you for your attention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it-IT" sz="4000" b="1" dirty="0">
              <a:solidFill>
                <a:schemeClr val="bg1">
                  <a:lumMod val="50000"/>
                  <a:lumOff val="50000"/>
                </a:schemeClr>
              </a:solidFill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END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B46640AA-24FE-5C48-8C28-1EA8CF4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4527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7094E6E-EF86-2A44-984B-DFAABFA29C92}"/>
              </a:ext>
            </a:extLst>
          </p:cNvPr>
          <p:cNvSpPr txBox="1">
            <a:spLocks/>
          </p:cNvSpPr>
          <p:nvPr/>
        </p:nvSpPr>
        <p:spPr>
          <a:xfrm>
            <a:off x="3381018" y="1224000"/>
            <a:ext cx="5288130" cy="47041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ET </a:t>
            </a:r>
            <a:r>
              <a:rPr lang="en-US" b="1" dirty="0"/>
              <a:t>Site </a:t>
            </a:r>
            <a:r>
              <a:rPr lang="en-US" b="1" dirty="0" smtClean="0"/>
              <a:t>evaluation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b="1" dirty="0" smtClean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/>
              <a:t>SEISMIC</a:t>
            </a:r>
            <a:endParaRPr lang="en-US" b="1" dirty="0" smtClean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2"/>
                </a:solidFill>
                <a:cs typeface="Calibri"/>
              </a:rPr>
              <a:t>ACOUSTIC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smtClean="0">
                <a:solidFill>
                  <a:schemeClr val="accent5"/>
                </a:solidFill>
                <a:cs typeface="Calibri"/>
              </a:rPr>
              <a:t>MAGNETIC</a:t>
            </a:r>
            <a:r>
              <a:rPr lang="en-US" sz="3800" b="1" dirty="0" smtClean="0">
                <a:solidFill>
                  <a:schemeClr val="bg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endParaRPr lang="en-US" sz="3800" b="1" dirty="0">
              <a:solidFill>
                <a:schemeClr val="bg1">
                  <a:lumMod val="50000"/>
                  <a:lumOff val="50000"/>
                </a:schemeClr>
              </a:solidFill>
              <a:cs typeface="Calibri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298A8E09-17A4-894D-8F8C-C66A7E39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84447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6589167" y="365125"/>
            <a:ext cx="2072232" cy="82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96F40-B1B6-45F5-AB61-0EDABF5C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386" y="1285200"/>
            <a:ext cx="5370763" cy="50920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/>
              <a:t>What to measure: 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ambient noise;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Newtonian noise; 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background seismicity;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effects of large regional and tele-seismic earthquakes;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…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xmlns="" id="{62EC62FF-4510-4C46-97B1-30481AA4BAB5}"/>
              </a:ext>
            </a:extLst>
          </p:cNvPr>
          <p:cNvSpPr txBox="1"/>
          <p:nvPr/>
        </p:nvSpPr>
        <p:spPr>
          <a:xfrm>
            <a:off x="0" y="2702176"/>
            <a:ext cx="17409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Seismic percentile at Virgo site</a:t>
            </a:r>
            <a:endParaRPr lang="en-US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9D7660B2-78F6-A54F-92C5-321BA705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1028" name="Picture 4" descr="https://scientists.virgo-gw.eu/EnvMon/SeismGraph/CB/Em_SEBDCE05_50Hz_ew_vel_specva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96234"/>
            <a:ext cx="4661647" cy="3361765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9996F40-B1B6-45F5-AB61-0EDABF5CB44B}"/>
              </a:ext>
            </a:extLst>
          </p:cNvPr>
          <p:cNvSpPr txBox="1">
            <a:spLocks/>
          </p:cNvSpPr>
          <p:nvPr/>
        </p:nvSpPr>
        <p:spPr>
          <a:xfrm>
            <a:off x="5091954" y="4347882"/>
            <a:ext cx="3840596" cy="2030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/>
              </a:rPr>
              <a:t>Note: at least one year of data-taking ?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 flipV="1">
            <a:off x="3612776" y="3998259"/>
            <a:ext cx="1497106" cy="4930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77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6589167" y="365125"/>
            <a:ext cx="2072232" cy="82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96F40-B1B6-45F5-AB61-0EDABF5CB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386" y="1286431"/>
            <a:ext cx="5370763" cy="509200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/>
              <a:t>What to measure: 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ambient noise;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Newtonian noise; 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background seismicity;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effects of large regional and tele-seismic earthquakes;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…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Installation </a:t>
            </a:r>
            <a:r>
              <a:rPr lang="en-US" sz="2200" b="1" dirty="0" smtClean="0"/>
              <a:t>Best </a:t>
            </a:r>
            <a:r>
              <a:rPr lang="en-US" sz="2200" b="1" dirty="0"/>
              <a:t>Practice: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Far from sources of local noise (fans, cars, </a:t>
            </a:r>
            <a:r>
              <a:rPr lang="en-US" sz="1800" dirty="0" smtClean="0"/>
              <a:t>equipment, plants);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Good cohesion with bedrock;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Shielding from air circulation and thermal variation.</a:t>
            </a:r>
            <a:endParaRPr lang="en-US" sz="1800" dirty="0"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1FE82C5C-CABB-4F48-A245-67BA478C6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9" r="5353" b="4367"/>
          <a:stretch/>
        </p:blipFill>
        <p:spPr>
          <a:xfrm>
            <a:off x="26895" y="4475474"/>
            <a:ext cx="2859741" cy="2355635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06C0A3BB-57F0-574A-B4D7-93575BFA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12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094EAB51-C81C-4C40-8F85-C2C21FEA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61" b="2868"/>
          <a:stretch>
            <a:fillRect/>
          </a:stretch>
        </p:blipFill>
        <p:spPr>
          <a:xfrm>
            <a:off x="1" y="-8"/>
            <a:ext cx="2079812" cy="3163761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47E4703-2E7F-7D43-91D8-83CC7A309481}"/>
              </a:ext>
            </a:extLst>
          </p:cNvPr>
          <p:cNvSpPr txBox="1"/>
          <p:nvPr/>
        </p:nvSpPr>
        <p:spPr>
          <a:xfrm>
            <a:off x="3021106" y="6273225"/>
            <a:ext cx="3048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Sealed steel isolation chamber with 4-inch thick base plate 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xmlns="" id="{62EC62FF-4510-4C46-97B1-30481AA4BAB5}"/>
              </a:ext>
            </a:extLst>
          </p:cNvPr>
          <p:cNvSpPr txBox="1"/>
          <p:nvPr/>
        </p:nvSpPr>
        <p:spPr>
          <a:xfrm>
            <a:off x="0" y="3096620"/>
            <a:ext cx="20529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STS-2 seismometer and its thermal insulation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139194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E36BFF-527F-4B1D-A01F-64D4C2E55B0E}"/>
              </a:ext>
            </a:extLst>
          </p:cNvPr>
          <p:cNvSpPr txBox="1">
            <a:spLocks/>
          </p:cNvSpPr>
          <p:nvPr/>
        </p:nvSpPr>
        <p:spPr>
          <a:xfrm>
            <a:off x="6589167" y="365125"/>
            <a:ext cx="2072232" cy="829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SEISMIC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69B0C900-2F8B-5244-A21E-C728C72437BC}"/>
              </a:ext>
            </a:extLst>
          </p:cNvPr>
          <p:cNvSpPr txBox="1">
            <a:spLocks/>
          </p:cNvSpPr>
          <p:nvPr/>
        </p:nvSpPr>
        <p:spPr>
          <a:xfrm>
            <a:off x="3409386" y="1286431"/>
            <a:ext cx="5370763" cy="5092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buFont typeface="Arial"/>
              <a:buNone/>
            </a:pPr>
            <a:r>
              <a:rPr lang="en-US" sz="2200" b="1" dirty="0"/>
              <a:t>What to measure: 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ambient noise;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Newtonian noise; 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background seismicity;</a:t>
            </a:r>
            <a:endParaRPr lang="en-US" sz="1800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effects of large regional and </a:t>
            </a:r>
            <a:r>
              <a:rPr lang="en-US" sz="1800" dirty="0" err="1"/>
              <a:t>tele</a:t>
            </a:r>
            <a:r>
              <a:rPr lang="en-US" sz="1800" dirty="0"/>
              <a:t>-seismic earthquakes;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cs typeface="Calibri"/>
              </a:rPr>
              <a:t>…</a:t>
            </a:r>
          </a:p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Installation </a:t>
            </a:r>
            <a:r>
              <a:rPr lang="en-US" sz="2200" b="1" dirty="0" smtClean="0"/>
              <a:t>Best </a:t>
            </a:r>
            <a:r>
              <a:rPr lang="en-US" sz="2200" b="1" dirty="0"/>
              <a:t>Practice: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Far from sources of local noise (fans, cars, equipment, plants);</a:t>
            </a:r>
            <a:endParaRPr lang="en-US" sz="1800" dirty="0" smtClean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Good cohesion with bedrock;</a:t>
            </a:r>
            <a:endParaRPr lang="en-US" sz="1800" dirty="0" smtClean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Shielding from air circulation and thermal variation.</a:t>
            </a:r>
            <a:endParaRPr lang="en-US" sz="1800" dirty="0" smtClean="0">
              <a:cs typeface="Calibri"/>
            </a:endParaRPr>
          </a:p>
          <a:p>
            <a:pPr marL="0" indent="0" defTabSz="914400">
              <a:lnSpc>
                <a:spcPct val="90000"/>
              </a:lnSpc>
              <a:buFont typeface="Arial"/>
              <a:buNone/>
            </a:pPr>
            <a:r>
              <a:rPr lang="en-US" sz="2200" b="1" dirty="0" smtClean="0"/>
              <a:t>Advices:</a:t>
            </a:r>
            <a:r>
              <a:rPr lang="en-US" sz="2200" b="1" dirty="0"/>
              <a:t> 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Good </a:t>
            </a:r>
            <a:r>
              <a:rPr lang="en-US" sz="1800" dirty="0" smtClean="0"/>
              <a:t>deployment prevents </a:t>
            </a:r>
            <a:r>
              <a:rPr lang="en-US" sz="1800" dirty="0"/>
              <a:t>to record the installation noise and mask the true seismic signal</a:t>
            </a:r>
            <a:endParaRPr lang="en-US" sz="1800" dirty="0">
              <a:cs typeface="Calibri"/>
            </a:endParaRPr>
          </a:p>
          <a:p>
            <a:pPr marL="0" indent="0" defTabSz="914400">
              <a:lnSpc>
                <a:spcPct val="90000"/>
              </a:lnSpc>
              <a:buFont typeface="Arial"/>
              <a:buNone/>
            </a:pPr>
            <a:r>
              <a:rPr lang="en-US" sz="2200" b="1" dirty="0"/>
              <a:t>Costs: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~25k euro + site </a:t>
            </a:r>
            <a:r>
              <a:rPr lang="en-US" sz="1800" dirty="0" smtClean="0"/>
              <a:t>preparation.</a:t>
            </a:r>
            <a:endParaRPr lang="en-US" sz="1800" dirty="0">
              <a:cs typeface="Calibri"/>
            </a:endParaRP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xmlns="" id="{8144FC3C-A5D9-3645-B178-A1A47A55651A}"/>
              </a:ext>
            </a:extLst>
          </p:cNvPr>
          <p:cNvSpPr txBox="1"/>
          <p:nvPr/>
        </p:nvSpPr>
        <p:spPr>
          <a:xfrm>
            <a:off x="240224" y="5633634"/>
            <a:ext cx="25107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Typical underground seismic station installation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4DCFBB92-5B09-A14C-89F7-6EB92F0CA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98"/>
          <a:stretch/>
        </p:blipFill>
        <p:spPr bwMode="auto">
          <a:xfrm>
            <a:off x="344531" y="1080526"/>
            <a:ext cx="2659926" cy="4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A9570E5C-7C28-F243-800A-33838B44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54637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AB001-C4A9-4213-BA67-84B0DAAE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164" y="101654"/>
            <a:ext cx="2041235" cy="110858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  <a:cs typeface="Calibri"/>
              </a:rPr>
              <a:t>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CAE01-9BD5-4E21-8F83-DBCFC803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549" y="922222"/>
            <a:ext cx="4365850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What to </a:t>
            </a:r>
            <a:r>
              <a:rPr lang="en-US" sz="2200" b="1" dirty="0" smtClean="0"/>
              <a:t>measure</a:t>
            </a:r>
            <a:r>
              <a:rPr lang="en-US" sz="2200" b="1" dirty="0" smtClean="0">
                <a:cs typeface="Calibri"/>
              </a:rPr>
              <a:t>:</a:t>
            </a:r>
            <a:r>
              <a:rPr lang="en-US" sz="2200" b="1" dirty="0"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Calibri"/>
              </a:rPr>
              <a:t>acoustic </a:t>
            </a:r>
            <a:r>
              <a:rPr lang="en-US" sz="1800" dirty="0">
                <a:cs typeface="Calibri"/>
              </a:rPr>
              <a:t>noise over time at surface;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Calibri"/>
              </a:rPr>
              <a:t>underground </a:t>
            </a:r>
            <a:r>
              <a:rPr lang="en-US" sz="1800" dirty="0">
                <a:cs typeface="Calibri"/>
              </a:rPr>
              <a:t>reverberation time of caverns (RT-60) by exploding </a:t>
            </a:r>
            <a:r>
              <a:rPr lang="en-US" sz="1800" dirty="0" smtClean="0">
                <a:cs typeface="Calibri"/>
              </a:rPr>
              <a:t>fire crackers.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C38775E5-AF69-3B4E-A43D-BCFA2D771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5" y="236000"/>
            <a:ext cx="3950293" cy="284965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38897A69-D564-A046-8F98-0E8E89EDA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0344" y="3895280"/>
            <a:ext cx="3950293" cy="2962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A72997-2FE1-47E0-BF9A-D4626F8F6E16}"/>
              </a:ext>
            </a:extLst>
          </p:cNvPr>
          <p:cNvSpPr txBox="1"/>
          <p:nvPr/>
        </p:nvSpPr>
        <p:spPr>
          <a:xfrm>
            <a:off x="0" y="3124089"/>
            <a:ext cx="21448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Typical spectra: underground (blue) and into the Virgo Laser Lab (red)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xmlns="" id="{DFC92D4D-7FC4-1844-952C-C7266244DB5C}"/>
              </a:ext>
            </a:extLst>
          </p:cNvPr>
          <p:cNvSpPr txBox="1"/>
          <p:nvPr/>
        </p:nvSpPr>
        <p:spPr>
          <a:xfrm>
            <a:off x="590428" y="6100838"/>
            <a:ext cx="21448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RT60 reverberation time measurement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2F0400C-8877-A444-ACA0-A966A152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375" y="6475368"/>
            <a:ext cx="2133600" cy="365125"/>
          </a:xfrm>
        </p:spPr>
        <p:txBody>
          <a:bodyPr/>
          <a:lstStyle/>
          <a:p>
            <a:fld id="{4A98C4BA-CD6F-F94E-B9A3-FA5868B888A4}" type="slidenum">
              <a:rPr lang="it-IT" smtClean="0">
                <a:solidFill>
                  <a:schemeClr val="tx1"/>
                </a:solidFill>
              </a:rPr>
              <a:pPr/>
              <a:t>6</a:t>
            </a:fld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9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AB001-C4A9-4213-BA67-84B0DAAE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164" y="101654"/>
            <a:ext cx="2041235" cy="110858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  <a:cs typeface="Calibri"/>
              </a:rPr>
              <a:t>SOUND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CCAE01-9BD5-4E21-8F83-DBCFC8035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549" y="922222"/>
            <a:ext cx="4365850" cy="415436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What to </a:t>
            </a:r>
            <a:r>
              <a:rPr lang="en-US" sz="2200" b="1" dirty="0" smtClean="0"/>
              <a:t>measure</a:t>
            </a:r>
            <a:r>
              <a:rPr lang="en-US" sz="2200" b="1" dirty="0" smtClean="0">
                <a:cs typeface="Calibri"/>
              </a:rPr>
              <a:t>:</a:t>
            </a:r>
            <a:r>
              <a:rPr lang="en-US" sz="2200" b="1" dirty="0"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Calibri"/>
              </a:rPr>
              <a:t>acoustic noise over time at surface;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cs typeface="Calibri"/>
              </a:rPr>
              <a:t>underground reverberation time of caverns (RT-60) by exploding fire crackers.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Installation Best Practice: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Protection against direct water and wind, mandatory;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Source of </a:t>
            </a:r>
            <a:r>
              <a:rPr lang="en-US" sz="1800" dirty="0" smtClean="0">
                <a:ea typeface="+mn-lt"/>
                <a:cs typeface="+mn-lt"/>
              </a:rPr>
              <a:t>turbulence </a:t>
            </a:r>
            <a:r>
              <a:rPr lang="en-US" sz="1800" dirty="0" smtClean="0">
                <a:ea typeface="+mn-lt"/>
                <a:cs typeface="+mn-lt"/>
              </a:rPr>
              <a:t>in the vicinity to be avoided; 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Wind noise reduction via porous fabric domes recommended;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Long term deployments</a:t>
            </a:r>
            <a:r>
              <a:rPr lang="en-US" sz="1800" dirty="0" smtClean="0">
                <a:ea typeface="+mn-lt"/>
                <a:cs typeface="+mn-lt"/>
              </a:rPr>
              <a:t>.</a:t>
            </a:r>
            <a:endParaRPr lang="en-US" sz="1800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endParaRPr lang="en-US" sz="1800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800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2F0400C-8877-A444-ACA0-A966A152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8375" y="6475368"/>
            <a:ext cx="2133600" cy="365125"/>
          </a:xfrm>
        </p:spPr>
        <p:txBody>
          <a:bodyPr/>
          <a:lstStyle/>
          <a:p>
            <a:fld id="{4A98C4BA-CD6F-F94E-B9A3-FA5868B888A4}" type="slidenum">
              <a:rPr lang="it-IT" smtClean="0">
                <a:solidFill>
                  <a:schemeClr val="tx1"/>
                </a:solidFill>
              </a:rPr>
              <a:pPr/>
              <a:t>7</a:t>
            </a:fld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5" name="Picture 4" descr="A plane in the grass&#10;&#10;Description generated with high confidence">
            <a:extLst>
              <a:ext uri="{FF2B5EF4-FFF2-40B4-BE49-F238E27FC236}">
                <a16:creationId xmlns:a16="http://schemas.microsoft.com/office/drawing/2014/main" xmlns="" id="{96353B01-1A18-406A-BD4D-BB563EB7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1832817"/>
            <a:ext cx="2569467" cy="3191885"/>
          </a:xfrm>
          <a:prstGeom prst="rect">
            <a:avLst/>
          </a:prstGeom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xmlns="" id="{7CA72997-2FE1-47E0-BF9A-D4626F8F6E16}"/>
              </a:ext>
            </a:extLst>
          </p:cNvPr>
          <p:cNvSpPr txBox="1"/>
          <p:nvPr/>
        </p:nvSpPr>
        <p:spPr>
          <a:xfrm>
            <a:off x="7749" y="5075695"/>
            <a:ext cx="251072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Infrasound microphone and its wind shielding. 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97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AB001-C4A9-4213-BA67-84B0DAAE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164" y="101654"/>
            <a:ext cx="2041235" cy="1108587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2"/>
                </a:solidFill>
                <a:cs typeface="Calibri"/>
              </a:rPr>
              <a:t>SOUND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9CB2D9B-549C-6C4D-AD0A-28EC455E4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549" y="922222"/>
            <a:ext cx="4365850" cy="43504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Recommended </a:t>
            </a:r>
            <a:r>
              <a:rPr lang="en-US" sz="2200" b="1" dirty="0" smtClean="0">
                <a:ea typeface="+mn-lt"/>
                <a:cs typeface="+mn-lt"/>
              </a:rPr>
              <a:t>instrumentation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Wide range infrasound microphone (0.1Hz-10kHz), </a:t>
            </a:r>
            <a:r>
              <a:rPr lang="en-US" sz="1800" dirty="0" smtClean="0">
                <a:ea typeface="+mn-lt"/>
                <a:cs typeface="+mn-lt"/>
              </a:rPr>
              <a:t>with low </a:t>
            </a:r>
            <a:r>
              <a:rPr lang="en-US" sz="1800" dirty="0" smtClean="0">
                <a:ea typeface="+mn-lt"/>
                <a:cs typeface="+mn-lt"/>
              </a:rPr>
              <a:t>inherent noise </a:t>
            </a:r>
            <a:r>
              <a:rPr lang="en-US" sz="1800" dirty="0" smtClean="0">
                <a:ea typeface="+mn-lt"/>
                <a:cs typeface="+mn-lt"/>
              </a:rPr>
              <a:t>and good sensitivity;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Post-processing unit.</a:t>
            </a:r>
          </a:p>
          <a:p>
            <a:pPr>
              <a:lnSpc>
                <a:spcPct val="90000"/>
              </a:lnSpc>
            </a:pPr>
            <a:endParaRPr lang="en-US" sz="1800" dirty="0" smtClean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>
                <a:ea typeface="+mn-lt"/>
                <a:cs typeface="+mn-lt"/>
              </a:rPr>
              <a:t>Costs: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ea typeface="+mn-lt"/>
                <a:cs typeface="+mn-lt"/>
              </a:rPr>
              <a:t>~ 22 K euro per complete </a:t>
            </a:r>
            <a:r>
              <a:rPr lang="en-US" sz="1800" dirty="0" smtClean="0">
                <a:ea typeface="+mn-lt"/>
                <a:cs typeface="+mn-lt"/>
              </a:rPr>
              <a:t>station; (digitizer ~</a:t>
            </a:r>
            <a:r>
              <a:rPr lang="en-US" sz="1800" dirty="0" smtClean="0">
                <a:ea typeface="+mn-lt"/>
                <a:cs typeface="+mn-lt"/>
              </a:rPr>
              <a:t>10k </a:t>
            </a:r>
            <a:r>
              <a:rPr lang="en-US" sz="1800" dirty="0" smtClean="0">
                <a:ea typeface="+mn-lt"/>
                <a:cs typeface="+mn-lt"/>
              </a:rPr>
              <a:t>euro </a:t>
            </a:r>
            <a:r>
              <a:rPr lang="en-US" sz="1800" dirty="0" smtClean="0">
                <a:ea typeface="+mn-lt"/>
                <a:cs typeface="+mn-lt"/>
              </a:rPr>
              <a:t>could be shared with one  </a:t>
            </a:r>
            <a:r>
              <a:rPr lang="en-US" sz="1800" dirty="0" smtClean="0">
                <a:ea typeface="+mn-lt"/>
                <a:cs typeface="+mn-lt"/>
              </a:rPr>
              <a:t>seismometer).</a:t>
            </a:r>
            <a:r>
              <a:rPr lang="en-US" sz="1800" dirty="0" smtClean="0">
                <a:ea typeface="+mn-lt"/>
                <a:cs typeface="+mn-lt"/>
              </a:rPr>
              <a:t> </a:t>
            </a:r>
            <a:endParaRPr lang="en-US" sz="1800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1800" dirty="0" smtClean="0">
                <a:ea typeface="+mn-lt"/>
                <a:cs typeface="+mn-lt"/>
              </a:rPr>
              <a:t>Note: pairs of microphones at ~0.5 m could be useful to remove wind effect ? TBC</a:t>
            </a:r>
            <a:endParaRPr lang="en-US" sz="1800" dirty="0" smtClean="0">
              <a:cs typeface="Calibri"/>
            </a:endParaRPr>
          </a:p>
          <a:p>
            <a:pPr>
              <a:lnSpc>
                <a:spcPct val="90000"/>
              </a:lnSpc>
              <a:buNone/>
            </a:pPr>
            <a:endParaRPr lang="en-US" sz="1800" dirty="0" smtClean="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800" dirty="0">
              <a:ea typeface="+mn-lt"/>
              <a:cs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ea typeface="+mn-lt"/>
              <a:cs typeface="+mn-lt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xmlns="" id="{34FBDB7A-3F1A-D745-80BE-1A47CD62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" name="Picture 2" descr="https://www.agentek.co.il/files/catalog/org/1334048942e42Sn.jpg">
            <a:extLst>
              <a:ext uri="{FF2B5EF4-FFF2-40B4-BE49-F238E27FC236}">
                <a16:creationId xmlns:a16="http://schemas.microsoft.com/office/drawing/2014/main" xmlns="" id="{ACA6BA92-488C-EF4F-92E1-CEE56534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91628"/>
            <a:ext cx="3020991" cy="23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TYPE 4193-L-004 ½-inch pressure-field microphone with Type 2669-L preamplifier and infrasound adaptor, 200 V polarization">
            <a:extLst>
              <a:ext uri="{FF2B5EF4-FFF2-40B4-BE49-F238E27FC236}">
                <a16:creationId xmlns:a16="http://schemas.microsoft.com/office/drawing/2014/main" xmlns="" id="{3D4CE2E6-7748-504D-8C1E-71EF7B5B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097" y="5281859"/>
            <a:ext cx="1868208" cy="106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5">
            <a:extLst>
              <a:ext uri="{FF2B5EF4-FFF2-40B4-BE49-F238E27FC236}">
                <a16:creationId xmlns:a16="http://schemas.microsoft.com/office/drawing/2014/main" xmlns="" id="{7CA72997-2FE1-47E0-BF9A-D4626F8F6E16}"/>
              </a:ext>
            </a:extLst>
          </p:cNvPr>
          <p:cNvSpPr txBox="1"/>
          <p:nvPr/>
        </p:nvSpPr>
        <p:spPr>
          <a:xfrm>
            <a:off x="0" y="5918362"/>
            <a:ext cx="314661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Typical sound microphone and electronic post-processing unit</a:t>
            </a:r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948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B65471D-A29D-47D8-8111-E09D037F9490}"/>
              </a:ext>
            </a:extLst>
          </p:cNvPr>
          <p:cNvSpPr txBox="1">
            <a:spLocks/>
          </p:cNvSpPr>
          <p:nvPr/>
        </p:nvSpPr>
        <p:spPr>
          <a:xfrm>
            <a:off x="5829751" y="287634"/>
            <a:ext cx="2831648" cy="74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b="1" kern="120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MAGNETIC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A52BDD-AB18-4F22-8A9F-F2BB0DB7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61" y="1029600"/>
            <a:ext cx="5370763" cy="482632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2200" b="1" dirty="0" smtClean="0"/>
              <a:t>What to </a:t>
            </a:r>
            <a:r>
              <a:rPr lang="en-US" sz="2200" b="1" dirty="0" smtClean="0"/>
              <a:t>measure:</a:t>
            </a:r>
            <a:endParaRPr lang="en-US" sz="2200" b="1" dirty="0">
              <a:cs typeface="Calibri"/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Schumann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Resonances (SR) in the 8-60Hz range with intensity of [0.1-1]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pT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fontAlgn="base"/>
            <a:r>
              <a:rPr lang="en-US" sz="1600" dirty="0" smtClean="0">
                <a:latin typeface="Calibri" pitchFamily="34" charset="0"/>
                <a:cs typeface="Calibri" pitchFamily="34" charset="0"/>
              </a:rPr>
              <a:t>Lightning magnetic disturbance in the [0-few] kHz range;​</a:t>
            </a:r>
          </a:p>
          <a:p>
            <a:pPr fontAlgn="base"/>
            <a:r>
              <a:rPr lang="en-US" sz="1600" dirty="0" smtClean="0">
                <a:latin typeface="Calibri" pitchFamily="34" charset="0"/>
                <a:cs typeface="Calibri" pitchFamily="34" charset="0"/>
              </a:rPr>
              <a:t>(underground) effect of rock magnetic properties on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magnetic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fields.​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36E6DB4E-4AF3-CD44-8EFC-42D865F62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3077"/>
            <a:ext cx="3496884" cy="2719799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xmlns="" id="{CC5094C7-0863-884A-BEAB-806CF02FB841}"/>
              </a:ext>
            </a:extLst>
          </p:cNvPr>
          <p:cNvSpPr txBox="1"/>
          <p:nvPr/>
        </p:nvSpPr>
        <p:spPr>
          <a:xfrm>
            <a:off x="630636" y="6349804"/>
            <a:ext cx="260371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Typical </a:t>
            </a:r>
            <a:r>
              <a:rPr lang="en-US" sz="1600" dirty="0" smtClean="0">
                <a:solidFill>
                  <a:schemeClr val="bg1"/>
                </a:solidFill>
              </a:rPr>
              <a:t>magnetic spectra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xmlns="" id="{E3EE76F0-9EE0-EE45-A3A3-50AAEAAFD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8C4BA-CD6F-F94E-B9A3-FA5868B888A4}" type="slidenum">
              <a:rPr lang="it-IT" smtClean="0"/>
              <a:pPr/>
              <a:t>9</a:t>
            </a:fld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1013012" y="4198735"/>
            <a:ext cx="7691717" cy="2142102"/>
            <a:chOff x="1013012" y="4118050"/>
            <a:chExt cx="7691717" cy="2142102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1859D652-9B0E-A04E-8B7E-D96369798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012" y="4118050"/>
              <a:ext cx="7691717" cy="2142102"/>
            </a:xfrm>
            <a:prstGeom prst="rect">
              <a:avLst/>
            </a:prstGeom>
          </p:spPr>
        </p:pic>
        <p:sp>
          <p:nvSpPr>
            <p:cNvPr id="11" name="TextBox 5">
              <a:extLst>
                <a:ext uri="{FF2B5EF4-FFF2-40B4-BE49-F238E27FC236}">
                  <a16:creationId xmlns:a16="http://schemas.microsoft.com/office/drawing/2014/main" xmlns="" id="{CC5094C7-0863-884A-BEAB-806CF02FB841}"/>
                </a:ext>
              </a:extLst>
            </p:cNvPr>
            <p:cNvSpPr txBox="1"/>
            <p:nvPr/>
          </p:nvSpPr>
          <p:spPr>
            <a:xfrm>
              <a:off x="1075765" y="5148535"/>
              <a:ext cx="367554" cy="27699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err="1" smtClean="0">
                  <a:solidFill>
                    <a:schemeClr val="bg1"/>
                  </a:solidFill>
                </a:rPr>
                <a:t>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1403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282</Words>
  <Application>Microsoft Office PowerPoint</Application>
  <PresentationFormat>Presentazione su schermo (4:3)</PresentationFormat>
  <Paragraphs>238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SOUND</vt:lpstr>
      <vt:lpstr>SOUND</vt:lpstr>
      <vt:lpstr>SOUND</vt:lpstr>
      <vt:lpstr>Diapositiva 9</vt:lpstr>
      <vt:lpstr>Diapositiva 10</vt:lpstr>
      <vt:lpstr>Diapositiva 11</vt:lpstr>
      <vt:lpstr>Diapositiva 12</vt:lpstr>
    </vt:vector>
  </TitlesOfParts>
  <Company>INGV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Telescope WG 2 report</dc:title>
  <dc:creator>Marco Olivieri</dc:creator>
  <cp:lastModifiedBy>Utente Windows</cp:lastModifiedBy>
  <cp:revision>46</cp:revision>
  <dcterms:created xsi:type="dcterms:W3CDTF">2019-06-07T11:56:21Z</dcterms:created>
  <dcterms:modified xsi:type="dcterms:W3CDTF">2019-06-10T12:18:25Z</dcterms:modified>
</cp:coreProperties>
</file>