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744" r:id="rId2"/>
    <p:sldId id="743" r:id="rId3"/>
    <p:sldId id="825" r:id="rId4"/>
    <p:sldId id="826" r:id="rId5"/>
    <p:sldId id="827" r:id="rId6"/>
    <p:sldId id="817" r:id="rId7"/>
    <p:sldId id="824" r:id="rId8"/>
    <p:sldId id="828" r:id="rId9"/>
    <p:sldId id="830" r:id="rId10"/>
    <p:sldId id="831" r:id="rId11"/>
    <p:sldId id="832" r:id="rId12"/>
    <p:sldId id="833" r:id="rId13"/>
    <p:sldId id="834" r:id="rId14"/>
    <p:sldId id="835" r:id="rId15"/>
    <p:sldId id="836" r:id="rId16"/>
    <p:sldId id="837" r:id="rId17"/>
    <p:sldId id="838" r:id="rId18"/>
    <p:sldId id="839" r:id="rId19"/>
    <p:sldId id="854" r:id="rId20"/>
    <p:sldId id="866" r:id="rId21"/>
    <p:sldId id="841" r:id="rId22"/>
    <p:sldId id="868" r:id="rId23"/>
    <p:sldId id="869" r:id="rId24"/>
    <p:sldId id="870" r:id="rId25"/>
    <p:sldId id="844" r:id="rId26"/>
    <p:sldId id="845" r:id="rId27"/>
    <p:sldId id="846" r:id="rId28"/>
    <p:sldId id="847" r:id="rId29"/>
    <p:sldId id="848" r:id="rId30"/>
    <p:sldId id="852" r:id="rId31"/>
    <p:sldId id="853" r:id="rId32"/>
    <p:sldId id="849" r:id="rId33"/>
    <p:sldId id="850" r:id="rId34"/>
    <p:sldId id="856" r:id="rId35"/>
    <p:sldId id="857" r:id="rId36"/>
    <p:sldId id="859" r:id="rId37"/>
    <p:sldId id="860" r:id="rId38"/>
    <p:sldId id="871" r:id="rId39"/>
    <p:sldId id="873" r:id="rId40"/>
    <p:sldId id="872" r:id="rId41"/>
    <p:sldId id="861" r:id="rId42"/>
    <p:sldId id="858" r:id="rId43"/>
    <p:sldId id="863" r:id="rId44"/>
    <p:sldId id="862" r:id="rId45"/>
    <p:sldId id="864" r:id="rId46"/>
    <p:sldId id="865" r:id="rId47"/>
    <p:sldId id="855" r:id="rId48"/>
    <p:sldId id="867" r:id="rId49"/>
    <p:sldId id="843" r:id="rId50"/>
    <p:sldId id="840" r:id="rId51"/>
    <p:sldId id="829" r:id="rId52"/>
  </p:sldIdLst>
  <p:sldSz cx="9144000" cy="6858000" type="screen4x3"/>
  <p:notesSz cx="6934200" cy="92202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1730F"/>
    <a:srgbClr val="6C0000"/>
    <a:srgbClr val="FB5B29"/>
    <a:srgbClr val="FA742A"/>
    <a:srgbClr val="DD6255"/>
    <a:srgbClr val="DDDDDD"/>
    <a:srgbClr val="B9B9B9"/>
    <a:srgbClr val="808080"/>
    <a:srgbClr val="D8D8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9" autoAdjust="0"/>
    <p:restoredTop sz="92128" autoAdjust="0"/>
  </p:normalViewPr>
  <p:slideViewPr>
    <p:cSldViewPr>
      <p:cViewPr varScale="1">
        <p:scale>
          <a:sx n="84" d="100"/>
          <a:sy n="84" d="100"/>
        </p:scale>
        <p:origin x="-294" y="-84"/>
      </p:cViewPr>
      <p:guideLst>
        <p:guide orient="horz" pos="2160"/>
        <p:guide pos="2880"/>
      </p:guideLst>
    </p:cSldViewPr>
  </p:slideViewPr>
  <p:outlineViewPr>
    <p:cViewPr>
      <p:scale>
        <a:sx n="33" d="100"/>
        <a:sy n="33" d="100"/>
      </p:scale>
      <p:origin x="0" y="81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0" d="100"/>
          <a:sy n="100" d="100"/>
        </p:scale>
        <p:origin x="-3576" y="-108"/>
      </p:cViewPr>
      <p:guideLst>
        <p:guide orient="horz" pos="2904"/>
        <p:guide pos="218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C1F6FA15-224C-4244-A67D-AE298A223535}" type="datetimeFigureOut">
              <a:rPr lang="de-DE" smtClean="0"/>
              <a:pPr/>
              <a:t>27.03.2012</a:t>
            </a:fld>
            <a:endParaRPr lang="de-DE"/>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8A6BDF9C-E948-4BF6-8C70-E886793B81B4}"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05027" cy="460509"/>
          </a:xfrm>
          <a:prstGeom prst="rect">
            <a:avLst/>
          </a:prstGeom>
        </p:spPr>
        <p:txBody>
          <a:bodyPr vert="horz" lIns="92303" tIns="46151" rIns="92303" bIns="46151"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927624" y="1"/>
            <a:ext cx="3005027" cy="460509"/>
          </a:xfrm>
          <a:prstGeom prst="rect">
            <a:avLst/>
          </a:prstGeom>
        </p:spPr>
        <p:txBody>
          <a:bodyPr vert="horz" lIns="92303" tIns="46151" rIns="92303" bIns="46151" rtlCol="0"/>
          <a:lstStyle>
            <a:lvl1pPr algn="r" fontAlgn="auto">
              <a:spcBef>
                <a:spcPts val="0"/>
              </a:spcBef>
              <a:spcAft>
                <a:spcPts val="0"/>
              </a:spcAft>
              <a:defRPr sz="1200" smtClean="0">
                <a:latin typeface="+mn-lt"/>
              </a:defRPr>
            </a:lvl1pPr>
          </a:lstStyle>
          <a:p>
            <a:pPr>
              <a:defRPr/>
            </a:pPr>
            <a:fld id="{28587CA3-0926-47A8-BA0B-A174BF904ECD}" type="datetimeFigureOut">
              <a:rPr lang="de-DE"/>
              <a:pPr>
                <a:defRPr/>
              </a:pPr>
              <a:t>27.03.2012</a:t>
            </a:fld>
            <a:endParaRPr lang="de-DE"/>
          </a:p>
        </p:txBody>
      </p:sp>
      <p:sp>
        <p:nvSpPr>
          <p:cNvPr id="5" name="Notizenplatzhalter 4"/>
          <p:cNvSpPr>
            <a:spLocks noGrp="1"/>
          </p:cNvSpPr>
          <p:nvPr>
            <p:ph type="body" sz="quarter" idx="3"/>
          </p:nvPr>
        </p:nvSpPr>
        <p:spPr>
          <a:xfrm>
            <a:off x="693111" y="4379130"/>
            <a:ext cx="5547980" cy="4148876"/>
          </a:xfrm>
          <a:prstGeom prst="rect">
            <a:avLst/>
          </a:prstGeom>
        </p:spPr>
        <p:txBody>
          <a:bodyPr vert="horz" lIns="92303" tIns="46151" rIns="92303" bIns="4615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758261"/>
            <a:ext cx="3005027" cy="460509"/>
          </a:xfrm>
          <a:prstGeom prst="rect">
            <a:avLst/>
          </a:prstGeom>
        </p:spPr>
        <p:txBody>
          <a:bodyPr vert="horz" lIns="92303" tIns="46151" rIns="92303" bIns="46151"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927624" y="8758261"/>
            <a:ext cx="3005027" cy="460509"/>
          </a:xfrm>
          <a:prstGeom prst="rect">
            <a:avLst/>
          </a:prstGeom>
        </p:spPr>
        <p:txBody>
          <a:bodyPr vert="horz" lIns="92303" tIns="46151" rIns="92303" bIns="46151" rtlCol="0" anchor="b"/>
          <a:lstStyle>
            <a:lvl1pPr algn="r" fontAlgn="auto">
              <a:spcBef>
                <a:spcPts val="0"/>
              </a:spcBef>
              <a:spcAft>
                <a:spcPts val="0"/>
              </a:spcAft>
              <a:defRPr sz="1200" smtClean="0">
                <a:latin typeface="+mn-lt"/>
              </a:defRPr>
            </a:lvl1pPr>
          </a:lstStyle>
          <a:p>
            <a:pPr>
              <a:defRPr/>
            </a:pPr>
            <a:fld id="{DB6B80B3-6E80-4BD1-8958-92EE2F21F5E7}"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xfrm>
            <a:off x="1163638" y="692150"/>
            <a:ext cx="4606925" cy="3455988"/>
          </a:xfrm>
          <a:prstGeom prst="rect">
            <a:avLst/>
          </a:prstGeom>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989023-7C65-4D82-B6A8-D76CD78E3630}" type="slidenum">
              <a:rPr lang="de-DE"/>
              <a:pPr fontAlgn="base">
                <a:spcBef>
                  <a:spcPct val="0"/>
                </a:spcBef>
                <a:spcAft>
                  <a:spcPct val="0"/>
                </a:spcAft>
              </a:pPr>
              <a:t>47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494463"/>
            <a:ext cx="2133600" cy="363537"/>
          </a:xfrm>
          <a:prstGeom prst="rect">
            <a:avLst/>
          </a:prstGeom>
        </p:spPr>
        <p:txBody>
          <a:bodyPr/>
          <a:lstStyle>
            <a:lvl1pPr>
              <a:defRPr/>
            </a:lvl1pPr>
          </a:lstStyle>
          <a:p>
            <a:pPr>
              <a:defRPr/>
            </a:pPr>
            <a:r>
              <a:rPr lang="en-US"/>
              <a:t>Katrin Dahl</a:t>
            </a: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434C9C48-91BA-4520-A467-4B34CE95ACBD}" type="slidenum">
              <a:rPr lang="de-DE"/>
              <a:pPr>
                <a:defRPr/>
              </a:pPr>
              <a:t>‹Nr.›</a:t>
            </a:fld>
            <a:endParaRPr lang="de-DE"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85918" y="285728"/>
            <a:ext cx="6286544" cy="725470"/>
          </a:xfrm>
        </p:spPr>
        <p:txBody>
          <a:bodyPr/>
          <a:lstStyle>
            <a:lvl1pPr algn="r">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000" baseline="0"/>
            </a:lvl1pPr>
            <a:lvl2pPr>
              <a:defRPr sz="1800" baseline="0"/>
            </a:lvl2pPr>
            <a:lvl3pPr>
              <a:defRPr sz="1800" baseline="0"/>
            </a:lvl3pPr>
            <a:lvl4pPr>
              <a:defRPr sz="1800" baseline="0"/>
            </a:lvl4pPr>
            <a:lvl5pPr>
              <a:defRPr sz="1800" baseline="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oliennummernplatzhalter 7"/>
          <p:cNvSpPr>
            <a:spLocks noGrp="1"/>
          </p:cNvSpPr>
          <p:nvPr>
            <p:ph type="sldNum" sz="quarter" idx="11"/>
          </p:nvPr>
        </p:nvSpPr>
        <p:spPr>
          <a:xfrm>
            <a:off x="7000892" y="6572250"/>
            <a:ext cx="2133600" cy="293688"/>
          </a:xfrm>
        </p:spPr>
        <p:txBody>
          <a:bodyPr/>
          <a:lstStyle>
            <a:lvl1pPr>
              <a:defRPr/>
            </a:lvl1pPr>
          </a:lstStyle>
          <a:p>
            <a:pPr>
              <a:defRPr/>
            </a:pPr>
            <a:fld id="{99443A05-27B8-482E-949D-258132531599}" type="slidenum">
              <a:rPr lang="de-DE"/>
              <a:pPr>
                <a:defRPr/>
              </a:pPr>
              <a:t>‹Nr.›</a:t>
            </a:fld>
            <a:endParaRPr lang="de-DE" dirty="0"/>
          </a:p>
        </p:txBody>
      </p:sp>
      <p:pic>
        <p:nvPicPr>
          <p:cNvPr id="6" name="Picture 3" descr="C:\Documents and Settings\towest\My Documents\Talks\IMPRS evaluation\Athenekopp_weiß.png"/>
          <p:cNvPicPr>
            <a:picLocks noChangeAspect="1" noChangeArrowheads="1"/>
          </p:cNvPicPr>
          <p:nvPr userDrawn="1"/>
        </p:nvPicPr>
        <p:blipFill>
          <a:blip r:embed="rId2" cstate="print"/>
          <a:srcRect/>
          <a:stretch>
            <a:fillRect/>
          </a:stretch>
        </p:blipFill>
        <p:spPr bwMode="auto">
          <a:xfrm>
            <a:off x="8215338" y="211085"/>
            <a:ext cx="714380" cy="714380"/>
          </a:xfrm>
          <a:prstGeom prst="rect">
            <a:avLst/>
          </a:prstGeom>
          <a:noFill/>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814513" y="274638"/>
            <a:ext cx="7186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29" name="Picture 16"/>
          <p:cNvPicPr>
            <a:picLocks noChangeAspect="1" noChangeArrowheads="1"/>
          </p:cNvPicPr>
          <p:nvPr/>
        </p:nvPicPr>
        <p:blipFill>
          <a:blip r:embed="rId4" cstate="print"/>
          <a:srcRect/>
          <a:stretch>
            <a:fillRect/>
          </a:stretch>
        </p:blipFill>
        <p:spPr bwMode="auto">
          <a:xfrm>
            <a:off x="187325" y="214313"/>
            <a:ext cx="1312863" cy="1457325"/>
          </a:xfrm>
          <a:prstGeom prst="rect">
            <a:avLst/>
          </a:prstGeom>
          <a:noFill/>
          <a:ln w="9525">
            <a:noFill/>
            <a:round/>
            <a:headEnd/>
            <a:tailEnd/>
          </a:ln>
        </p:spPr>
      </p:pic>
      <p:cxnSp>
        <p:nvCxnSpPr>
          <p:cNvPr id="12" name="Gerade Verbindung 11"/>
          <p:cNvCxnSpPr/>
          <p:nvPr/>
        </p:nvCxnSpPr>
        <p:spPr>
          <a:xfrm>
            <a:off x="0" y="6570663"/>
            <a:ext cx="9144000" cy="1587"/>
          </a:xfrm>
          <a:prstGeom prst="line">
            <a:avLst/>
          </a:prstGeom>
          <a:ln w="254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4"/>
          </p:nvPr>
        </p:nvSpPr>
        <p:spPr>
          <a:xfrm>
            <a:off x="7010432" y="6572250"/>
            <a:ext cx="2133600" cy="293688"/>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lumMod val="95000"/>
                  </a:schemeClr>
                </a:solidFill>
                <a:latin typeface="+mn-lt"/>
              </a:defRPr>
            </a:lvl1pPr>
          </a:lstStyle>
          <a:p>
            <a:pPr>
              <a:defRPr/>
            </a:pPr>
            <a:fld id="{827BCA93-6DC9-4514-AD44-A032B7087D8C}" type="slidenum">
              <a:rPr lang="de-DE"/>
              <a:pPr>
                <a:defRPr/>
              </a:pPr>
              <a:t>‹Nr.›</a:t>
            </a:fld>
            <a:endParaRPr lang="de-DE" dirty="0"/>
          </a:p>
        </p:txBody>
      </p:sp>
      <p:cxnSp>
        <p:nvCxnSpPr>
          <p:cNvPr id="13" name="Gerade Verbindung 12"/>
          <p:cNvCxnSpPr/>
          <p:nvPr/>
        </p:nvCxnSpPr>
        <p:spPr>
          <a:xfrm>
            <a:off x="2663825" y="1141413"/>
            <a:ext cx="6480175" cy="1587"/>
          </a:xfrm>
          <a:prstGeom prst="line">
            <a:avLst/>
          </a:prstGeom>
          <a:ln w="25400" cap="rnd">
            <a:solidFill>
              <a:srgbClr val="8C020F"/>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928813" y="998538"/>
            <a:ext cx="7199312" cy="1587"/>
          </a:xfrm>
          <a:prstGeom prst="line">
            <a:avLst/>
          </a:prstGeom>
          <a:ln w="2540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95" r:id="rId2"/>
  </p:sldLayoutIdLst>
  <p:transition>
    <p:fade/>
  </p:transition>
  <p:timing>
    <p:tnLst>
      <p:par>
        <p:cTn id="1" dur="indefinite" restart="never" nodeType="tmRoot"/>
      </p:par>
    </p:tnLst>
  </p:timing>
  <p:hf hdr="0" ftr="0" dt="0"/>
  <p:txStyles>
    <p:titleStyle>
      <a:lvl1pPr algn="r" rtl="0" fontAlgn="base">
        <a:spcBef>
          <a:spcPct val="0"/>
        </a:spcBef>
        <a:spcAft>
          <a:spcPct val="0"/>
        </a:spcAft>
        <a:defRPr sz="4000" kern="1200">
          <a:solidFill>
            <a:srgbClr val="F2F2F2"/>
          </a:solidFill>
          <a:latin typeface="+mj-lt"/>
          <a:ea typeface="+mj-ea"/>
          <a:cs typeface="+mj-cs"/>
        </a:defRPr>
      </a:lvl1pPr>
      <a:lvl2pPr algn="r" rtl="0" fontAlgn="base">
        <a:spcBef>
          <a:spcPct val="0"/>
        </a:spcBef>
        <a:spcAft>
          <a:spcPct val="0"/>
        </a:spcAft>
        <a:defRPr sz="4400">
          <a:solidFill>
            <a:srgbClr val="F2F2F2"/>
          </a:solidFill>
          <a:latin typeface="Calibri" pitchFamily="34" charset="0"/>
        </a:defRPr>
      </a:lvl2pPr>
      <a:lvl3pPr algn="r" rtl="0" fontAlgn="base">
        <a:spcBef>
          <a:spcPct val="0"/>
        </a:spcBef>
        <a:spcAft>
          <a:spcPct val="0"/>
        </a:spcAft>
        <a:defRPr sz="4400">
          <a:solidFill>
            <a:srgbClr val="F2F2F2"/>
          </a:solidFill>
          <a:latin typeface="Calibri" pitchFamily="34" charset="0"/>
        </a:defRPr>
      </a:lvl3pPr>
      <a:lvl4pPr algn="r" rtl="0" fontAlgn="base">
        <a:spcBef>
          <a:spcPct val="0"/>
        </a:spcBef>
        <a:spcAft>
          <a:spcPct val="0"/>
        </a:spcAft>
        <a:defRPr sz="4400">
          <a:solidFill>
            <a:srgbClr val="F2F2F2"/>
          </a:solidFill>
          <a:latin typeface="Calibri" pitchFamily="34" charset="0"/>
        </a:defRPr>
      </a:lvl4pPr>
      <a:lvl5pPr algn="r" rtl="0" fontAlgn="base">
        <a:spcBef>
          <a:spcPct val="0"/>
        </a:spcBef>
        <a:spcAft>
          <a:spcPct val="0"/>
        </a:spcAft>
        <a:defRPr sz="4400">
          <a:solidFill>
            <a:srgbClr val="F2F2F2"/>
          </a:solidFill>
          <a:latin typeface="Calibri" pitchFamily="34" charset="0"/>
        </a:defRPr>
      </a:lvl5pPr>
      <a:lvl6pPr marL="457200" algn="r" rtl="0" fontAlgn="base">
        <a:spcBef>
          <a:spcPct val="0"/>
        </a:spcBef>
        <a:spcAft>
          <a:spcPct val="0"/>
        </a:spcAft>
        <a:defRPr sz="4400">
          <a:solidFill>
            <a:srgbClr val="F2F2F2"/>
          </a:solidFill>
          <a:latin typeface="Calibri" pitchFamily="34" charset="0"/>
        </a:defRPr>
      </a:lvl6pPr>
      <a:lvl7pPr marL="914400" algn="r" rtl="0" fontAlgn="base">
        <a:spcBef>
          <a:spcPct val="0"/>
        </a:spcBef>
        <a:spcAft>
          <a:spcPct val="0"/>
        </a:spcAft>
        <a:defRPr sz="4400">
          <a:solidFill>
            <a:srgbClr val="F2F2F2"/>
          </a:solidFill>
          <a:latin typeface="Calibri" pitchFamily="34" charset="0"/>
        </a:defRPr>
      </a:lvl7pPr>
      <a:lvl8pPr marL="1371600" algn="r" rtl="0" fontAlgn="base">
        <a:spcBef>
          <a:spcPct val="0"/>
        </a:spcBef>
        <a:spcAft>
          <a:spcPct val="0"/>
        </a:spcAft>
        <a:defRPr sz="4400">
          <a:solidFill>
            <a:srgbClr val="F2F2F2"/>
          </a:solidFill>
          <a:latin typeface="Calibri" pitchFamily="34" charset="0"/>
        </a:defRPr>
      </a:lvl8pPr>
      <a:lvl9pPr marL="1828800" algn="r" rtl="0" fontAlgn="base">
        <a:spcBef>
          <a:spcPct val="0"/>
        </a:spcBef>
        <a:spcAft>
          <a:spcPct val="0"/>
        </a:spcAft>
        <a:defRPr sz="4400">
          <a:solidFill>
            <a:srgbClr val="F2F2F2"/>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baseline="0">
          <a:solidFill>
            <a:srgbClr val="F2F2F2"/>
          </a:solidFill>
          <a:latin typeface="Calibri" pitchFamily="34" charset="0"/>
          <a:ea typeface="+mn-ea"/>
          <a:cs typeface="+mn-cs"/>
        </a:defRPr>
      </a:lvl1pPr>
      <a:lvl2pPr marL="742950" indent="-285750" algn="l" rtl="0" fontAlgn="base">
        <a:spcBef>
          <a:spcPct val="20000"/>
        </a:spcBef>
        <a:spcAft>
          <a:spcPct val="0"/>
        </a:spcAft>
        <a:buFont typeface="Arial" pitchFamily="34" charset="0"/>
        <a:buChar char="–"/>
        <a:defRPr sz="2800" kern="1200" baseline="0">
          <a:solidFill>
            <a:srgbClr val="F2F2F2"/>
          </a:solidFill>
          <a:latin typeface="Calibri" pitchFamily="34" charset="0"/>
          <a:ea typeface="+mn-ea"/>
          <a:cs typeface="+mn-cs"/>
        </a:defRPr>
      </a:lvl2pPr>
      <a:lvl3pPr marL="1143000" indent="-228600" algn="l" rtl="0" fontAlgn="base">
        <a:spcBef>
          <a:spcPct val="20000"/>
        </a:spcBef>
        <a:spcAft>
          <a:spcPct val="0"/>
        </a:spcAft>
        <a:buFont typeface="Arial" pitchFamily="34" charset="0"/>
        <a:buChar char="•"/>
        <a:defRPr sz="2400" kern="1200" baseline="0">
          <a:solidFill>
            <a:srgbClr val="F2F2F2"/>
          </a:solidFill>
          <a:latin typeface="Calibri" pitchFamily="34" charset="0"/>
          <a:ea typeface="+mn-ea"/>
          <a:cs typeface="+mn-cs"/>
        </a:defRPr>
      </a:lvl3pPr>
      <a:lvl4pPr marL="1600200" indent="-228600" algn="l" rtl="0" fontAlgn="base">
        <a:spcBef>
          <a:spcPct val="20000"/>
        </a:spcBef>
        <a:spcAft>
          <a:spcPct val="0"/>
        </a:spcAft>
        <a:buFont typeface="Arial" pitchFamily="34" charset="0"/>
        <a:buChar char="–"/>
        <a:defRPr sz="2000" kern="1200" baseline="0">
          <a:solidFill>
            <a:srgbClr val="F2F2F2"/>
          </a:solidFill>
          <a:latin typeface="Calibri" pitchFamily="34" charset="0"/>
          <a:ea typeface="+mn-ea"/>
          <a:cs typeface="+mn-cs"/>
        </a:defRPr>
      </a:lvl4pPr>
      <a:lvl5pPr marL="2057400" indent="-228600" algn="l" rtl="0" fontAlgn="base">
        <a:spcBef>
          <a:spcPct val="20000"/>
        </a:spcBef>
        <a:spcAft>
          <a:spcPct val="0"/>
        </a:spcAft>
        <a:buFont typeface="Arial" pitchFamily="34" charset="0"/>
        <a:buChar char="»"/>
        <a:defRPr sz="2000" kern="1200" baseline="0">
          <a:solidFill>
            <a:srgbClr val="F2F2F2"/>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6.gif"/><Relationship Id="rId2" Type="http://schemas.openxmlformats.org/officeDocument/2006/relationships/hyperlink" Target="//upload.wikimedia.org/wikipedia/commons/2/2b/Damped_spring.gif" TargetMode="External"/><Relationship Id="rId1" Type="http://schemas.openxmlformats.org/officeDocument/2006/relationships/slideLayout" Target="../slideLayouts/slideLayout2.xml"/><Relationship Id="rId6" Type="http://schemas.openxmlformats.org/officeDocument/2006/relationships/hyperlink" Target="http://de.wikipedia.org/w/index.php?title=Datei:Simple_harmonic_oscillator.gif&amp;filetimestamp=20070624031203" TargetMode="Externa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feld 23"/>
          <p:cNvSpPr txBox="1">
            <a:spLocks noChangeArrowheads="1"/>
          </p:cNvSpPr>
          <p:nvPr/>
        </p:nvSpPr>
        <p:spPr bwMode="auto">
          <a:xfrm>
            <a:off x="6372201" y="6613525"/>
            <a:ext cx="2771832" cy="246221"/>
          </a:xfrm>
          <a:prstGeom prst="rect">
            <a:avLst/>
          </a:prstGeom>
          <a:noFill/>
          <a:ln w="9525">
            <a:noFill/>
            <a:miter lim="800000"/>
            <a:headEnd/>
            <a:tailEnd/>
          </a:ln>
        </p:spPr>
        <p:txBody>
          <a:bodyPr wrap="square">
            <a:spAutoFit/>
          </a:bodyPr>
          <a:lstStyle/>
          <a:p>
            <a:pPr algn="r"/>
            <a:r>
              <a:rPr lang="en-GB" sz="1000" dirty="0" smtClean="0">
                <a:solidFill>
                  <a:schemeClr val="bg1"/>
                </a:solidFill>
                <a:latin typeface="Calibri" pitchFamily="34" charset="0"/>
              </a:rPr>
              <a:t>March 2012 </a:t>
            </a:r>
            <a:r>
              <a:rPr lang="en-GB" sz="1000" dirty="0">
                <a:solidFill>
                  <a:schemeClr val="bg1"/>
                </a:solidFill>
                <a:latin typeface="Calibri" pitchFamily="34" charset="0"/>
              </a:rPr>
              <a:t>– </a:t>
            </a:r>
            <a:r>
              <a:rPr lang="en-GB" sz="1000" dirty="0" smtClean="0">
                <a:solidFill>
                  <a:schemeClr val="bg1"/>
                </a:solidFill>
                <a:latin typeface="Calibri" pitchFamily="34" charset="0"/>
              </a:rPr>
              <a:t>Geo simulation group meeting</a:t>
            </a:r>
            <a:endParaRPr lang="en-GB" sz="1000" dirty="0">
              <a:solidFill>
                <a:schemeClr val="bg1"/>
              </a:solidFill>
              <a:latin typeface="Calibri" pitchFamily="34" charset="0"/>
            </a:endParaRPr>
          </a:p>
        </p:txBody>
      </p:sp>
      <p:pic>
        <p:nvPicPr>
          <p:cNvPr id="26643" name="Picture 19" descr="prototyp"/>
          <p:cNvPicPr>
            <a:picLocks noChangeAspect="1" noChangeArrowheads="1"/>
          </p:cNvPicPr>
          <p:nvPr/>
        </p:nvPicPr>
        <p:blipFill>
          <a:blip r:embed="rId2" cstate="print"/>
          <a:srcRect t="26416" b="6352"/>
          <a:stretch>
            <a:fillRect/>
          </a:stretch>
        </p:blipFill>
        <p:spPr bwMode="auto">
          <a:xfrm>
            <a:off x="1" y="3643314"/>
            <a:ext cx="9144000" cy="2771773"/>
          </a:xfrm>
          <a:prstGeom prst="rect">
            <a:avLst/>
          </a:prstGeom>
          <a:noFill/>
        </p:spPr>
      </p:pic>
      <p:grpSp>
        <p:nvGrpSpPr>
          <p:cNvPr id="23" name="Group 22"/>
          <p:cNvGrpSpPr/>
          <p:nvPr/>
        </p:nvGrpSpPr>
        <p:grpSpPr>
          <a:xfrm>
            <a:off x="-32" y="1643050"/>
            <a:ext cx="8532472" cy="1071570"/>
            <a:chOff x="-32" y="2000240"/>
            <a:chExt cx="7500990" cy="1071570"/>
          </a:xfrm>
        </p:grpSpPr>
        <p:sp>
          <p:nvSpPr>
            <p:cNvPr id="12" name="Text Box 1"/>
            <p:cNvSpPr txBox="1">
              <a:spLocks noChangeArrowheads="1"/>
            </p:cNvSpPr>
            <p:nvPr/>
          </p:nvSpPr>
          <p:spPr bwMode="auto">
            <a:xfrm>
              <a:off x="-32" y="2000240"/>
              <a:ext cx="7500990" cy="642942"/>
            </a:xfrm>
            <a:prstGeom prst="rect">
              <a:avLst/>
            </a:prstGeom>
            <a:gradFill flip="none" rotWithShape="1">
              <a:gsLst>
                <a:gs pos="59000">
                  <a:srgbClr val="8C020F"/>
                </a:gs>
                <a:gs pos="100000">
                  <a:schemeClr val="accent1">
                    <a:tint val="44500"/>
                    <a:satMod val="160000"/>
                    <a:alpha val="0"/>
                  </a:schemeClr>
                </a:gs>
              </a:gsLst>
              <a:lin ang="0" scaled="1"/>
              <a:tileRect/>
            </a:gradFill>
            <a:ln w="9525">
              <a:noFill/>
              <a:round/>
              <a:headEnd/>
              <a:tailEnd/>
            </a:ln>
          </p:spPr>
          <p:txBody>
            <a:bodyPr lIns="90000" tIns="46800" rIns="90000" bIns="46800" anchor="ctr"/>
            <a:lstStyle/>
            <a:p>
              <a:pPr defTabSz="449263" fontAlgn="auto">
                <a:spcBef>
                  <a:spcPts val="0"/>
                </a:spcBef>
                <a:spcAft>
                  <a:spcPts val="0"/>
                </a:spcAft>
                <a:buClr>
                  <a:srgbClr val="3333CC"/>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smtClean="0">
                  <a:solidFill>
                    <a:schemeClr val="bg2">
                      <a:lumMod val="90000"/>
                    </a:schemeClr>
                  </a:solidFill>
                  <a:latin typeface="+mj-lt"/>
                </a:rPr>
                <a:t>Local controls</a:t>
              </a:r>
              <a:endParaRPr lang="en-GB" sz="4400" dirty="0">
                <a:solidFill>
                  <a:schemeClr val="bg2">
                    <a:lumMod val="90000"/>
                  </a:schemeClr>
                </a:solidFill>
                <a:latin typeface="+mj-lt"/>
              </a:endParaRPr>
            </a:p>
          </p:txBody>
        </p:sp>
        <p:sp>
          <p:nvSpPr>
            <p:cNvPr id="15" name="Text Box 1"/>
            <p:cNvSpPr txBox="1">
              <a:spLocks noChangeArrowheads="1"/>
            </p:cNvSpPr>
            <p:nvPr/>
          </p:nvSpPr>
          <p:spPr bwMode="auto">
            <a:xfrm>
              <a:off x="0" y="2714620"/>
              <a:ext cx="7500958" cy="357190"/>
            </a:xfrm>
            <a:prstGeom prst="rect">
              <a:avLst/>
            </a:prstGeom>
            <a:gradFill flip="none" rotWithShape="1">
              <a:gsLst>
                <a:gs pos="59000">
                  <a:srgbClr val="8C020F"/>
                </a:gs>
                <a:gs pos="100000">
                  <a:schemeClr val="accent1">
                    <a:tint val="44500"/>
                    <a:satMod val="160000"/>
                    <a:alpha val="0"/>
                  </a:schemeClr>
                </a:gs>
                <a:gs pos="100000">
                  <a:schemeClr val="accent1">
                    <a:tint val="23500"/>
                    <a:satMod val="160000"/>
                  </a:schemeClr>
                </a:gs>
              </a:gsLst>
              <a:lin ang="0" scaled="1"/>
              <a:tileRect/>
            </a:gradFill>
            <a:ln w="9525">
              <a:noFill/>
              <a:round/>
              <a:headEnd/>
              <a:tailEnd/>
            </a:ln>
          </p:spPr>
          <p:txBody>
            <a:bodyPr lIns="90000" tIns="46800" rIns="90000" bIns="46800" anchor="ctr"/>
            <a:lstStyle/>
            <a:p>
              <a:pPr defTabSz="449263" fontAlgn="auto">
                <a:spcBef>
                  <a:spcPts val="0"/>
                </a:spcBef>
                <a:spcAft>
                  <a:spcPts val="0"/>
                </a:spcAft>
                <a:buClr>
                  <a:srgbClr val="3333CC"/>
                </a:buClr>
                <a:buSzPct val="100000"/>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DDD9C3"/>
                  </a:solidFill>
                  <a:latin typeface="Calibri" pitchFamily="34" charset="0"/>
                </a:rPr>
                <a:t>Tobias </a:t>
              </a:r>
              <a:r>
                <a:rPr lang="en-GB" dirty="0" err="1">
                  <a:solidFill>
                    <a:srgbClr val="DDD9C3"/>
                  </a:solidFill>
                  <a:latin typeface="Calibri" pitchFamily="34" charset="0"/>
                </a:rPr>
                <a:t>Westphal</a:t>
              </a:r>
              <a:r>
                <a:rPr lang="en-GB" dirty="0">
                  <a:solidFill>
                    <a:srgbClr val="DDD9C3"/>
                  </a:solidFill>
                  <a:latin typeface="Calibri" pitchFamily="34" charset="0"/>
                </a:rPr>
                <a:t> </a:t>
              </a:r>
              <a:r>
                <a:rPr lang="en-GB" sz="1400" dirty="0">
                  <a:solidFill>
                    <a:srgbClr val="DDD9C3"/>
                  </a:solidFill>
                  <a:latin typeface="Calibri" pitchFamily="34" charset="0"/>
                </a:rPr>
                <a:t>for the AEI 10 m Prototype </a:t>
              </a:r>
              <a:r>
                <a:rPr lang="en-GB" sz="1400" dirty="0" smtClean="0">
                  <a:solidFill>
                    <a:srgbClr val="DDD9C3"/>
                  </a:solidFill>
                  <a:latin typeface="Calibri" pitchFamily="34" charset="0"/>
                </a:rPr>
                <a:t>team</a:t>
              </a:r>
              <a:endParaRPr lang="en-GB" sz="1400" dirty="0">
                <a:solidFill>
                  <a:srgbClr val="DDD9C3"/>
                </a:solidFill>
                <a:latin typeface="Calibri" pitchFamily="34" charset="0"/>
              </a:endParaRPr>
            </a:p>
          </p:txBody>
        </p:sp>
      </p:grpSp>
      <p:sp>
        <p:nvSpPr>
          <p:cNvPr id="16" name="Rectangle 15"/>
          <p:cNvSpPr/>
          <p:nvPr/>
        </p:nvSpPr>
        <p:spPr>
          <a:xfrm>
            <a:off x="0" y="6611779"/>
            <a:ext cx="2414444" cy="246221"/>
          </a:xfrm>
          <a:prstGeom prst="rect">
            <a:avLst/>
          </a:prstGeom>
        </p:spPr>
        <p:txBody>
          <a:bodyPr wrap="none">
            <a:spAutoFit/>
          </a:bodyPr>
          <a:lstStyle/>
          <a:p>
            <a:r>
              <a:rPr lang="en-GB" sz="1000" dirty="0">
                <a:solidFill>
                  <a:schemeClr val="bg1"/>
                </a:solidFill>
                <a:latin typeface="Calibri" pitchFamily="34" charset="0"/>
              </a:rPr>
              <a:t>http://10m-prototype.aei.uni-hannover.de</a:t>
            </a:r>
            <a:endParaRPr lang="de-DE" sz="1000" dirty="0">
              <a:solidFill>
                <a:schemeClr val="bg1"/>
              </a:solidFill>
              <a:latin typeface="Calibri" pitchFamily="34" charset="0"/>
            </a:endParaRPr>
          </a:p>
        </p:txBody>
      </p:sp>
      <p:cxnSp>
        <p:nvCxnSpPr>
          <p:cNvPr id="17" name="Gerade Verbindung 12"/>
          <p:cNvCxnSpPr/>
          <p:nvPr/>
        </p:nvCxnSpPr>
        <p:spPr>
          <a:xfrm>
            <a:off x="2663825" y="1141413"/>
            <a:ext cx="6480175" cy="1587"/>
          </a:xfrm>
          <a:prstGeom prst="line">
            <a:avLst/>
          </a:prstGeom>
          <a:ln w="25400" cap="rnd">
            <a:gradFill>
              <a:gsLst>
                <a:gs pos="0">
                  <a:srgbClr val="003399">
                    <a:alpha val="0"/>
                  </a:srgbClr>
                </a:gs>
                <a:gs pos="8000">
                  <a:srgbClr val="8C020F"/>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Gerade Verbindung 14"/>
          <p:cNvCxnSpPr/>
          <p:nvPr/>
        </p:nvCxnSpPr>
        <p:spPr>
          <a:xfrm>
            <a:off x="1643042" y="1000108"/>
            <a:ext cx="7485083" cy="17"/>
          </a:xfrm>
          <a:prstGeom prst="line">
            <a:avLst/>
          </a:prstGeom>
          <a:ln w="25400" cap="rnd">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19" name="Picture 16"/>
          <p:cNvPicPr>
            <a:picLocks noChangeAspect="1" noChangeArrowheads="1"/>
          </p:cNvPicPr>
          <p:nvPr/>
        </p:nvPicPr>
        <p:blipFill>
          <a:blip r:embed="rId3" cstate="print"/>
          <a:srcRect/>
          <a:stretch>
            <a:fillRect/>
          </a:stretch>
        </p:blipFill>
        <p:spPr bwMode="auto">
          <a:xfrm>
            <a:off x="187325" y="214313"/>
            <a:ext cx="1312863" cy="1457325"/>
          </a:xfrm>
          <a:prstGeom prst="rect">
            <a:avLst/>
          </a:prstGeom>
          <a:noFill/>
          <a:ln w="9525">
            <a:noFill/>
            <a:round/>
            <a:headEnd/>
            <a:tailEnd/>
          </a:ln>
        </p:spPr>
      </p:pic>
      <p:cxnSp>
        <p:nvCxnSpPr>
          <p:cNvPr id="21" name="Gerade Verbindung 12"/>
          <p:cNvCxnSpPr/>
          <p:nvPr/>
        </p:nvCxnSpPr>
        <p:spPr>
          <a:xfrm>
            <a:off x="0" y="6572272"/>
            <a:ext cx="9144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 name="Picture 3" descr="C:\Documents and Settings\towest\My Documents\Talks\IMPRS evaluation\Athenekopp_weiß.png"/>
          <p:cNvPicPr>
            <a:picLocks noChangeAspect="1" noChangeArrowheads="1"/>
          </p:cNvPicPr>
          <p:nvPr/>
        </p:nvPicPr>
        <p:blipFill>
          <a:blip r:embed="rId4" cstate="print"/>
          <a:srcRect/>
          <a:stretch>
            <a:fillRect/>
          </a:stretch>
        </p:blipFill>
        <p:spPr bwMode="auto">
          <a:xfrm>
            <a:off x="8215338" y="211085"/>
            <a:ext cx="714380" cy="71438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Suspension </a:t>
            </a:r>
            <a:r>
              <a:rPr lang="de-DE" dirty="0" err="1" smtClean="0"/>
              <a:t>state</a:t>
            </a:r>
            <a:r>
              <a:rPr lang="de-DE" dirty="0" smtClean="0"/>
              <a:t> </a:t>
            </a:r>
            <a:r>
              <a:rPr lang="de-DE" dirty="0" err="1" smtClean="0"/>
              <a:t>space</a:t>
            </a:r>
            <a:r>
              <a:rPr lang="de-DE" dirty="0" smtClean="0"/>
              <a:t> model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10</a:t>
            </a:fld>
            <a:endParaRPr lang="de-DE" dirty="0"/>
          </a:p>
        </p:txBody>
      </p:sp>
      <p:sp>
        <p:nvSpPr>
          <p:cNvPr id="19" name="Inhaltsplatzhalter 20"/>
          <p:cNvSpPr txBox="1">
            <a:spLocks/>
          </p:cNvSpPr>
          <p:nvPr/>
        </p:nvSpPr>
        <p:spPr bwMode="auto">
          <a:xfrm>
            <a:off x="467544" y="1484784"/>
            <a:ext cx="590465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Analytic description of the system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err="1" smtClean="0">
                <a:solidFill>
                  <a:srgbClr val="F2F2F2"/>
                </a:solidFill>
                <a:latin typeface="Calibri" pitchFamily="34" charset="0"/>
              </a:rPr>
              <a:t>Calum</a:t>
            </a:r>
            <a:r>
              <a:rPr lang="en-US" sz="2000" dirty="0" smtClean="0">
                <a:solidFill>
                  <a:srgbClr val="F2F2F2"/>
                </a:solidFill>
                <a:latin typeface="Calibri" pitchFamily="34" charset="0"/>
              </a:rPr>
              <a:t> </a:t>
            </a:r>
            <a:r>
              <a:rPr lang="en-US" sz="2000" dirty="0" err="1" smtClean="0">
                <a:solidFill>
                  <a:srgbClr val="F2F2F2"/>
                </a:solidFill>
                <a:latin typeface="Calibri" pitchFamily="34" charset="0"/>
              </a:rPr>
              <a:t>Torrie</a:t>
            </a:r>
            <a:r>
              <a:rPr lang="en-US" sz="2000" dirty="0" smtClean="0">
                <a:solidFill>
                  <a:srgbClr val="F2F2F2"/>
                </a:solidFill>
                <a:latin typeface="Calibri" pitchFamily="34" charset="0"/>
              </a:rPr>
              <a:t> thesis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Parameterized model of triple stage, (2 vertical)</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noProof="0" dirty="0" smtClean="0">
                <a:solidFill>
                  <a:srgbClr val="F2F2F2"/>
                </a:solidFill>
                <a:latin typeface="Calibri" pitchFamily="34" charset="0"/>
              </a:rPr>
              <a:t>Calculates cross coupling between individual stages</a:t>
            </a:r>
          </a:p>
          <a:p>
            <a:pPr marL="342900" lvl="0" indent="-342900">
              <a:spcBef>
                <a:spcPct val="20000"/>
              </a:spcBef>
              <a:buClr>
                <a:srgbClr val="C00000"/>
              </a:buClr>
              <a:buFont typeface="Arial" pitchFamily="34" charset="0"/>
              <a:buChar char="•"/>
            </a:pPr>
            <a:r>
              <a:rPr lang="en-US" sz="2000" dirty="0" smtClean="0">
                <a:solidFill>
                  <a:srgbClr val="F2F2F2"/>
                </a:solidFill>
                <a:latin typeface="Calibri" pitchFamily="34" charset="0"/>
              </a:rPr>
              <a:t>and </a:t>
            </a:r>
            <a:r>
              <a:rPr lang="en-US" sz="2000" dirty="0" smtClean="0">
                <a:solidFill>
                  <a:srgbClr val="F2F2F2"/>
                </a:solidFill>
                <a:latin typeface="Calibri" pitchFamily="34" charset="0"/>
              </a:rPr>
              <a:t>between </a:t>
            </a:r>
            <a:r>
              <a:rPr lang="en-US" sz="2000" dirty="0" smtClean="0">
                <a:solidFill>
                  <a:srgbClr val="F2F2F2"/>
                </a:solidFill>
                <a:latin typeface="Calibri" pitchFamily="34" charset="0"/>
              </a:rPr>
              <a:t>different degrees of freedom</a:t>
            </a:r>
          </a:p>
          <a:p>
            <a:pPr marL="342900" lvl="0" indent="-342900">
              <a:spcBef>
                <a:spcPct val="20000"/>
              </a:spcBef>
              <a:buClr>
                <a:srgbClr val="C00000"/>
              </a:buClr>
            </a:pPr>
            <a:endPar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grpSp>
        <p:nvGrpSpPr>
          <p:cNvPr id="30" name="Gruppieren 29"/>
          <p:cNvGrpSpPr/>
          <p:nvPr/>
        </p:nvGrpSpPr>
        <p:grpSpPr>
          <a:xfrm>
            <a:off x="755576" y="3717032"/>
            <a:ext cx="1008112" cy="2664296"/>
            <a:chOff x="2915816" y="3573016"/>
            <a:chExt cx="1008112" cy="2664296"/>
          </a:xfrm>
        </p:grpSpPr>
        <p:sp>
          <p:nvSpPr>
            <p:cNvPr id="28" name="Rechteck 27"/>
            <p:cNvSpPr/>
            <p:nvPr/>
          </p:nvSpPr>
          <p:spPr>
            <a:xfrm>
              <a:off x="3491880" y="3573016"/>
              <a:ext cx="72008"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3707904" y="3573016"/>
              <a:ext cx="72008"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2915816" y="4653136"/>
              <a:ext cx="432048" cy="1584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3131840" y="4653136"/>
              <a:ext cx="576064"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3491880" y="4653136"/>
              <a:ext cx="43204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3059832" y="3789040"/>
              <a:ext cx="72008"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275856" y="3789040"/>
              <a:ext cx="72008"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26"/>
            <p:cNvCxnSpPr>
              <a:stCxn id="23" idx="2"/>
              <a:endCxn id="24" idx="2"/>
            </p:cNvCxnSpPr>
            <p:nvPr/>
          </p:nvCxnSpPr>
          <p:spPr>
            <a:xfrm>
              <a:off x="2915816" y="5445224"/>
              <a:ext cx="576064" cy="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grpSp>
      <p:grpSp>
        <p:nvGrpSpPr>
          <p:cNvPr id="81" name="Gruppieren 80"/>
          <p:cNvGrpSpPr/>
          <p:nvPr/>
        </p:nvGrpSpPr>
        <p:grpSpPr>
          <a:xfrm>
            <a:off x="6084168" y="4077072"/>
            <a:ext cx="1728192" cy="2304256"/>
            <a:chOff x="6084168" y="4005064"/>
            <a:chExt cx="1728192" cy="2304256"/>
          </a:xfrm>
        </p:grpSpPr>
        <p:grpSp>
          <p:nvGrpSpPr>
            <p:cNvPr id="80" name="Gruppieren 79"/>
            <p:cNvGrpSpPr/>
            <p:nvPr/>
          </p:nvGrpSpPr>
          <p:grpSpPr>
            <a:xfrm>
              <a:off x="7478609" y="4005064"/>
              <a:ext cx="117727" cy="1440160"/>
              <a:chOff x="7895174" y="4047260"/>
              <a:chExt cx="117727" cy="1440160"/>
            </a:xfrm>
          </p:grpSpPr>
          <p:sp>
            <p:nvSpPr>
              <p:cNvPr id="78" name="Rechteck 77"/>
              <p:cNvSpPr/>
              <p:nvPr/>
            </p:nvSpPr>
            <p:spPr>
              <a:xfrm rot="20492411">
                <a:off x="7895174" y="4047260"/>
                <a:ext cx="45719"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rot="20492411">
                <a:off x="7967182" y="4047260"/>
                <a:ext cx="45719"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Ellipse 33"/>
            <p:cNvSpPr/>
            <p:nvPr/>
          </p:nvSpPr>
          <p:spPr>
            <a:xfrm>
              <a:off x="6084168" y="4725144"/>
              <a:ext cx="1512168" cy="1584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6804248" y="4725144"/>
              <a:ext cx="288032" cy="158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6300192" y="4725144"/>
              <a:ext cx="1512168"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rot="842233">
              <a:off x="6329987" y="4019691"/>
              <a:ext cx="56693"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38"/>
            <p:cNvCxnSpPr>
              <a:stCxn id="34" idx="2"/>
              <a:endCxn id="36" idx="2"/>
            </p:cNvCxnSpPr>
            <p:nvPr/>
          </p:nvCxnSpPr>
          <p:spPr>
            <a:xfrm>
              <a:off x="6084168" y="5517232"/>
              <a:ext cx="216024" cy="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46" name="Rechteck 45"/>
            <p:cNvSpPr/>
            <p:nvPr/>
          </p:nvSpPr>
          <p:spPr>
            <a:xfrm rot="842233">
              <a:off x="6401995" y="4019691"/>
              <a:ext cx="56693" cy="1440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1" name="Inhaltsplatzhalter 20"/>
          <p:cNvSpPr txBox="1">
            <a:spLocks/>
          </p:cNvSpPr>
          <p:nvPr/>
        </p:nvSpPr>
        <p:spPr bwMode="auto">
          <a:xfrm>
            <a:off x="1835696" y="4005064"/>
            <a:ext cx="3312368"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err="1" smtClean="0">
                <a:solidFill>
                  <a:srgbClr val="F2F2F2"/>
                </a:solidFill>
                <a:latin typeface="Calibri" pitchFamily="34" charset="0"/>
              </a:rPr>
              <a:t>Breakoff</a:t>
            </a:r>
            <a:r>
              <a:rPr lang="en-US" sz="2000" dirty="0" smtClean="0">
                <a:solidFill>
                  <a:srgbClr val="F2F2F2"/>
                </a:solidFill>
                <a:latin typeface="Calibri" pitchFamily="34" charset="0"/>
              </a:rPr>
              <a:t> bars above COM</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long to pitch coupling</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
        <p:nvSpPr>
          <p:cNvPr id="52" name="Inhaltsplatzhalter 20"/>
          <p:cNvSpPr txBox="1">
            <a:spLocks/>
          </p:cNvSpPr>
          <p:nvPr/>
        </p:nvSpPr>
        <p:spPr bwMode="auto">
          <a:xfrm>
            <a:off x="3419872" y="5301208"/>
            <a:ext cx="3312368"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Angled wires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roll to side coupling</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grpSp>
        <p:nvGrpSpPr>
          <p:cNvPr id="74" name="Gruppieren 73"/>
          <p:cNvGrpSpPr/>
          <p:nvPr/>
        </p:nvGrpSpPr>
        <p:grpSpPr>
          <a:xfrm>
            <a:off x="8244408" y="1258472"/>
            <a:ext cx="576064" cy="2746592"/>
            <a:chOff x="7452320" y="1124743"/>
            <a:chExt cx="576064" cy="2746592"/>
          </a:xfrm>
        </p:grpSpPr>
        <p:sp>
          <p:nvSpPr>
            <p:cNvPr id="64" name="Rechteck 63"/>
            <p:cNvSpPr/>
            <p:nvPr/>
          </p:nvSpPr>
          <p:spPr>
            <a:xfrm>
              <a:off x="7781499" y="2348880"/>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7904942" y="2348880"/>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7781499" y="1124743"/>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7904942" y="1124743"/>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llipse 56"/>
            <p:cNvSpPr/>
            <p:nvPr/>
          </p:nvSpPr>
          <p:spPr>
            <a:xfrm>
              <a:off x="7452320" y="1741954"/>
              <a:ext cx="246885" cy="9052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7575762" y="1741954"/>
              <a:ext cx="329179" cy="905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p:cNvSpPr/>
            <p:nvPr/>
          </p:nvSpPr>
          <p:spPr>
            <a:xfrm>
              <a:off x="7781499" y="1741954"/>
              <a:ext cx="246885" cy="90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7534615" y="1248185"/>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7658057" y="1248185"/>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2" name="Gerade Verbindung 61"/>
            <p:cNvCxnSpPr>
              <a:stCxn id="57" idx="2"/>
              <a:endCxn id="59" idx="2"/>
            </p:cNvCxnSpPr>
            <p:nvPr/>
          </p:nvCxnSpPr>
          <p:spPr>
            <a:xfrm>
              <a:off x="7452320" y="2194576"/>
              <a:ext cx="329179" cy="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sp>
          <p:nvSpPr>
            <p:cNvPr id="66" name="Ellipse 65"/>
            <p:cNvSpPr/>
            <p:nvPr/>
          </p:nvSpPr>
          <p:spPr>
            <a:xfrm>
              <a:off x="7452320" y="2966091"/>
              <a:ext cx="246885" cy="9052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7575762" y="2966091"/>
              <a:ext cx="329179" cy="905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Ellipse 67"/>
            <p:cNvSpPr/>
            <p:nvPr/>
          </p:nvSpPr>
          <p:spPr>
            <a:xfrm>
              <a:off x="7781499" y="2966091"/>
              <a:ext cx="246885" cy="90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7534615" y="2472322"/>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7658057" y="2472322"/>
              <a:ext cx="41147" cy="82294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1" name="Gerade Verbindung 70"/>
            <p:cNvCxnSpPr>
              <a:stCxn id="66" idx="2"/>
              <a:endCxn id="68" idx="2"/>
            </p:cNvCxnSpPr>
            <p:nvPr/>
          </p:nvCxnSpPr>
          <p:spPr>
            <a:xfrm>
              <a:off x="7452320" y="3418713"/>
              <a:ext cx="329179" cy="0"/>
            </a:xfrm>
            <a:prstGeom prst="line">
              <a:avLst/>
            </a:prstGeom>
            <a:ln>
              <a:prstDash val="dash"/>
            </a:ln>
            <a:effectLst/>
          </p:spPr>
          <p:style>
            <a:lnRef idx="2">
              <a:schemeClr val="accent4"/>
            </a:lnRef>
            <a:fillRef idx="0">
              <a:schemeClr val="accent4"/>
            </a:fillRef>
            <a:effectRef idx="1">
              <a:schemeClr val="accent4"/>
            </a:effectRef>
            <a:fontRef idx="minor">
              <a:schemeClr val="tx1"/>
            </a:fontRef>
          </p:style>
        </p:cxnSp>
      </p:grpSp>
      <p:sp>
        <p:nvSpPr>
          <p:cNvPr id="75" name="Inhaltsplatzhalter 20"/>
          <p:cNvSpPr txBox="1">
            <a:spLocks/>
          </p:cNvSpPr>
          <p:nvPr/>
        </p:nvSpPr>
        <p:spPr bwMode="auto">
          <a:xfrm>
            <a:off x="6660232" y="2348880"/>
            <a:ext cx="180020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Stages are </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connected</a:t>
            </a:r>
          </a:p>
          <a:p>
            <a:pPr marL="342900" lvl="0" indent="-342900">
              <a:spcBef>
                <a:spcPct val="20000"/>
              </a:spcBef>
              <a:buClr>
                <a:srgbClr val="C00000"/>
              </a:buCl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x1-x2-x3</a:t>
            </a:r>
          </a:p>
          <a:p>
            <a:pPr marL="342900" lvl="0" indent="-342900">
              <a:spcBef>
                <a:spcPct val="20000"/>
              </a:spcBef>
              <a:buClr>
                <a:srgbClr val="C00000"/>
              </a:buClr>
            </a:pPr>
            <a:r>
              <a:rPr lang="en-US" sz="2000" dirty="0" smtClean="0">
                <a:solidFill>
                  <a:srgbClr val="F2F2F2"/>
                </a:solidFill>
                <a:latin typeface="Calibri" pitchFamily="34" charset="0"/>
              </a:rPr>
              <a:t>	coupling</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Suspension </a:t>
            </a:r>
            <a:r>
              <a:rPr lang="de-DE" dirty="0" err="1" smtClean="0"/>
              <a:t>state</a:t>
            </a:r>
            <a:r>
              <a:rPr lang="de-DE" dirty="0" smtClean="0"/>
              <a:t> </a:t>
            </a:r>
            <a:r>
              <a:rPr lang="de-DE" dirty="0" err="1" smtClean="0"/>
              <a:t>space</a:t>
            </a:r>
            <a:r>
              <a:rPr lang="de-DE" dirty="0" smtClean="0"/>
              <a:t> model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11</a:t>
            </a:fld>
            <a:endParaRPr lang="de-DE" dirty="0"/>
          </a:p>
        </p:txBody>
      </p:sp>
      <p:sp>
        <p:nvSpPr>
          <p:cNvPr id="19" name="Inhaltsplatzhalter 20"/>
          <p:cNvSpPr txBox="1">
            <a:spLocks/>
          </p:cNvSpPr>
          <p:nvPr/>
        </p:nvSpPr>
        <p:spPr bwMode="auto">
          <a:xfrm>
            <a:off x="467544" y="1484784"/>
            <a:ext cx="590465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Analytic equation of motion of the system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x: longitudinal displacement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l-GR" sz="2000" dirty="0" smtClean="0">
                <a:solidFill>
                  <a:srgbClr val="F2F2F2"/>
                </a:solidFill>
                <a:latin typeface="Calibri" pitchFamily="34" charset="0"/>
              </a:rPr>
              <a:t>φ</a:t>
            </a:r>
            <a:r>
              <a:rPr lang="en-US" sz="2000" dirty="0" smtClean="0">
                <a:solidFill>
                  <a:srgbClr val="F2F2F2"/>
                </a:solidFill>
                <a:latin typeface="Calibri" pitchFamily="34" charset="0"/>
              </a:rPr>
              <a:t>: pitch angle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1: upper, 2: intermediate, 3: lower mass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66914" name="Picture 2" descr="C:\Users\towest\Desktop\GeoISC local control\longpitch equation1.png"/>
          <p:cNvPicPr>
            <a:picLocks noChangeAspect="1" noChangeArrowheads="1"/>
          </p:cNvPicPr>
          <p:nvPr/>
        </p:nvPicPr>
        <p:blipFill>
          <a:blip r:embed="rId2" cstate="print"/>
          <a:srcRect/>
          <a:stretch>
            <a:fillRect/>
          </a:stretch>
        </p:blipFill>
        <p:spPr bwMode="auto">
          <a:xfrm>
            <a:off x="5220072" y="4509120"/>
            <a:ext cx="3712440" cy="1296143"/>
          </a:xfrm>
          <a:prstGeom prst="rect">
            <a:avLst/>
          </a:prstGeom>
          <a:noFill/>
        </p:spPr>
      </p:pic>
      <p:pic>
        <p:nvPicPr>
          <p:cNvPr id="166915" name="Picture 3" descr="C:\Users\towest\Desktop\GeoISC local control\longpitch equation2.png"/>
          <p:cNvPicPr>
            <a:picLocks noChangeAspect="1" noChangeArrowheads="1"/>
          </p:cNvPicPr>
          <p:nvPr/>
        </p:nvPicPr>
        <p:blipFill>
          <a:blip r:embed="rId3" cstate="print"/>
          <a:srcRect/>
          <a:stretch>
            <a:fillRect/>
          </a:stretch>
        </p:blipFill>
        <p:spPr bwMode="auto">
          <a:xfrm>
            <a:off x="5796136" y="3645024"/>
            <a:ext cx="1728192" cy="387191"/>
          </a:xfrm>
          <a:prstGeom prst="rect">
            <a:avLst/>
          </a:prstGeom>
          <a:noFill/>
        </p:spPr>
      </p:pic>
      <p:pic>
        <p:nvPicPr>
          <p:cNvPr id="166919" name="Picture 7" descr="C:\Users\towest\Desktop\GeoISC local control\longpitch matrix.png"/>
          <p:cNvPicPr>
            <a:picLocks noChangeAspect="1" noChangeArrowheads="1"/>
          </p:cNvPicPr>
          <p:nvPr/>
        </p:nvPicPr>
        <p:blipFill>
          <a:blip r:embed="rId4" cstate="print"/>
          <a:srcRect/>
          <a:stretch>
            <a:fillRect/>
          </a:stretch>
        </p:blipFill>
        <p:spPr bwMode="auto">
          <a:xfrm>
            <a:off x="539552" y="3439567"/>
            <a:ext cx="4104456" cy="2293689"/>
          </a:xfrm>
          <a:prstGeom prst="rect">
            <a:avLst/>
          </a:prstGeom>
          <a:noFill/>
        </p:spPr>
      </p:pic>
      <p:cxnSp>
        <p:nvCxnSpPr>
          <p:cNvPr id="53" name="Gerade Verbindung mit Pfeil 52"/>
          <p:cNvCxnSpPr/>
          <p:nvPr/>
        </p:nvCxnSpPr>
        <p:spPr>
          <a:xfrm flipH="1">
            <a:off x="4644008" y="3861048"/>
            <a:ext cx="1080120" cy="43204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flipV="1">
            <a:off x="4644008" y="4869160"/>
            <a:ext cx="504056" cy="1440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Matblab</a:t>
            </a:r>
            <a:r>
              <a:rPr lang="de-DE" dirty="0" smtClean="0"/>
              <a:t> </a:t>
            </a:r>
            <a:r>
              <a:rPr lang="de-DE" dirty="0" err="1" smtClean="0"/>
              <a:t>state</a:t>
            </a:r>
            <a:r>
              <a:rPr lang="de-DE" dirty="0" smtClean="0"/>
              <a:t> </a:t>
            </a:r>
            <a:r>
              <a:rPr lang="de-DE" dirty="0" err="1" smtClean="0"/>
              <a:t>space</a:t>
            </a:r>
            <a:r>
              <a:rPr lang="de-DE" dirty="0" smtClean="0"/>
              <a:t> model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12</a:t>
            </a:fld>
            <a:endParaRPr lang="de-DE" dirty="0"/>
          </a:p>
        </p:txBody>
      </p:sp>
      <p:sp>
        <p:nvSpPr>
          <p:cNvPr id="19" name="Inhaltsplatzhalter 20"/>
          <p:cNvSpPr txBox="1">
            <a:spLocks/>
          </p:cNvSpPr>
          <p:nvPr/>
        </p:nvSpPr>
        <p:spPr bwMode="auto">
          <a:xfrm>
            <a:off x="467544" y="1484784"/>
            <a:ext cx="590465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Analytic equation of motion of the system</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de-DE" sz="2000" dirty="0" smtClean="0">
                <a:solidFill>
                  <a:srgbClr val="F2F2F2"/>
                </a:solidFill>
                <a:latin typeface="Calibri" pitchFamily="34" charset="0"/>
              </a:rPr>
              <a:t>→	</a:t>
            </a:r>
            <a:r>
              <a:rPr lang="de-DE" sz="2000" dirty="0" err="1" smtClean="0">
                <a:solidFill>
                  <a:srgbClr val="F2F2F2"/>
                </a:solidFill>
                <a:latin typeface="Calibri" pitchFamily="34" charset="0"/>
              </a:rPr>
              <a:t>Already</a:t>
            </a:r>
            <a:r>
              <a:rPr lang="de-DE" sz="2000" dirty="0" smtClean="0">
                <a:solidFill>
                  <a:srgbClr val="F2F2F2"/>
                </a:solidFill>
                <a:latin typeface="Calibri" pitchFamily="34" charset="0"/>
              </a:rPr>
              <a:t> </a:t>
            </a:r>
            <a:r>
              <a:rPr lang="de-DE" sz="2000" dirty="0" err="1" smtClean="0">
                <a:solidFill>
                  <a:srgbClr val="F2F2F2"/>
                </a:solidFill>
                <a:latin typeface="Calibri" pitchFamily="34" charset="0"/>
              </a:rPr>
              <a:t>completely</a:t>
            </a:r>
            <a:r>
              <a:rPr lang="de-DE" sz="2000" dirty="0" smtClean="0">
                <a:solidFill>
                  <a:srgbClr val="F2F2F2"/>
                </a:solidFill>
                <a:latin typeface="Calibri" pitchFamily="34" charset="0"/>
              </a:rPr>
              <a:t> in </a:t>
            </a:r>
            <a:r>
              <a:rPr lang="de-DE" sz="2000" dirty="0" err="1" smtClean="0">
                <a:solidFill>
                  <a:srgbClr val="F2F2F2"/>
                </a:solidFill>
                <a:latin typeface="Calibri" pitchFamily="34" charset="0"/>
              </a:rPr>
              <a:t>Matlab</a:t>
            </a:r>
            <a:r>
              <a:rPr lang="de-DE" sz="2000" dirty="0" smtClean="0">
                <a:solidFill>
                  <a:srgbClr val="F2F2F2"/>
                </a:solidFill>
                <a:latin typeface="Calibri" pitchFamily="34" charset="0"/>
              </a:rPr>
              <a: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Load parameter file (</a:t>
            </a:r>
            <a:r>
              <a:rPr lang="en-US" sz="2000" dirty="0" err="1" smtClean="0">
                <a:solidFill>
                  <a:srgbClr val="F2F2F2"/>
                </a:solidFill>
                <a:latin typeface="Calibri" pitchFamily="34" charset="0"/>
              </a:rPr>
              <a:t>pend</a:t>
            </a:r>
            <a:r>
              <a:rPr lang="en-US" sz="2000" dirty="0" smtClean="0">
                <a:solidFill>
                  <a:srgbClr val="F2F2F2"/>
                </a:solidFill>
                <a:latin typeface="Calibri" pitchFamily="34" charset="0"/>
              </a:rPr>
              <a:t>-structure)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ABCD-matrices are created automatically</a:t>
            </a:r>
          </a:p>
          <a:p>
            <a:pPr marL="342900" lvl="0" indent="-342900">
              <a:spcBef>
                <a:spcPct val="20000"/>
              </a:spcBef>
              <a:buClr>
                <a:srgbClr val="C00000"/>
              </a:buCl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    </a:t>
            </a:r>
            <a:r>
              <a:rPr lang="en-US" sz="2000" dirty="0" smtClean="0">
                <a:solidFill>
                  <a:srgbClr val="F2F2F2"/>
                </a:solidFill>
                <a:latin typeface="Courier" pitchFamily="49" charset="0"/>
                <a:cs typeface="Times New Roman" pitchFamily="18" charset="0"/>
              </a:rPr>
              <a:t>ssmake3pv2n_ken.m;</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State space model is created via</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     </a:t>
            </a:r>
            <a:r>
              <a:rPr lang="en-US" sz="2000" dirty="0" err="1" smtClean="0">
                <a:solidFill>
                  <a:srgbClr val="F2F2F2"/>
                </a:solidFill>
                <a:latin typeface="Courier" pitchFamily="49" charset="0"/>
                <a:cs typeface="Times New Roman" pitchFamily="18" charset="0"/>
              </a:rPr>
              <a:t>sspend</a:t>
            </a:r>
            <a:r>
              <a:rPr lang="en-US" sz="2000" dirty="0" smtClean="0">
                <a:solidFill>
                  <a:srgbClr val="F2F2F2"/>
                </a:solidFill>
                <a:latin typeface="Courier" pitchFamily="49" charset="0"/>
                <a:cs typeface="Times New Roman" pitchFamily="18" charset="0"/>
              </a:rPr>
              <a:t> = </a:t>
            </a:r>
            <a:r>
              <a:rPr lang="en-US" sz="2000" dirty="0" err="1" smtClean="0">
                <a:solidFill>
                  <a:srgbClr val="F2F2F2"/>
                </a:solidFill>
                <a:latin typeface="Courier" pitchFamily="49" charset="0"/>
                <a:cs typeface="Times New Roman" pitchFamily="18" charset="0"/>
              </a:rPr>
              <a:t>ss</a:t>
            </a:r>
            <a:r>
              <a:rPr lang="en-US" sz="2000" dirty="0" smtClean="0">
                <a:solidFill>
                  <a:srgbClr val="F2F2F2"/>
                </a:solidFill>
                <a:latin typeface="Courier" pitchFamily="49" charset="0"/>
                <a:cs typeface="Times New Roman" pitchFamily="18" charset="0"/>
              </a:rPr>
              <a:t>(A,B,C,D);</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66917" name="Picture 5" descr="C:\Users\towest\Desktop\GeoISC local control\longpitch matrix C.png"/>
          <p:cNvPicPr>
            <a:picLocks noChangeAspect="1" noChangeArrowheads="1"/>
          </p:cNvPicPr>
          <p:nvPr/>
        </p:nvPicPr>
        <p:blipFill>
          <a:blip r:embed="rId3" cstate="print"/>
          <a:srcRect/>
          <a:stretch>
            <a:fillRect/>
          </a:stretch>
        </p:blipFill>
        <p:spPr bwMode="auto">
          <a:xfrm>
            <a:off x="4716016" y="5013176"/>
            <a:ext cx="4104456" cy="1256961"/>
          </a:xfrm>
          <a:prstGeom prst="rect">
            <a:avLst/>
          </a:prstGeom>
          <a:noFill/>
        </p:spPr>
      </p:pic>
      <p:pic>
        <p:nvPicPr>
          <p:cNvPr id="166918" name="Picture 6" descr="C:\Users\towest\Desktop\GeoISC local control\longpitch matrix matlab.png"/>
          <p:cNvPicPr>
            <a:picLocks noChangeAspect="1" noChangeArrowheads="1"/>
          </p:cNvPicPr>
          <p:nvPr/>
        </p:nvPicPr>
        <p:blipFill>
          <a:blip r:embed="rId4" cstate="print"/>
          <a:srcRect/>
          <a:stretch>
            <a:fillRect/>
          </a:stretch>
        </p:blipFill>
        <p:spPr bwMode="auto">
          <a:xfrm>
            <a:off x="539552" y="4293096"/>
            <a:ext cx="4086226" cy="2066925"/>
          </a:xfrm>
          <a:prstGeom prst="rect">
            <a:avLst/>
          </a:prstGeom>
          <a:noFill/>
        </p:spPr>
      </p:pic>
      <p:graphicFrame>
        <p:nvGraphicFramePr>
          <p:cNvPr id="167939" name="Inhaltsplatzhalter 4"/>
          <p:cNvGraphicFramePr>
            <a:graphicFrameLocks noChangeAspect="1"/>
          </p:cNvGraphicFramePr>
          <p:nvPr/>
        </p:nvGraphicFramePr>
        <p:xfrm>
          <a:off x="6876256" y="4005064"/>
          <a:ext cx="1670050" cy="915988"/>
        </p:xfrm>
        <a:graphic>
          <a:graphicData uri="http://schemas.openxmlformats.org/presentationml/2006/ole">
            <p:oleObj spid="_x0000_s167939" name="Formel" r:id="rId5" imgW="787320" imgH="431640" progId="Equation.3">
              <p:embed/>
            </p:oleObj>
          </a:graphicData>
        </a:graphic>
      </p:graphicFrame>
      <p:grpSp>
        <p:nvGrpSpPr>
          <p:cNvPr id="22" name="Gruppieren 21"/>
          <p:cNvGrpSpPr/>
          <p:nvPr/>
        </p:nvGrpSpPr>
        <p:grpSpPr>
          <a:xfrm>
            <a:off x="5868144" y="1916832"/>
            <a:ext cx="2664296" cy="1754326"/>
            <a:chOff x="4751512" y="3573016"/>
            <a:chExt cx="2664296" cy="1754326"/>
          </a:xfrm>
        </p:grpSpPr>
        <p:sp>
          <p:nvSpPr>
            <p:cNvPr id="18" name="Abgerundetes Rechteck 17"/>
            <p:cNvSpPr/>
            <p:nvPr/>
          </p:nvSpPr>
          <p:spPr>
            <a:xfrm>
              <a:off x="4751512" y="3573016"/>
              <a:ext cx="2664296" cy="17281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p:nvSpPr>
          <p:spPr>
            <a:xfrm>
              <a:off x="4788024" y="3573016"/>
              <a:ext cx="2555776" cy="1754326"/>
            </a:xfrm>
            <a:prstGeom prst="rect">
              <a:avLst/>
            </a:prstGeom>
          </p:spPr>
          <p:txBody>
            <a:bodyPr wrap="square">
              <a:spAutoFit/>
            </a:bodyPr>
            <a:lstStyle/>
            <a:p>
              <a:r>
                <a:rPr lang="de-DE" dirty="0" smtClean="0">
                  <a:solidFill>
                    <a:schemeClr val="tx1">
                      <a:lumMod val="75000"/>
                      <a:lumOff val="25000"/>
                    </a:schemeClr>
                  </a:solidFill>
                </a:rPr>
                <a:t>Features </a:t>
              </a:r>
              <a:r>
                <a:rPr lang="de-DE" dirty="0" err="1" smtClean="0">
                  <a:solidFill>
                    <a:schemeClr val="tx1">
                      <a:lumMod val="75000"/>
                      <a:lumOff val="25000"/>
                    </a:schemeClr>
                  </a:solidFill>
                </a:rPr>
                <a:t>of</a:t>
              </a:r>
              <a:r>
                <a:rPr lang="de-DE" dirty="0" smtClean="0">
                  <a:solidFill>
                    <a:schemeClr val="tx1">
                      <a:lumMod val="75000"/>
                      <a:lumOff val="25000"/>
                    </a:schemeClr>
                  </a:solidFill>
                </a:rPr>
                <a:t> </a:t>
              </a:r>
              <a:r>
                <a:rPr lang="de-DE" dirty="0" err="1" smtClean="0">
                  <a:solidFill>
                    <a:schemeClr val="tx1">
                      <a:lumMod val="75000"/>
                      <a:lumOff val="25000"/>
                    </a:schemeClr>
                  </a:solidFill>
                </a:rPr>
                <a:t>ss</a:t>
              </a:r>
              <a:r>
                <a:rPr lang="de-DE" dirty="0" smtClean="0">
                  <a:solidFill>
                    <a:schemeClr val="tx1">
                      <a:lumMod val="75000"/>
                      <a:lumOff val="25000"/>
                    </a:schemeClr>
                  </a:solidFill>
                </a:rPr>
                <a:t> model:</a:t>
              </a:r>
            </a:p>
            <a:p>
              <a:r>
                <a:rPr lang="de-DE" dirty="0" smtClean="0">
                  <a:solidFill>
                    <a:schemeClr val="tx1">
                      <a:lumMod val="75000"/>
                      <a:lumOff val="25000"/>
                    </a:schemeClr>
                  </a:solidFill>
                </a:rPr>
                <a:t>Eigenvalues(A)</a:t>
              </a:r>
            </a:p>
            <a:p>
              <a:r>
                <a:rPr lang="de-DE" dirty="0" smtClean="0">
                  <a:solidFill>
                    <a:schemeClr val="tx1">
                      <a:lumMod val="75000"/>
                      <a:lumOff val="25000"/>
                    </a:schemeClr>
                  </a:solidFill>
                </a:rPr>
                <a:t>     = </a:t>
              </a:r>
              <a:r>
                <a:rPr lang="de-DE" dirty="0" err="1" smtClean="0">
                  <a:solidFill>
                    <a:schemeClr val="tx1">
                      <a:lumMod val="75000"/>
                      <a:lumOff val="25000"/>
                    </a:schemeClr>
                  </a:solidFill>
                </a:rPr>
                <a:t>eigenfrequencies</a:t>
              </a:r>
              <a:endParaRPr lang="de-DE" dirty="0" smtClean="0">
                <a:solidFill>
                  <a:schemeClr val="tx1">
                    <a:lumMod val="75000"/>
                    <a:lumOff val="25000"/>
                  </a:schemeClr>
                </a:solidFill>
              </a:endParaRPr>
            </a:p>
            <a:p>
              <a:r>
                <a:rPr lang="de-DE" dirty="0" err="1" smtClean="0">
                  <a:solidFill>
                    <a:schemeClr val="tx1">
                      <a:lumMod val="75000"/>
                      <a:lumOff val="25000"/>
                    </a:schemeClr>
                  </a:solidFill>
                </a:rPr>
                <a:t>Eigenvectors</a:t>
              </a:r>
              <a:r>
                <a:rPr lang="de-DE" dirty="0" smtClean="0">
                  <a:solidFill>
                    <a:schemeClr val="tx1">
                      <a:lumMod val="75000"/>
                      <a:lumOff val="25000"/>
                    </a:schemeClr>
                  </a:solidFill>
                </a:rPr>
                <a:t>(A)</a:t>
              </a:r>
            </a:p>
            <a:p>
              <a:r>
                <a:rPr lang="de-DE" dirty="0" smtClean="0">
                  <a:solidFill>
                    <a:schemeClr val="tx1">
                      <a:lumMod val="75000"/>
                      <a:lumOff val="25000"/>
                    </a:schemeClr>
                  </a:solidFill>
                </a:rPr>
                <a:t>     = </a:t>
              </a:r>
              <a:r>
                <a:rPr lang="de-DE" dirty="0" err="1" smtClean="0">
                  <a:solidFill>
                    <a:schemeClr val="tx1">
                      <a:lumMod val="75000"/>
                      <a:lumOff val="25000"/>
                    </a:schemeClr>
                  </a:solidFill>
                </a:rPr>
                <a:t>eigenmodes</a:t>
              </a:r>
              <a:endParaRPr lang="de-DE" dirty="0" smtClean="0">
                <a:solidFill>
                  <a:schemeClr val="tx1">
                    <a:lumMod val="75000"/>
                    <a:lumOff val="25000"/>
                  </a:schemeClr>
                </a:solidFill>
              </a:endParaRPr>
            </a:p>
            <a:p>
              <a:r>
                <a:rPr lang="de-DE" dirty="0" smtClean="0">
                  <a:solidFill>
                    <a:schemeClr val="tx1">
                      <a:lumMod val="75000"/>
                      <a:lumOff val="25000"/>
                    </a:schemeClr>
                  </a:solidFill>
                </a:rPr>
                <a:t>        in u-</a:t>
              </a:r>
              <a:r>
                <a:rPr lang="de-DE" dirty="0" err="1" smtClean="0">
                  <a:solidFill>
                    <a:schemeClr val="tx1">
                      <a:lumMod val="75000"/>
                      <a:lumOff val="25000"/>
                    </a:schemeClr>
                  </a:solidFill>
                </a:rPr>
                <a:t>basis</a:t>
              </a:r>
              <a:endParaRPr lang="de-DE" dirty="0">
                <a:solidFill>
                  <a:schemeClr val="tx1">
                    <a:lumMod val="75000"/>
                    <a:lumOff val="25000"/>
                  </a:schemeClr>
                </a:solidFill>
              </a:endParaRPr>
            </a:p>
          </p:txBody>
        </p:sp>
      </p:grpSp>
      <p:grpSp>
        <p:nvGrpSpPr>
          <p:cNvPr id="16" name="Gruppieren 15"/>
          <p:cNvGrpSpPr/>
          <p:nvPr/>
        </p:nvGrpSpPr>
        <p:grpSpPr>
          <a:xfrm>
            <a:off x="6372200" y="1196752"/>
            <a:ext cx="2699792" cy="1754326"/>
            <a:chOff x="6552728" y="1988840"/>
            <a:chExt cx="2699792" cy="1754326"/>
          </a:xfrm>
        </p:grpSpPr>
        <p:sp>
          <p:nvSpPr>
            <p:cNvPr id="12" name="Abgerundetes Rechteck 11"/>
            <p:cNvSpPr/>
            <p:nvPr/>
          </p:nvSpPr>
          <p:spPr>
            <a:xfrm>
              <a:off x="6588224" y="1988840"/>
              <a:ext cx="2664296" cy="172819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7942" name="Picture 6" descr="C:\Users\towest\Desktop\GeoISC local control\Mathematica.png"/>
            <p:cNvPicPr>
              <a:picLocks noChangeAspect="1" noChangeArrowheads="1"/>
            </p:cNvPicPr>
            <p:nvPr/>
          </p:nvPicPr>
          <p:blipFill>
            <a:blip r:embed="rId6" cstate="print"/>
            <a:srcRect/>
            <a:stretch>
              <a:fillRect/>
            </a:stretch>
          </p:blipFill>
          <p:spPr bwMode="auto">
            <a:xfrm>
              <a:off x="6804248" y="2492896"/>
              <a:ext cx="1008112" cy="1008112"/>
            </a:xfrm>
            <a:prstGeom prst="rect">
              <a:avLst/>
            </a:prstGeom>
            <a:noFill/>
          </p:spPr>
        </p:pic>
        <p:sp>
          <p:nvSpPr>
            <p:cNvPr id="13" name="Rechteck 12"/>
            <p:cNvSpPr/>
            <p:nvPr/>
          </p:nvSpPr>
          <p:spPr>
            <a:xfrm>
              <a:off x="6552728" y="1988840"/>
              <a:ext cx="2555776" cy="1754326"/>
            </a:xfrm>
            <a:prstGeom prst="rect">
              <a:avLst/>
            </a:prstGeom>
          </p:spPr>
          <p:txBody>
            <a:bodyPr wrap="square">
              <a:spAutoFit/>
            </a:bodyPr>
            <a:lstStyle/>
            <a:p>
              <a:pPr algn="r"/>
              <a:r>
                <a:rPr lang="de-DE" dirty="0" err="1" smtClean="0">
                  <a:solidFill>
                    <a:schemeClr val="tx1">
                      <a:lumMod val="75000"/>
                      <a:lumOff val="25000"/>
                    </a:schemeClr>
                  </a:solidFill>
                </a:rPr>
                <a:t>If</a:t>
              </a:r>
              <a:r>
                <a:rPr lang="de-DE" dirty="0" smtClean="0">
                  <a:solidFill>
                    <a:schemeClr val="tx1">
                      <a:lumMod val="75000"/>
                      <a:lumOff val="25000"/>
                    </a:schemeClr>
                  </a:solidFill>
                </a:rPr>
                <a:t> </a:t>
              </a:r>
              <a:r>
                <a:rPr lang="de-DE" dirty="0" err="1" smtClean="0">
                  <a:solidFill>
                    <a:schemeClr val="tx1">
                      <a:lumMod val="75000"/>
                      <a:lumOff val="25000"/>
                    </a:schemeClr>
                  </a:solidFill>
                </a:rPr>
                <a:t>cross</a:t>
              </a:r>
              <a:r>
                <a:rPr lang="de-DE" dirty="0" smtClean="0">
                  <a:solidFill>
                    <a:schemeClr val="tx1">
                      <a:lumMod val="75000"/>
                      <a:lumOff val="25000"/>
                    </a:schemeClr>
                  </a:solidFill>
                </a:rPr>
                <a:t> </a:t>
              </a:r>
              <a:r>
                <a:rPr lang="de-DE" dirty="0" err="1" smtClean="0">
                  <a:solidFill>
                    <a:schemeClr val="tx1">
                      <a:lumMod val="75000"/>
                      <a:lumOff val="25000"/>
                    </a:schemeClr>
                  </a:solidFill>
                </a:rPr>
                <a:t>coupling</a:t>
              </a:r>
              <a:r>
                <a:rPr lang="de-DE" dirty="0" smtClean="0">
                  <a:solidFill>
                    <a:schemeClr val="tx1">
                      <a:lumMod val="75000"/>
                      <a:lumOff val="25000"/>
                    </a:schemeClr>
                  </a:solidFill>
                </a:rPr>
                <a:t> </a:t>
              </a:r>
              <a:r>
                <a:rPr lang="de-DE" dirty="0" err="1" smtClean="0">
                  <a:solidFill>
                    <a:schemeClr val="tx1">
                      <a:lumMod val="75000"/>
                      <a:lumOff val="25000"/>
                    </a:schemeClr>
                  </a:solidFill>
                </a:rPr>
                <a:t>is</a:t>
              </a:r>
              <a:r>
                <a:rPr lang="de-DE" dirty="0" smtClean="0">
                  <a:solidFill>
                    <a:schemeClr val="tx1">
                      <a:lumMod val="75000"/>
                      <a:lumOff val="25000"/>
                    </a:schemeClr>
                  </a:solidFill>
                </a:rPr>
                <a:t> not sufficiently </a:t>
              </a:r>
              <a:r>
                <a:rPr lang="de-DE" dirty="0" err="1" smtClean="0">
                  <a:solidFill>
                    <a:schemeClr val="tx1">
                      <a:lumMod val="75000"/>
                      <a:lumOff val="25000"/>
                    </a:schemeClr>
                  </a:solidFill>
                </a:rPr>
                <a:t>simulated</a:t>
              </a:r>
              <a:r>
                <a:rPr lang="de-DE" dirty="0" smtClean="0">
                  <a:solidFill>
                    <a:schemeClr val="tx1">
                      <a:lumMod val="75000"/>
                      <a:lumOff val="25000"/>
                    </a:schemeClr>
                  </a:solidFill>
                </a:rPr>
                <a:t>, there </a:t>
              </a:r>
              <a:r>
                <a:rPr lang="de-DE" dirty="0" err="1" smtClean="0">
                  <a:solidFill>
                    <a:schemeClr val="tx1">
                      <a:lumMod val="75000"/>
                      <a:lumOff val="25000"/>
                    </a:schemeClr>
                  </a:solidFill>
                </a:rPr>
                <a:t>is</a:t>
              </a:r>
              <a:r>
                <a:rPr lang="de-DE" dirty="0" smtClean="0">
                  <a:solidFill>
                    <a:schemeClr val="tx1">
                      <a:lumMod val="75000"/>
                      <a:lumOff val="25000"/>
                    </a:schemeClr>
                  </a:solidFill>
                </a:rPr>
                <a:t> </a:t>
              </a:r>
              <a:r>
                <a:rPr lang="de-DE" dirty="0" err="1" smtClean="0">
                  <a:solidFill>
                    <a:schemeClr val="tx1">
                      <a:lumMod val="75000"/>
                      <a:lumOff val="25000"/>
                    </a:schemeClr>
                  </a:solidFill>
                </a:rPr>
                <a:t>help</a:t>
              </a:r>
              <a:r>
                <a:rPr lang="de-DE" dirty="0" smtClean="0">
                  <a:solidFill>
                    <a:schemeClr val="tx1">
                      <a:lumMod val="75000"/>
                      <a:lumOff val="25000"/>
                    </a:schemeClr>
                  </a:solidFill>
                </a:rPr>
                <a:t>!</a:t>
              </a:r>
            </a:p>
            <a:p>
              <a:pPr algn="r"/>
              <a:endParaRPr lang="de-DE" dirty="0" smtClean="0">
                <a:solidFill>
                  <a:schemeClr val="tx1">
                    <a:lumMod val="75000"/>
                    <a:lumOff val="25000"/>
                  </a:schemeClr>
                </a:solidFill>
              </a:endParaRPr>
            </a:p>
            <a:p>
              <a:pPr algn="r"/>
              <a:endParaRPr lang="de-DE" dirty="0" smtClean="0">
                <a:solidFill>
                  <a:schemeClr val="tx1">
                    <a:lumMod val="75000"/>
                    <a:lumOff val="25000"/>
                  </a:schemeClr>
                </a:solidFill>
              </a:endParaRPr>
            </a:p>
            <a:p>
              <a:pPr algn="r"/>
              <a:r>
                <a:rPr lang="de-DE" dirty="0" err="1" smtClean="0">
                  <a:solidFill>
                    <a:schemeClr val="tx1">
                      <a:lumMod val="75000"/>
                      <a:lumOff val="25000"/>
                    </a:schemeClr>
                  </a:solidFill>
                </a:rPr>
                <a:t>Mathematica</a:t>
              </a:r>
              <a:r>
                <a:rPr lang="de-DE" dirty="0" smtClean="0">
                  <a:solidFill>
                    <a:schemeClr val="tx1">
                      <a:lumMod val="75000"/>
                      <a:lumOff val="25000"/>
                    </a:schemeClr>
                  </a:solidFill>
                </a:rPr>
                <a:t> model</a:t>
              </a:r>
              <a:endParaRPr lang="de-DE"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13</a:t>
            </a:fld>
            <a:endParaRPr lang="de-DE" dirty="0"/>
          </a:p>
        </p:txBody>
      </p:sp>
      <p:sp>
        <p:nvSpPr>
          <p:cNvPr id="19" name="Inhaltsplatzhalter 20"/>
          <p:cNvSpPr txBox="1">
            <a:spLocks/>
          </p:cNvSpPr>
          <p:nvPr/>
        </p:nvSpPr>
        <p:spPr bwMode="auto">
          <a:xfrm>
            <a:off x="467544" y="1484784"/>
            <a:ext cx="77768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State space model is loaded into </a:t>
            </a:r>
            <a:r>
              <a:rPr lang="en-US" sz="2000" dirty="0" err="1" smtClean="0">
                <a:solidFill>
                  <a:srgbClr val="F2F2F2"/>
                </a:solidFill>
                <a:latin typeface="Calibri" pitchFamily="34" charset="0"/>
              </a:rPr>
              <a:t>Simulink</a:t>
            </a:r>
            <a:r>
              <a:rPr lang="en-US" sz="2000" dirty="0" smtClean="0">
                <a:solidFill>
                  <a:srgbClr val="F2F2F2"/>
                </a:solidFill>
                <a:latin typeface="Calibri" pitchFamily="34" charset="0"/>
              </a:rPr>
              <a:t> blocks (pendo.mdl)</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9" name="Pfeil nach unten 8"/>
          <p:cNvSpPr/>
          <p:nvPr/>
        </p:nvSpPr>
        <p:spPr>
          <a:xfrm rot="20214290">
            <a:off x="5131443" y="1912349"/>
            <a:ext cx="576064" cy="1134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14</a:t>
            </a:fld>
            <a:endParaRPr lang="de-DE" dirty="0"/>
          </a:p>
        </p:txBody>
      </p:sp>
      <p:sp>
        <p:nvSpPr>
          <p:cNvPr id="19" name="Inhaltsplatzhalter 20"/>
          <p:cNvSpPr txBox="1">
            <a:spLocks/>
          </p:cNvSpPr>
          <p:nvPr/>
        </p:nvSpPr>
        <p:spPr bwMode="auto">
          <a:xfrm>
            <a:off x="467544" y="1484784"/>
            <a:ext cx="77768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Transient on ground, how does it show up at test mass?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pic>
        <p:nvPicPr>
          <p:cNvPr id="169986" name="Picture 2"/>
          <p:cNvPicPr>
            <a:picLocks noChangeAspect="1" noChangeArrowheads="1"/>
          </p:cNvPicPr>
          <p:nvPr/>
        </p:nvPicPr>
        <p:blipFill>
          <a:blip r:embed="rId3" cstate="print"/>
          <a:srcRect/>
          <a:stretch>
            <a:fillRect/>
          </a:stretch>
        </p:blipFill>
        <p:spPr bwMode="auto">
          <a:xfrm>
            <a:off x="323528" y="3861048"/>
            <a:ext cx="3581400" cy="2571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1" name="Ellipse 10"/>
          <p:cNvSpPr/>
          <p:nvPr/>
        </p:nvSpPr>
        <p:spPr>
          <a:xfrm>
            <a:off x="1043608" y="2852936"/>
            <a:ext cx="720080" cy="79208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6948264" y="3365376"/>
            <a:ext cx="576064" cy="35165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15</a:t>
            </a:fld>
            <a:endParaRPr lang="de-DE" dirty="0"/>
          </a:p>
        </p:txBody>
      </p:sp>
      <p:sp>
        <p:nvSpPr>
          <p:cNvPr id="19" name="Inhaltsplatzhalter 20"/>
          <p:cNvSpPr txBox="1">
            <a:spLocks/>
          </p:cNvSpPr>
          <p:nvPr/>
        </p:nvSpPr>
        <p:spPr bwMode="auto">
          <a:xfrm>
            <a:off x="467544" y="1484784"/>
            <a:ext cx="77768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Coupling of upper mass position readout to upper mass position?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11" name="Ellipse 10"/>
          <p:cNvSpPr/>
          <p:nvPr/>
        </p:nvSpPr>
        <p:spPr>
          <a:xfrm>
            <a:off x="2195736" y="2996952"/>
            <a:ext cx="504056" cy="576064"/>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6948264" y="2852936"/>
            <a:ext cx="576064" cy="35165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3" cstate="print"/>
          <a:srcRect/>
          <a:stretch>
            <a:fillRect/>
          </a:stretch>
        </p:blipFill>
        <p:spPr bwMode="auto">
          <a:xfrm>
            <a:off x="323528" y="3861048"/>
            <a:ext cx="3581400" cy="2571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71010" name="Picture 2"/>
          <p:cNvPicPr>
            <a:picLocks noChangeAspect="1" noChangeArrowheads="1"/>
          </p:cNvPicPr>
          <p:nvPr/>
        </p:nvPicPr>
        <p:blipFill>
          <a:blip r:embed="rId4" cstate="print"/>
          <a:srcRect/>
          <a:stretch>
            <a:fillRect/>
          </a:stretch>
        </p:blipFill>
        <p:spPr bwMode="auto">
          <a:xfrm>
            <a:off x="1691680" y="3717032"/>
            <a:ext cx="3648075" cy="299085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16</a:t>
            </a:fld>
            <a:endParaRPr lang="de-DE" dirty="0"/>
          </a:p>
        </p:txBody>
      </p:sp>
      <p:sp>
        <p:nvSpPr>
          <p:cNvPr id="19" name="Inhaltsplatzhalter 20"/>
          <p:cNvSpPr txBox="1">
            <a:spLocks/>
          </p:cNvSpPr>
          <p:nvPr/>
        </p:nvSpPr>
        <p:spPr bwMode="auto">
          <a:xfrm>
            <a:off x="467544" y="1484784"/>
            <a:ext cx="77768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Force required to compensate seismic ground motion?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11" name="Ellipse 10"/>
          <p:cNvSpPr/>
          <p:nvPr/>
        </p:nvSpPr>
        <p:spPr>
          <a:xfrm>
            <a:off x="1187624" y="2852936"/>
            <a:ext cx="504056" cy="50405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148064" y="2924944"/>
            <a:ext cx="576064" cy="27964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3" cstate="print"/>
          <a:srcRect/>
          <a:stretch>
            <a:fillRect/>
          </a:stretch>
        </p:blipFill>
        <p:spPr bwMode="auto">
          <a:xfrm>
            <a:off x="323528" y="3861048"/>
            <a:ext cx="3581400" cy="2571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a:blip r:embed="rId4" cstate="print"/>
          <a:srcRect/>
          <a:stretch>
            <a:fillRect/>
          </a:stretch>
        </p:blipFill>
        <p:spPr bwMode="auto">
          <a:xfrm>
            <a:off x="1691680" y="3717032"/>
            <a:ext cx="3648075" cy="2990850"/>
          </a:xfrm>
          <a:prstGeom prst="rect">
            <a:avLst/>
          </a:prstGeom>
          <a:noFill/>
          <a:ln w="9525">
            <a:solidFill>
              <a:schemeClr val="tx1"/>
            </a:solidFill>
            <a:miter lim="800000"/>
            <a:headEnd/>
            <a:tailEnd/>
          </a:ln>
        </p:spPr>
      </p:pic>
      <p:pic>
        <p:nvPicPr>
          <p:cNvPr id="172034" name="Picture 2"/>
          <p:cNvPicPr>
            <a:picLocks noChangeAspect="1" noChangeArrowheads="1"/>
          </p:cNvPicPr>
          <p:nvPr/>
        </p:nvPicPr>
        <p:blipFill>
          <a:blip r:embed="rId5" cstate="print"/>
          <a:srcRect/>
          <a:stretch>
            <a:fillRect/>
          </a:stretch>
        </p:blipFill>
        <p:spPr bwMode="auto">
          <a:xfrm>
            <a:off x="3779912" y="4095750"/>
            <a:ext cx="3981450" cy="276225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17</a:t>
            </a:fld>
            <a:endParaRPr lang="de-DE" dirty="0"/>
          </a:p>
        </p:txBody>
      </p:sp>
      <p:sp>
        <p:nvSpPr>
          <p:cNvPr id="19" name="Inhaltsplatzhalter 20"/>
          <p:cNvSpPr txBox="1">
            <a:spLocks/>
          </p:cNvSpPr>
          <p:nvPr/>
        </p:nvSpPr>
        <p:spPr bwMode="auto">
          <a:xfrm>
            <a:off x="467544" y="1484784"/>
            <a:ext cx="77768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Feedback can be applied: velocity feedback</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15" name="Ellipse 14"/>
          <p:cNvSpPr/>
          <p:nvPr/>
        </p:nvSpPr>
        <p:spPr>
          <a:xfrm>
            <a:off x="4427984" y="5157192"/>
            <a:ext cx="2232248" cy="1224136"/>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5724128" y="4365104"/>
            <a:ext cx="504056" cy="576064"/>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5220072" y="3933056"/>
            <a:ext cx="576064"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5220072" y="2852936"/>
            <a:ext cx="576064"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18</a:t>
            </a:fld>
            <a:endParaRPr lang="de-DE" dirty="0"/>
          </a:p>
        </p:txBody>
      </p:sp>
      <p:sp>
        <p:nvSpPr>
          <p:cNvPr id="19" name="Inhaltsplatzhalter 20"/>
          <p:cNvSpPr txBox="1">
            <a:spLocks/>
          </p:cNvSpPr>
          <p:nvPr/>
        </p:nvSpPr>
        <p:spPr bwMode="auto">
          <a:xfrm>
            <a:off x="467544" y="1484784"/>
            <a:ext cx="806489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Feedback can be applied: active feedback using more state space models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15" name="Ellipse 14"/>
          <p:cNvSpPr/>
          <p:nvPr/>
        </p:nvSpPr>
        <p:spPr>
          <a:xfrm>
            <a:off x="2627784" y="2708920"/>
            <a:ext cx="1728192" cy="72008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5868144" y="2780928"/>
            <a:ext cx="288032"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5220072" y="2852936"/>
            <a:ext cx="576064"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de-DE" sz="6000" dirty="0" smtClean="0"/>
          </a:p>
          <a:p>
            <a:pPr algn="ctr">
              <a:buNone/>
            </a:pPr>
            <a:r>
              <a:rPr lang="de-DE" sz="6000" dirty="0" err="1" smtClean="0"/>
              <a:t>Damping</a:t>
            </a:r>
            <a:r>
              <a:rPr lang="de-DE" sz="6000" dirty="0" smtClean="0"/>
              <a:t> </a:t>
            </a:r>
            <a:r>
              <a:rPr lang="de-DE" sz="6000" dirty="0" err="1" smtClean="0"/>
              <a:t>of</a:t>
            </a:r>
            <a:r>
              <a:rPr lang="de-DE" sz="6000" dirty="0" smtClean="0"/>
              <a:t> </a:t>
            </a:r>
            <a:r>
              <a:rPr lang="de-DE" sz="6000" dirty="0" err="1" smtClean="0"/>
              <a:t>eigenmodes</a:t>
            </a:r>
            <a:endParaRPr lang="de-DE" sz="6000" dirty="0" smtClean="0"/>
          </a:p>
        </p:txBody>
      </p:sp>
      <p:sp>
        <p:nvSpPr>
          <p:cNvPr id="4" name="Slide Number Placeholder 3"/>
          <p:cNvSpPr>
            <a:spLocks noGrp="1"/>
          </p:cNvSpPr>
          <p:nvPr>
            <p:ph type="sldNum" sz="quarter" idx="11"/>
          </p:nvPr>
        </p:nvSpPr>
        <p:spPr/>
        <p:txBody>
          <a:bodyPr/>
          <a:lstStyle/>
          <a:p>
            <a:pPr>
              <a:defRPr/>
            </a:pPr>
            <a:fld id="{99443A05-27B8-482E-949D-258132531599}" type="slidenum">
              <a:rPr lang="de-DE" smtClean="0"/>
              <a:pPr>
                <a:defRPr/>
              </a:pPr>
              <a:t>19</a:t>
            </a:fld>
            <a:endParaRPr lang="de-DE"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Overview</a:t>
            </a:r>
            <a:endParaRPr lang="de-DE" dirty="0"/>
          </a:p>
        </p:txBody>
      </p:sp>
      <p:sp>
        <p:nvSpPr>
          <p:cNvPr id="3" name="Content Placeholder 2"/>
          <p:cNvSpPr>
            <a:spLocks noGrp="1"/>
          </p:cNvSpPr>
          <p:nvPr>
            <p:ph idx="1"/>
          </p:nvPr>
        </p:nvSpPr>
        <p:spPr>
          <a:xfrm>
            <a:off x="1187624" y="1196752"/>
            <a:ext cx="7956376" cy="5328592"/>
          </a:xfrm>
        </p:spPr>
        <p:txBody>
          <a:bodyPr/>
          <a:lstStyle/>
          <a:p>
            <a:r>
              <a:rPr lang="de-DE" sz="2800" dirty="0" err="1" smtClean="0"/>
              <a:t>Simulate</a:t>
            </a:r>
            <a:r>
              <a:rPr lang="de-DE" sz="2800" dirty="0" smtClean="0"/>
              <a:t> </a:t>
            </a:r>
            <a:r>
              <a:rPr lang="de-DE" sz="2800" dirty="0" err="1" smtClean="0"/>
              <a:t>suspension</a:t>
            </a:r>
            <a:endParaRPr lang="de-DE" sz="2800" dirty="0" smtClean="0"/>
          </a:p>
          <a:p>
            <a:pPr lvl="1"/>
            <a:r>
              <a:rPr lang="de-DE" sz="2000" dirty="0" smtClean="0"/>
              <a:t>Analytical </a:t>
            </a:r>
            <a:r>
              <a:rPr lang="de-DE" sz="2000" dirty="0" err="1" smtClean="0"/>
              <a:t>description</a:t>
            </a:r>
            <a:endParaRPr lang="de-DE" sz="2000" dirty="0" smtClean="0"/>
          </a:p>
          <a:p>
            <a:pPr lvl="1"/>
            <a:r>
              <a:rPr lang="de-DE" sz="2000" dirty="0" smtClean="0"/>
              <a:t>State </a:t>
            </a:r>
            <a:r>
              <a:rPr lang="de-DE" sz="2000" dirty="0" err="1" smtClean="0"/>
              <a:t>space</a:t>
            </a:r>
            <a:r>
              <a:rPr lang="de-DE" sz="2000" dirty="0" smtClean="0"/>
              <a:t> model</a:t>
            </a:r>
            <a:endParaRPr lang="de-DE" sz="2000" dirty="0" smtClean="0"/>
          </a:p>
          <a:p>
            <a:pPr lvl="1"/>
            <a:r>
              <a:rPr lang="de-DE" sz="2000" dirty="0" err="1" smtClean="0"/>
              <a:t>Extract</a:t>
            </a:r>
            <a:r>
              <a:rPr lang="de-DE" sz="2000" dirty="0" smtClean="0"/>
              <a:t> </a:t>
            </a:r>
            <a:r>
              <a:rPr lang="de-DE" sz="2000" dirty="0" err="1" smtClean="0"/>
              <a:t>transfer</a:t>
            </a:r>
            <a:r>
              <a:rPr lang="de-DE" sz="2000" dirty="0" smtClean="0"/>
              <a:t> </a:t>
            </a:r>
            <a:r>
              <a:rPr lang="de-DE" sz="2000" dirty="0" err="1" smtClean="0"/>
              <a:t>functions</a:t>
            </a:r>
            <a:endParaRPr lang="de-DE" sz="2000" dirty="0" smtClean="0"/>
          </a:p>
          <a:p>
            <a:pPr lvl="1">
              <a:buNone/>
            </a:pPr>
            <a:r>
              <a:rPr lang="de-DE" sz="2000" dirty="0" smtClean="0"/>
              <a:t>X	Not </a:t>
            </a:r>
            <a:r>
              <a:rPr lang="de-DE" sz="2000" dirty="0" err="1" smtClean="0"/>
              <a:t>covered</a:t>
            </a:r>
            <a:r>
              <a:rPr lang="de-DE" sz="2000" dirty="0" smtClean="0"/>
              <a:t>: modern </a:t>
            </a:r>
            <a:r>
              <a:rPr lang="de-DE" sz="2000" dirty="0" err="1" smtClean="0"/>
              <a:t>control</a:t>
            </a:r>
            <a:r>
              <a:rPr lang="de-DE" sz="2000" dirty="0" smtClean="0"/>
              <a:t> – </a:t>
            </a:r>
            <a:r>
              <a:rPr lang="de-DE" sz="2000" dirty="0" err="1" smtClean="0"/>
              <a:t>solve</a:t>
            </a:r>
            <a:r>
              <a:rPr lang="de-DE" sz="2000" dirty="0" smtClean="0"/>
              <a:t> </a:t>
            </a:r>
            <a:r>
              <a:rPr lang="de-DE" sz="2000" dirty="0" err="1" smtClean="0"/>
              <a:t>mimo</a:t>
            </a:r>
            <a:r>
              <a:rPr lang="de-DE" sz="2000" dirty="0" smtClean="0"/>
              <a:t> </a:t>
            </a:r>
            <a:r>
              <a:rPr lang="de-DE" sz="2000" dirty="0" err="1" smtClean="0"/>
              <a:t>state</a:t>
            </a:r>
            <a:r>
              <a:rPr lang="de-DE" sz="2000" dirty="0" smtClean="0"/>
              <a:t> </a:t>
            </a:r>
            <a:r>
              <a:rPr lang="de-DE" sz="2000" dirty="0" err="1" smtClean="0"/>
              <a:t>space</a:t>
            </a:r>
            <a:r>
              <a:rPr lang="de-DE" sz="2000" dirty="0" smtClean="0"/>
              <a:t> model</a:t>
            </a:r>
            <a:endParaRPr lang="de-DE" sz="2000" dirty="0" smtClean="0"/>
          </a:p>
          <a:p>
            <a:pPr marL="342900" lvl="1" indent="-342900">
              <a:buFont typeface="Arial" pitchFamily="34" charset="0"/>
              <a:buChar char="•"/>
            </a:pPr>
            <a:r>
              <a:rPr lang="de-DE" sz="2800" dirty="0" err="1" smtClean="0"/>
              <a:t>Optimize</a:t>
            </a:r>
            <a:r>
              <a:rPr lang="de-DE" sz="2800" dirty="0" smtClean="0"/>
              <a:t> </a:t>
            </a:r>
            <a:r>
              <a:rPr lang="de-DE" sz="2800" dirty="0" err="1" smtClean="0"/>
              <a:t>performance</a:t>
            </a:r>
            <a:endParaRPr lang="de-DE" sz="2800" dirty="0" smtClean="0"/>
          </a:p>
          <a:p>
            <a:pPr lvl="1"/>
            <a:r>
              <a:rPr lang="de-DE" sz="2000" dirty="0" err="1" smtClean="0"/>
              <a:t>Seismic</a:t>
            </a:r>
            <a:r>
              <a:rPr lang="de-DE" sz="2000" dirty="0" smtClean="0"/>
              <a:t> </a:t>
            </a:r>
            <a:r>
              <a:rPr lang="de-DE" sz="2000" dirty="0" err="1" smtClean="0"/>
              <a:t>attenuation</a:t>
            </a:r>
            <a:endParaRPr lang="de-DE" sz="2000" dirty="0" smtClean="0"/>
          </a:p>
          <a:p>
            <a:pPr lvl="1"/>
            <a:r>
              <a:rPr lang="de-DE" sz="2000" dirty="0" err="1" smtClean="0"/>
              <a:t>Damping</a:t>
            </a:r>
            <a:r>
              <a:rPr lang="de-DE" sz="2000" dirty="0" smtClean="0"/>
              <a:t> </a:t>
            </a:r>
            <a:r>
              <a:rPr lang="de-DE" sz="2000" dirty="0" err="1" smtClean="0"/>
              <a:t>of</a:t>
            </a:r>
            <a:r>
              <a:rPr lang="de-DE" sz="2000" dirty="0" smtClean="0"/>
              <a:t> </a:t>
            </a:r>
            <a:r>
              <a:rPr lang="de-DE" sz="2000" dirty="0" err="1" smtClean="0"/>
              <a:t>internal</a:t>
            </a:r>
            <a:r>
              <a:rPr lang="de-DE" sz="2000" dirty="0" smtClean="0"/>
              <a:t> </a:t>
            </a:r>
            <a:r>
              <a:rPr lang="de-DE" sz="2000" dirty="0" err="1" smtClean="0"/>
              <a:t>modes</a:t>
            </a:r>
            <a:endParaRPr lang="de-DE" sz="2000" dirty="0" smtClean="0"/>
          </a:p>
          <a:p>
            <a:pPr lvl="1"/>
            <a:r>
              <a:rPr lang="de-DE" sz="2000" dirty="0" smtClean="0"/>
              <a:t>Noise </a:t>
            </a:r>
            <a:r>
              <a:rPr lang="de-DE" sz="2000" dirty="0" err="1" smtClean="0"/>
              <a:t>supression</a:t>
            </a:r>
            <a:endParaRPr lang="de-DE" sz="2000" dirty="0" smtClean="0"/>
          </a:p>
          <a:p>
            <a:pPr lvl="1">
              <a:buNone/>
            </a:pPr>
            <a:r>
              <a:rPr lang="de-DE" sz="2000" dirty="0" smtClean="0"/>
              <a:t>→	Design </a:t>
            </a:r>
            <a:r>
              <a:rPr lang="de-DE" sz="2000" dirty="0" err="1" smtClean="0"/>
              <a:t>feedback</a:t>
            </a:r>
            <a:r>
              <a:rPr lang="de-DE" sz="2000" dirty="0" smtClean="0"/>
              <a:t> </a:t>
            </a:r>
            <a:r>
              <a:rPr lang="de-DE" sz="2000" dirty="0" err="1" smtClean="0"/>
              <a:t>loop</a:t>
            </a:r>
            <a:endParaRPr lang="de-DE" sz="2000" dirty="0" smtClean="0"/>
          </a:p>
          <a:p>
            <a:pPr marL="342900" lvl="1" indent="-342900">
              <a:buFont typeface="Arial" pitchFamily="34" charset="0"/>
              <a:buChar char="•"/>
            </a:pPr>
            <a:r>
              <a:rPr lang="de-DE" sz="2800" dirty="0" err="1" smtClean="0"/>
              <a:t>Build</a:t>
            </a:r>
            <a:r>
              <a:rPr lang="de-DE" sz="2800" dirty="0" smtClean="0"/>
              <a:t> </a:t>
            </a:r>
            <a:r>
              <a:rPr lang="de-DE" sz="2800" dirty="0" err="1" smtClean="0"/>
              <a:t>the</a:t>
            </a:r>
            <a:r>
              <a:rPr lang="de-DE" sz="2800" dirty="0" smtClean="0"/>
              <a:t> </a:t>
            </a:r>
            <a:r>
              <a:rPr lang="de-DE" sz="2800" dirty="0" err="1" smtClean="0"/>
              <a:t>suspension</a:t>
            </a:r>
            <a:endParaRPr lang="de-DE" sz="2800" dirty="0" smtClean="0"/>
          </a:p>
          <a:p>
            <a:pPr lvl="1"/>
            <a:r>
              <a:rPr lang="de-DE" sz="2000" dirty="0" err="1" smtClean="0">
                <a:sym typeface="Wingdings" pitchFamily="2" charset="2"/>
              </a:rPr>
              <a:t>You</a:t>
            </a:r>
            <a:r>
              <a:rPr lang="de-DE" sz="2000" dirty="0" smtClean="0">
                <a:sym typeface="Wingdings" pitchFamily="2" charset="2"/>
              </a:rPr>
              <a:t> </a:t>
            </a:r>
            <a:r>
              <a:rPr lang="de-DE" sz="2000" dirty="0" err="1" smtClean="0">
                <a:sym typeface="Wingdings" pitchFamily="2" charset="2"/>
              </a:rPr>
              <a:t>are</a:t>
            </a:r>
            <a:r>
              <a:rPr lang="de-DE" sz="2000" dirty="0" smtClean="0">
                <a:sym typeface="Wingdings" pitchFamily="2" charset="2"/>
              </a:rPr>
              <a:t> </a:t>
            </a:r>
            <a:r>
              <a:rPr lang="de-DE" sz="2000" dirty="0" err="1" smtClean="0">
                <a:sym typeface="Wingdings" pitchFamily="2" charset="2"/>
              </a:rPr>
              <a:t>done</a:t>
            </a:r>
            <a:r>
              <a:rPr lang="de-DE" sz="2000" dirty="0" smtClean="0">
                <a:sym typeface="Wingdings" pitchFamily="2" charset="2"/>
              </a:rPr>
              <a:t> </a:t>
            </a:r>
          </a:p>
          <a:p>
            <a:pPr lvl="1"/>
            <a:r>
              <a:rPr lang="de-DE" sz="2000" dirty="0" err="1" smtClean="0">
                <a:sym typeface="Wingdings" pitchFamily="2" charset="2"/>
              </a:rPr>
              <a:t>Or</a:t>
            </a:r>
            <a:r>
              <a:rPr lang="de-DE" sz="2000" dirty="0" smtClean="0">
                <a:sym typeface="Wingdings" pitchFamily="2" charset="2"/>
              </a:rPr>
              <a:t> fit </a:t>
            </a:r>
            <a:r>
              <a:rPr lang="de-DE" sz="2000" dirty="0" err="1" smtClean="0">
                <a:sym typeface="Wingdings" pitchFamily="2" charset="2"/>
              </a:rPr>
              <a:t>state</a:t>
            </a:r>
            <a:r>
              <a:rPr lang="de-DE" sz="2000" dirty="0" smtClean="0">
                <a:sym typeface="Wingdings" pitchFamily="2" charset="2"/>
              </a:rPr>
              <a:t> </a:t>
            </a:r>
            <a:r>
              <a:rPr lang="de-DE" sz="2000" dirty="0" err="1" smtClean="0">
                <a:sym typeface="Wingdings" pitchFamily="2" charset="2"/>
              </a:rPr>
              <a:t>space</a:t>
            </a:r>
            <a:r>
              <a:rPr lang="de-DE" sz="2000" dirty="0" smtClean="0">
                <a:sym typeface="Wingdings" pitchFamily="2" charset="2"/>
              </a:rPr>
              <a:t> model, </a:t>
            </a:r>
            <a:r>
              <a:rPr lang="de-DE" sz="2000" dirty="0" err="1" smtClean="0">
                <a:sym typeface="Wingdings" pitchFamily="2" charset="2"/>
              </a:rPr>
              <a:t>resolve</a:t>
            </a:r>
            <a:r>
              <a:rPr lang="de-DE" sz="2000" dirty="0" smtClean="0">
                <a:sym typeface="Wingdings" pitchFamily="2" charset="2"/>
              </a:rPr>
              <a:t>, </a:t>
            </a:r>
            <a:r>
              <a:rPr lang="de-DE" sz="2000" dirty="0" smtClean="0"/>
              <a:t>→ do modal (/modern) </a:t>
            </a:r>
            <a:r>
              <a:rPr lang="de-DE" sz="2000" dirty="0" err="1" smtClean="0"/>
              <a:t>control</a:t>
            </a:r>
            <a:endParaRPr lang="de-DE" sz="2000" dirty="0" smtClean="0"/>
          </a:p>
        </p:txBody>
      </p:sp>
      <p:sp>
        <p:nvSpPr>
          <p:cNvPr id="4" name="Foliennummernplatzhalter 6"/>
          <p:cNvSpPr>
            <a:spLocks noGrp="1"/>
          </p:cNvSpPr>
          <p:nvPr>
            <p:ph type="sldNum" sz="quarter" idx="11"/>
          </p:nvPr>
        </p:nvSpPr>
        <p:spPr>
          <a:xfrm>
            <a:off x="7000892" y="6572250"/>
            <a:ext cx="2133600" cy="293688"/>
          </a:xfrm>
        </p:spPr>
        <p:txBody>
          <a:bodyPr/>
          <a:lstStyle/>
          <a:p>
            <a:pPr>
              <a:defRPr/>
            </a:pPr>
            <a:fld id="{AEDDC538-DA9F-4260-BB2E-4F30C5369FAE}" type="slidenum">
              <a:rPr lang="de-DE"/>
              <a:pPr>
                <a:defRPr/>
              </a:pPr>
              <a:t>2</a:t>
            </a:fld>
            <a:endParaRPr lang="de-DE"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Simulink</a:t>
            </a:r>
            <a:r>
              <a:rPr lang="de-DE" dirty="0" smtClean="0"/>
              <a:t>, </a:t>
            </a:r>
            <a:r>
              <a:rPr lang="de-DE" dirty="0" err="1" smtClean="0"/>
              <a:t>the</a:t>
            </a:r>
            <a:r>
              <a:rPr lang="de-DE" dirty="0" smtClean="0"/>
              <a:t> </a:t>
            </a:r>
            <a:r>
              <a:rPr lang="de-DE" dirty="0" err="1" smtClean="0"/>
              <a:t>handy</a:t>
            </a:r>
            <a:r>
              <a:rPr lang="de-DE" dirty="0" smtClean="0"/>
              <a:t> </a:t>
            </a:r>
            <a:r>
              <a:rPr lang="de-DE" dirty="0" err="1" smtClean="0"/>
              <a:t>tool</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20</a:t>
            </a:fld>
            <a:endParaRPr lang="de-DE" dirty="0"/>
          </a:p>
        </p:txBody>
      </p:sp>
      <p:sp>
        <p:nvSpPr>
          <p:cNvPr id="19" name="Inhaltsplatzhalter 20"/>
          <p:cNvSpPr txBox="1">
            <a:spLocks/>
          </p:cNvSpPr>
          <p:nvPr/>
        </p:nvSpPr>
        <p:spPr bwMode="auto">
          <a:xfrm>
            <a:off x="467544" y="1484784"/>
            <a:ext cx="8064896"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Feedback can be applied: active feedback using more state space models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3" descr="C:\Users\towest\Desktop\GeoISC local control\longpitch simulink.png"/>
          <p:cNvPicPr>
            <a:picLocks noChangeAspect="1" noChangeArrowheads="1"/>
          </p:cNvPicPr>
          <p:nvPr/>
        </p:nvPicPr>
        <p:blipFill>
          <a:blip r:embed="rId2" cstate="print"/>
          <a:srcRect/>
          <a:stretch>
            <a:fillRect/>
          </a:stretch>
        </p:blipFill>
        <p:spPr bwMode="auto">
          <a:xfrm>
            <a:off x="539552" y="2132856"/>
            <a:ext cx="7942635" cy="4231462"/>
          </a:xfrm>
          <a:prstGeom prst="rect">
            <a:avLst/>
          </a:prstGeom>
          <a:noFill/>
        </p:spPr>
      </p:pic>
      <p:sp>
        <p:nvSpPr>
          <p:cNvPr id="15" name="Ellipse 14"/>
          <p:cNvSpPr/>
          <p:nvPr/>
        </p:nvSpPr>
        <p:spPr>
          <a:xfrm>
            <a:off x="2627784" y="2708920"/>
            <a:ext cx="1728192" cy="72008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5868144" y="2780928"/>
            <a:ext cx="288032"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5220072" y="2852936"/>
            <a:ext cx="576064" cy="360040"/>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Optical </a:t>
            </a:r>
            <a:r>
              <a:rPr lang="de-DE" dirty="0" err="1" smtClean="0"/>
              <a:t>readout</a:t>
            </a:r>
            <a:r>
              <a:rPr lang="de-DE" dirty="0" smtClean="0"/>
              <a:t> </a:t>
            </a:r>
            <a:r>
              <a:rPr lang="de-DE" dirty="0" err="1" smtClean="0"/>
              <a:t>and</a:t>
            </a:r>
            <a:r>
              <a:rPr lang="de-DE" dirty="0" smtClean="0"/>
              <a:t> </a:t>
            </a:r>
            <a:r>
              <a:rPr lang="de-DE" dirty="0" err="1" smtClean="0"/>
              <a:t>feedback</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21</a:t>
            </a:fld>
            <a:endParaRPr lang="de-DE" dirty="0"/>
          </a:p>
        </p:txBody>
      </p:sp>
      <p:sp>
        <p:nvSpPr>
          <p:cNvPr id="19" name="Inhaltsplatzhalter 20"/>
          <p:cNvSpPr txBox="1">
            <a:spLocks/>
          </p:cNvSpPr>
          <p:nvPr/>
        </p:nvSpPr>
        <p:spPr bwMode="auto">
          <a:xfrm>
            <a:off x="467544" y="1340768"/>
            <a:ext cx="525658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Advanced LIGO </a:t>
            </a:r>
            <a:r>
              <a:rPr lang="en-US" sz="2400" dirty="0" smtClean="0">
                <a:solidFill>
                  <a:srgbClr val="F2F2F2"/>
                </a:solidFill>
                <a:latin typeface="Calibri" pitchFamily="34" charset="0"/>
              </a:rPr>
              <a:t>design: </a:t>
            </a:r>
            <a:endParaRPr lang="en-US" sz="24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BOSEM (Birmingham OSEM)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Collimated beam from LED is masked by flag</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Linear </a:t>
            </a:r>
            <a:r>
              <a:rPr lang="en-US" sz="2000" dirty="0" smtClean="0">
                <a:solidFill>
                  <a:srgbClr val="F2F2F2"/>
                </a:solidFill>
                <a:latin typeface="Calibri" pitchFamily="34" charset="0"/>
              </a:rPr>
              <a:t>Range:	0.7mm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Sensitivity:	3E-10m/√Hz (1Hz)</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Co-located actuator</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6 BOSEMS @ upper mass, 1 per DOF</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3058" name="Picture 2"/>
          <p:cNvPicPr>
            <a:picLocks noChangeAspect="1" noChangeArrowheads="1"/>
          </p:cNvPicPr>
          <p:nvPr/>
        </p:nvPicPr>
        <p:blipFill>
          <a:blip r:embed="rId2" cstate="print"/>
          <a:srcRect/>
          <a:stretch>
            <a:fillRect/>
          </a:stretch>
        </p:blipFill>
        <p:spPr bwMode="auto">
          <a:xfrm>
            <a:off x="5076056" y="2760556"/>
            <a:ext cx="3888432" cy="1532540"/>
          </a:xfrm>
          <a:prstGeom prst="rect">
            <a:avLst/>
          </a:prstGeom>
          <a:noFill/>
          <a:ln w="9525">
            <a:noFill/>
            <a:miter lim="800000"/>
            <a:headEnd/>
            <a:tailEnd/>
          </a:ln>
        </p:spPr>
      </p:pic>
      <p:pic>
        <p:nvPicPr>
          <p:cNvPr id="173060" name="Picture 4"/>
          <p:cNvPicPr>
            <a:picLocks noChangeAspect="1" noChangeArrowheads="1"/>
          </p:cNvPicPr>
          <p:nvPr/>
        </p:nvPicPr>
        <p:blipFill>
          <a:blip r:embed="rId3" cstate="print"/>
          <a:srcRect/>
          <a:stretch>
            <a:fillRect/>
          </a:stretch>
        </p:blipFill>
        <p:spPr bwMode="auto">
          <a:xfrm>
            <a:off x="7092280" y="1168111"/>
            <a:ext cx="1728192" cy="1468801"/>
          </a:xfrm>
          <a:prstGeom prst="rect">
            <a:avLst/>
          </a:prstGeom>
          <a:noFill/>
          <a:ln w="9525">
            <a:noFill/>
            <a:miter lim="800000"/>
            <a:headEnd/>
            <a:tailEnd/>
          </a:ln>
        </p:spPr>
      </p:pic>
      <p:pic>
        <p:nvPicPr>
          <p:cNvPr id="174082" name="Picture 2" descr="C:\Users\towest\Desktop\geo local control.png"/>
          <p:cNvPicPr>
            <a:picLocks noChangeAspect="1" noChangeArrowheads="1"/>
          </p:cNvPicPr>
          <p:nvPr/>
        </p:nvPicPr>
        <p:blipFill>
          <a:blip r:embed="rId4" cstate="print"/>
          <a:srcRect/>
          <a:stretch>
            <a:fillRect/>
          </a:stretch>
        </p:blipFill>
        <p:spPr bwMode="auto">
          <a:xfrm>
            <a:off x="395536" y="4365104"/>
            <a:ext cx="3240360" cy="2311679"/>
          </a:xfrm>
          <a:prstGeom prst="rect">
            <a:avLst/>
          </a:prstGeom>
          <a:noFill/>
        </p:spPr>
      </p:pic>
      <p:sp>
        <p:nvSpPr>
          <p:cNvPr id="11" name="Inhaltsplatzhalter 20"/>
          <p:cNvSpPr txBox="1">
            <a:spLocks/>
          </p:cNvSpPr>
          <p:nvPr/>
        </p:nvSpPr>
        <p:spPr bwMode="auto">
          <a:xfrm>
            <a:off x="3995936" y="4509120"/>
            <a:ext cx="5148064"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Design trick:</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Feedback to upper mass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extract energy from lower mass (silence!)</a:t>
            </a:r>
          </a:p>
          <a:p>
            <a:pPr marL="342900" lvl="0" indent="-342900">
              <a:spcBef>
                <a:spcPct val="20000"/>
              </a:spcBef>
              <a:buClr>
                <a:srgbClr val="C00000"/>
              </a:buCl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sensing/actuation noise is filtered </a:t>
            </a:r>
          </a:p>
          <a:p>
            <a:pPr marL="342900" lvl="0" indent="-342900">
              <a:spcBef>
                <a:spcPct val="20000"/>
              </a:spcBef>
              <a:buClr>
                <a:srgbClr val="C00000"/>
              </a:buCl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by the lower stages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Geo</a:t>
            </a:r>
            <a:r>
              <a:rPr lang="de-DE" dirty="0" smtClean="0"/>
              <a:t> style </a:t>
            </a:r>
            <a:r>
              <a:rPr lang="de-DE" dirty="0" err="1" smtClean="0"/>
              <a:t>local</a:t>
            </a:r>
            <a:r>
              <a:rPr lang="de-DE" dirty="0" smtClean="0"/>
              <a:t> </a:t>
            </a:r>
            <a:r>
              <a:rPr lang="de-DE" dirty="0" err="1" smtClean="0"/>
              <a:t>control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22</a:t>
            </a:fld>
            <a:endParaRPr lang="de-DE" dirty="0"/>
          </a:p>
        </p:txBody>
      </p:sp>
      <p:sp>
        <p:nvSpPr>
          <p:cNvPr id="10" name="Abgerundetes Rechteck 9"/>
          <p:cNvSpPr/>
          <p:nvPr/>
        </p:nvSpPr>
        <p:spPr>
          <a:xfrm>
            <a:off x="683568" y="292494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1</a:t>
            </a:r>
            <a:endParaRPr lang="de-DE" dirty="0">
              <a:solidFill>
                <a:schemeClr val="tx1"/>
              </a:solidFill>
              <a:latin typeface="Arial" pitchFamily="34" charset="0"/>
            </a:endParaRPr>
          </a:p>
        </p:txBody>
      </p:sp>
      <p:sp>
        <p:nvSpPr>
          <p:cNvPr id="15" name="Abgerundetes Rechteck 14"/>
          <p:cNvSpPr/>
          <p:nvPr/>
        </p:nvSpPr>
        <p:spPr>
          <a:xfrm>
            <a:off x="683568" y="328498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2</a:t>
            </a:r>
            <a:endParaRPr lang="de-DE" dirty="0">
              <a:solidFill>
                <a:schemeClr val="tx1"/>
              </a:solidFill>
              <a:latin typeface="Arial" pitchFamily="34" charset="0"/>
            </a:endParaRPr>
          </a:p>
        </p:txBody>
      </p:sp>
      <p:sp>
        <p:nvSpPr>
          <p:cNvPr id="16" name="Abgerundetes Rechteck 15"/>
          <p:cNvSpPr/>
          <p:nvPr/>
        </p:nvSpPr>
        <p:spPr>
          <a:xfrm>
            <a:off x="683568" y="364502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3</a:t>
            </a:r>
            <a:endParaRPr lang="de-DE" dirty="0">
              <a:solidFill>
                <a:schemeClr val="tx1"/>
              </a:solidFill>
              <a:latin typeface="Arial" pitchFamily="34" charset="0"/>
            </a:endParaRPr>
          </a:p>
        </p:txBody>
      </p:sp>
      <p:sp>
        <p:nvSpPr>
          <p:cNvPr id="17" name="Abgerundetes Rechteck 16"/>
          <p:cNvSpPr/>
          <p:nvPr/>
        </p:nvSpPr>
        <p:spPr>
          <a:xfrm>
            <a:off x="683568" y="400506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4</a:t>
            </a:r>
            <a:endParaRPr lang="de-DE" dirty="0">
              <a:solidFill>
                <a:schemeClr val="tx1"/>
              </a:solidFill>
              <a:latin typeface="Arial" pitchFamily="34" charset="0"/>
            </a:endParaRPr>
          </a:p>
        </p:txBody>
      </p:sp>
      <p:sp>
        <p:nvSpPr>
          <p:cNvPr id="18" name="Abgerundetes Rechteck 17"/>
          <p:cNvSpPr/>
          <p:nvPr/>
        </p:nvSpPr>
        <p:spPr>
          <a:xfrm>
            <a:off x="683568" y="436510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5</a:t>
            </a:r>
            <a:endParaRPr lang="de-DE" dirty="0">
              <a:solidFill>
                <a:schemeClr val="tx1"/>
              </a:solidFill>
              <a:latin typeface="Arial" pitchFamily="34" charset="0"/>
            </a:endParaRPr>
          </a:p>
        </p:txBody>
      </p:sp>
      <p:sp>
        <p:nvSpPr>
          <p:cNvPr id="20" name="Abgerundetes Rechteck 19"/>
          <p:cNvSpPr/>
          <p:nvPr/>
        </p:nvSpPr>
        <p:spPr>
          <a:xfrm>
            <a:off x="683568" y="472514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6</a:t>
            </a:r>
            <a:endParaRPr lang="de-DE" dirty="0">
              <a:solidFill>
                <a:schemeClr val="tx1"/>
              </a:solidFill>
              <a:latin typeface="Arial" pitchFamily="34" charset="0"/>
            </a:endParaRPr>
          </a:p>
        </p:txBody>
      </p:sp>
      <p:sp>
        <p:nvSpPr>
          <p:cNvPr id="22" name="Abgerundetes Rechteck 21"/>
          <p:cNvSpPr/>
          <p:nvPr/>
        </p:nvSpPr>
        <p:spPr>
          <a:xfrm>
            <a:off x="3995936" y="292494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25" name="Abgerundetes Rechteck 24"/>
          <p:cNvSpPr/>
          <p:nvPr/>
        </p:nvSpPr>
        <p:spPr>
          <a:xfrm>
            <a:off x="2339752" y="292494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6" name="Abgerundetes Rechteck 25"/>
          <p:cNvSpPr/>
          <p:nvPr/>
        </p:nvSpPr>
        <p:spPr>
          <a:xfrm>
            <a:off x="2339752" y="328498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7" name="Abgerundetes Rechteck 26"/>
          <p:cNvSpPr/>
          <p:nvPr/>
        </p:nvSpPr>
        <p:spPr>
          <a:xfrm>
            <a:off x="2339752" y="364502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8" name="Abgerundetes Rechteck 27"/>
          <p:cNvSpPr/>
          <p:nvPr/>
        </p:nvSpPr>
        <p:spPr>
          <a:xfrm>
            <a:off x="2339752" y="400506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9" name="Abgerundetes Rechteck 28"/>
          <p:cNvSpPr/>
          <p:nvPr/>
        </p:nvSpPr>
        <p:spPr>
          <a:xfrm>
            <a:off x="2339752" y="436510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30" name="Abgerundetes Rechteck 29"/>
          <p:cNvSpPr/>
          <p:nvPr/>
        </p:nvSpPr>
        <p:spPr>
          <a:xfrm>
            <a:off x="2339752" y="472514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37" name="Abgerundetes Rechteck 36"/>
          <p:cNvSpPr/>
          <p:nvPr/>
        </p:nvSpPr>
        <p:spPr>
          <a:xfrm>
            <a:off x="3995936" y="328498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38" name="Abgerundetes Rechteck 37"/>
          <p:cNvSpPr/>
          <p:nvPr/>
        </p:nvSpPr>
        <p:spPr>
          <a:xfrm>
            <a:off x="3995936" y="364502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39" name="Abgerundetes Rechteck 38"/>
          <p:cNvSpPr/>
          <p:nvPr/>
        </p:nvSpPr>
        <p:spPr>
          <a:xfrm>
            <a:off x="3995936" y="400506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40" name="Abgerundetes Rechteck 39"/>
          <p:cNvSpPr/>
          <p:nvPr/>
        </p:nvSpPr>
        <p:spPr>
          <a:xfrm>
            <a:off x="3995936" y="436510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41" name="Abgerundetes Rechteck 40"/>
          <p:cNvSpPr/>
          <p:nvPr/>
        </p:nvSpPr>
        <p:spPr>
          <a:xfrm>
            <a:off x="3995936" y="4725144"/>
            <a:ext cx="1008112"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a:t>
            </a:r>
            <a:endParaRPr lang="de-DE" dirty="0">
              <a:solidFill>
                <a:schemeClr val="tx1"/>
              </a:solidFill>
              <a:latin typeface="Arial" pitchFamily="34" charset="0"/>
            </a:endParaRPr>
          </a:p>
        </p:txBody>
      </p:sp>
      <p:sp>
        <p:nvSpPr>
          <p:cNvPr id="49" name="Abgerundetes Rechteck 48"/>
          <p:cNvSpPr/>
          <p:nvPr/>
        </p:nvSpPr>
        <p:spPr>
          <a:xfrm>
            <a:off x="6948264" y="292494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1</a:t>
            </a:r>
            <a:endParaRPr lang="de-DE" dirty="0">
              <a:solidFill>
                <a:schemeClr val="tx1"/>
              </a:solidFill>
              <a:latin typeface="Arial" pitchFamily="34" charset="0"/>
            </a:endParaRPr>
          </a:p>
        </p:txBody>
      </p:sp>
      <p:sp>
        <p:nvSpPr>
          <p:cNvPr id="51" name="Abgerundetes Rechteck 50"/>
          <p:cNvSpPr/>
          <p:nvPr/>
        </p:nvSpPr>
        <p:spPr>
          <a:xfrm>
            <a:off x="6948264" y="328498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2</a:t>
            </a:r>
            <a:endParaRPr lang="de-DE" dirty="0">
              <a:solidFill>
                <a:schemeClr val="tx1"/>
              </a:solidFill>
              <a:latin typeface="Arial" pitchFamily="34" charset="0"/>
            </a:endParaRPr>
          </a:p>
        </p:txBody>
      </p:sp>
      <p:sp>
        <p:nvSpPr>
          <p:cNvPr id="52" name="Abgerundetes Rechteck 51"/>
          <p:cNvSpPr/>
          <p:nvPr/>
        </p:nvSpPr>
        <p:spPr>
          <a:xfrm>
            <a:off x="6948264" y="364502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3</a:t>
            </a:r>
            <a:endParaRPr lang="de-DE" dirty="0">
              <a:solidFill>
                <a:schemeClr val="tx1"/>
              </a:solidFill>
              <a:latin typeface="Arial" pitchFamily="34" charset="0"/>
            </a:endParaRPr>
          </a:p>
        </p:txBody>
      </p:sp>
      <p:sp>
        <p:nvSpPr>
          <p:cNvPr id="53" name="Abgerundetes Rechteck 52"/>
          <p:cNvSpPr/>
          <p:nvPr/>
        </p:nvSpPr>
        <p:spPr>
          <a:xfrm>
            <a:off x="6948264" y="400506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4</a:t>
            </a:r>
            <a:endParaRPr lang="de-DE" dirty="0">
              <a:solidFill>
                <a:schemeClr val="tx1"/>
              </a:solidFill>
              <a:latin typeface="Arial" pitchFamily="34" charset="0"/>
            </a:endParaRPr>
          </a:p>
        </p:txBody>
      </p:sp>
      <p:sp>
        <p:nvSpPr>
          <p:cNvPr id="54" name="Abgerundetes Rechteck 53"/>
          <p:cNvSpPr/>
          <p:nvPr/>
        </p:nvSpPr>
        <p:spPr>
          <a:xfrm>
            <a:off x="6948264" y="436510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5</a:t>
            </a:r>
            <a:endParaRPr lang="de-DE" dirty="0">
              <a:solidFill>
                <a:schemeClr val="tx1"/>
              </a:solidFill>
              <a:latin typeface="Arial" pitchFamily="34" charset="0"/>
            </a:endParaRPr>
          </a:p>
        </p:txBody>
      </p:sp>
      <p:sp>
        <p:nvSpPr>
          <p:cNvPr id="55" name="Abgerundetes Rechteck 54"/>
          <p:cNvSpPr/>
          <p:nvPr/>
        </p:nvSpPr>
        <p:spPr>
          <a:xfrm>
            <a:off x="6948264" y="472514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6</a:t>
            </a:r>
            <a:endParaRPr lang="de-DE" dirty="0">
              <a:solidFill>
                <a:schemeClr val="tx1"/>
              </a:solidFill>
              <a:latin typeface="Arial" pitchFamily="34" charset="0"/>
            </a:endParaRPr>
          </a:p>
        </p:txBody>
      </p:sp>
      <p:sp>
        <p:nvSpPr>
          <p:cNvPr id="56" name="Abgerundetes Rechteck 55"/>
          <p:cNvSpPr/>
          <p:nvPr/>
        </p:nvSpPr>
        <p:spPr>
          <a:xfrm>
            <a:off x="5220072" y="292494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7" name="Abgerundetes Rechteck 56"/>
          <p:cNvSpPr/>
          <p:nvPr/>
        </p:nvSpPr>
        <p:spPr>
          <a:xfrm>
            <a:off x="5220072" y="328498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8" name="Abgerundetes Rechteck 57"/>
          <p:cNvSpPr/>
          <p:nvPr/>
        </p:nvSpPr>
        <p:spPr>
          <a:xfrm>
            <a:off x="5220072" y="364502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9" name="Abgerundetes Rechteck 58"/>
          <p:cNvSpPr/>
          <p:nvPr/>
        </p:nvSpPr>
        <p:spPr>
          <a:xfrm>
            <a:off x="5220072" y="400506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0" name="Abgerundetes Rechteck 59"/>
          <p:cNvSpPr/>
          <p:nvPr/>
        </p:nvSpPr>
        <p:spPr>
          <a:xfrm>
            <a:off x="5220072" y="436510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1" name="Abgerundetes Rechteck 60"/>
          <p:cNvSpPr/>
          <p:nvPr/>
        </p:nvSpPr>
        <p:spPr>
          <a:xfrm>
            <a:off x="5220072" y="472514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3" name="Inhaltsplatzhalter 20"/>
          <p:cNvSpPr txBox="1">
            <a:spLocks/>
          </p:cNvSpPr>
          <p:nvPr/>
        </p:nvSpPr>
        <p:spPr bwMode="auto">
          <a:xfrm>
            <a:off x="467544" y="1340768"/>
            <a:ext cx="5760640"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Signal (de-)whitening: </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DC (alignment): ~mm range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AC (sampling):   ~µm </a:t>
            </a:r>
            <a:r>
              <a:rPr lang="en-US" sz="2000" dirty="0" err="1" smtClean="0">
                <a:solidFill>
                  <a:srgbClr val="F2F2F2"/>
                </a:solidFill>
                <a:latin typeface="Calibri" pitchFamily="34" charset="0"/>
              </a:rPr>
              <a:t>rms</a:t>
            </a:r>
            <a:r>
              <a:rPr lang="en-US" sz="2000" dirty="0" smtClean="0">
                <a:solidFill>
                  <a:srgbClr val="F2F2F2"/>
                </a:solidFill>
                <a:latin typeface="Calibri" pitchFamily="34" charset="0"/>
              </a:rPr>
              <a:t> (~1Hz band)</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Detection band:~1E-17m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p:txBody>
      </p:sp>
      <p:sp>
        <p:nvSpPr>
          <p:cNvPr id="64" name="Inhaltsplatzhalter 20"/>
          <p:cNvSpPr txBox="1">
            <a:spLocks/>
          </p:cNvSpPr>
          <p:nvPr/>
        </p:nvSpPr>
        <p:spPr bwMode="auto">
          <a:xfrm>
            <a:off x="4932040" y="1340768"/>
            <a:ext cx="525658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Feedback filters: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Every signal processed individually</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err="1" smtClean="0">
                <a:solidFill>
                  <a:srgbClr val="F2F2F2"/>
                </a:solidFill>
                <a:latin typeface="Calibri" pitchFamily="34" charset="0"/>
              </a:rPr>
              <a:t>Everey</a:t>
            </a:r>
            <a:r>
              <a:rPr lang="en-US" sz="2000" dirty="0" smtClean="0">
                <a:solidFill>
                  <a:srgbClr val="F2F2F2"/>
                </a:solidFill>
                <a:latin typeface="Calibri" pitchFamily="34" charset="0"/>
              </a:rPr>
              <a:t> OSEM will damp every DOF</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66" name="Gerade Verbindung 65"/>
          <p:cNvCxnSpPr>
            <a:stCxn id="10" idx="3"/>
            <a:endCxn id="25" idx="1"/>
          </p:cNvCxnSpPr>
          <p:nvPr/>
        </p:nvCxnSpPr>
        <p:spPr>
          <a:xfrm>
            <a:off x="2123728"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 Verbindung 67"/>
          <p:cNvCxnSpPr>
            <a:stCxn id="15" idx="3"/>
            <a:endCxn id="26" idx="1"/>
          </p:cNvCxnSpPr>
          <p:nvPr/>
        </p:nvCxnSpPr>
        <p:spPr>
          <a:xfrm>
            <a:off x="2123728"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 Verbindung 69"/>
          <p:cNvCxnSpPr>
            <a:stCxn id="16" idx="3"/>
            <a:endCxn id="27" idx="1"/>
          </p:cNvCxnSpPr>
          <p:nvPr/>
        </p:nvCxnSpPr>
        <p:spPr>
          <a:xfrm>
            <a:off x="2123728"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71"/>
          <p:cNvCxnSpPr>
            <a:stCxn id="17" idx="3"/>
            <a:endCxn id="28" idx="1"/>
          </p:cNvCxnSpPr>
          <p:nvPr/>
        </p:nvCxnSpPr>
        <p:spPr>
          <a:xfrm>
            <a:off x="2123728"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18" idx="3"/>
            <a:endCxn id="29" idx="1"/>
          </p:cNvCxnSpPr>
          <p:nvPr/>
        </p:nvCxnSpPr>
        <p:spPr>
          <a:xfrm>
            <a:off x="2123728"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Gerade Verbindung 76"/>
          <p:cNvCxnSpPr>
            <a:stCxn id="20" idx="3"/>
            <a:endCxn id="30" idx="1"/>
          </p:cNvCxnSpPr>
          <p:nvPr/>
        </p:nvCxnSpPr>
        <p:spPr>
          <a:xfrm>
            <a:off x="2123728"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 Verbindung 78"/>
          <p:cNvCxnSpPr>
            <a:stCxn id="25" idx="3"/>
            <a:endCxn id="22" idx="1"/>
          </p:cNvCxnSpPr>
          <p:nvPr/>
        </p:nvCxnSpPr>
        <p:spPr>
          <a:xfrm>
            <a:off x="3779912"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a:stCxn id="26" idx="3"/>
            <a:endCxn id="37" idx="1"/>
          </p:cNvCxnSpPr>
          <p:nvPr/>
        </p:nvCxnSpPr>
        <p:spPr>
          <a:xfrm>
            <a:off x="3779912"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a:stCxn id="27" idx="3"/>
            <a:endCxn id="38" idx="1"/>
          </p:cNvCxnSpPr>
          <p:nvPr/>
        </p:nvCxnSpPr>
        <p:spPr>
          <a:xfrm>
            <a:off x="3779912"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a:stCxn id="28" idx="3"/>
            <a:endCxn id="39" idx="1"/>
          </p:cNvCxnSpPr>
          <p:nvPr/>
        </p:nvCxnSpPr>
        <p:spPr>
          <a:xfrm>
            <a:off x="3779912"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29" idx="3"/>
            <a:endCxn id="40" idx="1"/>
          </p:cNvCxnSpPr>
          <p:nvPr/>
        </p:nvCxnSpPr>
        <p:spPr>
          <a:xfrm>
            <a:off x="3779912"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a:stCxn id="30" idx="3"/>
            <a:endCxn id="41" idx="1"/>
          </p:cNvCxnSpPr>
          <p:nvPr/>
        </p:nvCxnSpPr>
        <p:spPr>
          <a:xfrm>
            <a:off x="3779912"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a:stCxn id="22" idx="3"/>
            <a:endCxn id="56" idx="1"/>
          </p:cNvCxnSpPr>
          <p:nvPr/>
        </p:nvCxnSpPr>
        <p:spPr>
          <a:xfrm>
            <a:off x="5004048"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a:stCxn id="37" idx="3"/>
            <a:endCxn id="57" idx="1"/>
          </p:cNvCxnSpPr>
          <p:nvPr/>
        </p:nvCxnSpPr>
        <p:spPr>
          <a:xfrm>
            <a:off x="5004048"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a:stCxn id="38" idx="3"/>
            <a:endCxn id="58" idx="1"/>
          </p:cNvCxnSpPr>
          <p:nvPr/>
        </p:nvCxnSpPr>
        <p:spPr>
          <a:xfrm>
            <a:off x="5004048"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a:stCxn id="39" idx="3"/>
            <a:endCxn id="59" idx="1"/>
          </p:cNvCxnSpPr>
          <p:nvPr/>
        </p:nvCxnSpPr>
        <p:spPr>
          <a:xfrm>
            <a:off x="5004048"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a:stCxn id="40" idx="3"/>
            <a:endCxn id="60" idx="1"/>
          </p:cNvCxnSpPr>
          <p:nvPr/>
        </p:nvCxnSpPr>
        <p:spPr>
          <a:xfrm>
            <a:off x="5004048"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a:stCxn id="41" idx="3"/>
            <a:endCxn id="61" idx="1"/>
          </p:cNvCxnSpPr>
          <p:nvPr/>
        </p:nvCxnSpPr>
        <p:spPr>
          <a:xfrm>
            <a:off x="5004048"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 Verbindung 102"/>
          <p:cNvCxnSpPr>
            <a:stCxn id="56" idx="3"/>
            <a:endCxn id="49" idx="1"/>
          </p:cNvCxnSpPr>
          <p:nvPr/>
        </p:nvCxnSpPr>
        <p:spPr>
          <a:xfrm>
            <a:off x="6732240"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 Verbindung 104"/>
          <p:cNvCxnSpPr>
            <a:stCxn id="57" idx="3"/>
            <a:endCxn id="51" idx="1"/>
          </p:cNvCxnSpPr>
          <p:nvPr/>
        </p:nvCxnSpPr>
        <p:spPr>
          <a:xfrm>
            <a:off x="6732240"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 Verbindung 106"/>
          <p:cNvCxnSpPr>
            <a:stCxn id="58" idx="3"/>
            <a:endCxn id="52" idx="1"/>
          </p:cNvCxnSpPr>
          <p:nvPr/>
        </p:nvCxnSpPr>
        <p:spPr>
          <a:xfrm>
            <a:off x="6732240"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Gerade Verbindung 109"/>
          <p:cNvCxnSpPr>
            <a:stCxn id="59" idx="3"/>
            <a:endCxn id="53" idx="1"/>
          </p:cNvCxnSpPr>
          <p:nvPr/>
        </p:nvCxnSpPr>
        <p:spPr>
          <a:xfrm>
            <a:off x="6732240"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111"/>
          <p:cNvCxnSpPr>
            <a:stCxn id="60" idx="3"/>
            <a:endCxn id="54" idx="1"/>
          </p:cNvCxnSpPr>
          <p:nvPr/>
        </p:nvCxnSpPr>
        <p:spPr>
          <a:xfrm>
            <a:off x="6732240"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113"/>
          <p:cNvCxnSpPr>
            <a:stCxn id="61" idx="3"/>
            <a:endCxn id="55" idx="1"/>
          </p:cNvCxnSpPr>
          <p:nvPr/>
        </p:nvCxnSpPr>
        <p:spPr>
          <a:xfrm>
            <a:off x="6732240"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Pfeil nach rechts 114"/>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Pfeil nach rechts 115"/>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Inhaltsplatzhalter 20"/>
          <p:cNvSpPr txBox="1">
            <a:spLocks/>
          </p:cNvSpPr>
          <p:nvPr/>
        </p:nvSpPr>
        <p:spPr bwMode="auto">
          <a:xfrm>
            <a:off x="683568" y="5301208"/>
            <a:ext cx="136815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sensor</a:t>
            </a:r>
          </a:p>
        </p:txBody>
      </p:sp>
      <p:sp>
        <p:nvSpPr>
          <p:cNvPr id="118" name="Inhaltsplatzhalter 20"/>
          <p:cNvSpPr txBox="1">
            <a:spLocks/>
          </p:cNvSpPr>
          <p:nvPr/>
        </p:nvSpPr>
        <p:spPr bwMode="auto">
          <a:xfrm>
            <a:off x="6948264" y="5301208"/>
            <a:ext cx="136815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actuator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PT </a:t>
            </a:r>
            <a:r>
              <a:rPr lang="de-DE" dirty="0" err="1" smtClean="0"/>
              <a:t>RefC</a:t>
            </a:r>
            <a:r>
              <a:rPr lang="de-DE" dirty="0" smtClean="0"/>
              <a:t> style </a:t>
            </a:r>
            <a:r>
              <a:rPr lang="de-DE" dirty="0" err="1" smtClean="0"/>
              <a:t>local</a:t>
            </a:r>
            <a:r>
              <a:rPr lang="de-DE" dirty="0" smtClean="0"/>
              <a:t> </a:t>
            </a:r>
            <a:r>
              <a:rPr lang="de-DE" dirty="0" err="1" smtClean="0"/>
              <a:t>control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23</a:t>
            </a:fld>
            <a:endParaRPr lang="de-DE" dirty="0"/>
          </a:p>
        </p:txBody>
      </p:sp>
      <p:sp>
        <p:nvSpPr>
          <p:cNvPr id="10" name="Abgerundetes Rechteck 9"/>
          <p:cNvSpPr/>
          <p:nvPr/>
        </p:nvSpPr>
        <p:spPr>
          <a:xfrm>
            <a:off x="683568" y="292494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1</a:t>
            </a:r>
            <a:endParaRPr lang="de-DE" dirty="0">
              <a:solidFill>
                <a:schemeClr val="tx1"/>
              </a:solidFill>
              <a:latin typeface="Arial" pitchFamily="34" charset="0"/>
            </a:endParaRPr>
          </a:p>
        </p:txBody>
      </p:sp>
      <p:sp>
        <p:nvSpPr>
          <p:cNvPr id="15" name="Abgerundetes Rechteck 14"/>
          <p:cNvSpPr/>
          <p:nvPr/>
        </p:nvSpPr>
        <p:spPr>
          <a:xfrm>
            <a:off x="683568" y="328498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2</a:t>
            </a:r>
            <a:endParaRPr lang="de-DE" dirty="0">
              <a:solidFill>
                <a:schemeClr val="tx1"/>
              </a:solidFill>
              <a:latin typeface="Arial" pitchFamily="34" charset="0"/>
            </a:endParaRPr>
          </a:p>
        </p:txBody>
      </p:sp>
      <p:sp>
        <p:nvSpPr>
          <p:cNvPr id="16" name="Abgerundetes Rechteck 15"/>
          <p:cNvSpPr/>
          <p:nvPr/>
        </p:nvSpPr>
        <p:spPr>
          <a:xfrm>
            <a:off x="683568" y="364502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3</a:t>
            </a:r>
            <a:endParaRPr lang="de-DE" dirty="0">
              <a:solidFill>
                <a:schemeClr val="tx1"/>
              </a:solidFill>
              <a:latin typeface="Arial" pitchFamily="34" charset="0"/>
            </a:endParaRPr>
          </a:p>
        </p:txBody>
      </p:sp>
      <p:sp>
        <p:nvSpPr>
          <p:cNvPr id="17" name="Abgerundetes Rechteck 16"/>
          <p:cNvSpPr/>
          <p:nvPr/>
        </p:nvSpPr>
        <p:spPr>
          <a:xfrm>
            <a:off x="683568" y="400506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4</a:t>
            </a:r>
            <a:endParaRPr lang="de-DE" dirty="0">
              <a:solidFill>
                <a:schemeClr val="tx1"/>
              </a:solidFill>
              <a:latin typeface="Arial" pitchFamily="34" charset="0"/>
            </a:endParaRPr>
          </a:p>
        </p:txBody>
      </p:sp>
      <p:sp>
        <p:nvSpPr>
          <p:cNvPr id="18" name="Abgerundetes Rechteck 17"/>
          <p:cNvSpPr/>
          <p:nvPr/>
        </p:nvSpPr>
        <p:spPr>
          <a:xfrm>
            <a:off x="683568" y="436510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5</a:t>
            </a:r>
            <a:endParaRPr lang="de-DE" dirty="0">
              <a:solidFill>
                <a:schemeClr val="tx1"/>
              </a:solidFill>
              <a:latin typeface="Arial" pitchFamily="34" charset="0"/>
            </a:endParaRPr>
          </a:p>
        </p:txBody>
      </p:sp>
      <p:sp>
        <p:nvSpPr>
          <p:cNvPr id="20" name="Abgerundetes Rechteck 19"/>
          <p:cNvSpPr/>
          <p:nvPr/>
        </p:nvSpPr>
        <p:spPr>
          <a:xfrm>
            <a:off x="683568" y="4725144"/>
            <a:ext cx="1440160" cy="5040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6</a:t>
            </a:r>
            <a:endParaRPr lang="de-DE" dirty="0">
              <a:solidFill>
                <a:schemeClr val="tx1"/>
              </a:solidFill>
              <a:latin typeface="Arial" pitchFamily="34" charset="0"/>
            </a:endParaRPr>
          </a:p>
        </p:txBody>
      </p:sp>
      <p:sp>
        <p:nvSpPr>
          <p:cNvPr id="25" name="Abgerundetes Rechteck 24"/>
          <p:cNvSpPr/>
          <p:nvPr/>
        </p:nvSpPr>
        <p:spPr>
          <a:xfrm>
            <a:off x="2339752" y="292494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6" name="Abgerundetes Rechteck 25"/>
          <p:cNvSpPr/>
          <p:nvPr/>
        </p:nvSpPr>
        <p:spPr>
          <a:xfrm>
            <a:off x="2339752" y="328498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7" name="Abgerundetes Rechteck 26"/>
          <p:cNvSpPr/>
          <p:nvPr/>
        </p:nvSpPr>
        <p:spPr>
          <a:xfrm>
            <a:off x="2339752" y="364502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8" name="Abgerundetes Rechteck 27"/>
          <p:cNvSpPr/>
          <p:nvPr/>
        </p:nvSpPr>
        <p:spPr>
          <a:xfrm>
            <a:off x="2339752" y="400506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29" name="Abgerundetes Rechteck 28"/>
          <p:cNvSpPr/>
          <p:nvPr/>
        </p:nvSpPr>
        <p:spPr>
          <a:xfrm>
            <a:off x="2339752" y="436510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30" name="Abgerundetes Rechteck 29"/>
          <p:cNvSpPr/>
          <p:nvPr/>
        </p:nvSpPr>
        <p:spPr>
          <a:xfrm>
            <a:off x="2339752" y="4725144"/>
            <a:ext cx="1440160" cy="504056"/>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whitening</a:t>
            </a:r>
            <a:endParaRPr lang="de-DE" dirty="0">
              <a:solidFill>
                <a:schemeClr val="tx1"/>
              </a:solidFill>
              <a:latin typeface="Arial" pitchFamily="34" charset="0"/>
            </a:endParaRPr>
          </a:p>
        </p:txBody>
      </p:sp>
      <p:sp>
        <p:nvSpPr>
          <p:cNvPr id="49" name="Abgerundetes Rechteck 48"/>
          <p:cNvSpPr/>
          <p:nvPr/>
        </p:nvSpPr>
        <p:spPr>
          <a:xfrm>
            <a:off x="6948264" y="292494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1</a:t>
            </a:r>
            <a:endParaRPr lang="de-DE" dirty="0">
              <a:solidFill>
                <a:schemeClr val="tx1"/>
              </a:solidFill>
              <a:latin typeface="Arial" pitchFamily="34" charset="0"/>
            </a:endParaRPr>
          </a:p>
        </p:txBody>
      </p:sp>
      <p:sp>
        <p:nvSpPr>
          <p:cNvPr id="51" name="Abgerundetes Rechteck 50"/>
          <p:cNvSpPr/>
          <p:nvPr/>
        </p:nvSpPr>
        <p:spPr>
          <a:xfrm>
            <a:off x="6948264" y="328498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2</a:t>
            </a:r>
            <a:endParaRPr lang="de-DE" dirty="0">
              <a:solidFill>
                <a:schemeClr val="tx1"/>
              </a:solidFill>
              <a:latin typeface="Arial" pitchFamily="34" charset="0"/>
            </a:endParaRPr>
          </a:p>
        </p:txBody>
      </p:sp>
      <p:sp>
        <p:nvSpPr>
          <p:cNvPr id="52" name="Abgerundetes Rechteck 51"/>
          <p:cNvSpPr/>
          <p:nvPr/>
        </p:nvSpPr>
        <p:spPr>
          <a:xfrm>
            <a:off x="6948264" y="364502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3</a:t>
            </a:r>
            <a:endParaRPr lang="de-DE" dirty="0">
              <a:solidFill>
                <a:schemeClr val="tx1"/>
              </a:solidFill>
              <a:latin typeface="Arial" pitchFamily="34" charset="0"/>
            </a:endParaRPr>
          </a:p>
        </p:txBody>
      </p:sp>
      <p:sp>
        <p:nvSpPr>
          <p:cNvPr id="53" name="Abgerundetes Rechteck 52"/>
          <p:cNvSpPr/>
          <p:nvPr/>
        </p:nvSpPr>
        <p:spPr>
          <a:xfrm>
            <a:off x="6948264" y="400506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4</a:t>
            </a:r>
            <a:endParaRPr lang="de-DE" dirty="0">
              <a:solidFill>
                <a:schemeClr val="tx1"/>
              </a:solidFill>
              <a:latin typeface="Arial" pitchFamily="34" charset="0"/>
            </a:endParaRPr>
          </a:p>
        </p:txBody>
      </p:sp>
      <p:sp>
        <p:nvSpPr>
          <p:cNvPr id="54" name="Abgerundetes Rechteck 53"/>
          <p:cNvSpPr/>
          <p:nvPr/>
        </p:nvSpPr>
        <p:spPr>
          <a:xfrm>
            <a:off x="6948264" y="436510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5</a:t>
            </a:r>
            <a:endParaRPr lang="de-DE" dirty="0">
              <a:solidFill>
                <a:schemeClr val="tx1"/>
              </a:solidFill>
              <a:latin typeface="Arial" pitchFamily="34" charset="0"/>
            </a:endParaRPr>
          </a:p>
        </p:txBody>
      </p:sp>
      <p:sp>
        <p:nvSpPr>
          <p:cNvPr id="55" name="Abgerundetes Rechteck 54"/>
          <p:cNvSpPr/>
          <p:nvPr/>
        </p:nvSpPr>
        <p:spPr>
          <a:xfrm>
            <a:off x="6948264" y="4725144"/>
            <a:ext cx="1440160" cy="504056"/>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BOSEM </a:t>
            </a:r>
            <a:r>
              <a:rPr lang="de-DE" dirty="0" smtClean="0">
                <a:solidFill>
                  <a:schemeClr val="tx1"/>
                </a:solidFill>
                <a:latin typeface="Arial" pitchFamily="34" charset="0"/>
              </a:rPr>
              <a:t>6</a:t>
            </a:r>
            <a:endParaRPr lang="de-DE" dirty="0">
              <a:solidFill>
                <a:schemeClr val="tx1"/>
              </a:solidFill>
              <a:latin typeface="Arial" pitchFamily="34" charset="0"/>
            </a:endParaRPr>
          </a:p>
        </p:txBody>
      </p:sp>
      <p:sp>
        <p:nvSpPr>
          <p:cNvPr id="56" name="Abgerundetes Rechteck 55"/>
          <p:cNvSpPr/>
          <p:nvPr/>
        </p:nvSpPr>
        <p:spPr>
          <a:xfrm>
            <a:off x="5220072" y="292494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7" name="Abgerundetes Rechteck 56"/>
          <p:cNvSpPr/>
          <p:nvPr/>
        </p:nvSpPr>
        <p:spPr>
          <a:xfrm>
            <a:off x="5220072" y="328498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8" name="Abgerundetes Rechteck 57"/>
          <p:cNvSpPr/>
          <p:nvPr/>
        </p:nvSpPr>
        <p:spPr>
          <a:xfrm>
            <a:off x="5220072" y="364502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59" name="Abgerundetes Rechteck 58"/>
          <p:cNvSpPr/>
          <p:nvPr/>
        </p:nvSpPr>
        <p:spPr>
          <a:xfrm>
            <a:off x="5220072" y="400506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0" name="Abgerundetes Rechteck 59"/>
          <p:cNvSpPr/>
          <p:nvPr/>
        </p:nvSpPr>
        <p:spPr>
          <a:xfrm>
            <a:off x="5220072" y="436510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1" name="Abgerundetes Rechteck 60"/>
          <p:cNvSpPr/>
          <p:nvPr/>
        </p:nvSpPr>
        <p:spPr>
          <a:xfrm>
            <a:off x="5220072" y="4725144"/>
            <a:ext cx="1512168" cy="50405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latin typeface="Arial" pitchFamily="34" charset="0"/>
              </a:rPr>
              <a:t>dewhitening</a:t>
            </a:r>
            <a:endParaRPr lang="de-DE" dirty="0">
              <a:solidFill>
                <a:schemeClr val="tx1"/>
              </a:solidFill>
              <a:latin typeface="Arial" pitchFamily="34" charset="0"/>
            </a:endParaRPr>
          </a:p>
        </p:txBody>
      </p:sp>
      <p:sp>
        <p:nvSpPr>
          <p:cNvPr id="63" name="Inhaltsplatzhalter 20"/>
          <p:cNvSpPr txBox="1">
            <a:spLocks/>
          </p:cNvSpPr>
          <p:nvPr/>
        </p:nvSpPr>
        <p:spPr bwMode="auto">
          <a:xfrm>
            <a:off x="467544" y="1340768"/>
            <a:ext cx="525658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Signal (de-)whitening: </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DC (alignment): ~mm range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AC (sampling):   ~µm </a:t>
            </a:r>
            <a:r>
              <a:rPr lang="en-US" sz="2000" dirty="0" err="1" smtClean="0">
                <a:solidFill>
                  <a:srgbClr val="F2F2F2"/>
                </a:solidFill>
                <a:latin typeface="Calibri" pitchFamily="34" charset="0"/>
              </a:rPr>
              <a:t>rms</a:t>
            </a:r>
            <a:r>
              <a:rPr lang="en-US" sz="2000" dirty="0" smtClean="0">
                <a:solidFill>
                  <a:srgbClr val="F2F2F2"/>
                </a:solidFill>
                <a:latin typeface="Calibri" pitchFamily="34" charset="0"/>
              </a:rPr>
              <a:t> (~1Hz band)</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Detection band:~1E-17m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
        <p:nvSpPr>
          <p:cNvPr id="64" name="Inhaltsplatzhalter 20"/>
          <p:cNvSpPr txBox="1">
            <a:spLocks/>
          </p:cNvSpPr>
          <p:nvPr/>
        </p:nvSpPr>
        <p:spPr bwMode="auto">
          <a:xfrm>
            <a:off x="4932040" y="1340768"/>
            <a:ext cx="5256584"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Feedback filters: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Basis transform to upper mass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a:t>
            </a:r>
            <a:r>
              <a:rPr lang="en-US" sz="2000" dirty="0" smtClean="0">
                <a:solidFill>
                  <a:srgbClr val="F2F2F2"/>
                </a:solidFill>
                <a:latin typeface="Calibri" pitchFamily="34" charset="0"/>
              </a:rPr>
              <a:t>degrees of freedom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66" name="Gerade Verbindung 65"/>
          <p:cNvCxnSpPr>
            <a:stCxn id="10" idx="3"/>
            <a:endCxn id="25" idx="1"/>
          </p:cNvCxnSpPr>
          <p:nvPr/>
        </p:nvCxnSpPr>
        <p:spPr>
          <a:xfrm>
            <a:off x="2123728"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Gerade Verbindung 67"/>
          <p:cNvCxnSpPr>
            <a:stCxn id="15" idx="3"/>
            <a:endCxn id="26" idx="1"/>
          </p:cNvCxnSpPr>
          <p:nvPr/>
        </p:nvCxnSpPr>
        <p:spPr>
          <a:xfrm>
            <a:off x="2123728"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Gerade Verbindung 69"/>
          <p:cNvCxnSpPr>
            <a:stCxn id="16" idx="3"/>
            <a:endCxn id="27" idx="1"/>
          </p:cNvCxnSpPr>
          <p:nvPr/>
        </p:nvCxnSpPr>
        <p:spPr>
          <a:xfrm>
            <a:off x="2123728"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71"/>
          <p:cNvCxnSpPr>
            <a:stCxn id="17" idx="3"/>
            <a:endCxn id="28" idx="1"/>
          </p:cNvCxnSpPr>
          <p:nvPr/>
        </p:nvCxnSpPr>
        <p:spPr>
          <a:xfrm>
            <a:off x="2123728"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18" idx="3"/>
            <a:endCxn id="29" idx="1"/>
          </p:cNvCxnSpPr>
          <p:nvPr/>
        </p:nvCxnSpPr>
        <p:spPr>
          <a:xfrm>
            <a:off x="2123728"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Gerade Verbindung 76"/>
          <p:cNvCxnSpPr>
            <a:stCxn id="20" idx="3"/>
            <a:endCxn id="30" idx="1"/>
          </p:cNvCxnSpPr>
          <p:nvPr/>
        </p:nvCxnSpPr>
        <p:spPr>
          <a:xfrm>
            <a:off x="2123728"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 Verbindung 78"/>
          <p:cNvCxnSpPr>
            <a:stCxn id="25" idx="3"/>
          </p:cNvCxnSpPr>
          <p:nvPr/>
        </p:nvCxnSpPr>
        <p:spPr>
          <a:xfrm>
            <a:off x="3779912"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a:stCxn id="26" idx="3"/>
          </p:cNvCxnSpPr>
          <p:nvPr/>
        </p:nvCxnSpPr>
        <p:spPr>
          <a:xfrm>
            <a:off x="3779912"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a:stCxn id="27" idx="3"/>
          </p:cNvCxnSpPr>
          <p:nvPr/>
        </p:nvCxnSpPr>
        <p:spPr>
          <a:xfrm>
            <a:off x="3779912"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a:stCxn id="28" idx="3"/>
          </p:cNvCxnSpPr>
          <p:nvPr/>
        </p:nvCxnSpPr>
        <p:spPr>
          <a:xfrm>
            <a:off x="3779912"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29" idx="3"/>
          </p:cNvCxnSpPr>
          <p:nvPr/>
        </p:nvCxnSpPr>
        <p:spPr>
          <a:xfrm>
            <a:off x="3779912"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a:stCxn id="30" idx="3"/>
          </p:cNvCxnSpPr>
          <p:nvPr/>
        </p:nvCxnSpPr>
        <p:spPr>
          <a:xfrm>
            <a:off x="3779912"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a:endCxn id="56" idx="1"/>
          </p:cNvCxnSpPr>
          <p:nvPr/>
        </p:nvCxnSpPr>
        <p:spPr>
          <a:xfrm>
            <a:off x="5004048"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a:endCxn id="57" idx="1"/>
          </p:cNvCxnSpPr>
          <p:nvPr/>
        </p:nvCxnSpPr>
        <p:spPr>
          <a:xfrm>
            <a:off x="5004048"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a:endCxn id="58" idx="1"/>
          </p:cNvCxnSpPr>
          <p:nvPr/>
        </p:nvCxnSpPr>
        <p:spPr>
          <a:xfrm>
            <a:off x="5004048"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a:endCxn id="59" idx="1"/>
          </p:cNvCxnSpPr>
          <p:nvPr/>
        </p:nvCxnSpPr>
        <p:spPr>
          <a:xfrm>
            <a:off x="5004048"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a:endCxn id="60" idx="1"/>
          </p:cNvCxnSpPr>
          <p:nvPr/>
        </p:nvCxnSpPr>
        <p:spPr>
          <a:xfrm>
            <a:off x="5004048"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a:endCxn id="61" idx="1"/>
          </p:cNvCxnSpPr>
          <p:nvPr/>
        </p:nvCxnSpPr>
        <p:spPr>
          <a:xfrm>
            <a:off x="5004048"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Gerade Verbindung 102"/>
          <p:cNvCxnSpPr>
            <a:stCxn id="56" idx="3"/>
            <a:endCxn id="49" idx="1"/>
          </p:cNvCxnSpPr>
          <p:nvPr/>
        </p:nvCxnSpPr>
        <p:spPr>
          <a:xfrm>
            <a:off x="6732240"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 Verbindung 104"/>
          <p:cNvCxnSpPr>
            <a:stCxn id="57" idx="3"/>
            <a:endCxn id="51" idx="1"/>
          </p:cNvCxnSpPr>
          <p:nvPr/>
        </p:nvCxnSpPr>
        <p:spPr>
          <a:xfrm>
            <a:off x="6732240"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Gerade Verbindung 106"/>
          <p:cNvCxnSpPr>
            <a:stCxn id="58" idx="3"/>
            <a:endCxn id="52" idx="1"/>
          </p:cNvCxnSpPr>
          <p:nvPr/>
        </p:nvCxnSpPr>
        <p:spPr>
          <a:xfrm>
            <a:off x="6732240"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Gerade Verbindung 109"/>
          <p:cNvCxnSpPr>
            <a:stCxn id="59" idx="3"/>
            <a:endCxn id="53" idx="1"/>
          </p:cNvCxnSpPr>
          <p:nvPr/>
        </p:nvCxnSpPr>
        <p:spPr>
          <a:xfrm>
            <a:off x="6732240"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111"/>
          <p:cNvCxnSpPr>
            <a:stCxn id="60" idx="3"/>
            <a:endCxn id="54" idx="1"/>
          </p:cNvCxnSpPr>
          <p:nvPr/>
        </p:nvCxnSpPr>
        <p:spPr>
          <a:xfrm>
            <a:off x="6732240"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113"/>
          <p:cNvCxnSpPr>
            <a:stCxn id="61" idx="3"/>
            <a:endCxn id="55" idx="1"/>
          </p:cNvCxnSpPr>
          <p:nvPr/>
        </p:nvCxnSpPr>
        <p:spPr>
          <a:xfrm>
            <a:off x="6732240"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Abgerundetes Rechteck 66"/>
          <p:cNvSpPr/>
          <p:nvPr/>
        </p:nvSpPr>
        <p:spPr>
          <a:xfrm>
            <a:off x="3995936" y="2924944"/>
            <a:ext cx="1008112"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Filter </a:t>
            </a:r>
            <a:endParaRPr lang="de-DE" dirty="0">
              <a:solidFill>
                <a:schemeClr val="tx1"/>
              </a:solidFill>
              <a:latin typeface="Arial" pitchFamily="34" charset="0"/>
            </a:endParaRPr>
          </a:p>
        </p:txBody>
      </p:sp>
      <p:sp>
        <p:nvSpPr>
          <p:cNvPr id="69" name="Pfeil nach rechts 68"/>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Pfeil nach rechts 70"/>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Inhaltsplatzhalter 20"/>
          <p:cNvSpPr txBox="1">
            <a:spLocks/>
          </p:cNvSpPr>
          <p:nvPr/>
        </p:nvSpPr>
        <p:spPr bwMode="auto">
          <a:xfrm>
            <a:off x="683568" y="5301208"/>
            <a:ext cx="136815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sensor</a:t>
            </a:r>
          </a:p>
        </p:txBody>
      </p:sp>
      <p:sp>
        <p:nvSpPr>
          <p:cNvPr id="74" name="Inhaltsplatzhalter 20"/>
          <p:cNvSpPr txBox="1">
            <a:spLocks/>
          </p:cNvSpPr>
          <p:nvPr/>
        </p:nvSpPr>
        <p:spPr bwMode="auto">
          <a:xfrm>
            <a:off x="6948264" y="5301208"/>
            <a:ext cx="1368152"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actuator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PT </a:t>
            </a:r>
            <a:r>
              <a:rPr lang="de-DE" dirty="0" err="1" smtClean="0"/>
              <a:t>RefC</a:t>
            </a:r>
            <a:r>
              <a:rPr lang="de-DE" dirty="0" smtClean="0"/>
              <a:t> </a:t>
            </a:r>
            <a:r>
              <a:rPr lang="de-DE" dirty="0" err="1" smtClean="0"/>
              <a:t>local</a:t>
            </a:r>
            <a:r>
              <a:rPr lang="de-DE" dirty="0" smtClean="0"/>
              <a:t> </a:t>
            </a:r>
            <a:r>
              <a:rPr lang="de-DE" dirty="0" err="1" smtClean="0"/>
              <a:t>control</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24</a:t>
            </a:fld>
            <a:endParaRPr lang="de-DE" dirty="0"/>
          </a:p>
        </p:txBody>
      </p:sp>
      <p:sp>
        <p:nvSpPr>
          <p:cNvPr id="63" name="Inhaltsplatzhalter 20"/>
          <p:cNvSpPr txBox="1">
            <a:spLocks/>
          </p:cNvSpPr>
          <p:nvPr/>
        </p:nvSpPr>
        <p:spPr bwMode="auto">
          <a:xfrm>
            <a:off x="467544" y="1340768"/>
            <a:ext cx="849694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Basis transform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Simplified by digital control system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Individual filters for upper mass degrees of freedom become realizable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79" name="Gerade Verbindung 78"/>
          <p:cNvCxnSpPr/>
          <p:nvPr/>
        </p:nvCxnSpPr>
        <p:spPr>
          <a:xfrm>
            <a:off x="1547664"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1547664"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547664"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547664"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547664"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547664"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7524328"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7524328"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7524328"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7524328"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7524328"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7524328"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Abgerundetes Rechteck 61"/>
          <p:cNvSpPr/>
          <p:nvPr/>
        </p:nvSpPr>
        <p:spPr>
          <a:xfrm>
            <a:off x="1763688" y="2924944"/>
            <a:ext cx="5760640" cy="2304256"/>
          </a:xfrm>
          <a:prstGeom prst="roundRect">
            <a:avLst>
              <a:gd name="adj" fmla="val 8630"/>
            </a:avLst>
          </a:prstGeom>
          <a:solidFill>
            <a:schemeClr val="accent6">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grpSp>
        <p:nvGrpSpPr>
          <p:cNvPr id="84" name="Gruppieren 83"/>
          <p:cNvGrpSpPr/>
          <p:nvPr/>
        </p:nvGrpSpPr>
        <p:grpSpPr>
          <a:xfrm>
            <a:off x="2339752" y="3140968"/>
            <a:ext cx="1584176" cy="1800200"/>
            <a:chOff x="2339752" y="3140968"/>
            <a:chExt cx="216024" cy="1800200"/>
          </a:xfrm>
        </p:grpSpPr>
        <p:cxnSp>
          <p:nvCxnSpPr>
            <p:cNvPr id="73" name="Gerade Verbindung 72"/>
            <p:cNvCxnSpPr/>
            <p:nvPr/>
          </p:nvCxnSpPr>
          <p:spPr>
            <a:xfrm>
              <a:off x="2339752" y="31409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2339752" y="350100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2339752" y="386104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2339752" y="42210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2339752" y="45811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2339752" y="4941168"/>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 name="Gruppieren 85"/>
          <p:cNvGrpSpPr/>
          <p:nvPr/>
        </p:nvGrpSpPr>
        <p:grpSpPr>
          <a:xfrm>
            <a:off x="5148064" y="3140968"/>
            <a:ext cx="1728192" cy="1800200"/>
            <a:chOff x="2339752" y="3140968"/>
            <a:chExt cx="216024" cy="1800200"/>
          </a:xfrm>
        </p:grpSpPr>
        <p:cxnSp>
          <p:nvCxnSpPr>
            <p:cNvPr id="88" name="Gerade Verbindung 87"/>
            <p:cNvCxnSpPr/>
            <p:nvPr/>
          </p:nvCxnSpPr>
          <p:spPr>
            <a:xfrm>
              <a:off x="2339752" y="31409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2339752" y="350100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2339752" y="386104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2339752" y="42210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2339752" y="45811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2339752" y="4941168"/>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3" name="Gruppieren 112"/>
          <p:cNvGrpSpPr/>
          <p:nvPr/>
        </p:nvGrpSpPr>
        <p:grpSpPr>
          <a:xfrm>
            <a:off x="6156176" y="2924944"/>
            <a:ext cx="1428596" cy="2304256"/>
            <a:chOff x="6876256" y="2924944"/>
            <a:chExt cx="1428596" cy="2304256"/>
          </a:xfrm>
        </p:grpSpPr>
        <p:sp>
          <p:nvSpPr>
            <p:cNvPr id="65" name="Abgerundetes Rechteck 64"/>
            <p:cNvSpPr/>
            <p:nvPr/>
          </p:nvSpPr>
          <p:spPr>
            <a:xfrm>
              <a:off x="6876256" y="2924944"/>
              <a:ext cx="1368152"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71" name="Textfeld 70"/>
            <p:cNvSpPr txBox="1"/>
            <p:nvPr/>
          </p:nvSpPr>
          <p:spPr>
            <a:xfrm>
              <a:off x="6876256"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err="1" smtClean="0"/>
                <a:t>Upper</a:t>
              </a:r>
              <a:r>
                <a:rPr lang="de-DE" dirty="0" smtClean="0"/>
                <a:t> </a:t>
              </a:r>
              <a:r>
                <a:rPr lang="de-DE" dirty="0" err="1" smtClean="0"/>
                <a:t>mass</a:t>
              </a:r>
              <a:endParaRPr lang="de-DE" dirty="0" smtClean="0"/>
            </a:p>
            <a:p>
              <a:pPr algn="ctr"/>
              <a:r>
                <a:rPr lang="de-DE" dirty="0" smtClean="0"/>
                <a:t>DOFs</a:t>
              </a:r>
            </a:p>
            <a:p>
              <a:pPr algn="ctr"/>
              <a:r>
                <a:rPr lang="de-DE" dirty="0" smtClean="0"/>
                <a:t>→</a:t>
              </a:r>
            </a:p>
            <a:p>
              <a:pPr algn="ctr"/>
              <a:r>
                <a:rPr lang="de-DE" dirty="0" err="1" smtClean="0"/>
                <a:t>Actuators</a:t>
              </a:r>
              <a:endParaRPr lang="de-DE" dirty="0" smtClean="0"/>
            </a:p>
          </p:txBody>
        </p:sp>
      </p:grpSp>
      <p:sp>
        <p:nvSpPr>
          <p:cNvPr id="100" name="Abgerundetes Rechteck 99"/>
          <p:cNvSpPr/>
          <p:nvPr/>
        </p:nvSpPr>
        <p:spPr>
          <a:xfrm>
            <a:off x="3923928" y="292494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long</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2" name="Abgerundetes Rechteck 101"/>
          <p:cNvSpPr/>
          <p:nvPr/>
        </p:nvSpPr>
        <p:spPr>
          <a:xfrm>
            <a:off x="3923928" y="328498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pitch</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4" name="Abgerundetes Rechteck 103"/>
          <p:cNvSpPr/>
          <p:nvPr/>
        </p:nvSpPr>
        <p:spPr>
          <a:xfrm>
            <a:off x="3923928" y="364502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side</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6" name="Abgerundetes Rechteck 105"/>
          <p:cNvSpPr/>
          <p:nvPr/>
        </p:nvSpPr>
        <p:spPr>
          <a:xfrm>
            <a:off x="3923928" y="400506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r</a:t>
            </a:r>
            <a:r>
              <a:rPr lang="de-DE" dirty="0" smtClean="0">
                <a:solidFill>
                  <a:schemeClr val="tx1"/>
                </a:solidFill>
                <a:latin typeface="Arial" pitchFamily="34" charset="0"/>
              </a:rPr>
              <a:t>oll Filter </a:t>
            </a:r>
            <a:endParaRPr lang="de-DE" dirty="0">
              <a:solidFill>
                <a:schemeClr val="tx1"/>
              </a:solidFill>
              <a:latin typeface="Arial" pitchFamily="34" charset="0"/>
            </a:endParaRPr>
          </a:p>
        </p:txBody>
      </p:sp>
      <p:sp>
        <p:nvSpPr>
          <p:cNvPr id="108" name="Abgerundetes Rechteck 107"/>
          <p:cNvSpPr/>
          <p:nvPr/>
        </p:nvSpPr>
        <p:spPr>
          <a:xfrm>
            <a:off x="3923928" y="436510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vert</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9" name="Abgerundetes Rechteck 108"/>
          <p:cNvSpPr/>
          <p:nvPr/>
        </p:nvSpPr>
        <p:spPr>
          <a:xfrm>
            <a:off x="3923928" y="472514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yaw</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grpSp>
        <p:nvGrpSpPr>
          <p:cNvPr id="111" name="Gruppieren 110"/>
          <p:cNvGrpSpPr/>
          <p:nvPr/>
        </p:nvGrpSpPr>
        <p:grpSpPr>
          <a:xfrm>
            <a:off x="1763688" y="2924944"/>
            <a:ext cx="1440160" cy="2304256"/>
            <a:chOff x="899592" y="2924944"/>
            <a:chExt cx="1440160" cy="2304256"/>
          </a:xfrm>
        </p:grpSpPr>
        <p:sp>
          <p:nvSpPr>
            <p:cNvPr id="67" name="Abgerundetes Rechteck 66"/>
            <p:cNvSpPr/>
            <p:nvPr/>
          </p:nvSpPr>
          <p:spPr>
            <a:xfrm>
              <a:off x="899592" y="2924944"/>
              <a:ext cx="1440160"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69" name="Textfeld 68"/>
            <p:cNvSpPr txBox="1"/>
            <p:nvPr/>
          </p:nvSpPr>
          <p:spPr>
            <a:xfrm>
              <a:off x="899592"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smtClean="0"/>
                <a:t>Sensors</a:t>
              </a:r>
            </a:p>
            <a:p>
              <a:pPr algn="ctr"/>
              <a:r>
                <a:rPr lang="de-DE" dirty="0" smtClean="0"/>
                <a:t>→</a:t>
              </a:r>
            </a:p>
            <a:p>
              <a:pPr algn="ctr"/>
              <a:r>
                <a:rPr lang="de-DE" dirty="0" err="1" smtClean="0"/>
                <a:t>Upper</a:t>
              </a:r>
              <a:r>
                <a:rPr lang="de-DE" dirty="0" smtClean="0"/>
                <a:t> </a:t>
              </a:r>
              <a:r>
                <a:rPr lang="de-DE" dirty="0" err="1" smtClean="0"/>
                <a:t>mass</a:t>
              </a:r>
              <a:endParaRPr lang="de-DE" dirty="0" smtClean="0"/>
            </a:p>
            <a:p>
              <a:pPr algn="ctr"/>
              <a:r>
                <a:rPr lang="de-DE" dirty="0" smtClean="0"/>
                <a:t>DOFs</a:t>
              </a:r>
            </a:p>
          </p:txBody>
        </p:sp>
      </p:grpSp>
      <p:sp>
        <p:nvSpPr>
          <p:cNvPr id="115" name="Pfeil nach rechts 114"/>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Pfeil nach rechts 115"/>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Local</a:t>
            </a:r>
            <a:r>
              <a:rPr lang="de-DE" dirty="0" smtClean="0"/>
              <a:t> </a:t>
            </a:r>
            <a:r>
              <a:rPr lang="de-DE" dirty="0" err="1" smtClean="0"/>
              <a:t>damping</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25</a:t>
            </a:fld>
            <a:endParaRPr lang="de-DE" dirty="0"/>
          </a:p>
        </p:txBody>
      </p:sp>
      <p:sp>
        <p:nvSpPr>
          <p:cNvPr id="19" name="Inhaltsplatzhalter 20"/>
          <p:cNvSpPr txBox="1">
            <a:spLocks/>
          </p:cNvSpPr>
          <p:nvPr/>
        </p:nvSpPr>
        <p:spPr bwMode="auto">
          <a:xfrm>
            <a:off x="1691680" y="1484784"/>
            <a:ext cx="5688632"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Requirements (similar </a:t>
            </a:r>
            <a:r>
              <a:rPr lang="en-US" sz="2400" dirty="0" err="1" smtClean="0">
                <a:solidFill>
                  <a:srgbClr val="F2F2F2"/>
                </a:solidFill>
                <a:latin typeface="Calibri" pitchFamily="34" charset="0"/>
              </a:rPr>
              <a:t>aLIGO</a:t>
            </a:r>
            <a:r>
              <a:rPr lang="en-US" sz="2400" dirty="0" smtClean="0">
                <a:solidFill>
                  <a:srgbClr val="F2F2F2"/>
                </a:solidFill>
                <a:latin typeface="Calibri" pitchFamily="34" charset="0"/>
              </a:rPr>
              <a:t> SOS):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In detection band (&gt;25Hz) </a:t>
            </a:r>
            <a:r>
              <a:rPr lang="en-US" sz="2000" u="sng" dirty="0" smtClean="0">
                <a:solidFill>
                  <a:srgbClr val="F2F2F2"/>
                </a:solidFill>
                <a:latin typeface="Calibri" pitchFamily="34" charset="0"/>
              </a:rPr>
              <a:t>sensor noise</a:t>
            </a:r>
            <a:r>
              <a:rPr lang="en-US" sz="2000" dirty="0" smtClean="0">
                <a:solidFill>
                  <a:srgbClr val="F2F2F2"/>
                </a:solidFill>
                <a:latin typeface="Calibri" pitchFamily="34" charset="0"/>
              </a:rPr>
              <a:t> shall be significant </a:t>
            </a:r>
            <a:r>
              <a:rPr lang="en-US" sz="2000" u="sng" dirty="0" smtClean="0">
                <a:solidFill>
                  <a:srgbClr val="F2F2F2"/>
                </a:solidFill>
                <a:latin typeface="Calibri" pitchFamily="34" charset="0"/>
              </a:rPr>
              <a:t>below displacement noise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In control band (&lt;25Hz) </a:t>
            </a:r>
            <a:r>
              <a:rPr lang="en-US" sz="2000" u="sng" dirty="0" smtClean="0">
                <a:solidFill>
                  <a:srgbClr val="F2F2F2"/>
                </a:solidFill>
                <a:latin typeface="Calibri" pitchFamily="34" charset="0"/>
              </a:rPr>
              <a:t>sensor noise</a:t>
            </a:r>
            <a:r>
              <a:rPr lang="en-US" sz="2000" dirty="0" smtClean="0">
                <a:solidFill>
                  <a:srgbClr val="F2F2F2"/>
                </a:solidFill>
                <a:latin typeface="Calibri" pitchFamily="34" charset="0"/>
              </a:rPr>
              <a:t> shall stay </a:t>
            </a:r>
            <a:r>
              <a:rPr lang="en-US" sz="2000" u="sng" dirty="0" smtClean="0">
                <a:solidFill>
                  <a:srgbClr val="F2F2F2"/>
                </a:solidFill>
                <a:latin typeface="Calibri" pitchFamily="34" charset="0"/>
              </a:rPr>
              <a:t>below ground/seismic noise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Q factor not specified, instead </a:t>
            </a:r>
            <a:r>
              <a:rPr lang="en-US" sz="2000" u="sng" dirty="0" err="1" smtClean="0">
                <a:solidFill>
                  <a:srgbClr val="F2F2F2"/>
                </a:solidFill>
                <a:latin typeface="Calibri" pitchFamily="34" charset="0"/>
              </a:rPr>
              <a:t>ringdown</a:t>
            </a:r>
            <a:r>
              <a:rPr lang="en-US" sz="2000" u="sng" dirty="0" smtClean="0">
                <a:solidFill>
                  <a:srgbClr val="F2F2F2"/>
                </a:solidFill>
                <a:latin typeface="Calibri" pitchFamily="34" charset="0"/>
              </a:rPr>
              <a:t> time</a:t>
            </a:r>
            <a:r>
              <a:rPr lang="en-US" sz="2000" dirty="0" smtClean="0">
                <a:solidFill>
                  <a:srgbClr val="F2F2F2"/>
                </a:solidFill>
                <a:latin typeface="Calibri" pitchFamily="34" charset="0"/>
              </a:rPr>
              <a:t> (to 1/e) of the test mass shall be </a:t>
            </a:r>
            <a:r>
              <a:rPr lang="en-US" sz="2000" u="sng" dirty="0" smtClean="0">
                <a:solidFill>
                  <a:srgbClr val="F2F2F2"/>
                </a:solidFill>
                <a:latin typeface="Calibri" pitchFamily="34" charset="0"/>
              </a:rPr>
              <a:t>smaller than 10s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u="sng" dirty="0" smtClean="0">
                <a:solidFill>
                  <a:srgbClr val="F2F2F2"/>
                </a:solidFill>
                <a:latin typeface="Calibri" pitchFamily="34" charset="0"/>
              </a:rPr>
              <a:t>Gain margin</a:t>
            </a:r>
            <a:r>
              <a:rPr lang="en-US" sz="2000" dirty="0" smtClean="0">
                <a:solidFill>
                  <a:srgbClr val="F2F2F2"/>
                </a:solidFill>
                <a:latin typeface="Calibri" pitchFamily="34" charset="0"/>
              </a:rPr>
              <a:t> at least </a:t>
            </a:r>
            <a:r>
              <a:rPr lang="en-US" sz="2000" u="sng" dirty="0" smtClean="0">
                <a:solidFill>
                  <a:srgbClr val="F2F2F2"/>
                </a:solidFill>
                <a:latin typeface="Calibri" pitchFamily="34" charset="0"/>
              </a:rPr>
              <a:t>3dB</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1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Sufficient </a:t>
            </a:r>
            <a:r>
              <a:rPr lang="en-US" sz="2000" u="sng" dirty="0" smtClean="0">
                <a:solidFill>
                  <a:srgbClr val="F2F2F2"/>
                </a:solidFill>
                <a:latin typeface="Calibri" pitchFamily="34" charset="0"/>
              </a:rPr>
              <a:t>phase margin</a:t>
            </a:r>
            <a:r>
              <a:rPr lang="en-US" sz="2000" dirty="0" smtClean="0">
                <a:solidFill>
                  <a:srgbClr val="F2F2F2"/>
                </a:solidFill>
                <a:latin typeface="Calibri" pitchFamily="34" charset="0"/>
              </a:rPr>
              <a:t> (25°?)</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26</a:t>
            </a:fld>
            <a:endParaRPr lang="de-DE" dirty="0"/>
          </a:p>
        </p:txBody>
      </p:sp>
      <p:sp>
        <p:nvSpPr>
          <p:cNvPr id="19" name="Inhaltsplatzhalter 20"/>
          <p:cNvSpPr txBox="1">
            <a:spLocks/>
          </p:cNvSpPr>
          <p:nvPr/>
        </p:nvSpPr>
        <p:spPr bwMode="auto">
          <a:xfrm>
            <a:off x="467544" y="1772816"/>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Open loop transfer function of damped suspension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(Displacement upper mass to displacement upper mass)</a:t>
            </a:r>
            <a:endParaRPr lang="en-US" sz="2000" dirty="0" smtClean="0">
              <a:solidFill>
                <a:srgbClr val="F2F2F2"/>
              </a:solidFill>
              <a:latin typeface="Calibri" pitchFamily="34" charset="0"/>
            </a:endParaRPr>
          </a:p>
        </p:txBody>
      </p:sp>
      <p:pic>
        <p:nvPicPr>
          <p:cNvPr id="176130" name="Picture 2" descr="C:\Users\towest\Desktop\GeoISC local control\TF_ol_x1_x1.png"/>
          <p:cNvPicPr>
            <a:picLocks noChangeAspect="1" noChangeArrowheads="1"/>
          </p:cNvPicPr>
          <p:nvPr/>
        </p:nvPicPr>
        <p:blipFill>
          <a:blip r:embed="rId2" cstate="print"/>
          <a:srcRect/>
          <a:stretch>
            <a:fillRect/>
          </a:stretch>
        </p:blipFill>
        <p:spPr bwMode="auto">
          <a:xfrm>
            <a:off x="539552" y="2548574"/>
            <a:ext cx="6842858" cy="3904762"/>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85728"/>
            <a:ext cx="6812830"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r>
              <a:rPr lang="de-DE" dirty="0" smtClean="0"/>
              <a:t> </a:t>
            </a:r>
            <a:r>
              <a:rPr lang="de-DE" dirty="0" smtClean="0"/>
              <a:t>zoom</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27</a:t>
            </a:fld>
            <a:endParaRPr lang="de-DE" dirty="0"/>
          </a:p>
        </p:txBody>
      </p:sp>
      <p:sp>
        <p:nvSpPr>
          <p:cNvPr id="19" name="Inhaltsplatzhalter 20"/>
          <p:cNvSpPr txBox="1">
            <a:spLocks/>
          </p:cNvSpPr>
          <p:nvPr/>
        </p:nvSpPr>
        <p:spPr bwMode="auto">
          <a:xfrm>
            <a:off x="467544" y="1340768"/>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C00000"/>
              </a:buClr>
            </a:pPr>
            <a:r>
              <a:rPr lang="en-US" sz="2400" dirty="0" smtClean="0">
                <a:solidFill>
                  <a:srgbClr val="F2F2F2"/>
                </a:solidFill>
                <a:latin typeface="Calibri" pitchFamily="34" charset="0"/>
              </a:rPr>
              <a:t>Requirement</a:t>
            </a:r>
          </a:p>
          <a:p>
            <a:pPr marL="342900" lvl="0" indent="-342900">
              <a:spcBef>
                <a:spcPct val="20000"/>
              </a:spcBef>
              <a:buClr>
                <a:srgbClr val="C00000"/>
              </a:buClr>
              <a:buFont typeface="Arial" pitchFamily="34" charset="0"/>
              <a:buChar char="•"/>
            </a:pPr>
            <a:r>
              <a:rPr lang="en-US" sz="2000" dirty="0" smtClean="0">
                <a:solidFill>
                  <a:srgbClr val="F2F2F2"/>
                </a:solidFill>
                <a:latin typeface="Calibri" pitchFamily="34" charset="0"/>
              </a:rPr>
              <a:t>Significant actuation in </a:t>
            </a:r>
          </a:p>
          <a:p>
            <a:pPr marL="342900" lvl="0" indent="-342900">
              <a:spcBef>
                <a:spcPct val="20000"/>
              </a:spcBef>
              <a:buClr>
                <a:srgbClr val="C00000"/>
              </a:buClr>
            </a:pPr>
            <a:r>
              <a:rPr lang="en-US" sz="2000" dirty="0" smtClean="0">
                <a:solidFill>
                  <a:srgbClr val="F2F2F2"/>
                </a:solidFill>
                <a:latin typeface="Calibri" pitchFamily="34" charset="0"/>
              </a:rPr>
              <a:t>	velocity </a:t>
            </a:r>
            <a:r>
              <a:rPr lang="en-US" sz="2000" dirty="0" err="1" smtClean="0">
                <a:solidFill>
                  <a:srgbClr val="F2F2F2"/>
                </a:solidFill>
                <a:latin typeface="Calibri" pitchFamily="34" charset="0"/>
              </a:rPr>
              <a:t>quadrature</a:t>
            </a:r>
            <a:r>
              <a:rPr lang="en-US" sz="2000" dirty="0" smtClean="0">
                <a:solidFill>
                  <a:srgbClr val="F2F2F2"/>
                </a:solidFill>
                <a:latin typeface="Calibri" pitchFamily="34" charset="0"/>
              </a:rPr>
              <a:t> (90°)</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7154" name="Picture 2" descr="C:\Users\towest\Desktop\GeoISC local control\TF_ol_x1_x1_zoom1.png"/>
          <p:cNvPicPr>
            <a:picLocks noChangeAspect="1" noChangeArrowheads="1"/>
          </p:cNvPicPr>
          <p:nvPr/>
        </p:nvPicPr>
        <p:blipFill>
          <a:blip r:embed="rId2" cstate="print"/>
          <a:srcRect/>
          <a:stretch>
            <a:fillRect/>
          </a:stretch>
        </p:blipFill>
        <p:spPr bwMode="auto">
          <a:xfrm>
            <a:off x="539552" y="2548574"/>
            <a:ext cx="6842858" cy="3904762"/>
          </a:xfrm>
          <a:prstGeom prst="rect">
            <a:avLst/>
          </a:prstGeom>
          <a:noFill/>
        </p:spPr>
      </p:pic>
      <p:sp>
        <p:nvSpPr>
          <p:cNvPr id="8" name="Inhaltsplatzhalter 20"/>
          <p:cNvSpPr txBox="1">
            <a:spLocks/>
          </p:cNvSpPr>
          <p:nvPr/>
        </p:nvSpPr>
        <p:spPr bwMode="auto">
          <a:xfrm>
            <a:off x="4644008" y="1772816"/>
            <a:ext cx="4032448"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C00000"/>
              </a:buClr>
              <a:buFont typeface="Arial" pitchFamily="34" charset="0"/>
              <a:buChar char="•"/>
            </a:pPr>
            <a:r>
              <a:rPr lang="en-US" sz="2000" dirty="0" smtClean="0">
                <a:solidFill>
                  <a:srgbClr val="F2F2F2"/>
                </a:solidFill>
                <a:latin typeface="Calibri" pitchFamily="34" charset="0"/>
              </a:rPr>
              <a:t>45° provides 1/√2 less damping</a:t>
            </a:r>
          </a:p>
          <a:p>
            <a:pPr marL="342900" lvl="0" indent="-342900">
              <a:spcBef>
                <a:spcPct val="20000"/>
              </a:spcBef>
              <a:buClr>
                <a:srgbClr val="C00000"/>
              </a:buClr>
              <a:buFont typeface="Arial" pitchFamily="34" charset="0"/>
              <a:buChar char="•"/>
            </a:pPr>
            <a:r>
              <a:rPr lang="en-US" sz="2000" dirty="0" smtClean="0">
                <a:solidFill>
                  <a:srgbClr val="F2F2F2"/>
                </a:solidFill>
                <a:latin typeface="Calibri" pitchFamily="34" charset="0"/>
              </a:rPr>
              <a:t>But ~2x increased low f feedback</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285728"/>
            <a:ext cx="6812830"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r>
              <a:rPr lang="de-DE" dirty="0" smtClean="0"/>
              <a:t> zoom</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28</a:t>
            </a:fld>
            <a:endParaRPr lang="de-DE" dirty="0"/>
          </a:p>
        </p:txBody>
      </p:sp>
      <p:sp>
        <p:nvSpPr>
          <p:cNvPr id="19" name="Inhaltsplatzhalter 20"/>
          <p:cNvSpPr txBox="1">
            <a:spLocks/>
          </p:cNvSpPr>
          <p:nvPr/>
        </p:nvSpPr>
        <p:spPr bwMode="auto">
          <a:xfrm>
            <a:off x="467544" y="1340768"/>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2400" dirty="0" smtClean="0">
                <a:solidFill>
                  <a:srgbClr val="F2F2F2"/>
                </a:solidFill>
                <a:latin typeface="Calibri" pitchFamily="34" charset="0"/>
              </a:rPr>
              <a:t>Requirement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Gain margin 3dB</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8179" name="Picture 3" descr="C:\Users\towest\Desktop\GeoISC local control\TF_ol_x1_x1_zoom3.png"/>
          <p:cNvPicPr>
            <a:picLocks noChangeAspect="1" noChangeArrowheads="1"/>
          </p:cNvPicPr>
          <p:nvPr/>
        </p:nvPicPr>
        <p:blipFill>
          <a:blip r:embed="rId2" cstate="print"/>
          <a:srcRect/>
          <a:stretch>
            <a:fillRect/>
          </a:stretch>
        </p:blipFill>
        <p:spPr bwMode="auto">
          <a:xfrm>
            <a:off x="539552" y="2548574"/>
            <a:ext cx="6842858" cy="3904762"/>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r>
              <a:rPr lang="de-DE" dirty="0" smtClean="0"/>
              <a:t> zoom</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29</a:t>
            </a:fld>
            <a:endParaRPr lang="de-DE" dirty="0"/>
          </a:p>
        </p:txBody>
      </p:sp>
      <p:sp>
        <p:nvSpPr>
          <p:cNvPr id="19" name="Inhaltsplatzhalter 20"/>
          <p:cNvSpPr txBox="1">
            <a:spLocks/>
          </p:cNvSpPr>
          <p:nvPr/>
        </p:nvSpPr>
        <p:spPr bwMode="auto">
          <a:xfrm>
            <a:off x="467544" y="1340768"/>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2400" dirty="0" smtClean="0">
                <a:solidFill>
                  <a:srgbClr val="F2F2F2"/>
                </a:solidFill>
                <a:latin typeface="Calibri" pitchFamily="34" charset="0"/>
              </a:rPr>
              <a:t>Requirement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Strong attenuation (~140dB) in detection band</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8178" name="Picture 2" descr="C:\Users\towest\Desktop\GeoISC local control\TF_ol_x1_x1_zoom2.png"/>
          <p:cNvPicPr>
            <a:picLocks noChangeAspect="1" noChangeArrowheads="1"/>
          </p:cNvPicPr>
          <p:nvPr/>
        </p:nvPicPr>
        <p:blipFill>
          <a:blip r:embed="rId2" cstate="print"/>
          <a:srcRect/>
          <a:stretch>
            <a:fillRect/>
          </a:stretch>
        </p:blipFill>
        <p:spPr bwMode="auto">
          <a:xfrm>
            <a:off x="539552" y="2548574"/>
            <a:ext cx="6842858" cy="3904762"/>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a:xfrm>
            <a:off x="-500098" y="1357298"/>
            <a:ext cx="2214578" cy="3071834"/>
          </a:xfrm>
          <a:prstGeom prst="roundRect">
            <a:avLst>
              <a:gd name="adj" fmla="val 25053"/>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ounded Rectangle 91"/>
          <p:cNvSpPr/>
          <p:nvPr/>
        </p:nvSpPr>
        <p:spPr>
          <a:xfrm>
            <a:off x="3571868" y="5643578"/>
            <a:ext cx="4714908" cy="1714512"/>
          </a:xfrm>
          <a:prstGeom prst="roundRect">
            <a:avLst>
              <a:gd name="adj" fmla="val 28667"/>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ounded Rectangle 90"/>
          <p:cNvSpPr/>
          <p:nvPr/>
        </p:nvSpPr>
        <p:spPr>
          <a:xfrm>
            <a:off x="3500430" y="1357298"/>
            <a:ext cx="4786346" cy="3143272"/>
          </a:xfrm>
          <a:prstGeom prst="roundRect">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Documents and Settings\towest\My Documents\Talks\IMPRS evaluation\optical design prototype.png"/>
          <p:cNvPicPr>
            <a:picLocks noChangeAspect="1" noChangeArrowheads="1"/>
          </p:cNvPicPr>
          <p:nvPr/>
        </p:nvPicPr>
        <p:blipFill>
          <a:blip r:embed="rId2" cstate="print"/>
          <a:srcRect r="6976"/>
          <a:stretch>
            <a:fillRect/>
          </a:stretch>
        </p:blipFill>
        <p:spPr bwMode="auto">
          <a:xfrm>
            <a:off x="785786" y="1285860"/>
            <a:ext cx="7488799" cy="5373025"/>
          </a:xfrm>
          <a:prstGeom prst="rect">
            <a:avLst/>
          </a:prstGeom>
          <a:noFill/>
        </p:spPr>
      </p:pic>
      <p:sp>
        <p:nvSpPr>
          <p:cNvPr id="2" name="Title 1"/>
          <p:cNvSpPr>
            <a:spLocks noGrp="1"/>
          </p:cNvSpPr>
          <p:nvPr>
            <p:ph type="title"/>
          </p:nvPr>
        </p:nvSpPr>
        <p:spPr/>
        <p:txBody>
          <a:bodyPr/>
          <a:lstStyle/>
          <a:p>
            <a:r>
              <a:rPr lang="de-DE" dirty="0" smtClean="0"/>
              <a:t>AEI 10m Prototype</a:t>
            </a:r>
            <a:endParaRPr lang="de-DE" dirty="0"/>
          </a:p>
        </p:txBody>
      </p:sp>
      <p:pic>
        <p:nvPicPr>
          <p:cNvPr id="94" name="Picture 16"/>
          <p:cNvPicPr>
            <a:picLocks noChangeAspect="1" noChangeArrowheads="1"/>
          </p:cNvPicPr>
          <p:nvPr/>
        </p:nvPicPr>
        <p:blipFill>
          <a:blip r:embed="rId3" cstate="print"/>
          <a:srcRect/>
          <a:stretch>
            <a:fillRect/>
          </a:stretch>
        </p:blipFill>
        <p:spPr bwMode="auto">
          <a:xfrm>
            <a:off x="187325" y="214313"/>
            <a:ext cx="1312863" cy="1457325"/>
          </a:xfrm>
          <a:prstGeom prst="rect">
            <a:avLst/>
          </a:prstGeom>
          <a:noFill/>
          <a:ln w="9525">
            <a:noFill/>
            <a:round/>
            <a:headEnd/>
            <a:tailEnd/>
          </a:ln>
          <a:effectLst/>
        </p:spPr>
      </p:pic>
      <p:sp>
        <p:nvSpPr>
          <p:cNvPr id="95" name="Text Box 65"/>
          <p:cNvSpPr txBox="1">
            <a:spLocks noChangeArrowheads="1"/>
          </p:cNvSpPr>
          <p:nvPr/>
        </p:nvSpPr>
        <p:spPr bwMode="auto">
          <a:xfrm>
            <a:off x="1805535" y="2357430"/>
            <a:ext cx="1623457" cy="830997"/>
          </a:xfrm>
          <a:prstGeom prst="rect">
            <a:avLst/>
          </a:prstGeom>
          <a:noFill/>
          <a:ln w="9525">
            <a:noFill/>
            <a:miter lim="800000"/>
            <a:headEnd/>
            <a:tailEnd/>
          </a:ln>
        </p:spPr>
        <p:txBody>
          <a:bodyPr wrap="none">
            <a:spAutoFit/>
          </a:bodyPr>
          <a:lstStyle/>
          <a:p>
            <a:pPr algn="ctr"/>
            <a:r>
              <a:rPr lang="de-DE" sz="1600" dirty="0" smtClean="0">
                <a:solidFill>
                  <a:srgbClr val="F2F2F2"/>
                </a:solidFill>
                <a:latin typeface="+mn-lt"/>
              </a:rPr>
              <a:t>10 m Fabry-Perot</a:t>
            </a:r>
          </a:p>
          <a:p>
            <a:pPr algn="ctr"/>
            <a:r>
              <a:rPr lang="de-DE" sz="1600" dirty="0" smtClean="0">
                <a:solidFill>
                  <a:srgbClr val="F2F2F2"/>
                </a:solidFill>
                <a:latin typeface="+mn-lt"/>
              </a:rPr>
              <a:t>arm cavity</a:t>
            </a:r>
          </a:p>
          <a:p>
            <a:pPr algn="ctr"/>
            <a:r>
              <a:rPr lang="de-DE" sz="1600" dirty="0" smtClean="0">
                <a:solidFill>
                  <a:srgbClr val="F2F2F2"/>
                </a:solidFill>
                <a:latin typeface="+mn-lt"/>
              </a:rPr>
              <a:t>Finesse ca. 670</a:t>
            </a:r>
            <a:endParaRPr lang="de-DE" sz="1600" dirty="0">
              <a:solidFill>
                <a:srgbClr val="F2F2F2"/>
              </a:solidFill>
              <a:latin typeface="+mn-lt"/>
            </a:endParaRPr>
          </a:p>
        </p:txBody>
      </p:sp>
      <p:sp>
        <p:nvSpPr>
          <p:cNvPr id="96" name="Text Box 88"/>
          <p:cNvSpPr txBox="1">
            <a:spLocks noChangeArrowheads="1"/>
          </p:cNvSpPr>
          <p:nvPr/>
        </p:nvSpPr>
        <p:spPr bwMode="auto">
          <a:xfrm>
            <a:off x="4857752" y="4090578"/>
            <a:ext cx="510076" cy="338554"/>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ITM</a:t>
            </a:r>
            <a:endParaRPr lang="de-DE" sz="1600" dirty="0">
              <a:solidFill>
                <a:srgbClr val="F2F2F2"/>
              </a:solidFill>
              <a:latin typeface="+mn-lt"/>
            </a:endParaRPr>
          </a:p>
        </p:txBody>
      </p:sp>
      <p:sp>
        <p:nvSpPr>
          <p:cNvPr id="97" name="Text Box 88"/>
          <p:cNvSpPr txBox="1">
            <a:spLocks noChangeArrowheads="1"/>
          </p:cNvSpPr>
          <p:nvPr/>
        </p:nvSpPr>
        <p:spPr bwMode="auto">
          <a:xfrm>
            <a:off x="4714876" y="2786058"/>
            <a:ext cx="391454" cy="338554"/>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BS</a:t>
            </a:r>
            <a:endParaRPr lang="de-DE" sz="1600" dirty="0">
              <a:solidFill>
                <a:srgbClr val="F2F2F2"/>
              </a:solidFill>
              <a:latin typeface="+mn-lt"/>
            </a:endParaRPr>
          </a:p>
        </p:txBody>
      </p:sp>
      <p:sp>
        <p:nvSpPr>
          <p:cNvPr id="98" name="Text Box 88"/>
          <p:cNvSpPr txBox="1">
            <a:spLocks noChangeArrowheads="1"/>
          </p:cNvSpPr>
          <p:nvPr/>
        </p:nvSpPr>
        <p:spPr bwMode="auto">
          <a:xfrm>
            <a:off x="888404" y="2357430"/>
            <a:ext cx="683200" cy="584775"/>
          </a:xfrm>
          <a:prstGeom prst="rect">
            <a:avLst/>
          </a:prstGeom>
          <a:noFill/>
          <a:ln w="9525">
            <a:noFill/>
            <a:miter lim="800000"/>
            <a:headEnd/>
            <a:tailEnd/>
          </a:ln>
        </p:spPr>
        <p:txBody>
          <a:bodyPr wrap="none">
            <a:spAutoFit/>
          </a:bodyPr>
          <a:lstStyle/>
          <a:p>
            <a:r>
              <a:rPr lang="de-DE" sz="1600" dirty="0" err="1" smtClean="0">
                <a:solidFill>
                  <a:srgbClr val="F2F2F2"/>
                </a:solidFill>
                <a:latin typeface="+mn-lt"/>
              </a:rPr>
              <a:t>Khalili</a:t>
            </a:r>
            <a:endParaRPr lang="de-DE" sz="1600" dirty="0" smtClean="0">
              <a:solidFill>
                <a:srgbClr val="F2F2F2"/>
              </a:solidFill>
              <a:latin typeface="+mn-lt"/>
            </a:endParaRPr>
          </a:p>
          <a:p>
            <a:r>
              <a:rPr lang="de-DE" sz="1600" dirty="0" err="1" smtClean="0">
                <a:solidFill>
                  <a:srgbClr val="F2F2F2"/>
                </a:solidFill>
                <a:latin typeface="+mn-lt"/>
              </a:rPr>
              <a:t>cavity</a:t>
            </a:r>
            <a:endParaRPr lang="de-DE" sz="1600" dirty="0">
              <a:solidFill>
                <a:srgbClr val="F2F2F2"/>
              </a:solidFill>
              <a:latin typeface="+mn-lt"/>
            </a:endParaRPr>
          </a:p>
        </p:txBody>
      </p:sp>
      <p:sp>
        <p:nvSpPr>
          <p:cNvPr id="99" name="Text Box 91"/>
          <p:cNvSpPr txBox="1">
            <a:spLocks noChangeArrowheads="1"/>
          </p:cNvSpPr>
          <p:nvPr/>
        </p:nvSpPr>
        <p:spPr bwMode="auto">
          <a:xfrm>
            <a:off x="7143768" y="2415597"/>
            <a:ext cx="1197764" cy="584775"/>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 8 W input </a:t>
            </a:r>
          </a:p>
          <a:p>
            <a:r>
              <a:rPr lang="de-DE" sz="1600" dirty="0" smtClean="0">
                <a:solidFill>
                  <a:srgbClr val="F2F2F2"/>
                </a:solidFill>
                <a:latin typeface="+mn-lt"/>
              </a:rPr>
              <a:t>@ 1064 nm</a:t>
            </a:r>
            <a:endParaRPr lang="de-DE" sz="1600" dirty="0">
              <a:solidFill>
                <a:srgbClr val="F2F2F2"/>
              </a:solidFill>
              <a:latin typeface="+mn-lt"/>
            </a:endParaRPr>
          </a:p>
        </p:txBody>
      </p:sp>
      <p:sp>
        <p:nvSpPr>
          <p:cNvPr id="100" name="Text Box 88"/>
          <p:cNvSpPr txBox="1">
            <a:spLocks noChangeArrowheads="1"/>
          </p:cNvSpPr>
          <p:nvPr/>
        </p:nvSpPr>
        <p:spPr bwMode="auto">
          <a:xfrm>
            <a:off x="7215206" y="1415465"/>
            <a:ext cx="1037976" cy="584775"/>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Pre mode </a:t>
            </a:r>
          </a:p>
          <a:p>
            <a:r>
              <a:rPr lang="de-DE" sz="1600" dirty="0" smtClean="0">
                <a:solidFill>
                  <a:srgbClr val="F2F2F2"/>
                </a:solidFill>
                <a:latin typeface="+mn-lt"/>
              </a:rPr>
              <a:t>cleaner</a:t>
            </a:r>
            <a:endParaRPr lang="de-DE" sz="1600" dirty="0">
              <a:solidFill>
                <a:srgbClr val="F2F2F2"/>
              </a:solidFill>
              <a:latin typeface="+mn-lt"/>
            </a:endParaRPr>
          </a:p>
        </p:txBody>
      </p:sp>
      <p:sp>
        <p:nvSpPr>
          <p:cNvPr id="101" name="Text Box 39"/>
          <p:cNvSpPr txBox="1">
            <a:spLocks noChangeArrowheads="1"/>
          </p:cNvSpPr>
          <p:nvPr/>
        </p:nvSpPr>
        <p:spPr bwMode="auto">
          <a:xfrm>
            <a:off x="6572264" y="4500570"/>
            <a:ext cx="1707426" cy="1077218"/>
          </a:xfrm>
          <a:prstGeom prst="rect">
            <a:avLst/>
          </a:prstGeom>
          <a:noFill/>
          <a:ln w="9525">
            <a:noFill/>
            <a:miter lim="800000"/>
            <a:headEnd/>
            <a:tailEnd/>
          </a:ln>
        </p:spPr>
        <p:txBody>
          <a:bodyPr wrap="square">
            <a:spAutoFit/>
          </a:bodyPr>
          <a:lstStyle/>
          <a:p>
            <a:r>
              <a:rPr lang="de-DE" sz="1600" dirty="0" err="1" smtClean="0">
                <a:solidFill>
                  <a:srgbClr val="F2F2F2"/>
                </a:solidFill>
                <a:latin typeface="+mn-lt"/>
              </a:rPr>
              <a:t>Frequency</a:t>
            </a:r>
            <a:r>
              <a:rPr lang="de-DE" sz="1600" dirty="0" err="1">
                <a:solidFill>
                  <a:srgbClr val="F2F2F2"/>
                </a:solidFill>
                <a:latin typeface="+mn-lt"/>
              </a:rPr>
              <a:t>-</a:t>
            </a:r>
            <a:r>
              <a:rPr lang="de-DE" sz="1600" dirty="0" err="1" smtClean="0">
                <a:solidFill>
                  <a:srgbClr val="F2F2F2"/>
                </a:solidFill>
                <a:latin typeface="+mn-lt"/>
              </a:rPr>
              <a:t>reference</a:t>
            </a:r>
            <a:r>
              <a:rPr lang="de-DE" sz="1600" dirty="0" smtClean="0">
                <a:solidFill>
                  <a:srgbClr val="F2F2F2"/>
                </a:solidFill>
                <a:latin typeface="+mn-lt"/>
              </a:rPr>
              <a:t> </a:t>
            </a:r>
            <a:r>
              <a:rPr lang="de-DE" sz="1600" dirty="0" err="1" smtClean="0">
                <a:solidFill>
                  <a:srgbClr val="F2F2F2"/>
                </a:solidFill>
                <a:latin typeface="+mn-lt"/>
              </a:rPr>
              <a:t>cavity</a:t>
            </a:r>
            <a:r>
              <a:rPr lang="de-DE" sz="1600" dirty="0" smtClean="0">
                <a:solidFill>
                  <a:srgbClr val="F2F2F2"/>
                </a:solidFill>
                <a:latin typeface="+mn-lt"/>
              </a:rPr>
              <a:t>:</a:t>
            </a:r>
          </a:p>
          <a:p>
            <a:r>
              <a:rPr lang="de-DE" sz="1600" dirty="0" err="1" smtClean="0">
                <a:solidFill>
                  <a:srgbClr val="F2F2F2"/>
                </a:solidFill>
                <a:latin typeface="+mn-lt"/>
              </a:rPr>
              <a:t>Length</a:t>
            </a:r>
            <a:r>
              <a:rPr lang="de-DE" sz="1600" dirty="0" smtClean="0">
                <a:solidFill>
                  <a:srgbClr val="F2F2F2"/>
                </a:solidFill>
                <a:latin typeface="+mn-lt"/>
              </a:rPr>
              <a:t>: 10.6 m</a:t>
            </a:r>
          </a:p>
          <a:p>
            <a:r>
              <a:rPr lang="de-DE" sz="1600" dirty="0" smtClean="0">
                <a:solidFill>
                  <a:srgbClr val="F2F2F2"/>
                </a:solidFill>
                <a:latin typeface="+mn-lt"/>
              </a:rPr>
              <a:t>Finesse: 7300</a:t>
            </a:r>
          </a:p>
        </p:txBody>
      </p:sp>
      <p:sp>
        <p:nvSpPr>
          <p:cNvPr id="102" name="Text Box 88"/>
          <p:cNvSpPr txBox="1">
            <a:spLocks noChangeArrowheads="1"/>
          </p:cNvSpPr>
          <p:nvPr/>
        </p:nvSpPr>
        <p:spPr bwMode="auto">
          <a:xfrm>
            <a:off x="4857752" y="5733652"/>
            <a:ext cx="611065" cy="338554"/>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IETM</a:t>
            </a:r>
            <a:endParaRPr lang="de-DE" sz="1600" dirty="0">
              <a:solidFill>
                <a:srgbClr val="F2F2F2"/>
              </a:solidFill>
              <a:latin typeface="+mn-lt"/>
            </a:endParaRPr>
          </a:p>
        </p:txBody>
      </p:sp>
      <p:sp>
        <p:nvSpPr>
          <p:cNvPr id="103" name="Text Box 88"/>
          <p:cNvSpPr txBox="1">
            <a:spLocks noChangeArrowheads="1"/>
          </p:cNvSpPr>
          <p:nvPr/>
        </p:nvSpPr>
        <p:spPr bwMode="auto">
          <a:xfrm>
            <a:off x="4857752" y="6090842"/>
            <a:ext cx="660758" cy="338554"/>
          </a:xfrm>
          <a:prstGeom prst="rect">
            <a:avLst/>
          </a:prstGeom>
          <a:noFill/>
          <a:ln w="9525">
            <a:noFill/>
            <a:miter lim="800000"/>
            <a:headEnd/>
            <a:tailEnd/>
          </a:ln>
        </p:spPr>
        <p:txBody>
          <a:bodyPr wrap="none">
            <a:spAutoFit/>
          </a:bodyPr>
          <a:lstStyle/>
          <a:p>
            <a:r>
              <a:rPr lang="de-DE" sz="1600" dirty="0" smtClean="0">
                <a:solidFill>
                  <a:srgbClr val="F2F2F2"/>
                </a:solidFill>
                <a:latin typeface="+mn-lt"/>
              </a:rPr>
              <a:t>EETM</a:t>
            </a:r>
            <a:endParaRPr lang="de-DE" sz="1600" dirty="0">
              <a:solidFill>
                <a:srgbClr val="F2F2F2"/>
              </a:solidFill>
              <a:latin typeface="+mn-lt"/>
            </a:endParaRPr>
          </a:p>
        </p:txBody>
      </p:sp>
      <p:sp>
        <p:nvSpPr>
          <p:cNvPr id="104" name="Text Box 88"/>
          <p:cNvSpPr txBox="1">
            <a:spLocks noChangeArrowheads="1"/>
          </p:cNvSpPr>
          <p:nvPr/>
        </p:nvSpPr>
        <p:spPr bwMode="auto">
          <a:xfrm>
            <a:off x="5715008" y="2272721"/>
            <a:ext cx="751744" cy="584775"/>
          </a:xfrm>
          <a:prstGeom prst="rect">
            <a:avLst/>
          </a:prstGeom>
          <a:noFill/>
          <a:ln w="9525">
            <a:noFill/>
            <a:miter lim="800000"/>
            <a:headEnd/>
            <a:tailEnd/>
          </a:ln>
        </p:spPr>
        <p:txBody>
          <a:bodyPr wrap="none">
            <a:spAutoFit/>
          </a:bodyPr>
          <a:lstStyle/>
          <a:p>
            <a:pPr algn="r"/>
            <a:r>
              <a:rPr lang="de-DE" sz="1600" dirty="0" smtClean="0">
                <a:solidFill>
                  <a:srgbClr val="F2F2F2"/>
                </a:solidFill>
                <a:latin typeface="+mn-lt"/>
              </a:rPr>
              <a:t>Tap off</a:t>
            </a:r>
          </a:p>
          <a:p>
            <a:pPr algn="r"/>
            <a:r>
              <a:rPr lang="de-DE" sz="1600" dirty="0" smtClean="0">
                <a:solidFill>
                  <a:srgbClr val="F2F2F2"/>
                </a:solidFill>
                <a:latin typeface="+mn-lt"/>
              </a:rPr>
              <a:t>10%</a:t>
            </a:r>
            <a:endParaRPr lang="de-DE" sz="1600" dirty="0">
              <a:solidFill>
                <a:srgbClr val="F2F2F2"/>
              </a:solidFill>
              <a:latin typeface="+mn-lt"/>
            </a:endParaRPr>
          </a:p>
        </p:txBody>
      </p:sp>
      <p:sp>
        <p:nvSpPr>
          <p:cNvPr id="18" name="Foliennummernplatzhalter 6"/>
          <p:cNvSpPr>
            <a:spLocks noGrp="1"/>
          </p:cNvSpPr>
          <p:nvPr>
            <p:ph type="sldNum" sz="quarter" idx="11"/>
          </p:nvPr>
        </p:nvSpPr>
        <p:spPr>
          <a:xfrm>
            <a:off x="7000892" y="6572250"/>
            <a:ext cx="2133600" cy="293688"/>
          </a:xfrm>
        </p:spPr>
        <p:txBody>
          <a:bodyPr/>
          <a:lstStyle/>
          <a:p>
            <a:pPr>
              <a:defRPr/>
            </a:pPr>
            <a:fld id="{AEDDC538-DA9F-4260-BB2E-4F30C5369FAE}" type="slidenum">
              <a:rPr lang="de-DE"/>
              <a:pPr>
                <a:defRPr/>
              </a:pPr>
              <a:t>3</a:t>
            </a:fld>
            <a:endParaRPr lang="de-DE"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err="1" smtClean="0"/>
              <a:t>Scultete</a:t>
            </a:r>
            <a:r>
              <a:rPr lang="de-DE" dirty="0" smtClean="0"/>
              <a:t> filter </a:t>
            </a:r>
            <a:r>
              <a:rPr lang="de-DE" dirty="0" err="1" smtClean="0"/>
              <a:t>trick</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30</a:t>
            </a:fld>
            <a:endParaRPr lang="de-DE" dirty="0"/>
          </a:p>
        </p:txBody>
      </p:sp>
      <p:sp>
        <p:nvSpPr>
          <p:cNvPr id="19" name="Inhaltsplatzhalter 20"/>
          <p:cNvSpPr txBox="1">
            <a:spLocks/>
          </p:cNvSpPr>
          <p:nvPr/>
        </p:nvSpPr>
        <p:spPr bwMode="auto">
          <a:xfrm>
            <a:off x="755576" y="1412776"/>
            <a:ext cx="4680520"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2400" dirty="0" smtClean="0">
                <a:solidFill>
                  <a:srgbClr val="F2F2F2"/>
                </a:solidFill>
                <a:latin typeface="Calibri" pitchFamily="34" charset="0"/>
              </a:rPr>
              <a:t>Problem:</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Steep </a:t>
            </a:r>
            <a:r>
              <a:rPr lang="en-US" sz="2000" dirty="0" err="1" smtClean="0">
                <a:solidFill>
                  <a:srgbClr val="F2F2F2"/>
                </a:solidFill>
                <a:latin typeface="Calibri" pitchFamily="34" charset="0"/>
              </a:rPr>
              <a:t>rolloff</a:t>
            </a:r>
            <a:r>
              <a:rPr lang="en-US" sz="2000" dirty="0" smtClean="0">
                <a:solidFill>
                  <a:srgbClr val="F2F2F2"/>
                </a:solidFill>
                <a:latin typeface="Calibri" pitchFamily="34" charset="0"/>
              </a:rPr>
              <a:t> </a:t>
            </a:r>
            <a:r>
              <a:rPr lang="en-US" sz="2000" dirty="0" smtClean="0">
                <a:solidFill>
                  <a:srgbClr val="F2F2F2"/>
                </a:solidFill>
                <a:latin typeface="Calibri" pitchFamily="34" charset="0"/>
              </a:rPr>
              <a:t>required</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Typically much phase is lost</a:t>
            </a:r>
          </a:p>
          <a:p>
            <a:pPr marL="342900" marR="0" lvl="0" indent="-342900" defTabSz="914400" eaLnBrk="1" latinLnBrk="0" hangingPunct="1">
              <a:lnSpc>
                <a:spcPct val="100000"/>
              </a:lnSpc>
              <a:spcBef>
                <a:spcPct val="20000"/>
              </a:spcBef>
              <a:buClr>
                <a:srgbClr val="C00000"/>
              </a:buClr>
              <a:buSzTx/>
              <a:tabLst/>
              <a:defRPr/>
            </a:pPr>
            <a:endParaRPr lang="en-US" sz="2000" dirty="0" smtClean="0">
              <a:solidFill>
                <a:srgbClr val="F2F2F2"/>
              </a:solidFill>
              <a:latin typeface="Calibri" pitchFamily="34" charset="0"/>
            </a:endParaRPr>
          </a:p>
          <a:p>
            <a:pPr marL="342900" lvl="0" indent="-342900">
              <a:spcBef>
                <a:spcPct val="20000"/>
              </a:spcBef>
              <a:buClr>
                <a:srgbClr val="C00000"/>
              </a:buClr>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6" name="Picture 3" descr="C:\Users\towest\Desktop\GeoISC local control\scultete trick3.png"/>
          <p:cNvPicPr>
            <a:picLocks noChangeAspect="1" noChangeArrowheads="1"/>
          </p:cNvPicPr>
          <p:nvPr/>
        </p:nvPicPr>
        <p:blipFill>
          <a:blip r:embed="rId2" cstate="print"/>
          <a:srcRect/>
          <a:stretch>
            <a:fillRect/>
          </a:stretch>
        </p:blipFill>
        <p:spPr bwMode="auto">
          <a:xfrm>
            <a:off x="323528" y="2924944"/>
            <a:ext cx="5047586" cy="2880320"/>
          </a:xfrm>
          <a:prstGeom prst="rect">
            <a:avLst/>
          </a:prstGeom>
          <a:noFill/>
        </p:spPr>
      </p:pic>
      <p:sp>
        <p:nvSpPr>
          <p:cNvPr id="7" name="Inhaltsplatzhalter 20"/>
          <p:cNvSpPr txBox="1">
            <a:spLocks/>
          </p:cNvSpPr>
          <p:nvPr/>
        </p:nvSpPr>
        <p:spPr bwMode="auto">
          <a:xfrm>
            <a:off x="5580112" y="1412776"/>
            <a:ext cx="3563888"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1" latinLnBrk="0" hangingPunct="1">
              <a:lnSpc>
                <a:spcPct val="100000"/>
              </a:lnSpc>
              <a:spcBef>
                <a:spcPct val="20000"/>
              </a:spcBef>
              <a:buClr>
                <a:srgbClr val="C00000"/>
              </a:buClr>
              <a:buSzTx/>
              <a:tabLst/>
              <a:defRPr/>
            </a:pPr>
            <a:r>
              <a:rPr lang="en-US" sz="2400" dirty="0" smtClean="0">
                <a:solidFill>
                  <a:srgbClr val="F2F2F2"/>
                </a:solidFill>
                <a:latin typeface="Calibri" pitchFamily="34" charset="0"/>
              </a:rPr>
              <a:t>Solution</a:t>
            </a:r>
            <a:r>
              <a:rPr lang="en-US" sz="2400" dirty="0" smtClean="0">
                <a:solidFill>
                  <a:srgbClr val="F2F2F2"/>
                </a:solidFill>
                <a:latin typeface="Calibri" pitchFamily="34" charset="0"/>
              </a:rPr>
              <a: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Stack </a:t>
            </a:r>
            <a:r>
              <a:rPr lang="en-US" sz="2000" dirty="0" err="1" smtClean="0">
                <a:solidFill>
                  <a:srgbClr val="F2F2F2"/>
                </a:solidFill>
                <a:latin typeface="Calibri" pitchFamily="34" charset="0"/>
              </a:rPr>
              <a:t>Scultete</a:t>
            </a:r>
            <a:r>
              <a:rPr lang="en-US" sz="2000" dirty="0" smtClean="0">
                <a:solidFill>
                  <a:srgbClr val="F2F2F2"/>
                </a:solidFill>
                <a:latin typeface="Calibri" pitchFamily="34" charset="0"/>
              </a:rPr>
              <a:t> filters</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Notch can spread phase even beyond the poles!</a:t>
            </a:r>
            <a:r>
              <a:rPr lang="en-US" sz="2000" dirty="0" smtClean="0">
                <a:solidFill>
                  <a:srgbClr val="F2F2F2"/>
                </a:solidFill>
                <a:latin typeface="Calibri" pitchFamily="34" charset="0"/>
              </a:rPr>
              <a:t> </a:t>
            </a:r>
            <a:endParaRPr lang="en-US" sz="20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Maintain gain </a:t>
            </a:r>
            <a:r>
              <a:rPr lang="en-US" sz="2000" dirty="0" smtClean="0">
                <a:solidFill>
                  <a:srgbClr val="F2F2F2"/>
                </a:solidFill>
                <a:latin typeface="Calibri" pitchFamily="34" charset="0"/>
              </a:rPr>
              <a:t>margin</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indent="-342900">
              <a:spcBef>
                <a:spcPct val="20000"/>
              </a:spcBef>
              <a:buClr>
                <a:srgbClr val="C00000"/>
              </a:buClr>
            </a:pPr>
            <a:endParaRPr lang="en-US" sz="2000" dirty="0" smtClean="0">
              <a:solidFill>
                <a:srgbClr val="F2F2F2"/>
              </a:solidFill>
              <a:latin typeface="Calibri" pitchFamily="34" charset="0"/>
            </a:endParaRPr>
          </a:p>
          <a:p>
            <a:pPr marL="342900" indent="-342900">
              <a:spcBef>
                <a:spcPct val="20000"/>
              </a:spcBef>
              <a:buClr>
                <a:srgbClr val="C00000"/>
              </a:buClr>
            </a:pPr>
            <a:r>
              <a:rPr lang="en-US" sz="2000" dirty="0" err="1" smtClean="0">
                <a:solidFill>
                  <a:srgbClr val="F2F2F2"/>
                </a:solidFill>
                <a:latin typeface="Calibri" pitchFamily="34" charset="0"/>
              </a:rPr>
              <a:t>Scultete</a:t>
            </a:r>
            <a:r>
              <a:rPr lang="en-US" sz="2000" dirty="0" smtClean="0">
                <a:solidFill>
                  <a:srgbClr val="F2F2F2"/>
                </a:solidFill>
                <a:latin typeface="Calibri" pitchFamily="34" charset="0"/>
              </a:rPr>
              <a:t> filter:</a:t>
            </a:r>
            <a:endParaRPr lang="en-US" sz="20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2 complex poles </a:t>
            </a:r>
          </a:p>
          <a:p>
            <a:pPr marL="342900" lvl="0" indent="-342900">
              <a:spcBef>
                <a:spcPct val="20000"/>
              </a:spcBef>
              <a:buClr>
                <a:srgbClr val="C00000"/>
              </a:buClr>
              <a:defRPr/>
            </a:pPr>
            <a:r>
              <a:rPr lang="en-US" sz="2000" dirty="0" smtClean="0">
                <a:solidFill>
                  <a:srgbClr val="F2F2F2"/>
                </a:solidFill>
                <a:latin typeface="Calibri" pitchFamily="34" charset="0"/>
              </a:rPr>
              <a:t>→	</a:t>
            </a:r>
            <a:r>
              <a:rPr lang="en-US" sz="2000" dirty="0" err="1" smtClean="0">
                <a:solidFill>
                  <a:srgbClr val="F2F2F2"/>
                </a:solidFill>
                <a:latin typeface="Calibri" pitchFamily="34" charset="0"/>
              </a:rPr>
              <a:t>passband</a:t>
            </a:r>
            <a:r>
              <a:rPr lang="en-US" sz="2000" dirty="0" smtClean="0">
                <a:solidFill>
                  <a:srgbClr val="F2F2F2"/>
                </a:solidFill>
                <a:latin typeface="Calibri" pitchFamily="34" charset="0"/>
              </a:rPr>
              <a:t> ripple</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2 complex zeros</a:t>
            </a:r>
          </a:p>
          <a:p>
            <a:pPr marL="342900" indent="-342900">
              <a:spcBef>
                <a:spcPct val="20000"/>
              </a:spcBef>
              <a:buClr>
                <a:srgbClr val="C00000"/>
              </a:buClr>
              <a:defRPr/>
            </a:pPr>
            <a:r>
              <a:rPr lang="en-US" sz="2000" dirty="0" smtClean="0">
                <a:solidFill>
                  <a:srgbClr val="F2F2F2"/>
                </a:solidFill>
                <a:latin typeface="Calibri" pitchFamily="34" charset="0"/>
              </a:rPr>
              <a:t>→	</a:t>
            </a:r>
            <a:r>
              <a:rPr lang="en-US" sz="2000" dirty="0" err="1" smtClean="0">
                <a:solidFill>
                  <a:srgbClr val="F2F2F2"/>
                </a:solidFill>
                <a:latin typeface="Calibri" pitchFamily="34" charset="0"/>
              </a:rPr>
              <a:t>stopband</a:t>
            </a:r>
            <a:r>
              <a:rPr lang="en-US" sz="2000" dirty="0" smtClean="0">
                <a:solidFill>
                  <a:srgbClr val="F2F2F2"/>
                </a:solidFill>
                <a:latin typeface="Calibri" pitchFamily="34" charset="0"/>
              </a:rPr>
              <a:t> notch</a:t>
            </a:r>
            <a:endParaRPr lang="en-US" sz="2000" dirty="0" smtClean="0">
              <a:solidFill>
                <a:srgbClr val="F2F2F2"/>
              </a:solidFill>
              <a:latin typeface="Calibri" pitchFamily="34" charset="0"/>
            </a:endParaRPr>
          </a:p>
          <a:p>
            <a:pPr marL="342900" lvl="0" indent="-342900">
              <a:spcBef>
                <a:spcPct val="20000"/>
              </a:spcBef>
              <a:buClr>
                <a:srgbClr val="C00000"/>
              </a:buClr>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err="1" smtClean="0"/>
              <a:t>Scultete</a:t>
            </a:r>
            <a:r>
              <a:rPr lang="de-DE" dirty="0" smtClean="0"/>
              <a:t> filter </a:t>
            </a:r>
            <a:r>
              <a:rPr lang="de-DE" dirty="0" err="1" smtClean="0"/>
              <a:t>trick</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31</a:t>
            </a:fld>
            <a:endParaRPr lang="de-DE" dirty="0"/>
          </a:p>
        </p:txBody>
      </p:sp>
      <p:sp>
        <p:nvSpPr>
          <p:cNvPr id="19" name="Inhaltsplatzhalter 20"/>
          <p:cNvSpPr txBox="1">
            <a:spLocks/>
          </p:cNvSpPr>
          <p:nvPr/>
        </p:nvSpPr>
        <p:spPr bwMode="auto">
          <a:xfrm>
            <a:off x="755576" y="1412776"/>
            <a:ext cx="4680520"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C00000"/>
              </a:buClr>
            </a:pPr>
            <a:r>
              <a:rPr lang="en-US" sz="2400" dirty="0" smtClean="0">
                <a:solidFill>
                  <a:srgbClr val="F2F2F2"/>
                </a:solidFill>
                <a:latin typeface="Calibri" pitchFamily="34" charset="0"/>
              </a:rPr>
              <a:t>Problem:</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Steep </a:t>
            </a:r>
            <a:r>
              <a:rPr lang="en-US" sz="2000" dirty="0" err="1" smtClean="0">
                <a:solidFill>
                  <a:srgbClr val="F2F2F2"/>
                </a:solidFill>
                <a:latin typeface="Calibri" pitchFamily="34" charset="0"/>
              </a:rPr>
              <a:t>rolloff</a:t>
            </a:r>
            <a:r>
              <a:rPr lang="en-US" sz="2000" dirty="0" smtClean="0">
                <a:solidFill>
                  <a:srgbClr val="F2F2F2"/>
                </a:solidFill>
                <a:latin typeface="Calibri" pitchFamily="34" charset="0"/>
              </a:rPr>
              <a:t> required</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Typically much phase is lost</a:t>
            </a:r>
          </a:p>
          <a:p>
            <a:pPr marL="342900" marR="0" lvl="0" indent="-342900" defTabSz="914400" eaLnBrk="1" latinLnBrk="0" hangingPunct="1">
              <a:lnSpc>
                <a:spcPct val="100000"/>
              </a:lnSpc>
              <a:spcBef>
                <a:spcPct val="20000"/>
              </a:spcBef>
              <a:buClr>
                <a:srgbClr val="C00000"/>
              </a:buClr>
              <a:buSzTx/>
              <a:tabLst/>
              <a:defRPr/>
            </a:pPr>
            <a:endParaRPr lang="en-US" sz="2000" dirty="0" smtClean="0">
              <a:solidFill>
                <a:srgbClr val="F2F2F2"/>
              </a:solidFill>
              <a:latin typeface="Calibri" pitchFamily="34" charset="0"/>
            </a:endParaRPr>
          </a:p>
          <a:p>
            <a:pPr marL="342900" lvl="0" indent="-342900">
              <a:spcBef>
                <a:spcPct val="20000"/>
              </a:spcBef>
              <a:buClr>
                <a:srgbClr val="C00000"/>
              </a:buClr>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
        <p:nvSpPr>
          <p:cNvPr id="7" name="Inhaltsplatzhalter 20"/>
          <p:cNvSpPr txBox="1">
            <a:spLocks/>
          </p:cNvSpPr>
          <p:nvPr/>
        </p:nvSpPr>
        <p:spPr bwMode="auto">
          <a:xfrm>
            <a:off x="5580112" y="1412776"/>
            <a:ext cx="3563888"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eaLnBrk="1" latinLnBrk="0" hangingPunct="1">
              <a:lnSpc>
                <a:spcPct val="100000"/>
              </a:lnSpc>
              <a:spcBef>
                <a:spcPct val="20000"/>
              </a:spcBef>
              <a:buClr>
                <a:srgbClr val="C00000"/>
              </a:buClr>
              <a:buSzTx/>
              <a:tabLst/>
              <a:defRPr/>
            </a:pPr>
            <a:r>
              <a:rPr lang="en-US" sz="2400" dirty="0" smtClean="0">
                <a:solidFill>
                  <a:srgbClr val="F2F2F2"/>
                </a:solidFill>
                <a:latin typeface="Calibri" pitchFamily="34" charset="0"/>
              </a:rPr>
              <a:t>Solution</a:t>
            </a:r>
            <a:r>
              <a:rPr lang="en-US" sz="2400" dirty="0" smtClean="0">
                <a:solidFill>
                  <a:srgbClr val="F2F2F2"/>
                </a:solidFill>
                <a:latin typeface="Calibri" pitchFamily="34" charset="0"/>
              </a:rPr>
              <a: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Stack </a:t>
            </a:r>
            <a:r>
              <a:rPr lang="en-US" sz="2000" dirty="0" err="1" smtClean="0">
                <a:solidFill>
                  <a:srgbClr val="F2F2F2"/>
                </a:solidFill>
                <a:latin typeface="Calibri" pitchFamily="34" charset="0"/>
              </a:rPr>
              <a:t>Scultete</a:t>
            </a:r>
            <a:r>
              <a:rPr lang="en-US" sz="2000" dirty="0" smtClean="0">
                <a:solidFill>
                  <a:srgbClr val="F2F2F2"/>
                </a:solidFill>
                <a:latin typeface="Calibri" pitchFamily="34" charset="0"/>
              </a:rPr>
              <a:t> filters</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Notch can spread phase even beyond the poles!</a:t>
            </a:r>
            <a:r>
              <a:rPr lang="en-US" sz="2000" dirty="0" smtClean="0">
                <a:solidFill>
                  <a:srgbClr val="F2F2F2"/>
                </a:solidFill>
                <a:latin typeface="Calibri" pitchFamily="34" charset="0"/>
              </a:rPr>
              <a:t> </a:t>
            </a:r>
            <a:endParaRPr lang="en-US" sz="20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Maintain gain </a:t>
            </a:r>
            <a:r>
              <a:rPr lang="en-US" sz="2000" dirty="0" smtClean="0">
                <a:solidFill>
                  <a:srgbClr val="F2F2F2"/>
                </a:solidFill>
                <a:latin typeface="Calibri" pitchFamily="34" charset="0"/>
              </a:rPr>
              <a:t>margin</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indent="-342900">
              <a:spcBef>
                <a:spcPct val="20000"/>
              </a:spcBef>
              <a:buClr>
                <a:srgbClr val="C00000"/>
              </a:buClr>
            </a:pPr>
            <a:endParaRPr lang="en-US" sz="2000" dirty="0" smtClean="0">
              <a:solidFill>
                <a:srgbClr val="F2F2F2"/>
              </a:solidFill>
              <a:latin typeface="Calibri" pitchFamily="34" charset="0"/>
            </a:endParaRPr>
          </a:p>
          <a:p>
            <a:pPr marL="342900" indent="-342900">
              <a:spcBef>
                <a:spcPct val="20000"/>
              </a:spcBef>
              <a:buClr>
                <a:srgbClr val="C00000"/>
              </a:buClr>
            </a:pPr>
            <a:r>
              <a:rPr lang="en-US" sz="2000" dirty="0" smtClean="0">
                <a:solidFill>
                  <a:srgbClr val="F2F2F2"/>
                </a:solidFill>
                <a:latin typeface="Calibri" pitchFamily="34" charset="0"/>
              </a:rPr>
              <a:t>First </a:t>
            </a:r>
            <a:r>
              <a:rPr lang="en-US" sz="2000" dirty="0" err="1" smtClean="0">
                <a:solidFill>
                  <a:srgbClr val="F2F2F2"/>
                </a:solidFill>
                <a:latin typeface="Calibri" pitchFamily="34" charset="0"/>
              </a:rPr>
              <a:t>Scultete</a:t>
            </a:r>
            <a:r>
              <a:rPr lang="en-US" sz="2000" dirty="0" smtClean="0">
                <a:solidFill>
                  <a:srgbClr val="F2F2F2"/>
                </a:solidFill>
                <a:latin typeface="Calibri" pitchFamily="34" charset="0"/>
              </a:rPr>
              <a:t> (low Q</a:t>
            </a:r>
            <a:r>
              <a:rPr lang="en-US" sz="2000" baseline="-25000" dirty="0" smtClean="0">
                <a:solidFill>
                  <a:srgbClr val="F2F2F2"/>
                </a:solidFill>
                <a:latin typeface="Calibri" pitchFamily="34" charset="0"/>
              </a:rPr>
              <a:t>pole</a:t>
            </a:r>
            <a:r>
              <a:rPr lang="en-US" sz="2000" dirty="0" smtClean="0">
                <a:solidFill>
                  <a:srgbClr val="F2F2F2"/>
                </a:solidFill>
                <a:latin typeface="Calibri" pitchFamily="34" charset="0"/>
              </a:rPr>
              <a:t>)</a:t>
            </a:r>
            <a:endParaRPr lang="en-US" sz="2000" dirty="0" smtClean="0">
              <a:solidFill>
                <a:srgbClr val="F2F2F2"/>
              </a:solidFill>
              <a:latin typeface="Calibri" pitchFamily="34" charset="0"/>
            </a:endParaRP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serves </a:t>
            </a:r>
            <a:r>
              <a:rPr lang="en-US" sz="2000" dirty="0" err="1" smtClean="0">
                <a:solidFill>
                  <a:srgbClr val="F2F2F2"/>
                </a:solidFill>
                <a:latin typeface="Calibri" pitchFamily="34" charset="0"/>
              </a:rPr>
              <a:t>stopband</a:t>
            </a:r>
            <a:r>
              <a:rPr lang="en-US" sz="2000" dirty="0" smtClean="0">
                <a:solidFill>
                  <a:srgbClr val="F2F2F2"/>
                </a:solidFill>
                <a:latin typeface="Calibri" pitchFamily="34" charset="0"/>
              </a:rPr>
              <a:t> attenuation</a:t>
            </a:r>
          </a:p>
          <a:p>
            <a:pPr marL="342900" indent="-342900">
              <a:spcBef>
                <a:spcPct val="20000"/>
              </a:spcBef>
              <a:buClr>
                <a:srgbClr val="C00000"/>
              </a:buClr>
              <a:buFont typeface="Arial" pitchFamily="34" charset="0"/>
              <a:buChar char="•"/>
            </a:pPr>
            <a:r>
              <a:rPr lang="en-US" sz="2000" dirty="0" smtClean="0">
                <a:solidFill>
                  <a:srgbClr val="F2F2F2"/>
                </a:solidFill>
                <a:latin typeface="Calibri" pitchFamily="34" charset="0"/>
              </a:rPr>
              <a:t>Provides </a:t>
            </a:r>
            <a:r>
              <a:rPr lang="en-US" sz="2000" dirty="0" err="1" smtClean="0">
                <a:solidFill>
                  <a:srgbClr val="F2F2F2"/>
                </a:solidFill>
                <a:latin typeface="Calibri" pitchFamily="34" charset="0"/>
              </a:rPr>
              <a:t>rolloff</a:t>
            </a:r>
            <a:endParaRPr lang="en-US" sz="2000" dirty="0" smtClean="0">
              <a:solidFill>
                <a:srgbClr val="F2F2F2"/>
              </a:solidFill>
              <a:latin typeface="Calibri" pitchFamily="34" charset="0"/>
            </a:endParaRPr>
          </a:p>
          <a:p>
            <a:pPr marL="342900" lvl="0" indent="-342900">
              <a:spcBef>
                <a:spcPct val="20000"/>
              </a:spcBef>
              <a:buClr>
                <a:srgbClr val="C00000"/>
              </a:buClr>
              <a:defRPr/>
            </a:pPr>
            <a:r>
              <a:rPr lang="en-US" sz="2000" dirty="0" smtClean="0">
                <a:solidFill>
                  <a:srgbClr val="F2F2F2"/>
                </a:solidFill>
                <a:latin typeface="Calibri" pitchFamily="34" charset="0"/>
              </a:rPr>
              <a:t>More </a:t>
            </a:r>
            <a:r>
              <a:rPr lang="en-US" sz="2000" dirty="0" err="1" smtClean="0">
                <a:solidFill>
                  <a:srgbClr val="F2F2F2"/>
                </a:solidFill>
                <a:latin typeface="Calibri" pitchFamily="34" charset="0"/>
              </a:rPr>
              <a:t>Scultetes</a:t>
            </a:r>
            <a:r>
              <a:rPr lang="en-US" sz="2000" dirty="0" smtClean="0">
                <a:solidFill>
                  <a:srgbClr val="F2F2F2"/>
                </a:solidFill>
                <a:latin typeface="Calibri" pitchFamily="34" charset="0"/>
              </a:rPr>
              <a:t> (increasing Q</a:t>
            </a:r>
            <a:r>
              <a:rPr lang="en-US" sz="2000" baseline="-25000" dirty="0" smtClean="0">
                <a:solidFill>
                  <a:srgbClr val="F2F2F2"/>
                </a:solidFill>
                <a:latin typeface="Calibri" pitchFamily="34" charset="0"/>
              </a:rPr>
              <a:t>pole</a:t>
            </a:r>
            <a:r>
              <a:rPr lang="en-US" sz="2000" dirty="0" smtClean="0">
                <a:solidFill>
                  <a:srgbClr val="F2F2F2"/>
                </a:solidFill>
                <a:latin typeface="Calibri" pitchFamily="34" charset="0"/>
              </a:rPr>
              <a:t>)</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Increase attenuation</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Increase phase margin</a:t>
            </a:r>
            <a:endParaRPr lang="en-US" sz="2000" dirty="0" smtClean="0">
              <a:solidFill>
                <a:srgbClr val="F2F2F2"/>
              </a:solidFill>
              <a:latin typeface="Calibri" pitchFamily="34" charset="0"/>
            </a:endParaRPr>
          </a:p>
          <a:p>
            <a:pPr marL="342900" lvl="0" indent="-342900">
              <a:spcBef>
                <a:spcPct val="20000"/>
              </a:spcBef>
              <a:buClr>
                <a:srgbClr val="C00000"/>
              </a:buClr>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8" name="Picture 2" descr="C:\Users\towest\Desktop\GeoISC local control\TF_ol_x1_x1.png"/>
          <p:cNvPicPr>
            <a:picLocks noChangeAspect="1" noChangeArrowheads="1"/>
          </p:cNvPicPr>
          <p:nvPr/>
        </p:nvPicPr>
        <p:blipFill>
          <a:blip r:embed="rId2" cstate="print"/>
          <a:srcRect/>
          <a:stretch>
            <a:fillRect/>
          </a:stretch>
        </p:blipFill>
        <p:spPr bwMode="auto">
          <a:xfrm>
            <a:off x="323528" y="2924944"/>
            <a:ext cx="5063715" cy="2889524"/>
          </a:xfrm>
          <a:prstGeom prst="rect">
            <a:avLst/>
          </a:prstGeom>
          <a:noFill/>
        </p:spPr>
      </p:pic>
      <p:sp>
        <p:nvSpPr>
          <p:cNvPr id="9" name="Rechteck 8"/>
          <p:cNvSpPr/>
          <p:nvPr/>
        </p:nvSpPr>
        <p:spPr>
          <a:xfrm>
            <a:off x="3203848" y="3645024"/>
            <a:ext cx="216024" cy="144016"/>
          </a:xfrm>
          <a:prstGeom prst="rect">
            <a:avLst/>
          </a:prstGeom>
          <a:solidFill>
            <a:srgbClr val="C0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851920" y="3645024"/>
            <a:ext cx="216024" cy="576064"/>
          </a:xfrm>
          <a:prstGeom prst="rect">
            <a:avLst/>
          </a:prstGeom>
          <a:solidFill>
            <a:srgbClr val="92D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635896" y="3645024"/>
            <a:ext cx="216024" cy="432048"/>
          </a:xfrm>
          <a:prstGeom prst="rect">
            <a:avLst/>
          </a:prstGeom>
          <a:solidFill>
            <a:srgbClr val="92D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419872" y="3645024"/>
            <a:ext cx="216024" cy="288032"/>
          </a:xfrm>
          <a:prstGeom prst="rect">
            <a:avLst/>
          </a:prstGeom>
          <a:solidFill>
            <a:srgbClr val="92D05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oben 12"/>
          <p:cNvSpPr/>
          <p:nvPr/>
        </p:nvSpPr>
        <p:spPr>
          <a:xfrm rot="18665655">
            <a:off x="4215562" y="3978648"/>
            <a:ext cx="864096" cy="18082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r>
              <a:rPr lang="de-DE" dirty="0" smtClean="0"/>
              <a:t> zoom</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32</a:t>
            </a:fld>
            <a:endParaRPr lang="de-DE" dirty="0"/>
          </a:p>
        </p:txBody>
      </p:sp>
      <p:sp>
        <p:nvSpPr>
          <p:cNvPr id="19" name="Inhaltsplatzhalter 20"/>
          <p:cNvSpPr txBox="1">
            <a:spLocks/>
          </p:cNvSpPr>
          <p:nvPr/>
        </p:nvSpPr>
        <p:spPr bwMode="auto">
          <a:xfrm>
            <a:off x="467544" y="1484784"/>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C00000"/>
              </a:buClr>
            </a:pPr>
            <a:r>
              <a:rPr lang="en-US" sz="2400" dirty="0" smtClean="0">
                <a:solidFill>
                  <a:srgbClr val="F2F2F2"/>
                </a:solidFill>
                <a:latin typeface="Calibri" pitchFamily="34" charset="0"/>
              </a:rPr>
              <a:t>Requirement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Sufficient phase margin (&gt;25°)</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9202" name="Picture 2" descr="C:\Users\towest\Desktop\GeoISC local control\TF_ol_x1_x1_zoom4.png"/>
          <p:cNvPicPr>
            <a:picLocks noChangeAspect="1" noChangeArrowheads="1"/>
          </p:cNvPicPr>
          <p:nvPr/>
        </p:nvPicPr>
        <p:blipFill>
          <a:blip r:embed="rId2" cstate="print"/>
          <a:srcRect/>
          <a:stretch>
            <a:fillRect/>
          </a:stretch>
        </p:blipFill>
        <p:spPr bwMode="auto">
          <a:xfrm>
            <a:off x="537454" y="2404558"/>
            <a:ext cx="6842858" cy="3904762"/>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err="1" smtClean="0"/>
              <a:t>Typical</a:t>
            </a:r>
            <a:r>
              <a:rPr lang="de-DE" dirty="0" smtClean="0"/>
              <a:t> open </a:t>
            </a:r>
            <a:r>
              <a:rPr lang="de-DE" dirty="0" err="1" smtClean="0"/>
              <a:t>loop</a:t>
            </a:r>
            <a:r>
              <a:rPr lang="de-DE" dirty="0" smtClean="0"/>
              <a:t> </a:t>
            </a:r>
            <a:r>
              <a:rPr lang="de-DE" dirty="0" err="1" smtClean="0"/>
              <a:t>transfer</a:t>
            </a:r>
            <a:r>
              <a:rPr lang="de-DE" dirty="0" smtClean="0"/>
              <a:t> zoom</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33</a:t>
            </a:fld>
            <a:endParaRPr lang="de-DE" dirty="0"/>
          </a:p>
        </p:txBody>
      </p:sp>
      <p:sp>
        <p:nvSpPr>
          <p:cNvPr id="19" name="Inhaltsplatzhalter 20"/>
          <p:cNvSpPr txBox="1">
            <a:spLocks/>
          </p:cNvSpPr>
          <p:nvPr/>
        </p:nvSpPr>
        <p:spPr bwMode="auto">
          <a:xfrm>
            <a:off x="467544" y="1484784"/>
            <a:ext cx="684076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rgbClr val="C00000"/>
              </a:buClr>
            </a:pPr>
            <a:r>
              <a:rPr lang="en-US" sz="2400" dirty="0" smtClean="0">
                <a:solidFill>
                  <a:srgbClr val="F2F2F2"/>
                </a:solidFill>
                <a:latin typeface="Calibri" pitchFamily="34" charset="0"/>
              </a:rPr>
              <a:t>Requirement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Settling time of test mass smaller than 10s</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80227" name="Picture 3" descr="C:\Users\towest\Desktop\GeoISC local control\settling time x1_x3.png"/>
          <p:cNvPicPr>
            <a:picLocks noChangeAspect="1" noChangeArrowheads="1"/>
          </p:cNvPicPr>
          <p:nvPr/>
        </p:nvPicPr>
        <p:blipFill>
          <a:blip r:embed="rId2" cstate="print"/>
          <a:srcRect/>
          <a:stretch>
            <a:fillRect/>
          </a:stretch>
        </p:blipFill>
        <p:spPr bwMode="auto">
          <a:xfrm>
            <a:off x="539552" y="2404558"/>
            <a:ext cx="6842858" cy="3904762"/>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de-DE" sz="6000" dirty="0" smtClean="0"/>
          </a:p>
          <a:p>
            <a:pPr algn="ctr">
              <a:buNone/>
            </a:pPr>
            <a:r>
              <a:rPr lang="de-DE" sz="6000" dirty="0" smtClean="0"/>
              <a:t>Modal </a:t>
            </a:r>
            <a:r>
              <a:rPr lang="de-DE" sz="6000" dirty="0" err="1" smtClean="0"/>
              <a:t>damping</a:t>
            </a:r>
            <a:endParaRPr lang="de-DE" sz="6000" dirty="0" smtClean="0"/>
          </a:p>
          <a:p>
            <a:pPr algn="ctr">
              <a:buNone/>
            </a:pPr>
            <a:endParaRPr lang="de-DE" sz="6000" dirty="0" smtClean="0"/>
          </a:p>
          <a:p>
            <a:pPr algn="ctr">
              <a:buNone/>
            </a:pPr>
            <a:r>
              <a:rPr lang="de-DE" sz="3000" dirty="0" smtClean="0"/>
              <a:t>The </a:t>
            </a:r>
            <a:r>
              <a:rPr lang="de-DE" sz="3000" dirty="0" err="1" smtClean="0"/>
              <a:t>perfect</a:t>
            </a:r>
            <a:r>
              <a:rPr lang="de-DE" sz="3000" dirty="0" smtClean="0"/>
              <a:t> </a:t>
            </a:r>
            <a:r>
              <a:rPr lang="de-DE" sz="3000" dirty="0" err="1" smtClean="0"/>
              <a:t>is</a:t>
            </a:r>
            <a:r>
              <a:rPr lang="de-DE" sz="3000" dirty="0" smtClean="0"/>
              <a:t> </a:t>
            </a:r>
            <a:r>
              <a:rPr lang="de-DE" sz="3000" dirty="0" err="1" smtClean="0"/>
              <a:t>the</a:t>
            </a:r>
            <a:r>
              <a:rPr lang="de-DE" sz="3000" dirty="0" smtClean="0"/>
              <a:t> </a:t>
            </a:r>
            <a:r>
              <a:rPr lang="de-DE" sz="3000" dirty="0" err="1" smtClean="0"/>
              <a:t>enemy</a:t>
            </a:r>
            <a:r>
              <a:rPr lang="de-DE" sz="3000" dirty="0" smtClean="0"/>
              <a:t> </a:t>
            </a:r>
            <a:r>
              <a:rPr lang="de-DE" sz="3000" dirty="0" err="1" smtClean="0"/>
              <a:t>of</a:t>
            </a:r>
            <a:r>
              <a:rPr lang="de-DE" sz="3000" dirty="0" smtClean="0"/>
              <a:t> </a:t>
            </a:r>
            <a:r>
              <a:rPr lang="de-DE" sz="3000" dirty="0" err="1" smtClean="0"/>
              <a:t>good</a:t>
            </a:r>
            <a:r>
              <a:rPr lang="de-DE" sz="3000" dirty="0" smtClean="0"/>
              <a:t> </a:t>
            </a:r>
            <a:r>
              <a:rPr lang="de-DE" sz="3000" dirty="0" err="1" smtClean="0"/>
              <a:t>enough</a:t>
            </a:r>
            <a:r>
              <a:rPr lang="de-DE" sz="3000" dirty="0" smtClean="0"/>
              <a:t>.</a:t>
            </a:r>
            <a:endParaRPr lang="de-DE" sz="3000" dirty="0" smtClean="0"/>
          </a:p>
        </p:txBody>
      </p:sp>
      <p:sp>
        <p:nvSpPr>
          <p:cNvPr id="4" name="Slide Number Placeholder 3"/>
          <p:cNvSpPr>
            <a:spLocks noGrp="1"/>
          </p:cNvSpPr>
          <p:nvPr>
            <p:ph type="sldNum" sz="quarter" idx="11"/>
          </p:nvPr>
        </p:nvSpPr>
        <p:spPr/>
        <p:txBody>
          <a:bodyPr/>
          <a:lstStyle/>
          <a:p>
            <a:pPr>
              <a:defRPr/>
            </a:pPr>
            <a:fld id="{99443A05-27B8-482E-949D-258132531599}" type="slidenum">
              <a:rPr lang="de-DE" smtClean="0"/>
              <a:pPr>
                <a:defRPr/>
              </a:pPr>
              <a:t>34</a:t>
            </a:fld>
            <a:endParaRPr lang="de-DE"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1</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35</a:t>
            </a:fld>
            <a:endParaRPr lang="de-DE" dirty="0"/>
          </a:p>
        </p:txBody>
      </p:sp>
      <p:sp>
        <p:nvSpPr>
          <p:cNvPr id="19" name="Inhaltsplatzhalter 20"/>
          <p:cNvSpPr txBox="1">
            <a:spLocks/>
          </p:cNvSpPr>
          <p:nvPr/>
        </p:nvSpPr>
        <p:spPr bwMode="auto">
          <a:xfrm>
            <a:off x="467544" y="1484784"/>
            <a:ext cx="8064896"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2400" dirty="0" smtClean="0">
                <a:solidFill>
                  <a:srgbClr val="F2F2F2"/>
                </a:solidFill>
                <a:latin typeface="Calibri" pitchFamily="34" charset="0"/>
              </a:rPr>
              <a:t>Modal </a:t>
            </a:r>
            <a:r>
              <a:rPr lang="en-US" sz="2400" dirty="0" smtClean="0">
                <a:solidFill>
                  <a:srgbClr val="F2F2F2"/>
                </a:solidFill>
                <a:latin typeface="Calibri" pitchFamily="34" charset="0"/>
              </a:rPr>
              <a:t>Damping of a Quadruple Pendulum for Advanced Gravitational Wave </a:t>
            </a:r>
            <a:r>
              <a:rPr lang="en-US" sz="2400" dirty="0" smtClean="0">
                <a:solidFill>
                  <a:srgbClr val="F2F2F2"/>
                </a:solidFill>
                <a:latin typeface="Calibri" pitchFamily="34" charset="0"/>
              </a:rPr>
              <a:t>Detectors</a:t>
            </a:r>
          </a:p>
          <a:p>
            <a:pPr algn="ctr"/>
            <a:r>
              <a:rPr lang="de-DE" sz="1600" dirty="0" smtClean="0">
                <a:solidFill>
                  <a:srgbClr val="F2F2F2"/>
                </a:solidFill>
                <a:latin typeface="Calibri" pitchFamily="34" charset="0"/>
              </a:rPr>
              <a:t>Brett Shapiro, </a:t>
            </a:r>
            <a:r>
              <a:rPr lang="de-DE" sz="1600" dirty="0" err="1" smtClean="0">
                <a:solidFill>
                  <a:srgbClr val="F2F2F2"/>
                </a:solidFill>
                <a:latin typeface="Calibri" pitchFamily="34" charset="0"/>
              </a:rPr>
              <a:t>Nergis</a:t>
            </a:r>
            <a:r>
              <a:rPr lang="de-DE" sz="1600" dirty="0" smtClean="0">
                <a:solidFill>
                  <a:srgbClr val="F2F2F2"/>
                </a:solidFill>
                <a:latin typeface="Calibri" pitchFamily="34" charset="0"/>
              </a:rPr>
              <a:t> </a:t>
            </a:r>
            <a:r>
              <a:rPr lang="de-DE" sz="1600" dirty="0" err="1" smtClean="0">
                <a:solidFill>
                  <a:srgbClr val="F2F2F2"/>
                </a:solidFill>
                <a:latin typeface="Calibri" pitchFamily="34" charset="0"/>
              </a:rPr>
              <a:t>Mavalvala</a:t>
            </a:r>
            <a:r>
              <a:rPr lang="de-DE" sz="1600" dirty="0" smtClean="0">
                <a:solidFill>
                  <a:srgbClr val="F2F2F2"/>
                </a:solidFill>
                <a:latin typeface="Calibri" pitchFamily="34" charset="0"/>
              </a:rPr>
              <a:t>, Kamal Youcef-</a:t>
            </a:r>
            <a:r>
              <a:rPr lang="de-DE" sz="1600" dirty="0" err="1" smtClean="0">
                <a:solidFill>
                  <a:srgbClr val="F2F2F2"/>
                </a:solidFill>
                <a:latin typeface="Calibri" pitchFamily="34" charset="0"/>
              </a:rPr>
              <a:t>Toumi</a:t>
            </a:r>
            <a:endParaRPr lang="en-US" sz="1600" dirty="0" smtClean="0">
              <a:solidFill>
                <a:srgbClr val="F2F2F2"/>
              </a:solidFill>
              <a:latin typeface="Calibri" pitchFamily="34" charset="0"/>
            </a:endParaRPr>
          </a:p>
          <a:p>
            <a:endParaRPr lang="de-DE" sz="2400" dirty="0" smtClean="0">
              <a:solidFill>
                <a:srgbClr val="F2F2F2"/>
              </a:solidFill>
              <a:latin typeface="Calibri" pitchFamily="34" charset="0"/>
            </a:endParaRPr>
          </a:p>
          <a:p>
            <a:pPr marL="342900" indent="-342900" algn="ctr">
              <a:spcBef>
                <a:spcPct val="20000"/>
              </a:spcBef>
              <a:buClr>
                <a:srgbClr val="C00000"/>
              </a:buClr>
            </a:pPr>
            <a:r>
              <a:rPr lang="en-US" dirty="0" smtClean="0">
                <a:solidFill>
                  <a:srgbClr val="F2F2F2"/>
                </a:solidFill>
                <a:latin typeface="Calibri" pitchFamily="34" charset="0"/>
              </a:rPr>
              <a:t>The Laser Interferometer Gravitational-Wave Observatory (LIGO) has begun a major set of upgrades to reach a sensitivity better than 10^-19 m-Hz^-0.5 in the 10 Hz to 10 kHz frequency band. This advance is expected to bring gravitational wave observations of relativistic astrophysical events such as black hole mergers and supernovae into the realm of regular astronomy. These upgrades require complex vibration isolation systems to better decouple the test masses from ground disturbances. These high performance systems require correspondingly </a:t>
            </a:r>
            <a:r>
              <a:rPr lang="en-US" u="sng" dirty="0" smtClean="0">
                <a:solidFill>
                  <a:srgbClr val="F2F2F2"/>
                </a:solidFill>
                <a:latin typeface="Calibri" pitchFamily="34" charset="0"/>
              </a:rPr>
              <a:t>more complex and aggressive active control loops</a:t>
            </a:r>
            <a:r>
              <a:rPr lang="en-US" b="1" dirty="0" smtClean="0">
                <a:solidFill>
                  <a:srgbClr val="F2F2F2"/>
                </a:solidFill>
                <a:latin typeface="Calibri" pitchFamily="34" charset="0"/>
              </a:rPr>
              <a:t> </a:t>
            </a:r>
            <a:r>
              <a:rPr lang="en-US" dirty="0" smtClean="0">
                <a:solidFill>
                  <a:srgbClr val="F2F2F2"/>
                </a:solidFill>
                <a:latin typeface="Calibri" pitchFamily="34" charset="0"/>
              </a:rPr>
              <a:t>to meet the increased demand in instrument sensitivity. This paper applies a modal damping technique with state estimation to </a:t>
            </a:r>
            <a:r>
              <a:rPr lang="en-US" u="sng" dirty="0" smtClean="0">
                <a:solidFill>
                  <a:srgbClr val="F2F2F2"/>
                </a:solidFill>
                <a:latin typeface="Calibri" pitchFamily="34" charset="0"/>
              </a:rPr>
              <a:t>optimize the trade-off between disturbance rejection and sensor noise amplification</a:t>
            </a:r>
            <a:r>
              <a:rPr lang="en-US" dirty="0" smtClean="0">
                <a:solidFill>
                  <a:srgbClr val="F2F2F2"/>
                </a:solidFill>
                <a:latin typeface="Calibri" pitchFamily="34" charset="0"/>
              </a:rPr>
              <a:t>. The state estimator design applies a </a:t>
            </a:r>
            <a:r>
              <a:rPr lang="en-US" u="sng" dirty="0" smtClean="0">
                <a:solidFill>
                  <a:srgbClr val="F2F2F2"/>
                </a:solidFill>
                <a:latin typeface="Calibri" pitchFamily="34" charset="0"/>
              </a:rPr>
              <a:t>customized cost function around the LQR algorithm</a:t>
            </a:r>
            <a:r>
              <a:rPr lang="en-US" dirty="0" smtClean="0">
                <a:solidFill>
                  <a:srgbClr val="F2F2F2"/>
                </a:solidFill>
                <a:latin typeface="Calibri" pitchFamily="34" charset="0"/>
              </a:rPr>
              <a:t>.</a:t>
            </a:r>
          </a:p>
          <a:p>
            <a:pPr marL="342900" marR="0" lvl="0" indent="-342900" algn="ctr" defTabSz="914400" rtl="0" eaLnBrk="1" fontAlgn="base" latinLnBrk="0" hangingPunct="1">
              <a:lnSpc>
                <a:spcPct val="100000"/>
              </a:lnSpc>
              <a:spcBef>
                <a:spcPct val="20000"/>
              </a:spcBef>
              <a:spcAft>
                <a:spcPct val="0"/>
              </a:spcAft>
              <a:buClr>
                <a:srgbClr val="C00000"/>
              </a:buClr>
              <a:buSzTx/>
              <a:tabLst/>
              <a:defRPr/>
            </a:pPr>
            <a:endParaRPr lang="en-US" sz="2400" dirty="0" smtClean="0">
              <a:solidFill>
                <a:srgbClr val="F2F2F2"/>
              </a:solidFill>
              <a:latin typeface="Calibri" pitchFamily="34" charset="0"/>
            </a:endParaRPr>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1</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36</a:t>
            </a:fld>
            <a:endParaRPr lang="de-DE" dirty="0"/>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
        <p:nvSpPr>
          <p:cNvPr id="8" name="Rechteck 7"/>
          <p:cNvSpPr/>
          <p:nvPr/>
        </p:nvSpPr>
        <p:spPr>
          <a:xfrm>
            <a:off x="323528" y="1700808"/>
            <a:ext cx="8280920" cy="4801314"/>
          </a:xfrm>
          <a:prstGeom prst="rect">
            <a:avLst/>
          </a:prstGeom>
        </p:spPr>
        <p:txBody>
          <a:bodyPr wrap="square">
            <a:spAutoFit/>
          </a:bodyPr>
          <a:lstStyle/>
          <a:p>
            <a:r>
              <a:rPr lang="en-US" dirty="0" smtClean="0">
                <a:solidFill>
                  <a:srgbClr val="F2F2F2"/>
                </a:solidFill>
                <a:latin typeface="Calibri" pitchFamily="34" charset="0"/>
              </a:rPr>
              <a:t>The mathematics of modal damping requires the </a:t>
            </a:r>
            <a:r>
              <a:rPr lang="en-US" u="sng" dirty="0" smtClean="0">
                <a:solidFill>
                  <a:srgbClr val="F2F2F2"/>
                </a:solidFill>
                <a:latin typeface="Calibri" pitchFamily="34" charset="0"/>
              </a:rPr>
              <a:t>positions of </a:t>
            </a:r>
            <a:r>
              <a:rPr lang="en-US" u="sng" dirty="0" smtClean="0">
                <a:solidFill>
                  <a:srgbClr val="F2F2F2"/>
                </a:solidFill>
                <a:latin typeface="Calibri" pitchFamily="34" charset="0"/>
              </a:rPr>
              <a:t>all four stages to be measured</a:t>
            </a:r>
            <a:r>
              <a:rPr lang="en-US" dirty="0" smtClean="0">
                <a:solidFill>
                  <a:srgbClr val="F2F2F2"/>
                </a:solidFill>
                <a:latin typeface="Calibri" pitchFamily="34" charset="0"/>
              </a:rPr>
              <a:t>. However, only </a:t>
            </a:r>
            <a:r>
              <a:rPr lang="en-US" dirty="0" smtClean="0">
                <a:solidFill>
                  <a:srgbClr val="F2F2F2"/>
                </a:solidFill>
                <a:latin typeface="Calibri" pitchFamily="34" charset="0"/>
              </a:rPr>
              <a:t>stage 1 </a:t>
            </a:r>
            <a:r>
              <a:rPr lang="en-US" dirty="0" smtClean="0">
                <a:solidFill>
                  <a:srgbClr val="F2F2F2"/>
                </a:solidFill>
                <a:latin typeface="Calibri" pitchFamily="34" charset="0"/>
              </a:rPr>
              <a:t>is directly observed, as Figure 8 illustrates. </a:t>
            </a:r>
            <a:r>
              <a:rPr lang="en-US" dirty="0" smtClean="0">
                <a:solidFill>
                  <a:srgbClr val="F2F2F2"/>
                </a:solidFill>
                <a:latin typeface="Calibri" pitchFamily="34" charset="0"/>
              </a:rPr>
              <a:t>[…] Consequently </a:t>
            </a:r>
            <a:r>
              <a:rPr lang="en-US" dirty="0" smtClean="0">
                <a:solidFill>
                  <a:srgbClr val="F2F2F2"/>
                </a:solidFill>
                <a:latin typeface="Calibri" pitchFamily="34" charset="0"/>
              </a:rPr>
              <a:t>an </a:t>
            </a:r>
            <a:r>
              <a:rPr lang="en-US" u="sng" dirty="0" smtClean="0">
                <a:solidFill>
                  <a:srgbClr val="F2F2F2"/>
                </a:solidFill>
                <a:latin typeface="Calibri" pitchFamily="34" charset="0"/>
              </a:rPr>
              <a:t>estimator</a:t>
            </a:r>
            <a:r>
              <a:rPr lang="en-US" dirty="0" smtClean="0">
                <a:solidFill>
                  <a:srgbClr val="F2F2F2"/>
                </a:solidFill>
                <a:latin typeface="Calibri" pitchFamily="34" charset="0"/>
              </a:rPr>
              <a:t>, as in (8), must be employed </a:t>
            </a:r>
            <a:r>
              <a:rPr lang="en-US" dirty="0" smtClean="0">
                <a:solidFill>
                  <a:srgbClr val="F2F2F2"/>
                </a:solidFill>
                <a:latin typeface="Calibri" pitchFamily="34" charset="0"/>
              </a:rPr>
              <a:t>to </a:t>
            </a:r>
            <a:r>
              <a:rPr lang="de-DE" u="sng" dirty="0" err="1" smtClean="0">
                <a:solidFill>
                  <a:srgbClr val="F2F2F2"/>
                </a:solidFill>
                <a:latin typeface="Calibri" pitchFamily="34" charset="0"/>
              </a:rPr>
              <a:t>reconstruct</a:t>
            </a:r>
            <a:r>
              <a:rPr lang="de-DE" u="sng" dirty="0" smtClean="0">
                <a:solidFill>
                  <a:srgbClr val="F2F2F2"/>
                </a:solidFill>
                <a:latin typeface="Calibri" pitchFamily="34" charset="0"/>
              </a:rPr>
              <a:t> </a:t>
            </a:r>
            <a:r>
              <a:rPr lang="de-DE" u="sng" dirty="0" err="1" smtClean="0">
                <a:solidFill>
                  <a:srgbClr val="F2F2F2"/>
                </a:solidFill>
                <a:latin typeface="Calibri" pitchFamily="34" charset="0"/>
              </a:rPr>
              <a:t>the</a:t>
            </a:r>
            <a:r>
              <a:rPr lang="de-DE" u="sng" dirty="0" smtClean="0">
                <a:solidFill>
                  <a:srgbClr val="F2F2F2"/>
                </a:solidFill>
                <a:latin typeface="Calibri" pitchFamily="34" charset="0"/>
              </a:rPr>
              <a:t> </a:t>
            </a:r>
            <a:r>
              <a:rPr lang="de-DE" u="sng" dirty="0" err="1" smtClean="0">
                <a:solidFill>
                  <a:srgbClr val="F2F2F2"/>
                </a:solidFill>
                <a:latin typeface="Calibri" pitchFamily="34" charset="0"/>
              </a:rPr>
              <a:t>full</a:t>
            </a:r>
            <a:r>
              <a:rPr lang="de-DE" u="sng" dirty="0" smtClean="0">
                <a:solidFill>
                  <a:srgbClr val="F2F2F2"/>
                </a:solidFill>
                <a:latin typeface="Calibri" pitchFamily="34" charset="0"/>
              </a:rPr>
              <a:t> </a:t>
            </a:r>
            <a:r>
              <a:rPr lang="de-DE" u="sng" dirty="0" err="1" smtClean="0">
                <a:solidFill>
                  <a:srgbClr val="F2F2F2"/>
                </a:solidFill>
                <a:latin typeface="Calibri" pitchFamily="34" charset="0"/>
              </a:rPr>
              <a:t>dynamics</a:t>
            </a:r>
            <a:r>
              <a:rPr lang="de-DE" u="sng" dirty="0" smtClean="0">
                <a:solidFill>
                  <a:srgbClr val="F2F2F2"/>
                </a:solidFill>
                <a:latin typeface="Calibri" pitchFamily="34" charset="0"/>
              </a:rPr>
              <a:t>.</a:t>
            </a:r>
          </a:p>
          <a:p>
            <a:endParaRPr lang="de-DE" dirty="0" smtClean="0">
              <a:solidFill>
                <a:srgbClr val="F2F2F2"/>
              </a:solidFill>
              <a:latin typeface="Calibri" pitchFamily="34" charset="0"/>
            </a:endParaRPr>
          </a:p>
          <a:p>
            <a:endParaRPr lang="de-DE" dirty="0" smtClean="0">
              <a:solidFill>
                <a:srgbClr val="F2F2F2"/>
              </a:solidFill>
              <a:latin typeface="Calibri" pitchFamily="34" charset="0"/>
            </a:endParaRPr>
          </a:p>
          <a:p>
            <a:endParaRPr lang="de-DE" dirty="0" smtClean="0">
              <a:solidFill>
                <a:srgbClr val="F2F2F2"/>
              </a:solidFill>
              <a:latin typeface="Calibri" pitchFamily="34" charset="0"/>
            </a:endParaRPr>
          </a:p>
          <a:p>
            <a:endParaRPr lang="de-DE" dirty="0" smtClean="0">
              <a:solidFill>
                <a:srgbClr val="F2F2F2"/>
              </a:solidFill>
              <a:latin typeface="Calibri" pitchFamily="34" charset="0"/>
            </a:endParaRPr>
          </a:p>
          <a:p>
            <a:endParaRPr lang="de-DE" dirty="0" smtClean="0">
              <a:solidFill>
                <a:srgbClr val="F2F2F2"/>
              </a:solidFill>
              <a:latin typeface="Calibri" pitchFamily="34" charset="0"/>
            </a:endParaRPr>
          </a:p>
          <a:p>
            <a:r>
              <a:rPr lang="de-DE" dirty="0" smtClean="0">
                <a:solidFill>
                  <a:srgbClr val="F2F2F2"/>
                </a:solidFill>
                <a:latin typeface="Calibri" pitchFamily="34" charset="0"/>
              </a:rPr>
              <a:t>[…] </a:t>
            </a:r>
            <a:r>
              <a:rPr lang="en-US" dirty="0" smtClean="0">
                <a:solidFill>
                  <a:srgbClr val="F2F2F2"/>
                </a:solidFill>
                <a:latin typeface="Calibri" pitchFamily="34" charset="0"/>
              </a:rPr>
              <a:t>The </a:t>
            </a:r>
            <a:r>
              <a:rPr lang="en-US" dirty="0" smtClean="0">
                <a:solidFill>
                  <a:srgbClr val="F2F2F2"/>
                </a:solidFill>
                <a:latin typeface="Calibri" pitchFamily="34" charset="0"/>
              </a:rPr>
              <a:t>estimator is designed using the </a:t>
            </a:r>
            <a:r>
              <a:rPr lang="en-US" u="sng" dirty="0" smtClean="0">
                <a:solidFill>
                  <a:srgbClr val="F2F2F2"/>
                </a:solidFill>
                <a:latin typeface="Calibri" pitchFamily="34" charset="0"/>
              </a:rPr>
              <a:t>LQR technique</a:t>
            </a:r>
            <a:r>
              <a:rPr lang="en-US" dirty="0" smtClean="0">
                <a:solidFill>
                  <a:srgbClr val="F2F2F2"/>
                </a:solidFill>
                <a:latin typeface="Calibri" pitchFamily="34" charset="0"/>
              </a:rPr>
              <a:t> </a:t>
            </a:r>
            <a:r>
              <a:rPr lang="en-US" dirty="0" smtClean="0">
                <a:solidFill>
                  <a:srgbClr val="F2F2F2"/>
                </a:solidFill>
                <a:latin typeface="Calibri" pitchFamily="34" charset="0"/>
              </a:rPr>
              <a:t>which </a:t>
            </a:r>
            <a:r>
              <a:rPr lang="de-DE" dirty="0" err="1" smtClean="0">
                <a:solidFill>
                  <a:srgbClr val="F2F2F2"/>
                </a:solidFill>
                <a:latin typeface="Calibri" pitchFamily="34" charset="0"/>
              </a:rPr>
              <a:t>solves</a:t>
            </a:r>
            <a:r>
              <a:rPr lang="de-DE" dirty="0" smtClean="0">
                <a:solidFill>
                  <a:srgbClr val="F2F2F2"/>
                </a:solidFill>
                <a:latin typeface="Calibri" pitchFamily="34" charset="0"/>
              </a:rPr>
              <a:t> </a:t>
            </a:r>
            <a:r>
              <a:rPr lang="de-DE" dirty="0" err="1" smtClean="0">
                <a:solidFill>
                  <a:srgbClr val="F2F2F2"/>
                </a:solidFill>
                <a:latin typeface="Calibri" pitchFamily="34" charset="0"/>
              </a:rPr>
              <a:t>the</a:t>
            </a:r>
            <a:r>
              <a:rPr lang="de-DE" dirty="0" smtClean="0">
                <a:solidFill>
                  <a:srgbClr val="F2F2F2"/>
                </a:solidFill>
                <a:latin typeface="Calibri" pitchFamily="34" charset="0"/>
              </a:rPr>
              <a:t> </a:t>
            </a:r>
            <a:r>
              <a:rPr lang="de-DE" dirty="0" err="1" smtClean="0">
                <a:solidFill>
                  <a:srgbClr val="F2F2F2"/>
                </a:solidFill>
                <a:latin typeface="Calibri" pitchFamily="34" charset="0"/>
              </a:rPr>
              <a:t>cost</a:t>
            </a:r>
            <a:r>
              <a:rPr lang="de-DE" dirty="0" smtClean="0">
                <a:solidFill>
                  <a:srgbClr val="F2F2F2"/>
                </a:solidFill>
                <a:latin typeface="Calibri" pitchFamily="34" charset="0"/>
              </a:rPr>
              <a:t> </a:t>
            </a:r>
            <a:r>
              <a:rPr lang="de-DE" dirty="0" err="1" smtClean="0">
                <a:solidFill>
                  <a:srgbClr val="F2F2F2"/>
                </a:solidFill>
                <a:latin typeface="Calibri" pitchFamily="34" charset="0"/>
              </a:rPr>
              <a:t>function</a:t>
            </a:r>
            <a:r>
              <a:rPr lang="de-DE" dirty="0" smtClean="0">
                <a:solidFill>
                  <a:srgbClr val="F2F2F2"/>
                </a:solidFill>
                <a:latin typeface="Calibri" pitchFamily="34" charset="0"/>
              </a:rPr>
              <a:t>[…]</a:t>
            </a:r>
            <a:endParaRPr lang="de-DE" dirty="0" smtClean="0">
              <a:solidFill>
                <a:srgbClr val="F2F2F2"/>
              </a:solidFill>
              <a:latin typeface="Calibri" pitchFamily="34" charset="0"/>
            </a:endParaRPr>
          </a:p>
          <a:p>
            <a:endParaRPr lang="en-US" dirty="0" smtClean="0">
              <a:solidFill>
                <a:srgbClr val="F2F2F2"/>
              </a:solidFill>
              <a:latin typeface="Calibri" pitchFamily="34" charset="0"/>
            </a:endParaRPr>
          </a:p>
          <a:p>
            <a:r>
              <a:rPr lang="en-US" dirty="0" smtClean="0">
                <a:solidFill>
                  <a:srgbClr val="F2F2F2"/>
                </a:solidFill>
                <a:latin typeface="Calibri" pitchFamily="34" charset="0"/>
              </a:rPr>
              <a:t>An </a:t>
            </a:r>
            <a:r>
              <a:rPr lang="en-US" dirty="0" smtClean="0">
                <a:solidFill>
                  <a:srgbClr val="F2F2F2"/>
                </a:solidFill>
                <a:latin typeface="Calibri" pitchFamily="34" charset="0"/>
              </a:rPr>
              <a:t>estimator could be generated in the form of a </a:t>
            </a:r>
            <a:r>
              <a:rPr lang="en-US" dirty="0" err="1" smtClean="0">
                <a:solidFill>
                  <a:srgbClr val="F2F2F2"/>
                </a:solidFill>
                <a:latin typeface="Calibri" pitchFamily="34" charset="0"/>
              </a:rPr>
              <a:t>Kalman</a:t>
            </a:r>
            <a:r>
              <a:rPr lang="en-US" dirty="0" smtClean="0">
                <a:solidFill>
                  <a:srgbClr val="F2F2F2"/>
                </a:solidFill>
                <a:latin typeface="Calibri" pitchFamily="34" charset="0"/>
              </a:rPr>
              <a:t> filter </a:t>
            </a:r>
            <a:r>
              <a:rPr lang="en-US" dirty="0" smtClean="0">
                <a:solidFill>
                  <a:srgbClr val="F2F2F2"/>
                </a:solidFill>
                <a:latin typeface="Calibri" pitchFamily="34" charset="0"/>
              </a:rPr>
              <a:t>for this application. </a:t>
            </a:r>
            <a:r>
              <a:rPr lang="en-US" dirty="0" smtClean="0">
                <a:solidFill>
                  <a:srgbClr val="F2F2F2"/>
                </a:solidFill>
                <a:latin typeface="Calibri" pitchFamily="34" charset="0"/>
              </a:rPr>
              <a:t>However, a </a:t>
            </a:r>
            <a:r>
              <a:rPr lang="en-US" u="sng" dirty="0" err="1" smtClean="0">
                <a:solidFill>
                  <a:srgbClr val="F2F2F2"/>
                </a:solidFill>
                <a:latin typeface="Calibri" pitchFamily="34" charset="0"/>
              </a:rPr>
              <a:t>Kalman</a:t>
            </a:r>
            <a:r>
              <a:rPr lang="en-US" u="sng" dirty="0" smtClean="0">
                <a:solidFill>
                  <a:srgbClr val="F2F2F2"/>
                </a:solidFill>
                <a:latin typeface="Calibri" pitchFamily="34" charset="0"/>
              </a:rPr>
              <a:t> filter is </a:t>
            </a:r>
            <a:r>
              <a:rPr lang="en-US" u="sng" dirty="0" smtClean="0">
                <a:solidFill>
                  <a:srgbClr val="F2F2F2"/>
                </a:solidFill>
                <a:latin typeface="Calibri" pitchFamily="34" charset="0"/>
              </a:rPr>
              <a:t>concerned with </a:t>
            </a:r>
            <a:r>
              <a:rPr lang="en-US" u="sng" dirty="0" smtClean="0">
                <a:solidFill>
                  <a:srgbClr val="F2F2F2"/>
                </a:solidFill>
                <a:latin typeface="Calibri" pitchFamily="34" charset="0"/>
              </a:rPr>
              <a:t>optimal sensor data recovery</a:t>
            </a:r>
            <a:r>
              <a:rPr lang="en-US" dirty="0" smtClean="0">
                <a:solidFill>
                  <a:srgbClr val="F2F2F2"/>
                </a:solidFill>
                <a:latin typeface="Calibri" pitchFamily="34" charset="0"/>
              </a:rPr>
              <a:t> whereas </a:t>
            </a:r>
            <a:r>
              <a:rPr lang="en-US" u="sng" dirty="0" smtClean="0">
                <a:solidFill>
                  <a:srgbClr val="F2F2F2"/>
                </a:solidFill>
                <a:latin typeface="Calibri" pitchFamily="34" charset="0"/>
              </a:rPr>
              <a:t>our </a:t>
            </a:r>
            <a:r>
              <a:rPr lang="en-US" u="sng" dirty="0" smtClean="0">
                <a:solidFill>
                  <a:srgbClr val="F2F2F2"/>
                </a:solidFill>
                <a:latin typeface="Calibri" pitchFamily="34" charset="0"/>
              </a:rPr>
              <a:t>goal is </a:t>
            </a:r>
            <a:r>
              <a:rPr lang="en-US" u="sng" dirty="0" smtClean="0">
                <a:solidFill>
                  <a:srgbClr val="F2F2F2"/>
                </a:solidFill>
                <a:latin typeface="Calibri" pitchFamily="34" charset="0"/>
              </a:rPr>
              <a:t>to optimize the noise reaching of the pendulum</a:t>
            </a:r>
            <a:r>
              <a:rPr lang="en-US" dirty="0" smtClean="0">
                <a:solidFill>
                  <a:srgbClr val="F2F2F2"/>
                </a:solidFill>
                <a:latin typeface="Calibri" pitchFamily="34" charset="0"/>
              </a:rPr>
              <a:t>. </a:t>
            </a:r>
            <a:r>
              <a:rPr lang="en-US" dirty="0" smtClean="0">
                <a:solidFill>
                  <a:srgbClr val="F2F2F2"/>
                </a:solidFill>
                <a:latin typeface="Calibri" pitchFamily="34" charset="0"/>
              </a:rPr>
              <a:t>Sacrificing sensor </a:t>
            </a:r>
            <a:r>
              <a:rPr lang="en-US" dirty="0" smtClean="0">
                <a:solidFill>
                  <a:srgbClr val="F2F2F2"/>
                </a:solidFill>
                <a:latin typeface="Calibri" pitchFamily="34" charset="0"/>
              </a:rPr>
              <a:t>signal accuracy and the amount of damping </a:t>
            </a:r>
            <a:r>
              <a:rPr lang="en-US" dirty="0" smtClean="0">
                <a:solidFill>
                  <a:srgbClr val="F2F2F2"/>
                </a:solidFill>
                <a:latin typeface="Calibri" pitchFamily="34" charset="0"/>
              </a:rPr>
              <a:t>is acceptable </a:t>
            </a:r>
            <a:r>
              <a:rPr lang="en-US" dirty="0" smtClean="0">
                <a:solidFill>
                  <a:srgbClr val="F2F2F2"/>
                </a:solidFill>
                <a:latin typeface="Calibri" pitchFamily="34" charset="0"/>
              </a:rPr>
              <a:t>to a certain degree if the noise performance </a:t>
            </a:r>
            <a:r>
              <a:rPr lang="en-US" dirty="0" smtClean="0">
                <a:solidFill>
                  <a:srgbClr val="F2F2F2"/>
                </a:solidFill>
                <a:latin typeface="Calibri" pitchFamily="34" charset="0"/>
              </a:rPr>
              <a:t>is </a:t>
            </a:r>
            <a:r>
              <a:rPr lang="de-DE" dirty="0" err="1" smtClean="0">
                <a:solidFill>
                  <a:srgbClr val="F2F2F2"/>
                </a:solidFill>
                <a:latin typeface="Calibri" pitchFamily="34" charset="0"/>
              </a:rPr>
              <a:t>improved</a:t>
            </a:r>
            <a:r>
              <a:rPr lang="de-DE" dirty="0" smtClean="0">
                <a:solidFill>
                  <a:srgbClr val="F2F2F2"/>
                </a:solidFill>
                <a:latin typeface="Calibri" pitchFamily="34" charset="0"/>
              </a:rPr>
              <a:t>.</a:t>
            </a:r>
          </a:p>
        </p:txBody>
      </p:sp>
      <p:pic>
        <p:nvPicPr>
          <p:cNvPr id="181252" name="Picture 4"/>
          <p:cNvPicPr>
            <a:picLocks noChangeAspect="1" noChangeArrowheads="1"/>
          </p:cNvPicPr>
          <p:nvPr/>
        </p:nvPicPr>
        <p:blipFill>
          <a:blip r:embed="rId2" cstate="print"/>
          <a:srcRect/>
          <a:stretch>
            <a:fillRect/>
          </a:stretch>
        </p:blipFill>
        <p:spPr bwMode="auto">
          <a:xfrm>
            <a:off x="1979712" y="3068960"/>
            <a:ext cx="5038725" cy="704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1</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37</a:t>
            </a:fld>
            <a:endParaRPr lang="de-DE" dirty="0"/>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pic>
        <p:nvPicPr>
          <p:cNvPr id="181250" name="Picture 2"/>
          <p:cNvPicPr>
            <a:picLocks noChangeAspect="1" noChangeArrowheads="1"/>
          </p:cNvPicPr>
          <p:nvPr/>
        </p:nvPicPr>
        <p:blipFill>
          <a:blip r:embed="rId2" cstate="print"/>
          <a:srcRect/>
          <a:stretch>
            <a:fillRect/>
          </a:stretch>
        </p:blipFill>
        <p:spPr bwMode="auto">
          <a:xfrm>
            <a:off x="1043608" y="1412776"/>
            <a:ext cx="6840760" cy="4815184"/>
          </a:xfrm>
          <a:prstGeom prst="rect">
            <a:avLst/>
          </a:prstGeom>
          <a:noFill/>
          <a:ln w="9525">
            <a:noFill/>
            <a:miter lim="800000"/>
            <a:headEnd/>
            <a:tailEnd/>
          </a:ln>
        </p:spPr>
      </p:pic>
      <p:sp>
        <p:nvSpPr>
          <p:cNvPr id="7" name="Abgerundetes Rechteck 6"/>
          <p:cNvSpPr/>
          <p:nvPr/>
        </p:nvSpPr>
        <p:spPr>
          <a:xfrm>
            <a:off x="2411760" y="1844824"/>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Control</a:t>
            </a:r>
            <a:r>
              <a:rPr lang="de-DE" dirty="0" smtClean="0">
                <a:solidFill>
                  <a:schemeClr val="tx1"/>
                </a:solidFill>
              </a:rPr>
              <a:t> </a:t>
            </a:r>
            <a:r>
              <a:rPr lang="de-DE" dirty="0" err="1" smtClean="0">
                <a:solidFill>
                  <a:schemeClr val="tx1"/>
                </a:solidFill>
              </a:rPr>
              <a:t>forces</a:t>
            </a:r>
            <a:endParaRPr lang="de-DE" dirty="0">
              <a:solidFill>
                <a:schemeClr val="tx1"/>
              </a:solidFill>
            </a:endParaRPr>
          </a:p>
        </p:txBody>
      </p:sp>
      <p:sp>
        <p:nvSpPr>
          <p:cNvPr id="8" name="Abgerundetes Rechteck 7"/>
          <p:cNvSpPr/>
          <p:nvPr/>
        </p:nvSpPr>
        <p:spPr>
          <a:xfrm>
            <a:off x="6012160" y="1844824"/>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positions</a:t>
            </a:r>
            <a:endParaRPr lang="de-DE" dirty="0">
              <a:solidFill>
                <a:schemeClr val="tx1"/>
              </a:solidFill>
            </a:endParaRPr>
          </a:p>
        </p:txBody>
      </p:sp>
      <p:sp>
        <p:nvSpPr>
          <p:cNvPr id="9" name="Abgerundetes Rechteck 8"/>
          <p:cNvSpPr/>
          <p:nvPr/>
        </p:nvSpPr>
        <p:spPr>
          <a:xfrm>
            <a:off x="6012160" y="4581128"/>
            <a:ext cx="115212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positions</a:t>
            </a:r>
            <a:endParaRPr lang="de-DE" dirty="0">
              <a:solidFill>
                <a:schemeClr val="tx1"/>
              </a:solidFill>
            </a:endParaRPr>
          </a:p>
        </p:txBody>
      </p:sp>
      <p:sp>
        <p:nvSpPr>
          <p:cNvPr id="10" name="Abgerundetes Rechteck 9"/>
          <p:cNvSpPr/>
          <p:nvPr/>
        </p:nvSpPr>
        <p:spPr>
          <a:xfrm>
            <a:off x="2411760" y="4581128"/>
            <a:ext cx="129614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Control</a:t>
            </a:r>
            <a:r>
              <a:rPr lang="de-DE" dirty="0" smtClean="0">
                <a:solidFill>
                  <a:schemeClr val="tx1"/>
                </a:solidFill>
              </a:rPr>
              <a:t> </a:t>
            </a:r>
            <a:r>
              <a:rPr lang="de-DE" dirty="0" err="1" smtClean="0">
                <a:solidFill>
                  <a:schemeClr val="tx1"/>
                </a:solidFill>
              </a:rPr>
              <a:t>forces</a:t>
            </a:r>
            <a:endParaRPr lang="de-DE" dirty="0">
              <a:solidFill>
                <a:schemeClr val="tx1"/>
              </a:solidFill>
            </a:endParaRPr>
          </a:p>
        </p:txBody>
      </p:sp>
      <p:sp>
        <p:nvSpPr>
          <p:cNvPr id="11" name="Abgerundetes Rechteck 10"/>
          <p:cNvSpPr/>
          <p:nvPr/>
        </p:nvSpPr>
        <p:spPr>
          <a:xfrm>
            <a:off x="1187624" y="1196752"/>
            <a:ext cx="1296144"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Real </a:t>
            </a:r>
            <a:r>
              <a:rPr lang="de-DE" dirty="0" err="1" smtClean="0">
                <a:solidFill>
                  <a:schemeClr val="tx1"/>
                </a:solidFill>
              </a:rPr>
              <a:t>system</a:t>
            </a:r>
            <a:endParaRPr lang="de-DE" dirty="0">
              <a:solidFill>
                <a:schemeClr val="tx1"/>
              </a:solidFill>
            </a:endParaRPr>
          </a:p>
        </p:txBody>
      </p:sp>
      <p:sp>
        <p:nvSpPr>
          <p:cNvPr id="12" name="Abgerundetes Rechteck 11"/>
          <p:cNvSpPr/>
          <p:nvPr/>
        </p:nvSpPr>
        <p:spPr>
          <a:xfrm>
            <a:off x="1187624" y="5733256"/>
            <a:ext cx="1296144"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Model</a:t>
            </a:r>
            <a:endParaRPr lang="de-DE" dirty="0">
              <a:solidFill>
                <a:schemeClr val="tx1"/>
              </a:solidFill>
            </a:endParaRPr>
          </a:p>
        </p:txBody>
      </p:sp>
      <p:sp>
        <p:nvSpPr>
          <p:cNvPr id="13" name="Pfeil nach links und rechts 12"/>
          <p:cNvSpPr/>
          <p:nvPr/>
        </p:nvSpPr>
        <p:spPr>
          <a:xfrm>
            <a:off x="6732240" y="2780928"/>
            <a:ext cx="720080" cy="36004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Abgerundetes Rechteck 13"/>
          <p:cNvSpPr/>
          <p:nvPr/>
        </p:nvSpPr>
        <p:spPr>
          <a:xfrm>
            <a:off x="7524328" y="2780928"/>
            <a:ext cx="1440160" cy="36004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w</a:t>
            </a:r>
            <a:r>
              <a:rPr lang="de-DE" dirty="0" err="1" smtClean="0">
                <a:solidFill>
                  <a:schemeClr val="tx1"/>
                </a:solidFill>
              </a:rPr>
              <a:t>eighting</a:t>
            </a:r>
            <a:r>
              <a:rPr lang="de-DE" dirty="0" smtClean="0">
                <a:solidFill>
                  <a:schemeClr val="tx1"/>
                </a:solidFill>
              </a:rPr>
              <a:t>: L</a:t>
            </a:r>
            <a:endParaRPr lang="de-DE"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Modal </a:t>
            </a:r>
            <a:r>
              <a:rPr lang="de-DE" dirty="0" err="1" smtClean="0"/>
              <a:t>damping</a:t>
            </a:r>
            <a:r>
              <a:rPr lang="de-DE" dirty="0" smtClean="0"/>
              <a:t> </a:t>
            </a:r>
            <a:r>
              <a:rPr lang="de-DE" dirty="0" err="1" smtClean="0"/>
              <a:t>principle</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38</a:t>
            </a:fld>
            <a:endParaRPr lang="de-DE" dirty="0"/>
          </a:p>
        </p:txBody>
      </p:sp>
      <p:sp>
        <p:nvSpPr>
          <p:cNvPr id="63" name="Inhaltsplatzhalter 20"/>
          <p:cNvSpPr txBox="1">
            <a:spLocks/>
          </p:cNvSpPr>
          <p:nvPr/>
        </p:nvSpPr>
        <p:spPr bwMode="auto">
          <a:xfrm>
            <a:off x="467544" y="1340768"/>
            <a:ext cx="849694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Remember </a:t>
            </a:r>
            <a:r>
              <a:rPr lang="en-US" sz="2400" dirty="0" err="1" smtClean="0">
                <a:solidFill>
                  <a:srgbClr val="F2F2F2"/>
                </a:solidFill>
                <a:latin typeface="Calibri" pitchFamily="34" charset="0"/>
              </a:rPr>
              <a:t>RefC</a:t>
            </a:r>
            <a:r>
              <a:rPr lang="en-US" sz="2400" dirty="0" smtClean="0">
                <a:solidFill>
                  <a:srgbClr val="F2F2F2"/>
                </a:solidFill>
                <a:latin typeface="Calibri" pitchFamily="34" charset="0"/>
              </a:rPr>
              <a:t> style local control</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79" name="Gerade Verbindung 78"/>
          <p:cNvCxnSpPr/>
          <p:nvPr/>
        </p:nvCxnSpPr>
        <p:spPr>
          <a:xfrm>
            <a:off x="1331640"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1331640"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331640"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331640"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331640"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331640"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7740352"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7740352"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7740352"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7740352"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7740352"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7740352"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Abgerundetes Rechteck 61"/>
          <p:cNvSpPr/>
          <p:nvPr/>
        </p:nvSpPr>
        <p:spPr>
          <a:xfrm>
            <a:off x="1763688" y="2924944"/>
            <a:ext cx="5760640" cy="2304256"/>
          </a:xfrm>
          <a:prstGeom prst="roundRect">
            <a:avLst>
              <a:gd name="adj" fmla="val 8630"/>
            </a:avLst>
          </a:prstGeom>
          <a:solidFill>
            <a:schemeClr val="accent6">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grpSp>
        <p:nvGrpSpPr>
          <p:cNvPr id="3" name="Gruppieren 83"/>
          <p:cNvGrpSpPr/>
          <p:nvPr/>
        </p:nvGrpSpPr>
        <p:grpSpPr>
          <a:xfrm>
            <a:off x="2339752" y="3140968"/>
            <a:ext cx="1584176" cy="1800200"/>
            <a:chOff x="2339752" y="3140968"/>
            <a:chExt cx="216024" cy="1800200"/>
          </a:xfrm>
        </p:grpSpPr>
        <p:cxnSp>
          <p:nvCxnSpPr>
            <p:cNvPr id="73" name="Gerade Verbindung 72"/>
            <p:cNvCxnSpPr/>
            <p:nvPr/>
          </p:nvCxnSpPr>
          <p:spPr>
            <a:xfrm>
              <a:off x="2339752" y="31409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2339752" y="350100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2339752" y="386104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2339752" y="42210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2339752" y="45811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2339752" y="4941168"/>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uppieren 85"/>
          <p:cNvGrpSpPr/>
          <p:nvPr/>
        </p:nvGrpSpPr>
        <p:grpSpPr>
          <a:xfrm>
            <a:off x="5148064" y="3140968"/>
            <a:ext cx="1728192" cy="1800200"/>
            <a:chOff x="2339752" y="3140968"/>
            <a:chExt cx="216024" cy="1800200"/>
          </a:xfrm>
        </p:grpSpPr>
        <p:cxnSp>
          <p:nvCxnSpPr>
            <p:cNvPr id="88" name="Gerade Verbindung 87"/>
            <p:cNvCxnSpPr/>
            <p:nvPr/>
          </p:nvCxnSpPr>
          <p:spPr>
            <a:xfrm>
              <a:off x="2339752" y="314096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2339752" y="350100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2339752" y="386104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2339752" y="42210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2339752" y="458112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2339752" y="4941168"/>
              <a:ext cx="21602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uppieren 112"/>
          <p:cNvGrpSpPr/>
          <p:nvPr/>
        </p:nvGrpSpPr>
        <p:grpSpPr>
          <a:xfrm>
            <a:off x="6372200" y="2924944"/>
            <a:ext cx="1428596" cy="2304256"/>
            <a:chOff x="6876256" y="2924944"/>
            <a:chExt cx="1428596" cy="2304256"/>
          </a:xfrm>
        </p:grpSpPr>
        <p:sp>
          <p:nvSpPr>
            <p:cNvPr id="65" name="Abgerundetes Rechteck 64"/>
            <p:cNvSpPr/>
            <p:nvPr/>
          </p:nvSpPr>
          <p:spPr>
            <a:xfrm>
              <a:off x="6876256" y="2924944"/>
              <a:ext cx="1368152"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71" name="Textfeld 70"/>
            <p:cNvSpPr txBox="1"/>
            <p:nvPr/>
          </p:nvSpPr>
          <p:spPr>
            <a:xfrm>
              <a:off x="6876256"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err="1" smtClean="0"/>
                <a:t>Upper</a:t>
              </a:r>
              <a:r>
                <a:rPr lang="de-DE" dirty="0" smtClean="0"/>
                <a:t> </a:t>
              </a:r>
              <a:r>
                <a:rPr lang="de-DE" dirty="0" err="1" smtClean="0"/>
                <a:t>mass</a:t>
              </a:r>
              <a:endParaRPr lang="de-DE" dirty="0" smtClean="0"/>
            </a:p>
            <a:p>
              <a:pPr algn="ctr"/>
              <a:r>
                <a:rPr lang="de-DE" dirty="0" smtClean="0"/>
                <a:t>DOFs</a:t>
              </a:r>
            </a:p>
            <a:p>
              <a:pPr algn="ctr"/>
              <a:r>
                <a:rPr lang="de-DE" dirty="0" smtClean="0"/>
                <a:t>→</a:t>
              </a:r>
            </a:p>
            <a:p>
              <a:pPr algn="ctr"/>
              <a:r>
                <a:rPr lang="de-DE" dirty="0" err="1" smtClean="0"/>
                <a:t>Actuators</a:t>
              </a:r>
              <a:endParaRPr lang="de-DE" dirty="0" smtClean="0"/>
            </a:p>
          </p:txBody>
        </p:sp>
      </p:grpSp>
      <p:sp>
        <p:nvSpPr>
          <p:cNvPr id="100" name="Abgerundetes Rechteck 99"/>
          <p:cNvSpPr/>
          <p:nvPr/>
        </p:nvSpPr>
        <p:spPr>
          <a:xfrm>
            <a:off x="3923928" y="292494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long</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2" name="Abgerundetes Rechteck 101"/>
          <p:cNvSpPr/>
          <p:nvPr/>
        </p:nvSpPr>
        <p:spPr>
          <a:xfrm>
            <a:off x="3923928" y="328498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pitch</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4" name="Abgerundetes Rechteck 103"/>
          <p:cNvSpPr/>
          <p:nvPr/>
        </p:nvSpPr>
        <p:spPr>
          <a:xfrm>
            <a:off x="3923928" y="364502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side</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6" name="Abgerundetes Rechteck 105"/>
          <p:cNvSpPr/>
          <p:nvPr/>
        </p:nvSpPr>
        <p:spPr>
          <a:xfrm>
            <a:off x="3923928" y="400506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r</a:t>
            </a:r>
            <a:r>
              <a:rPr lang="de-DE" dirty="0" smtClean="0">
                <a:solidFill>
                  <a:schemeClr val="tx1"/>
                </a:solidFill>
                <a:latin typeface="Arial" pitchFamily="34" charset="0"/>
              </a:rPr>
              <a:t>oll Filter </a:t>
            </a:r>
            <a:endParaRPr lang="de-DE" dirty="0">
              <a:solidFill>
                <a:schemeClr val="tx1"/>
              </a:solidFill>
              <a:latin typeface="Arial" pitchFamily="34" charset="0"/>
            </a:endParaRPr>
          </a:p>
        </p:txBody>
      </p:sp>
      <p:sp>
        <p:nvSpPr>
          <p:cNvPr id="108" name="Abgerundetes Rechteck 107"/>
          <p:cNvSpPr/>
          <p:nvPr/>
        </p:nvSpPr>
        <p:spPr>
          <a:xfrm>
            <a:off x="3923928" y="436510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vert</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sp>
        <p:nvSpPr>
          <p:cNvPr id="109" name="Abgerundetes Rechteck 108"/>
          <p:cNvSpPr/>
          <p:nvPr/>
        </p:nvSpPr>
        <p:spPr>
          <a:xfrm>
            <a:off x="3923928" y="4725144"/>
            <a:ext cx="1512168"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yaw</a:t>
            </a:r>
            <a:r>
              <a:rPr lang="de-DE" dirty="0" smtClean="0">
                <a:solidFill>
                  <a:schemeClr val="tx1"/>
                </a:solidFill>
                <a:latin typeface="Arial" pitchFamily="34" charset="0"/>
              </a:rPr>
              <a:t> Filter </a:t>
            </a:r>
            <a:endParaRPr lang="de-DE" dirty="0">
              <a:solidFill>
                <a:schemeClr val="tx1"/>
              </a:solidFill>
              <a:latin typeface="Arial" pitchFamily="34" charset="0"/>
            </a:endParaRPr>
          </a:p>
        </p:txBody>
      </p:sp>
      <p:grpSp>
        <p:nvGrpSpPr>
          <p:cNvPr id="7" name="Gruppieren 110"/>
          <p:cNvGrpSpPr/>
          <p:nvPr/>
        </p:nvGrpSpPr>
        <p:grpSpPr>
          <a:xfrm>
            <a:off x="1547664" y="2924944"/>
            <a:ext cx="1440160" cy="2304256"/>
            <a:chOff x="899592" y="2924944"/>
            <a:chExt cx="1440160" cy="2304256"/>
          </a:xfrm>
        </p:grpSpPr>
        <p:sp>
          <p:nvSpPr>
            <p:cNvPr id="67" name="Abgerundetes Rechteck 66"/>
            <p:cNvSpPr/>
            <p:nvPr/>
          </p:nvSpPr>
          <p:spPr>
            <a:xfrm>
              <a:off x="899592" y="2924944"/>
              <a:ext cx="1440160"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69" name="Textfeld 68"/>
            <p:cNvSpPr txBox="1"/>
            <p:nvPr/>
          </p:nvSpPr>
          <p:spPr>
            <a:xfrm>
              <a:off x="899592"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smtClean="0"/>
                <a:t>Sensors</a:t>
              </a:r>
            </a:p>
            <a:p>
              <a:pPr algn="ctr"/>
              <a:r>
                <a:rPr lang="de-DE" dirty="0" smtClean="0"/>
                <a:t>→</a:t>
              </a:r>
            </a:p>
            <a:p>
              <a:pPr algn="ctr"/>
              <a:r>
                <a:rPr lang="de-DE" dirty="0" err="1" smtClean="0"/>
                <a:t>Upper</a:t>
              </a:r>
              <a:r>
                <a:rPr lang="de-DE" dirty="0" smtClean="0"/>
                <a:t> </a:t>
              </a:r>
              <a:r>
                <a:rPr lang="de-DE" dirty="0" err="1" smtClean="0"/>
                <a:t>mass</a:t>
              </a:r>
              <a:endParaRPr lang="de-DE" dirty="0" smtClean="0"/>
            </a:p>
            <a:p>
              <a:pPr algn="ctr"/>
              <a:r>
                <a:rPr lang="de-DE" dirty="0" smtClean="0"/>
                <a:t>DOFs</a:t>
              </a:r>
            </a:p>
          </p:txBody>
        </p:sp>
      </p:grpSp>
      <p:sp>
        <p:nvSpPr>
          <p:cNvPr id="115" name="Pfeil nach rechts 114"/>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Pfeil nach rechts 115"/>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Modal </a:t>
            </a:r>
            <a:r>
              <a:rPr lang="de-DE" dirty="0" err="1" smtClean="0"/>
              <a:t>damping</a:t>
            </a:r>
            <a:r>
              <a:rPr lang="de-DE" dirty="0" smtClean="0"/>
              <a:t> </a:t>
            </a:r>
            <a:r>
              <a:rPr lang="de-DE" dirty="0" err="1" smtClean="0"/>
              <a:t>principle</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39</a:t>
            </a:fld>
            <a:endParaRPr lang="de-DE" dirty="0"/>
          </a:p>
        </p:txBody>
      </p:sp>
      <p:sp>
        <p:nvSpPr>
          <p:cNvPr id="63" name="Inhaltsplatzhalter 20"/>
          <p:cNvSpPr txBox="1">
            <a:spLocks/>
          </p:cNvSpPr>
          <p:nvPr/>
        </p:nvSpPr>
        <p:spPr bwMode="auto">
          <a:xfrm>
            <a:off x="467544" y="1340768"/>
            <a:ext cx="849694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Remember </a:t>
            </a:r>
            <a:r>
              <a:rPr lang="en-US" sz="2400" dirty="0" err="1" smtClean="0">
                <a:solidFill>
                  <a:srgbClr val="F2F2F2"/>
                </a:solidFill>
                <a:latin typeface="Calibri" pitchFamily="34" charset="0"/>
              </a:rPr>
              <a:t>RefC</a:t>
            </a:r>
            <a:r>
              <a:rPr lang="en-US" sz="2400" dirty="0" smtClean="0">
                <a:solidFill>
                  <a:srgbClr val="F2F2F2"/>
                </a:solidFill>
                <a:latin typeface="Calibri" pitchFamily="34" charset="0"/>
              </a:rPr>
              <a:t> style local control</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79" name="Gerade Verbindung 78"/>
          <p:cNvCxnSpPr/>
          <p:nvPr/>
        </p:nvCxnSpPr>
        <p:spPr>
          <a:xfrm>
            <a:off x="1331640"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1331640"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331640"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331640"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331640"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331640"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7740352"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7740352"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7740352"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7740352"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7740352"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7740352"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Abgerundetes Rechteck 61"/>
          <p:cNvSpPr/>
          <p:nvPr/>
        </p:nvSpPr>
        <p:spPr>
          <a:xfrm>
            <a:off x="1763688" y="2924944"/>
            <a:ext cx="5760640" cy="2304256"/>
          </a:xfrm>
          <a:prstGeom prst="roundRect">
            <a:avLst>
              <a:gd name="adj" fmla="val 8630"/>
            </a:avLst>
          </a:prstGeom>
          <a:solidFill>
            <a:schemeClr val="accent6">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115" name="Pfeil nach rechts 114"/>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Pfeil nach rechts 115"/>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104"/>
          <p:cNvGrpSpPr/>
          <p:nvPr/>
        </p:nvGrpSpPr>
        <p:grpSpPr>
          <a:xfrm>
            <a:off x="2627784" y="3140968"/>
            <a:ext cx="792088" cy="1800200"/>
            <a:chOff x="3131840" y="3140968"/>
            <a:chExt cx="792088" cy="1800200"/>
          </a:xfrm>
        </p:grpSpPr>
        <p:cxnSp>
          <p:nvCxnSpPr>
            <p:cNvPr id="73" name="Gerade Verbindung 72"/>
            <p:cNvCxnSpPr/>
            <p:nvPr/>
          </p:nvCxnSpPr>
          <p:spPr>
            <a:xfrm>
              <a:off x="3131840" y="31409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3131840" y="35010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3131840" y="386104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3131840" y="422108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3131840" y="45811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3131840" y="49411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V="1">
              <a:off x="3635896" y="3429000"/>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V="1">
              <a:off x="3707904" y="34290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3779912"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3851920" y="34290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3923928" y="3429000"/>
              <a:ext cx="0" cy="151216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uppieren 110"/>
          <p:cNvGrpSpPr/>
          <p:nvPr/>
        </p:nvGrpSpPr>
        <p:grpSpPr>
          <a:xfrm>
            <a:off x="1547664" y="2924944"/>
            <a:ext cx="1440160" cy="2304256"/>
            <a:chOff x="899592" y="2924944"/>
            <a:chExt cx="1440160" cy="2304256"/>
          </a:xfrm>
        </p:grpSpPr>
        <p:sp>
          <p:nvSpPr>
            <p:cNvPr id="67" name="Abgerundetes Rechteck 66"/>
            <p:cNvSpPr/>
            <p:nvPr/>
          </p:nvSpPr>
          <p:spPr>
            <a:xfrm>
              <a:off x="899592" y="2924944"/>
              <a:ext cx="1440160"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69" name="Textfeld 68"/>
            <p:cNvSpPr txBox="1"/>
            <p:nvPr/>
          </p:nvSpPr>
          <p:spPr>
            <a:xfrm>
              <a:off x="899592"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smtClean="0"/>
                <a:t>Sensors</a:t>
              </a:r>
            </a:p>
            <a:p>
              <a:pPr algn="ctr"/>
              <a:r>
                <a:rPr lang="de-DE" dirty="0" smtClean="0"/>
                <a:t>→</a:t>
              </a:r>
            </a:p>
            <a:p>
              <a:pPr algn="ctr"/>
              <a:r>
                <a:rPr lang="de-DE" dirty="0" err="1" smtClean="0"/>
                <a:t>Upper</a:t>
              </a:r>
              <a:r>
                <a:rPr lang="de-DE" dirty="0" smtClean="0"/>
                <a:t> </a:t>
              </a:r>
              <a:r>
                <a:rPr lang="de-DE" dirty="0" err="1" smtClean="0"/>
                <a:t>mass</a:t>
              </a:r>
              <a:endParaRPr lang="de-DE" dirty="0" smtClean="0"/>
            </a:p>
            <a:p>
              <a:pPr algn="ctr"/>
              <a:r>
                <a:rPr lang="de-DE" dirty="0" smtClean="0"/>
                <a:t>DOFs</a:t>
              </a:r>
            </a:p>
          </p:txBody>
        </p:sp>
      </p:grpSp>
      <p:grpSp>
        <p:nvGrpSpPr>
          <p:cNvPr id="6" name="Gruppieren 106"/>
          <p:cNvGrpSpPr/>
          <p:nvPr/>
        </p:nvGrpSpPr>
        <p:grpSpPr>
          <a:xfrm flipH="1">
            <a:off x="5868144" y="3140968"/>
            <a:ext cx="792088" cy="1800200"/>
            <a:chOff x="3131840" y="3140968"/>
            <a:chExt cx="792088" cy="1800200"/>
          </a:xfrm>
        </p:grpSpPr>
        <p:cxnSp>
          <p:nvCxnSpPr>
            <p:cNvPr id="110" name="Gerade Verbindung 109"/>
            <p:cNvCxnSpPr/>
            <p:nvPr/>
          </p:nvCxnSpPr>
          <p:spPr>
            <a:xfrm>
              <a:off x="3131840" y="31409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3131840" y="35010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3131840" y="386104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3131840" y="422108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3131840" y="45811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3131840" y="49411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flipV="1">
              <a:off x="3635896" y="3429000"/>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3707904" y="34290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flipV="1">
              <a:off x="3779912"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flipV="1">
              <a:off x="3851920" y="34290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flipV="1">
              <a:off x="3923928" y="3429000"/>
              <a:ext cx="0" cy="151216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uppieren 112"/>
          <p:cNvGrpSpPr/>
          <p:nvPr/>
        </p:nvGrpSpPr>
        <p:grpSpPr>
          <a:xfrm>
            <a:off x="6372200" y="2924944"/>
            <a:ext cx="1428596" cy="2304256"/>
            <a:chOff x="6876256" y="2924944"/>
            <a:chExt cx="1428596" cy="2304256"/>
          </a:xfrm>
        </p:grpSpPr>
        <p:sp>
          <p:nvSpPr>
            <p:cNvPr id="65" name="Abgerundetes Rechteck 64"/>
            <p:cNvSpPr/>
            <p:nvPr/>
          </p:nvSpPr>
          <p:spPr>
            <a:xfrm>
              <a:off x="6876256" y="2924944"/>
              <a:ext cx="1368152"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71" name="Textfeld 70"/>
            <p:cNvSpPr txBox="1"/>
            <p:nvPr/>
          </p:nvSpPr>
          <p:spPr>
            <a:xfrm>
              <a:off x="6876256"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err="1" smtClean="0"/>
                <a:t>Upper</a:t>
              </a:r>
              <a:r>
                <a:rPr lang="de-DE" dirty="0" smtClean="0"/>
                <a:t> </a:t>
              </a:r>
              <a:r>
                <a:rPr lang="de-DE" dirty="0" err="1" smtClean="0"/>
                <a:t>mass</a:t>
              </a:r>
              <a:endParaRPr lang="de-DE" dirty="0" smtClean="0"/>
            </a:p>
            <a:p>
              <a:pPr algn="ctr"/>
              <a:r>
                <a:rPr lang="de-DE" dirty="0" smtClean="0"/>
                <a:t>DOFs</a:t>
              </a:r>
            </a:p>
            <a:p>
              <a:pPr algn="ctr"/>
              <a:r>
                <a:rPr lang="de-DE" dirty="0" smtClean="0"/>
                <a:t>→</a:t>
              </a:r>
            </a:p>
            <a:p>
              <a:pPr algn="ctr"/>
              <a:r>
                <a:rPr lang="de-DE" dirty="0" err="1" smtClean="0"/>
                <a:t>Actuators</a:t>
              </a:r>
              <a:endParaRPr lang="de-DE" dirty="0" smtClean="0"/>
            </a:p>
          </p:txBody>
        </p:sp>
      </p:grpSp>
      <p:sp>
        <p:nvSpPr>
          <p:cNvPr id="100" name="Abgerundetes Rechteck 99"/>
          <p:cNvSpPr/>
          <p:nvPr/>
        </p:nvSpPr>
        <p:spPr>
          <a:xfrm>
            <a:off x="3059832" y="2924944"/>
            <a:ext cx="3240360"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upper</a:t>
            </a:r>
            <a:r>
              <a:rPr lang="de-DE" dirty="0" smtClean="0">
                <a:solidFill>
                  <a:schemeClr val="tx1"/>
                </a:solidFill>
                <a:latin typeface="Arial" pitchFamily="34" charset="0"/>
              </a:rPr>
              <a:t> </a:t>
            </a:r>
            <a:r>
              <a:rPr lang="de-DE" dirty="0" err="1" smtClean="0">
                <a:solidFill>
                  <a:schemeClr val="tx1"/>
                </a:solidFill>
                <a:latin typeface="Arial" pitchFamily="34" charset="0"/>
              </a:rPr>
              <a:t>mass</a:t>
            </a:r>
            <a:r>
              <a:rPr lang="de-DE" dirty="0" smtClean="0">
                <a:solidFill>
                  <a:schemeClr val="tx1"/>
                </a:solidFill>
                <a:latin typeface="Arial" pitchFamily="34" charset="0"/>
              </a:rPr>
              <a:t> </a:t>
            </a:r>
            <a:r>
              <a:rPr lang="de-DE" dirty="0" err="1" smtClean="0">
                <a:solidFill>
                  <a:schemeClr val="tx1"/>
                </a:solidFill>
                <a:latin typeface="Arial" pitchFamily="34" charset="0"/>
              </a:rPr>
              <a:t>filters</a:t>
            </a:r>
            <a:endParaRPr lang="de-DE" dirty="0">
              <a:solidFill>
                <a:schemeClr val="tx1"/>
              </a:solidFill>
              <a:latin typeface="Arial" pitchFamily="34" charset="0"/>
            </a:endParaRPr>
          </a:p>
        </p:txBody>
      </p:sp>
      <p:sp>
        <p:nvSpPr>
          <p:cNvPr id="68" name="Rechteck 67"/>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a:xfrm>
            <a:off x="-500098" y="1357298"/>
            <a:ext cx="2214578" cy="3071834"/>
          </a:xfrm>
          <a:prstGeom prst="roundRect">
            <a:avLst>
              <a:gd name="adj" fmla="val 25053"/>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ounded Rectangle 91"/>
          <p:cNvSpPr/>
          <p:nvPr/>
        </p:nvSpPr>
        <p:spPr>
          <a:xfrm>
            <a:off x="3571868" y="5643578"/>
            <a:ext cx="4714908" cy="1714512"/>
          </a:xfrm>
          <a:prstGeom prst="roundRect">
            <a:avLst>
              <a:gd name="adj" fmla="val 28667"/>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ounded Rectangle 90"/>
          <p:cNvSpPr/>
          <p:nvPr/>
        </p:nvSpPr>
        <p:spPr>
          <a:xfrm>
            <a:off x="3500430" y="1357298"/>
            <a:ext cx="4786346" cy="3143272"/>
          </a:xfrm>
          <a:prstGeom prst="roundRect">
            <a:avLst/>
          </a:prstGeom>
          <a:solidFill>
            <a:schemeClr val="bg2">
              <a:lumMod val="10000"/>
            </a:schemeClr>
          </a:solidFill>
          <a:ln>
            <a:solidFill>
              <a:schemeClr val="tx1">
                <a:lumMod val="65000"/>
                <a:lumOff val="3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Documents and Settings\towest\My Documents\Talks\IMPRS evaluation\optical design prototype.png"/>
          <p:cNvPicPr>
            <a:picLocks noChangeAspect="1" noChangeArrowheads="1"/>
          </p:cNvPicPr>
          <p:nvPr/>
        </p:nvPicPr>
        <p:blipFill>
          <a:blip r:embed="rId2" cstate="print">
            <a:lum bright="-28000" contrast="-24000"/>
          </a:blip>
          <a:srcRect r="6976"/>
          <a:stretch>
            <a:fillRect/>
          </a:stretch>
        </p:blipFill>
        <p:spPr bwMode="auto">
          <a:xfrm>
            <a:off x="785786" y="1285860"/>
            <a:ext cx="7488799" cy="5373025"/>
          </a:xfrm>
          <a:prstGeom prst="rect">
            <a:avLst/>
          </a:prstGeom>
          <a:noFill/>
        </p:spPr>
      </p:pic>
      <p:sp>
        <p:nvSpPr>
          <p:cNvPr id="2" name="Title 1"/>
          <p:cNvSpPr>
            <a:spLocks noGrp="1"/>
          </p:cNvSpPr>
          <p:nvPr>
            <p:ph type="title"/>
          </p:nvPr>
        </p:nvSpPr>
        <p:spPr/>
        <p:txBody>
          <a:bodyPr/>
          <a:lstStyle/>
          <a:p>
            <a:r>
              <a:rPr lang="de-DE" dirty="0" smtClean="0"/>
              <a:t>AEI 10m Prototype</a:t>
            </a:r>
            <a:endParaRPr lang="de-DE" dirty="0"/>
          </a:p>
        </p:txBody>
      </p:sp>
      <p:pic>
        <p:nvPicPr>
          <p:cNvPr id="94" name="Picture 16"/>
          <p:cNvPicPr>
            <a:picLocks noChangeAspect="1" noChangeArrowheads="1"/>
          </p:cNvPicPr>
          <p:nvPr/>
        </p:nvPicPr>
        <p:blipFill>
          <a:blip r:embed="rId3" cstate="print"/>
          <a:srcRect/>
          <a:stretch>
            <a:fillRect/>
          </a:stretch>
        </p:blipFill>
        <p:spPr bwMode="auto">
          <a:xfrm>
            <a:off x="187325" y="214313"/>
            <a:ext cx="1312863" cy="1457325"/>
          </a:xfrm>
          <a:prstGeom prst="rect">
            <a:avLst/>
          </a:prstGeom>
          <a:noFill/>
          <a:ln w="9525">
            <a:noFill/>
            <a:round/>
            <a:headEnd/>
            <a:tailEnd/>
          </a:ln>
          <a:effectLst/>
        </p:spPr>
      </p:pic>
      <p:sp>
        <p:nvSpPr>
          <p:cNvPr id="101" name="Text Box 39"/>
          <p:cNvSpPr txBox="1">
            <a:spLocks noChangeArrowheads="1"/>
          </p:cNvSpPr>
          <p:nvPr/>
        </p:nvSpPr>
        <p:spPr bwMode="auto">
          <a:xfrm>
            <a:off x="6572264" y="4500570"/>
            <a:ext cx="1707426" cy="1077218"/>
          </a:xfrm>
          <a:prstGeom prst="rect">
            <a:avLst/>
          </a:prstGeom>
          <a:noFill/>
          <a:ln w="9525">
            <a:noFill/>
            <a:miter lim="800000"/>
            <a:headEnd/>
            <a:tailEnd/>
          </a:ln>
        </p:spPr>
        <p:txBody>
          <a:bodyPr wrap="square">
            <a:spAutoFit/>
          </a:bodyPr>
          <a:lstStyle/>
          <a:p>
            <a:r>
              <a:rPr lang="de-DE" sz="1600" dirty="0" err="1" smtClean="0">
                <a:solidFill>
                  <a:srgbClr val="F2F2F2"/>
                </a:solidFill>
                <a:latin typeface="+mn-lt"/>
              </a:rPr>
              <a:t>Frequency</a:t>
            </a:r>
            <a:r>
              <a:rPr lang="de-DE" sz="1600" dirty="0" err="1">
                <a:solidFill>
                  <a:srgbClr val="F2F2F2"/>
                </a:solidFill>
                <a:latin typeface="+mn-lt"/>
              </a:rPr>
              <a:t>-</a:t>
            </a:r>
            <a:r>
              <a:rPr lang="de-DE" sz="1600" dirty="0" err="1" smtClean="0">
                <a:solidFill>
                  <a:srgbClr val="F2F2F2"/>
                </a:solidFill>
                <a:latin typeface="+mn-lt"/>
              </a:rPr>
              <a:t>reference</a:t>
            </a:r>
            <a:r>
              <a:rPr lang="de-DE" sz="1600" dirty="0" smtClean="0">
                <a:solidFill>
                  <a:srgbClr val="F2F2F2"/>
                </a:solidFill>
                <a:latin typeface="+mn-lt"/>
              </a:rPr>
              <a:t> </a:t>
            </a:r>
            <a:r>
              <a:rPr lang="de-DE" sz="1600" dirty="0" err="1" smtClean="0">
                <a:solidFill>
                  <a:srgbClr val="F2F2F2"/>
                </a:solidFill>
                <a:latin typeface="+mn-lt"/>
              </a:rPr>
              <a:t>cavity</a:t>
            </a:r>
            <a:r>
              <a:rPr lang="de-DE" sz="1600" dirty="0" smtClean="0">
                <a:solidFill>
                  <a:srgbClr val="F2F2F2"/>
                </a:solidFill>
                <a:latin typeface="+mn-lt"/>
              </a:rPr>
              <a:t>:</a:t>
            </a:r>
          </a:p>
          <a:p>
            <a:r>
              <a:rPr lang="de-DE" sz="1600" dirty="0" err="1" smtClean="0">
                <a:solidFill>
                  <a:srgbClr val="F2F2F2"/>
                </a:solidFill>
                <a:latin typeface="+mn-lt"/>
              </a:rPr>
              <a:t>Length</a:t>
            </a:r>
            <a:r>
              <a:rPr lang="de-DE" sz="1600" dirty="0" smtClean="0">
                <a:solidFill>
                  <a:srgbClr val="F2F2F2"/>
                </a:solidFill>
                <a:latin typeface="+mn-lt"/>
              </a:rPr>
              <a:t>: 10.6 m</a:t>
            </a:r>
          </a:p>
          <a:p>
            <a:r>
              <a:rPr lang="de-DE" sz="1600" dirty="0" smtClean="0">
                <a:solidFill>
                  <a:srgbClr val="F2F2F2"/>
                </a:solidFill>
                <a:latin typeface="+mn-lt"/>
              </a:rPr>
              <a:t>Finesse: 7300</a:t>
            </a:r>
          </a:p>
        </p:txBody>
      </p:sp>
      <p:grpSp>
        <p:nvGrpSpPr>
          <p:cNvPr id="20" name="Gruppieren 19"/>
          <p:cNvGrpSpPr/>
          <p:nvPr/>
        </p:nvGrpSpPr>
        <p:grpSpPr>
          <a:xfrm>
            <a:off x="888404" y="1415465"/>
            <a:ext cx="7453128" cy="5013931"/>
            <a:chOff x="888404" y="1415465"/>
            <a:chExt cx="7453128" cy="5013931"/>
          </a:xfrm>
        </p:grpSpPr>
        <p:sp>
          <p:nvSpPr>
            <p:cNvPr id="95" name="Text Box 65"/>
            <p:cNvSpPr txBox="1">
              <a:spLocks noChangeArrowheads="1"/>
            </p:cNvSpPr>
            <p:nvPr/>
          </p:nvSpPr>
          <p:spPr bwMode="auto">
            <a:xfrm>
              <a:off x="1805535" y="2357430"/>
              <a:ext cx="1623457" cy="830997"/>
            </a:xfrm>
            <a:prstGeom prst="rect">
              <a:avLst/>
            </a:prstGeom>
            <a:noFill/>
            <a:ln w="9525">
              <a:noFill/>
              <a:miter lim="800000"/>
              <a:headEnd/>
              <a:tailEnd/>
            </a:ln>
          </p:spPr>
          <p:txBody>
            <a:bodyPr wrap="none">
              <a:spAutoFit/>
            </a:bodyPr>
            <a:lstStyle/>
            <a:p>
              <a:pPr algn="ctr"/>
              <a:r>
                <a:rPr lang="de-DE" sz="1600" dirty="0" smtClean="0">
                  <a:solidFill>
                    <a:schemeClr val="bg2">
                      <a:lumMod val="50000"/>
                    </a:schemeClr>
                  </a:solidFill>
                  <a:latin typeface="+mn-lt"/>
                </a:rPr>
                <a:t>10 m Fabry-Perot</a:t>
              </a:r>
            </a:p>
            <a:p>
              <a:pPr algn="ctr"/>
              <a:r>
                <a:rPr lang="de-DE" sz="1600" dirty="0" smtClean="0">
                  <a:solidFill>
                    <a:schemeClr val="bg2">
                      <a:lumMod val="50000"/>
                    </a:schemeClr>
                  </a:solidFill>
                  <a:latin typeface="+mn-lt"/>
                </a:rPr>
                <a:t>arm cavity</a:t>
              </a:r>
            </a:p>
            <a:p>
              <a:pPr algn="ctr"/>
              <a:r>
                <a:rPr lang="de-DE" sz="1600" dirty="0" smtClean="0">
                  <a:solidFill>
                    <a:schemeClr val="bg2">
                      <a:lumMod val="50000"/>
                    </a:schemeClr>
                  </a:solidFill>
                  <a:latin typeface="+mn-lt"/>
                </a:rPr>
                <a:t>Finesse ca. 670</a:t>
              </a:r>
              <a:endParaRPr lang="de-DE" sz="1600" dirty="0">
                <a:solidFill>
                  <a:schemeClr val="bg2">
                    <a:lumMod val="50000"/>
                  </a:schemeClr>
                </a:solidFill>
                <a:latin typeface="+mn-lt"/>
              </a:endParaRPr>
            </a:p>
          </p:txBody>
        </p:sp>
        <p:sp>
          <p:nvSpPr>
            <p:cNvPr id="96" name="Text Box 88"/>
            <p:cNvSpPr txBox="1">
              <a:spLocks noChangeArrowheads="1"/>
            </p:cNvSpPr>
            <p:nvPr/>
          </p:nvSpPr>
          <p:spPr bwMode="auto">
            <a:xfrm>
              <a:off x="4857752" y="4090578"/>
              <a:ext cx="510076" cy="338554"/>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ITM</a:t>
              </a:r>
              <a:endParaRPr lang="de-DE" sz="1600" dirty="0">
                <a:solidFill>
                  <a:schemeClr val="bg2">
                    <a:lumMod val="50000"/>
                  </a:schemeClr>
                </a:solidFill>
                <a:latin typeface="+mn-lt"/>
              </a:endParaRPr>
            </a:p>
          </p:txBody>
        </p:sp>
        <p:sp>
          <p:nvSpPr>
            <p:cNvPr id="97" name="Text Box 88"/>
            <p:cNvSpPr txBox="1">
              <a:spLocks noChangeArrowheads="1"/>
            </p:cNvSpPr>
            <p:nvPr/>
          </p:nvSpPr>
          <p:spPr bwMode="auto">
            <a:xfrm>
              <a:off x="4714876" y="2786058"/>
              <a:ext cx="391454" cy="338554"/>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BS</a:t>
              </a:r>
              <a:endParaRPr lang="de-DE" sz="1600" dirty="0">
                <a:solidFill>
                  <a:schemeClr val="bg2">
                    <a:lumMod val="50000"/>
                  </a:schemeClr>
                </a:solidFill>
                <a:latin typeface="+mn-lt"/>
              </a:endParaRPr>
            </a:p>
          </p:txBody>
        </p:sp>
        <p:sp>
          <p:nvSpPr>
            <p:cNvPr id="98" name="Text Box 88"/>
            <p:cNvSpPr txBox="1">
              <a:spLocks noChangeArrowheads="1"/>
            </p:cNvSpPr>
            <p:nvPr/>
          </p:nvSpPr>
          <p:spPr bwMode="auto">
            <a:xfrm>
              <a:off x="888404" y="2357430"/>
              <a:ext cx="683200" cy="584775"/>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Khalili</a:t>
              </a:r>
            </a:p>
            <a:p>
              <a:r>
                <a:rPr lang="de-DE" sz="1600" dirty="0" err="1" smtClean="0">
                  <a:solidFill>
                    <a:schemeClr val="bg2">
                      <a:lumMod val="50000"/>
                    </a:schemeClr>
                  </a:solidFill>
                  <a:latin typeface="+mn-lt"/>
                </a:rPr>
                <a:t>cavity</a:t>
              </a:r>
              <a:endParaRPr lang="de-DE" sz="1600" dirty="0">
                <a:solidFill>
                  <a:schemeClr val="bg2">
                    <a:lumMod val="50000"/>
                  </a:schemeClr>
                </a:solidFill>
                <a:latin typeface="+mn-lt"/>
              </a:endParaRPr>
            </a:p>
          </p:txBody>
        </p:sp>
        <p:sp>
          <p:nvSpPr>
            <p:cNvPr id="99" name="Text Box 91"/>
            <p:cNvSpPr txBox="1">
              <a:spLocks noChangeArrowheads="1"/>
            </p:cNvSpPr>
            <p:nvPr/>
          </p:nvSpPr>
          <p:spPr bwMode="auto">
            <a:xfrm>
              <a:off x="7143768" y="2415597"/>
              <a:ext cx="1197764" cy="584775"/>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 8 W input </a:t>
              </a:r>
            </a:p>
            <a:p>
              <a:r>
                <a:rPr lang="de-DE" sz="1600" dirty="0" smtClean="0">
                  <a:solidFill>
                    <a:schemeClr val="bg2">
                      <a:lumMod val="50000"/>
                    </a:schemeClr>
                  </a:solidFill>
                  <a:latin typeface="+mn-lt"/>
                </a:rPr>
                <a:t>@ 1064 nm</a:t>
              </a:r>
              <a:endParaRPr lang="de-DE" sz="1600" dirty="0">
                <a:solidFill>
                  <a:schemeClr val="bg2">
                    <a:lumMod val="50000"/>
                  </a:schemeClr>
                </a:solidFill>
                <a:latin typeface="+mn-lt"/>
              </a:endParaRPr>
            </a:p>
          </p:txBody>
        </p:sp>
        <p:sp>
          <p:nvSpPr>
            <p:cNvPr id="100" name="Text Box 88"/>
            <p:cNvSpPr txBox="1">
              <a:spLocks noChangeArrowheads="1"/>
            </p:cNvSpPr>
            <p:nvPr/>
          </p:nvSpPr>
          <p:spPr bwMode="auto">
            <a:xfrm>
              <a:off x="7215206" y="1415465"/>
              <a:ext cx="1037976" cy="584775"/>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Pre mode </a:t>
              </a:r>
            </a:p>
            <a:p>
              <a:r>
                <a:rPr lang="de-DE" sz="1600" dirty="0" smtClean="0">
                  <a:solidFill>
                    <a:schemeClr val="bg2">
                      <a:lumMod val="50000"/>
                    </a:schemeClr>
                  </a:solidFill>
                  <a:latin typeface="+mn-lt"/>
                </a:rPr>
                <a:t>cleaner</a:t>
              </a:r>
              <a:endParaRPr lang="de-DE" sz="1600" dirty="0">
                <a:solidFill>
                  <a:schemeClr val="bg2">
                    <a:lumMod val="50000"/>
                  </a:schemeClr>
                </a:solidFill>
                <a:latin typeface="+mn-lt"/>
              </a:endParaRPr>
            </a:p>
          </p:txBody>
        </p:sp>
        <p:sp>
          <p:nvSpPr>
            <p:cNvPr id="102" name="Text Box 88"/>
            <p:cNvSpPr txBox="1">
              <a:spLocks noChangeArrowheads="1"/>
            </p:cNvSpPr>
            <p:nvPr/>
          </p:nvSpPr>
          <p:spPr bwMode="auto">
            <a:xfrm>
              <a:off x="4857752" y="5733652"/>
              <a:ext cx="611065" cy="338554"/>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IETM</a:t>
              </a:r>
              <a:endParaRPr lang="de-DE" sz="1600" dirty="0">
                <a:solidFill>
                  <a:schemeClr val="bg2">
                    <a:lumMod val="50000"/>
                  </a:schemeClr>
                </a:solidFill>
                <a:latin typeface="+mn-lt"/>
              </a:endParaRPr>
            </a:p>
          </p:txBody>
        </p:sp>
        <p:sp>
          <p:nvSpPr>
            <p:cNvPr id="103" name="Text Box 88"/>
            <p:cNvSpPr txBox="1">
              <a:spLocks noChangeArrowheads="1"/>
            </p:cNvSpPr>
            <p:nvPr/>
          </p:nvSpPr>
          <p:spPr bwMode="auto">
            <a:xfrm>
              <a:off x="4857752" y="6090842"/>
              <a:ext cx="660758" cy="338554"/>
            </a:xfrm>
            <a:prstGeom prst="rect">
              <a:avLst/>
            </a:prstGeom>
            <a:noFill/>
            <a:ln w="9525">
              <a:noFill/>
              <a:miter lim="800000"/>
              <a:headEnd/>
              <a:tailEnd/>
            </a:ln>
          </p:spPr>
          <p:txBody>
            <a:bodyPr wrap="none">
              <a:spAutoFit/>
            </a:bodyPr>
            <a:lstStyle/>
            <a:p>
              <a:r>
                <a:rPr lang="de-DE" sz="1600" dirty="0" smtClean="0">
                  <a:solidFill>
                    <a:schemeClr val="bg2">
                      <a:lumMod val="50000"/>
                    </a:schemeClr>
                  </a:solidFill>
                  <a:latin typeface="+mn-lt"/>
                </a:rPr>
                <a:t>EETM</a:t>
              </a:r>
              <a:endParaRPr lang="de-DE" sz="1600" dirty="0">
                <a:solidFill>
                  <a:schemeClr val="bg2">
                    <a:lumMod val="50000"/>
                  </a:schemeClr>
                </a:solidFill>
                <a:latin typeface="+mn-lt"/>
              </a:endParaRPr>
            </a:p>
          </p:txBody>
        </p:sp>
        <p:sp>
          <p:nvSpPr>
            <p:cNvPr id="104" name="Text Box 88"/>
            <p:cNvSpPr txBox="1">
              <a:spLocks noChangeArrowheads="1"/>
            </p:cNvSpPr>
            <p:nvPr/>
          </p:nvSpPr>
          <p:spPr bwMode="auto">
            <a:xfrm>
              <a:off x="5715008" y="2272721"/>
              <a:ext cx="751744" cy="584775"/>
            </a:xfrm>
            <a:prstGeom prst="rect">
              <a:avLst/>
            </a:prstGeom>
            <a:noFill/>
            <a:ln w="9525">
              <a:noFill/>
              <a:miter lim="800000"/>
              <a:headEnd/>
              <a:tailEnd/>
            </a:ln>
          </p:spPr>
          <p:txBody>
            <a:bodyPr wrap="none">
              <a:spAutoFit/>
            </a:bodyPr>
            <a:lstStyle/>
            <a:p>
              <a:pPr algn="r"/>
              <a:r>
                <a:rPr lang="de-DE" sz="1600" dirty="0" smtClean="0">
                  <a:solidFill>
                    <a:schemeClr val="bg2">
                      <a:lumMod val="50000"/>
                    </a:schemeClr>
                  </a:solidFill>
                  <a:latin typeface="+mn-lt"/>
                </a:rPr>
                <a:t>Tap off</a:t>
              </a:r>
            </a:p>
            <a:p>
              <a:pPr algn="r"/>
              <a:r>
                <a:rPr lang="de-DE" sz="1600" dirty="0" smtClean="0">
                  <a:solidFill>
                    <a:schemeClr val="bg2">
                      <a:lumMod val="50000"/>
                    </a:schemeClr>
                  </a:solidFill>
                  <a:latin typeface="+mn-lt"/>
                </a:rPr>
                <a:t>10%</a:t>
              </a:r>
              <a:endParaRPr lang="de-DE" sz="1600" dirty="0">
                <a:solidFill>
                  <a:schemeClr val="bg2">
                    <a:lumMod val="50000"/>
                  </a:schemeClr>
                </a:solidFill>
                <a:latin typeface="+mn-lt"/>
              </a:endParaRPr>
            </a:p>
          </p:txBody>
        </p:sp>
      </p:grpSp>
      <p:sp>
        <p:nvSpPr>
          <p:cNvPr id="18" name="Foliennummernplatzhalter 6"/>
          <p:cNvSpPr>
            <a:spLocks noGrp="1"/>
          </p:cNvSpPr>
          <p:nvPr>
            <p:ph type="sldNum" sz="quarter" idx="11"/>
          </p:nvPr>
        </p:nvSpPr>
        <p:spPr>
          <a:xfrm>
            <a:off x="7000892" y="6572250"/>
            <a:ext cx="2133600" cy="293688"/>
          </a:xfrm>
        </p:spPr>
        <p:txBody>
          <a:bodyPr/>
          <a:lstStyle/>
          <a:p>
            <a:pPr>
              <a:defRPr/>
            </a:pPr>
            <a:fld id="{AEDDC538-DA9F-4260-BB2E-4F30C5369FAE}" type="slidenum">
              <a:rPr lang="de-DE"/>
              <a:pPr>
                <a:defRPr/>
              </a:pPr>
              <a:t>4</a:t>
            </a:fld>
            <a:endParaRPr lang="de-DE" dirty="0"/>
          </a:p>
        </p:txBody>
      </p:sp>
      <p:pic>
        <p:nvPicPr>
          <p:cNvPr id="19" name="Picture 2" descr="C:\Documents and Settings\towest\My Documents\Talks\IMPRS evaluation\optical design prototype.png"/>
          <p:cNvPicPr>
            <a:picLocks noChangeAspect="1" noChangeArrowheads="1"/>
          </p:cNvPicPr>
          <p:nvPr/>
        </p:nvPicPr>
        <p:blipFill>
          <a:blip r:embed="rId2" cstate="print"/>
          <a:srcRect l="60363" t="40190" r="6976"/>
          <a:stretch>
            <a:fillRect/>
          </a:stretch>
        </p:blipFill>
        <p:spPr bwMode="auto">
          <a:xfrm>
            <a:off x="5641200" y="3441600"/>
            <a:ext cx="2629288" cy="3213593"/>
          </a:xfrm>
          <a:prstGeom prst="rect">
            <a:avLst/>
          </a:prstGeom>
          <a:noFill/>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Modal </a:t>
            </a:r>
            <a:r>
              <a:rPr lang="de-DE" dirty="0" err="1" smtClean="0"/>
              <a:t>damping</a:t>
            </a:r>
            <a:r>
              <a:rPr lang="de-DE" dirty="0" smtClean="0"/>
              <a:t> </a:t>
            </a:r>
            <a:r>
              <a:rPr lang="de-DE" dirty="0" err="1" smtClean="0"/>
              <a:t>principle</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40</a:t>
            </a:fld>
            <a:endParaRPr lang="de-DE" dirty="0"/>
          </a:p>
        </p:txBody>
      </p:sp>
      <p:sp>
        <p:nvSpPr>
          <p:cNvPr id="63" name="Inhaltsplatzhalter 20"/>
          <p:cNvSpPr txBox="1">
            <a:spLocks/>
          </p:cNvSpPr>
          <p:nvPr/>
        </p:nvSpPr>
        <p:spPr bwMode="auto">
          <a:xfrm>
            <a:off x="467544" y="1340768"/>
            <a:ext cx="8496944"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Remember </a:t>
            </a:r>
            <a:r>
              <a:rPr lang="en-US" sz="2400" dirty="0" err="1" smtClean="0">
                <a:solidFill>
                  <a:srgbClr val="F2F2F2"/>
                </a:solidFill>
                <a:latin typeface="Calibri" pitchFamily="34" charset="0"/>
              </a:rPr>
              <a:t>RefC</a:t>
            </a:r>
            <a:r>
              <a:rPr lang="en-US" sz="2400" dirty="0" smtClean="0">
                <a:solidFill>
                  <a:srgbClr val="F2F2F2"/>
                </a:solidFill>
                <a:latin typeface="Calibri" pitchFamily="34" charset="0"/>
              </a:rPr>
              <a:t> style local control</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Infer lower masses state of movement (not sensed)</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Have individual filters for really every degree of freedom</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cxnSp>
        <p:nvCxnSpPr>
          <p:cNvPr id="79" name="Gerade Verbindung 78"/>
          <p:cNvCxnSpPr/>
          <p:nvPr/>
        </p:nvCxnSpPr>
        <p:spPr>
          <a:xfrm>
            <a:off x="1331640"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1331640"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331640"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331640"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331640"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331640" y="49771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7740352" y="317697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7740352" y="353701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7740352" y="38970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7740352" y="425709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Gerade Verbindung 98"/>
          <p:cNvCxnSpPr/>
          <p:nvPr/>
        </p:nvCxnSpPr>
        <p:spPr>
          <a:xfrm>
            <a:off x="7740352" y="461713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7740352" y="4977172"/>
            <a:ext cx="216024"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Abgerundetes Rechteck 61"/>
          <p:cNvSpPr/>
          <p:nvPr/>
        </p:nvSpPr>
        <p:spPr>
          <a:xfrm>
            <a:off x="1763688" y="2924944"/>
            <a:ext cx="5760640" cy="2304256"/>
          </a:xfrm>
          <a:prstGeom prst="roundRect">
            <a:avLst>
              <a:gd name="adj" fmla="val 8630"/>
            </a:avLst>
          </a:prstGeom>
          <a:solidFill>
            <a:schemeClr val="accent6">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115" name="Pfeil nach rechts 114"/>
          <p:cNvSpPr/>
          <p:nvPr/>
        </p:nvSpPr>
        <p:spPr>
          <a:xfrm>
            <a:off x="0"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Pfeil nach rechts 115"/>
          <p:cNvSpPr/>
          <p:nvPr/>
        </p:nvSpPr>
        <p:spPr>
          <a:xfrm>
            <a:off x="8568952" y="3645024"/>
            <a:ext cx="53955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 name="Gruppieren 104"/>
          <p:cNvGrpSpPr/>
          <p:nvPr/>
        </p:nvGrpSpPr>
        <p:grpSpPr>
          <a:xfrm>
            <a:off x="2627784" y="3140968"/>
            <a:ext cx="792088" cy="1800200"/>
            <a:chOff x="3131840" y="3140968"/>
            <a:chExt cx="792088" cy="1800200"/>
          </a:xfrm>
        </p:grpSpPr>
        <p:cxnSp>
          <p:nvCxnSpPr>
            <p:cNvPr id="73" name="Gerade Verbindung 72"/>
            <p:cNvCxnSpPr/>
            <p:nvPr/>
          </p:nvCxnSpPr>
          <p:spPr>
            <a:xfrm>
              <a:off x="3131840" y="31409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3131840" y="35010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3131840" y="386104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a:off x="3131840" y="422108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3131840" y="45811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3131840" y="49411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flipV="1">
              <a:off x="3635896" y="3429000"/>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flipV="1">
              <a:off x="3707904" y="34290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3779912"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3851920" y="34290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3923928" y="3429000"/>
              <a:ext cx="0" cy="151216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uppieren 110"/>
          <p:cNvGrpSpPr/>
          <p:nvPr/>
        </p:nvGrpSpPr>
        <p:grpSpPr>
          <a:xfrm>
            <a:off x="1547664" y="2924944"/>
            <a:ext cx="1440160" cy="2304256"/>
            <a:chOff x="899592" y="2924944"/>
            <a:chExt cx="1440160" cy="2304256"/>
          </a:xfrm>
        </p:grpSpPr>
        <p:sp>
          <p:nvSpPr>
            <p:cNvPr id="67" name="Abgerundetes Rechteck 66"/>
            <p:cNvSpPr/>
            <p:nvPr/>
          </p:nvSpPr>
          <p:spPr>
            <a:xfrm>
              <a:off x="899592" y="2924944"/>
              <a:ext cx="1440160"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69" name="Textfeld 68"/>
            <p:cNvSpPr txBox="1"/>
            <p:nvPr/>
          </p:nvSpPr>
          <p:spPr>
            <a:xfrm>
              <a:off x="899592"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smtClean="0"/>
                <a:t>Sensors</a:t>
              </a:r>
            </a:p>
            <a:p>
              <a:pPr algn="ctr"/>
              <a:r>
                <a:rPr lang="de-DE" dirty="0" smtClean="0"/>
                <a:t>→</a:t>
              </a:r>
            </a:p>
            <a:p>
              <a:pPr algn="ctr"/>
              <a:r>
                <a:rPr lang="de-DE" dirty="0" err="1" smtClean="0"/>
                <a:t>Upper</a:t>
              </a:r>
              <a:r>
                <a:rPr lang="de-DE" dirty="0" smtClean="0"/>
                <a:t> </a:t>
              </a:r>
              <a:r>
                <a:rPr lang="de-DE" dirty="0" err="1" smtClean="0"/>
                <a:t>mass</a:t>
              </a:r>
              <a:endParaRPr lang="de-DE" dirty="0" smtClean="0"/>
            </a:p>
            <a:p>
              <a:pPr algn="ctr"/>
              <a:r>
                <a:rPr lang="de-DE" dirty="0" smtClean="0"/>
                <a:t>DOFs</a:t>
              </a:r>
            </a:p>
          </p:txBody>
        </p:sp>
      </p:grpSp>
      <p:grpSp>
        <p:nvGrpSpPr>
          <p:cNvPr id="107" name="Gruppieren 106"/>
          <p:cNvGrpSpPr/>
          <p:nvPr/>
        </p:nvGrpSpPr>
        <p:grpSpPr>
          <a:xfrm flipH="1">
            <a:off x="5868144" y="3140968"/>
            <a:ext cx="792088" cy="1800200"/>
            <a:chOff x="3131840" y="3140968"/>
            <a:chExt cx="792088" cy="1800200"/>
          </a:xfrm>
        </p:grpSpPr>
        <p:cxnSp>
          <p:nvCxnSpPr>
            <p:cNvPr id="110" name="Gerade Verbindung 109"/>
            <p:cNvCxnSpPr/>
            <p:nvPr/>
          </p:nvCxnSpPr>
          <p:spPr>
            <a:xfrm>
              <a:off x="3131840" y="31409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3131840" y="350100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a:off x="3131840" y="3861048"/>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p:nvCxnSpPr>
          <p:spPr>
            <a:xfrm>
              <a:off x="3131840" y="422108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Gerade Verbindung 113"/>
            <p:cNvCxnSpPr/>
            <p:nvPr/>
          </p:nvCxnSpPr>
          <p:spPr>
            <a:xfrm>
              <a:off x="3131840" y="45811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p:nvCxnSpPr>
          <p:spPr>
            <a:xfrm>
              <a:off x="3131840" y="4941168"/>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p:nvCxnSpPr>
          <p:spPr>
            <a:xfrm flipV="1">
              <a:off x="3635896" y="3429000"/>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p:nvCxnSpPr>
          <p:spPr>
            <a:xfrm flipV="1">
              <a:off x="3707904" y="34290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flipV="1">
              <a:off x="3779912" y="3429000"/>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flipV="1">
              <a:off x="3851920" y="342900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Gerade Verbindung 121"/>
            <p:cNvCxnSpPr/>
            <p:nvPr/>
          </p:nvCxnSpPr>
          <p:spPr>
            <a:xfrm flipV="1">
              <a:off x="3923928" y="3429000"/>
              <a:ext cx="0" cy="151216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uppieren 112"/>
          <p:cNvGrpSpPr/>
          <p:nvPr/>
        </p:nvGrpSpPr>
        <p:grpSpPr>
          <a:xfrm>
            <a:off x="6372200" y="2924944"/>
            <a:ext cx="1428596" cy="2304256"/>
            <a:chOff x="6876256" y="2924944"/>
            <a:chExt cx="1428596" cy="2304256"/>
          </a:xfrm>
        </p:grpSpPr>
        <p:sp>
          <p:nvSpPr>
            <p:cNvPr id="65" name="Abgerundetes Rechteck 64"/>
            <p:cNvSpPr/>
            <p:nvPr/>
          </p:nvSpPr>
          <p:spPr>
            <a:xfrm>
              <a:off x="6876256" y="2924944"/>
              <a:ext cx="1368152" cy="23042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endParaRPr lang="de-DE" dirty="0">
                <a:solidFill>
                  <a:schemeClr val="tx1"/>
                </a:solidFill>
                <a:latin typeface="Arial" pitchFamily="34" charset="0"/>
              </a:endParaRPr>
            </a:p>
          </p:txBody>
        </p:sp>
        <p:sp>
          <p:nvSpPr>
            <p:cNvPr id="71" name="Textfeld 70"/>
            <p:cNvSpPr txBox="1"/>
            <p:nvPr/>
          </p:nvSpPr>
          <p:spPr>
            <a:xfrm>
              <a:off x="6876256" y="3068960"/>
              <a:ext cx="1428596" cy="2031325"/>
            </a:xfrm>
            <a:prstGeom prst="rect">
              <a:avLst/>
            </a:prstGeom>
            <a:noFill/>
          </p:spPr>
          <p:txBody>
            <a:bodyPr wrap="none" rtlCol="0">
              <a:spAutoFit/>
            </a:bodyPr>
            <a:lstStyle/>
            <a:p>
              <a:pPr algn="ctr"/>
              <a:r>
                <a:rPr lang="de-DE" dirty="0" smtClean="0"/>
                <a:t>Basis</a:t>
              </a:r>
            </a:p>
            <a:p>
              <a:pPr algn="ctr"/>
              <a:r>
                <a:rPr lang="de-DE" dirty="0" smtClean="0"/>
                <a:t>Transform:</a:t>
              </a:r>
            </a:p>
            <a:p>
              <a:pPr algn="ctr"/>
              <a:endParaRPr lang="de-DE" dirty="0" smtClean="0"/>
            </a:p>
            <a:p>
              <a:pPr algn="ctr"/>
              <a:r>
                <a:rPr lang="de-DE" dirty="0" err="1" smtClean="0"/>
                <a:t>Upper</a:t>
              </a:r>
              <a:r>
                <a:rPr lang="de-DE" dirty="0" smtClean="0"/>
                <a:t> </a:t>
              </a:r>
              <a:r>
                <a:rPr lang="de-DE" dirty="0" err="1" smtClean="0"/>
                <a:t>mass</a:t>
              </a:r>
              <a:endParaRPr lang="de-DE" dirty="0" smtClean="0"/>
            </a:p>
            <a:p>
              <a:pPr algn="ctr"/>
              <a:r>
                <a:rPr lang="de-DE" dirty="0" smtClean="0"/>
                <a:t>DOFs</a:t>
              </a:r>
            </a:p>
            <a:p>
              <a:pPr algn="ctr"/>
              <a:r>
                <a:rPr lang="de-DE" dirty="0" smtClean="0"/>
                <a:t>→</a:t>
              </a:r>
            </a:p>
            <a:p>
              <a:pPr algn="ctr"/>
              <a:r>
                <a:rPr lang="de-DE" dirty="0" err="1" smtClean="0"/>
                <a:t>Actuators</a:t>
              </a:r>
              <a:endParaRPr lang="de-DE" dirty="0" smtClean="0"/>
            </a:p>
          </p:txBody>
        </p:sp>
      </p:grpSp>
      <p:grpSp>
        <p:nvGrpSpPr>
          <p:cNvPr id="161" name="Gruppieren 160"/>
          <p:cNvGrpSpPr/>
          <p:nvPr/>
        </p:nvGrpSpPr>
        <p:grpSpPr>
          <a:xfrm>
            <a:off x="3635896" y="3284984"/>
            <a:ext cx="1944216" cy="1656184"/>
            <a:chOff x="3635896" y="3284984"/>
            <a:chExt cx="1944216" cy="1656184"/>
          </a:xfrm>
        </p:grpSpPr>
        <p:cxnSp>
          <p:nvCxnSpPr>
            <p:cNvPr id="126" name="Gerade Verbindung 125"/>
            <p:cNvCxnSpPr/>
            <p:nvPr/>
          </p:nvCxnSpPr>
          <p:spPr>
            <a:xfrm>
              <a:off x="3635896" y="3429000"/>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Gerade Verbindung mit Pfeil 134"/>
            <p:cNvCxnSpPr/>
            <p:nvPr/>
          </p:nvCxnSpPr>
          <p:spPr>
            <a:xfrm>
              <a:off x="3635896" y="465313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Gerade Verbindung mit Pfeil 143"/>
            <p:cNvCxnSpPr/>
            <p:nvPr/>
          </p:nvCxnSpPr>
          <p:spPr>
            <a:xfrm>
              <a:off x="3779912" y="3861048"/>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Gerade Verbindung 145"/>
            <p:cNvCxnSpPr/>
            <p:nvPr/>
          </p:nvCxnSpPr>
          <p:spPr>
            <a:xfrm flipV="1">
              <a:off x="3779912" y="328498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Gerade Verbindung 149"/>
            <p:cNvCxnSpPr/>
            <p:nvPr/>
          </p:nvCxnSpPr>
          <p:spPr>
            <a:xfrm flipH="1">
              <a:off x="5292080" y="386104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Gerade Verbindung mit Pfeil 151"/>
            <p:cNvCxnSpPr/>
            <p:nvPr/>
          </p:nvCxnSpPr>
          <p:spPr>
            <a:xfrm flipV="1">
              <a:off x="5436096" y="342900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flipH="1">
              <a:off x="5364088" y="465313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p:nvPr/>
          </p:nvCxnSpPr>
          <p:spPr>
            <a:xfrm flipV="1">
              <a:off x="5580112" y="3429000"/>
              <a:ext cx="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Abgerundetes Rechteck 63"/>
            <p:cNvSpPr/>
            <p:nvPr/>
          </p:nvSpPr>
          <p:spPr>
            <a:xfrm>
              <a:off x="3923928" y="3645024"/>
              <a:ext cx="1440160" cy="504056"/>
            </a:xfrm>
            <a:prstGeom prst="round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intermed</a:t>
              </a:r>
              <a:r>
                <a:rPr lang="de-DE" dirty="0" smtClean="0">
                  <a:solidFill>
                    <a:schemeClr val="tx1"/>
                  </a:solidFill>
                  <a:latin typeface="Arial" pitchFamily="34" charset="0"/>
                </a:rPr>
                <a:t>. </a:t>
              </a:r>
              <a:r>
                <a:rPr lang="de-DE" dirty="0" err="1" smtClean="0">
                  <a:solidFill>
                    <a:schemeClr val="tx1"/>
                  </a:solidFill>
                  <a:latin typeface="Arial" pitchFamily="34" charset="0"/>
                </a:rPr>
                <a:t>mass</a:t>
              </a:r>
              <a:r>
                <a:rPr lang="de-DE" dirty="0" smtClean="0">
                  <a:solidFill>
                    <a:schemeClr val="tx1"/>
                  </a:solidFill>
                  <a:latin typeface="Arial" pitchFamily="34" charset="0"/>
                </a:rPr>
                <a:t> </a:t>
              </a:r>
              <a:r>
                <a:rPr lang="de-DE" dirty="0" err="1" smtClean="0">
                  <a:solidFill>
                    <a:schemeClr val="tx1"/>
                  </a:solidFill>
                  <a:latin typeface="Arial" pitchFamily="34" charset="0"/>
                </a:rPr>
                <a:t>filters</a:t>
              </a:r>
              <a:endParaRPr lang="de-DE" dirty="0">
                <a:solidFill>
                  <a:schemeClr val="tx1"/>
                </a:solidFill>
                <a:latin typeface="Arial" pitchFamily="34" charset="0"/>
              </a:endParaRPr>
            </a:p>
          </p:txBody>
        </p:sp>
        <p:sp>
          <p:nvSpPr>
            <p:cNvPr id="66" name="Abgerundetes Rechteck 65"/>
            <p:cNvSpPr/>
            <p:nvPr/>
          </p:nvSpPr>
          <p:spPr>
            <a:xfrm>
              <a:off x="3923928" y="4437112"/>
              <a:ext cx="1440160" cy="504056"/>
            </a:xfrm>
            <a:prstGeom prst="roundRect">
              <a:avLst/>
            </a:prstGeom>
            <a:solidFill>
              <a:srgbClr val="92D05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lower</a:t>
              </a:r>
              <a:r>
                <a:rPr lang="de-DE" dirty="0" smtClean="0">
                  <a:solidFill>
                    <a:schemeClr val="tx1"/>
                  </a:solidFill>
                  <a:latin typeface="Arial" pitchFamily="34" charset="0"/>
                </a:rPr>
                <a:t> </a:t>
              </a:r>
              <a:r>
                <a:rPr lang="de-DE" dirty="0" err="1" smtClean="0">
                  <a:solidFill>
                    <a:schemeClr val="tx1"/>
                  </a:solidFill>
                  <a:latin typeface="Arial" pitchFamily="34" charset="0"/>
                </a:rPr>
                <a:t>mass</a:t>
              </a:r>
              <a:r>
                <a:rPr lang="de-DE" dirty="0" smtClean="0">
                  <a:solidFill>
                    <a:schemeClr val="tx1"/>
                  </a:solidFill>
                  <a:latin typeface="Arial" pitchFamily="34" charset="0"/>
                </a:rPr>
                <a:t> </a:t>
              </a:r>
              <a:r>
                <a:rPr lang="de-DE" dirty="0" err="1" smtClean="0">
                  <a:solidFill>
                    <a:schemeClr val="tx1"/>
                  </a:solidFill>
                  <a:latin typeface="Arial" pitchFamily="34" charset="0"/>
                </a:rPr>
                <a:t>filters</a:t>
              </a:r>
              <a:endParaRPr lang="de-DE" dirty="0">
                <a:solidFill>
                  <a:schemeClr val="tx1"/>
                </a:solidFill>
                <a:latin typeface="Arial" pitchFamily="34" charset="0"/>
              </a:endParaRPr>
            </a:p>
          </p:txBody>
        </p:sp>
      </p:grpSp>
      <p:sp>
        <p:nvSpPr>
          <p:cNvPr id="100" name="Abgerundetes Rechteck 99"/>
          <p:cNvSpPr/>
          <p:nvPr/>
        </p:nvSpPr>
        <p:spPr>
          <a:xfrm>
            <a:off x="3059832" y="2924944"/>
            <a:ext cx="3240360" cy="504056"/>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rPr>
              <a:t> </a:t>
            </a:r>
            <a:r>
              <a:rPr lang="de-DE" dirty="0" err="1" smtClean="0">
                <a:solidFill>
                  <a:schemeClr val="tx1"/>
                </a:solidFill>
                <a:latin typeface="Arial" pitchFamily="34" charset="0"/>
              </a:rPr>
              <a:t>upper</a:t>
            </a:r>
            <a:r>
              <a:rPr lang="de-DE" dirty="0" smtClean="0">
                <a:solidFill>
                  <a:schemeClr val="tx1"/>
                </a:solidFill>
                <a:latin typeface="Arial" pitchFamily="34" charset="0"/>
              </a:rPr>
              <a:t> </a:t>
            </a:r>
            <a:r>
              <a:rPr lang="de-DE" dirty="0" err="1" smtClean="0">
                <a:solidFill>
                  <a:schemeClr val="tx1"/>
                </a:solidFill>
                <a:latin typeface="Arial" pitchFamily="34" charset="0"/>
              </a:rPr>
              <a:t>mass</a:t>
            </a:r>
            <a:r>
              <a:rPr lang="de-DE" dirty="0" smtClean="0">
                <a:solidFill>
                  <a:schemeClr val="tx1"/>
                </a:solidFill>
                <a:latin typeface="Arial" pitchFamily="34" charset="0"/>
              </a:rPr>
              <a:t> </a:t>
            </a:r>
            <a:r>
              <a:rPr lang="de-DE" dirty="0" err="1" smtClean="0">
                <a:solidFill>
                  <a:schemeClr val="tx1"/>
                </a:solidFill>
                <a:latin typeface="Arial" pitchFamily="34" charset="0"/>
              </a:rPr>
              <a:t>filters</a:t>
            </a:r>
            <a:endParaRPr lang="de-DE" dirty="0">
              <a:solidFill>
                <a:schemeClr val="tx1"/>
              </a:solidFill>
              <a:latin typeface="Arial" pitchFamily="34" charset="0"/>
            </a:endParaRPr>
          </a:p>
        </p:txBody>
      </p:sp>
      <p:sp>
        <p:nvSpPr>
          <p:cNvPr id="162" name="Rechteck 161"/>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1</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41</a:t>
            </a:fld>
            <a:endParaRPr lang="de-DE" dirty="0"/>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
        <p:nvSpPr>
          <p:cNvPr id="8" name="Rechteck 7"/>
          <p:cNvSpPr/>
          <p:nvPr/>
        </p:nvSpPr>
        <p:spPr>
          <a:xfrm>
            <a:off x="323528" y="1700808"/>
            <a:ext cx="8280920" cy="4524315"/>
          </a:xfrm>
          <a:prstGeom prst="rect">
            <a:avLst/>
          </a:prstGeom>
        </p:spPr>
        <p:txBody>
          <a:bodyPr wrap="square">
            <a:spAutoFit/>
          </a:bodyPr>
          <a:lstStyle/>
          <a:p>
            <a:r>
              <a:rPr lang="de-DE" dirty="0" smtClean="0">
                <a:solidFill>
                  <a:srgbClr val="F2F2F2"/>
                </a:solidFill>
                <a:latin typeface="Calibri" pitchFamily="34" charset="0"/>
              </a:rPr>
              <a:t>V. CONCLUSION</a:t>
            </a:r>
          </a:p>
          <a:p>
            <a:r>
              <a:rPr lang="en-US" dirty="0" smtClean="0">
                <a:solidFill>
                  <a:srgbClr val="F2F2F2"/>
                </a:solidFill>
                <a:latin typeface="Calibri" pitchFamily="34" charset="0"/>
              </a:rPr>
              <a:t>Modal damping provides a convenient way to decouple </a:t>
            </a:r>
            <a:r>
              <a:rPr lang="en-US" dirty="0" smtClean="0">
                <a:solidFill>
                  <a:srgbClr val="F2F2F2"/>
                </a:solidFill>
                <a:latin typeface="Calibri" pitchFamily="34" charset="0"/>
              </a:rPr>
              <a:t>the dynamics </a:t>
            </a:r>
            <a:r>
              <a:rPr lang="en-US" dirty="0" smtClean="0">
                <a:solidFill>
                  <a:srgbClr val="F2F2F2"/>
                </a:solidFill>
                <a:latin typeface="Calibri" pitchFamily="34" charset="0"/>
              </a:rPr>
              <a:t>of a complex many degree of freedom system </a:t>
            </a:r>
            <a:r>
              <a:rPr lang="en-US" dirty="0" smtClean="0">
                <a:solidFill>
                  <a:srgbClr val="F2F2F2"/>
                </a:solidFill>
                <a:latin typeface="Calibri" pitchFamily="34" charset="0"/>
              </a:rPr>
              <a:t>into many </a:t>
            </a:r>
            <a:r>
              <a:rPr lang="en-US" dirty="0" smtClean="0">
                <a:solidFill>
                  <a:srgbClr val="F2F2F2"/>
                </a:solidFill>
                <a:latin typeface="Calibri" pitchFamily="34" charset="0"/>
              </a:rPr>
              <a:t>second order single degree of freedom systems. </a:t>
            </a:r>
            <a:r>
              <a:rPr lang="en-US" u="sng" dirty="0" smtClean="0">
                <a:solidFill>
                  <a:srgbClr val="F2F2F2"/>
                </a:solidFill>
                <a:latin typeface="Calibri" pitchFamily="34" charset="0"/>
              </a:rPr>
              <a:t>The damping </a:t>
            </a:r>
            <a:r>
              <a:rPr lang="en-US" u="sng" dirty="0" smtClean="0">
                <a:solidFill>
                  <a:srgbClr val="F2F2F2"/>
                </a:solidFill>
                <a:latin typeface="Calibri" pitchFamily="34" charset="0"/>
              </a:rPr>
              <a:t>can then be tuned for each mode </a:t>
            </a:r>
            <a:r>
              <a:rPr lang="en-US" u="sng" dirty="0" smtClean="0">
                <a:solidFill>
                  <a:srgbClr val="F2F2F2"/>
                </a:solidFill>
                <a:latin typeface="Calibri" pitchFamily="34" charset="0"/>
              </a:rPr>
              <a:t>independently to </a:t>
            </a:r>
            <a:r>
              <a:rPr lang="en-US" u="sng" dirty="0" smtClean="0">
                <a:solidFill>
                  <a:srgbClr val="F2F2F2"/>
                </a:solidFill>
                <a:latin typeface="Calibri" pitchFamily="34" charset="0"/>
              </a:rPr>
              <a:t>apply the minimum required damping, minimizing </a:t>
            </a:r>
            <a:r>
              <a:rPr lang="en-US" u="sng" dirty="0" smtClean="0">
                <a:solidFill>
                  <a:srgbClr val="F2F2F2"/>
                </a:solidFill>
                <a:latin typeface="Calibri" pitchFamily="34" charset="0"/>
              </a:rPr>
              <a:t>the sensor </a:t>
            </a:r>
            <a:r>
              <a:rPr lang="en-US" u="sng" dirty="0" smtClean="0">
                <a:solidFill>
                  <a:srgbClr val="F2F2F2"/>
                </a:solidFill>
                <a:latin typeface="Calibri" pitchFamily="34" charset="0"/>
              </a:rPr>
              <a:t>noise amplification within the gravitational </a:t>
            </a:r>
            <a:r>
              <a:rPr lang="en-US" u="sng" dirty="0" smtClean="0">
                <a:solidFill>
                  <a:srgbClr val="F2F2F2"/>
                </a:solidFill>
                <a:latin typeface="Calibri" pitchFamily="34" charset="0"/>
              </a:rPr>
              <a:t>wave detection </a:t>
            </a:r>
            <a:r>
              <a:rPr lang="en-US" u="sng" dirty="0" smtClean="0">
                <a:solidFill>
                  <a:srgbClr val="F2F2F2"/>
                </a:solidFill>
                <a:latin typeface="Calibri" pitchFamily="34" charset="0"/>
              </a:rPr>
              <a:t>band above 10 Hz. </a:t>
            </a:r>
            <a:r>
              <a:rPr lang="en-US" dirty="0" smtClean="0">
                <a:solidFill>
                  <a:srgbClr val="F2F2F2"/>
                </a:solidFill>
                <a:latin typeface="Calibri" pitchFamily="34" charset="0"/>
              </a:rPr>
              <a:t>The design of the estimator </a:t>
            </a:r>
            <a:r>
              <a:rPr lang="en-US" dirty="0" smtClean="0">
                <a:solidFill>
                  <a:srgbClr val="F2F2F2"/>
                </a:solidFill>
                <a:latin typeface="Calibri" pitchFamily="34" charset="0"/>
              </a:rPr>
              <a:t>used to </a:t>
            </a:r>
            <a:r>
              <a:rPr lang="en-US" dirty="0" smtClean="0">
                <a:solidFill>
                  <a:srgbClr val="F2F2F2"/>
                </a:solidFill>
                <a:latin typeface="Calibri" pitchFamily="34" charset="0"/>
              </a:rPr>
              <a:t>reconstruct the incomplete sensor information is </a:t>
            </a:r>
            <a:r>
              <a:rPr lang="en-US" dirty="0" smtClean="0">
                <a:solidFill>
                  <a:srgbClr val="F2F2F2"/>
                </a:solidFill>
                <a:latin typeface="Calibri" pitchFamily="34" charset="0"/>
              </a:rPr>
              <a:t>found by </a:t>
            </a:r>
            <a:r>
              <a:rPr lang="en-US" dirty="0" smtClean="0">
                <a:solidFill>
                  <a:srgbClr val="F2F2F2"/>
                </a:solidFill>
                <a:latin typeface="Calibri" pitchFamily="34" charset="0"/>
              </a:rPr>
              <a:t>solving a customized cost function that optimizes </a:t>
            </a:r>
            <a:r>
              <a:rPr lang="en-US" dirty="0" smtClean="0">
                <a:solidFill>
                  <a:srgbClr val="F2F2F2"/>
                </a:solidFill>
                <a:latin typeface="Calibri" pitchFamily="34" charset="0"/>
              </a:rPr>
              <a:t>the overall </a:t>
            </a:r>
            <a:r>
              <a:rPr lang="en-US" dirty="0" smtClean="0">
                <a:solidFill>
                  <a:srgbClr val="F2F2F2"/>
                </a:solidFill>
                <a:latin typeface="Calibri" pitchFamily="34" charset="0"/>
              </a:rPr>
              <a:t>trade-off between mirror </a:t>
            </a:r>
            <a:r>
              <a:rPr lang="en-US" dirty="0" err="1" smtClean="0">
                <a:solidFill>
                  <a:srgbClr val="F2F2F2"/>
                </a:solidFill>
                <a:latin typeface="Calibri" pitchFamily="34" charset="0"/>
              </a:rPr>
              <a:t>ringdown</a:t>
            </a:r>
            <a:r>
              <a:rPr lang="en-US" dirty="0" smtClean="0">
                <a:solidFill>
                  <a:srgbClr val="F2F2F2"/>
                </a:solidFill>
                <a:latin typeface="Calibri" pitchFamily="34" charset="0"/>
              </a:rPr>
              <a:t> time and </a:t>
            </a:r>
            <a:r>
              <a:rPr lang="en-US" dirty="0" smtClean="0">
                <a:solidFill>
                  <a:srgbClr val="F2F2F2"/>
                </a:solidFill>
                <a:latin typeface="Calibri" pitchFamily="34" charset="0"/>
              </a:rPr>
              <a:t>mirror displacement </a:t>
            </a:r>
            <a:r>
              <a:rPr lang="en-US" dirty="0" smtClean="0">
                <a:solidFill>
                  <a:srgbClr val="F2F2F2"/>
                </a:solidFill>
                <a:latin typeface="Calibri" pitchFamily="34" charset="0"/>
              </a:rPr>
              <a:t>within the gravitational wave frequency band.</a:t>
            </a:r>
          </a:p>
          <a:p>
            <a:r>
              <a:rPr lang="en-US" dirty="0" smtClean="0">
                <a:solidFill>
                  <a:srgbClr val="F2F2F2"/>
                </a:solidFill>
                <a:latin typeface="Calibri" pitchFamily="34" charset="0"/>
              </a:rPr>
              <a:t>Another important advantage of modal damping is </a:t>
            </a:r>
            <a:r>
              <a:rPr lang="en-US" dirty="0" smtClean="0">
                <a:solidFill>
                  <a:srgbClr val="F2F2F2"/>
                </a:solidFill>
                <a:latin typeface="Calibri" pitchFamily="34" charset="0"/>
              </a:rPr>
              <a:t>the simplicity </a:t>
            </a:r>
            <a:r>
              <a:rPr lang="en-US" dirty="0" smtClean="0">
                <a:solidFill>
                  <a:srgbClr val="F2F2F2"/>
                </a:solidFill>
                <a:latin typeface="Calibri" pitchFamily="34" charset="0"/>
              </a:rPr>
              <a:t>of tuning the system performance. </a:t>
            </a:r>
            <a:r>
              <a:rPr lang="en-US" u="sng" dirty="0" smtClean="0">
                <a:solidFill>
                  <a:srgbClr val="F2F2F2"/>
                </a:solidFill>
                <a:latin typeface="Calibri" pitchFamily="34" charset="0"/>
              </a:rPr>
              <a:t>The </a:t>
            </a:r>
            <a:r>
              <a:rPr lang="en-US" u="sng" dirty="0" smtClean="0">
                <a:solidFill>
                  <a:srgbClr val="F2F2F2"/>
                </a:solidFill>
                <a:latin typeface="Calibri" pitchFamily="34" charset="0"/>
              </a:rPr>
              <a:t>decoupled nature </a:t>
            </a:r>
            <a:r>
              <a:rPr lang="en-US" u="sng" dirty="0" smtClean="0">
                <a:solidFill>
                  <a:srgbClr val="F2F2F2"/>
                </a:solidFill>
                <a:latin typeface="Calibri" pitchFamily="34" charset="0"/>
              </a:rPr>
              <a:t>of each modal damping loop means that the </a:t>
            </a:r>
            <a:r>
              <a:rPr lang="en-US" u="sng" dirty="0" smtClean="0">
                <a:solidFill>
                  <a:srgbClr val="F2F2F2"/>
                </a:solidFill>
                <a:latin typeface="Calibri" pitchFamily="34" charset="0"/>
              </a:rPr>
              <a:t>controls engineer </a:t>
            </a:r>
            <a:r>
              <a:rPr lang="en-US" u="sng" dirty="0" smtClean="0">
                <a:solidFill>
                  <a:srgbClr val="F2F2F2"/>
                </a:solidFill>
                <a:latin typeface="Calibri" pitchFamily="34" charset="0"/>
              </a:rPr>
              <a:t>can choose more or less damping for each </a:t>
            </a:r>
            <a:r>
              <a:rPr lang="en-US" u="sng" dirty="0" smtClean="0">
                <a:solidFill>
                  <a:srgbClr val="F2F2F2"/>
                </a:solidFill>
                <a:latin typeface="Calibri" pitchFamily="34" charset="0"/>
              </a:rPr>
              <a:t>mode simply </a:t>
            </a:r>
            <a:r>
              <a:rPr lang="en-US" u="sng" dirty="0" smtClean="0">
                <a:solidFill>
                  <a:srgbClr val="F2F2F2"/>
                </a:solidFill>
                <a:latin typeface="Calibri" pitchFamily="34" charset="0"/>
              </a:rPr>
              <a:t>by adjusting the respective loop gain</a:t>
            </a:r>
            <a:r>
              <a:rPr lang="en-US" dirty="0" smtClean="0">
                <a:solidFill>
                  <a:srgbClr val="F2F2F2"/>
                </a:solidFill>
                <a:latin typeface="Calibri" pitchFamily="34" charset="0"/>
              </a:rPr>
              <a:t>. For </a:t>
            </a:r>
            <a:r>
              <a:rPr lang="en-US" dirty="0" smtClean="0">
                <a:solidFill>
                  <a:srgbClr val="F2F2F2"/>
                </a:solidFill>
                <a:latin typeface="Calibri" pitchFamily="34" charset="0"/>
              </a:rPr>
              <a:t>example, if </a:t>
            </a:r>
            <a:r>
              <a:rPr lang="en-US" dirty="0" smtClean="0">
                <a:solidFill>
                  <a:srgbClr val="F2F2F2"/>
                </a:solidFill>
                <a:latin typeface="Calibri" pitchFamily="34" charset="0"/>
              </a:rPr>
              <a:t>it is desired at a later time to reduce the sensor </a:t>
            </a:r>
            <a:r>
              <a:rPr lang="en-US" dirty="0" smtClean="0">
                <a:solidFill>
                  <a:srgbClr val="F2F2F2"/>
                </a:solidFill>
                <a:latin typeface="Calibri" pitchFamily="34" charset="0"/>
              </a:rPr>
              <a:t>noise amplification</a:t>
            </a:r>
            <a:r>
              <a:rPr lang="en-US" dirty="0" smtClean="0">
                <a:solidFill>
                  <a:srgbClr val="F2F2F2"/>
                </a:solidFill>
                <a:latin typeface="Calibri" pitchFamily="34" charset="0"/>
              </a:rPr>
              <a:t>, the engineer can simply reduce the </a:t>
            </a:r>
            <a:r>
              <a:rPr lang="en-US" dirty="0" smtClean="0">
                <a:solidFill>
                  <a:srgbClr val="F2F2F2"/>
                </a:solidFill>
                <a:latin typeface="Calibri" pitchFamily="34" charset="0"/>
              </a:rPr>
              <a:t>overall loop </a:t>
            </a:r>
            <a:r>
              <a:rPr lang="en-US" dirty="0" smtClean="0">
                <a:solidFill>
                  <a:srgbClr val="F2F2F2"/>
                </a:solidFill>
                <a:latin typeface="Calibri" pitchFamily="34" charset="0"/>
              </a:rPr>
              <a:t>gain on the highest frequency mode (a single </a:t>
            </a:r>
            <a:r>
              <a:rPr lang="en-US" dirty="0" smtClean="0">
                <a:solidFill>
                  <a:srgbClr val="F2F2F2"/>
                </a:solidFill>
                <a:latin typeface="Calibri" pitchFamily="34" charset="0"/>
              </a:rPr>
              <a:t>parameter, adjustable </a:t>
            </a:r>
            <a:r>
              <a:rPr lang="en-US" dirty="0" smtClean="0">
                <a:solidFill>
                  <a:srgbClr val="F2F2F2"/>
                </a:solidFill>
                <a:latin typeface="Calibri" pitchFamily="34" charset="0"/>
              </a:rPr>
              <a:t>in real-time), rather than redesign the </a:t>
            </a:r>
            <a:r>
              <a:rPr lang="en-US" dirty="0" smtClean="0">
                <a:solidFill>
                  <a:srgbClr val="F2F2F2"/>
                </a:solidFill>
                <a:latin typeface="Calibri" pitchFamily="34" charset="0"/>
              </a:rPr>
              <a:t>damping control </a:t>
            </a:r>
            <a:r>
              <a:rPr lang="en-US" dirty="0" smtClean="0">
                <a:solidFill>
                  <a:srgbClr val="F2F2F2"/>
                </a:solidFill>
                <a:latin typeface="Calibri" pitchFamily="34" charset="0"/>
              </a:rPr>
              <a:t>for the entire system</a:t>
            </a:r>
            <a:r>
              <a:rPr lang="en-US" dirty="0" smtClean="0">
                <a:solidFill>
                  <a:srgbClr val="F2F2F2"/>
                </a:solidFill>
                <a:latin typeface="Calibri" pitchFamily="34" charset="0"/>
              </a:rPr>
              <a:t>.</a:t>
            </a:r>
            <a:endParaRPr lang="de-DE"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2</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42</a:t>
            </a:fld>
            <a:endParaRPr lang="de-DE" dirty="0"/>
          </a:p>
        </p:txBody>
      </p:sp>
      <p:sp>
        <p:nvSpPr>
          <p:cNvPr id="19" name="Inhaltsplatzhalter 20"/>
          <p:cNvSpPr txBox="1">
            <a:spLocks/>
          </p:cNvSpPr>
          <p:nvPr/>
        </p:nvSpPr>
        <p:spPr bwMode="auto">
          <a:xfrm>
            <a:off x="467544" y="1484784"/>
            <a:ext cx="8064896"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2400" dirty="0" smtClean="0">
                <a:solidFill>
                  <a:srgbClr val="F2F2F2"/>
                </a:solidFill>
                <a:latin typeface="Calibri" pitchFamily="34" charset="0"/>
              </a:rPr>
              <a:t>Damping and local control of mirror-suspensions for laser </a:t>
            </a:r>
            <a:r>
              <a:rPr lang="en-US" sz="2400" dirty="0" err="1" smtClean="0">
                <a:solidFill>
                  <a:srgbClr val="F2F2F2"/>
                </a:solidFill>
                <a:latin typeface="Calibri" pitchFamily="34" charset="0"/>
              </a:rPr>
              <a:t>interferometric</a:t>
            </a:r>
            <a:r>
              <a:rPr lang="en-US" sz="2400" dirty="0" smtClean="0">
                <a:solidFill>
                  <a:srgbClr val="F2F2F2"/>
                </a:solidFill>
                <a:latin typeface="Calibri" pitchFamily="34" charset="0"/>
              </a:rPr>
              <a:t> </a:t>
            </a:r>
            <a:r>
              <a:rPr lang="de-DE" sz="2400" dirty="0" err="1" smtClean="0">
                <a:solidFill>
                  <a:srgbClr val="F2F2F2"/>
                </a:solidFill>
                <a:latin typeface="Calibri" pitchFamily="34" charset="0"/>
              </a:rPr>
              <a:t>gravitational</a:t>
            </a:r>
            <a:r>
              <a:rPr lang="de-DE" sz="2400" dirty="0" smtClean="0">
                <a:solidFill>
                  <a:srgbClr val="F2F2F2"/>
                </a:solidFill>
                <a:latin typeface="Calibri" pitchFamily="34" charset="0"/>
              </a:rPr>
              <a:t> </a:t>
            </a:r>
            <a:r>
              <a:rPr lang="de-DE" sz="2400" dirty="0" err="1" smtClean="0">
                <a:solidFill>
                  <a:srgbClr val="F2F2F2"/>
                </a:solidFill>
                <a:latin typeface="Calibri" pitchFamily="34" charset="0"/>
              </a:rPr>
              <a:t>wave</a:t>
            </a:r>
            <a:r>
              <a:rPr lang="de-DE" sz="2400" dirty="0" smtClean="0">
                <a:solidFill>
                  <a:srgbClr val="F2F2F2"/>
                </a:solidFill>
                <a:latin typeface="Calibri" pitchFamily="34" charset="0"/>
              </a:rPr>
              <a:t> </a:t>
            </a:r>
            <a:r>
              <a:rPr lang="de-DE" sz="2400" dirty="0" err="1" smtClean="0">
                <a:solidFill>
                  <a:srgbClr val="F2F2F2"/>
                </a:solidFill>
                <a:latin typeface="Calibri" pitchFamily="34" charset="0"/>
              </a:rPr>
              <a:t>detectors</a:t>
            </a:r>
            <a:endParaRPr lang="de-DE" sz="2400" dirty="0" smtClean="0">
              <a:solidFill>
                <a:srgbClr val="F2F2F2"/>
              </a:solidFill>
              <a:latin typeface="Calibri" pitchFamily="34" charset="0"/>
            </a:endParaRPr>
          </a:p>
          <a:p>
            <a:pPr algn="ctr"/>
            <a:r>
              <a:rPr lang="en-US" sz="1600" dirty="0" smtClean="0">
                <a:solidFill>
                  <a:srgbClr val="F2F2F2"/>
                </a:solidFill>
                <a:latin typeface="Calibri" pitchFamily="34" charset="0"/>
              </a:rPr>
              <a:t>K.A. </a:t>
            </a:r>
            <a:r>
              <a:rPr lang="en-US" sz="1600" dirty="0" smtClean="0">
                <a:solidFill>
                  <a:srgbClr val="F2F2F2"/>
                </a:solidFill>
                <a:latin typeface="Calibri" pitchFamily="34" charset="0"/>
              </a:rPr>
              <a:t>Strain and B.N. </a:t>
            </a:r>
            <a:r>
              <a:rPr lang="en-US" sz="1600" dirty="0" smtClean="0">
                <a:solidFill>
                  <a:srgbClr val="F2F2F2"/>
                </a:solidFill>
                <a:latin typeface="Calibri" pitchFamily="34" charset="0"/>
              </a:rPr>
              <a:t>Shapiro</a:t>
            </a:r>
          </a:p>
          <a:p>
            <a:pPr algn="ctr"/>
            <a:endParaRPr lang="de-DE" sz="2400" dirty="0" err="1" smtClean="0">
              <a:solidFill>
                <a:srgbClr val="F2F2F2"/>
              </a:solidFill>
              <a:latin typeface="Calibri" pitchFamily="34" charset="0"/>
            </a:endParaRPr>
          </a:p>
          <a:p>
            <a:pPr algn="ctr"/>
            <a:r>
              <a:rPr lang="en-US" dirty="0" smtClean="0">
                <a:solidFill>
                  <a:srgbClr val="F2F2F2"/>
                </a:solidFill>
                <a:latin typeface="Calibri" pitchFamily="34" charset="0"/>
              </a:rPr>
              <a:t>The mirrors of laser </a:t>
            </a:r>
            <a:r>
              <a:rPr lang="en-US" dirty="0" err="1" smtClean="0">
                <a:solidFill>
                  <a:srgbClr val="F2F2F2"/>
                </a:solidFill>
                <a:latin typeface="Calibri" pitchFamily="34" charset="0"/>
              </a:rPr>
              <a:t>interferometric</a:t>
            </a:r>
            <a:r>
              <a:rPr lang="en-US" dirty="0" smtClean="0">
                <a:solidFill>
                  <a:srgbClr val="F2F2F2"/>
                </a:solidFill>
                <a:latin typeface="Calibri" pitchFamily="34" charset="0"/>
              </a:rPr>
              <a:t> gravitational wave detectors hang from multi-stage suspensions. </a:t>
            </a:r>
            <a:r>
              <a:rPr lang="en-US" dirty="0" smtClean="0">
                <a:solidFill>
                  <a:srgbClr val="F2F2F2"/>
                </a:solidFill>
                <a:latin typeface="Calibri" pitchFamily="34" charset="0"/>
              </a:rPr>
              <a:t>These </a:t>
            </a:r>
            <a:r>
              <a:rPr lang="en-US" dirty="0" smtClean="0">
                <a:solidFill>
                  <a:srgbClr val="F2F2F2"/>
                </a:solidFill>
                <a:latin typeface="Calibri" pitchFamily="34" charset="0"/>
              </a:rPr>
              <a:t>support </a:t>
            </a:r>
            <a:r>
              <a:rPr lang="en-US" dirty="0" smtClean="0">
                <a:solidFill>
                  <a:srgbClr val="F2F2F2"/>
                </a:solidFill>
                <a:latin typeface="Calibri" pitchFamily="34" charset="0"/>
              </a:rPr>
              <a:t>the optics against gravity while isolating </a:t>
            </a:r>
            <a:r>
              <a:rPr lang="en-US" dirty="0" smtClean="0">
                <a:solidFill>
                  <a:srgbClr val="F2F2F2"/>
                </a:solidFill>
                <a:latin typeface="Calibri" pitchFamily="34" charset="0"/>
              </a:rPr>
              <a:t>them from </a:t>
            </a:r>
            <a:r>
              <a:rPr lang="en-US" dirty="0" smtClean="0">
                <a:solidFill>
                  <a:srgbClr val="F2F2F2"/>
                </a:solidFill>
                <a:latin typeface="Calibri" pitchFamily="34" charset="0"/>
              </a:rPr>
              <a:t>external vibration. Thermal noise must be kept </a:t>
            </a:r>
            <a:r>
              <a:rPr lang="en-US" dirty="0" smtClean="0">
                <a:solidFill>
                  <a:srgbClr val="F2F2F2"/>
                </a:solidFill>
                <a:latin typeface="Calibri" pitchFamily="34" charset="0"/>
              </a:rPr>
              <a:t>small </a:t>
            </a:r>
            <a:r>
              <a:rPr lang="en-US" dirty="0" smtClean="0">
                <a:solidFill>
                  <a:srgbClr val="F2F2F2"/>
                </a:solidFill>
                <a:latin typeface="Calibri" pitchFamily="34" charset="0"/>
              </a:rPr>
              <a:t>so mechanical loss must be minimized and the resulting structure has high-Q resonances rigid-body </a:t>
            </a:r>
            <a:r>
              <a:rPr lang="en-US" dirty="0" smtClean="0">
                <a:solidFill>
                  <a:srgbClr val="F2F2F2"/>
                </a:solidFill>
                <a:latin typeface="Calibri" pitchFamily="34" charset="0"/>
              </a:rPr>
              <a:t>modes</a:t>
            </a:r>
            <a:r>
              <a:rPr lang="en-US" dirty="0" smtClean="0">
                <a:solidFill>
                  <a:srgbClr val="F2F2F2"/>
                </a:solidFill>
                <a:latin typeface="Calibri" pitchFamily="34" charset="0"/>
              </a:rPr>
              <a:t>, typically in the frequency range between about 0.3 Hz and 20 Hz. Operation of the interferometer </a:t>
            </a:r>
            <a:r>
              <a:rPr lang="en-US" dirty="0" smtClean="0">
                <a:solidFill>
                  <a:srgbClr val="F2F2F2"/>
                </a:solidFill>
                <a:latin typeface="Calibri" pitchFamily="34" charset="0"/>
              </a:rPr>
              <a:t>requires </a:t>
            </a:r>
            <a:r>
              <a:rPr lang="en-US" dirty="0" smtClean="0">
                <a:solidFill>
                  <a:srgbClr val="F2F2F2"/>
                </a:solidFill>
                <a:latin typeface="Calibri" pitchFamily="34" charset="0"/>
              </a:rPr>
              <a:t>these resonances to be damped. Active damping </a:t>
            </a:r>
            <a:r>
              <a:rPr lang="en-US" dirty="0" smtClean="0">
                <a:solidFill>
                  <a:srgbClr val="F2F2F2"/>
                </a:solidFill>
                <a:latin typeface="Calibri" pitchFamily="34" charset="0"/>
              </a:rPr>
              <a:t>provides the </a:t>
            </a:r>
            <a:r>
              <a:rPr lang="en-US" dirty="0" smtClean="0">
                <a:solidFill>
                  <a:srgbClr val="F2F2F2"/>
                </a:solidFill>
                <a:latin typeface="Calibri" pitchFamily="34" charset="0"/>
              </a:rPr>
              <a:t>design </a:t>
            </a:r>
            <a:r>
              <a:rPr lang="en-US" dirty="0" err="1" smtClean="0">
                <a:solidFill>
                  <a:srgbClr val="F2F2F2"/>
                </a:solidFill>
                <a:latin typeface="Calibri" pitchFamily="34" charset="0"/>
              </a:rPr>
              <a:t>exibility</a:t>
            </a:r>
            <a:r>
              <a:rPr lang="en-US" dirty="0" smtClean="0">
                <a:solidFill>
                  <a:srgbClr val="F2F2F2"/>
                </a:solidFill>
                <a:latin typeface="Calibri" pitchFamily="34" charset="0"/>
              </a:rPr>
              <a:t> </a:t>
            </a:r>
            <a:r>
              <a:rPr lang="en-US" dirty="0" smtClean="0">
                <a:solidFill>
                  <a:srgbClr val="F2F2F2"/>
                </a:solidFill>
                <a:latin typeface="Calibri" pitchFamily="34" charset="0"/>
              </a:rPr>
              <a:t>required to achieve </a:t>
            </a:r>
            <a:r>
              <a:rPr lang="en-US" dirty="0" smtClean="0">
                <a:solidFill>
                  <a:srgbClr val="F2F2F2"/>
                </a:solidFill>
                <a:latin typeface="Calibri" pitchFamily="34" charset="0"/>
              </a:rPr>
              <a:t>rapid </a:t>
            </a:r>
            <a:r>
              <a:rPr lang="en-US" dirty="0" smtClean="0">
                <a:solidFill>
                  <a:srgbClr val="F2F2F2"/>
                </a:solidFill>
                <a:latin typeface="Calibri" pitchFamily="34" charset="0"/>
              </a:rPr>
              <a:t>settling with low noise. In practice there is a compromise between sensor performance, and hence cost </a:t>
            </a:r>
            <a:r>
              <a:rPr lang="en-US" dirty="0" smtClean="0">
                <a:solidFill>
                  <a:srgbClr val="F2F2F2"/>
                </a:solidFill>
                <a:latin typeface="Calibri" pitchFamily="34" charset="0"/>
              </a:rPr>
              <a:t>and </a:t>
            </a:r>
            <a:r>
              <a:rPr lang="en-US" dirty="0" smtClean="0">
                <a:solidFill>
                  <a:srgbClr val="F2F2F2"/>
                </a:solidFill>
                <a:latin typeface="Calibri" pitchFamily="34" charset="0"/>
              </a:rPr>
              <a:t>complexity, and sophistication of the control algorithm. We introduce a </a:t>
            </a:r>
            <a:r>
              <a:rPr lang="en-US" b="1" dirty="0" smtClean="0">
                <a:solidFill>
                  <a:srgbClr val="F2F2F2"/>
                </a:solidFill>
                <a:latin typeface="Calibri" pitchFamily="34" charset="0"/>
              </a:rPr>
              <a:t>novel approach which combines </a:t>
            </a:r>
            <a:r>
              <a:rPr lang="en-US" b="1" dirty="0" smtClean="0">
                <a:solidFill>
                  <a:srgbClr val="F2F2F2"/>
                </a:solidFill>
                <a:latin typeface="Calibri" pitchFamily="34" charset="0"/>
              </a:rPr>
              <a:t>the </a:t>
            </a:r>
            <a:r>
              <a:rPr lang="en-US" b="1" dirty="0" smtClean="0">
                <a:solidFill>
                  <a:srgbClr val="F2F2F2"/>
                </a:solidFill>
                <a:latin typeface="Calibri" pitchFamily="34" charset="0"/>
              </a:rPr>
              <a:t>new technique of modal damping with methods developed from </a:t>
            </a:r>
            <a:r>
              <a:rPr lang="en-US" b="1" dirty="0" smtClean="0">
                <a:solidFill>
                  <a:srgbClr val="F2F2F2"/>
                </a:solidFill>
                <a:latin typeface="Calibri" pitchFamily="34" charset="0"/>
              </a:rPr>
              <a:t>hose </a:t>
            </a:r>
            <a:r>
              <a:rPr lang="en-US" b="1" dirty="0" smtClean="0">
                <a:solidFill>
                  <a:srgbClr val="F2F2F2"/>
                </a:solidFill>
                <a:latin typeface="Calibri" pitchFamily="34" charset="0"/>
              </a:rPr>
              <a:t>applied in GEO600</a:t>
            </a:r>
            <a:r>
              <a:rPr lang="en-US" dirty="0" smtClean="0">
                <a:solidFill>
                  <a:srgbClr val="F2F2F2"/>
                </a:solidFill>
                <a:latin typeface="Calibri" pitchFamily="34" charset="0"/>
              </a:rPr>
              <a:t>. This approach </a:t>
            </a:r>
            <a:r>
              <a:rPr lang="en-US" dirty="0" smtClean="0">
                <a:solidFill>
                  <a:srgbClr val="F2F2F2"/>
                </a:solidFill>
                <a:latin typeface="Calibri" pitchFamily="34" charset="0"/>
              </a:rPr>
              <a:t>is </a:t>
            </a:r>
            <a:r>
              <a:rPr lang="en-US" dirty="0" smtClean="0">
                <a:solidFill>
                  <a:srgbClr val="F2F2F2"/>
                </a:solidFill>
                <a:latin typeface="Calibri" pitchFamily="34" charset="0"/>
              </a:rPr>
              <a:t>predicted to meet the goals for damping and </a:t>
            </a:r>
            <a:r>
              <a:rPr lang="en-US" dirty="0" smtClean="0">
                <a:solidFill>
                  <a:srgbClr val="F2F2F2"/>
                </a:solidFill>
                <a:latin typeface="Calibri" pitchFamily="34" charset="0"/>
              </a:rPr>
              <a:t>for noise </a:t>
            </a:r>
            <a:r>
              <a:rPr lang="en-US" dirty="0" smtClean="0">
                <a:solidFill>
                  <a:srgbClr val="F2F2F2"/>
                </a:solidFill>
                <a:latin typeface="Calibri" pitchFamily="34" charset="0"/>
              </a:rPr>
              <a:t>performance set by the Advanced LIGO project.</a:t>
            </a:r>
          </a:p>
          <a:p>
            <a:pPr marL="342900" marR="0" lvl="0" indent="-342900" algn="ctr" defTabSz="914400" rtl="0" eaLnBrk="1" fontAlgn="base" latinLnBrk="0" hangingPunct="1">
              <a:lnSpc>
                <a:spcPct val="100000"/>
              </a:lnSpc>
              <a:spcBef>
                <a:spcPct val="20000"/>
              </a:spcBef>
              <a:spcAft>
                <a:spcPct val="0"/>
              </a:spcAft>
              <a:buClr>
                <a:srgbClr val="C00000"/>
              </a:buClr>
              <a:buSzTx/>
              <a:tabLst/>
              <a:defRPr/>
            </a:pPr>
            <a:endParaRPr lang="en-US" sz="2400" dirty="0" smtClean="0">
              <a:solidFill>
                <a:srgbClr val="F2F2F2"/>
              </a:solidFill>
              <a:latin typeface="Calibri" pitchFamily="34" charset="0"/>
            </a:endParaRPr>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P1200009-v1</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2</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43</a:t>
            </a:fld>
            <a:endParaRPr lang="de-DE" dirty="0"/>
          </a:p>
        </p:txBody>
      </p:sp>
      <p:sp>
        <p:nvSpPr>
          <p:cNvPr id="19" name="Inhaltsplatzhalter 20"/>
          <p:cNvSpPr txBox="1">
            <a:spLocks/>
          </p:cNvSpPr>
          <p:nvPr/>
        </p:nvSpPr>
        <p:spPr bwMode="auto">
          <a:xfrm>
            <a:off x="467544" y="1484784"/>
            <a:ext cx="8064896"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solidFill>
                  <a:srgbClr val="F2F2F2"/>
                </a:solidFill>
                <a:latin typeface="Calibri" pitchFamily="34" charset="0"/>
              </a:rPr>
              <a:t>Issues: production tolerances!</a:t>
            </a:r>
          </a:p>
          <a:p>
            <a:endParaRPr lang="en-US" dirty="0" smtClean="0">
              <a:solidFill>
                <a:srgbClr val="F2F2F2"/>
              </a:solidFill>
              <a:latin typeface="Calibri" pitchFamily="34" charset="0"/>
            </a:endParaRPr>
          </a:p>
          <a:p>
            <a:r>
              <a:rPr lang="en-US" dirty="0" smtClean="0">
                <a:solidFill>
                  <a:srgbClr val="F2F2F2"/>
                </a:solidFill>
                <a:latin typeface="Calibri" pitchFamily="34" charset="0"/>
              </a:rPr>
              <a:t>[…] The </a:t>
            </a:r>
            <a:r>
              <a:rPr lang="en-US" u="sng" dirty="0" smtClean="0">
                <a:solidFill>
                  <a:srgbClr val="F2F2F2"/>
                </a:solidFill>
                <a:latin typeface="Calibri" pitchFamily="34" charset="0"/>
              </a:rPr>
              <a:t>sensitive parameters in the suspension are the </a:t>
            </a:r>
            <a:r>
              <a:rPr lang="en-US" u="sng" dirty="0" smtClean="0">
                <a:solidFill>
                  <a:srgbClr val="F2F2F2"/>
                </a:solidFill>
                <a:latin typeface="Calibri" pitchFamily="34" charset="0"/>
              </a:rPr>
              <a:t>z coordinates of </a:t>
            </a:r>
            <a:r>
              <a:rPr lang="en-US" u="sng" dirty="0" smtClean="0">
                <a:solidFill>
                  <a:srgbClr val="F2F2F2"/>
                </a:solidFill>
                <a:latin typeface="Calibri" pitchFamily="34" charset="0"/>
              </a:rPr>
              <a:t>the wire (or </a:t>
            </a:r>
            <a:r>
              <a:rPr lang="en-US" u="sng" dirty="0" smtClean="0">
                <a:solidFill>
                  <a:srgbClr val="F2F2F2"/>
                </a:solidFill>
                <a:latin typeface="Calibri" pitchFamily="34" charset="0"/>
              </a:rPr>
              <a:t>fiber</a:t>
            </a:r>
            <a:r>
              <a:rPr lang="en-US" u="sng" dirty="0" smtClean="0">
                <a:solidFill>
                  <a:srgbClr val="F2F2F2"/>
                </a:solidFill>
                <a:latin typeface="Calibri" pitchFamily="34" charset="0"/>
              </a:rPr>
              <a:t>) attachment points</a:t>
            </a:r>
            <a:r>
              <a:rPr lang="en-US" dirty="0" smtClean="0">
                <a:solidFill>
                  <a:srgbClr val="F2F2F2"/>
                </a:solidFill>
                <a:latin typeface="Calibri" pitchFamily="34" charset="0"/>
              </a:rPr>
              <a:t>, </a:t>
            </a:r>
            <a:r>
              <a:rPr lang="en-US" dirty="0" smtClean="0">
                <a:solidFill>
                  <a:srgbClr val="F2F2F2"/>
                </a:solidFill>
                <a:latin typeface="Calibri" pitchFamily="34" charset="0"/>
              </a:rPr>
              <a:t>measured from </a:t>
            </a:r>
            <a:r>
              <a:rPr lang="en-US" dirty="0" smtClean="0">
                <a:solidFill>
                  <a:srgbClr val="F2F2F2"/>
                </a:solidFill>
                <a:latin typeface="Calibri" pitchFamily="34" charset="0"/>
              </a:rPr>
              <a:t>the centers of mass </a:t>
            </a:r>
            <a:r>
              <a:rPr lang="en-US" dirty="0" smtClean="0">
                <a:solidFill>
                  <a:srgbClr val="F2F2F2"/>
                </a:solidFill>
                <a:latin typeface="Calibri" pitchFamily="34" charset="0"/>
              </a:rPr>
              <a:t>- </a:t>
            </a:r>
            <a:r>
              <a:rPr lang="en-US" dirty="0" smtClean="0">
                <a:solidFill>
                  <a:srgbClr val="F2F2F2"/>
                </a:solidFill>
                <a:latin typeface="Calibri" pitchFamily="34" charset="0"/>
              </a:rPr>
              <a:t>these were varied by </a:t>
            </a:r>
            <a:r>
              <a:rPr lang="en-US" dirty="0" smtClean="0">
                <a:solidFill>
                  <a:srgbClr val="F2F2F2"/>
                </a:solidFill>
                <a:latin typeface="Calibri" pitchFamily="34" charset="0"/>
              </a:rPr>
              <a:t>up to </a:t>
            </a:r>
            <a:r>
              <a:rPr lang="en-US" dirty="0" smtClean="0">
                <a:solidFill>
                  <a:srgbClr val="F2F2F2"/>
                </a:solidFill>
                <a:latin typeface="Calibri" pitchFamily="34" charset="0"/>
              </a:rPr>
              <a:t>1 mm, by adding a suitable random amount. </a:t>
            </a:r>
            <a:r>
              <a:rPr lang="en-US" dirty="0" smtClean="0">
                <a:solidFill>
                  <a:srgbClr val="F2F2F2"/>
                </a:solidFill>
                <a:latin typeface="Calibri" pitchFamily="34" charset="0"/>
              </a:rPr>
              <a:t>This was </a:t>
            </a:r>
            <a:r>
              <a:rPr lang="en-US" dirty="0" smtClean="0">
                <a:solidFill>
                  <a:srgbClr val="F2F2F2"/>
                </a:solidFill>
                <a:latin typeface="Calibri" pitchFamily="34" charset="0"/>
              </a:rPr>
              <a:t>done for the four such attachment planes most </a:t>
            </a:r>
            <a:r>
              <a:rPr lang="en-US" dirty="0" smtClean="0">
                <a:solidFill>
                  <a:srgbClr val="F2F2F2"/>
                </a:solidFill>
                <a:latin typeface="Calibri" pitchFamily="34" charset="0"/>
              </a:rPr>
              <a:t>subject to </a:t>
            </a:r>
            <a:r>
              <a:rPr lang="en-US" dirty="0" smtClean="0">
                <a:solidFill>
                  <a:srgbClr val="F2F2F2"/>
                </a:solidFill>
                <a:latin typeface="Calibri" pitchFamily="34" charset="0"/>
              </a:rPr>
              <a:t>assembly errors: that for the wires hanging </a:t>
            </a:r>
            <a:r>
              <a:rPr lang="en-US" dirty="0" smtClean="0">
                <a:solidFill>
                  <a:srgbClr val="F2F2F2"/>
                </a:solidFill>
                <a:latin typeface="Calibri" pitchFamily="34" charset="0"/>
              </a:rPr>
              <a:t>from the </a:t>
            </a:r>
            <a:r>
              <a:rPr lang="en-US" dirty="0" smtClean="0">
                <a:solidFill>
                  <a:srgbClr val="F2F2F2"/>
                </a:solidFill>
                <a:latin typeface="Calibri" pitchFamily="34" charset="0"/>
              </a:rPr>
              <a:t>top mass, for the wires hanging from the 2nd </a:t>
            </a:r>
            <a:r>
              <a:rPr lang="en-US" dirty="0" smtClean="0">
                <a:solidFill>
                  <a:srgbClr val="F2F2F2"/>
                </a:solidFill>
                <a:latin typeface="Calibri" pitchFamily="34" charset="0"/>
              </a:rPr>
              <a:t>mass, and </a:t>
            </a:r>
            <a:r>
              <a:rPr lang="en-US" dirty="0" smtClean="0">
                <a:solidFill>
                  <a:srgbClr val="F2F2F2"/>
                </a:solidFill>
                <a:latin typeface="Calibri" pitchFamily="34" charset="0"/>
              </a:rPr>
              <a:t>for top and bottom of the </a:t>
            </a:r>
            <a:r>
              <a:rPr lang="en-US" dirty="0" smtClean="0">
                <a:solidFill>
                  <a:srgbClr val="F2F2F2"/>
                </a:solidFill>
                <a:latin typeface="Calibri" pitchFamily="34" charset="0"/>
              </a:rPr>
              <a:t>fibers </a:t>
            </a:r>
            <a:r>
              <a:rPr lang="en-US" dirty="0" smtClean="0">
                <a:solidFill>
                  <a:srgbClr val="F2F2F2"/>
                </a:solidFill>
                <a:latin typeface="Calibri" pitchFamily="34" charset="0"/>
              </a:rPr>
              <a:t>in stage 4.</a:t>
            </a:r>
          </a:p>
          <a:p>
            <a:r>
              <a:rPr lang="en-US" dirty="0" smtClean="0">
                <a:solidFill>
                  <a:srgbClr val="F2F2F2"/>
                </a:solidFill>
                <a:latin typeface="Calibri" pitchFamily="34" charset="0"/>
              </a:rPr>
              <a:t>Another class of error arises where </a:t>
            </a:r>
            <a:r>
              <a:rPr lang="en-US" u="sng" dirty="0" smtClean="0">
                <a:solidFill>
                  <a:srgbClr val="F2F2F2"/>
                </a:solidFill>
                <a:latin typeface="Calibri" pitchFamily="34" charset="0"/>
              </a:rPr>
              <a:t>production </a:t>
            </a:r>
            <a:r>
              <a:rPr lang="en-US" u="sng" dirty="0" smtClean="0">
                <a:solidFill>
                  <a:srgbClr val="F2F2F2"/>
                </a:solidFill>
                <a:latin typeface="Calibri" pitchFamily="34" charset="0"/>
              </a:rPr>
              <a:t>tolerance</a:t>
            </a:r>
            <a:r>
              <a:rPr lang="en-US" dirty="0" smtClean="0">
                <a:solidFill>
                  <a:srgbClr val="F2F2F2"/>
                </a:solidFill>
                <a:latin typeface="Calibri" pitchFamily="34" charset="0"/>
              </a:rPr>
              <a:t> leads </a:t>
            </a:r>
            <a:r>
              <a:rPr lang="en-US" dirty="0" smtClean="0">
                <a:solidFill>
                  <a:srgbClr val="F2F2F2"/>
                </a:solidFill>
                <a:latin typeface="Calibri" pitchFamily="34" charset="0"/>
              </a:rPr>
              <a:t>to </a:t>
            </a:r>
            <a:r>
              <a:rPr lang="en-US" u="sng" dirty="0" smtClean="0">
                <a:solidFill>
                  <a:srgbClr val="F2F2F2"/>
                </a:solidFill>
                <a:latin typeface="Calibri" pitchFamily="34" charset="0"/>
              </a:rPr>
              <a:t>variations in the moments of inertia </a:t>
            </a:r>
            <a:r>
              <a:rPr lang="en-US" u="sng" dirty="0" smtClean="0">
                <a:solidFill>
                  <a:srgbClr val="F2F2F2"/>
                </a:solidFill>
                <a:latin typeface="Calibri" pitchFamily="34" charset="0"/>
              </a:rPr>
              <a:t>of the </a:t>
            </a:r>
            <a:r>
              <a:rPr lang="en-US" u="sng" dirty="0" smtClean="0">
                <a:solidFill>
                  <a:srgbClr val="F2F2F2"/>
                </a:solidFill>
                <a:latin typeface="Calibri" pitchFamily="34" charset="0"/>
              </a:rPr>
              <a:t>masses</a:t>
            </a:r>
            <a:r>
              <a:rPr lang="en-US" dirty="0" smtClean="0">
                <a:solidFill>
                  <a:srgbClr val="F2F2F2"/>
                </a:solidFill>
                <a:latin typeface="Calibri" pitchFamily="34" charset="0"/>
              </a:rPr>
              <a:t>, in particular </a:t>
            </a:r>
            <a:r>
              <a:rPr lang="en-US" dirty="0" smtClean="0">
                <a:solidFill>
                  <a:srgbClr val="F2F2F2"/>
                </a:solidFill>
                <a:latin typeface="Calibri" pitchFamily="34" charset="0"/>
              </a:rPr>
              <a:t>affecting </a:t>
            </a:r>
            <a:r>
              <a:rPr lang="en-US" dirty="0" smtClean="0">
                <a:solidFill>
                  <a:srgbClr val="F2F2F2"/>
                </a:solidFill>
                <a:latin typeface="Calibri" pitchFamily="34" charset="0"/>
              </a:rPr>
              <a:t>the </a:t>
            </a:r>
            <a:r>
              <a:rPr lang="en-US" dirty="0" smtClean="0">
                <a:solidFill>
                  <a:srgbClr val="F2F2F2"/>
                </a:solidFill>
                <a:latin typeface="Calibri" pitchFamily="34" charset="0"/>
              </a:rPr>
              <a:t>off-diagonal terms which </a:t>
            </a:r>
            <a:r>
              <a:rPr lang="en-US" dirty="0" smtClean="0">
                <a:solidFill>
                  <a:srgbClr val="F2F2F2"/>
                </a:solidFill>
                <a:latin typeface="Calibri" pitchFamily="34" charset="0"/>
              </a:rPr>
              <a:t>are relatively small. The pitch and roll </a:t>
            </a:r>
            <a:r>
              <a:rPr lang="en-US" dirty="0" smtClean="0">
                <a:solidFill>
                  <a:srgbClr val="F2F2F2"/>
                </a:solidFill>
                <a:latin typeface="Calibri" pitchFamily="34" charset="0"/>
              </a:rPr>
              <a:t>inertias were </a:t>
            </a:r>
            <a:r>
              <a:rPr lang="en-US" dirty="0" smtClean="0">
                <a:solidFill>
                  <a:srgbClr val="F2F2F2"/>
                </a:solidFill>
                <a:latin typeface="Calibri" pitchFamily="34" charset="0"/>
              </a:rPr>
              <a:t>randomly </a:t>
            </a:r>
            <a:r>
              <a:rPr lang="en-US" dirty="0" smtClean="0">
                <a:solidFill>
                  <a:srgbClr val="F2F2F2"/>
                </a:solidFill>
                <a:latin typeface="Calibri" pitchFamily="34" charset="0"/>
              </a:rPr>
              <a:t>modified </a:t>
            </a:r>
            <a:r>
              <a:rPr lang="en-US" dirty="0" smtClean="0">
                <a:solidFill>
                  <a:srgbClr val="F2F2F2"/>
                </a:solidFill>
                <a:latin typeface="Calibri" pitchFamily="34" charset="0"/>
              </a:rPr>
              <a:t>by multiplying with a </a:t>
            </a:r>
            <a:r>
              <a:rPr lang="en-US" dirty="0" smtClean="0">
                <a:solidFill>
                  <a:srgbClr val="F2F2F2"/>
                </a:solidFill>
                <a:latin typeface="Calibri" pitchFamily="34" charset="0"/>
              </a:rPr>
              <a:t>random factor </a:t>
            </a:r>
            <a:r>
              <a:rPr lang="en-US" dirty="0" smtClean="0">
                <a:solidFill>
                  <a:srgbClr val="F2F2F2"/>
                </a:solidFill>
                <a:latin typeface="Calibri" pitchFamily="34" charset="0"/>
              </a:rPr>
              <a:t>in the range from 0.95 to 1.05. Finally the </a:t>
            </a:r>
            <a:r>
              <a:rPr lang="en-US" dirty="0" smtClean="0">
                <a:solidFill>
                  <a:srgbClr val="F2F2F2"/>
                </a:solidFill>
                <a:latin typeface="Calibri" pitchFamily="34" charset="0"/>
              </a:rPr>
              <a:t>off-diagonal </a:t>
            </a:r>
            <a:r>
              <a:rPr lang="en-US" dirty="0" smtClean="0">
                <a:solidFill>
                  <a:srgbClr val="F2F2F2"/>
                </a:solidFill>
                <a:latin typeface="Calibri" pitchFamily="34" charset="0"/>
              </a:rPr>
              <a:t>term which couples pitch and roll was </a:t>
            </a:r>
            <a:r>
              <a:rPr lang="en-US" dirty="0" smtClean="0">
                <a:solidFill>
                  <a:srgbClr val="F2F2F2"/>
                </a:solidFill>
                <a:latin typeface="Calibri" pitchFamily="34" charset="0"/>
              </a:rPr>
              <a:t>varied from </a:t>
            </a:r>
            <a:r>
              <a:rPr lang="en-US" dirty="0" smtClean="0">
                <a:solidFill>
                  <a:srgbClr val="F2F2F2"/>
                </a:solidFill>
                <a:latin typeface="Calibri" pitchFamily="34" charset="0"/>
              </a:rPr>
              <a:t>0.5 to 1.5 times the design value</a:t>
            </a:r>
            <a:r>
              <a:rPr lang="en-US" dirty="0" smtClean="0">
                <a:solidFill>
                  <a:srgbClr val="F2F2F2"/>
                </a:solidFill>
                <a:latin typeface="Calibri" pitchFamily="34" charset="0"/>
              </a:rPr>
              <a:t>.[…]</a:t>
            </a:r>
            <a:endParaRPr lang="en-US" dirty="0" smtClean="0">
              <a:solidFill>
                <a:srgbClr val="F2F2F2"/>
              </a:solidFill>
              <a:latin typeface="Calibri" pitchFamily="34" charset="0"/>
            </a:endParaRPr>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P1200009-v1</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2</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44</a:t>
            </a:fld>
            <a:endParaRPr lang="de-DE" dirty="0"/>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P1200009-v1</a:t>
            </a:r>
          </a:p>
        </p:txBody>
      </p:sp>
      <p:pic>
        <p:nvPicPr>
          <p:cNvPr id="182274" name="Picture 2"/>
          <p:cNvPicPr>
            <a:picLocks noChangeAspect="1" noChangeArrowheads="1"/>
          </p:cNvPicPr>
          <p:nvPr/>
        </p:nvPicPr>
        <p:blipFill>
          <a:blip r:embed="rId2" cstate="print"/>
          <a:srcRect/>
          <a:stretch>
            <a:fillRect/>
          </a:stretch>
        </p:blipFill>
        <p:spPr bwMode="auto">
          <a:xfrm>
            <a:off x="539552" y="1772816"/>
            <a:ext cx="4619625" cy="3733800"/>
          </a:xfrm>
          <a:prstGeom prst="rect">
            <a:avLst/>
          </a:prstGeom>
          <a:noFill/>
          <a:ln w="9525">
            <a:noFill/>
            <a:miter lim="800000"/>
            <a:headEnd/>
            <a:tailEnd/>
          </a:ln>
        </p:spPr>
      </p:pic>
      <p:sp>
        <p:nvSpPr>
          <p:cNvPr id="7" name="Inhaltsplatzhalter 20"/>
          <p:cNvSpPr txBox="1">
            <a:spLocks/>
          </p:cNvSpPr>
          <p:nvPr/>
        </p:nvSpPr>
        <p:spPr bwMode="auto">
          <a:xfrm>
            <a:off x="5436096" y="1772816"/>
            <a:ext cx="349188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F2F2F2"/>
                </a:solidFill>
                <a:latin typeface="Calibri" pitchFamily="34" charset="0"/>
              </a:rPr>
              <a:t>Complex frequency (s)-plane plot </a:t>
            </a:r>
            <a:r>
              <a:rPr lang="en-US" dirty="0" smtClean="0">
                <a:solidFill>
                  <a:srgbClr val="F2F2F2"/>
                </a:solidFill>
                <a:latin typeface="Calibri" pitchFamily="34" charset="0"/>
              </a:rPr>
              <a:t>showing </a:t>
            </a:r>
            <a:r>
              <a:rPr lang="en-US" dirty="0" smtClean="0">
                <a:solidFill>
                  <a:srgbClr val="F2F2F2"/>
                </a:solidFill>
                <a:latin typeface="Calibri" pitchFamily="34" charset="0"/>
              </a:rPr>
              <a:t>the poles </a:t>
            </a:r>
            <a:r>
              <a:rPr lang="en-US" dirty="0" smtClean="0">
                <a:solidFill>
                  <a:srgbClr val="F2F2F2"/>
                </a:solidFill>
                <a:latin typeface="Calibri" pitchFamily="34" charset="0"/>
              </a:rPr>
              <a:t>of </a:t>
            </a:r>
            <a:r>
              <a:rPr lang="en-US" dirty="0" smtClean="0">
                <a:solidFill>
                  <a:srgbClr val="F2F2F2"/>
                </a:solidFill>
                <a:latin typeface="Calibri" pitchFamily="34" charset="0"/>
              </a:rPr>
              <a:t>the closed loop modal damping system. </a:t>
            </a:r>
            <a:r>
              <a:rPr lang="en-US" dirty="0" smtClean="0">
                <a:solidFill>
                  <a:srgbClr val="F2F2F2"/>
                </a:solidFill>
                <a:latin typeface="Calibri" pitchFamily="34" charset="0"/>
              </a:rPr>
              <a:t>The </a:t>
            </a:r>
            <a:r>
              <a:rPr lang="en-US" u="sng" dirty="0" smtClean="0">
                <a:solidFill>
                  <a:srgbClr val="F2F2F2"/>
                </a:solidFill>
                <a:latin typeface="Calibri" pitchFamily="34" charset="0"/>
              </a:rPr>
              <a:t>reference </a:t>
            </a:r>
            <a:r>
              <a:rPr lang="en-US" u="sng" dirty="0" smtClean="0">
                <a:solidFill>
                  <a:srgbClr val="F2F2F2"/>
                </a:solidFill>
                <a:latin typeface="Calibri" pitchFamily="34" charset="0"/>
              </a:rPr>
              <a:t>system is represented by the bold (black)</a:t>
            </a:r>
            <a:r>
              <a:rPr lang="en-US" dirty="0" smtClean="0">
                <a:solidFill>
                  <a:srgbClr val="F2F2F2"/>
                </a:solidFill>
                <a:latin typeface="Calibri" pitchFamily="34" charset="0"/>
              </a:rPr>
              <a:t> </a:t>
            </a:r>
            <a:r>
              <a:rPr lang="en-US" dirty="0" smtClean="0">
                <a:solidFill>
                  <a:srgbClr val="F2F2F2"/>
                </a:solidFill>
                <a:latin typeface="Calibri" pitchFamily="34" charset="0"/>
              </a:rPr>
              <a:t>symbols, while </a:t>
            </a:r>
            <a:r>
              <a:rPr lang="en-US" dirty="0" smtClean="0">
                <a:solidFill>
                  <a:srgbClr val="F2F2F2"/>
                </a:solidFill>
                <a:latin typeface="Calibri" pitchFamily="34" charset="0"/>
              </a:rPr>
              <a:t>the </a:t>
            </a:r>
            <a:r>
              <a:rPr lang="en-US" u="sng" dirty="0" smtClean="0">
                <a:solidFill>
                  <a:srgbClr val="F2F2F2"/>
                </a:solidFill>
                <a:latin typeface="Calibri" pitchFamily="34" charset="0"/>
              </a:rPr>
              <a:t>100 trials of perturbed systems are represented </a:t>
            </a:r>
            <a:r>
              <a:rPr lang="en-US" u="sng" dirty="0" smtClean="0">
                <a:solidFill>
                  <a:srgbClr val="F2F2F2"/>
                </a:solidFill>
                <a:latin typeface="Calibri" pitchFamily="34" charset="0"/>
              </a:rPr>
              <a:t>by the finer </a:t>
            </a:r>
            <a:r>
              <a:rPr lang="en-US" u="sng" dirty="0" smtClean="0">
                <a:solidFill>
                  <a:srgbClr val="F2F2F2"/>
                </a:solidFill>
                <a:latin typeface="Calibri" pitchFamily="34" charset="0"/>
              </a:rPr>
              <a:t>(red)</a:t>
            </a:r>
            <a:r>
              <a:rPr lang="en-US" dirty="0" smtClean="0">
                <a:solidFill>
                  <a:srgbClr val="F2F2F2"/>
                </a:solidFill>
                <a:latin typeface="Calibri" pitchFamily="34" charset="0"/>
              </a:rPr>
              <a:t> symbols. Each trial represents a system </a:t>
            </a:r>
            <a:r>
              <a:rPr lang="en-US" dirty="0" smtClean="0">
                <a:solidFill>
                  <a:srgbClr val="F2F2F2"/>
                </a:solidFill>
                <a:latin typeface="Calibri" pitchFamily="34" charset="0"/>
              </a:rPr>
              <a:t>modified </a:t>
            </a:r>
            <a:r>
              <a:rPr lang="en-US" dirty="0" smtClean="0">
                <a:solidFill>
                  <a:srgbClr val="F2F2F2"/>
                </a:solidFill>
                <a:latin typeface="Calibri" pitchFamily="34" charset="0"/>
              </a:rPr>
              <a:t>from the ideal using the random parameters </a:t>
            </a:r>
            <a:r>
              <a:rPr lang="en-US" dirty="0" smtClean="0">
                <a:solidFill>
                  <a:srgbClr val="F2F2F2"/>
                </a:solidFill>
                <a:latin typeface="Calibri" pitchFamily="34" charset="0"/>
              </a:rPr>
              <a:t>described in </a:t>
            </a:r>
            <a:r>
              <a:rPr lang="en-US" dirty="0" smtClean="0">
                <a:solidFill>
                  <a:srgbClr val="F2F2F2"/>
                </a:solidFill>
                <a:latin typeface="Calibri" pitchFamily="34" charset="0"/>
              </a:rPr>
              <a:t>the text. In this test </a:t>
            </a:r>
            <a:r>
              <a:rPr lang="en-US" u="sng" dirty="0" smtClean="0">
                <a:solidFill>
                  <a:srgbClr val="F2F2F2"/>
                </a:solidFill>
                <a:latin typeface="Calibri" pitchFamily="34" charset="0"/>
              </a:rPr>
              <a:t>16% of the cases are unstable</a:t>
            </a:r>
            <a:r>
              <a:rPr lang="en-US" dirty="0" smtClean="0">
                <a:solidFill>
                  <a:srgbClr val="F2F2F2"/>
                </a:solidFill>
                <a:latin typeface="Calibri" pitchFamily="34" charset="0"/>
              </a:rPr>
              <a:t>.</a:t>
            </a:r>
            <a:endParaRPr lang="en-US"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285728"/>
            <a:ext cx="6884838" cy="725470"/>
          </a:xfrm>
        </p:spPr>
        <p:txBody>
          <a:bodyPr/>
          <a:lstStyle/>
          <a:p>
            <a:r>
              <a:rPr lang="de-DE" dirty="0" smtClean="0"/>
              <a:t>Modal </a:t>
            </a:r>
            <a:r>
              <a:rPr lang="de-DE" dirty="0" err="1" smtClean="0"/>
              <a:t>damping</a:t>
            </a:r>
            <a:r>
              <a:rPr lang="de-DE" dirty="0" smtClean="0"/>
              <a:t> 2</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45</a:t>
            </a:fld>
            <a:endParaRPr lang="de-DE" dirty="0"/>
          </a:p>
        </p:txBody>
      </p:sp>
      <p:sp>
        <p:nvSpPr>
          <p:cNvPr id="6" name="Rechteck 5"/>
          <p:cNvSpPr/>
          <p:nvPr/>
        </p:nvSpPr>
        <p:spPr>
          <a:xfrm>
            <a:off x="0" y="6516052"/>
            <a:ext cx="2954142" cy="369332"/>
          </a:xfrm>
          <a:prstGeom prst="rect">
            <a:avLst/>
          </a:prstGeom>
        </p:spPr>
        <p:txBody>
          <a:bodyPr wrap="none">
            <a:spAutoFit/>
          </a:bodyPr>
          <a:lstStyle/>
          <a:p>
            <a:r>
              <a:rPr lang="de-DE" dirty="0" smtClean="0">
                <a:solidFill>
                  <a:srgbClr val="F2F2F2"/>
                </a:solidFill>
                <a:latin typeface="Calibri" pitchFamily="34" charset="0"/>
              </a:rPr>
              <a:t>LIGO </a:t>
            </a:r>
            <a:r>
              <a:rPr lang="de-DE" dirty="0" err="1" smtClean="0">
                <a:solidFill>
                  <a:srgbClr val="F2F2F2"/>
                </a:solidFill>
                <a:latin typeface="Calibri" pitchFamily="34" charset="0"/>
              </a:rPr>
              <a:t>Document</a:t>
            </a:r>
            <a:r>
              <a:rPr lang="de-DE" dirty="0" smtClean="0">
                <a:solidFill>
                  <a:srgbClr val="F2F2F2"/>
                </a:solidFill>
                <a:latin typeface="Calibri" pitchFamily="34" charset="0"/>
              </a:rPr>
              <a:t> P1100102-v5</a:t>
            </a:r>
          </a:p>
        </p:txBody>
      </p:sp>
      <p:sp>
        <p:nvSpPr>
          <p:cNvPr id="8" name="Rechteck 7"/>
          <p:cNvSpPr/>
          <p:nvPr/>
        </p:nvSpPr>
        <p:spPr>
          <a:xfrm>
            <a:off x="323528" y="1700808"/>
            <a:ext cx="8280920" cy="4524315"/>
          </a:xfrm>
          <a:prstGeom prst="rect">
            <a:avLst/>
          </a:prstGeom>
        </p:spPr>
        <p:txBody>
          <a:bodyPr wrap="square">
            <a:spAutoFit/>
          </a:bodyPr>
          <a:lstStyle/>
          <a:p>
            <a:r>
              <a:rPr lang="de-DE" dirty="0" smtClean="0">
                <a:solidFill>
                  <a:srgbClr val="F2F2F2"/>
                </a:solidFill>
                <a:latin typeface="Calibri" pitchFamily="34" charset="0"/>
              </a:rPr>
              <a:t>VII. CONCLUSION: APPLICATION TO ALIGO</a:t>
            </a:r>
          </a:p>
          <a:p>
            <a:r>
              <a:rPr lang="en-US" dirty="0" smtClean="0">
                <a:solidFill>
                  <a:srgbClr val="F2F2F2"/>
                </a:solidFill>
                <a:latin typeface="Calibri" pitchFamily="34" charset="0"/>
              </a:rPr>
              <a:t>We have presented two approaches to damping </a:t>
            </a:r>
            <a:r>
              <a:rPr lang="en-US" dirty="0" smtClean="0">
                <a:solidFill>
                  <a:srgbClr val="F2F2F2"/>
                </a:solidFill>
                <a:latin typeface="Calibri" pitchFamily="34" charset="0"/>
              </a:rPr>
              <a:t>the rigid-body </a:t>
            </a:r>
            <a:r>
              <a:rPr lang="en-US" dirty="0" smtClean="0">
                <a:solidFill>
                  <a:srgbClr val="F2F2F2"/>
                </a:solidFill>
                <a:latin typeface="Calibri" pitchFamily="34" charset="0"/>
              </a:rPr>
              <a:t>modes of the </a:t>
            </a:r>
            <a:r>
              <a:rPr lang="en-US" dirty="0" err="1" smtClean="0">
                <a:solidFill>
                  <a:srgbClr val="F2F2F2"/>
                </a:solidFill>
                <a:latin typeface="Calibri" pitchFamily="34" charset="0"/>
              </a:rPr>
              <a:t>aLIGO</a:t>
            </a:r>
            <a:r>
              <a:rPr lang="en-US" dirty="0" smtClean="0">
                <a:solidFill>
                  <a:srgbClr val="F2F2F2"/>
                </a:solidFill>
                <a:latin typeface="Calibri" pitchFamily="34" charset="0"/>
              </a:rPr>
              <a:t> quadruple suspensions. These methods may have application elsewhere that </a:t>
            </a:r>
            <a:r>
              <a:rPr lang="en-US" dirty="0" err="1" smtClean="0">
                <a:solidFill>
                  <a:srgbClr val="F2F2F2"/>
                </a:solidFill>
                <a:latin typeface="Calibri" pitchFamily="34" charset="0"/>
              </a:rPr>
              <a:t>lownoise</a:t>
            </a:r>
            <a:r>
              <a:rPr lang="en-US" dirty="0" smtClean="0">
                <a:solidFill>
                  <a:srgbClr val="F2F2F2"/>
                </a:solidFill>
                <a:latin typeface="Calibri" pitchFamily="34" charset="0"/>
              </a:rPr>
              <a:t> damping of complicated suspension systems is required. </a:t>
            </a:r>
          </a:p>
          <a:p>
            <a:r>
              <a:rPr lang="en-US" dirty="0" smtClean="0">
                <a:solidFill>
                  <a:srgbClr val="F2F2F2"/>
                </a:solidFill>
                <a:latin typeface="Calibri" pitchFamily="34" charset="0"/>
              </a:rPr>
              <a:t>The modal method provides quick settling together with low noise. The </a:t>
            </a:r>
            <a:r>
              <a:rPr lang="en-US" u="sng" dirty="0" smtClean="0">
                <a:solidFill>
                  <a:srgbClr val="F2F2F2"/>
                </a:solidFill>
                <a:latin typeface="Calibri" pitchFamily="34" charset="0"/>
              </a:rPr>
              <a:t>multi-mode method can be adjusted to yield acceptable damping</a:t>
            </a:r>
            <a:r>
              <a:rPr lang="en-US" dirty="0" smtClean="0">
                <a:solidFill>
                  <a:srgbClr val="F2F2F2"/>
                </a:solidFill>
                <a:latin typeface="Calibri" pitchFamily="34" charset="0"/>
              </a:rPr>
              <a:t>, while meeting the noise requirements, but in the most important x direction where the most aggressive filtering is required the modal approach produces faster settling. The other main difference is that </a:t>
            </a:r>
            <a:r>
              <a:rPr lang="en-US" u="sng" dirty="0" smtClean="0">
                <a:solidFill>
                  <a:srgbClr val="F2F2F2"/>
                </a:solidFill>
                <a:latin typeface="Calibri" pitchFamily="34" charset="0"/>
              </a:rPr>
              <a:t>robustness tests indicate that the multimode method is more tolerant</a:t>
            </a:r>
            <a:r>
              <a:rPr lang="en-US" dirty="0" smtClean="0">
                <a:solidFill>
                  <a:srgbClr val="F2F2F2"/>
                </a:solidFill>
                <a:latin typeface="Calibri" pitchFamily="34" charset="0"/>
              </a:rPr>
              <a:t> of variation in suspension </a:t>
            </a:r>
            <a:r>
              <a:rPr lang="de-DE" dirty="0" err="1" smtClean="0">
                <a:solidFill>
                  <a:srgbClr val="F2F2F2"/>
                </a:solidFill>
                <a:latin typeface="Calibri" pitchFamily="34" charset="0"/>
              </a:rPr>
              <a:t>parameters</a:t>
            </a:r>
            <a:r>
              <a:rPr lang="de-DE" dirty="0" smtClean="0">
                <a:solidFill>
                  <a:srgbClr val="F2F2F2"/>
                </a:solidFill>
                <a:latin typeface="Calibri" pitchFamily="34" charset="0"/>
              </a:rPr>
              <a:t>.</a:t>
            </a:r>
          </a:p>
          <a:p>
            <a:r>
              <a:rPr lang="de-DE" dirty="0" err="1" smtClean="0">
                <a:solidFill>
                  <a:srgbClr val="F2F2F2"/>
                </a:solidFill>
                <a:latin typeface="Calibri" pitchFamily="34" charset="0"/>
              </a:rPr>
              <a:t>Advanced</a:t>
            </a:r>
            <a:r>
              <a:rPr lang="de-DE" dirty="0" smtClean="0">
                <a:solidFill>
                  <a:srgbClr val="F2F2F2"/>
                </a:solidFill>
                <a:latin typeface="Calibri" pitchFamily="34" charset="0"/>
              </a:rPr>
              <a:t> LIGO </a:t>
            </a:r>
            <a:r>
              <a:rPr lang="de-DE" dirty="0" err="1" smtClean="0">
                <a:solidFill>
                  <a:srgbClr val="F2F2F2"/>
                </a:solidFill>
                <a:latin typeface="Calibri" pitchFamily="34" charset="0"/>
              </a:rPr>
              <a:t>includes</a:t>
            </a:r>
            <a:r>
              <a:rPr lang="de-DE" dirty="0" smtClean="0">
                <a:solidFill>
                  <a:srgbClr val="F2F2F2"/>
                </a:solidFill>
                <a:latin typeface="Calibri" pitchFamily="34" charset="0"/>
              </a:rPr>
              <a:t> 24 </a:t>
            </a:r>
            <a:r>
              <a:rPr lang="de-DE" dirty="0" err="1" smtClean="0">
                <a:solidFill>
                  <a:srgbClr val="F2F2F2"/>
                </a:solidFill>
                <a:latin typeface="Calibri" pitchFamily="34" charset="0"/>
              </a:rPr>
              <a:t>quadruple</a:t>
            </a:r>
            <a:r>
              <a:rPr lang="de-DE" dirty="0" smtClean="0">
                <a:solidFill>
                  <a:srgbClr val="F2F2F2"/>
                </a:solidFill>
                <a:latin typeface="Calibri" pitchFamily="34" charset="0"/>
              </a:rPr>
              <a:t> </a:t>
            </a:r>
            <a:r>
              <a:rPr lang="de-DE" dirty="0" err="1" smtClean="0">
                <a:solidFill>
                  <a:srgbClr val="F2F2F2"/>
                </a:solidFill>
                <a:latin typeface="Calibri" pitchFamily="34" charset="0"/>
              </a:rPr>
              <a:t>suspensions</a:t>
            </a:r>
            <a:r>
              <a:rPr lang="de-DE" dirty="0" smtClean="0">
                <a:solidFill>
                  <a:srgbClr val="F2F2F2"/>
                </a:solidFill>
                <a:latin typeface="Calibri" pitchFamily="34" charset="0"/>
              </a:rPr>
              <a:t> (4 </a:t>
            </a:r>
            <a:r>
              <a:rPr lang="en-US" dirty="0" smtClean="0">
                <a:solidFill>
                  <a:srgbClr val="F2F2F2"/>
                </a:solidFill>
                <a:latin typeface="Calibri" pitchFamily="34" charset="0"/>
              </a:rPr>
              <a:t>pairs of chains in each of 3 detectors), and the process of tuning each controller would be time consuming. For this reason it has been decided to </a:t>
            </a:r>
            <a:r>
              <a:rPr lang="en-US" u="sng" dirty="0" smtClean="0">
                <a:solidFill>
                  <a:srgbClr val="F2F2F2"/>
                </a:solidFill>
                <a:latin typeface="Calibri" pitchFamily="34" charset="0"/>
              </a:rPr>
              <a:t>apply the multi-mode approach for all except the x direction</a:t>
            </a:r>
            <a:r>
              <a:rPr lang="en-US" dirty="0" smtClean="0">
                <a:solidFill>
                  <a:srgbClr val="F2F2F2"/>
                </a:solidFill>
                <a:latin typeface="Calibri" pitchFamily="34" charset="0"/>
              </a:rPr>
              <a:t>, where the model is not over-sensitive to the relevant parameters of the suspension and the extra performance provided by the modal method is most beneficial.</a:t>
            </a:r>
            <a:endParaRPr lang="de-DE" dirty="0" smtClean="0">
              <a:solidFill>
                <a:srgbClr val="F2F2F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Summary</a:t>
            </a:r>
            <a:endParaRPr lang="de-DE" dirty="0"/>
          </a:p>
        </p:txBody>
      </p:sp>
      <p:sp>
        <p:nvSpPr>
          <p:cNvPr id="3" name="Content Placeholder 2"/>
          <p:cNvSpPr>
            <a:spLocks noGrp="1"/>
          </p:cNvSpPr>
          <p:nvPr>
            <p:ph idx="1"/>
          </p:nvPr>
        </p:nvSpPr>
        <p:spPr>
          <a:xfrm>
            <a:off x="1187624" y="1196752"/>
            <a:ext cx="7956376" cy="5328592"/>
          </a:xfrm>
        </p:spPr>
        <p:txBody>
          <a:bodyPr/>
          <a:lstStyle/>
          <a:p>
            <a:r>
              <a:rPr lang="de-DE" sz="2800" dirty="0" smtClean="0"/>
              <a:t>Simulation </a:t>
            </a:r>
            <a:r>
              <a:rPr lang="de-DE" sz="2800" dirty="0" err="1" smtClean="0"/>
              <a:t>of</a:t>
            </a:r>
            <a:r>
              <a:rPr lang="de-DE" sz="2800" dirty="0" smtClean="0"/>
              <a:t> </a:t>
            </a:r>
            <a:r>
              <a:rPr lang="de-DE" sz="2800" dirty="0" err="1" smtClean="0"/>
              <a:t>suspensions</a:t>
            </a:r>
            <a:endParaRPr lang="de-DE" sz="2800" dirty="0" smtClean="0"/>
          </a:p>
          <a:p>
            <a:pPr lvl="1"/>
            <a:r>
              <a:rPr lang="de-DE" sz="2000" dirty="0" smtClean="0"/>
              <a:t>Is </a:t>
            </a:r>
            <a:r>
              <a:rPr lang="de-DE" sz="2000" dirty="0" err="1" smtClean="0"/>
              <a:t>required</a:t>
            </a:r>
            <a:r>
              <a:rPr lang="de-DE" sz="2000" dirty="0" smtClean="0"/>
              <a:t> </a:t>
            </a:r>
            <a:r>
              <a:rPr lang="de-DE" sz="2000" dirty="0" err="1" smtClean="0"/>
              <a:t>before</a:t>
            </a:r>
            <a:r>
              <a:rPr lang="de-DE" sz="2000" dirty="0" smtClean="0"/>
              <a:t> </a:t>
            </a:r>
            <a:r>
              <a:rPr lang="de-DE" sz="2000" dirty="0" err="1" smtClean="0"/>
              <a:t>building</a:t>
            </a:r>
            <a:endParaRPr lang="de-DE" sz="2000" dirty="0" smtClean="0"/>
          </a:p>
          <a:p>
            <a:pPr lvl="1">
              <a:buNone/>
            </a:pPr>
            <a:r>
              <a:rPr lang="de-DE" sz="2000" dirty="0" smtClean="0"/>
              <a:t>→	</a:t>
            </a:r>
            <a:r>
              <a:rPr lang="de-DE" sz="2000" dirty="0" err="1" smtClean="0"/>
              <a:t>state</a:t>
            </a:r>
            <a:r>
              <a:rPr lang="de-DE" sz="2000" dirty="0" smtClean="0"/>
              <a:t> </a:t>
            </a:r>
            <a:r>
              <a:rPr lang="de-DE" sz="2000" dirty="0" err="1" smtClean="0"/>
              <a:t>space</a:t>
            </a:r>
            <a:r>
              <a:rPr lang="de-DE" sz="2000" dirty="0" smtClean="0"/>
              <a:t> model (</a:t>
            </a:r>
            <a:r>
              <a:rPr lang="de-DE" sz="2000" dirty="0" err="1" smtClean="0"/>
              <a:t>Matlab</a:t>
            </a:r>
            <a:r>
              <a:rPr lang="de-DE" sz="2000" dirty="0" smtClean="0"/>
              <a:t>/</a:t>
            </a:r>
            <a:r>
              <a:rPr lang="de-DE" sz="2000" dirty="0" err="1" smtClean="0"/>
              <a:t>Mathematica</a:t>
            </a:r>
            <a:r>
              <a:rPr lang="de-DE" sz="2000" dirty="0" smtClean="0"/>
              <a:t>)</a:t>
            </a:r>
          </a:p>
          <a:p>
            <a:pPr lvl="1"/>
            <a:r>
              <a:rPr lang="de-DE" sz="2000" dirty="0" err="1" smtClean="0"/>
              <a:t>Provides</a:t>
            </a:r>
            <a:r>
              <a:rPr lang="de-DE" sz="2000" dirty="0" smtClean="0"/>
              <a:t> </a:t>
            </a:r>
            <a:r>
              <a:rPr lang="de-DE" sz="2000" dirty="0" err="1" smtClean="0"/>
              <a:t>with</a:t>
            </a:r>
            <a:r>
              <a:rPr lang="de-DE" sz="2000" dirty="0" smtClean="0"/>
              <a:t> lots </a:t>
            </a:r>
            <a:r>
              <a:rPr lang="de-DE" sz="2000" dirty="0" err="1" smtClean="0"/>
              <a:t>of</a:t>
            </a:r>
            <a:r>
              <a:rPr lang="de-DE" sz="2000" dirty="0" smtClean="0"/>
              <a:t> </a:t>
            </a:r>
            <a:r>
              <a:rPr lang="de-DE" sz="2000" dirty="0" err="1" smtClean="0"/>
              <a:t>knowledge</a:t>
            </a:r>
            <a:r>
              <a:rPr lang="de-DE" sz="2000" dirty="0" smtClean="0"/>
              <a:t> </a:t>
            </a:r>
            <a:r>
              <a:rPr lang="de-DE" sz="2000" dirty="0" err="1" smtClean="0"/>
              <a:t>for</a:t>
            </a:r>
            <a:r>
              <a:rPr lang="de-DE" sz="2000" dirty="0" smtClean="0"/>
              <a:t> </a:t>
            </a:r>
            <a:r>
              <a:rPr lang="de-DE" sz="2000" dirty="0" err="1" smtClean="0"/>
              <a:t>comissioning</a:t>
            </a:r>
            <a:endParaRPr lang="de-DE" sz="2000" dirty="0" smtClean="0"/>
          </a:p>
          <a:p>
            <a:r>
              <a:rPr lang="de-DE" sz="2800" dirty="0" err="1" smtClean="0"/>
              <a:t>Local</a:t>
            </a:r>
            <a:r>
              <a:rPr lang="de-DE" sz="2800" dirty="0" smtClean="0"/>
              <a:t> </a:t>
            </a:r>
            <a:r>
              <a:rPr lang="de-DE" sz="2800" dirty="0" err="1" smtClean="0"/>
              <a:t>damping</a:t>
            </a:r>
            <a:r>
              <a:rPr lang="de-DE" sz="2800" dirty="0" smtClean="0"/>
              <a:t> (</a:t>
            </a:r>
            <a:r>
              <a:rPr lang="de-DE" sz="2800" dirty="0" err="1" smtClean="0"/>
              <a:t>Geo</a:t>
            </a:r>
            <a:r>
              <a:rPr lang="de-DE" sz="2800" dirty="0" smtClean="0"/>
              <a:t> style)</a:t>
            </a:r>
            <a:endParaRPr lang="de-DE" sz="2800" dirty="0" smtClean="0"/>
          </a:p>
          <a:p>
            <a:pPr lvl="1"/>
            <a:r>
              <a:rPr lang="de-DE" sz="2000" dirty="0" smtClean="0"/>
              <a:t>All </a:t>
            </a:r>
            <a:r>
              <a:rPr lang="de-DE" sz="2000" dirty="0" err="1" smtClean="0"/>
              <a:t>modes</a:t>
            </a:r>
            <a:r>
              <a:rPr lang="de-DE" sz="2000" dirty="0" smtClean="0"/>
              <a:t> </a:t>
            </a:r>
            <a:r>
              <a:rPr lang="de-DE" sz="2000" dirty="0" err="1" smtClean="0"/>
              <a:t>are</a:t>
            </a:r>
            <a:r>
              <a:rPr lang="de-DE" sz="2000" dirty="0" smtClean="0"/>
              <a:t> </a:t>
            </a:r>
            <a:r>
              <a:rPr lang="de-DE" sz="2000" dirty="0" err="1" smtClean="0"/>
              <a:t>damped</a:t>
            </a:r>
            <a:r>
              <a:rPr lang="de-DE" sz="2000" dirty="0" smtClean="0"/>
              <a:t> </a:t>
            </a:r>
            <a:r>
              <a:rPr lang="de-DE" sz="2000" dirty="0" err="1" smtClean="0"/>
              <a:t>at</a:t>
            </a:r>
            <a:r>
              <a:rPr lang="de-DE" sz="2000" dirty="0" smtClean="0"/>
              <a:t> all BOSEMs</a:t>
            </a:r>
          </a:p>
          <a:p>
            <a:pPr lvl="1"/>
            <a:r>
              <a:rPr lang="de-DE" sz="2000" dirty="0" err="1" smtClean="0"/>
              <a:t>Very</a:t>
            </a:r>
            <a:r>
              <a:rPr lang="de-DE" sz="2000" dirty="0" smtClean="0"/>
              <a:t> robust</a:t>
            </a:r>
            <a:endParaRPr lang="de-DE" sz="2000" dirty="0" smtClean="0"/>
          </a:p>
          <a:p>
            <a:pPr lvl="1"/>
            <a:r>
              <a:rPr lang="de-DE" sz="2000" dirty="0" err="1" smtClean="0"/>
              <a:t>Fulfills</a:t>
            </a:r>
            <a:r>
              <a:rPr lang="de-DE" sz="2000" dirty="0" smtClean="0"/>
              <a:t> </a:t>
            </a:r>
            <a:r>
              <a:rPr lang="de-DE" sz="2000" dirty="0" err="1" smtClean="0"/>
              <a:t>the</a:t>
            </a:r>
            <a:r>
              <a:rPr lang="de-DE" sz="2000" dirty="0" smtClean="0"/>
              <a:t> </a:t>
            </a:r>
            <a:r>
              <a:rPr lang="de-DE" sz="2000" dirty="0" err="1" smtClean="0"/>
              <a:t>reference</a:t>
            </a:r>
            <a:r>
              <a:rPr lang="de-DE" sz="2000" dirty="0" smtClean="0"/>
              <a:t> </a:t>
            </a:r>
            <a:r>
              <a:rPr lang="de-DE" sz="2000" dirty="0" err="1" smtClean="0"/>
              <a:t>cavity</a:t>
            </a:r>
            <a:r>
              <a:rPr lang="de-DE" sz="2000" dirty="0" smtClean="0"/>
              <a:t> </a:t>
            </a:r>
            <a:r>
              <a:rPr lang="de-DE" sz="2000" dirty="0" err="1" smtClean="0"/>
              <a:t>requirements</a:t>
            </a:r>
            <a:endParaRPr lang="de-DE" sz="2000" dirty="0" smtClean="0"/>
          </a:p>
          <a:p>
            <a:pPr marL="342900" lvl="1" indent="-342900">
              <a:buFont typeface="Arial" pitchFamily="34" charset="0"/>
              <a:buChar char="•"/>
            </a:pPr>
            <a:r>
              <a:rPr lang="de-DE" sz="2800" dirty="0" smtClean="0"/>
              <a:t>Modal </a:t>
            </a:r>
            <a:r>
              <a:rPr lang="de-DE" sz="2800" dirty="0" err="1" smtClean="0"/>
              <a:t>damping</a:t>
            </a:r>
            <a:r>
              <a:rPr lang="de-DE" sz="2800" dirty="0" smtClean="0"/>
              <a:t> (</a:t>
            </a:r>
            <a:r>
              <a:rPr lang="de-DE" sz="2800" dirty="0" err="1" smtClean="0"/>
              <a:t>aLIGO</a:t>
            </a:r>
            <a:r>
              <a:rPr lang="de-DE" sz="2800" dirty="0" smtClean="0"/>
              <a:t> x-style)</a:t>
            </a:r>
            <a:endParaRPr lang="de-DE" sz="2800" dirty="0" smtClean="0"/>
          </a:p>
          <a:p>
            <a:pPr lvl="1"/>
            <a:r>
              <a:rPr lang="de-DE" sz="2000" dirty="0" smtClean="0"/>
              <a:t>Separates all </a:t>
            </a:r>
            <a:r>
              <a:rPr lang="de-DE" sz="2000" dirty="0" err="1" smtClean="0"/>
              <a:t>degrees</a:t>
            </a:r>
            <a:r>
              <a:rPr lang="de-DE" sz="2000" dirty="0" smtClean="0"/>
              <a:t> </a:t>
            </a:r>
            <a:r>
              <a:rPr lang="de-DE" sz="2000" dirty="0" err="1" smtClean="0"/>
              <a:t>of</a:t>
            </a:r>
            <a:r>
              <a:rPr lang="de-DE" sz="2000" dirty="0" smtClean="0"/>
              <a:t> </a:t>
            </a:r>
            <a:r>
              <a:rPr lang="de-DE" sz="2000" dirty="0" err="1" smtClean="0"/>
              <a:t>freedom</a:t>
            </a:r>
            <a:endParaRPr lang="de-DE" sz="2000" dirty="0" smtClean="0"/>
          </a:p>
          <a:p>
            <a:pPr lvl="1"/>
            <a:r>
              <a:rPr lang="de-DE" sz="2000" dirty="0" err="1" smtClean="0"/>
              <a:t>Estimates</a:t>
            </a:r>
            <a:r>
              <a:rPr lang="de-DE" sz="2000" dirty="0" smtClean="0"/>
              <a:t> </a:t>
            </a:r>
            <a:r>
              <a:rPr lang="de-DE" sz="2000" dirty="0" err="1" smtClean="0"/>
              <a:t>internal</a:t>
            </a:r>
            <a:r>
              <a:rPr lang="de-DE" sz="2000" dirty="0" smtClean="0"/>
              <a:t> </a:t>
            </a:r>
            <a:r>
              <a:rPr lang="de-DE" sz="2000" dirty="0" err="1" smtClean="0"/>
              <a:t>degrees</a:t>
            </a:r>
            <a:r>
              <a:rPr lang="de-DE" sz="2000" dirty="0" smtClean="0"/>
              <a:t> </a:t>
            </a:r>
            <a:r>
              <a:rPr lang="de-DE" sz="2000" dirty="0" err="1" smtClean="0"/>
              <a:t>of</a:t>
            </a:r>
            <a:r>
              <a:rPr lang="de-DE" sz="2000" dirty="0" smtClean="0"/>
              <a:t> </a:t>
            </a:r>
            <a:r>
              <a:rPr lang="de-DE" sz="2000" dirty="0" err="1" smtClean="0"/>
              <a:t>freedom</a:t>
            </a:r>
            <a:endParaRPr lang="de-DE" sz="2000" dirty="0" smtClean="0"/>
          </a:p>
          <a:p>
            <a:pPr lvl="1"/>
            <a:r>
              <a:rPr lang="de-DE" sz="2000" dirty="0" smtClean="0"/>
              <a:t>Is sensitive </a:t>
            </a:r>
            <a:r>
              <a:rPr lang="de-DE" sz="2000" dirty="0" err="1" smtClean="0"/>
              <a:t>to</a:t>
            </a:r>
            <a:r>
              <a:rPr lang="de-DE" sz="2000" dirty="0" smtClean="0"/>
              <a:t> </a:t>
            </a:r>
            <a:r>
              <a:rPr lang="de-DE" sz="2000" dirty="0" err="1" smtClean="0"/>
              <a:t>suspension</a:t>
            </a:r>
            <a:r>
              <a:rPr lang="de-DE" sz="2000" dirty="0" smtClean="0"/>
              <a:t> </a:t>
            </a:r>
            <a:r>
              <a:rPr lang="de-DE" sz="2000" dirty="0" err="1" smtClean="0"/>
              <a:t>parameter</a:t>
            </a:r>
            <a:r>
              <a:rPr lang="de-DE" sz="2000" dirty="0" smtClean="0"/>
              <a:t> </a:t>
            </a:r>
            <a:r>
              <a:rPr lang="de-DE" sz="2000" dirty="0" err="1" smtClean="0"/>
              <a:t>variations</a:t>
            </a:r>
            <a:endParaRPr lang="de-DE" sz="2000" dirty="0" smtClean="0"/>
          </a:p>
          <a:p>
            <a:pPr lvl="1"/>
            <a:r>
              <a:rPr lang="de-DE" sz="2000" dirty="0" err="1" smtClean="0"/>
              <a:t>Enables</a:t>
            </a:r>
            <a:r>
              <a:rPr lang="de-DE" sz="2000" dirty="0" smtClean="0"/>
              <a:t> </a:t>
            </a:r>
            <a:r>
              <a:rPr lang="de-DE" sz="2000" dirty="0" err="1" smtClean="0"/>
              <a:t>for</a:t>
            </a:r>
            <a:r>
              <a:rPr lang="de-DE" sz="2000" dirty="0" smtClean="0"/>
              <a:t> </a:t>
            </a:r>
            <a:r>
              <a:rPr lang="de-DE" sz="2000" dirty="0" err="1" smtClean="0"/>
              <a:t>lower</a:t>
            </a:r>
            <a:r>
              <a:rPr lang="de-DE" sz="2000" dirty="0" smtClean="0"/>
              <a:t> </a:t>
            </a:r>
            <a:r>
              <a:rPr lang="de-DE" sz="2000" dirty="0" err="1" smtClean="0"/>
              <a:t>feedback</a:t>
            </a:r>
            <a:r>
              <a:rPr lang="de-DE" sz="2000" dirty="0" smtClean="0"/>
              <a:t> </a:t>
            </a:r>
            <a:r>
              <a:rPr lang="de-DE" sz="2000" dirty="0" err="1" smtClean="0"/>
              <a:t>noise</a:t>
            </a:r>
            <a:endParaRPr lang="de-DE" sz="2000" dirty="0" smtClean="0"/>
          </a:p>
        </p:txBody>
      </p:sp>
      <p:sp>
        <p:nvSpPr>
          <p:cNvPr id="4" name="Foliennummernplatzhalter 6"/>
          <p:cNvSpPr>
            <a:spLocks noGrp="1"/>
          </p:cNvSpPr>
          <p:nvPr>
            <p:ph type="sldNum" sz="quarter" idx="11"/>
          </p:nvPr>
        </p:nvSpPr>
        <p:spPr>
          <a:xfrm>
            <a:off x="7000892" y="6572250"/>
            <a:ext cx="2133600" cy="293688"/>
          </a:xfrm>
        </p:spPr>
        <p:txBody>
          <a:bodyPr/>
          <a:lstStyle/>
          <a:p>
            <a:pPr>
              <a:defRPr/>
            </a:pPr>
            <a:fld id="{AEDDC538-DA9F-4260-BB2E-4F30C5369FAE}" type="slidenum">
              <a:rPr lang="de-DE"/>
              <a:pPr>
                <a:defRPr/>
              </a:pPr>
              <a:t>46</a:t>
            </a:fld>
            <a:endParaRPr lang="de-DE"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224" y="4869160"/>
            <a:ext cx="1966064" cy="725470"/>
          </a:xfrm>
        </p:spPr>
        <p:txBody>
          <a:bodyPr/>
          <a:lstStyle/>
          <a:p>
            <a:r>
              <a:rPr lang="en-AU" sz="4000" dirty="0" smtClean="0"/>
              <a:t>Thanks!</a:t>
            </a:r>
            <a:endParaRPr lang="en-AU" sz="4000" dirty="0" smtClean="0"/>
          </a:p>
        </p:txBody>
      </p:sp>
      <p:sp>
        <p:nvSpPr>
          <p:cNvPr id="4" name="Slide Number Placeholder 3"/>
          <p:cNvSpPr>
            <a:spLocks noGrp="1"/>
          </p:cNvSpPr>
          <p:nvPr>
            <p:ph type="sldNum" sz="quarter" idx="11"/>
          </p:nvPr>
        </p:nvSpPr>
        <p:spPr/>
        <p:txBody>
          <a:bodyPr/>
          <a:lstStyle/>
          <a:p>
            <a:pPr>
              <a:defRPr/>
            </a:pPr>
            <a:fld id="{C80F5A22-071C-4F61-83A9-0895424118E6}" type="slidenum">
              <a:rPr lang="de-DE"/>
              <a:pPr>
                <a:defRPr/>
              </a:pPr>
              <a:t>47</a:t>
            </a:fld>
            <a:endParaRPr lang="de-DE" dirty="0"/>
          </a:p>
        </p:txBody>
      </p:sp>
      <p:pic>
        <p:nvPicPr>
          <p:cNvPr id="75781" name="Picture 5"/>
          <p:cNvPicPr>
            <a:picLocks noChangeAspect="1" noChangeArrowheads="1"/>
          </p:cNvPicPr>
          <p:nvPr/>
        </p:nvPicPr>
        <p:blipFill>
          <a:blip r:embed="rId3" cstate="print"/>
          <a:srcRect/>
          <a:stretch>
            <a:fillRect/>
          </a:stretch>
        </p:blipFill>
        <p:spPr bwMode="auto">
          <a:xfrm>
            <a:off x="5868144" y="4797152"/>
            <a:ext cx="500066" cy="662250"/>
          </a:xfrm>
          <a:prstGeom prst="rect">
            <a:avLst/>
          </a:prstGeom>
          <a:noFill/>
          <a:ln w="9525">
            <a:noFill/>
            <a:miter lim="800000"/>
            <a:headEnd/>
            <a:tailEnd/>
          </a:ln>
        </p:spPr>
      </p:pic>
      <p:sp>
        <p:nvSpPr>
          <p:cNvPr id="6" name="Rounded Rectangle 25"/>
          <p:cNvSpPr/>
          <p:nvPr/>
        </p:nvSpPr>
        <p:spPr>
          <a:xfrm>
            <a:off x="2399184" y="385632"/>
            <a:ext cx="4724400" cy="304800"/>
          </a:xfrm>
          <a:prstGeom prst="roundRect">
            <a:avLst/>
          </a:prstGeom>
          <a:solidFill>
            <a:schemeClr val="bg1"/>
          </a:solidFill>
          <a:ln w="19050">
            <a:solidFill>
              <a:srgbClr val="8C020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31"/>
          <p:cNvSpPr/>
          <p:nvPr/>
        </p:nvSpPr>
        <p:spPr>
          <a:xfrm flipV="1">
            <a:off x="6983844" y="541058"/>
            <a:ext cx="76200" cy="45719"/>
          </a:xfrm>
          <a:prstGeom prst="triangle">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3"/>
          <p:cNvSpPr/>
          <p:nvPr/>
        </p:nvSpPr>
        <p:spPr>
          <a:xfrm>
            <a:off x="2627784" y="404664"/>
            <a:ext cx="3657600" cy="307777"/>
          </a:xfrm>
          <a:prstGeom prst="rect">
            <a:avLst/>
          </a:prstGeom>
        </p:spPr>
        <p:txBody>
          <a:bodyPr wrap="square">
            <a:spAutoFit/>
          </a:bodyPr>
          <a:lstStyle/>
          <a:p>
            <a:r>
              <a:rPr lang="en-US" sz="1400" dirty="0" smtClean="0">
                <a:solidFill>
                  <a:srgbClr val="0000FF"/>
                </a:solidFill>
                <a:latin typeface="Arial" pitchFamily="34" charset="0"/>
                <a:ea typeface="Cambria Math" pitchFamily="18" charset="0"/>
                <a:cs typeface="Arial" pitchFamily="34" charset="0"/>
              </a:rPr>
              <a:t>    </a:t>
            </a:r>
            <a:r>
              <a:rPr lang="en-US" sz="1400" dirty="0" smtClean="0">
                <a:solidFill>
                  <a:schemeClr val="bg1">
                    <a:lumMod val="50000"/>
                  </a:schemeClr>
                </a:solidFill>
                <a:latin typeface="Arial" pitchFamily="34" charset="0"/>
                <a:ea typeface="Cambria Math" pitchFamily="18" charset="0"/>
                <a:cs typeface="Arial" pitchFamily="34" charset="0"/>
              </a:rPr>
              <a:t>http://10m-prototype.aei.uni-hannover.de</a:t>
            </a:r>
            <a:endParaRPr lang="en-US" sz="1200" dirty="0">
              <a:solidFill>
                <a:schemeClr val="bg1">
                  <a:lumMod val="50000"/>
                </a:schemeClr>
              </a:solidFill>
              <a:latin typeface="Arial" pitchFamily="34" charset="0"/>
              <a:ea typeface="Cambria Math" pitchFamily="18" charset="0"/>
              <a:cs typeface="Arial" pitchFamily="34" charset="0"/>
            </a:endParaRPr>
          </a:p>
        </p:txBody>
      </p:sp>
      <p:cxnSp>
        <p:nvCxnSpPr>
          <p:cNvPr id="10" name="Straight Connector 35"/>
          <p:cNvCxnSpPr/>
          <p:nvPr/>
        </p:nvCxnSpPr>
        <p:spPr>
          <a:xfrm rot="5400000">
            <a:off x="6011140" y="550402"/>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C:\Users\kadahl\AppData\Local\Temp\notesE61C0F\AEI Prototype_a poster_transparent.png"/>
          <p:cNvPicPr>
            <a:picLocks noChangeAspect="1" noChangeArrowheads="1"/>
          </p:cNvPicPr>
          <p:nvPr/>
        </p:nvPicPr>
        <p:blipFill>
          <a:blip r:embed="rId4" cstate="print"/>
          <a:srcRect/>
          <a:stretch>
            <a:fillRect/>
          </a:stretch>
        </p:blipFill>
        <p:spPr bwMode="auto">
          <a:xfrm>
            <a:off x="2361848" y="385632"/>
            <a:ext cx="559058" cy="304468"/>
          </a:xfrm>
          <a:prstGeom prst="rect">
            <a:avLst/>
          </a:prstGeom>
          <a:noFill/>
          <a:ln w="9525">
            <a:noFill/>
            <a:miter lim="800000"/>
            <a:headEnd/>
            <a:tailEnd/>
          </a:ln>
        </p:spPr>
      </p:pic>
      <p:cxnSp>
        <p:nvCxnSpPr>
          <p:cNvPr id="12" name="Gerade Verbindung 11"/>
          <p:cNvCxnSpPr/>
          <p:nvPr/>
        </p:nvCxnSpPr>
        <p:spPr>
          <a:xfrm>
            <a:off x="5508104" y="5589240"/>
            <a:ext cx="3635896" cy="1587"/>
          </a:xfrm>
          <a:prstGeom prst="line">
            <a:avLst/>
          </a:prstGeom>
          <a:ln w="25400" cap="rnd">
            <a:solidFill>
              <a:srgbClr val="8C020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
          </p:nvPr>
        </p:nvSpPr>
        <p:spPr>
          <a:xfrm>
            <a:off x="0" y="1916832"/>
            <a:ext cx="9144000" cy="936104"/>
          </a:xfrm>
        </p:spPr>
        <p:txBody>
          <a:bodyPr/>
          <a:lstStyle/>
          <a:p>
            <a:pPr algn="ctr">
              <a:buNone/>
            </a:pPr>
            <a:r>
              <a:rPr lang="de-DE" sz="2800" dirty="0" smtClean="0"/>
              <a:t>Ken: „</a:t>
            </a:r>
            <a:r>
              <a:rPr lang="de-DE" sz="2800" dirty="0" err="1" smtClean="0"/>
              <a:t>You</a:t>
            </a:r>
            <a:r>
              <a:rPr lang="de-DE" sz="2800" dirty="0" smtClean="0"/>
              <a:t> </a:t>
            </a:r>
            <a:r>
              <a:rPr lang="de-DE" sz="2800" dirty="0" err="1" smtClean="0"/>
              <a:t>can</a:t>
            </a:r>
            <a:r>
              <a:rPr lang="de-DE" sz="2800" dirty="0" smtClean="0"/>
              <a:t> </a:t>
            </a:r>
            <a:r>
              <a:rPr lang="de-DE" sz="2800" dirty="0" err="1" smtClean="0"/>
              <a:t>allways</a:t>
            </a:r>
            <a:r>
              <a:rPr lang="de-DE" sz="2800" dirty="0" smtClean="0"/>
              <a:t> </a:t>
            </a:r>
            <a:r>
              <a:rPr lang="de-DE" sz="2800" dirty="0" err="1" smtClean="0"/>
              <a:t>go</a:t>
            </a:r>
            <a:r>
              <a:rPr lang="de-DE" sz="2800" dirty="0" smtClean="0"/>
              <a:t> </a:t>
            </a:r>
            <a:r>
              <a:rPr lang="de-DE" sz="2800" dirty="0" err="1" smtClean="0"/>
              <a:t>steeper</a:t>
            </a:r>
            <a:r>
              <a:rPr lang="de-DE" sz="2800" dirty="0" smtClean="0"/>
              <a:t>.“ → </a:t>
            </a:r>
            <a:r>
              <a:rPr lang="de-DE" sz="2800" dirty="0" err="1" smtClean="0"/>
              <a:t>Scultete</a:t>
            </a:r>
            <a:r>
              <a:rPr lang="de-DE" sz="2800" dirty="0" smtClean="0"/>
              <a:t> </a:t>
            </a:r>
            <a:r>
              <a:rPr lang="de-DE" sz="2800" dirty="0" err="1" smtClean="0"/>
              <a:t>trick</a:t>
            </a:r>
            <a:endParaRPr lang="de-DE"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Digital </a:t>
            </a:r>
            <a:r>
              <a:rPr lang="de-DE" dirty="0" err="1" smtClean="0"/>
              <a:t>control</a:t>
            </a:r>
            <a:r>
              <a:rPr lang="de-DE" dirty="0" smtClean="0"/>
              <a:t> </a:t>
            </a:r>
            <a:r>
              <a:rPr lang="de-DE" dirty="0" err="1" smtClean="0"/>
              <a:t>system</a:t>
            </a:r>
            <a:endParaRPr lang="de-DE" dirty="0"/>
          </a:p>
        </p:txBody>
      </p:sp>
      <p:sp>
        <p:nvSpPr>
          <p:cNvPr id="6" name="Inhaltsplatzhalter 5"/>
          <p:cNvSpPr>
            <a:spLocks noGrp="1"/>
          </p:cNvSpPr>
          <p:nvPr>
            <p:ph idx="1"/>
          </p:nvPr>
        </p:nvSpPr>
        <p:spPr>
          <a:xfrm>
            <a:off x="3707904" y="1816224"/>
            <a:ext cx="3466728" cy="892696"/>
          </a:xfrm>
        </p:spPr>
        <p:txBody>
          <a:bodyPr/>
          <a:lstStyle/>
          <a:p>
            <a:pPr>
              <a:buClr>
                <a:srgbClr val="C00000"/>
              </a:buClr>
            </a:pPr>
            <a:r>
              <a:rPr lang="de-DE" dirty="0" err="1" smtClean="0"/>
              <a:t>Based</a:t>
            </a:r>
            <a:r>
              <a:rPr lang="de-DE" dirty="0" smtClean="0"/>
              <a:t> on </a:t>
            </a:r>
            <a:r>
              <a:rPr lang="de-DE" dirty="0" err="1" smtClean="0"/>
              <a:t>realtime</a:t>
            </a:r>
            <a:r>
              <a:rPr lang="de-DE" dirty="0" smtClean="0"/>
              <a:t> LINUX</a:t>
            </a:r>
          </a:p>
          <a:p>
            <a:pPr>
              <a:buClr>
                <a:srgbClr val="C00000"/>
              </a:buClr>
            </a:pPr>
            <a:r>
              <a:rPr lang="de-DE" dirty="0" smtClean="0"/>
              <a:t>Runs EPICS </a:t>
            </a:r>
            <a:r>
              <a:rPr lang="de-DE" dirty="0" err="1" smtClean="0"/>
              <a:t>software</a:t>
            </a:r>
            <a:endParaRPr lang="de-DE" dirty="0"/>
          </a:p>
        </p:txBody>
      </p:sp>
      <p:sp>
        <p:nvSpPr>
          <p:cNvPr id="4" name="Foliennummernplatzhalter 3"/>
          <p:cNvSpPr>
            <a:spLocks noGrp="1"/>
          </p:cNvSpPr>
          <p:nvPr>
            <p:ph type="sldNum" sz="quarter" idx="11"/>
          </p:nvPr>
        </p:nvSpPr>
        <p:spPr/>
        <p:txBody>
          <a:bodyPr/>
          <a:lstStyle/>
          <a:p>
            <a:pPr>
              <a:defRPr/>
            </a:pPr>
            <a:fld id="{434C9C48-91BA-4520-A467-4B34CE95ACBD}" type="slidenum">
              <a:rPr lang="de-DE" smtClean="0"/>
              <a:pPr>
                <a:defRPr/>
              </a:pPr>
              <a:t>48</a:t>
            </a:fld>
            <a:endParaRPr lang="de-DE" dirty="0"/>
          </a:p>
        </p:txBody>
      </p:sp>
      <p:grpSp>
        <p:nvGrpSpPr>
          <p:cNvPr id="2" name="Gruppieren 63"/>
          <p:cNvGrpSpPr/>
          <p:nvPr/>
        </p:nvGrpSpPr>
        <p:grpSpPr>
          <a:xfrm>
            <a:off x="107504" y="2708920"/>
            <a:ext cx="1440160" cy="2304256"/>
            <a:chOff x="107504" y="2708920"/>
            <a:chExt cx="1440160" cy="2304256"/>
          </a:xfrm>
        </p:grpSpPr>
        <p:sp>
          <p:nvSpPr>
            <p:cNvPr id="39" name="Abgerundetes Rechteck 38"/>
            <p:cNvSpPr/>
            <p:nvPr/>
          </p:nvSpPr>
          <p:spPr>
            <a:xfrm>
              <a:off x="107504" y="2708920"/>
              <a:ext cx="1440160" cy="2304256"/>
            </a:xfrm>
            <a:prstGeom prst="round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p:cNvSpPr txBox="1"/>
            <p:nvPr/>
          </p:nvSpPr>
          <p:spPr>
            <a:xfrm>
              <a:off x="107504" y="2780928"/>
              <a:ext cx="1440160" cy="800219"/>
            </a:xfrm>
            <a:prstGeom prst="rect">
              <a:avLst/>
            </a:prstGeom>
            <a:noFill/>
          </p:spPr>
          <p:txBody>
            <a:bodyPr wrap="square" rtlCol="0">
              <a:spAutoFit/>
            </a:bodyPr>
            <a:lstStyle/>
            <a:p>
              <a:pPr algn="ctr"/>
              <a:r>
                <a:rPr lang="de-DE" dirty="0" smtClean="0"/>
                <a:t>Experiment</a:t>
              </a:r>
            </a:p>
            <a:p>
              <a:pPr algn="ctr"/>
              <a:r>
                <a:rPr lang="de-DE" sz="1400" dirty="0" smtClean="0"/>
                <a:t>Sensors &amp; </a:t>
              </a:r>
              <a:r>
                <a:rPr lang="de-DE" sz="1400" dirty="0" err="1" smtClean="0"/>
                <a:t>actuators</a:t>
              </a:r>
              <a:endParaRPr lang="de-DE" sz="1400" dirty="0"/>
            </a:p>
          </p:txBody>
        </p:sp>
        <p:pic>
          <p:nvPicPr>
            <p:cNvPr id="161796" name="Picture 4" descr="C:\Users\towest\Desktop\DPG Dresden 2011\Experiment.png"/>
            <p:cNvPicPr>
              <a:picLocks noChangeAspect="1" noChangeArrowheads="1"/>
            </p:cNvPicPr>
            <p:nvPr/>
          </p:nvPicPr>
          <p:blipFill>
            <a:blip r:embed="rId2" cstate="print"/>
            <a:srcRect/>
            <a:stretch>
              <a:fillRect/>
            </a:stretch>
          </p:blipFill>
          <p:spPr bwMode="auto">
            <a:xfrm>
              <a:off x="467544" y="3356992"/>
              <a:ext cx="782523" cy="1470113"/>
            </a:xfrm>
            <a:prstGeom prst="rect">
              <a:avLst/>
            </a:prstGeom>
            <a:noFill/>
          </p:spPr>
        </p:pic>
      </p:grpSp>
      <p:grpSp>
        <p:nvGrpSpPr>
          <p:cNvPr id="3" name="Gruppieren 62"/>
          <p:cNvGrpSpPr/>
          <p:nvPr/>
        </p:nvGrpSpPr>
        <p:grpSpPr>
          <a:xfrm>
            <a:off x="1835696" y="3068960"/>
            <a:ext cx="1440160" cy="1080120"/>
            <a:chOff x="1835696" y="3068960"/>
            <a:chExt cx="1440160" cy="1080120"/>
          </a:xfrm>
        </p:grpSpPr>
        <p:sp>
          <p:nvSpPr>
            <p:cNvPr id="44" name="Abgerundetes Rechteck 43"/>
            <p:cNvSpPr/>
            <p:nvPr/>
          </p:nvSpPr>
          <p:spPr>
            <a:xfrm>
              <a:off x="1835696" y="3068960"/>
              <a:ext cx="1440160" cy="1080120"/>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p:cNvSpPr txBox="1"/>
            <p:nvPr/>
          </p:nvSpPr>
          <p:spPr>
            <a:xfrm>
              <a:off x="1835696" y="3140968"/>
              <a:ext cx="1440160" cy="984885"/>
            </a:xfrm>
            <a:prstGeom prst="rect">
              <a:avLst/>
            </a:prstGeom>
            <a:noFill/>
          </p:spPr>
          <p:txBody>
            <a:bodyPr wrap="square" rtlCol="0">
              <a:spAutoFit/>
            </a:bodyPr>
            <a:lstStyle/>
            <a:p>
              <a:pPr algn="ctr"/>
              <a:r>
                <a:rPr lang="de-DE" dirty="0" smtClean="0"/>
                <a:t>Fieldboxes</a:t>
              </a:r>
            </a:p>
            <a:p>
              <a:pPr algn="ctr"/>
              <a:r>
                <a:rPr lang="de-DE" sz="1400" dirty="0" smtClean="0"/>
                <a:t>Signal </a:t>
              </a:r>
              <a:r>
                <a:rPr lang="de-DE" sz="1400" dirty="0" err="1" smtClean="0"/>
                <a:t>conditioning</a:t>
              </a:r>
              <a:endParaRPr lang="de-DE" sz="1400" dirty="0" smtClean="0"/>
            </a:p>
            <a:p>
              <a:pPr algn="ctr"/>
              <a:r>
                <a:rPr lang="de-DE" sz="1200" dirty="0" smtClean="0"/>
                <a:t>AA/AI </a:t>
              </a:r>
              <a:r>
                <a:rPr lang="de-DE" sz="1200" dirty="0" err="1" smtClean="0"/>
                <a:t>filters</a:t>
              </a:r>
              <a:endParaRPr lang="de-DE" sz="1200" dirty="0"/>
            </a:p>
          </p:txBody>
        </p:sp>
      </p:grpSp>
      <p:grpSp>
        <p:nvGrpSpPr>
          <p:cNvPr id="7" name="Gruppieren 61"/>
          <p:cNvGrpSpPr/>
          <p:nvPr/>
        </p:nvGrpSpPr>
        <p:grpSpPr>
          <a:xfrm>
            <a:off x="3779912" y="3068960"/>
            <a:ext cx="1440160" cy="1152128"/>
            <a:chOff x="3779912" y="3068960"/>
            <a:chExt cx="1440160" cy="1152128"/>
          </a:xfrm>
        </p:grpSpPr>
        <p:sp>
          <p:nvSpPr>
            <p:cNvPr id="47" name="Abgerundetes Rechteck 46"/>
            <p:cNvSpPr/>
            <p:nvPr/>
          </p:nvSpPr>
          <p:spPr>
            <a:xfrm>
              <a:off x="3779912" y="3068960"/>
              <a:ext cx="1440160" cy="1152128"/>
            </a:xfrm>
            <a:prstGeom prst="roundRect">
              <a:avLst/>
            </a:prstGeom>
            <a:gradFill flip="none" rotWithShape="1">
              <a:gsLst>
                <a:gs pos="0">
                  <a:srgbClr val="6699FF">
                    <a:shade val="30000"/>
                    <a:satMod val="115000"/>
                  </a:srgbClr>
                </a:gs>
                <a:gs pos="50000">
                  <a:srgbClr val="6699FF">
                    <a:shade val="67500"/>
                    <a:satMod val="115000"/>
                  </a:srgbClr>
                </a:gs>
                <a:gs pos="100000">
                  <a:srgbClr val="6699FF">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p:cNvSpPr txBox="1"/>
            <p:nvPr/>
          </p:nvSpPr>
          <p:spPr>
            <a:xfrm>
              <a:off x="3851920" y="3133417"/>
              <a:ext cx="1368152" cy="1015663"/>
            </a:xfrm>
            <a:prstGeom prst="rect">
              <a:avLst/>
            </a:prstGeom>
            <a:noFill/>
          </p:spPr>
          <p:txBody>
            <a:bodyPr wrap="square" rtlCol="0">
              <a:spAutoFit/>
            </a:bodyPr>
            <a:lstStyle/>
            <a:p>
              <a:pPr algn="ctr"/>
              <a:r>
                <a:rPr lang="de-DE" dirty="0" smtClean="0"/>
                <a:t>ADC/DAC</a:t>
              </a:r>
            </a:p>
            <a:p>
              <a:pPr algn="ctr" defTabSz="914400"/>
              <a:r>
                <a:rPr lang="en-AU" sz="1400" dirty="0" smtClean="0"/>
                <a:t>6 x 32channel </a:t>
              </a:r>
            </a:p>
            <a:p>
              <a:pPr algn="ctr" defTabSz="914400"/>
              <a:r>
                <a:rPr lang="en-AU" sz="1400" dirty="0" smtClean="0"/>
                <a:t>PCI-X</a:t>
              </a:r>
            </a:p>
            <a:p>
              <a:pPr algn="ctr" defTabSz="914400"/>
              <a:r>
                <a:rPr lang="en-AU" sz="1400" dirty="0" smtClean="0"/>
                <a:t>DA/AD &amp; DIO</a:t>
              </a:r>
            </a:p>
          </p:txBody>
        </p:sp>
      </p:grpSp>
      <p:grpSp>
        <p:nvGrpSpPr>
          <p:cNvPr id="8" name="Gruppieren 60"/>
          <p:cNvGrpSpPr/>
          <p:nvPr/>
        </p:nvGrpSpPr>
        <p:grpSpPr>
          <a:xfrm>
            <a:off x="5580112" y="2708920"/>
            <a:ext cx="1440160" cy="1800200"/>
            <a:chOff x="5580112" y="2708920"/>
            <a:chExt cx="1440160" cy="1800200"/>
          </a:xfrm>
        </p:grpSpPr>
        <p:sp>
          <p:nvSpPr>
            <p:cNvPr id="49" name="Abgerundetes Rechteck 48"/>
            <p:cNvSpPr/>
            <p:nvPr/>
          </p:nvSpPr>
          <p:spPr>
            <a:xfrm>
              <a:off x="5580112" y="2708920"/>
              <a:ext cx="1440160" cy="1800200"/>
            </a:xfrm>
            <a:prstGeom prst="roundRect">
              <a:avLst/>
            </a:prstGeom>
            <a:gradFill flip="none" rotWithShape="1">
              <a:gsLst>
                <a:gs pos="0">
                  <a:srgbClr val="00289A">
                    <a:tint val="66000"/>
                    <a:satMod val="160000"/>
                  </a:srgbClr>
                </a:gs>
                <a:gs pos="50000">
                  <a:srgbClr val="00289A">
                    <a:tint val="44500"/>
                    <a:satMod val="160000"/>
                  </a:srgbClr>
                </a:gs>
                <a:gs pos="100000">
                  <a:srgbClr val="00289A">
                    <a:tint val="23500"/>
                    <a:satMod val="160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5652120" y="2780928"/>
              <a:ext cx="1296144" cy="584775"/>
            </a:xfrm>
            <a:prstGeom prst="rect">
              <a:avLst/>
            </a:prstGeom>
            <a:noFill/>
          </p:spPr>
          <p:txBody>
            <a:bodyPr wrap="square" rtlCol="0">
              <a:spAutoFit/>
            </a:bodyPr>
            <a:lstStyle/>
            <a:p>
              <a:pPr algn="ctr"/>
              <a:r>
                <a:rPr lang="de-DE" dirty="0" smtClean="0"/>
                <a:t>Front-end</a:t>
              </a:r>
            </a:p>
            <a:p>
              <a:pPr algn="ctr"/>
              <a:r>
                <a:rPr lang="de-DE" sz="1400" dirty="0" smtClean="0"/>
                <a:t>Digital </a:t>
              </a:r>
              <a:r>
                <a:rPr lang="de-DE" sz="1400" dirty="0" err="1" smtClean="0"/>
                <a:t>filters</a:t>
              </a:r>
              <a:endParaRPr lang="de-DE" sz="1400" dirty="0"/>
            </a:p>
          </p:txBody>
        </p:sp>
        <p:pic>
          <p:nvPicPr>
            <p:cNvPr id="161799" name="Picture 7" descr="C:\Users\towest\Desktop\DPG Dresden 2011\TUX.png"/>
            <p:cNvPicPr>
              <a:picLocks noChangeAspect="1" noChangeArrowheads="1"/>
            </p:cNvPicPr>
            <p:nvPr/>
          </p:nvPicPr>
          <p:blipFill>
            <a:blip r:embed="rId3" cstate="print"/>
            <a:srcRect/>
            <a:stretch>
              <a:fillRect/>
            </a:stretch>
          </p:blipFill>
          <p:spPr bwMode="auto">
            <a:xfrm>
              <a:off x="5796136" y="3429000"/>
              <a:ext cx="939429" cy="977007"/>
            </a:xfrm>
            <a:prstGeom prst="rect">
              <a:avLst/>
            </a:prstGeom>
            <a:noFill/>
          </p:spPr>
        </p:pic>
      </p:grpSp>
      <p:sp>
        <p:nvSpPr>
          <p:cNvPr id="98" name="Pfeil nach unten 97"/>
          <p:cNvSpPr/>
          <p:nvPr/>
        </p:nvSpPr>
        <p:spPr>
          <a:xfrm rot="16200000">
            <a:off x="5292080" y="3068960"/>
            <a:ext cx="360040" cy="648072"/>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feil nach unten 98"/>
          <p:cNvSpPr/>
          <p:nvPr/>
        </p:nvSpPr>
        <p:spPr>
          <a:xfrm rot="5400000">
            <a:off x="5220072" y="3573016"/>
            <a:ext cx="360040" cy="648072"/>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Pfeil nach unten 99"/>
          <p:cNvSpPr/>
          <p:nvPr/>
        </p:nvSpPr>
        <p:spPr>
          <a:xfrm rot="16200000">
            <a:off x="3383868" y="3032956"/>
            <a:ext cx="360040" cy="720080"/>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Pfeil nach unten 100"/>
          <p:cNvSpPr/>
          <p:nvPr/>
        </p:nvSpPr>
        <p:spPr>
          <a:xfrm rot="5400000">
            <a:off x="3311860" y="3537012"/>
            <a:ext cx="360040" cy="720080"/>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Pfeil nach unten 105"/>
          <p:cNvSpPr/>
          <p:nvPr/>
        </p:nvSpPr>
        <p:spPr>
          <a:xfrm rot="16200000">
            <a:off x="1475656" y="3068959"/>
            <a:ext cx="360040" cy="648072"/>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Pfeil nach unten 106"/>
          <p:cNvSpPr/>
          <p:nvPr/>
        </p:nvSpPr>
        <p:spPr>
          <a:xfrm rot="5400000">
            <a:off x="1403648" y="3573016"/>
            <a:ext cx="360040" cy="648072"/>
          </a:xfrm>
          <a:prstGeom prst="downArrow">
            <a:avLst>
              <a:gd name="adj1" fmla="val 343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4" name="Gerade Verbindung 113"/>
          <p:cNvCxnSpPr/>
          <p:nvPr/>
        </p:nvCxnSpPr>
        <p:spPr>
          <a:xfrm rot="5400000">
            <a:off x="1079612" y="3825045"/>
            <a:ext cx="49685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7" name="Inhaltsplatzhalter 5"/>
          <p:cNvSpPr txBox="1">
            <a:spLocks/>
          </p:cNvSpPr>
          <p:nvPr/>
        </p:nvSpPr>
        <p:spPr bwMode="auto">
          <a:xfrm>
            <a:off x="323528" y="1196752"/>
            <a:ext cx="295232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de-DE" sz="2800" b="0" i="0" strike="noStrike" kern="1200" cap="none" spc="0" normalizeH="0" baseline="0" noProof="0" dirty="0" smtClean="0">
                <a:ln>
                  <a:noFill/>
                </a:ln>
                <a:solidFill>
                  <a:srgbClr val="F2F2F2"/>
                </a:solidFill>
                <a:effectLst/>
                <a:uLnTx/>
                <a:uFillTx/>
                <a:latin typeface="+mn-lt"/>
                <a:ea typeface="+mn-ea"/>
                <a:cs typeface="+mn-cs"/>
              </a:rPr>
              <a:t>Analog </a:t>
            </a:r>
            <a:r>
              <a:rPr kumimoji="0" lang="de-DE" sz="2800" b="0" i="0" strike="noStrike" kern="1200" cap="none" spc="0" normalizeH="0" baseline="0" noProof="0" dirty="0" err="1" smtClean="0">
                <a:ln>
                  <a:noFill/>
                </a:ln>
                <a:solidFill>
                  <a:srgbClr val="F2F2F2"/>
                </a:solidFill>
                <a:effectLst/>
                <a:uLnTx/>
                <a:uFillTx/>
                <a:latin typeface="+mn-lt"/>
                <a:ea typeface="+mn-ea"/>
                <a:cs typeface="+mn-cs"/>
              </a:rPr>
              <a:t>world</a:t>
            </a:r>
            <a:endParaRPr kumimoji="0" lang="de-DE" sz="2800" b="0" i="0" strike="noStrike" kern="1200" cap="none" spc="0" normalizeH="0" baseline="0" noProof="0" dirty="0">
              <a:ln>
                <a:noFill/>
              </a:ln>
              <a:solidFill>
                <a:srgbClr val="F2F2F2"/>
              </a:solidFill>
              <a:effectLst/>
              <a:uLnTx/>
              <a:uFillTx/>
              <a:latin typeface="+mn-lt"/>
              <a:ea typeface="+mn-ea"/>
              <a:cs typeface="+mn-cs"/>
            </a:endParaRPr>
          </a:p>
        </p:txBody>
      </p:sp>
      <p:sp>
        <p:nvSpPr>
          <p:cNvPr id="118" name="Inhaltsplatzhalter 5"/>
          <p:cNvSpPr txBox="1">
            <a:spLocks/>
          </p:cNvSpPr>
          <p:nvPr/>
        </p:nvSpPr>
        <p:spPr bwMode="auto">
          <a:xfrm>
            <a:off x="3923928" y="1196752"/>
            <a:ext cx="295232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de-DE" sz="2800" b="0" i="0" strike="noStrike" kern="1200" cap="none" spc="0" normalizeH="0" baseline="0" noProof="0" dirty="0" smtClean="0">
                <a:ln>
                  <a:noFill/>
                </a:ln>
                <a:solidFill>
                  <a:srgbClr val="F2F2F2"/>
                </a:solidFill>
                <a:effectLst/>
                <a:uLnTx/>
                <a:uFillTx/>
                <a:latin typeface="+mn-lt"/>
                <a:ea typeface="+mn-ea"/>
                <a:cs typeface="+mn-cs"/>
              </a:rPr>
              <a:t>Digital </a:t>
            </a:r>
            <a:r>
              <a:rPr kumimoji="0" lang="de-DE" sz="2800" b="0" i="0" strike="noStrike" kern="1200" cap="none" spc="0" normalizeH="0" baseline="0" noProof="0" dirty="0" err="1" smtClean="0">
                <a:ln>
                  <a:noFill/>
                </a:ln>
                <a:solidFill>
                  <a:srgbClr val="F2F2F2"/>
                </a:solidFill>
                <a:effectLst/>
                <a:uLnTx/>
                <a:uFillTx/>
                <a:latin typeface="+mn-lt"/>
                <a:ea typeface="+mn-ea"/>
                <a:cs typeface="+mn-cs"/>
              </a:rPr>
              <a:t>world</a:t>
            </a:r>
            <a:endParaRPr kumimoji="0" lang="de-DE" sz="2800" b="0" i="0" strike="noStrike" kern="1200" cap="none" spc="0" normalizeH="0" baseline="0" noProof="0" dirty="0">
              <a:ln>
                <a:noFill/>
              </a:ln>
              <a:solidFill>
                <a:srgbClr val="F2F2F2"/>
              </a:solidFill>
              <a:effectLst/>
              <a:uLnTx/>
              <a:uFillTx/>
              <a:latin typeface="+mn-lt"/>
              <a:ea typeface="+mn-ea"/>
              <a:cs typeface="+mn-cs"/>
            </a:endParaRPr>
          </a:p>
        </p:txBody>
      </p:sp>
      <p:sp>
        <p:nvSpPr>
          <p:cNvPr id="119" name="Inhaltsplatzhalter 5"/>
          <p:cNvSpPr txBox="1">
            <a:spLocks/>
          </p:cNvSpPr>
          <p:nvPr/>
        </p:nvSpPr>
        <p:spPr bwMode="auto">
          <a:xfrm>
            <a:off x="169168" y="1772816"/>
            <a:ext cx="3466728" cy="89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de-DE" sz="2000" b="0" i="0" u="none" strike="noStrike" kern="1200" cap="none" spc="0" normalizeH="0" baseline="0" noProof="0" dirty="0" err="1" smtClean="0">
                <a:ln>
                  <a:noFill/>
                </a:ln>
                <a:solidFill>
                  <a:srgbClr val="F2F2F2"/>
                </a:solidFill>
                <a:effectLst/>
                <a:uLnTx/>
                <a:uFillTx/>
                <a:latin typeface="+mn-lt"/>
                <a:ea typeface="+mn-ea"/>
                <a:cs typeface="+mn-cs"/>
              </a:rPr>
              <a:t>Gives</a:t>
            </a:r>
            <a:r>
              <a:rPr kumimoji="0" lang="de-DE" sz="2000" b="0" i="0" u="none" strike="noStrike" kern="1200" cap="none" spc="0" normalizeH="0" baseline="0" noProof="0" dirty="0" smtClean="0">
                <a:ln>
                  <a:noFill/>
                </a:ln>
                <a:solidFill>
                  <a:srgbClr val="F2F2F2"/>
                </a:solidFill>
                <a:effectLst/>
                <a:uLnTx/>
                <a:uFillTx/>
                <a:latin typeface="+mn-lt"/>
                <a:ea typeface="+mn-ea"/>
                <a:cs typeface="+mn-cs"/>
              </a:rPr>
              <a:t> </a:t>
            </a:r>
            <a:r>
              <a:rPr kumimoji="0" lang="de-DE" sz="2000" b="0" i="0" u="none" strike="noStrike" kern="1200" cap="none" spc="0" normalizeH="0" baseline="0" noProof="0" dirty="0" err="1" smtClean="0">
                <a:ln>
                  <a:noFill/>
                </a:ln>
                <a:solidFill>
                  <a:srgbClr val="F2F2F2"/>
                </a:solidFill>
                <a:effectLst/>
                <a:uLnTx/>
                <a:uFillTx/>
                <a:latin typeface="+mn-lt"/>
                <a:ea typeface="+mn-ea"/>
                <a:cs typeface="+mn-cs"/>
              </a:rPr>
              <a:t>error</a:t>
            </a:r>
            <a:r>
              <a:rPr kumimoji="0" lang="de-DE" sz="2000" b="0" i="0" u="none" strike="noStrike" kern="1200" cap="none" spc="0" normalizeH="0" baseline="0" noProof="0" dirty="0" smtClean="0">
                <a:ln>
                  <a:noFill/>
                </a:ln>
                <a:solidFill>
                  <a:srgbClr val="F2F2F2"/>
                </a:solidFill>
                <a:effectLst/>
                <a:uLnTx/>
                <a:uFillTx/>
                <a:latin typeface="+mn-lt"/>
                <a:ea typeface="+mn-ea"/>
                <a:cs typeface="+mn-cs"/>
              </a:rPr>
              <a:t> </a:t>
            </a:r>
            <a:r>
              <a:rPr kumimoji="0" lang="de-DE" sz="2000" b="0" i="0" u="none" strike="noStrike" kern="1200" cap="none" spc="0" normalizeH="0" baseline="0" noProof="0" dirty="0" err="1" smtClean="0">
                <a:ln>
                  <a:noFill/>
                </a:ln>
                <a:solidFill>
                  <a:srgbClr val="F2F2F2"/>
                </a:solidFill>
                <a:effectLst/>
                <a:uLnTx/>
                <a:uFillTx/>
                <a:latin typeface="+mn-lt"/>
                <a:ea typeface="+mn-ea"/>
                <a:cs typeface="+mn-cs"/>
              </a:rPr>
              <a:t>signals</a:t>
            </a:r>
            <a:endParaRPr kumimoji="0" lang="de-DE" sz="2000" b="0" i="0" u="none" strike="noStrike" kern="1200" cap="none" spc="0" normalizeH="0" baseline="0" noProof="0" dirty="0" smtClean="0">
              <a:ln>
                <a:noFill/>
              </a:ln>
              <a:solidFill>
                <a:srgbClr val="F2F2F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de-DE" sz="2000" dirty="0" err="1" smtClean="0">
                <a:solidFill>
                  <a:srgbClr val="F2F2F2"/>
                </a:solidFill>
                <a:latin typeface="+mn-lt"/>
              </a:rPr>
              <a:t>Carries</a:t>
            </a:r>
            <a:r>
              <a:rPr lang="de-DE" sz="2000" dirty="0" smtClean="0">
                <a:solidFill>
                  <a:srgbClr val="F2F2F2"/>
                </a:solidFill>
                <a:latin typeface="+mn-lt"/>
              </a:rPr>
              <a:t> </a:t>
            </a:r>
            <a:r>
              <a:rPr lang="de-DE" sz="2000" dirty="0" err="1" smtClean="0">
                <a:solidFill>
                  <a:srgbClr val="F2F2F2"/>
                </a:solidFill>
                <a:latin typeface="+mn-lt"/>
              </a:rPr>
              <a:t>actuation</a:t>
            </a:r>
            <a:r>
              <a:rPr lang="de-DE" sz="2000" dirty="0" smtClean="0">
                <a:solidFill>
                  <a:srgbClr val="F2F2F2"/>
                </a:solidFill>
                <a:latin typeface="+mn-lt"/>
              </a:rPr>
              <a:t> out</a:t>
            </a:r>
            <a:endParaRPr kumimoji="0" lang="de-DE" sz="2000" b="0" i="0" u="none" strike="noStrike" kern="1200" cap="none" spc="0" normalizeH="0" baseline="0" noProof="0" dirty="0" smtClean="0">
              <a:ln>
                <a:noFill/>
              </a:ln>
              <a:solidFill>
                <a:srgbClr val="F2F2F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kumimoji="0" lang="de-DE" sz="2000" b="0" i="0" u="none" strike="noStrike" kern="1200" cap="none" spc="0" normalizeH="0" baseline="0" noProof="0" dirty="0">
              <a:ln>
                <a:noFill/>
              </a:ln>
              <a:solidFill>
                <a:srgbClr val="F2F2F2"/>
              </a:solidFill>
              <a:effectLst/>
              <a:uLnTx/>
              <a:uFillTx/>
              <a:latin typeface="+mn-lt"/>
              <a:ea typeface="+mn-ea"/>
              <a:cs typeface="+mn-cs"/>
            </a:endParaRPr>
          </a:p>
        </p:txBody>
      </p:sp>
      <p:sp>
        <p:nvSpPr>
          <p:cNvPr id="140" name="Inhaltsplatzhalter 5"/>
          <p:cNvSpPr txBox="1">
            <a:spLocks/>
          </p:cNvSpPr>
          <p:nvPr/>
        </p:nvSpPr>
        <p:spPr bwMode="auto">
          <a:xfrm>
            <a:off x="7452320" y="1816224"/>
            <a:ext cx="1800200" cy="89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de-DE" sz="2000" b="0" i="0" u="none" strike="noStrike" kern="1200" cap="none" spc="0" normalizeH="0" baseline="0" noProof="0" dirty="0" err="1" smtClean="0">
                <a:ln>
                  <a:noFill/>
                </a:ln>
                <a:solidFill>
                  <a:srgbClr val="F2F2F2"/>
                </a:solidFill>
                <a:effectLst/>
                <a:uLnTx/>
                <a:uFillTx/>
                <a:latin typeface="+mn-lt"/>
                <a:ea typeface="+mn-ea"/>
                <a:cs typeface="+mn-cs"/>
              </a:rPr>
              <a:t>Changes</a:t>
            </a:r>
            <a:endParaRPr kumimoji="0" lang="de-DE" sz="2000" b="0" i="0" u="none" strike="noStrike" kern="1200" cap="none" spc="0" normalizeH="0" baseline="0" noProof="0" dirty="0" smtClean="0">
              <a:ln>
                <a:noFill/>
              </a:ln>
              <a:solidFill>
                <a:srgbClr val="F2F2F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de-DE" sz="2000" dirty="0" err="1" smtClean="0">
                <a:solidFill>
                  <a:srgbClr val="F2F2F2"/>
                </a:solidFill>
                <a:latin typeface="+mn-lt"/>
              </a:rPr>
              <a:t>Get</a:t>
            </a:r>
            <a:r>
              <a:rPr lang="de-DE" sz="2000" dirty="0" smtClean="0">
                <a:solidFill>
                  <a:srgbClr val="F2F2F2"/>
                </a:solidFill>
                <a:latin typeface="+mn-lt"/>
              </a:rPr>
              <a:t> </a:t>
            </a:r>
            <a:r>
              <a:rPr lang="de-DE" sz="2000" dirty="0" err="1" smtClean="0">
                <a:solidFill>
                  <a:srgbClr val="F2F2F2"/>
                </a:solidFill>
                <a:latin typeface="+mn-lt"/>
              </a:rPr>
              <a:t>data</a:t>
            </a:r>
            <a:endParaRPr kumimoji="0" lang="de-DE" sz="2000" b="0" i="0" u="none" strike="noStrike" kern="1200" cap="none" spc="0" normalizeH="0" baseline="0" noProof="0" dirty="0">
              <a:ln>
                <a:noFill/>
              </a:ln>
              <a:solidFill>
                <a:srgbClr val="F2F2F2"/>
              </a:solidFill>
              <a:effectLst/>
              <a:uLnTx/>
              <a:uFillTx/>
              <a:latin typeface="+mn-lt"/>
              <a:ea typeface="+mn-ea"/>
              <a:cs typeface="+mn-cs"/>
            </a:endParaRPr>
          </a:p>
        </p:txBody>
      </p:sp>
      <p:grpSp>
        <p:nvGrpSpPr>
          <p:cNvPr id="9" name="Gruppieren 68"/>
          <p:cNvGrpSpPr/>
          <p:nvPr/>
        </p:nvGrpSpPr>
        <p:grpSpPr>
          <a:xfrm>
            <a:off x="3779912" y="1199336"/>
            <a:ext cx="5362703" cy="5254000"/>
            <a:chOff x="3779912" y="1199336"/>
            <a:chExt cx="5362703" cy="5254000"/>
          </a:xfrm>
        </p:grpSpPr>
        <p:grpSp>
          <p:nvGrpSpPr>
            <p:cNvPr id="10" name="Gruppieren 56"/>
            <p:cNvGrpSpPr/>
            <p:nvPr/>
          </p:nvGrpSpPr>
          <p:grpSpPr>
            <a:xfrm>
              <a:off x="3779912" y="4941168"/>
              <a:ext cx="1512168" cy="864096"/>
              <a:chOff x="3779912" y="4725144"/>
              <a:chExt cx="1512168" cy="864096"/>
            </a:xfrm>
          </p:grpSpPr>
          <p:sp>
            <p:nvSpPr>
              <p:cNvPr id="90" name="Abgerundetes Rechteck 89"/>
              <p:cNvSpPr/>
              <p:nvPr/>
            </p:nvSpPr>
            <p:spPr>
              <a:xfrm>
                <a:off x="3779912" y="4725144"/>
                <a:ext cx="1440160" cy="864096"/>
              </a:xfrm>
              <a:prstGeom prst="roundRect">
                <a:avLst/>
              </a:prstGeom>
              <a:gradFill flip="none" rotWithShape="1">
                <a:gsLst>
                  <a:gs pos="0">
                    <a:srgbClr val="FFFE3C">
                      <a:shade val="30000"/>
                      <a:satMod val="115000"/>
                    </a:srgbClr>
                  </a:gs>
                  <a:gs pos="50000">
                    <a:srgbClr val="FFFE3C">
                      <a:shade val="67500"/>
                      <a:satMod val="115000"/>
                    </a:srgbClr>
                  </a:gs>
                  <a:gs pos="100000">
                    <a:srgbClr val="FFFE3C">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Textfeld 90"/>
              <p:cNvSpPr txBox="1"/>
              <p:nvPr/>
            </p:nvSpPr>
            <p:spPr>
              <a:xfrm>
                <a:off x="3851920" y="4797152"/>
                <a:ext cx="1440160" cy="584775"/>
              </a:xfrm>
              <a:prstGeom prst="rect">
                <a:avLst/>
              </a:prstGeom>
              <a:noFill/>
            </p:spPr>
            <p:txBody>
              <a:bodyPr wrap="square" rtlCol="0">
                <a:spAutoFit/>
              </a:bodyPr>
              <a:lstStyle/>
              <a:p>
                <a:r>
                  <a:rPr lang="de-DE" dirty="0" smtClean="0"/>
                  <a:t>GPS</a:t>
                </a:r>
              </a:p>
              <a:p>
                <a:r>
                  <a:rPr lang="de-DE" sz="1400" dirty="0" err="1" smtClean="0"/>
                  <a:t>timing</a:t>
                </a:r>
                <a:endParaRPr lang="de-DE" sz="1400" dirty="0"/>
              </a:p>
            </p:txBody>
          </p:sp>
          <p:pic>
            <p:nvPicPr>
              <p:cNvPr id="103" name="Picture 137" descr="navstar"/>
              <p:cNvPicPr>
                <a:picLocks noChangeAspect="1" noChangeArrowheads="1"/>
              </p:cNvPicPr>
              <p:nvPr/>
            </p:nvPicPr>
            <p:blipFill>
              <a:blip r:embed="rId4" cstate="print"/>
              <a:srcRect/>
              <a:stretch>
                <a:fillRect/>
              </a:stretch>
            </p:blipFill>
            <p:spPr bwMode="auto">
              <a:xfrm>
                <a:off x="4572000" y="4869160"/>
                <a:ext cx="547472" cy="575692"/>
              </a:xfrm>
              <a:prstGeom prst="rect">
                <a:avLst/>
              </a:prstGeom>
              <a:noFill/>
              <a:ln w="9525">
                <a:noFill/>
                <a:miter lim="800000"/>
                <a:headEnd/>
                <a:tailEnd/>
              </a:ln>
            </p:spPr>
          </p:pic>
        </p:grpSp>
        <p:grpSp>
          <p:nvGrpSpPr>
            <p:cNvPr id="11" name="Gruppieren 57"/>
            <p:cNvGrpSpPr/>
            <p:nvPr/>
          </p:nvGrpSpPr>
          <p:grpSpPr>
            <a:xfrm>
              <a:off x="5580112" y="4725144"/>
              <a:ext cx="1440160" cy="1728192"/>
              <a:chOff x="5580112" y="4725144"/>
              <a:chExt cx="1440160" cy="1728192"/>
            </a:xfrm>
          </p:grpSpPr>
          <p:sp>
            <p:nvSpPr>
              <p:cNvPr id="53" name="Abgerundetes Rechteck 52"/>
              <p:cNvSpPr/>
              <p:nvPr/>
            </p:nvSpPr>
            <p:spPr>
              <a:xfrm>
                <a:off x="5580112" y="5157192"/>
                <a:ext cx="1440160" cy="1296144"/>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p:cNvSpPr txBox="1"/>
              <p:nvPr/>
            </p:nvSpPr>
            <p:spPr>
              <a:xfrm>
                <a:off x="5652120" y="6084004"/>
                <a:ext cx="1296144" cy="369332"/>
              </a:xfrm>
              <a:prstGeom prst="rect">
                <a:avLst/>
              </a:prstGeom>
              <a:noFill/>
            </p:spPr>
            <p:txBody>
              <a:bodyPr wrap="square" rtlCol="0">
                <a:spAutoFit/>
              </a:bodyPr>
              <a:lstStyle/>
              <a:p>
                <a:pPr algn="ctr"/>
                <a:r>
                  <a:rPr lang="de-DE" b="1" dirty="0" smtClean="0"/>
                  <a:t>Storage</a:t>
                </a:r>
                <a:endParaRPr lang="de-DE" b="1" dirty="0"/>
              </a:p>
            </p:txBody>
          </p:sp>
          <p:sp>
            <p:nvSpPr>
              <p:cNvPr id="51" name="Abgerundetes Rechteck 50"/>
              <p:cNvSpPr/>
              <p:nvPr/>
            </p:nvSpPr>
            <p:spPr>
              <a:xfrm>
                <a:off x="5580112" y="4725144"/>
                <a:ext cx="1440160" cy="1368152"/>
              </a:xfrm>
              <a:prstGeom prst="round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0776" name="Picture 8"/>
              <p:cNvPicPr>
                <a:picLocks noChangeAspect="1" noChangeArrowheads="1"/>
              </p:cNvPicPr>
              <p:nvPr/>
            </p:nvPicPr>
            <p:blipFill>
              <a:blip r:embed="rId5" cstate="print"/>
              <a:srcRect l="5399" t="11961" r="5399" b="11961"/>
              <a:stretch>
                <a:fillRect/>
              </a:stretch>
            </p:blipFill>
            <p:spPr bwMode="auto">
              <a:xfrm>
                <a:off x="5724129" y="5157192"/>
                <a:ext cx="1152128" cy="840754"/>
              </a:xfrm>
              <a:prstGeom prst="roundRect">
                <a:avLst>
                  <a:gd name="adj" fmla="val 10427"/>
                </a:avLst>
              </a:prstGeom>
              <a:noFill/>
              <a:ln w="9525">
                <a:solidFill>
                  <a:schemeClr val="tx1"/>
                </a:solidFill>
                <a:miter lim="800000"/>
                <a:headEnd/>
                <a:tailEnd/>
              </a:ln>
            </p:spPr>
          </p:pic>
          <p:sp>
            <p:nvSpPr>
              <p:cNvPr id="52" name="Textfeld 51"/>
              <p:cNvSpPr txBox="1"/>
              <p:nvPr/>
            </p:nvSpPr>
            <p:spPr>
              <a:xfrm>
                <a:off x="5580112" y="4797152"/>
                <a:ext cx="1440160" cy="338554"/>
              </a:xfrm>
              <a:prstGeom prst="rect">
                <a:avLst/>
              </a:prstGeom>
              <a:noFill/>
            </p:spPr>
            <p:txBody>
              <a:bodyPr wrap="square" rtlCol="0">
                <a:spAutoFit/>
              </a:bodyPr>
              <a:lstStyle/>
              <a:p>
                <a:pPr algn="ctr"/>
                <a:r>
                  <a:rPr lang="de-DE" sz="1600" dirty="0" smtClean="0"/>
                  <a:t>Frame </a:t>
                </a:r>
                <a:r>
                  <a:rPr lang="de-DE" sz="1600" dirty="0" err="1" smtClean="0"/>
                  <a:t>builder</a:t>
                </a:r>
                <a:endParaRPr lang="de-DE" sz="1600" dirty="0"/>
              </a:p>
            </p:txBody>
          </p:sp>
        </p:grpSp>
        <p:grpSp>
          <p:nvGrpSpPr>
            <p:cNvPr id="12" name="Gruppieren 58"/>
            <p:cNvGrpSpPr/>
            <p:nvPr/>
          </p:nvGrpSpPr>
          <p:grpSpPr>
            <a:xfrm>
              <a:off x="7596336" y="2708920"/>
              <a:ext cx="1470789" cy="1800200"/>
              <a:chOff x="7596336" y="2708920"/>
              <a:chExt cx="1470789" cy="1800200"/>
            </a:xfrm>
          </p:grpSpPr>
          <p:sp>
            <p:nvSpPr>
              <p:cNvPr id="55" name="Abgerundetes Rechteck 54"/>
              <p:cNvSpPr/>
              <p:nvPr/>
            </p:nvSpPr>
            <p:spPr>
              <a:xfrm>
                <a:off x="7596336" y="2708920"/>
                <a:ext cx="1440160" cy="18002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35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0774" name="Picture 6"/>
              <p:cNvPicPr>
                <a:picLocks noChangeAspect="1" noChangeArrowheads="1"/>
              </p:cNvPicPr>
              <p:nvPr/>
            </p:nvPicPr>
            <p:blipFill>
              <a:blip r:embed="rId6" cstate="print"/>
              <a:srcRect l="47244" t="45812"/>
              <a:stretch>
                <a:fillRect/>
              </a:stretch>
            </p:blipFill>
            <p:spPr bwMode="auto">
              <a:xfrm>
                <a:off x="7704856" y="3164085"/>
                <a:ext cx="1224136" cy="1228403"/>
              </a:xfrm>
              <a:prstGeom prst="rect">
                <a:avLst/>
              </a:prstGeom>
              <a:noFill/>
              <a:ln w="9525">
                <a:noFill/>
                <a:miter lim="800000"/>
                <a:headEnd/>
                <a:tailEnd/>
              </a:ln>
            </p:spPr>
          </p:pic>
          <p:sp>
            <p:nvSpPr>
              <p:cNvPr id="56" name="Textfeld 55"/>
              <p:cNvSpPr txBox="1"/>
              <p:nvPr/>
            </p:nvSpPr>
            <p:spPr>
              <a:xfrm>
                <a:off x="7668344" y="2780928"/>
                <a:ext cx="1398781" cy="369332"/>
              </a:xfrm>
              <a:prstGeom prst="rect">
                <a:avLst/>
              </a:prstGeom>
              <a:noFill/>
            </p:spPr>
            <p:txBody>
              <a:bodyPr wrap="none" rtlCol="0">
                <a:spAutoFit/>
              </a:bodyPr>
              <a:lstStyle/>
              <a:p>
                <a:r>
                  <a:rPr lang="de-DE" dirty="0" smtClean="0">
                    <a:solidFill>
                      <a:schemeClr val="bg2"/>
                    </a:solidFill>
                  </a:rPr>
                  <a:t>Workstation</a:t>
                </a:r>
                <a:endParaRPr lang="de-DE" dirty="0">
                  <a:solidFill>
                    <a:schemeClr val="bg2"/>
                  </a:solidFill>
                </a:endParaRPr>
              </a:p>
            </p:txBody>
          </p:sp>
        </p:grpSp>
        <p:sp>
          <p:nvSpPr>
            <p:cNvPr id="95" name="Pfeil nach unten 94"/>
            <p:cNvSpPr/>
            <p:nvPr/>
          </p:nvSpPr>
          <p:spPr>
            <a:xfrm flipV="1">
              <a:off x="4283968" y="4293096"/>
              <a:ext cx="360040" cy="576064"/>
            </a:xfrm>
            <a:prstGeom prst="downArrow">
              <a:avLst>
                <a:gd name="adj1" fmla="val 34323"/>
                <a:gd name="adj2" fmla="val 50000"/>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Pfeil nach unten 96"/>
            <p:cNvSpPr/>
            <p:nvPr/>
          </p:nvSpPr>
          <p:spPr>
            <a:xfrm>
              <a:off x="6084168" y="4365104"/>
              <a:ext cx="360040" cy="504056"/>
            </a:xfrm>
            <a:prstGeom prst="downArrow">
              <a:avLst>
                <a:gd name="adj1" fmla="val 34323"/>
                <a:gd name="adj2" fmla="val 50000"/>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 name="Gerade Verbindung 108"/>
            <p:cNvCxnSpPr/>
            <p:nvPr/>
          </p:nvCxnSpPr>
          <p:spPr>
            <a:xfrm rot="5400000">
              <a:off x="4824028" y="3825044"/>
              <a:ext cx="49685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2" name="Inhaltsplatzhalter 5"/>
            <p:cNvSpPr txBox="1">
              <a:spLocks/>
            </p:cNvSpPr>
            <p:nvPr/>
          </p:nvSpPr>
          <p:spPr bwMode="auto">
            <a:xfrm>
              <a:off x="7308304" y="1199336"/>
              <a:ext cx="1834311"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de-DE" sz="2800" b="0" i="0" u="none" strike="noStrike" kern="1200" cap="none" spc="0" normalizeH="0" baseline="0" noProof="0" dirty="0" smtClean="0">
                  <a:ln>
                    <a:noFill/>
                  </a:ln>
                  <a:solidFill>
                    <a:srgbClr val="F2F2F2"/>
                  </a:solidFill>
                  <a:effectLst/>
                  <a:uLnTx/>
                  <a:uFillTx/>
                  <a:latin typeface="+mn-lt"/>
                  <a:ea typeface="+mn-ea"/>
                  <a:cs typeface="+mn-cs"/>
                </a:rPr>
                <a:t>User </a:t>
              </a:r>
              <a:r>
                <a:rPr kumimoji="0" lang="de-DE" sz="2800" b="0" i="0" u="none" strike="noStrike" kern="1200" cap="none" spc="0" normalizeH="0" baseline="0" noProof="0" dirty="0" err="1" smtClean="0">
                  <a:ln>
                    <a:noFill/>
                  </a:ln>
                  <a:solidFill>
                    <a:srgbClr val="F2F2F2"/>
                  </a:solidFill>
                  <a:effectLst/>
                  <a:uLnTx/>
                  <a:uFillTx/>
                  <a:latin typeface="+mn-lt"/>
                  <a:ea typeface="+mn-ea"/>
                  <a:cs typeface="+mn-cs"/>
                </a:rPr>
                <a:t>world</a:t>
              </a:r>
              <a:endParaRPr kumimoji="0" lang="de-DE" sz="2800" b="0" i="0" u="none" strike="noStrike" kern="1200" cap="none" spc="0" normalizeH="0" baseline="0" noProof="0" dirty="0">
                <a:ln>
                  <a:noFill/>
                </a:ln>
                <a:solidFill>
                  <a:srgbClr val="F2F2F2"/>
                </a:solidFill>
                <a:effectLst/>
                <a:uLnTx/>
                <a:uFillTx/>
                <a:latin typeface="+mn-lt"/>
                <a:ea typeface="+mn-ea"/>
                <a:cs typeface="+mn-cs"/>
              </a:endParaRPr>
            </a:p>
          </p:txBody>
        </p:sp>
        <p:cxnSp>
          <p:nvCxnSpPr>
            <p:cNvPr id="133" name="Gerade Verbindung mit Pfeil 132"/>
            <p:cNvCxnSpPr/>
            <p:nvPr/>
          </p:nvCxnSpPr>
          <p:spPr>
            <a:xfrm rot="5400000">
              <a:off x="6876256" y="4437112"/>
              <a:ext cx="936104" cy="792087"/>
            </a:xfrm>
            <a:prstGeom prst="straightConnector1">
              <a:avLst/>
            </a:prstGeom>
            <a:ln w="31750">
              <a:solidFill>
                <a:schemeClr val="accent1">
                  <a:shade val="95000"/>
                  <a:satMod val="105000"/>
                  <a:alpha val="79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7" name="Pfeil nach links und rechts 66"/>
            <p:cNvSpPr/>
            <p:nvPr/>
          </p:nvSpPr>
          <p:spPr>
            <a:xfrm>
              <a:off x="6948264" y="3501008"/>
              <a:ext cx="720080" cy="360040"/>
            </a:xfrm>
            <a:prstGeom prst="leftRightArrow">
              <a:avLst>
                <a:gd name="adj1" fmla="val 34845"/>
                <a:gd name="adj2" fmla="val 479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Typical</a:t>
            </a:r>
            <a:r>
              <a:rPr lang="de-DE" dirty="0" smtClean="0"/>
              <a:t> </a:t>
            </a:r>
            <a:r>
              <a:rPr lang="de-DE" dirty="0" err="1" smtClean="0"/>
              <a:t>local</a:t>
            </a:r>
            <a:r>
              <a:rPr lang="de-DE" dirty="0" smtClean="0"/>
              <a:t> </a:t>
            </a:r>
            <a:r>
              <a:rPr lang="de-DE" dirty="0" err="1" smtClean="0"/>
              <a:t>damping</a:t>
            </a:r>
            <a:r>
              <a:rPr lang="de-DE" dirty="0" smtClean="0"/>
              <a:t> filter</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49</a:t>
            </a:fld>
            <a:endParaRPr lang="de-DE" dirty="0"/>
          </a:p>
        </p:txBody>
      </p:sp>
      <p:sp>
        <p:nvSpPr>
          <p:cNvPr id="19" name="Inhaltsplatzhalter 20"/>
          <p:cNvSpPr txBox="1">
            <a:spLocks/>
          </p:cNvSpPr>
          <p:nvPr/>
        </p:nvSpPr>
        <p:spPr bwMode="auto">
          <a:xfrm>
            <a:off x="467544" y="1484784"/>
            <a:ext cx="5688632" cy="5373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Open loop transfer function of filter</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(Displacement upper mass to force upper mass)</a:t>
            </a:r>
            <a:endParaRPr lang="en-US" sz="2000" dirty="0" smtClean="0">
              <a:solidFill>
                <a:srgbClr val="F2F2F2"/>
              </a:solidFill>
              <a:latin typeface="Calibri" pitchFamily="34" charset="0"/>
            </a:endParaRPr>
          </a:p>
        </p:txBody>
      </p:sp>
      <p:pic>
        <p:nvPicPr>
          <p:cNvPr id="175106" name="Picture 2" descr="C:\Users\towest\Desktop\GeoISC local control\TF_ol_bosem_x1.png"/>
          <p:cNvPicPr>
            <a:picLocks noChangeAspect="1" noChangeArrowheads="1"/>
          </p:cNvPicPr>
          <p:nvPr/>
        </p:nvPicPr>
        <p:blipFill>
          <a:blip r:embed="rId2" cstate="print"/>
          <a:srcRect/>
          <a:stretch>
            <a:fillRect/>
          </a:stretch>
        </p:blipFill>
        <p:spPr bwMode="auto">
          <a:xfrm>
            <a:off x="971600" y="2420888"/>
            <a:ext cx="6526801" cy="372408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 </a:t>
            </a:r>
            <a:r>
              <a:rPr lang="de-DE" dirty="0" err="1" smtClean="0"/>
              <a:t>cavity</a:t>
            </a:r>
            <a:r>
              <a:rPr lang="de-DE" dirty="0" smtClean="0"/>
              <a:t> </a:t>
            </a:r>
            <a:r>
              <a:rPr lang="de-DE" dirty="0" err="1" smtClean="0"/>
              <a:t>suspension</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5</a:t>
            </a:fld>
            <a:endParaRPr lang="de-DE" dirty="0"/>
          </a:p>
        </p:txBody>
      </p:sp>
      <p:grpSp>
        <p:nvGrpSpPr>
          <p:cNvPr id="5" name="Group 19"/>
          <p:cNvGrpSpPr/>
          <p:nvPr/>
        </p:nvGrpSpPr>
        <p:grpSpPr>
          <a:xfrm>
            <a:off x="539552" y="1484784"/>
            <a:ext cx="2284836" cy="4929222"/>
            <a:chOff x="1154370" y="3162912"/>
            <a:chExt cx="1631680" cy="3571900"/>
          </a:xfrm>
        </p:grpSpPr>
        <p:sp>
          <p:nvSpPr>
            <p:cNvPr id="6" name="Rounded Rectangle 18"/>
            <p:cNvSpPr/>
            <p:nvPr/>
          </p:nvSpPr>
          <p:spPr>
            <a:xfrm>
              <a:off x="1154370" y="3162912"/>
              <a:ext cx="1631680" cy="3571900"/>
            </a:xfrm>
            <a:prstGeom prst="roundRect">
              <a:avLst>
                <a:gd name="adj" fmla="val 12124"/>
              </a:avLst>
            </a:prstGeom>
            <a:solidFill>
              <a:schemeClr val="bg1"/>
            </a:solidFill>
            <a:ln>
              <a:noFill/>
            </a:ln>
            <a:effectLst>
              <a:outerShdw blurRad="50800" dist="50800" dir="5400000" algn="ctr" rotWithShape="0">
                <a:schemeClr val="tx1"/>
              </a:outerShdw>
              <a:reflection blurRad="6350" stA="52000" endA="300" endPos="35000" dir="5400000" sy="-100000" algn="bl" rotWithShape="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Picture 4"/>
            <p:cNvPicPr>
              <a:picLocks noChangeAspect="1" noChangeArrowheads="1"/>
            </p:cNvPicPr>
            <p:nvPr/>
          </p:nvPicPr>
          <p:blipFill>
            <a:blip r:embed="rId2" cstate="print"/>
            <a:srcRect/>
            <a:stretch>
              <a:fillRect/>
            </a:stretch>
          </p:blipFill>
          <p:spPr bwMode="auto">
            <a:xfrm>
              <a:off x="1285853" y="3424428"/>
              <a:ext cx="1285884" cy="3152303"/>
            </a:xfrm>
            <a:prstGeom prst="rect">
              <a:avLst/>
            </a:prstGeom>
            <a:noFill/>
            <a:ln w="9525">
              <a:noFill/>
              <a:miter lim="800000"/>
              <a:headEnd/>
              <a:tailEnd/>
            </a:ln>
            <a:effectLst/>
          </p:spPr>
        </p:pic>
      </p:grpSp>
      <p:sp>
        <p:nvSpPr>
          <p:cNvPr id="8" name="Inhaltsplatzhalter 20"/>
          <p:cNvSpPr>
            <a:spLocks noGrp="1"/>
          </p:cNvSpPr>
          <p:nvPr>
            <p:ph idx="1"/>
          </p:nvPr>
        </p:nvSpPr>
        <p:spPr>
          <a:xfrm>
            <a:off x="3059832" y="1268760"/>
            <a:ext cx="5832648" cy="5328592"/>
          </a:xfrm>
        </p:spPr>
        <p:txBody>
          <a:bodyPr/>
          <a:lstStyle/>
          <a:p>
            <a:pPr>
              <a:buClr>
                <a:srgbClr val="C00000"/>
              </a:buClr>
              <a:buNone/>
            </a:pPr>
            <a:r>
              <a:rPr lang="en-US" sz="2400" dirty="0" smtClean="0"/>
              <a:t>Basics of suspensions:</a:t>
            </a:r>
          </a:p>
          <a:p>
            <a:pPr>
              <a:buClr>
                <a:srgbClr val="C00000"/>
              </a:buClr>
            </a:pPr>
            <a:r>
              <a:rPr lang="en-US" dirty="0" smtClean="0"/>
              <a:t>Seismic noise isolation above </a:t>
            </a:r>
            <a:r>
              <a:rPr lang="en-US" dirty="0" smtClean="0"/>
              <a:t>resonance</a:t>
            </a:r>
            <a:endParaRPr lang="en-US" dirty="0" smtClean="0"/>
          </a:p>
          <a:p>
            <a:pPr>
              <a:buClr>
                <a:srgbClr val="C00000"/>
              </a:buClr>
            </a:pPr>
            <a:r>
              <a:rPr lang="en-US" dirty="0" smtClean="0"/>
              <a:t>Resonance frequencies  in the Hz range</a:t>
            </a:r>
          </a:p>
          <a:p>
            <a:pPr>
              <a:buClr>
                <a:srgbClr val="C00000"/>
              </a:buClr>
            </a:pPr>
            <a:r>
              <a:rPr lang="en-US" dirty="0" smtClean="0"/>
              <a:t>Ultimate </a:t>
            </a:r>
            <a:r>
              <a:rPr lang="en-US" dirty="0" smtClean="0"/>
              <a:t>limit: Thermal noise @ last stage</a:t>
            </a:r>
          </a:p>
          <a:p>
            <a:pPr>
              <a:buClr>
                <a:srgbClr val="C00000"/>
              </a:buClr>
              <a:buNone/>
            </a:pPr>
            <a:endParaRPr lang="en-US" sz="2400" dirty="0" smtClean="0"/>
          </a:p>
          <a:p>
            <a:pPr>
              <a:buClr>
                <a:srgbClr val="C00000"/>
              </a:buClr>
              <a:buNone/>
            </a:pPr>
            <a:r>
              <a:rPr lang="en-US" sz="2400" dirty="0" err="1" smtClean="0"/>
              <a:t>RefC</a:t>
            </a:r>
            <a:r>
              <a:rPr lang="en-US" sz="2400" dirty="0" smtClean="0"/>
              <a:t> design:</a:t>
            </a:r>
            <a:endParaRPr lang="en-US" sz="2400" dirty="0" smtClean="0"/>
          </a:p>
          <a:p>
            <a:pPr>
              <a:buClr>
                <a:srgbClr val="C00000"/>
              </a:buClr>
            </a:pPr>
            <a:r>
              <a:rPr lang="en-US" dirty="0" smtClean="0"/>
              <a:t>Horizontal isolation by wire pendulums (3 stages)</a:t>
            </a:r>
          </a:p>
          <a:p>
            <a:pPr>
              <a:buClr>
                <a:srgbClr val="C00000"/>
              </a:buClr>
            </a:pPr>
            <a:r>
              <a:rPr lang="en-US" dirty="0" smtClean="0"/>
              <a:t>Vertical isolation by cantilevers (2 stages)</a:t>
            </a:r>
            <a:endParaRPr lang="en-US" dirty="0" smtClean="0"/>
          </a:p>
          <a:p>
            <a:pPr>
              <a:buClr>
                <a:srgbClr val="C00000"/>
              </a:buClr>
            </a:pPr>
            <a:r>
              <a:rPr lang="en-US" dirty="0" smtClean="0"/>
              <a:t>850</a:t>
            </a:r>
            <a:r>
              <a:rPr lang="en-US" sz="1000" dirty="0" smtClean="0"/>
              <a:t> </a:t>
            </a:r>
            <a:r>
              <a:rPr lang="en-US" dirty="0" smtClean="0"/>
              <a:t>g per stage (mirror 10</a:t>
            </a:r>
            <a:r>
              <a:rPr lang="en-US" sz="1000" dirty="0" smtClean="0"/>
              <a:t> </a:t>
            </a:r>
            <a:r>
              <a:rPr lang="en-US" dirty="0" smtClean="0"/>
              <a:t>cm x 5</a:t>
            </a:r>
            <a:r>
              <a:rPr lang="en-US" sz="1000" dirty="0" smtClean="0"/>
              <a:t> </a:t>
            </a:r>
            <a:r>
              <a:rPr lang="en-US" dirty="0" smtClean="0"/>
              <a:t>cm)</a:t>
            </a:r>
          </a:p>
          <a:p>
            <a:pPr>
              <a:buClr>
                <a:srgbClr val="C00000"/>
              </a:buClr>
            </a:pPr>
            <a:r>
              <a:rPr lang="en-US" dirty="0" smtClean="0"/>
              <a:t>Steel wires, last stage 55</a:t>
            </a:r>
            <a:r>
              <a:rPr lang="en-US" sz="1000" dirty="0" smtClean="0"/>
              <a:t> </a:t>
            </a:r>
            <a:r>
              <a:rPr lang="en-US" dirty="0" smtClean="0"/>
              <a:t>µm Ø </a:t>
            </a:r>
            <a:endParaRPr lang="en-US" dirty="0" smtClean="0"/>
          </a:p>
          <a:p>
            <a:pPr>
              <a:buClr>
                <a:srgbClr val="C00000"/>
              </a:buClr>
            </a:pPr>
            <a:r>
              <a:rPr lang="en-US" dirty="0" smtClean="0"/>
              <a:t>Actuation at upper stage</a:t>
            </a:r>
            <a:endParaRPr lang="en-US" dirty="0" smtClean="0"/>
          </a:p>
          <a:p>
            <a:pPr lvl="1">
              <a:buClr>
                <a:srgbClr val="C00000"/>
              </a:buClr>
            </a:pPr>
            <a:r>
              <a:rPr lang="en-US" dirty="0" smtClean="0"/>
              <a:t>Extract energy from lower stage (silence test mass)</a:t>
            </a:r>
          </a:p>
          <a:p>
            <a:pPr lvl="1">
              <a:buClr>
                <a:srgbClr val="C00000"/>
              </a:buClr>
            </a:pPr>
            <a:r>
              <a:rPr lang="en-US" dirty="0" smtClean="0"/>
              <a:t>Filter actuation noise</a:t>
            </a:r>
            <a:endParaRPr lang="en-US" dirty="0"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Optical </a:t>
            </a:r>
            <a:r>
              <a:rPr lang="de-DE" dirty="0" err="1" smtClean="0"/>
              <a:t>readout</a:t>
            </a:r>
            <a:r>
              <a:rPr lang="de-DE" dirty="0" smtClean="0"/>
              <a:t> </a:t>
            </a:r>
            <a:r>
              <a:rPr lang="de-DE" dirty="0" err="1" smtClean="0"/>
              <a:t>of</a:t>
            </a:r>
            <a:r>
              <a:rPr lang="de-DE" dirty="0" smtClean="0"/>
              <a:t> </a:t>
            </a:r>
            <a:r>
              <a:rPr lang="de-DE" dirty="0" err="1" smtClean="0"/>
              <a:t>upper</a:t>
            </a:r>
            <a:r>
              <a:rPr lang="de-DE" dirty="0" smtClean="0"/>
              <a:t> </a:t>
            </a:r>
            <a:r>
              <a:rPr lang="de-DE" dirty="0" err="1" smtClean="0"/>
              <a:t>mass</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50</a:t>
            </a:fld>
            <a:endParaRPr lang="de-DE" dirty="0"/>
          </a:p>
        </p:txBody>
      </p:sp>
      <p:sp>
        <p:nvSpPr>
          <p:cNvPr id="19" name="Inhaltsplatzhalter 20"/>
          <p:cNvSpPr txBox="1">
            <a:spLocks/>
          </p:cNvSpPr>
          <p:nvPr/>
        </p:nvSpPr>
        <p:spPr bwMode="auto">
          <a:xfrm>
            <a:off x="467544" y="1484784"/>
            <a:ext cx="849694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400" dirty="0" smtClean="0">
                <a:solidFill>
                  <a:srgbClr val="F2F2F2"/>
                </a:solidFill>
                <a:latin typeface="Calibri" pitchFamily="34" charset="0"/>
              </a:rPr>
              <a:t>Initial LIGO design: </a:t>
            </a:r>
            <a:r>
              <a:rPr lang="en-US" sz="2000" dirty="0" smtClean="0">
                <a:solidFill>
                  <a:srgbClr val="F2F2F2"/>
                </a:solidFill>
                <a:latin typeface="Calibri" pitchFamily="34" charset="0"/>
              </a:rPr>
              <a:t>OSEM (optical sensor, electromagnetic actuator)</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 </a:t>
            </a:r>
            <a:r>
              <a:rPr lang="en-US" sz="2000" dirty="0" err="1" smtClean="0">
                <a:solidFill>
                  <a:srgbClr val="F2F2F2"/>
                </a:solidFill>
                <a:latin typeface="Calibri" pitchFamily="34" charset="0"/>
              </a:rPr>
              <a:t>colimated</a:t>
            </a:r>
            <a:r>
              <a:rPr lang="en-US" sz="2000" dirty="0" smtClean="0">
                <a:solidFill>
                  <a:srgbClr val="F2F2F2"/>
                </a:solidFill>
                <a:latin typeface="Calibri" pitchFamily="34" charset="0"/>
              </a:rPr>
              <a:t> beam is obstructed, remaining light is </a:t>
            </a:r>
            <a:r>
              <a:rPr lang="en-US" sz="2000" dirty="0" err="1" smtClean="0">
                <a:solidFill>
                  <a:srgbClr val="F2F2F2"/>
                </a:solidFill>
                <a:latin typeface="Calibri" pitchFamily="34" charset="0"/>
              </a:rPr>
              <a:t>focussed</a:t>
            </a:r>
            <a:r>
              <a:rPr lang="en-US" sz="2000" dirty="0" smtClean="0">
                <a:solidFill>
                  <a:srgbClr val="F2F2F2"/>
                </a:solidFill>
                <a:latin typeface="Calibri" pitchFamily="34" charset="0"/>
              </a:rPr>
              <a:t> onto photodiode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400" dirty="0" smtClean="0">
                <a:solidFill>
                  <a:srgbClr val="F2F2F2"/>
                </a:solidFill>
                <a:latin typeface="Calibri" pitchFamily="34" charset="0"/>
              </a:rPr>
              <a:t>Advanced </a:t>
            </a:r>
            <a:r>
              <a:rPr lang="en-US" sz="2400" dirty="0" smtClean="0">
                <a:solidFill>
                  <a:srgbClr val="F2F2F2"/>
                </a:solidFill>
                <a:latin typeface="Calibri" pitchFamily="34" charset="0"/>
              </a:rPr>
              <a:t>LIGO </a:t>
            </a:r>
            <a:r>
              <a:rPr lang="en-US" sz="2400" dirty="0" smtClean="0">
                <a:solidFill>
                  <a:srgbClr val="F2F2F2"/>
                </a:solidFill>
                <a:latin typeface="Calibri" pitchFamily="34" charset="0"/>
              </a:rPr>
              <a:t>design: </a:t>
            </a:r>
            <a:r>
              <a:rPr lang="en-US" sz="2000" dirty="0" smtClean="0">
                <a:solidFill>
                  <a:srgbClr val="F2F2F2"/>
                </a:solidFill>
                <a:latin typeface="Calibri" pitchFamily="34" charset="0"/>
              </a:rPr>
              <a:t>BOSEM (Birmingham OSEM)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A collimated beam is masked, light is not </a:t>
            </a:r>
            <a:r>
              <a:rPr lang="en-US" sz="2000" dirty="0" err="1" smtClean="0">
                <a:solidFill>
                  <a:srgbClr val="F2F2F2"/>
                </a:solidFill>
                <a:latin typeface="Calibri" pitchFamily="34" charset="0"/>
              </a:rPr>
              <a:t>focussed</a:t>
            </a:r>
            <a:r>
              <a:rPr lang="en-US" sz="2000" dirty="0" smtClean="0">
                <a:solidFill>
                  <a:srgbClr val="F2F2F2"/>
                </a:solidFill>
                <a:latin typeface="Calibri" pitchFamily="34" charset="0"/>
              </a:rPr>
              <a:t> down again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pic>
        <p:nvPicPr>
          <p:cNvPr id="173058" name="Picture 2"/>
          <p:cNvPicPr>
            <a:picLocks noChangeAspect="1" noChangeArrowheads="1"/>
          </p:cNvPicPr>
          <p:nvPr/>
        </p:nvPicPr>
        <p:blipFill>
          <a:blip r:embed="rId2" cstate="print"/>
          <a:srcRect/>
          <a:stretch>
            <a:fillRect/>
          </a:stretch>
        </p:blipFill>
        <p:spPr bwMode="auto">
          <a:xfrm>
            <a:off x="899592" y="4632764"/>
            <a:ext cx="3888432" cy="1532540"/>
          </a:xfrm>
          <a:prstGeom prst="rect">
            <a:avLst/>
          </a:prstGeom>
          <a:noFill/>
          <a:ln w="9525">
            <a:noFill/>
            <a:miter lim="800000"/>
            <a:headEnd/>
            <a:tailEnd/>
          </a:ln>
        </p:spPr>
      </p:pic>
      <p:pic>
        <p:nvPicPr>
          <p:cNvPr id="173059" name="Picture 3"/>
          <p:cNvPicPr>
            <a:picLocks noChangeAspect="1" noChangeArrowheads="1"/>
          </p:cNvPicPr>
          <p:nvPr/>
        </p:nvPicPr>
        <p:blipFill>
          <a:blip r:embed="rId3" cstate="print"/>
          <a:srcRect/>
          <a:stretch>
            <a:fillRect/>
          </a:stretch>
        </p:blipFill>
        <p:spPr bwMode="auto">
          <a:xfrm>
            <a:off x="899592" y="2345685"/>
            <a:ext cx="3888432" cy="1371347"/>
          </a:xfrm>
          <a:prstGeom prst="rect">
            <a:avLst/>
          </a:prstGeom>
          <a:noFill/>
          <a:ln w="9525">
            <a:noFill/>
            <a:miter lim="800000"/>
            <a:headEnd/>
            <a:tailEnd/>
          </a:ln>
        </p:spPr>
      </p:pic>
      <p:pic>
        <p:nvPicPr>
          <p:cNvPr id="173060" name="Picture 4"/>
          <p:cNvPicPr>
            <a:picLocks noChangeAspect="1" noChangeArrowheads="1"/>
          </p:cNvPicPr>
          <p:nvPr/>
        </p:nvPicPr>
        <p:blipFill>
          <a:blip r:embed="rId4" cstate="print"/>
          <a:srcRect/>
          <a:stretch>
            <a:fillRect/>
          </a:stretch>
        </p:blipFill>
        <p:spPr bwMode="auto">
          <a:xfrm>
            <a:off x="5292080" y="4617335"/>
            <a:ext cx="2160240" cy="1836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Which</a:t>
            </a:r>
            <a:r>
              <a:rPr lang="de-DE" dirty="0" smtClean="0"/>
              <a:t> </a:t>
            </a:r>
            <a:r>
              <a:rPr lang="de-DE" dirty="0" err="1" smtClean="0"/>
              <a:t>transformation</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51</a:t>
            </a:fld>
            <a:endParaRPr lang="de-DE" dirty="0"/>
          </a:p>
        </p:txBody>
      </p:sp>
      <p:sp>
        <p:nvSpPr>
          <p:cNvPr id="9" name="Inhaltsplatzhalter 20"/>
          <p:cNvSpPr txBox="1">
            <a:spLocks/>
          </p:cNvSpPr>
          <p:nvPr/>
        </p:nvSpPr>
        <p:spPr bwMode="auto">
          <a:xfrm>
            <a:off x="467544" y="1718048"/>
            <a:ext cx="4896544" cy="4663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Fourier space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err="1" smtClean="0">
                <a:solidFill>
                  <a:srgbClr val="F2F2F2"/>
                </a:solidFill>
                <a:latin typeface="Calibri" pitchFamily="34" charset="0"/>
              </a:rPr>
              <a:t>Monofrequent</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rPr>
              <a:t>Everlasting</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Non-causal</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endPar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endParaRPr>
          </a:p>
          <a:p>
            <a:pPr marL="342900" lvl="0" indent="-342900">
              <a:spcBef>
                <a:spcPct val="20000"/>
              </a:spcBef>
              <a:buClr>
                <a:srgbClr val="C00000"/>
              </a:buClr>
              <a:defRPr/>
            </a:pPr>
            <a:r>
              <a:rPr lang="en-US" sz="2400" dirty="0" smtClean="0">
                <a:solidFill>
                  <a:srgbClr val="F2F2F2"/>
                </a:solidFill>
                <a:latin typeface="Calibri" pitchFamily="34" charset="0"/>
              </a:rPr>
              <a:t>Laplace space, s domain</a:t>
            </a:r>
            <a:endParaRPr lang="en-US" sz="24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Exponentially </a:t>
            </a:r>
            <a:r>
              <a:rPr lang="en-US" sz="2000" dirty="0" smtClean="0">
                <a:solidFill>
                  <a:srgbClr val="F2F2F2"/>
                </a:solidFill>
                <a:latin typeface="Calibri" pitchFamily="34" charset="0"/>
              </a:rPr>
              <a:t>decaying </a:t>
            </a:r>
            <a:r>
              <a:rPr lang="en-US" sz="2000" dirty="0" smtClean="0">
                <a:solidFill>
                  <a:srgbClr val="F2F2F2"/>
                </a:solidFill>
                <a:latin typeface="Calibri" pitchFamily="34" charset="0"/>
              </a:rPr>
              <a:t>oscillation</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Lorentz </a:t>
            </a:r>
            <a:r>
              <a:rPr lang="en-US" sz="2000" dirty="0" err="1" smtClean="0">
                <a:solidFill>
                  <a:srgbClr val="F2F2F2"/>
                </a:solidFill>
                <a:latin typeface="Calibri" pitchFamily="34" charset="0"/>
              </a:rPr>
              <a:t>schape</a:t>
            </a:r>
            <a:r>
              <a:rPr lang="en-US" sz="2000" dirty="0" smtClean="0">
                <a:solidFill>
                  <a:srgbClr val="F2F2F2"/>
                </a:solidFill>
                <a:latin typeface="Calibri" pitchFamily="34" charset="0"/>
              </a:rPr>
              <a:t> in Fourier domain</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Causal: event </a:t>
            </a:r>
            <a:r>
              <a:rPr lang="en-US" sz="2000" dirty="0" smtClean="0">
                <a:solidFill>
                  <a:srgbClr val="F2F2F2"/>
                </a:solidFill>
                <a:latin typeface="Calibri" pitchFamily="34" charset="0"/>
              </a:rPr>
              <a:t>→ excitation → </a:t>
            </a:r>
            <a:r>
              <a:rPr lang="en-US" sz="2000" dirty="0" err="1" smtClean="0">
                <a:solidFill>
                  <a:srgbClr val="F2F2F2"/>
                </a:solidFill>
                <a:latin typeface="Calibri" pitchFamily="34" charset="0"/>
              </a:rPr>
              <a:t>ringdown</a:t>
            </a:r>
            <a:endParaRPr lang="en-US" sz="20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defRPr/>
            </a:pPr>
            <a:endParaRPr lang="en-US" sz="2000" dirty="0" smtClean="0">
              <a:solidFill>
                <a:srgbClr val="F2F2F2"/>
              </a:solidFill>
              <a:latin typeface="Calibri" pitchFamily="34" charset="0"/>
            </a:endParaRPr>
          </a:p>
          <a:p>
            <a:pPr marL="342900" lvl="0" indent="-342900">
              <a:spcBef>
                <a:spcPct val="20000"/>
              </a:spcBef>
              <a:buClr>
                <a:srgbClr val="C00000"/>
              </a:buClr>
              <a:defRPr/>
            </a:pPr>
            <a:r>
              <a:rPr lang="en-US" sz="2400" dirty="0" smtClean="0">
                <a:solidFill>
                  <a:srgbClr val="F2F2F2"/>
                </a:solidFill>
                <a:latin typeface="Calibri" pitchFamily="34" charset="0"/>
              </a:rPr>
              <a:t>Z-domain</a:t>
            </a:r>
          </a:p>
          <a:p>
            <a:pPr marL="342900" lvl="0" indent="-342900">
              <a:spcBef>
                <a:spcPct val="20000"/>
              </a:spcBef>
              <a:buClr>
                <a:srgbClr val="C00000"/>
              </a:buClr>
              <a:buFont typeface="Arial" pitchFamily="34" charset="0"/>
              <a:buChar char="•"/>
              <a:defRPr/>
            </a:pPr>
            <a:r>
              <a:rPr lang="en-US" sz="2000" dirty="0" smtClean="0">
                <a:solidFill>
                  <a:srgbClr val="F2F2F2"/>
                </a:solidFill>
                <a:latin typeface="Calibri" pitchFamily="34" charset="0"/>
              </a:rPr>
              <a:t>Discrete version of Laplace, remapped!</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grpSp>
        <p:nvGrpSpPr>
          <p:cNvPr id="19" name="Gruppieren 18"/>
          <p:cNvGrpSpPr/>
          <p:nvPr/>
        </p:nvGrpSpPr>
        <p:grpSpPr>
          <a:xfrm>
            <a:off x="5364088" y="3789040"/>
            <a:ext cx="3240360" cy="2232248"/>
            <a:chOff x="5364088" y="3573016"/>
            <a:chExt cx="3240360" cy="2232248"/>
          </a:xfrm>
        </p:grpSpPr>
        <p:sp>
          <p:nvSpPr>
            <p:cNvPr id="18" name="Rechteck 17"/>
            <p:cNvSpPr/>
            <p:nvPr/>
          </p:nvSpPr>
          <p:spPr>
            <a:xfrm>
              <a:off x="5364088" y="3573016"/>
              <a:ext cx="3240360"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9750" name="Picture 6" descr="File:Damped spring.gif">
              <a:hlinkClick r:id="rId2"/>
            </p:cNvPr>
            <p:cNvPicPr>
              <a:picLocks noChangeAspect="1" noChangeArrowheads="1" noCrop="1"/>
            </p:cNvPicPr>
            <p:nvPr/>
          </p:nvPicPr>
          <p:blipFill>
            <a:blip r:embed="rId3" cstate="print"/>
            <a:srcRect/>
            <a:stretch>
              <a:fillRect/>
            </a:stretch>
          </p:blipFill>
          <p:spPr bwMode="auto">
            <a:xfrm>
              <a:off x="7884368" y="3573016"/>
              <a:ext cx="720079" cy="2232247"/>
            </a:xfrm>
            <a:prstGeom prst="rect">
              <a:avLst/>
            </a:prstGeom>
            <a:noFill/>
          </p:spPr>
        </p:pic>
        <p:pic>
          <p:nvPicPr>
            <p:cNvPr id="159752" name="Picture 8" descr="http://upload.wikimedia.org/wikipedia/commons/thumb/d/d4/Damped_oscillation_graph2.svg/500px-Damped_oscillation_graph2.svg.png"/>
            <p:cNvPicPr>
              <a:picLocks noChangeAspect="1" noChangeArrowheads="1"/>
            </p:cNvPicPr>
            <p:nvPr/>
          </p:nvPicPr>
          <p:blipFill>
            <a:blip r:embed="rId4" cstate="print"/>
            <a:srcRect/>
            <a:stretch>
              <a:fillRect/>
            </a:stretch>
          </p:blipFill>
          <p:spPr bwMode="auto">
            <a:xfrm>
              <a:off x="5436096" y="3573017"/>
              <a:ext cx="2601686" cy="2232247"/>
            </a:xfrm>
            <a:prstGeom prst="rect">
              <a:avLst/>
            </a:prstGeom>
            <a:noFill/>
          </p:spPr>
        </p:pic>
      </p:grpSp>
      <p:grpSp>
        <p:nvGrpSpPr>
          <p:cNvPr id="20" name="Gruppieren 19"/>
          <p:cNvGrpSpPr/>
          <p:nvPr/>
        </p:nvGrpSpPr>
        <p:grpSpPr>
          <a:xfrm>
            <a:off x="3347864" y="1268760"/>
            <a:ext cx="5258375" cy="2232248"/>
            <a:chOff x="3347864" y="1268760"/>
            <a:chExt cx="5258375" cy="2232248"/>
          </a:xfrm>
        </p:grpSpPr>
        <p:sp>
          <p:nvSpPr>
            <p:cNvPr id="17" name="Rechteck 16"/>
            <p:cNvSpPr/>
            <p:nvPr/>
          </p:nvSpPr>
          <p:spPr>
            <a:xfrm>
              <a:off x="3347864" y="1268760"/>
              <a:ext cx="5256584"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9754" name="Picture 10" descr="http://upload.wikimedia.org/wikipedia/commons/b/b9/Harmonische_Schwingung_2.png"/>
            <p:cNvPicPr>
              <a:picLocks noChangeAspect="1" noChangeArrowheads="1"/>
            </p:cNvPicPr>
            <p:nvPr/>
          </p:nvPicPr>
          <p:blipFill>
            <a:blip r:embed="rId5" cstate="print"/>
            <a:srcRect/>
            <a:stretch>
              <a:fillRect/>
            </a:stretch>
          </p:blipFill>
          <p:spPr bwMode="auto">
            <a:xfrm>
              <a:off x="3347864" y="1340768"/>
              <a:ext cx="4400550" cy="1905000"/>
            </a:xfrm>
            <a:prstGeom prst="rect">
              <a:avLst/>
            </a:prstGeom>
            <a:noFill/>
          </p:spPr>
        </p:pic>
        <p:pic>
          <p:nvPicPr>
            <p:cNvPr id="159756" name="Picture 12" descr="Simple harmonic oscillator.gif">
              <a:hlinkClick r:id="rId6"/>
            </p:cNvPr>
            <p:cNvPicPr>
              <a:picLocks noChangeAspect="1" noChangeArrowheads="1" noCrop="1"/>
            </p:cNvPicPr>
            <p:nvPr/>
          </p:nvPicPr>
          <p:blipFill>
            <a:blip r:embed="rId7" cstate="print"/>
            <a:srcRect/>
            <a:stretch>
              <a:fillRect/>
            </a:stretch>
          </p:blipFill>
          <p:spPr bwMode="auto">
            <a:xfrm>
              <a:off x="7884368" y="1268760"/>
              <a:ext cx="721871" cy="2232248"/>
            </a:xfrm>
            <a:prstGeom prst="rect">
              <a:avLst/>
            </a:prstGeom>
            <a:noFill/>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de-DE" sz="6000" dirty="0" smtClean="0"/>
          </a:p>
          <a:p>
            <a:pPr algn="ctr">
              <a:buNone/>
            </a:pPr>
            <a:r>
              <a:rPr lang="de-DE" sz="6000" dirty="0" smtClean="0"/>
              <a:t>Model a </a:t>
            </a:r>
            <a:r>
              <a:rPr lang="de-DE" sz="6000" dirty="0" err="1" smtClean="0"/>
              <a:t>suspension</a:t>
            </a:r>
            <a:endParaRPr lang="de-DE" sz="6000" dirty="0" smtClean="0"/>
          </a:p>
        </p:txBody>
      </p:sp>
      <p:sp>
        <p:nvSpPr>
          <p:cNvPr id="4" name="Slide Number Placeholder 3"/>
          <p:cNvSpPr>
            <a:spLocks noGrp="1"/>
          </p:cNvSpPr>
          <p:nvPr>
            <p:ph type="sldNum" sz="quarter" idx="11"/>
          </p:nvPr>
        </p:nvSpPr>
        <p:spPr/>
        <p:txBody>
          <a:bodyPr/>
          <a:lstStyle/>
          <a:p>
            <a:pPr>
              <a:defRPr/>
            </a:pPr>
            <a:fld id="{99443A05-27B8-482E-949D-258132531599}" type="slidenum">
              <a:rPr lang="de-DE" smtClean="0"/>
              <a:pPr>
                <a:defRPr/>
              </a:pPr>
              <a:t>6</a:t>
            </a:fld>
            <a:endParaRPr lang="de-DE"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smtClean="0"/>
              <a:t>A </a:t>
            </a:r>
            <a:r>
              <a:rPr lang="de-DE" dirty="0" err="1" smtClean="0"/>
              <a:t>damped</a:t>
            </a:r>
            <a:r>
              <a:rPr lang="de-DE" dirty="0" smtClean="0"/>
              <a:t> </a:t>
            </a:r>
            <a:r>
              <a:rPr lang="de-DE" dirty="0" err="1" smtClean="0"/>
              <a:t>harmonic</a:t>
            </a:r>
            <a:r>
              <a:rPr lang="de-DE" dirty="0" smtClean="0"/>
              <a:t> </a:t>
            </a:r>
            <a:r>
              <a:rPr lang="de-DE" dirty="0" err="1" smtClean="0"/>
              <a:t>oscillator</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7</a:t>
            </a:fld>
            <a:endParaRPr lang="de-DE" dirty="0"/>
          </a:p>
        </p:txBody>
      </p:sp>
      <p:graphicFrame>
        <p:nvGraphicFramePr>
          <p:cNvPr id="5" name="Inhaltsplatzhalter 4"/>
          <p:cNvGraphicFramePr>
            <a:graphicFrameLocks noChangeAspect="1"/>
          </p:cNvGraphicFramePr>
          <p:nvPr>
            <p:ph idx="1"/>
          </p:nvPr>
        </p:nvGraphicFramePr>
        <p:xfrm>
          <a:off x="1115617" y="1556792"/>
          <a:ext cx="3096344" cy="1142733"/>
        </p:xfrm>
        <a:graphic>
          <a:graphicData uri="http://schemas.openxmlformats.org/presentationml/2006/ole">
            <p:oleObj spid="_x0000_s157698" name="Formel" r:id="rId3" imgW="1066680" imgH="393480" progId="Equation.3">
              <p:embed/>
            </p:oleObj>
          </a:graphicData>
        </a:graphic>
      </p:graphicFrame>
      <p:sp>
        <p:nvSpPr>
          <p:cNvPr id="6" name="Inhaltsplatzhalter 20"/>
          <p:cNvSpPr txBox="1">
            <a:spLocks/>
          </p:cNvSpPr>
          <p:nvPr/>
        </p:nvSpPr>
        <p:spPr bwMode="auto">
          <a:xfrm>
            <a:off x="611560" y="2798168"/>
            <a:ext cx="7848872" cy="3655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Easy to solve</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Either using </a:t>
            </a:r>
            <a:r>
              <a:rPr lang="en-US" sz="2000" dirty="0" smtClean="0">
                <a:solidFill>
                  <a:srgbClr val="F2F2F2"/>
                </a:solidFill>
                <a:latin typeface="Calibri" pitchFamily="34" charset="0"/>
              </a:rPr>
              <a:t>an </a:t>
            </a:r>
            <a:r>
              <a:rPr lang="en-US" sz="2000" dirty="0" err="1" smtClean="0">
                <a:solidFill>
                  <a:srgbClr val="F2F2F2"/>
                </a:solidFill>
                <a:latin typeface="Calibri" pitchFamily="34" charset="0"/>
              </a:rPr>
              <a:t>Ansatz</a:t>
            </a:r>
            <a:endParaRPr lang="en-US" sz="2000" dirty="0" smtClean="0">
              <a:solidFill>
                <a:srgbClr val="F2F2F2"/>
              </a:solidFill>
              <a:latin typeface="Calibri" pitchFamily="34" charset="0"/>
            </a:endParaRPr>
          </a:p>
          <a:p>
            <a:pPr marL="342900" lvl="0" indent="-342900">
              <a:spcBef>
                <a:spcPct val="20000"/>
              </a:spcBef>
              <a:buClr>
                <a:srgbClr val="C00000"/>
              </a:buClr>
              <a:buFont typeface="Arial" pitchFamily="34" charset="0"/>
              <a:buChar char="•"/>
            </a:pPr>
            <a:r>
              <a:rPr lang="en-US" sz="2000" dirty="0" smtClean="0">
                <a:solidFill>
                  <a:srgbClr val="F2F2F2"/>
                </a:solidFill>
                <a:latin typeface="Calibri" pitchFamily="34" charset="0"/>
              </a:rPr>
              <a:t>Or transform into </a:t>
            </a:r>
            <a:r>
              <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rPr>
              <a:t>Fourier domain d</a:t>
            </a:r>
            <a:r>
              <a:rPr kumimoji="0" lang="en-US" sz="2000" b="0" i="0" u="none" strike="noStrike" kern="1200" cap="none" spc="0" normalizeH="0" baseline="-25000" noProof="0" dirty="0" smtClean="0">
                <a:ln>
                  <a:noFill/>
                </a:ln>
                <a:solidFill>
                  <a:srgbClr val="F2F2F2"/>
                </a:solidFill>
                <a:effectLst/>
                <a:uLnTx/>
                <a:uFillTx/>
                <a:latin typeface="Calibri" pitchFamily="34" charset="0"/>
                <a:ea typeface="+mn-ea"/>
                <a:cs typeface="+mn-cs"/>
              </a:rPr>
              <a:t>t</a:t>
            </a:r>
            <a:r>
              <a:rPr lang="en-US" sz="2000" dirty="0" smtClean="0">
                <a:solidFill>
                  <a:srgbClr val="F2F2F2"/>
                </a:solidFill>
                <a:latin typeface="Calibri" pitchFamily="34" charset="0"/>
              </a:rPr>
              <a:t> → </a:t>
            </a:r>
            <a:r>
              <a:rPr lang="en-US" sz="2000" dirty="0" err="1" smtClean="0">
                <a:solidFill>
                  <a:srgbClr val="F2F2F2"/>
                </a:solidFill>
                <a:latin typeface="Calibri" pitchFamily="34" charset="0"/>
              </a:rPr>
              <a:t>i</a:t>
            </a:r>
            <a:r>
              <a:rPr lang="el-GR" sz="2000" dirty="0" smtClean="0">
                <a:solidFill>
                  <a:srgbClr val="F2F2F2"/>
                </a:solidFill>
                <a:latin typeface="Calibri" pitchFamily="34" charset="0"/>
              </a:rPr>
              <a:t>ω</a:t>
            </a:r>
            <a:endPar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	reduce 2</a:t>
            </a:r>
            <a:r>
              <a:rPr lang="en-US" sz="2000" baseline="30000" dirty="0" smtClean="0">
                <a:solidFill>
                  <a:srgbClr val="F2F2F2"/>
                </a:solidFill>
                <a:latin typeface="Calibri" pitchFamily="34" charset="0"/>
              </a:rPr>
              <a:t>nd</a:t>
            </a:r>
            <a:r>
              <a:rPr lang="en-US" sz="2000" dirty="0" smtClean="0">
                <a:solidFill>
                  <a:srgbClr val="F2F2F2"/>
                </a:solidFill>
                <a:latin typeface="Calibri" pitchFamily="34" charset="0"/>
              </a:rPr>
              <a:t> order differential equation </a:t>
            </a:r>
            <a:r>
              <a:rPr lang="en-US" sz="2000" dirty="0" smtClean="0">
                <a:solidFill>
                  <a:srgbClr val="F2F2F2"/>
                </a:solidFill>
                <a:latin typeface="Calibri" pitchFamily="34" charset="0"/>
              </a:rPr>
              <a:t>to </a:t>
            </a:r>
            <a:r>
              <a:rPr lang="en-US" sz="2000" dirty="0" smtClean="0">
                <a:solidFill>
                  <a:srgbClr val="F2F2F2"/>
                </a:solidFill>
                <a:latin typeface="Calibri" pitchFamily="34" charset="0"/>
              </a:rPr>
              <a:t>algebraic equation</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800100" lvl="1" indent="-342900">
              <a:spcBef>
                <a:spcPct val="20000"/>
              </a:spcBef>
              <a:buClr>
                <a:srgbClr val="C00000"/>
              </a:buClr>
              <a:buFont typeface="Arial" pitchFamily="34" charset="0"/>
              <a:buChar char="•"/>
            </a:pPr>
            <a:r>
              <a:rPr lang="en-US" sz="2000" dirty="0" smtClean="0">
                <a:solidFill>
                  <a:srgbClr val="F2F2F2"/>
                </a:solidFill>
                <a:latin typeface="Calibri" pitchFamily="34" charset="0"/>
              </a:rPr>
              <a:t>Solve in Fourier domain</a:t>
            </a:r>
          </a:p>
          <a:p>
            <a:pPr marL="800100" lvl="1" indent="-342900">
              <a:spcBef>
                <a:spcPct val="20000"/>
              </a:spcBef>
              <a:buClr>
                <a:srgbClr val="C00000"/>
              </a:buClr>
              <a:buFont typeface="Arial" pitchFamily="34" charset="0"/>
              <a:buChar char="•"/>
            </a:pPr>
            <a:r>
              <a:rPr lang="en-US" sz="2000" dirty="0" smtClean="0">
                <a:solidFill>
                  <a:srgbClr val="F2F2F2"/>
                </a:solidFill>
                <a:latin typeface="Calibri" pitchFamily="34" charset="0"/>
              </a:rPr>
              <a:t>Transform back (if necessary)</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endPar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endParaRPr>
          </a:p>
        </p:txBody>
      </p:sp>
      <p:graphicFrame>
        <p:nvGraphicFramePr>
          <p:cNvPr id="157700" name="Inhaltsplatzhalter 4"/>
          <p:cNvGraphicFramePr>
            <a:graphicFrameLocks noChangeAspect="1"/>
          </p:cNvGraphicFramePr>
          <p:nvPr/>
        </p:nvGraphicFramePr>
        <p:xfrm>
          <a:off x="1115616" y="4347566"/>
          <a:ext cx="3024336" cy="737618"/>
        </p:xfrm>
        <a:graphic>
          <a:graphicData uri="http://schemas.openxmlformats.org/presentationml/2006/ole">
            <p:oleObj spid="_x0000_s157700" name="Formel" r:id="rId4" imgW="1612800" imgH="393480" progId="Equation.3">
              <p:embed/>
            </p:oleObj>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285728"/>
            <a:ext cx="6668814" cy="725470"/>
          </a:xfrm>
        </p:spPr>
        <p:txBody>
          <a:bodyPr/>
          <a:lstStyle/>
          <a:p>
            <a:r>
              <a:rPr lang="de-DE" dirty="0" err="1" smtClean="0"/>
              <a:t>C</a:t>
            </a:r>
            <a:r>
              <a:rPr lang="de-DE" dirty="0" err="1" smtClean="0"/>
              <a:t>oupled</a:t>
            </a:r>
            <a:r>
              <a:rPr lang="de-DE" dirty="0" smtClean="0"/>
              <a:t> </a:t>
            </a:r>
            <a:r>
              <a:rPr lang="de-DE" dirty="0" err="1" smtClean="0"/>
              <a:t>oscillators</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8</a:t>
            </a:fld>
            <a:endParaRPr lang="de-DE" dirty="0"/>
          </a:p>
        </p:txBody>
      </p:sp>
      <p:graphicFrame>
        <p:nvGraphicFramePr>
          <p:cNvPr id="5" name="Inhaltsplatzhalter 4"/>
          <p:cNvGraphicFramePr>
            <a:graphicFrameLocks noChangeAspect="1"/>
          </p:cNvGraphicFramePr>
          <p:nvPr>
            <p:ph idx="1"/>
          </p:nvPr>
        </p:nvGraphicFramePr>
        <p:xfrm>
          <a:off x="683568" y="1758839"/>
          <a:ext cx="5256584" cy="1886185"/>
        </p:xfrm>
        <a:graphic>
          <a:graphicData uri="http://schemas.openxmlformats.org/presentationml/2006/ole">
            <p:oleObj spid="_x0000_s158722" name="Formel" r:id="rId3" imgW="2476440" imgH="888840" progId="Equation.3">
              <p:embed/>
            </p:oleObj>
          </a:graphicData>
        </a:graphic>
      </p:graphicFrame>
      <p:sp>
        <p:nvSpPr>
          <p:cNvPr id="6" name="Inhaltsplatzhalter 20"/>
          <p:cNvSpPr txBox="1">
            <a:spLocks/>
          </p:cNvSpPr>
          <p:nvPr/>
        </p:nvSpPr>
        <p:spPr bwMode="auto">
          <a:xfrm>
            <a:off x="6012160" y="1772816"/>
            <a:ext cx="309634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err="1" smtClean="0">
                <a:ln>
                  <a:noFill/>
                </a:ln>
                <a:solidFill>
                  <a:srgbClr val="F2F2F2"/>
                </a:solidFill>
                <a:effectLst/>
                <a:uLnTx/>
                <a:uFillTx/>
                <a:latin typeface="Calibri" pitchFamily="34" charset="0"/>
                <a:ea typeface="+mn-ea"/>
                <a:cs typeface="+mn-cs"/>
              </a:rPr>
              <a:t>Ansatz</a:t>
            </a: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 </a:t>
            </a:r>
            <a:r>
              <a:rPr kumimoji="0" lang="en-US" sz="2400" b="0" i="0" u="none" strike="noStrike" kern="1200" cap="none" spc="0" normalizeH="0" baseline="0" noProof="0" dirty="0" err="1" smtClean="0">
                <a:ln>
                  <a:noFill/>
                </a:ln>
                <a:solidFill>
                  <a:srgbClr val="F2F2F2"/>
                </a:solidFill>
                <a:effectLst/>
                <a:uLnTx/>
                <a:uFillTx/>
                <a:latin typeface="Calibri" pitchFamily="34" charset="0"/>
                <a:ea typeface="+mn-ea"/>
                <a:cs typeface="+mn-cs"/>
              </a:rPr>
              <a:t>Uhmm</a:t>
            </a: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endPar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endParaRPr>
          </a:p>
        </p:txBody>
      </p:sp>
      <p:sp>
        <p:nvSpPr>
          <p:cNvPr id="7" name="Inhaltsplatzhalter 20"/>
          <p:cNvSpPr txBox="1">
            <a:spLocks/>
          </p:cNvSpPr>
          <p:nvPr/>
        </p:nvSpPr>
        <p:spPr bwMode="auto">
          <a:xfrm>
            <a:off x="539552" y="3861048"/>
            <a:ext cx="7848872" cy="2791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Idea:</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Find a good transformation</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000" dirty="0" smtClean="0">
                <a:solidFill>
                  <a:srgbClr val="F2F2F2"/>
                </a:solidFill>
                <a:latin typeface="Calibri" pitchFamily="34" charset="0"/>
              </a:rPr>
              <a:t>→	reduce 2</a:t>
            </a:r>
            <a:r>
              <a:rPr lang="en-US" sz="2000" baseline="30000" dirty="0" smtClean="0">
                <a:solidFill>
                  <a:srgbClr val="F2F2F2"/>
                </a:solidFill>
                <a:latin typeface="Calibri" pitchFamily="34" charset="0"/>
              </a:rPr>
              <a:t>nd</a:t>
            </a:r>
            <a:r>
              <a:rPr lang="en-US" sz="2000" dirty="0" smtClean="0">
                <a:solidFill>
                  <a:srgbClr val="F2F2F2"/>
                </a:solidFill>
                <a:latin typeface="Calibri" pitchFamily="34" charset="0"/>
              </a:rPr>
              <a:t> order differential equation </a:t>
            </a:r>
            <a:r>
              <a:rPr lang="en-US" sz="2000" dirty="0" smtClean="0">
                <a:solidFill>
                  <a:srgbClr val="F2F2F2"/>
                </a:solidFill>
                <a:latin typeface="Calibri" pitchFamily="34" charset="0"/>
              </a:rPr>
              <a:t>to </a:t>
            </a:r>
            <a:r>
              <a:rPr lang="en-US" sz="2000" dirty="0" smtClean="0">
                <a:solidFill>
                  <a:srgbClr val="F2F2F2"/>
                </a:solidFill>
                <a:latin typeface="Calibri" pitchFamily="34" charset="0"/>
              </a:rPr>
              <a:t>algebraic system of equations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Solve the transformed system</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Transform the solution back (if necessary)</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r>
              <a:rPr lang="en-US" sz="2400" dirty="0" smtClean="0">
                <a:solidFill>
                  <a:srgbClr val="F2F2F2"/>
                </a:solidFill>
                <a:latin typeface="Calibri" pitchFamily="34" charset="0"/>
              </a:rPr>
              <a:t>Or let the computer do this work!</a:t>
            </a: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endPar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p:cNvSpPr/>
          <p:nvPr/>
        </p:nvSpPr>
        <p:spPr>
          <a:xfrm>
            <a:off x="1835696" y="1772816"/>
            <a:ext cx="5544616"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1403648" y="285728"/>
            <a:ext cx="6668814" cy="725470"/>
          </a:xfrm>
        </p:spPr>
        <p:txBody>
          <a:bodyPr/>
          <a:lstStyle/>
          <a:p>
            <a:r>
              <a:rPr lang="de-DE" dirty="0" smtClean="0"/>
              <a:t>State </a:t>
            </a:r>
            <a:r>
              <a:rPr lang="de-DE" dirty="0" err="1" smtClean="0"/>
              <a:t>space</a:t>
            </a:r>
            <a:r>
              <a:rPr lang="de-DE" dirty="0" smtClean="0"/>
              <a:t> model </a:t>
            </a:r>
            <a:r>
              <a:rPr lang="de-DE" dirty="0" err="1" smtClean="0"/>
              <a:t>basics</a:t>
            </a:r>
            <a:endParaRPr lang="de-DE" dirty="0"/>
          </a:p>
        </p:txBody>
      </p:sp>
      <p:sp>
        <p:nvSpPr>
          <p:cNvPr id="4" name="Foliennummernplatzhalter 3"/>
          <p:cNvSpPr>
            <a:spLocks noGrp="1"/>
          </p:cNvSpPr>
          <p:nvPr>
            <p:ph type="sldNum" sz="quarter" idx="11"/>
          </p:nvPr>
        </p:nvSpPr>
        <p:spPr/>
        <p:txBody>
          <a:bodyPr/>
          <a:lstStyle/>
          <a:p>
            <a:pPr>
              <a:defRPr/>
            </a:pPr>
            <a:fld id="{99443A05-27B8-482E-949D-258132531599}" type="slidenum">
              <a:rPr lang="de-DE" smtClean="0"/>
              <a:pPr>
                <a:defRPr/>
              </a:pPr>
              <a:t>9</a:t>
            </a:fld>
            <a:endParaRPr lang="de-DE" dirty="0"/>
          </a:p>
        </p:txBody>
      </p:sp>
      <p:graphicFrame>
        <p:nvGraphicFramePr>
          <p:cNvPr id="164866" name="Inhaltsplatzhalter 4"/>
          <p:cNvGraphicFramePr>
            <a:graphicFrameLocks noChangeAspect="1"/>
          </p:cNvGraphicFramePr>
          <p:nvPr/>
        </p:nvGraphicFramePr>
        <p:xfrm>
          <a:off x="5652120" y="2492896"/>
          <a:ext cx="1670050" cy="915987"/>
        </p:xfrm>
        <a:graphic>
          <a:graphicData uri="http://schemas.openxmlformats.org/presentationml/2006/ole">
            <p:oleObj spid="_x0000_s164866" name="Formel" r:id="rId3" imgW="787320" imgH="431640" progId="Equation.3">
              <p:embed/>
            </p:oleObj>
          </a:graphicData>
        </a:graphic>
      </p:graphicFrame>
      <p:sp>
        <p:nvSpPr>
          <p:cNvPr id="14" name="Pfeil nach rechts 13"/>
          <p:cNvSpPr/>
          <p:nvPr/>
        </p:nvSpPr>
        <p:spPr>
          <a:xfrm>
            <a:off x="467544" y="2420888"/>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Input </a:t>
            </a:r>
            <a:r>
              <a:rPr lang="de-DE" b="1" dirty="0" smtClean="0">
                <a:solidFill>
                  <a:schemeClr val="tx1"/>
                </a:solidFill>
                <a:latin typeface="Arial" pitchFamily="34" charset="0"/>
                <a:cs typeface="Arial" pitchFamily="34" charset="0"/>
              </a:rPr>
              <a:t>u</a:t>
            </a:r>
            <a:endParaRPr lang="de-DE" b="1" dirty="0">
              <a:solidFill>
                <a:schemeClr val="tx1"/>
              </a:solidFill>
              <a:latin typeface="Arial" pitchFamily="34" charset="0"/>
              <a:cs typeface="Arial" pitchFamily="34" charset="0"/>
            </a:endParaRPr>
          </a:p>
        </p:txBody>
      </p:sp>
      <p:sp>
        <p:nvSpPr>
          <p:cNvPr id="16" name="Pfeil nach rechts 15"/>
          <p:cNvSpPr/>
          <p:nvPr/>
        </p:nvSpPr>
        <p:spPr>
          <a:xfrm>
            <a:off x="7524328" y="249289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Arial" pitchFamily="34" charset="0"/>
                <a:cs typeface="Arial" pitchFamily="34" charset="0"/>
              </a:rPr>
              <a:t>Output </a:t>
            </a:r>
            <a:r>
              <a:rPr lang="de-DE" b="1" dirty="0" smtClean="0">
                <a:solidFill>
                  <a:schemeClr val="tx1"/>
                </a:solidFill>
                <a:latin typeface="Arial" pitchFamily="34" charset="0"/>
                <a:cs typeface="Arial" pitchFamily="34" charset="0"/>
              </a:rPr>
              <a:t>y</a:t>
            </a:r>
            <a:endParaRPr lang="de-DE" b="1" dirty="0">
              <a:solidFill>
                <a:schemeClr val="tx1"/>
              </a:solidFill>
              <a:latin typeface="Arial" pitchFamily="34" charset="0"/>
              <a:cs typeface="Arial" pitchFamily="34" charset="0"/>
            </a:endParaRPr>
          </a:p>
        </p:txBody>
      </p:sp>
      <p:pic>
        <p:nvPicPr>
          <p:cNvPr id="164868" name="Picture 4" descr="http://upload.wikimedia.org/wikipedia/commons/1/12/Typical_State_Space_model.png"/>
          <p:cNvPicPr>
            <a:picLocks noChangeAspect="1" noChangeArrowheads="1"/>
          </p:cNvPicPr>
          <p:nvPr/>
        </p:nvPicPr>
        <p:blipFill>
          <a:blip r:embed="rId4" cstate="print"/>
          <a:srcRect/>
          <a:stretch>
            <a:fillRect/>
          </a:stretch>
        </p:blipFill>
        <p:spPr bwMode="auto">
          <a:xfrm>
            <a:off x="1979712" y="2276872"/>
            <a:ext cx="3638550" cy="1466850"/>
          </a:xfrm>
          <a:prstGeom prst="rect">
            <a:avLst/>
          </a:prstGeom>
          <a:noFill/>
        </p:spPr>
      </p:pic>
      <p:sp>
        <p:nvSpPr>
          <p:cNvPr id="19" name="Inhaltsplatzhalter 20"/>
          <p:cNvSpPr txBox="1">
            <a:spLocks/>
          </p:cNvSpPr>
          <p:nvPr/>
        </p:nvSpPr>
        <p:spPr bwMode="auto">
          <a:xfrm>
            <a:off x="467544" y="4077072"/>
            <a:ext cx="489654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Nomenclature signals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Input: u</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Output: y</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rPr>
              <a:t>Internal variable: x, d</a:t>
            </a:r>
            <a:r>
              <a:rPr kumimoji="0" lang="en-US" sz="2000" b="0" i="0" u="none" strike="noStrike" kern="1200" cap="none" spc="0" normalizeH="0" baseline="-25000" noProof="0" dirty="0" smtClean="0">
                <a:ln>
                  <a:noFill/>
                </a:ln>
                <a:solidFill>
                  <a:srgbClr val="F2F2F2"/>
                </a:solidFill>
                <a:effectLst/>
                <a:uLnTx/>
                <a:uFillTx/>
                <a:latin typeface="Calibri" pitchFamily="34" charset="0"/>
                <a:ea typeface="+mn-ea"/>
                <a:cs typeface="+mn-cs"/>
              </a:rPr>
              <a:t>t</a:t>
            </a:r>
            <a:r>
              <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rPr>
              <a:t>x</a:t>
            </a:r>
            <a:endPar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
        <p:nvSpPr>
          <p:cNvPr id="20" name="Inhaltsplatzhalter 20"/>
          <p:cNvSpPr txBox="1">
            <a:spLocks/>
          </p:cNvSpPr>
          <p:nvPr/>
        </p:nvSpPr>
        <p:spPr bwMode="auto">
          <a:xfrm>
            <a:off x="3995936" y="4077072"/>
            <a:ext cx="5148064" cy="2304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None/>
              <a:tabLst/>
              <a:defRPr/>
            </a:pPr>
            <a:r>
              <a:rPr kumimoji="0" lang="en-US" sz="2400" b="0" i="0" u="none" strike="noStrike" kern="1200" cap="none" spc="0" normalizeH="0" baseline="0" noProof="0" dirty="0" smtClean="0">
                <a:ln>
                  <a:noFill/>
                </a:ln>
                <a:solidFill>
                  <a:srgbClr val="F2F2F2"/>
                </a:solidFill>
                <a:effectLst/>
                <a:uLnTx/>
                <a:uFillTx/>
                <a:latin typeface="Calibri" pitchFamily="34" charset="0"/>
                <a:ea typeface="+mn-ea"/>
                <a:cs typeface="+mn-cs"/>
              </a:rPr>
              <a:t>Nomenclature dynamics</a:t>
            </a: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Internal behavior: A</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lang="en-US" sz="2000" dirty="0" smtClean="0">
                <a:solidFill>
                  <a:srgbClr val="F2F2F2"/>
                </a:solidFill>
                <a:latin typeface="Calibri" pitchFamily="34" charset="0"/>
              </a:rPr>
              <a:t>Basis transforms</a:t>
            </a:r>
          </a:p>
          <a:p>
            <a:pPr marL="800100" lvl="1" indent="-342900">
              <a:spcBef>
                <a:spcPct val="20000"/>
              </a:spcBef>
              <a:buClr>
                <a:srgbClr val="C00000"/>
              </a:buClr>
              <a:buFont typeface="Symbol" pitchFamily="18" charset="2"/>
              <a:buChar char="-"/>
            </a:pPr>
            <a:r>
              <a:rPr lang="en-US" sz="2000" dirty="0" smtClean="0">
                <a:solidFill>
                  <a:srgbClr val="F2F2F2"/>
                </a:solidFill>
                <a:latin typeface="Calibri" pitchFamily="34" charset="0"/>
              </a:rPr>
              <a:t>Input to modal system: B</a:t>
            </a:r>
          </a:p>
          <a:p>
            <a:pPr marL="800100" lvl="1" indent="-342900">
              <a:spcBef>
                <a:spcPct val="20000"/>
              </a:spcBef>
              <a:buClr>
                <a:srgbClr val="C00000"/>
              </a:buClr>
              <a:buFont typeface="Symbol" pitchFamily="18" charset="2"/>
              <a:buChar char="-"/>
            </a:pPr>
            <a:r>
              <a:rPr lang="en-US" sz="2000" dirty="0" smtClean="0">
                <a:solidFill>
                  <a:srgbClr val="F2F2F2"/>
                </a:solidFill>
                <a:latin typeface="Calibri" pitchFamily="34" charset="0"/>
              </a:rPr>
              <a:t>Modal system to output: C</a:t>
            </a:r>
            <a:endParaRPr lang="en-US" sz="2000" dirty="0" smtClean="0">
              <a:solidFill>
                <a:srgbClr val="F2F2F2"/>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C00000"/>
              </a:buClr>
              <a:buSzTx/>
              <a:buFont typeface="Arial" pitchFamily="34" charset="0"/>
              <a:buChar char="•"/>
              <a:tabLst/>
              <a:defRPr/>
            </a:pPr>
            <a:r>
              <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rPr>
              <a:t>Direct feed through from input to output: D</a:t>
            </a:r>
            <a:endParaRPr kumimoji="0" lang="en-US" sz="2000" b="0" i="0" u="none" strike="noStrike" kern="1200" cap="none" spc="0" normalizeH="0" baseline="0" noProof="0" dirty="0" smtClean="0">
              <a:ln>
                <a:noFill/>
              </a:ln>
              <a:solidFill>
                <a:srgbClr val="F2F2F2"/>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C00000"/>
              </a:buClr>
              <a:buSzTx/>
              <a:tabLst/>
              <a:defRPr/>
            </a:pPr>
            <a:endParaRPr lang="en-US" sz="2000" dirty="0" smtClean="0">
              <a:solidFill>
                <a:srgbClr val="F2F2F2"/>
              </a:solidFill>
              <a:latin typeface="Calibri" pitchFamily="34" charset="0"/>
            </a:endParaRPr>
          </a:p>
        </p:txBody>
      </p:sp>
      <p:sp>
        <p:nvSpPr>
          <p:cNvPr id="21" name="Textfeld 20"/>
          <p:cNvSpPr txBox="1"/>
          <p:nvPr/>
        </p:nvSpPr>
        <p:spPr>
          <a:xfrm>
            <a:off x="2915816" y="1844824"/>
            <a:ext cx="3570208" cy="369332"/>
          </a:xfrm>
          <a:prstGeom prst="rect">
            <a:avLst/>
          </a:prstGeom>
          <a:noFill/>
        </p:spPr>
        <p:txBody>
          <a:bodyPr wrap="none" rtlCol="0">
            <a:spAutoFit/>
          </a:bodyPr>
          <a:lstStyle/>
          <a:p>
            <a:r>
              <a:rPr lang="de-DE" dirty="0" smtClean="0"/>
              <a:t>Internal </a:t>
            </a:r>
            <a:r>
              <a:rPr lang="de-DE" dirty="0" err="1" smtClean="0"/>
              <a:t>degrees</a:t>
            </a:r>
            <a:r>
              <a:rPr lang="de-DE" dirty="0" smtClean="0"/>
              <a:t> </a:t>
            </a:r>
            <a:r>
              <a:rPr lang="de-DE" dirty="0" err="1" smtClean="0"/>
              <a:t>of</a:t>
            </a:r>
            <a:r>
              <a:rPr lang="de-DE" dirty="0" smtClean="0"/>
              <a:t> </a:t>
            </a:r>
            <a:r>
              <a:rPr lang="de-DE" dirty="0" err="1" smtClean="0"/>
              <a:t>freedom</a:t>
            </a:r>
            <a:r>
              <a:rPr lang="de-DE" dirty="0" smtClean="0"/>
              <a:t> </a:t>
            </a:r>
            <a:r>
              <a:rPr lang="de-DE" b="1" dirty="0" smtClean="0"/>
              <a:t>x,d</a:t>
            </a:r>
            <a:r>
              <a:rPr lang="de-DE" b="1" baseline="-25000" dirty="0" smtClean="0"/>
              <a:t>t</a:t>
            </a:r>
            <a:r>
              <a:rPr lang="de-DE" b="1" dirty="0" smtClean="0"/>
              <a:t>x</a:t>
            </a:r>
            <a:endParaRPr lang="de-DE"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868"/>
                                        </p:tgtEl>
                                        <p:attrNameLst>
                                          <p:attrName>style.visibility</p:attrName>
                                        </p:attrNameLst>
                                      </p:cBhvr>
                                      <p:to>
                                        <p:strVal val="visible"/>
                                      </p:to>
                                    </p:set>
                                    <p:animEffect transition="in" filter="fade">
                                      <p:cBhvr>
                                        <p:cTn id="7" dur="500"/>
                                        <p:tgtEl>
                                          <p:spTgt spid="164868"/>
                                        </p:tgtEl>
                                      </p:cBhvr>
                                    </p:animEffect>
                                  </p:childTnLst>
                                </p:cTn>
                              </p:par>
                              <p:par>
                                <p:cTn id="8" presetID="10" presetClass="entr" presetSubtype="0" fill="hold" nodeType="withEffect">
                                  <p:stCondLst>
                                    <p:cond delay="0"/>
                                  </p:stCondLst>
                                  <p:childTnLst>
                                    <p:set>
                                      <p:cBhvr>
                                        <p:cTn id="9" dur="1" fill="hold">
                                          <p:stCondLst>
                                            <p:cond delay="0"/>
                                          </p:stCondLst>
                                        </p:cTn>
                                        <p:tgtEl>
                                          <p:spTgt spid="164866"/>
                                        </p:tgtEl>
                                        <p:attrNameLst>
                                          <p:attrName>style.visibility</p:attrName>
                                        </p:attrNameLst>
                                      </p:cBhvr>
                                      <p:to>
                                        <p:strVal val="visible"/>
                                      </p:to>
                                    </p:set>
                                    <p:animEffect transition="in" filter="fade">
                                      <p:cBhvr>
                                        <p:cTn id="10" dur="500"/>
                                        <p:tgtEl>
                                          <p:spTgt spid="1648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Larissa-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2531</Words>
  <Application>Microsoft Office PowerPoint</Application>
  <PresentationFormat>Bildschirmpräsentation (4:3)</PresentationFormat>
  <Paragraphs>590</Paragraphs>
  <Slides>51</Slides>
  <Notes>1</Notes>
  <HiddenSlides>4</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3" baseType="lpstr">
      <vt:lpstr>Larissa-Design</vt:lpstr>
      <vt:lpstr>Microsoft Formel-Editor 3.0</vt:lpstr>
      <vt:lpstr>Folie 1</vt:lpstr>
      <vt:lpstr>Overview</vt:lpstr>
      <vt:lpstr>AEI 10m Prototype</vt:lpstr>
      <vt:lpstr>AEI 10m Prototype</vt:lpstr>
      <vt:lpstr>Reference cavity suspension</vt:lpstr>
      <vt:lpstr>Folie 6</vt:lpstr>
      <vt:lpstr>A damped harmonic oscillator</vt:lpstr>
      <vt:lpstr>Coupled oscillators</vt:lpstr>
      <vt:lpstr>State space model basics</vt:lpstr>
      <vt:lpstr>Suspension state space model</vt:lpstr>
      <vt:lpstr>Suspension state space model</vt:lpstr>
      <vt:lpstr>Matblab state space model</vt:lpstr>
      <vt:lpstr>Simulink, the handy tool!</vt:lpstr>
      <vt:lpstr>Simulink, the handy tool!</vt:lpstr>
      <vt:lpstr>Simulink, the handy tool!</vt:lpstr>
      <vt:lpstr>Simulink, the handy tool!</vt:lpstr>
      <vt:lpstr>Simulink, the handy tool!</vt:lpstr>
      <vt:lpstr>Simulink, the handy tool!</vt:lpstr>
      <vt:lpstr>Folie 19</vt:lpstr>
      <vt:lpstr>Simulink, the handy tool!</vt:lpstr>
      <vt:lpstr>Optical readout and feedback</vt:lpstr>
      <vt:lpstr>Geo style local control</vt:lpstr>
      <vt:lpstr>PT RefC style local control</vt:lpstr>
      <vt:lpstr>PT RefC local control</vt:lpstr>
      <vt:lpstr>Local damping</vt:lpstr>
      <vt:lpstr>Typical open loop transfer</vt:lpstr>
      <vt:lpstr>Typical open loop transfer zoom</vt:lpstr>
      <vt:lpstr>Typical open loop transfer zoom</vt:lpstr>
      <vt:lpstr>Typical open loop transfer zoom</vt:lpstr>
      <vt:lpstr>Scultete filter trick</vt:lpstr>
      <vt:lpstr>Scultete filter trick</vt:lpstr>
      <vt:lpstr>Typical open loop transfer zoom</vt:lpstr>
      <vt:lpstr>Typical open loop transfer zoom</vt:lpstr>
      <vt:lpstr>Folie 34</vt:lpstr>
      <vt:lpstr>Modal damping 1</vt:lpstr>
      <vt:lpstr>Modal damping 1</vt:lpstr>
      <vt:lpstr>Modal damping 1</vt:lpstr>
      <vt:lpstr>Modal damping principle</vt:lpstr>
      <vt:lpstr>Modal damping principle</vt:lpstr>
      <vt:lpstr>Modal damping principle</vt:lpstr>
      <vt:lpstr>Modal damping 1</vt:lpstr>
      <vt:lpstr>Modal damping 2</vt:lpstr>
      <vt:lpstr>Modal damping 2</vt:lpstr>
      <vt:lpstr>Modal damping 2</vt:lpstr>
      <vt:lpstr>Modal damping 2</vt:lpstr>
      <vt:lpstr>Summary</vt:lpstr>
      <vt:lpstr>Thanks!</vt:lpstr>
      <vt:lpstr>Digital control system</vt:lpstr>
      <vt:lpstr>Typical local damping filter</vt:lpstr>
      <vt:lpstr>Optical readout of upper mass</vt:lpstr>
      <vt:lpstr>Which transformation?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Vorstellung Doktorarbeit</dc:subject>
  <dc:creator>ChristianGräf</dc:creator>
  <cp:lastModifiedBy>towest</cp:lastModifiedBy>
  <cp:revision>1987</cp:revision>
  <dcterms:created xsi:type="dcterms:W3CDTF">2009-02-13T09:25:28Z</dcterms:created>
  <dcterms:modified xsi:type="dcterms:W3CDTF">2012-03-28T11:50:15Z</dcterms:modified>
</cp:coreProperties>
</file>