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56" r:id="rId3"/>
    <p:sldId id="258" r:id="rId4"/>
    <p:sldId id="275" r:id="rId5"/>
    <p:sldId id="265" r:id="rId6"/>
    <p:sldId id="266" r:id="rId7"/>
    <p:sldId id="286" r:id="rId8"/>
    <p:sldId id="260" r:id="rId9"/>
    <p:sldId id="261" r:id="rId10"/>
    <p:sldId id="270" r:id="rId11"/>
    <p:sldId id="263" r:id="rId12"/>
    <p:sldId id="269" r:id="rId13"/>
    <p:sldId id="271" r:id="rId14"/>
    <p:sldId id="273" r:id="rId15"/>
    <p:sldId id="281" r:id="rId16"/>
    <p:sldId id="284" r:id="rId17"/>
    <p:sldId id="278" r:id="rId18"/>
    <p:sldId id="268" r:id="rId19"/>
    <p:sldId id="272" r:id="rId20"/>
    <p:sldId id="287" r:id="rId21"/>
    <p:sldId id="276" r:id="rId22"/>
    <p:sldId id="290" r:id="rId23"/>
    <p:sldId id="289" r:id="rId24"/>
    <p:sldId id="285" r:id="rId25"/>
    <p:sldId id="279" r:id="rId2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02" y="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9F26BC-7994-400D-939B-FB09DE5C4E73}" type="datetimeFigureOut">
              <a:rPr lang="en-US" smtClean="0"/>
              <a:pPr/>
              <a:t>8/28/2011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1F2353-0E4C-41E0-B79F-ED87903D2497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CECED-AABE-4305-8C86-F0D36AF366F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CECED-AABE-4305-8C86-F0D36AF366F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Seitenbänder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F2353-0E4C-41E0-B79F-ED87903D249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LIGO investigations have shown…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F2353-0E4C-41E0-B79F-ED87903D249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Rubidium </a:t>
            </a:r>
            <a:r>
              <a:rPr lang="en-US" dirty="0" err="1" smtClean="0"/>
              <a:t>Titanyle</a:t>
            </a:r>
            <a:r>
              <a:rPr lang="en-US" dirty="0" smtClean="0"/>
              <a:t> Phosphate</a:t>
            </a:r>
            <a:r>
              <a:rPr lang="en-US" baseline="0" dirty="0" smtClean="0"/>
              <a:t>         			r33 – electro optical </a:t>
            </a:r>
            <a:r>
              <a:rPr lang="en-US" baseline="0" dirty="0" err="1" smtClean="0"/>
              <a:t>coeff</a:t>
            </a:r>
            <a:r>
              <a:rPr lang="en-US" baseline="0" dirty="0" smtClean="0"/>
              <a:t>.      	</a:t>
            </a:r>
            <a:r>
              <a:rPr lang="en-US" baseline="0" dirty="0" err="1" smtClean="0"/>
              <a:t>nz</a:t>
            </a:r>
            <a:r>
              <a:rPr lang="en-US" baseline="0" dirty="0" smtClean="0"/>
              <a:t> – refractive index</a:t>
            </a:r>
            <a:endParaRPr lang="en-US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F2353-0E4C-41E0-B79F-ED87903D249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Rubidium </a:t>
            </a:r>
            <a:r>
              <a:rPr lang="en-US" dirty="0" err="1" smtClean="0"/>
              <a:t>Titanyle</a:t>
            </a:r>
            <a:r>
              <a:rPr lang="en-US" dirty="0" smtClean="0"/>
              <a:t> Phosphate</a:t>
            </a:r>
            <a:r>
              <a:rPr lang="en-US" baseline="0" dirty="0" smtClean="0"/>
              <a:t>         			r33 – electro optical </a:t>
            </a:r>
            <a:r>
              <a:rPr lang="en-US" baseline="0" dirty="0" err="1" smtClean="0"/>
              <a:t>coeff</a:t>
            </a:r>
            <a:r>
              <a:rPr lang="en-US" baseline="0" dirty="0" smtClean="0"/>
              <a:t>.      	</a:t>
            </a:r>
            <a:r>
              <a:rPr lang="en-US" baseline="0" dirty="0" err="1" smtClean="0"/>
              <a:t>nz</a:t>
            </a:r>
            <a:r>
              <a:rPr lang="en-US" baseline="0" dirty="0" smtClean="0"/>
              <a:t> – refractive index</a:t>
            </a:r>
            <a:endParaRPr lang="en-US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F2353-0E4C-41E0-B79F-ED87903D249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Infos</a:t>
            </a:r>
            <a:r>
              <a:rPr lang="en-US" dirty="0" smtClean="0"/>
              <a:t>!!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F2353-0E4C-41E0-B79F-ED87903D249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28.08.2011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28.08.2011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 durch Klicken hinzufügen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28.08.2011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28.08.2011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28.08.2011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28.08.2011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28.08.2011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28.08.2011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28.08.2011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28.08.2011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28.08.2011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50D42-C9CD-4801-B293-61D1F53EC57E}" type="datetimeFigureOut">
              <a:rPr lang="de-DE" smtClean="0"/>
              <a:pPr/>
              <a:t>28.08.2011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5.png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31640" y="3789040"/>
            <a:ext cx="6400800" cy="283272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Christoph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Affeldt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&amp;</a:t>
            </a:r>
          </a:p>
          <a:p>
            <a:pPr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Stefan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Hild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29.08.2011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457200" y="1600201"/>
            <a:ext cx="8003232" cy="1612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GEO-HF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EOMs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el 1"/>
          <p:cNvSpPr txBox="1">
            <a:spLocks/>
          </p:cNvSpPr>
          <p:nvPr/>
        </p:nvSpPr>
        <p:spPr bwMode="auto">
          <a:xfrm>
            <a:off x="0" y="0"/>
            <a:ext cx="9144000" cy="150017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Basics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67544" y="3501008"/>
            <a:ext cx="4330824" cy="2764904"/>
          </a:xfrm>
        </p:spPr>
        <p:txBody>
          <a:bodyPr/>
          <a:lstStyle/>
          <a:p>
            <a:r>
              <a:rPr lang="en-US" dirty="0" smtClean="0"/>
              <a:t>6x6x35mm³      →    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8x8x10mm³      →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708920" y="4077072"/>
            <a:ext cx="326707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1772816"/>
            <a:ext cx="36957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Objekt 8"/>
          <p:cNvGraphicFramePr>
            <a:graphicFrameLocks noChangeAspect="1"/>
          </p:cNvGraphicFramePr>
          <p:nvPr/>
        </p:nvGraphicFramePr>
        <p:xfrm>
          <a:off x="4211960" y="3429000"/>
          <a:ext cx="4104456" cy="797916"/>
        </p:xfrm>
        <a:graphic>
          <a:graphicData uri="http://schemas.openxmlformats.org/presentationml/2006/ole">
            <p:oleObj spid="_x0000_s5122" name="Formel" r:id="rId5" imgW="1485720" imgH="253800" progId="Equation.3">
              <p:embed/>
            </p:oleObj>
          </a:graphicData>
        </a:graphic>
      </p:graphicFrame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4211960" y="5192042"/>
          <a:ext cx="4176464" cy="757238"/>
        </p:xfrm>
        <a:graphic>
          <a:graphicData uri="http://schemas.openxmlformats.org/presentationml/2006/ole">
            <p:oleObj spid="_x0000_s5123" name="Formel" r:id="rId6" imgW="1523880" imgH="2412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340768"/>
            <a:ext cx="7543800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el 1"/>
          <p:cNvSpPr txBox="1">
            <a:spLocks/>
          </p:cNvSpPr>
          <p:nvPr/>
        </p:nvSpPr>
        <p:spPr bwMode="auto">
          <a:xfrm>
            <a:off x="0" y="0"/>
            <a:ext cx="9144000" cy="150017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Option 1: 6x6x35mm³</a:t>
            </a:r>
            <a:endParaRPr kumimoji="0" lang="de-DE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57200" y="2780928"/>
            <a:ext cx="4186808" cy="39604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clipping @ first Faraday: 6.4ω</a:t>
            </a:r>
          </a:p>
          <a:p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With 6x6mm² aperture:</a:t>
            </a:r>
          </a:p>
          <a:p>
            <a:pPr>
              <a:buNone/>
            </a:pPr>
            <a:r>
              <a:rPr lang="en-US" sz="2400" dirty="0" smtClean="0"/>
              <a:t>Clipping @ first EOM: 5.9ω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And:</a:t>
            </a:r>
          </a:p>
          <a:p>
            <a:r>
              <a:rPr lang="en-US" sz="2400" dirty="0" smtClean="0"/>
              <a:t>Expensive</a:t>
            </a:r>
          </a:p>
          <a:p>
            <a:r>
              <a:rPr lang="en-US" sz="2400" dirty="0" smtClean="0"/>
              <a:t>Never manufactured</a:t>
            </a:r>
          </a:p>
          <a:p>
            <a:pPr>
              <a:buNone/>
            </a:pPr>
            <a:endParaRPr lang="en-US" sz="2400" dirty="0" smtClean="0"/>
          </a:p>
          <a:p>
            <a:pPr lvl="1">
              <a:buNone/>
            </a:pPr>
            <a:endParaRPr lang="en-US" sz="2000" dirty="0"/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509923" y="1772817"/>
          <a:ext cx="3702037" cy="720079"/>
        </p:xfrm>
        <a:graphic>
          <a:graphicData uri="http://schemas.openxmlformats.org/presentationml/2006/ole">
            <p:oleObj spid="_x0000_s6146" name="Formel" r:id="rId4" imgW="1485720" imgH="253800" progId="Equation.3">
              <p:embed/>
            </p:oleObj>
          </a:graphicData>
        </a:graphic>
      </p:graphicFrame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1669554"/>
            <a:ext cx="8953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10500000"/>
            </a:camera>
            <a:lightRig rig="threePt" dir="t"/>
          </a:scene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el 1"/>
          <p:cNvSpPr txBox="1">
            <a:spLocks/>
          </p:cNvSpPr>
          <p:nvPr/>
        </p:nvSpPr>
        <p:spPr bwMode="auto">
          <a:xfrm>
            <a:off x="0" y="0"/>
            <a:ext cx="9144000" cy="150017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Option 2: 8x8x10mm³</a:t>
            </a:r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2195736" y="1772816"/>
          <a:ext cx="4176712" cy="757237"/>
        </p:xfrm>
        <a:graphic>
          <a:graphicData uri="http://schemas.openxmlformats.org/presentationml/2006/ole">
            <p:oleObj spid="_x0000_s7170" name="Formel" r:id="rId3" imgW="1523880" imgH="241200" progId="Equation.3">
              <p:embed/>
            </p:oleObj>
          </a:graphicData>
        </a:graphic>
      </p:graphicFrame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628800"/>
            <a:ext cx="8953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4293096"/>
          </a:xfrm>
        </p:spPr>
        <p:txBody>
          <a:bodyPr>
            <a:normAutofit/>
          </a:bodyPr>
          <a:lstStyle/>
          <a:p>
            <a:r>
              <a:rPr lang="en-US" dirty="0" smtClean="0"/>
              <a:t>Optimization of the matching circuit</a:t>
            </a:r>
          </a:p>
          <a:p>
            <a:endParaRPr lang="en-US" sz="800" dirty="0" smtClean="0"/>
          </a:p>
          <a:p>
            <a:r>
              <a:rPr lang="en-US" dirty="0" smtClean="0"/>
              <a:t>Application of higher modulation voltage to the EOM crystal</a:t>
            </a:r>
          </a:p>
          <a:p>
            <a:endParaRPr lang="en-US" sz="800" dirty="0" smtClean="0"/>
          </a:p>
          <a:p>
            <a:r>
              <a:rPr lang="en-US" dirty="0" smtClean="0"/>
              <a:t>Application of more than one RF modulation frequency per EOM crystal</a:t>
            </a:r>
          </a:p>
          <a:p>
            <a:endParaRPr lang="en-US" sz="800" dirty="0" smtClean="0"/>
          </a:p>
          <a:p>
            <a:r>
              <a:rPr lang="en-US" dirty="0" smtClean="0"/>
              <a:t>Use of more than 2 EOM crystals on MU3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el 1"/>
          <p:cNvSpPr txBox="1">
            <a:spLocks/>
          </p:cNvSpPr>
          <p:nvPr/>
        </p:nvSpPr>
        <p:spPr bwMode="auto">
          <a:xfrm>
            <a:off x="0" y="0"/>
            <a:ext cx="9144000" cy="150017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MID modulation path?!</a:t>
            </a:r>
            <a:endParaRPr kumimoji="0" lang="en-US" sz="4400" b="0" i="0" u="none" strike="noStrike" kern="1200" cap="none" spc="0" normalizeH="0" baseline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57200" y="6708501"/>
            <a:ext cx="8229600" cy="392907"/>
          </a:xfrm>
        </p:spPr>
        <p:txBody>
          <a:bodyPr>
            <a:normAutofit fontScale="70000" lnSpcReduction="20000"/>
          </a:bodyPr>
          <a:lstStyle/>
          <a:p>
            <a:endParaRPr lang="en-US" dirty="0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21668"/>
            <a:ext cx="8258175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el 1"/>
          <p:cNvSpPr txBox="1">
            <a:spLocks/>
          </p:cNvSpPr>
          <p:nvPr/>
        </p:nvSpPr>
        <p:spPr bwMode="auto">
          <a:xfrm>
            <a:off x="0" y="0"/>
            <a:ext cx="9144000" cy="150017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>
                <a:solidFill>
                  <a:schemeClr val="bg1"/>
                </a:solidFill>
              </a:rPr>
              <a:t>Higher modulation voltage?</a:t>
            </a:r>
          </a:p>
          <a:p>
            <a:pPr lvl="0" algn="ctr">
              <a:spcBef>
                <a:spcPct val="0"/>
              </a:spcBef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Yes, at least partly!</a:t>
            </a:r>
            <a:endParaRPr kumimoji="0" lang="de-DE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525963"/>
          </a:xfrm>
        </p:spPr>
        <p:txBody>
          <a:bodyPr/>
          <a:lstStyle/>
          <a:p>
            <a:r>
              <a:rPr lang="en-US" dirty="0" smtClean="0"/>
              <a:t>Factor 2 is easy! (just decreased MID sidebands after MSR change. Can go back from 4.25Vrms (0.4W) to 10Vrms (2W)) 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Commercial low noise RF amplifiers available! (e.g. “QBS-544”, but: 8W necessary, &gt;1000€) 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508518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Optimization of the matching circuit</a:t>
            </a:r>
          </a:p>
          <a:p>
            <a:endParaRPr lang="en-US" sz="800" dirty="0" smtClean="0"/>
          </a:p>
          <a:p>
            <a:r>
              <a:rPr lang="en-US" dirty="0" smtClean="0"/>
              <a:t>Application of higher modulation voltage to the EOM crystal</a:t>
            </a:r>
          </a:p>
          <a:p>
            <a:endParaRPr lang="en-US" sz="800" dirty="0" smtClean="0"/>
          </a:p>
          <a:p>
            <a:r>
              <a:rPr lang="en-US" dirty="0" smtClean="0"/>
              <a:t>Application of more than one RF modulation frequency per EOM crystal	</a:t>
            </a:r>
          </a:p>
          <a:p>
            <a:pPr>
              <a:buNone/>
            </a:pPr>
            <a:r>
              <a:rPr lang="en-US" dirty="0" smtClean="0"/>
              <a:t>	(see also G1000297-v1.pdf K. Izumi et al. “Development of </a:t>
            </a:r>
            <a:r>
              <a:rPr lang="en-US" dirty="0" err="1" smtClean="0"/>
              <a:t>Tripple</a:t>
            </a:r>
            <a:r>
              <a:rPr lang="en-US" dirty="0" smtClean="0"/>
              <a:t> Resonant EOM for Advanced Detectors” </a:t>
            </a:r>
            <a:r>
              <a:rPr lang="en-US" dirty="0" smtClean="0"/>
              <a:t>)</a:t>
            </a:r>
            <a:endParaRPr lang="en-US" dirty="0" smtClean="0"/>
          </a:p>
          <a:p>
            <a:endParaRPr lang="en-US" sz="800" dirty="0" smtClean="0"/>
          </a:p>
          <a:p>
            <a:r>
              <a:rPr lang="en-US" dirty="0" smtClean="0"/>
              <a:t>Use of more than 2 EOM crystals on MU3</a:t>
            </a:r>
            <a:endParaRPr lang="en-US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1628800"/>
            <a:ext cx="8953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600000"/>
            </a:camera>
            <a:lightRig rig="threePt" dir="t"/>
          </a:scene3d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el 1"/>
          <p:cNvSpPr txBox="1">
            <a:spLocks/>
          </p:cNvSpPr>
          <p:nvPr/>
        </p:nvSpPr>
        <p:spPr bwMode="auto">
          <a:xfrm>
            <a:off x="0" y="0"/>
            <a:ext cx="9144000" cy="150017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Option 2: 8x8x10mm³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3154" y="2461642"/>
            <a:ext cx="8953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7800000"/>
            </a:camera>
            <a:lightRig rig="threePt" dir="t"/>
          </a:scene3d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5162" y="4189834"/>
            <a:ext cx="8953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600000"/>
            </a:camera>
            <a:lightRig rig="threePt" dir="t"/>
          </a:scene3d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5962650"/>
            <a:ext cx="8953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6600000"/>
            </a:camera>
            <a:lightRig rig="threePt" dir="t"/>
          </a:scene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4970" y="2204864"/>
            <a:ext cx="546735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1800000"/>
            </a:camera>
            <a:lightRig rig="threePt" dir="t"/>
          </a:scene3d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el 1"/>
          <p:cNvSpPr txBox="1">
            <a:spLocks/>
          </p:cNvSpPr>
          <p:nvPr/>
        </p:nvSpPr>
        <p:spPr bwMode="auto">
          <a:xfrm>
            <a:off x="0" y="0"/>
            <a:ext cx="9144000" cy="150017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More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crystals  </a:t>
            </a:r>
            <a:r>
              <a:rPr kumimoji="0" lang="en-US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7" name="Rechteck 6"/>
          <p:cNvSpPr/>
          <p:nvPr/>
        </p:nvSpPr>
        <p:spPr>
          <a:xfrm>
            <a:off x="5076056" y="5373216"/>
            <a:ext cx="93610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Recovering modulation strength by using more crystals. (At least 3 necessary for MU3)</a:t>
            </a:r>
          </a:p>
          <a:p>
            <a:pPr>
              <a:buNone/>
            </a:pPr>
            <a:r>
              <a:rPr lang="en-US" sz="2800" dirty="0" smtClean="0"/>
              <a:t>→ More potential parasitic cavities.  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8826" y="5229200"/>
            <a:ext cx="70675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/>
        </p:nvGrpSpPr>
        <p:grpSpPr>
          <a:xfrm>
            <a:off x="1840954" y="3527623"/>
            <a:ext cx="5467350" cy="3933825"/>
            <a:chOff x="1331640" y="2708920"/>
            <a:chExt cx="5467350" cy="3933825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31640" y="2708920"/>
              <a:ext cx="5467350" cy="3933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>
                <a:rot lat="0" lon="0" rev="1800000"/>
              </a:camera>
              <a:lightRig rig="threePt" dir="t"/>
            </a:scene3d>
          </p:spPr>
        </p:pic>
        <p:sp>
          <p:nvSpPr>
            <p:cNvPr id="7" name="Rechteck 6"/>
            <p:cNvSpPr/>
            <p:nvPr/>
          </p:nvSpPr>
          <p:spPr>
            <a:xfrm>
              <a:off x="4427984" y="5805264"/>
              <a:ext cx="936104" cy="6480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el 1"/>
          <p:cNvSpPr txBox="1">
            <a:spLocks/>
          </p:cNvSpPr>
          <p:nvPr/>
        </p:nvSpPr>
        <p:spPr bwMode="auto">
          <a:xfrm>
            <a:off x="0" y="0"/>
            <a:ext cx="9144000" cy="150017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Proposal</a:t>
            </a:r>
            <a:r>
              <a:rPr kumimoji="0" lang="en-US" sz="4400" b="0" i="0" u="none" strike="noStrike" kern="1200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for 8x8x10mm³</a:t>
            </a:r>
            <a:endParaRPr kumimoji="0" lang="en-US" sz="4400" b="0" i="0" u="none" strike="noStrike" kern="1200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three 8x8x10mm³ RTP crystals in MU3</a:t>
            </a:r>
          </a:p>
          <a:p>
            <a:r>
              <a:rPr lang="en-US" dirty="0" smtClean="0"/>
              <a:t>One for SR and two for MID.</a:t>
            </a:r>
          </a:p>
          <a:p>
            <a:r>
              <a:rPr lang="en-US" dirty="0" smtClean="0"/>
              <a:t>Existing electronics should be capable of recovering the remaining factor of 2.24 for MID modulation.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340768"/>
            <a:ext cx="7543800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el 1"/>
          <p:cNvSpPr txBox="1">
            <a:spLocks/>
          </p:cNvSpPr>
          <p:nvPr/>
        </p:nvSpPr>
        <p:spPr bwMode="auto">
          <a:xfrm>
            <a:off x="0" y="0"/>
            <a:ext cx="9144000" cy="150017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Mixing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 (MU3 case – crazy?!)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57200" y="1772816"/>
            <a:ext cx="3466728" cy="4353347"/>
          </a:xfrm>
        </p:spPr>
        <p:txBody>
          <a:bodyPr/>
          <a:lstStyle/>
          <a:p>
            <a:r>
              <a:rPr lang="en-US" dirty="0" smtClean="0"/>
              <a:t>One 8x8x10mm³ for SR SBs. </a:t>
            </a:r>
          </a:p>
          <a:p>
            <a:endParaRPr lang="en-US" dirty="0" smtClean="0"/>
          </a:p>
          <a:p>
            <a:r>
              <a:rPr lang="en-US" dirty="0" smtClean="0"/>
              <a:t>One 6x6x35mm³ for MID SBs</a:t>
            </a:r>
          </a:p>
          <a:p>
            <a:pPr>
              <a:buNone/>
            </a:pPr>
            <a:r>
              <a:rPr lang="en-US" dirty="0" smtClean="0"/>
              <a:t> 	→6.16</a:t>
            </a:r>
            <a:r>
              <a:rPr lang="el-GR" dirty="0" smtClean="0"/>
              <a:t>ω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599246"/>
            <a:ext cx="2712244" cy="190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10799977" rev="0"/>
            </a:camera>
            <a:lightRig rig="threePt" dir="t"/>
          </a:scene3d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el 1"/>
          <p:cNvSpPr txBox="1">
            <a:spLocks/>
          </p:cNvSpPr>
          <p:nvPr/>
        </p:nvSpPr>
        <p:spPr bwMode="auto">
          <a:xfrm>
            <a:off x="0" y="0"/>
            <a:ext cx="9144000" cy="150017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Let´s make a choice</a:t>
            </a:r>
            <a:r>
              <a:rPr lang="en-US" sz="440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!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Inhaltsplatzhalter 5"/>
          <p:cNvSpPr txBox="1">
            <a:spLocks/>
          </p:cNvSpPr>
          <p:nvPr/>
        </p:nvSpPr>
        <p:spPr>
          <a:xfrm>
            <a:off x="5785792" y="1628800"/>
            <a:ext cx="3970784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/>
              <a:t>	</a:t>
            </a:r>
            <a:r>
              <a:rPr lang="en-US" sz="3200" b="1" dirty="0" smtClean="0"/>
              <a:t>8x8x10mm³ (x2)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/>
              <a:t>+ same aperture 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 smtClean="0"/>
              <a:t>+ Cheaper 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 smtClean="0"/>
              <a:t>	(7000GBP)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/>
              <a:t>− lower modulation (1:4.5)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/>
              <a:t>− more parasitic cavities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107504" y="1628800"/>
            <a:ext cx="3970784" cy="52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b="1" dirty="0" smtClean="0"/>
              <a:t>6x6x35mm³</a:t>
            </a:r>
          </a:p>
          <a:p>
            <a:pPr>
              <a:buNone/>
            </a:pPr>
            <a:r>
              <a:rPr lang="en-US" dirty="0" smtClean="0"/>
              <a:t>+ same modulation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− smaller aperture</a:t>
            </a:r>
          </a:p>
          <a:p>
            <a:pPr>
              <a:buNone/>
            </a:pPr>
            <a:r>
              <a:rPr lang="en-US" dirty="0" smtClean="0"/>
              <a:t>− more expensive</a:t>
            </a:r>
          </a:p>
          <a:p>
            <a:pPr>
              <a:buNone/>
            </a:pPr>
            <a:r>
              <a:rPr lang="en-US" dirty="0" smtClean="0"/>
              <a:t>	 (12800GBP)</a:t>
            </a:r>
          </a:p>
          <a:p>
            <a:pPr>
              <a:buNone/>
            </a:pPr>
            <a:r>
              <a:rPr lang="en-US" dirty="0" smtClean="0"/>
              <a:t>− never fabricated before</a:t>
            </a: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3645024"/>
            <a:ext cx="1991106" cy="3056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4941168"/>
            <a:ext cx="2271903" cy="181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212976"/>
            <a:ext cx="2667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5256584"/>
          </a:xfrm>
        </p:spPr>
        <p:txBody>
          <a:bodyPr>
            <a:normAutofit/>
          </a:bodyPr>
          <a:lstStyle/>
          <a:p>
            <a:r>
              <a:rPr lang="en-US" dirty="0" smtClean="0"/>
              <a:t>Intro</a:t>
            </a:r>
          </a:p>
          <a:p>
            <a:r>
              <a:rPr lang="en-US" dirty="0" smtClean="0"/>
              <a:t>Basics</a:t>
            </a:r>
          </a:p>
          <a:p>
            <a:endParaRPr lang="en-US" dirty="0" smtClean="0"/>
          </a:p>
          <a:p>
            <a:r>
              <a:rPr lang="en-US" dirty="0" smtClean="0"/>
              <a:t>Options</a:t>
            </a:r>
          </a:p>
          <a:p>
            <a:pPr>
              <a:buNone/>
            </a:pPr>
            <a:r>
              <a:rPr lang="en-US" dirty="0" smtClean="0"/>
              <a:t>	- 6x6x35mm³</a:t>
            </a:r>
          </a:p>
          <a:p>
            <a:pPr>
              <a:buNone/>
            </a:pPr>
            <a:r>
              <a:rPr lang="en-US" dirty="0" smtClean="0"/>
              <a:t>	- 8x8x10mm³</a:t>
            </a:r>
          </a:p>
          <a:p>
            <a:pPr>
              <a:buNone/>
            </a:pPr>
            <a:r>
              <a:rPr lang="en-US" dirty="0" smtClean="0"/>
              <a:t>    - ???</a:t>
            </a:r>
          </a:p>
          <a:p>
            <a:pPr>
              <a:buNone/>
            </a:pPr>
            <a:endParaRPr lang="en-US" sz="800" dirty="0" smtClean="0"/>
          </a:p>
          <a:p>
            <a:pPr>
              <a:buNone/>
            </a:pPr>
            <a:r>
              <a:rPr lang="en-US" dirty="0" smtClean="0"/>
              <a:t>		Discussion &amp; decision!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Titel 1"/>
          <p:cNvSpPr txBox="1">
            <a:spLocks/>
          </p:cNvSpPr>
          <p:nvPr/>
        </p:nvSpPr>
        <p:spPr bwMode="auto">
          <a:xfrm>
            <a:off x="0" y="0"/>
            <a:ext cx="9144000" cy="150017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Outline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684568" y="2348880"/>
            <a:ext cx="5184576" cy="3609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uppieren 9"/>
          <p:cNvGrpSpPr/>
          <p:nvPr/>
        </p:nvGrpSpPr>
        <p:grpSpPr>
          <a:xfrm>
            <a:off x="6156176" y="1556767"/>
            <a:ext cx="2985120" cy="2072655"/>
            <a:chOff x="4499992" y="1556767"/>
            <a:chExt cx="2985120" cy="2072655"/>
          </a:xfrm>
        </p:grpSpPr>
        <p:pic>
          <p:nvPicPr>
            <p:cNvPr id="17410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580112" y="1556767"/>
              <a:ext cx="1905000" cy="1800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09" name="Picture 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499992" y="2276872"/>
              <a:ext cx="1762125" cy="1352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12" name="Objekt 11"/>
          <p:cNvGraphicFramePr>
            <a:graphicFrameLocks noChangeAspect="1"/>
          </p:cNvGraphicFramePr>
          <p:nvPr/>
        </p:nvGraphicFramePr>
        <p:xfrm>
          <a:off x="395536" y="6120680"/>
          <a:ext cx="1140972" cy="836712"/>
        </p:xfrm>
        <a:graphic>
          <a:graphicData uri="http://schemas.openxmlformats.org/presentationml/2006/ole">
            <p:oleObj spid="_x0000_s17411" name="Formel" r:id="rId8" imgW="190440" imgH="139680" progId="Equation.3">
              <p:embed/>
            </p:oleObj>
          </a:graphicData>
        </a:graphic>
      </p:graphicFrame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23928" y="1700808"/>
            <a:ext cx="2016224" cy="582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5400000">
            <a:off x="3215181" y="1922334"/>
            <a:ext cx="1423325" cy="2166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1556792"/>
            <a:ext cx="15049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el 1"/>
          <p:cNvSpPr txBox="1">
            <a:spLocks/>
          </p:cNvSpPr>
          <p:nvPr/>
        </p:nvSpPr>
        <p:spPr bwMode="auto">
          <a:xfrm>
            <a:off x="0" y="0"/>
            <a:ext cx="9144000" cy="150017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Other questions</a:t>
            </a:r>
            <a:endParaRPr kumimoji="0" lang="en-US" sz="4400" b="0" i="0" u="none" strike="noStrike" kern="1200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should we use in MU2? </a:t>
            </a:r>
          </a:p>
          <a:p>
            <a:endParaRPr lang="en-US" dirty="0" smtClean="0"/>
          </a:p>
          <a:p>
            <a:r>
              <a:rPr lang="en-US" dirty="0" smtClean="0"/>
              <a:t>What is going on in MU1? (Do we even need new crystals there?)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Eigenbedarf\Photos\Luss_christoph\CIMG03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24744" y="-563960"/>
            <a:ext cx="13004800" cy="97536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324544" y="44624"/>
            <a:ext cx="10009112" cy="1143000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FFC000"/>
                </a:solidFill>
              </a:rPr>
              <a:t>Thank you for your attention!</a:t>
            </a:r>
            <a:endParaRPr lang="en-US" sz="5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0" y="0"/>
            <a:ext cx="9144000" cy="98072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Options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Inhaltsplatzhalter 5"/>
          <p:cNvSpPr txBox="1">
            <a:spLocks/>
          </p:cNvSpPr>
          <p:nvPr/>
        </p:nvSpPr>
        <p:spPr>
          <a:xfrm>
            <a:off x="4860032" y="908720"/>
            <a:ext cx="4834880" cy="367240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 smtClean="0"/>
              <a:t>	</a:t>
            </a:r>
            <a:r>
              <a:rPr lang="en-US" sz="2800" b="1" dirty="0" smtClean="0"/>
              <a:t>8x8x10mm³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 smtClean="0"/>
              <a:t>+ same aperture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 smtClean="0"/>
              <a:t>+ Cheaper (7000GBP)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4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 smtClean="0"/>
              <a:t>− lower modulation (1:4.5)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 smtClean="0"/>
              <a:t>− more parasitic cavities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 smtClean="0"/>
              <a:t>− needs higher modulation voltage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107504" y="908720"/>
            <a:ext cx="3970784" cy="37444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	</a:t>
            </a:r>
            <a:r>
              <a:rPr lang="en-US" sz="2800" b="1" dirty="0" smtClean="0"/>
              <a:t>6x6x35mm³</a:t>
            </a:r>
          </a:p>
          <a:p>
            <a:pPr>
              <a:buNone/>
            </a:pPr>
            <a:r>
              <a:rPr lang="en-US" sz="2800" dirty="0" smtClean="0"/>
              <a:t>+ same modulation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2800" dirty="0" smtClean="0"/>
              <a:t>− smaller aperture</a:t>
            </a:r>
          </a:p>
          <a:p>
            <a:pPr>
              <a:buNone/>
            </a:pPr>
            <a:r>
              <a:rPr lang="en-US" sz="2800" dirty="0" smtClean="0"/>
              <a:t>− never fabricated before</a:t>
            </a:r>
          </a:p>
          <a:p>
            <a:pPr>
              <a:buNone/>
            </a:pPr>
            <a:r>
              <a:rPr lang="en-US" sz="2800" dirty="0" smtClean="0"/>
              <a:t>− more expensive</a:t>
            </a:r>
          </a:p>
          <a:p>
            <a:pPr>
              <a:buNone/>
            </a:pPr>
            <a:r>
              <a:rPr lang="en-US" sz="2800" dirty="0" smtClean="0"/>
              <a:t>	(12800GBP)</a:t>
            </a:r>
          </a:p>
          <a:p>
            <a:pPr>
              <a:buNone/>
            </a:pPr>
            <a:endParaRPr lang="en-US" sz="2800" dirty="0" smtClean="0"/>
          </a:p>
        </p:txBody>
      </p:sp>
      <p:sp>
        <p:nvSpPr>
          <p:cNvPr id="8" name="Inhaltsplatzhalter 5"/>
          <p:cNvSpPr txBox="1">
            <a:spLocks/>
          </p:cNvSpPr>
          <p:nvPr/>
        </p:nvSpPr>
        <p:spPr>
          <a:xfrm>
            <a:off x="323528" y="4653136"/>
            <a:ext cx="8229600" cy="20776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171700" lvl="4" indent="-342900">
              <a:spcBef>
                <a:spcPct val="20000"/>
              </a:spcBef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Further questions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should we use in MU2?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is going on in MU1? (Do we even need new crystals there?)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el 1"/>
          <p:cNvSpPr txBox="1">
            <a:spLocks/>
          </p:cNvSpPr>
          <p:nvPr/>
        </p:nvSpPr>
        <p:spPr bwMode="auto">
          <a:xfrm>
            <a:off x="0" y="0"/>
            <a:ext cx="9144000" cy="150017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>
                <a:solidFill>
                  <a:schemeClr val="bg1"/>
                </a:solidFill>
              </a:rPr>
              <a:t>Costs…</a:t>
            </a:r>
            <a:endParaRPr kumimoji="0" lang="de-DE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sz="2400" dirty="0" smtClean="0"/>
          </a:p>
          <a:p>
            <a:endParaRPr lang="en-US" sz="2400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84568" y="2348880"/>
            <a:ext cx="5184576" cy="3609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el 1"/>
          <p:cNvSpPr txBox="1">
            <a:spLocks/>
          </p:cNvSpPr>
          <p:nvPr/>
        </p:nvSpPr>
        <p:spPr bwMode="auto">
          <a:xfrm>
            <a:off x="0" y="0"/>
            <a:ext cx="9144000" cy="150017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44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Decision</a:t>
            </a:r>
            <a:r>
              <a:rPr lang="de-DE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!</a:t>
            </a:r>
            <a:endParaRPr kumimoji="0" lang="de-DE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3638" y="980728"/>
            <a:ext cx="5200650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el 1"/>
          <p:cNvSpPr txBox="1">
            <a:spLocks/>
          </p:cNvSpPr>
          <p:nvPr/>
        </p:nvSpPr>
        <p:spPr bwMode="auto">
          <a:xfrm>
            <a:off x="0" y="0"/>
            <a:ext cx="9144000" cy="150017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>
                <a:solidFill>
                  <a:schemeClr val="bg1"/>
                </a:solidFill>
              </a:rPr>
              <a:t>More than one RF modulation frequency per EOM crystal?</a:t>
            </a:r>
            <a:endParaRPr kumimoji="0" lang="de-DE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See K. Izumi et al. “Development of </a:t>
            </a:r>
            <a:r>
              <a:rPr lang="en-US" sz="2400" dirty="0" err="1" smtClean="0"/>
              <a:t>Tripple</a:t>
            </a:r>
            <a:r>
              <a:rPr lang="en-US" sz="2400" dirty="0" smtClean="0"/>
              <a:t> Resonant EOM for Advanced Detectors” 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-285800"/>
            <a:ext cx="73152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" y="6"/>
            <a:ext cx="4829175" cy="3501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Grafik 6" descr="h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1960" y="1"/>
            <a:ext cx="5208842" cy="3453765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80528" y="3421380"/>
            <a:ext cx="4936236" cy="3436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nhaltsplatzhalter 8" descr="MCmirror2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11040" y="3383280"/>
            <a:ext cx="4632960" cy="34747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550" y="214313"/>
            <a:ext cx="8724900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B7DFBE-A4F3-4E66-99CD-ED14FD2A3BE9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899592" y="3631664"/>
            <a:ext cx="604867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MID (15MHz, 4.25Vrms)</a:t>
            </a:r>
          </a:p>
          <a:p>
            <a:r>
              <a:rPr lang="en-US" sz="2800" dirty="0" smtClean="0"/>
              <a:t>SR (21.7MHz, 2.73Vrms) (&amp; power stab.) </a:t>
            </a:r>
          </a:p>
          <a:p>
            <a:r>
              <a:rPr lang="en-US" sz="2800" dirty="0" smtClean="0"/>
              <a:t>MC2 (13MHz, 2Vrms)</a:t>
            </a:r>
          </a:p>
          <a:p>
            <a:r>
              <a:rPr lang="en-US" sz="2800" dirty="0" smtClean="0"/>
              <a:t>PR (37MHz, 3.54Vrms)</a:t>
            </a:r>
          </a:p>
          <a:p>
            <a:r>
              <a:rPr lang="en-US" sz="2800" dirty="0" smtClean="0"/>
              <a:t>MC1(??)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6" name="Titel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1428736"/>
          </a:xfrm>
          <a:prstGeom prst="rect">
            <a:avLst/>
          </a:prstGeom>
          <a:solidFill>
            <a:srgbClr val="3A6DA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Thermal lens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B7DFBE-A4F3-4E66-99CD-ED14FD2A3BE9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  <p:sp>
        <p:nvSpPr>
          <p:cNvPr id="9" name="Titel 1"/>
          <p:cNvSpPr txBox="1">
            <a:spLocks/>
          </p:cNvSpPr>
          <p:nvPr/>
        </p:nvSpPr>
        <p:spPr bwMode="auto">
          <a:xfrm>
            <a:off x="0" y="0"/>
            <a:ext cx="9144000" cy="150017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Mounting Unit (MU)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1556793"/>
            <a:ext cx="7367781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0175" y="1484784"/>
            <a:ext cx="393382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672284" y="-7986"/>
            <a:ext cx="5445223" cy="828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86" name="Titel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1428736"/>
          </a:xfrm>
          <a:prstGeom prst="rect">
            <a:avLst/>
          </a:prstGeom>
          <a:solidFill>
            <a:srgbClr val="3A6DA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Thermal lens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B7DFBE-A4F3-4E66-99CD-ED14FD2A3BE9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  <p:sp>
        <p:nvSpPr>
          <p:cNvPr id="9" name="Titel 1"/>
          <p:cNvSpPr txBox="1">
            <a:spLocks/>
          </p:cNvSpPr>
          <p:nvPr/>
        </p:nvSpPr>
        <p:spPr bwMode="auto">
          <a:xfrm>
            <a:off x="0" y="0"/>
            <a:ext cx="9144000" cy="150017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Thermal lens </a:t>
            </a: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&amp; crystal destruction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32048" y="3657798"/>
            <a:ext cx="9324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We need other EOM crystals!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el 1"/>
          <p:cNvSpPr txBox="1">
            <a:spLocks/>
          </p:cNvSpPr>
          <p:nvPr/>
        </p:nvSpPr>
        <p:spPr bwMode="auto">
          <a:xfrm>
            <a:off x="0" y="0"/>
            <a:ext cx="9144000" cy="150017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Two</a:t>
            </a:r>
            <a:r>
              <a:rPr kumimoji="0" lang="de-D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e-DE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options</a:t>
            </a:r>
            <a:r>
              <a:rPr kumimoji="0" lang="de-D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!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251520" y="1600200"/>
            <a:ext cx="8892480" cy="4565103"/>
          </a:xfrm>
        </p:spPr>
        <p:txBody>
          <a:bodyPr/>
          <a:lstStyle/>
          <a:p>
            <a:pPr>
              <a:buNone/>
            </a:pPr>
            <a:r>
              <a:rPr lang="en-US" sz="4000" dirty="0" smtClean="0"/>
              <a:t>Two RTP (RbTiOPO4) options:  </a:t>
            </a:r>
          </a:p>
          <a:p>
            <a:pPr>
              <a:buNone/>
            </a:pPr>
            <a:endParaRPr lang="en-US" sz="1000" dirty="0" smtClean="0"/>
          </a:p>
          <a:p>
            <a:r>
              <a:rPr lang="en-US" sz="4000" dirty="0" smtClean="0"/>
              <a:t>6x6x35mm³ </a:t>
            </a:r>
          </a:p>
          <a:p>
            <a:r>
              <a:rPr lang="en-US" sz="4000" dirty="0" smtClean="0"/>
              <a:t>8x8x10mm³</a:t>
            </a:r>
          </a:p>
          <a:p>
            <a:pPr>
              <a:buNone/>
            </a:pPr>
            <a:r>
              <a:rPr lang="en-US" sz="4000" dirty="0" smtClean="0"/>
              <a:t>	instead of 8x8x35mm³ LiNbO3.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dirty="0" smtClean="0"/>
              <a:t>Why RTP? See: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5294709"/>
            <a:ext cx="656272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84568" y="2348880"/>
            <a:ext cx="5184576" cy="3609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556792"/>
            <a:ext cx="3429000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84784"/>
            <a:ext cx="4973526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el 1"/>
          <p:cNvSpPr txBox="1">
            <a:spLocks/>
          </p:cNvSpPr>
          <p:nvPr/>
        </p:nvSpPr>
        <p:spPr bwMode="auto">
          <a:xfrm>
            <a:off x="0" y="0"/>
            <a:ext cx="9144000" cy="150017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44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Decision</a:t>
            </a:r>
            <a:r>
              <a:rPr lang="de-DE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!</a:t>
            </a:r>
            <a:endParaRPr kumimoji="0" lang="de-DE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2104" y="3322320"/>
            <a:ext cx="3246120" cy="3535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feld 8"/>
          <p:cNvSpPr txBox="1"/>
          <p:nvPr/>
        </p:nvSpPr>
        <p:spPr>
          <a:xfrm>
            <a:off x="-72008" y="5589240"/>
            <a:ext cx="3635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Oder </a:t>
            </a:r>
            <a:r>
              <a:rPr lang="en-US" sz="2400" dirty="0" err="1" smtClean="0"/>
              <a:t>doch</a:t>
            </a:r>
            <a:r>
              <a:rPr lang="en-US" sz="2400" dirty="0" smtClean="0"/>
              <a:t> </a:t>
            </a:r>
            <a:r>
              <a:rPr lang="en-US" sz="2400" dirty="0" err="1" smtClean="0"/>
              <a:t>lieber</a:t>
            </a:r>
            <a:r>
              <a:rPr lang="en-US" sz="2400" dirty="0" smtClean="0"/>
              <a:t> Tor </a:t>
            </a:r>
            <a:r>
              <a:rPr lang="en-US" sz="2400" dirty="0" err="1" smtClean="0"/>
              <a:t>zwei</a:t>
            </a:r>
            <a:r>
              <a:rPr lang="en-US" sz="2400" dirty="0" smtClean="0"/>
              <a:t>?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el 1"/>
          <p:cNvSpPr txBox="1">
            <a:spLocks/>
          </p:cNvSpPr>
          <p:nvPr/>
        </p:nvSpPr>
        <p:spPr bwMode="auto">
          <a:xfrm>
            <a:off x="0" y="0"/>
            <a:ext cx="9144000" cy="150017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Basics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251520" y="1600201"/>
            <a:ext cx="8892480" cy="2404864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Two RTP (RbTiOPO4) options:  </a:t>
            </a:r>
          </a:p>
          <a:p>
            <a:pPr>
              <a:buNone/>
            </a:pPr>
            <a:endParaRPr lang="en-US" sz="1400" dirty="0" smtClean="0"/>
          </a:p>
          <a:p>
            <a:r>
              <a:rPr lang="en-US" sz="2800" dirty="0" smtClean="0"/>
              <a:t>6x6x35mm³ </a:t>
            </a:r>
          </a:p>
          <a:p>
            <a:r>
              <a:rPr lang="en-US" sz="2800" dirty="0" smtClean="0"/>
              <a:t>8x8x10mm³</a:t>
            </a:r>
          </a:p>
          <a:p>
            <a:pPr>
              <a:buNone/>
            </a:pPr>
            <a:r>
              <a:rPr lang="en-US" sz="2800" dirty="0" smtClean="0"/>
              <a:t>	instead of 8x8x35mm³ LiNbO3.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68788" y="2146176"/>
            <a:ext cx="36957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" y="3833192"/>
            <a:ext cx="88773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423</Words>
  <Application>Microsoft Office PowerPoint</Application>
  <PresentationFormat>Bildschirmpräsentation (4:3)</PresentationFormat>
  <Paragraphs>158</Paragraphs>
  <Slides>25</Slides>
  <Notes>7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27" baseType="lpstr">
      <vt:lpstr>Larissa-Design</vt:lpstr>
      <vt:lpstr>Formel</vt:lpstr>
      <vt:lpstr>Folie 1</vt:lpstr>
      <vt:lpstr>Folie 2</vt:lpstr>
      <vt:lpstr>Folie 3</vt:lpstr>
      <vt:lpstr>Folie 4</vt:lpstr>
      <vt:lpstr>Thermal lens</vt:lpstr>
      <vt:lpstr>Thermal lens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  <vt:lpstr>Folie 19</vt:lpstr>
      <vt:lpstr>Folie 20</vt:lpstr>
      <vt:lpstr>Thank you for your attention!</vt:lpstr>
      <vt:lpstr>Folie 22</vt:lpstr>
      <vt:lpstr>Folie 23</vt:lpstr>
      <vt:lpstr>Folie 24</vt:lpstr>
      <vt:lpstr>Folie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cp:lastModifiedBy>chaffe2</cp:lastModifiedBy>
  <cp:revision>93</cp:revision>
  <dcterms:modified xsi:type="dcterms:W3CDTF">2011-08-28T19:29:06Z</dcterms:modified>
</cp:coreProperties>
</file>