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30" r:id="rId1"/>
  </p:sldMasterIdLst>
  <p:notesMasterIdLst>
    <p:notesMasterId r:id="rId18"/>
  </p:notesMasterIdLst>
  <p:handoutMasterIdLst>
    <p:handoutMasterId r:id="rId19"/>
  </p:handoutMasterIdLst>
  <p:sldIdLst>
    <p:sldId id="572" r:id="rId2"/>
    <p:sldId id="621" r:id="rId3"/>
    <p:sldId id="620" r:id="rId4"/>
    <p:sldId id="628" r:id="rId5"/>
    <p:sldId id="629" r:id="rId6"/>
    <p:sldId id="624" r:id="rId7"/>
    <p:sldId id="632" r:id="rId8"/>
    <p:sldId id="622" r:id="rId9"/>
    <p:sldId id="623" r:id="rId10"/>
    <p:sldId id="630" r:id="rId11"/>
    <p:sldId id="631" r:id="rId12"/>
    <p:sldId id="626" r:id="rId13"/>
    <p:sldId id="634" r:id="rId14"/>
    <p:sldId id="635" r:id="rId15"/>
    <p:sldId id="625" r:id="rId16"/>
    <p:sldId id="633" r:id="rId1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6800B6"/>
    <a:srgbClr val="FFFFFF"/>
    <a:srgbClr val="80007E"/>
    <a:srgbClr val="38F80E"/>
    <a:srgbClr val="FF0000"/>
    <a:srgbClr val="C1D1FD"/>
    <a:srgbClr val="86BAD7"/>
    <a:srgbClr val="85A8C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1314" y="60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24C067-DC8F-2045-B040-5E7438028735}" type="datetime1">
              <a:rPr lang="en-US"/>
              <a:pPr/>
              <a:t>4/23/2013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728B1D-F1F7-3F45-BB71-AECF30C128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3128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E87A11-7889-BB4A-BA74-E887A652F3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36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charset="0"/>
        <a:cs typeface="Geneva" pitchFamily="-6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Geneva" pitchFamily="-112" charset="-128"/>
        <a:cs typeface="Geneva" pitchFamily="-6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Geneva" pitchFamily="-112" charset="-128"/>
        <a:cs typeface="Geneva" pitchFamily="-6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4587"/>
          </a:xfrm>
          <a:noFill/>
          <a:ln/>
        </p:spPr>
        <p:txBody>
          <a:bodyPr/>
          <a:lstStyle/>
          <a:p>
            <a:r>
              <a:rPr lang="en-US" smtClean="0"/>
              <a:t>There are a number of other GW observatories in world developed over the past ten years.  Number of reasons to do this:</a:t>
            </a:r>
          </a:p>
          <a:p>
            <a:pPr>
              <a:buFontTx/>
              <a:buChar char="-"/>
            </a:pPr>
            <a:r>
              <a:rPr lang="en-US" smtClean="0"/>
              <a:t>More detection confidence</a:t>
            </a:r>
          </a:p>
          <a:p>
            <a:pPr>
              <a:buFontTx/>
              <a:buChar char="-"/>
            </a:pPr>
            <a:r>
              <a:rPr lang="en-US" smtClean="0"/>
              <a:t> More live time</a:t>
            </a:r>
          </a:p>
          <a:p>
            <a:pPr>
              <a:buFontTx/>
              <a:buChar char="-"/>
            </a:pPr>
            <a:r>
              <a:rPr lang="en-US" smtClean="0"/>
              <a:t> More sky coverage due to different placement and orientation of the interferometers</a:t>
            </a:r>
          </a:p>
          <a:p>
            <a:pPr>
              <a:buFontTx/>
              <a:buChar char="-"/>
            </a:pPr>
            <a:r>
              <a:rPr lang="en-US" smtClean="0"/>
              <a:t> better localization of sources (time of flight differences)</a:t>
            </a:r>
          </a:p>
          <a:p>
            <a:pPr>
              <a:buFontTx/>
              <a:buChar char="-"/>
            </a:pPr>
            <a:r>
              <a:rPr lang="en-US" smtClean="0"/>
              <a:t> polarization decomposition</a:t>
            </a:r>
          </a:p>
          <a:p>
            <a:pPr>
              <a:buFontTx/>
              <a:buChar char="-"/>
            </a:pPr>
            <a:r>
              <a:rPr lang="en-US" smtClean="0"/>
              <a:t> coherent analysis improves efficiency. </a:t>
            </a:r>
          </a:p>
          <a:p>
            <a:pPr>
              <a:buFontTx/>
              <a:buChar char="-"/>
            </a:pP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sk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11" r="68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00213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6" name="Picture 8" descr="College-colourwithwhitebord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49250"/>
            <a:ext cx="386556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14704" y="1927228"/>
            <a:ext cx="5408734" cy="10572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b"/>
          <a:lstStyle>
            <a:lvl1pPr algn="l">
              <a:defRPr sz="3600" b="1">
                <a:solidFill>
                  <a:srgbClr val="00213B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4704" y="3033715"/>
            <a:ext cx="5408734" cy="973137"/>
          </a:xfrm>
        </p:spPr>
        <p:txBody>
          <a:bodyPr/>
          <a:lstStyle>
            <a:lvl1pPr>
              <a:buNone/>
              <a:defRPr sz="3600" b="0">
                <a:solidFill>
                  <a:srgbClr val="00213B"/>
                </a:solidFill>
              </a:defRPr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18133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83599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268538" y="1154113"/>
            <a:ext cx="21590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1238" y="893763"/>
            <a:ext cx="62134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81200"/>
            <a:ext cx="77724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4" r:id="rId1"/>
    <p:sldLayoutId id="2147485601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.png"/><Relationship Id="rId18" Type="http://schemas.microsoft.com/office/2007/relationships/media" Target="../media/media3.mov"/><Relationship Id="rId26" Type="http://schemas.openxmlformats.org/officeDocument/2006/relationships/image" Target="../media/image19.png"/><Relationship Id="rId3" Type="http://schemas.openxmlformats.org/officeDocument/2006/relationships/video" Target="../media/media2.mov"/><Relationship Id="rId21" Type="http://schemas.openxmlformats.org/officeDocument/2006/relationships/image" Target="../media/image16.png"/><Relationship Id="rId7" Type="http://schemas.openxmlformats.org/officeDocument/2006/relationships/video" Target="../media/media6.mov"/><Relationship Id="rId12" Type="http://schemas.openxmlformats.org/officeDocument/2006/relationships/image" Target="../media/image10.png"/><Relationship Id="rId17" Type="http://schemas.openxmlformats.org/officeDocument/2006/relationships/image" Target="../media/image14.jpeg"/><Relationship Id="rId25" Type="http://schemas.microsoft.com/office/2007/relationships/media" Target="../media/media6.mov"/><Relationship Id="rId2" Type="http://schemas.openxmlformats.org/officeDocument/2006/relationships/video" Target="../media/media1.mov"/><Relationship Id="rId16" Type="http://schemas.openxmlformats.org/officeDocument/2006/relationships/image" Target="../media/image13.png"/><Relationship Id="rId20" Type="http://schemas.microsoft.com/office/2007/relationships/media" Target="../media/media4.mov"/><Relationship Id="rId1" Type="http://schemas.openxmlformats.org/officeDocument/2006/relationships/video" Target="file:///\\localhost\Users\milespadgett\Documents\Miles%20Folder\Presentations\Presentation%20Movies\RubyClip.mov" TargetMode="External"/><Relationship Id="rId6" Type="http://schemas.openxmlformats.org/officeDocument/2006/relationships/video" Target="../media/media5.mov"/><Relationship Id="rId11" Type="http://schemas.microsoft.com/office/2007/relationships/media" Target="../media/media1.mov"/><Relationship Id="rId24" Type="http://schemas.openxmlformats.org/officeDocument/2006/relationships/image" Target="../media/image18.jpeg"/><Relationship Id="rId5" Type="http://schemas.openxmlformats.org/officeDocument/2006/relationships/video" Target="../media/media4.mov"/><Relationship Id="rId15" Type="http://schemas.microsoft.com/office/2007/relationships/media" Target="../media/media2.mov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video" Target="../media/media3.mov"/><Relationship Id="rId9" Type="http://schemas.microsoft.com/office/2007/relationships/media" Target="file://localhost/Users/milespadgett/Documents/Miles%20Folder/Presentations/Presentation%20Movies/RubyClip.mov" TargetMode="External"/><Relationship Id="rId14" Type="http://schemas.openxmlformats.org/officeDocument/2006/relationships/image" Target="../media/image12.png"/><Relationship Id="rId22" Type="http://schemas.microsoft.com/office/2007/relationships/media" Target="../media/media5.mov"/><Relationship Id="rId27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25438" y="2576513"/>
            <a:ext cx="6154737" cy="2643187"/>
          </a:xfrm>
        </p:spPr>
        <p:txBody>
          <a:bodyPr/>
          <a:lstStyle/>
          <a:p>
            <a:pPr marL="0" indent="0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Miles Padgett, Johannes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Courtial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</a:p>
          <a:p>
            <a:pPr marL="0" indent="0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Sonja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Franke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-Arnold</a:t>
            </a:r>
          </a:p>
          <a:p>
            <a:pPr marL="0" indent="0">
              <a:buFontTx/>
              <a:buChar char="-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6 RAs</a:t>
            </a:r>
          </a:p>
          <a:p>
            <a:pPr marL="0" indent="0">
              <a:buFontTx/>
              <a:buChar char="-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8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Graduate students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Char char="-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Current Grant Portfolio &gt; £4M</a:t>
            </a:r>
          </a:p>
          <a:p>
            <a:pPr marL="0" indent="0">
              <a:buFontTx/>
              <a:buChar char="-"/>
            </a:pPr>
            <a:endParaRPr lang="en-GB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Title 5"/>
          <p:cNvSpPr>
            <a:spLocks noGrp="1"/>
          </p:cNvSpPr>
          <p:nvPr>
            <p:ph type="ctrTitle"/>
          </p:nvPr>
        </p:nvSpPr>
        <p:spPr>
          <a:xfrm>
            <a:off x="414338" y="1470025"/>
            <a:ext cx="7256462" cy="1057275"/>
          </a:xfrm>
          <a:ln/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Optics in Glasgow Physics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25604" name="Picture 23" descr="epsrcW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5822950"/>
            <a:ext cx="1117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4" descr="DARPA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816600"/>
            <a:ext cx="13271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241300"/>
            <a:ext cx="14747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RS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816600"/>
            <a:ext cx="20764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5810250"/>
            <a:ext cx="1130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01334" y="902230"/>
            <a:ext cx="8356600" cy="720725"/>
          </a:xfrm>
        </p:spPr>
        <p:txBody>
          <a:bodyPr/>
          <a:lstStyle/>
          <a:p>
            <a:pPr eaLnBrk="1" hangingPunct="1"/>
            <a:r>
              <a:rPr lang="en-GB" sz="2400" dirty="0" err="1" smtClean="0"/>
              <a:t>Sagnac</a:t>
            </a:r>
            <a:r>
              <a:rPr lang="en-GB" sz="2400" dirty="0" smtClean="0"/>
              <a:t> </a:t>
            </a:r>
            <a:r>
              <a:rPr lang="en-GB" sz="2400" dirty="0" err="1" smtClean="0"/>
              <a:t>Speedmeter</a:t>
            </a:r>
            <a:r>
              <a:rPr lang="en-GB" sz="2400" dirty="0" smtClean="0"/>
              <a:t> (ERC grant)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943725" y="65595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9740C5-2C99-4D07-8970-67A328C0D698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216536" y="1473201"/>
            <a:ext cx="7317863" cy="25907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457200" lvl="1" indent="0" eaLnBrk="1" hangingPunct="1">
              <a:buNone/>
            </a:pPr>
            <a:endParaRPr lang="en-GB" sz="1600" dirty="0" smtClean="0">
              <a:solidFill>
                <a:srgbClr val="00B0F0"/>
              </a:solidFill>
            </a:endParaRPr>
          </a:p>
          <a:p>
            <a:pPr marL="457200" lvl="1" indent="0" eaLnBrk="1" hangingPunct="1">
              <a:buNone/>
            </a:pP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One way that offers the possibility to surpass the Standard Quantum Limit over a wide frequency range is to measure momentum instead of test mass position. </a:t>
            </a:r>
            <a:r>
              <a:rPr lang="en-GB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Such a </a:t>
            </a:r>
            <a:r>
              <a:rPr lang="en-GB" sz="1600" b="1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speedmeter</a:t>
            </a:r>
            <a:r>
              <a:rPr lang="en-GB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interferometer </a:t>
            </a:r>
            <a:r>
              <a:rPr lang="en-GB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allows us </a:t>
            </a:r>
            <a:r>
              <a:rPr lang="en-GB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to 'cancel' the quantum radiation pressure noise, i.e. the back-action noise in the measurement process</a:t>
            </a: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. </a:t>
            </a:r>
          </a:p>
          <a:p>
            <a:pPr lvl="1" eaLnBrk="1" hangingPunct="1"/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ERC funded a 1 meter scale ultra-low-noise proof-of principle experiment for a </a:t>
            </a:r>
            <a:r>
              <a:rPr lang="en-GB" sz="16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Sagnac</a:t>
            </a: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 Interferometer (2012-2017).</a:t>
            </a:r>
          </a:p>
          <a:p>
            <a:pPr lvl="1" eaLnBrk="1" hangingPunct="1"/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High-gain, high-risk experiment with extremely challenging experimental parameters.</a:t>
            </a: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/>
          <a:srcRect l="44858" r="1608"/>
          <a:stretch>
            <a:fillRect/>
          </a:stretch>
        </p:blipFill>
        <p:spPr bwMode="auto">
          <a:xfrm>
            <a:off x="496888" y="4076700"/>
            <a:ext cx="410368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6" descr="SAG_real.pdf"/>
          <p:cNvPicPr>
            <a:picLocks noChangeAspect="1"/>
          </p:cNvPicPr>
          <p:nvPr/>
        </p:nvPicPr>
        <p:blipFill>
          <a:blip r:embed="rId3"/>
          <a:srcRect l="20142"/>
          <a:stretch>
            <a:fillRect/>
          </a:stretch>
        </p:blipFill>
        <p:spPr bwMode="auto">
          <a:xfrm>
            <a:off x="4833938" y="4413250"/>
            <a:ext cx="402113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00" y="2781300"/>
            <a:ext cx="1208088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682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342174" y="942976"/>
            <a:ext cx="7948246" cy="576263"/>
          </a:xfrm>
        </p:spPr>
        <p:txBody>
          <a:bodyPr/>
          <a:lstStyle/>
          <a:p>
            <a:r>
              <a:rPr lang="en-US" dirty="0" err="1" smtClean="0"/>
              <a:t>Speedmeter</a:t>
            </a:r>
            <a:r>
              <a:rPr lang="en-US" dirty="0" smtClean="0"/>
              <a:t> plans </a:t>
            </a:r>
            <a:r>
              <a:rPr lang="en-US" dirty="0"/>
              <a:t>for next 5+ years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89" y="1549400"/>
            <a:ext cx="6679711" cy="51562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3366FF"/>
                </a:solidFill>
              </a:rPr>
              <a:t>3 stage plan to bring </a:t>
            </a:r>
            <a:r>
              <a:rPr lang="en-US" sz="2200" b="1" dirty="0" err="1" smtClean="0">
                <a:solidFill>
                  <a:srgbClr val="3366FF"/>
                </a:solidFill>
              </a:rPr>
              <a:t>speedmeter</a:t>
            </a:r>
            <a:r>
              <a:rPr lang="en-US" sz="2200" b="1" dirty="0" smtClean="0">
                <a:solidFill>
                  <a:srgbClr val="3366FF"/>
                </a:solidFill>
              </a:rPr>
              <a:t> concept towards application in km-scale interferometers:</a:t>
            </a:r>
          </a:p>
          <a:p>
            <a:r>
              <a:rPr lang="en-US" sz="2200" b="1" dirty="0" smtClean="0">
                <a:solidFill>
                  <a:srgbClr val="3366FF"/>
                </a:solidFill>
              </a:rPr>
              <a:t>Stage </a:t>
            </a:r>
            <a:r>
              <a:rPr lang="en-US" sz="2200" b="1" dirty="0">
                <a:solidFill>
                  <a:srgbClr val="3366FF"/>
                </a:solidFill>
              </a:rPr>
              <a:t>1: 1m ERC-</a:t>
            </a:r>
            <a:r>
              <a:rPr lang="en-US" sz="2200" b="1" dirty="0" err="1">
                <a:solidFill>
                  <a:srgbClr val="3366FF"/>
                </a:solidFill>
              </a:rPr>
              <a:t>Sagnac-speedmeter</a:t>
            </a:r>
            <a:endParaRPr lang="en-US" sz="2200" b="1" dirty="0">
              <a:solidFill>
                <a:srgbClr val="3366FF"/>
              </a:solidFill>
            </a:endParaRPr>
          </a:p>
          <a:p>
            <a:pPr lvl="1"/>
            <a:r>
              <a:rPr lang="en-US" sz="2000" dirty="0">
                <a:solidFill>
                  <a:srgbClr val="3366FF"/>
                </a:solidFill>
              </a:rPr>
              <a:t>Proof-of-principle of </a:t>
            </a:r>
            <a:r>
              <a:rPr lang="en-US" sz="2000" dirty="0" err="1">
                <a:solidFill>
                  <a:srgbClr val="3366FF"/>
                </a:solidFill>
              </a:rPr>
              <a:t>speedmeter</a:t>
            </a:r>
            <a:r>
              <a:rPr lang="en-US" sz="2000" dirty="0">
                <a:solidFill>
                  <a:srgbClr val="3366FF"/>
                </a:solidFill>
              </a:rPr>
              <a:t> concept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</a:rPr>
              <a:t>Show Back-action noise reduction </a:t>
            </a:r>
          </a:p>
          <a:p>
            <a:r>
              <a:rPr lang="en-US" sz="2200" b="1" dirty="0">
                <a:solidFill>
                  <a:srgbClr val="3366FF"/>
                </a:solidFill>
              </a:rPr>
              <a:t>Stage 2: Set up a 10m arm cavity suitable for a </a:t>
            </a:r>
            <a:r>
              <a:rPr lang="en-US" sz="2200" b="1" dirty="0" err="1">
                <a:solidFill>
                  <a:srgbClr val="3366FF"/>
                </a:solidFill>
              </a:rPr>
              <a:t>speedmeter</a:t>
            </a:r>
            <a:r>
              <a:rPr lang="en-US" sz="2200" b="1" dirty="0">
                <a:solidFill>
                  <a:srgbClr val="3366FF"/>
                </a:solidFill>
              </a:rPr>
              <a:t> configuration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</a:rPr>
              <a:t>4 mirror ring cavity </a:t>
            </a:r>
            <a:r>
              <a:rPr lang="en-US" sz="2000" dirty="0" err="1">
                <a:solidFill>
                  <a:srgbClr val="3366FF"/>
                </a:solidFill>
              </a:rPr>
              <a:t>vs</a:t>
            </a:r>
            <a:r>
              <a:rPr lang="en-US" sz="2000" dirty="0">
                <a:solidFill>
                  <a:srgbClr val="3366FF"/>
                </a:solidFill>
              </a:rPr>
              <a:t> linear cavity using </a:t>
            </a:r>
            <a:r>
              <a:rPr lang="en-US" sz="2000" dirty="0" err="1">
                <a:solidFill>
                  <a:srgbClr val="3366FF"/>
                </a:solidFill>
              </a:rPr>
              <a:t>polarisation</a:t>
            </a:r>
            <a:r>
              <a:rPr lang="en-US" sz="2000" dirty="0">
                <a:solidFill>
                  <a:srgbClr val="3366FF"/>
                </a:solidFill>
              </a:rPr>
              <a:t> optics.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</a:rPr>
              <a:t>Control studies plus scattered light studies.</a:t>
            </a:r>
          </a:p>
          <a:p>
            <a:r>
              <a:rPr lang="en-US" sz="2200" b="1" dirty="0">
                <a:solidFill>
                  <a:srgbClr val="3366FF"/>
                </a:solidFill>
              </a:rPr>
              <a:t>Stage 3: A full 10m </a:t>
            </a:r>
            <a:r>
              <a:rPr lang="en-US" sz="2200" b="1" dirty="0" err="1">
                <a:solidFill>
                  <a:srgbClr val="3366FF"/>
                </a:solidFill>
              </a:rPr>
              <a:t>Sagnac</a:t>
            </a:r>
            <a:r>
              <a:rPr lang="en-US" sz="2200" b="1" dirty="0">
                <a:solidFill>
                  <a:srgbClr val="3366FF"/>
                </a:solidFill>
              </a:rPr>
              <a:t> </a:t>
            </a:r>
            <a:r>
              <a:rPr lang="en-US" sz="2200" b="1" dirty="0" err="1">
                <a:solidFill>
                  <a:srgbClr val="3366FF"/>
                </a:solidFill>
              </a:rPr>
              <a:t>speedmeter</a:t>
            </a:r>
            <a:endParaRPr lang="en-US" sz="2200" b="1" dirty="0">
              <a:solidFill>
                <a:srgbClr val="3366FF"/>
              </a:solidFill>
            </a:endParaRPr>
          </a:p>
          <a:p>
            <a:pPr lvl="1"/>
            <a:r>
              <a:rPr lang="en-US" sz="2000" dirty="0">
                <a:solidFill>
                  <a:srgbClr val="3366FF"/>
                </a:solidFill>
              </a:rPr>
              <a:t>Control and (homodyne</a:t>
            </a:r>
            <a:r>
              <a:rPr lang="en-US" sz="2000" dirty="0" smtClean="0">
                <a:solidFill>
                  <a:srgbClr val="3366FF"/>
                </a:solidFill>
              </a:rPr>
              <a:t>) readout </a:t>
            </a:r>
            <a:r>
              <a:rPr lang="en-US" sz="2000" dirty="0">
                <a:solidFill>
                  <a:srgbClr val="3366FF"/>
                </a:solidFill>
              </a:rPr>
              <a:t>studies</a:t>
            </a:r>
          </a:p>
          <a:p>
            <a:pPr lvl="1">
              <a:buFont typeface="Wingdings" charset="2"/>
              <a:buNone/>
            </a:pP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38917" name="Picture 6" descr="JIF_2015_Sagna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6070" y="3814488"/>
            <a:ext cx="2244969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Content Placeholder 6" descr="SAG_real.pdf"/>
          <p:cNvPicPr>
            <a:picLocks noChangeAspect="1"/>
          </p:cNvPicPr>
          <p:nvPr/>
        </p:nvPicPr>
        <p:blipFill>
          <a:blip r:embed="rId3"/>
          <a:srcRect l="20142"/>
          <a:stretch>
            <a:fillRect/>
          </a:stretch>
        </p:blipFill>
        <p:spPr bwMode="auto">
          <a:xfrm>
            <a:off x="6427304" y="2253819"/>
            <a:ext cx="2398708" cy="125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386" y="1521134"/>
            <a:ext cx="8228707" cy="4525119"/>
          </a:xfrm>
        </p:spPr>
        <p:txBody>
          <a:bodyPr/>
          <a:lstStyle/>
          <a:p>
            <a:r>
              <a:rPr lang="en-GB" sz="2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To make measurements at (or below) the ‘standard quantum limit’ requires development and implementation of </a:t>
            </a:r>
            <a:r>
              <a:rPr lang="en-GB" sz="2000" b="1" dirty="0" smtClean="0"/>
              <a:t>ultra-quiet oscillators </a:t>
            </a:r>
            <a:r>
              <a:rPr lang="en-GB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(</a:t>
            </a:r>
            <a:r>
              <a:rPr lang="en-GB" sz="2000" b="1" dirty="0" smtClean="0"/>
              <a:t>here </a:t>
            </a:r>
            <a:r>
              <a:rPr lang="en-GB" sz="2000" b="1" dirty="0" smtClean="0"/>
              <a:t>from the 1g to the 600kg </a:t>
            </a:r>
            <a:r>
              <a:rPr lang="en-GB" sz="2000" b="1" dirty="0" smtClean="0"/>
              <a:t>scale</a:t>
            </a:r>
            <a:r>
              <a:rPr lang="en-GB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)</a:t>
            </a:r>
            <a:endParaRPr lang="en-GB" sz="2000" b="1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In gravitational wave detectors – low thermal noise </a:t>
            </a:r>
            <a:r>
              <a:rPr lang="en-GB" sz="2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mirrors</a:t>
            </a:r>
            <a:r>
              <a:rPr lang="en-GB" sz="2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. Program of research around </a:t>
            </a:r>
          </a:p>
          <a:p>
            <a:pPr lvl="1"/>
            <a:r>
              <a:rPr lang="en-GB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the fundamental dissipation of materials for low-thermal-noise mirrors (fused silica, silicon, sapphire </a:t>
            </a:r>
            <a:r>
              <a:rPr lang="en-GB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+ others</a:t>
            </a:r>
            <a:r>
              <a:rPr lang="en-GB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)</a:t>
            </a:r>
          </a:p>
          <a:p>
            <a:pPr lvl="1"/>
            <a:r>
              <a:rPr lang="en-GB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thermo-mechanical and optical properties of substrate and coating materials (including optical absorption)</a:t>
            </a:r>
          </a:p>
          <a:p>
            <a:pPr lvl="1"/>
            <a:r>
              <a:rPr lang="en-GB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design of low thermal noise suspensions </a:t>
            </a:r>
          </a:p>
          <a:p>
            <a:pPr lvl="1"/>
            <a:r>
              <a:rPr lang="en-GB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operation </a:t>
            </a:r>
            <a:r>
              <a:rPr lang="en-GB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of low noise </a:t>
            </a:r>
            <a:r>
              <a:rPr lang="en-GB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mirrors and suspensions at cryogenic temperatures</a:t>
            </a:r>
          </a:p>
          <a:p>
            <a:r>
              <a:rPr lang="en-GB" sz="20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Mixture of interesting fundamental science and applied design challenges</a:t>
            </a:r>
          </a:p>
          <a:p>
            <a:pPr lvl="1"/>
            <a:endParaRPr lang="en-GB" dirty="0" smtClean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26843" y="1031221"/>
            <a:ext cx="6292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Low noise oscillators for precision measurements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6843" y="1031221"/>
            <a:ext cx="6292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Low noise oscillators for precision measurements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82569" y="1597211"/>
            <a:ext cx="6580769" cy="526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6843" y="1031221"/>
            <a:ext cx="6292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Low noise oscillators for precision measurements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4922" y="1453979"/>
            <a:ext cx="3655511" cy="358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771" y="1666668"/>
            <a:ext cx="3921588" cy="102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4076" y="3133725"/>
            <a:ext cx="654367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7809" y="5075583"/>
            <a:ext cx="230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100g mirrors for AEI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085" y="697977"/>
            <a:ext cx="6393188" cy="1143000"/>
          </a:xfrm>
        </p:spPr>
        <p:txBody>
          <a:bodyPr/>
          <a:lstStyle/>
          <a:p>
            <a:r>
              <a:rPr lang="en-US" dirty="0" smtClean="0"/>
              <a:t>Key Collaborators/Collaborations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413" y="2054075"/>
            <a:ext cx="8368301" cy="3591351"/>
          </a:xfrm>
        </p:spPr>
        <p:txBody>
          <a:bodyPr/>
          <a:lstStyle/>
          <a:p>
            <a:r>
              <a:rPr lang="en-US" dirty="0" smtClean="0"/>
              <a:t>Members of the German-UK GEO collaboration  </a:t>
            </a:r>
          </a:p>
          <a:p>
            <a:r>
              <a:rPr lang="en-US" dirty="0" smtClean="0"/>
              <a:t>Members of the LIGO Scientific Collaboration (~800 Scientists)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(Individual collaborators include:</a:t>
            </a:r>
          </a:p>
          <a:p>
            <a:pPr lvl="1"/>
            <a:r>
              <a:rPr lang="en-US" dirty="0" smtClean="0"/>
              <a:t>Marty </a:t>
            </a:r>
            <a:r>
              <a:rPr lang="en-US" dirty="0" err="1" smtClean="0"/>
              <a:t>Fejer</a:t>
            </a:r>
            <a:r>
              <a:rPr lang="en-US" dirty="0" smtClean="0"/>
              <a:t> (Stanford, USA)</a:t>
            </a:r>
          </a:p>
          <a:p>
            <a:pPr lvl="1"/>
            <a:r>
              <a:rPr lang="en-US" dirty="0" smtClean="0"/>
              <a:t>Garrett Cole (Vienna, Austria)</a:t>
            </a:r>
          </a:p>
          <a:p>
            <a:pPr lvl="1"/>
            <a:r>
              <a:rPr lang="en-US" dirty="0" smtClean="0"/>
              <a:t>Thomas </a:t>
            </a:r>
            <a:r>
              <a:rPr lang="en-US" dirty="0" err="1" smtClean="0"/>
              <a:t>Corbitt</a:t>
            </a:r>
            <a:r>
              <a:rPr lang="en-US" dirty="0" smtClean="0"/>
              <a:t> (LSU, USA)</a:t>
            </a:r>
          </a:p>
          <a:p>
            <a:pPr lvl="1"/>
            <a:r>
              <a:rPr lang="en-US" dirty="0" smtClean="0"/>
              <a:t>Sergey </a:t>
            </a:r>
            <a:r>
              <a:rPr lang="en-US" dirty="0" err="1" smtClean="0"/>
              <a:t>Vyatchanin</a:t>
            </a:r>
            <a:r>
              <a:rPr lang="en-US" dirty="0" smtClean="0"/>
              <a:t> (MSU, Russia)</a:t>
            </a:r>
          </a:p>
          <a:p>
            <a:pPr lvl="1"/>
            <a:r>
              <a:rPr lang="en-US" dirty="0" smtClean="0"/>
              <a:t>Ronny </a:t>
            </a:r>
            <a:r>
              <a:rPr lang="en-US" dirty="0" err="1" smtClean="0"/>
              <a:t>Nawrodt</a:t>
            </a:r>
            <a:r>
              <a:rPr lang="en-US" dirty="0" smtClean="0"/>
              <a:t> (Jena, Germany)</a:t>
            </a:r>
          </a:p>
          <a:p>
            <a:pPr lvl="1"/>
            <a:r>
              <a:rPr lang="en-US" dirty="0" smtClean="0"/>
              <a:t>David </a:t>
            </a:r>
            <a:r>
              <a:rPr lang="en-US" dirty="0" err="1" smtClean="0"/>
              <a:t>McLelland</a:t>
            </a:r>
            <a:r>
              <a:rPr lang="en-US" dirty="0" smtClean="0"/>
              <a:t> (ANU, Australia)</a:t>
            </a:r>
          </a:p>
          <a:p>
            <a:pPr lvl="1"/>
            <a:r>
              <a:rPr lang="en-US" dirty="0" smtClean="0"/>
              <a:t>…..)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2122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Quantum Sensors</a:t>
            </a:r>
            <a:r>
              <a:rPr lang="en-GB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GB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Robert Hadfield</a:t>
            </a:r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00" y="313531"/>
            <a:ext cx="25781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430017"/>
            <a:ext cx="5533933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dirty="0" smtClean="0"/>
              <a:t>Infrared superconducting single-photon detectors </a:t>
            </a:r>
          </a:p>
          <a:p>
            <a:pPr lvl="1"/>
            <a:r>
              <a:rPr lang="en-GB" sz="1600" dirty="0" smtClean="0"/>
              <a:t>Superconducting nanowire single-photon detectors offer fast, low noise, high efficiency telecom wavelength photon counting.</a:t>
            </a:r>
          </a:p>
          <a:p>
            <a:pPr lvl="1"/>
            <a:r>
              <a:rPr lang="en-GB" sz="1600" dirty="0" smtClean="0"/>
              <a:t>Next generation detectors are under development in the James Watt Nanofabrication Centre at U. Glasgow.</a:t>
            </a:r>
            <a:endParaRPr lang="en-GB" sz="1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74" y="1628800"/>
            <a:ext cx="3296865" cy="186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1653" y="3480315"/>
            <a:ext cx="6450886" cy="160043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dirty="0" smtClean="0"/>
              <a:t>Practical detector systems</a:t>
            </a:r>
          </a:p>
          <a:p>
            <a:pPr lvl="1"/>
            <a:r>
              <a:rPr lang="en-GB" sz="1600" dirty="0" smtClean="0"/>
              <a:t>These low temperature devices can now be implemented into practical detector systems based on closed-cycle refrigeration.</a:t>
            </a:r>
          </a:p>
          <a:p>
            <a:pPr lvl="1"/>
            <a:r>
              <a:rPr lang="en-GB" sz="1600" dirty="0" smtClean="0"/>
              <a:t>We have delivered systems to the UK National Physical Laboratory, U. Bristol, U. Toronto and ID </a:t>
            </a:r>
            <a:r>
              <a:rPr lang="en-GB" sz="1600" dirty="0" err="1" smtClean="0"/>
              <a:t>Quantique</a:t>
            </a:r>
            <a:r>
              <a:rPr lang="en-GB" sz="1600" dirty="0" smtClean="0"/>
              <a:t> (Switzerland). 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7753" y="5226784"/>
            <a:ext cx="5552929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b="1" dirty="0" smtClean="0"/>
              <a:t>Advanced infrared photon counting applications</a:t>
            </a:r>
          </a:p>
          <a:p>
            <a:pPr lvl="1"/>
            <a:r>
              <a:rPr lang="en-GB" sz="1600" dirty="0" smtClean="0"/>
              <a:t>We have pioneered the use of these detectors in many applications: optical quantum information processing, remote sensing, spectroscopy and medical diagnostics </a:t>
            </a:r>
            <a:endParaRPr lang="en-GB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97" y="3451097"/>
            <a:ext cx="1370881" cy="183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74" y="4909021"/>
            <a:ext cx="3090764" cy="185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4360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0100" y="916504"/>
            <a:ext cx="70739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2" name="RubyClip.mov" descr="/Users/milespadgett/Documents/Miles Folder/Presentations/Presentation Movies/RubyClip.mov">
            <a:hlinkClick r:id="" action="ppaction://media"/>
          </p:cNvPr>
          <p:cNvPicPr>
            <a:picLocks noChangeAspect="1" noChangeArrowheads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9"/>
              </p:ext>
            </p:extLst>
          </p:nvPr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95" r="11424"/>
          <a:stretch/>
        </p:blipFill>
        <p:spPr bwMode="auto">
          <a:xfrm>
            <a:off x="1216800" y="2788608"/>
            <a:ext cx="1105200" cy="94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8300" y="3898900"/>
            <a:ext cx="258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OAM - Phenomenology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62108" y="3396126"/>
            <a:ext cx="274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OAM and SLM control</a:t>
            </a:r>
          </a:p>
          <a:p>
            <a:r>
              <a:rPr lang="en-US" dirty="0" smtClean="0"/>
              <a:t> - micromanipulation</a:t>
            </a:r>
            <a:endParaRPr lang="en-US" dirty="0"/>
          </a:p>
        </p:txBody>
      </p:sp>
      <p:pic>
        <p:nvPicPr>
          <p:cNvPr id="28" name="Gho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3850" y="4796015"/>
            <a:ext cx="2600124" cy="1462570"/>
          </a:xfrm>
          <a:prstGeom prst="rect">
            <a:avLst/>
          </a:prstGeom>
        </p:spPr>
      </p:pic>
      <p:pic>
        <p:nvPicPr>
          <p:cNvPr id="24" name="Picture 34" descr="largecover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94" y="4103326"/>
            <a:ext cx="1120271" cy="147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759905" y="6235322"/>
            <a:ext cx="268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OAM – Communications</a:t>
            </a:r>
            <a:endParaRPr lang="en-US" dirty="0"/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3" y="4463211"/>
            <a:ext cx="1259329" cy="169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ewSorter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73849" y="4639625"/>
            <a:ext cx="3230389" cy="1367868"/>
          </a:xfrm>
          <a:prstGeom prst="rect">
            <a:avLst/>
          </a:prstGeom>
        </p:spPr>
      </p:pic>
      <p:pic>
        <p:nvPicPr>
          <p:cNvPr id="27" name="Picture 13" descr="NewScientist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47" y="4233878"/>
            <a:ext cx="1014510" cy="132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ubeBuild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96478" y="2081660"/>
            <a:ext cx="1942752" cy="1293144"/>
          </a:xfrm>
          <a:prstGeom prst="rect">
            <a:avLst/>
          </a:prstGeom>
        </p:spPr>
      </p:pic>
      <p:pic>
        <p:nvPicPr>
          <p:cNvPr id="2" name="L=3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80632" y="903666"/>
            <a:ext cx="3810000" cy="228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40122" y="723287"/>
            <a:ext cx="917267" cy="27520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26558" y="663993"/>
            <a:ext cx="881987" cy="27520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efoil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51527" y="1353860"/>
            <a:ext cx="2070831" cy="1553123"/>
          </a:xfrm>
          <a:prstGeom prst="rect">
            <a:avLst/>
          </a:prstGeom>
        </p:spPr>
      </p:pic>
      <p:pic>
        <p:nvPicPr>
          <p:cNvPr id="10" name="Picture 9" descr="cover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019098"/>
            <a:ext cx="1047819" cy="138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774667" y="-348959"/>
            <a:ext cx="3652814" cy="4947853"/>
            <a:chOff x="2614780" y="-366603"/>
            <a:chExt cx="3652814" cy="4947853"/>
          </a:xfrm>
        </p:grpSpPr>
        <p:sp>
          <p:nvSpPr>
            <p:cNvPr id="8" name="TextBox 7"/>
            <p:cNvSpPr txBox="1"/>
            <p:nvPr/>
          </p:nvSpPr>
          <p:spPr>
            <a:xfrm>
              <a:off x="2627480" y="666410"/>
              <a:ext cx="3640114" cy="391484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051400"/>
                </a:avLst>
              </a:prstTxWarp>
              <a:spAutoFit/>
            </a:bodyPr>
            <a:lstStyle/>
            <a:p>
              <a:pPr algn="ctr"/>
              <a:r>
                <a:rPr lang="en-US" sz="2400" dirty="0" smtClean="0"/>
                <a:t>Orbital Angular Momentum 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14780" y="-366603"/>
              <a:ext cx="3640114" cy="391484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2400" dirty="0"/>
                <a:t>a</a:t>
              </a:r>
              <a:r>
                <a:rPr lang="en-US" sz="2400" dirty="0" smtClean="0"/>
                <a:t>nd shaped light</a:t>
              </a:r>
              <a:endParaRPr lang="en-US" sz="2400" dirty="0"/>
            </a:p>
          </p:txBody>
        </p:sp>
      </p:grpSp>
      <p:pic>
        <p:nvPicPr>
          <p:cNvPr id="7" name="L=20.mov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="" xmlns:p14="http://schemas.microsoft.com/office/powerpoint/2010/main" r:embed="rId25"/>
              </p:ext>
            </p:extLst>
          </p:nvPr>
        </p:nvPicPr>
        <p:blipFill rotWithShape="1">
          <a:blip r:embed="rId26"/>
          <a:srcRect l="11319" r="13259"/>
          <a:stretch/>
        </p:blipFill>
        <p:spPr>
          <a:xfrm>
            <a:off x="7587722" y="875018"/>
            <a:ext cx="1432800" cy="1424815"/>
          </a:xfrm>
          <a:prstGeom prst="rect">
            <a:avLst/>
          </a:prstGeom>
        </p:spPr>
      </p:pic>
      <p:pic>
        <p:nvPicPr>
          <p:cNvPr id="22" name="Picture 6" descr="nat photon cover 1.jpeg"/>
          <p:cNvPicPr>
            <a:picLocks noChangeAspect="1"/>
          </p:cNvPicPr>
          <p:nvPr/>
        </p:nvPicPr>
        <p:blipFill>
          <a:blip r:embed="rId27">
            <a:lum bright="16000" contrast="2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49" y="740941"/>
            <a:ext cx="1083517" cy="143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1214915" y="6277154"/>
            <a:ext cx="36225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OAM – </a:t>
            </a:r>
            <a:r>
              <a:rPr lang="en-US" sz="1800" dirty="0" smtClean="0"/>
              <a:t>Quantum/Classical </a:t>
            </a:r>
            <a:r>
              <a:rPr lang="en-US" sz="1800" dirty="0"/>
              <a:t>Optics</a:t>
            </a:r>
          </a:p>
        </p:txBody>
      </p:sp>
    </p:spTree>
    <p:extLst>
      <p:ext uri="{BB962C8B-B14F-4D97-AF65-F5344CB8AC3E}">
        <p14:creationId xmlns="" xmlns:p14="http://schemas.microsoft.com/office/powerpoint/2010/main" val="1909902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085" y="697977"/>
            <a:ext cx="6393188" cy="1143000"/>
          </a:xfrm>
        </p:spPr>
        <p:txBody>
          <a:bodyPr/>
          <a:lstStyle/>
          <a:p>
            <a:r>
              <a:rPr lang="en-US" dirty="0" smtClean="0"/>
              <a:t>Key 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90" y="2107083"/>
            <a:ext cx="8228707" cy="4174447"/>
          </a:xfrm>
        </p:spPr>
        <p:txBody>
          <a:bodyPr/>
          <a:lstStyle/>
          <a:p>
            <a:r>
              <a:rPr lang="en-US" dirty="0" smtClean="0"/>
              <a:t>Stephen Barnett  (</a:t>
            </a:r>
            <a:r>
              <a:rPr lang="en-US" dirty="0" err="1" smtClean="0"/>
              <a:t>Strathclyde</a:t>
            </a:r>
            <a:r>
              <a:rPr lang="en-US" dirty="0" smtClean="0"/>
              <a:t>/Glasgow, UK)</a:t>
            </a:r>
          </a:p>
          <a:p>
            <a:r>
              <a:rPr lang="en-US" dirty="0" smtClean="0"/>
              <a:t>Robert Boyd (Ottawa Can/Rochester, USA)</a:t>
            </a:r>
          </a:p>
          <a:p>
            <a:r>
              <a:rPr lang="en-US" dirty="0" smtClean="0"/>
              <a:t>Mark Dennis (Bristol, UK)</a:t>
            </a:r>
          </a:p>
          <a:p>
            <a:r>
              <a:rPr lang="en-US" dirty="0" smtClean="0"/>
              <a:t>Roberto </a:t>
            </a:r>
            <a:r>
              <a:rPr lang="en-US" dirty="0" err="1" smtClean="0"/>
              <a:t>DiLeonardo</a:t>
            </a:r>
            <a:r>
              <a:rPr lang="en-US" dirty="0" smtClean="0"/>
              <a:t> (Rome, Italy)</a:t>
            </a:r>
          </a:p>
          <a:p>
            <a:r>
              <a:rPr lang="en-US" dirty="0" smtClean="0"/>
              <a:t>Dan Gauthier (Duke, USA)</a:t>
            </a:r>
          </a:p>
          <a:p>
            <a:r>
              <a:rPr lang="en-US" dirty="0" smtClean="0"/>
              <a:t>Jonathan Leach (Heriot Watt, UK)</a:t>
            </a:r>
          </a:p>
          <a:p>
            <a:r>
              <a:rPr lang="en-US" dirty="0" smtClean="0"/>
              <a:t>Monika </a:t>
            </a:r>
            <a:r>
              <a:rPr lang="en-US" dirty="0" err="1" smtClean="0"/>
              <a:t>Ritsch</a:t>
            </a:r>
            <a:r>
              <a:rPr lang="en-US" dirty="0" err="1"/>
              <a:t>-</a:t>
            </a:r>
            <a:r>
              <a:rPr lang="en-US" dirty="0" err="1" smtClean="0"/>
              <a:t>Marte</a:t>
            </a:r>
            <a:r>
              <a:rPr lang="en-US" dirty="0" smtClean="0"/>
              <a:t> (Innsbruck, Austria)</a:t>
            </a:r>
          </a:p>
          <a:p>
            <a:r>
              <a:rPr lang="en-US" dirty="0" err="1" smtClean="0"/>
              <a:t>Mervyn</a:t>
            </a:r>
            <a:r>
              <a:rPr lang="en-US" dirty="0" smtClean="0"/>
              <a:t> Miles (Bristol, UK)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2122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28" y="1376017"/>
            <a:ext cx="6168572" cy="4626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5826" y="5317590"/>
            <a:ext cx="442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 MPI for Complex Systems in Dresden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21531" y="238539"/>
            <a:ext cx="407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Theoretical Quantum Optics and Quantum Information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603775"/>
            <a:ext cx="286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group at Glasgow University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77700"/>
            <a:ext cx="29546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 Barnett, </a:t>
            </a:r>
          </a:p>
          <a:p>
            <a:r>
              <a:rPr lang="en-US" dirty="0" smtClean="0"/>
              <a:t>Lecturer (to be appointed)</a:t>
            </a:r>
            <a:br>
              <a:rPr lang="en-US" dirty="0" smtClean="0"/>
            </a:br>
            <a:r>
              <a:rPr lang="en-US" dirty="0" smtClean="0"/>
              <a:t>Kelvin-Planck Fellow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(to be appointed)</a:t>
            </a:r>
          </a:p>
          <a:p>
            <a:r>
              <a:rPr lang="en-US" dirty="0" smtClean="0"/>
              <a:t>3 RAs  (+ one vacancy)</a:t>
            </a:r>
          </a:p>
          <a:p>
            <a:r>
              <a:rPr lang="en-US" dirty="0" smtClean="0"/>
              <a:t>3 Grads (+ one vacancy)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6" descr="EPSRC2RGB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77" y="6183443"/>
            <a:ext cx="1887436" cy="67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68" y="6210593"/>
            <a:ext cx="1097586" cy="64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The Carnegie Trust for the Universities of Scot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2" y="6264715"/>
            <a:ext cx="3199009" cy="42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78" y="6171932"/>
            <a:ext cx="1338531" cy="68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450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24" y="1139216"/>
            <a:ext cx="2406832" cy="3646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927" y="3146099"/>
            <a:ext cx="2837543" cy="3711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7374" y="1416481"/>
            <a:ext cx="427552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Foundations of Quantum Theory</a:t>
            </a:r>
          </a:p>
          <a:p>
            <a:endParaRPr lang="en-US" dirty="0"/>
          </a:p>
          <a:p>
            <a:r>
              <a:rPr lang="en-US" dirty="0" smtClean="0"/>
              <a:t>Quantum Communications</a:t>
            </a:r>
          </a:p>
          <a:p>
            <a:endParaRPr lang="en-US" dirty="0"/>
          </a:p>
          <a:p>
            <a:r>
              <a:rPr lang="en-US" dirty="0" smtClean="0"/>
              <a:t>Theory of Optical Angular Momentum</a:t>
            </a:r>
          </a:p>
          <a:p>
            <a:endParaRPr lang="en-US" dirty="0"/>
          </a:p>
          <a:p>
            <a:r>
              <a:rPr lang="en-US" dirty="0" smtClean="0"/>
              <a:t>Quantum-Limited Metrology</a:t>
            </a:r>
          </a:p>
          <a:p>
            <a:endParaRPr lang="en-US" dirty="0"/>
          </a:p>
          <a:p>
            <a:r>
              <a:rPr lang="en-US" dirty="0" smtClean="0"/>
              <a:t>Electromagnetic Forces and Momentum</a:t>
            </a:r>
          </a:p>
          <a:p>
            <a:endParaRPr lang="en-US" dirty="0"/>
          </a:p>
          <a:p>
            <a:r>
              <a:rPr lang="en-US" dirty="0" smtClean="0"/>
              <a:t>and whatever else takes our fancy </a:t>
            </a:r>
          </a:p>
          <a:p>
            <a:r>
              <a:rPr lang="en-US" dirty="0" smtClean="0"/>
              <a:t>including</a:t>
            </a:r>
          </a:p>
          <a:p>
            <a:endParaRPr lang="en-US" dirty="0"/>
          </a:p>
          <a:p>
            <a:r>
              <a:rPr lang="en-US" dirty="0" smtClean="0"/>
              <a:t>Theory </a:t>
            </a:r>
            <a:r>
              <a:rPr lang="en-US" dirty="0" smtClean="0"/>
              <a:t>of Gravitational Waves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8348" y="5871541"/>
            <a:ext cx="6225652" cy="98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841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286" y="1330881"/>
            <a:ext cx="7513984" cy="1057275"/>
          </a:xfrm>
        </p:spPr>
        <p:txBody>
          <a:bodyPr/>
          <a:lstStyle/>
          <a:p>
            <a:r>
              <a:rPr lang="en-GB" sz="2800" dirty="0" smtClean="0"/>
              <a:t>Institute for Gravitational Research, Glasgow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016" y="2424118"/>
            <a:ext cx="7033019" cy="2969517"/>
          </a:xfrm>
        </p:spPr>
        <p:txBody>
          <a:bodyPr/>
          <a:lstStyle/>
          <a:p>
            <a:r>
              <a:rPr lang="en-GB" sz="2400" dirty="0" smtClean="0"/>
              <a:t>Sheila Rowan (Director)</a:t>
            </a:r>
          </a:p>
          <a:p>
            <a:r>
              <a:rPr lang="en-GB" sz="2400" dirty="0" smtClean="0"/>
              <a:t>Ken Strain (Assistant Director)</a:t>
            </a:r>
          </a:p>
          <a:p>
            <a:r>
              <a:rPr lang="en-GB" sz="2400" dirty="0" smtClean="0"/>
              <a:t>Jim Hough (Associate Director, UK IMPP Director)</a:t>
            </a:r>
          </a:p>
          <a:p>
            <a:r>
              <a:rPr lang="en-GB" sz="2000" dirty="0" smtClean="0"/>
              <a:t>-    10.1 Academic staff</a:t>
            </a:r>
          </a:p>
          <a:p>
            <a:pPr>
              <a:buFontTx/>
              <a:buChar char="-"/>
            </a:pPr>
            <a:r>
              <a:rPr lang="en-GB" sz="2000" dirty="0" smtClean="0"/>
              <a:t>20 Research Fellows/Assistants</a:t>
            </a:r>
          </a:p>
          <a:p>
            <a:pPr>
              <a:buFontTx/>
              <a:buChar char="-"/>
            </a:pPr>
            <a:r>
              <a:rPr lang="en-GB" sz="2000" dirty="0" smtClean="0"/>
              <a:t>18 PhD students</a:t>
            </a:r>
          </a:p>
          <a:p>
            <a:pPr>
              <a:buFontTx/>
              <a:buChar char="-"/>
            </a:pPr>
            <a:r>
              <a:rPr lang="en-GB" sz="2000" dirty="0" smtClean="0"/>
              <a:t>Current grant portfolio &gt;£8.5M</a:t>
            </a:r>
          </a:p>
          <a:p>
            <a:pPr>
              <a:buFontTx/>
              <a:buChar char="-"/>
            </a:pPr>
            <a:endParaRPr lang="en-GB" sz="2000" dirty="0"/>
          </a:p>
        </p:txBody>
      </p:sp>
      <p:pic>
        <p:nvPicPr>
          <p:cNvPr id="4" name="Picture 8" descr="RS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13" y="6226976"/>
            <a:ext cx="2399358" cy="6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66" y="6228522"/>
            <a:ext cx="836172" cy="62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206016"/>
            <a:ext cx="2769704" cy="651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wf-logo-bord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35" y="6192009"/>
            <a:ext cx="636104" cy="665991"/>
          </a:xfrm>
          <a:prstGeom prst="rect">
            <a:avLst/>
          </a:prstGeom>
        </p:spPr>
      </p:pic>
      <p:pic>
        <p:nvPicPr>
          <p:cNvPr id="9" name="Picture 6" descr="EPSRC2RGB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63" y="6188765"/>
            <a:ext cx="1872546" cy="66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77966" y="0"/>
            <a:ext cx="6666034" cy="609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9940" name="Picture 5" descr="WorldMapXpar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1" y="2176464"/>
            <a:ext cx="8648700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1905000" y="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 eaLnBrk="0" hangingPunct="0"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720254" y="1504950"/>
            <a:ext cx="1751135" cy="1295400"/>
            <a:chOff x="2577" y="1500"/>
            <a:chExt cx="495" cy="336"/>
          </a:xfrm>
        </p:grpSpPr>
        <p:pic>
          <p:nvPicPr>
            <p:cNvPr id="39961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77" y="1500"/>
              <a:ext cx="495" cy="33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39962" name="Text Box 9"/>
            <p:cNvSpPr txBox="1">
              <a:spLocks noChangeArrowheads="1"/>
            </p:cNvSpPr>
            <p:nvPr/>
          </p:nvSpPr>
          <p:spPr bwMode="auto">
            <a:xfrm>
              <a:off x="2588" y="1574"/>
              <a:ext cx="451" cy="168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 i="1"/>
                <a:t>GEO600</a:t>
              </a:r>
            </a:p>
            <a:p>
              <a:pPr eaLnBrk="0" hangingPunct="0"/>
              <a:r>
                <a:rPr lang="en-US" b="1"/>
                <a:t>Germany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41482" y="4603750"/>
            <a:ext cx="2398834" cy="1517650"/>
            <a:chOff x="2574" y="2284"/>
            <a:chExt cx="863" cy="428"/>
          </a:xfrm>
        </p:grpSpPr>
        <p:pic>
          <p:nvPicPr>
            <p:cNvPr id="399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574" y="2284"/>
              <a:ext cx="863" cy="428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39960" name="Text Box 12"/>
            <p:cNvSpPr txBox="1">
              <a:spLocks noChangeArrowheads="1"/>
            </p:cNvSpPr>
            <p:nvPr/>
          </p:nvSpPr>
          <p:spPr bwMode="auto">
            <a:xfrm>
              <a:off x="2730" y="2331"/>
              <a:ext cx="334" cy="182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i="1">
                  <a:solidFill>
                    <a:schemeClr val="bg1"/>
                  </a:solidFill>
                </a:rPr>
                <a:t>VIRGO</a:t>
              </a:r>
            </a:p>
            <a:p>
              <a:pPr eaLnBrk="0" hangingPunct="0"/>
              <a:r>
                <a:rPr lang="en-US" b="1">
                  <a:solidFill>
                    <a:schemeClr val="bg1"/>
                  </a:solidFill>
                </a:rPr>
                <a:t>Italy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39970" y="4064001"/>
            <a:ext cx="1885950" cy="1571625"/>
            <a:chOff x="1478" y="2010"/>
            <a:chExt cx="556" cy="510"/>
          </a:xfrm>
        </p:grpSpPr>
        <p:pic>
          <p:nvPicPr>
            <p:cNvPr id="39957" name="Picture 1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8" y="2010"/>
              <a:ext cx="556" cy="51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39958" name="Rectangle 15"/>
            <p:cNvSpPr>
              <a:spLocks noChangeArrowheads="1"/>
            </p:cNvSpPr>
            <p:nvPr/>
          </p:nvSpPr>
          <p:spPr bwMode="auto">
            <a:xfrm>
              <a:off x="1503" y="2057"/>
              <a:ext cx="413" cy="120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 i="1">
                  <a:solidFill>
                    <a:schemeClr val="bg1"/>
                  </a:solidFill>
                </a:rPr>
                <a:t>LIGO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05508" y="1173164"/>
            <a:ext cx="2104292" cy="1431925"/>
            <a:chOff x="0" y="2292"/>
            <a:chExt cx="718" cy="438"/>
          </a:xfrm>
        </p:grpSpPr>
        <p:pic>
          <p:nvPicPr>
            <p:cNvPr id="39955" name="Picture 1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2292"/>
              <a:ext cx="718" cy="438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39956" name="Rectangle 18"/>
            <p:cNvSpPr>
              <a:spLocks noChangeArrowheads="1"/>
            </p:cNvSpPr>
            <p:nvPr/>
          </p:nvSpPr>
          <p:spPr bwMode="auto">
            <a:xfrm>
              <a:off x="249" y="2345"/>
              <a:ext cx="413" cy="113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 i="1">
                  <a:solidFill>
                    <a:schemeClr val="bg1"/>
                  </a:solidFill>
                </a:rPr>
                <a:t>LIGO</a:t>
              </a:r>
            </a:p>
          </p:txBody>
        </p:sp>
      </p:grpSp>
      <p:pic>
        <p:nvPicPr>
          <p:cNvPr id="39946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26860" y="3877503"/>
            <a:ext cx="1556238" cy="11064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39947" name="Text Box 20"/>
          <p:cNvSpPr txBox="1">
            <a:spLocks noChangeArrowheads="1"/>
          </p:cNvSpPr>
          <p:nvPr/>
        </p:nvSpPr>
        <p:spPr bwMode="auto">
          <a:xfrm>
            <a:off x="7340112" y="4335464"/>
            <a:ext cx="1125415" cy="646331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b="1" i="1">
                <a:solidFill>
                  <a:schemeClr val="bg1"/>
                </a:solidFill>
              </a:rPr>
              <a:t>TAMA</a:t>
            </a:r>
          </a:p>
          <a:p>
            <a:pPr eaLnBrk="0" hangingPunct="0"/>
            <a:r>
              <a:rPr lang="en-US" b="1">
                <a:solidFill>
                  <a:schemeClr val="bg1"/>
                </a:solidFill>
              </a:rPr>
              <a:t>Japan</a:t>
            </a:r>
          </a:p>
        </p:txBody>
      </p:sp>
      <p:sp>
        <p:nvSpPr>
          <p:cNvPr id="39948" name="Line 21"/>
          <p:cNvSpPr>
            <a:spLocks noChangeShapeType="1"/>
          </p:cNvSpPr>
          <p:nvPr/>
        </p:nvSpPr>
        <p:spPr bwMode="auto">
          <a:xfrm flipV="1">
            <a:off x="4384431" y="3333751"/>
            <a:ext cx="473320" cy="12350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949" name="Line 22"/>
          <p:cNvSpPr>
            <a:spLocks noChangeShapeType="1"/>
          </p:cNvSpPr>
          <p:nvPr/>
        </p:nvSpPr>
        <p:spPr bwMode="auto">
          <a:xfrm flipH="1" flipV="1">
            <a:off x="7905751" y="3448050"/>
            <a:ext cx="222738" cy="2254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950" name="Line 23"/>
          <p:cNvSpPr>
            <a:spLocks noChangeShapeType="1"/>
          </p:cNvSpPr>
          <p:nvPr/>
        </p:nvSpPr>
        <p:spPr bwMode="auto">
          <a:xfrm flipH="1">
            <a:off x="4791808" y="2508250"/>
            <a:ext cx="1932843" cy="6540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951" name="Line 24"/>
          <p:cNvSpPr>
            <a:spLocks noChangeShapeType="1"/>
          </p:cNvSpPr>
          <p:nvPr/>
        </p:nvSpPr>
        <p:spPr bwMode="auto">
          <a:xfrm flipV="1">
            <a:off x="1600200" y="3533775"/>
            <a:ext cx="838200" cy="5016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952" name="Line 25"/>
          <p:cNvSpPr>
            <a:spLocks noChangeShapeType="1"/>
          </p:cNvSpPr>
          <p:nvPr/>
        </p:nvSpPr>
        <p:spPr bwMode="auto">
          <a:xfrm>
            <a:off x="1121020" y="2593975"/>
            <a:ext cx="592015" cy="6032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953" name="Rectangle 27"/>
          <p:cNvSpPr>
            <a:spLocks noChangeArrowheads="1"/>
          </p:cNvSpPr>
          <p:nvPr/>
        </p:nvSpPr>
        <p:spPr bwMode="auto">
          <a:xfrm>
            <a:off x="0" y="-209007"/>
            <a:ext cx="9144000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</a:pPr>
            <a:endParaRPr lang="en-GB" sz="2000" dirty="0" smtClean="0">
              <a:latin typeface="Helvetica" pitchFamily="34" charset="0"/>
            </a:endParaRPr>
          </a:p>
          <a:p>
            <a:pPr marL="0" indent="0">
              <a:lnSpc>
                <a:spcPct val="80000"/>
              </a:lnSpc>
              <a:buFontTx/>
              <a:buChar char="•"/>
            </a:pPr>
            <a:r>
              <a:rPr lang="en-GB" sz="2000" dirty="0" smtClean="0">
                <a:latin typeface="Helvetica" pitchFamily="34" charset="0"/>
              </a:rPr>
              <a:t> Aim:  </a:t>
            </a:r>
            <a:r>
              <a:rPr lang="en-GB" sz="2000" b="1" dirty="0" smtClean="0"/>
              <a:t>To observe and study Gravitational Waves from astrophysical sources</a:t>
            </a:r>
          </a:p>
          <a:p>
            <a:pPr lvl="1">
              <a:lnSpc>
                <a:spcPct val="80000"/>
              </a:lnSpc>
            </a:pPr>
            <a:r>
              <a:rPr lang="en-GB" sz="2000" dirty="0" smtClean="0"/>
              <a:t> </a:t>
            </a:r>
            <a:endParaRPr lang="en-GB" sz="2000" dirty="0" smtClean="0">
              <a:latin typeface="Helvetica" pitchFamily="34" charset="0"/>
            </a:endParaRPr>
          </a:p>
          <a:p>
            <a:pPr marL="0" indent="0">
              <a:lnSpc>
                <a:spcPct val="80000"/>
              </a:lnSpc>
              <a:buFontTx/>
              <a:buChar char="•"/>
            </a:pPr>
            <a:r>
              <a:rPr lang="en-GB" sz="2000" dirty="0" smtClean="0">
                <a:latin typeface="Helvetica" pitchFamily="34" charset="0"/>
              </a:rPr>
              <a:t> Why? </a:t>
            </a:r>
            <a:r>
              <a:rPr lang="en-GB" sz="2000" b="1" dirty="0" smtClean="0"/>
              <a:t>To open up a new and original branch of Astronomy</a:t>
            </a:r>
          </a:p>
          <a:p>
            <a:pPr lvl="1"/>
            <a:endParaRPr lang="en-GB" sz="1800" b="1" dirty="0" smtClean="0"/>
          </a:p>
          <a:p>
            <a:pPr lvl="1"/>
            <a:endParaRPr lang="en-GB" sz="1800" b="1" dirty="0" smtClean="0"/>
          </a:p>
          <a:p>
            <a:pPr lvl="1"/>
            <a:endParaRPr lang="en-GB" sz="1800" b="1" dirty="0" smtClean="0"/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endParaRPr lang="en-GB" sz="1800" b="1" dirty="0" smtClean="0">
              <a:solidFill>
                <a:schemeClr val="bg1"/>
              </a:solidFill>
            </a:endParaRPr>
          </a:p>
          <a:p>
            <a:pPr lvl="1"/>
            <a:r>
              <a:rPr lang="en-GB" sz="1800" b="1" dirty="0" smtClean="0"/>
              <a:t>How? using laser </a:t>
            </a:r>
            <a:r>
              <a:rPr lang="en-GB" sz="1800" b="1" dirty="0" err="1" smtClean="0"/>
              <a:t>interferometric</a:t>
            </a:r>
            <a:r>
              <a:rPr lang="en-GB" sz="1800" b="1" dirty="0" smtClean="0"/>
              <a:t> techniques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93" y="3928311"/>
            <a:ext cx="7306507" cy="26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943725" y="65595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9740C5-2C99-4D07-8970-67A328C0D698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261761" y="3953713"/>
            <a:ext cx="26340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1800" u="sng" dirty="0" smtClean="0"/>
              <a:t>AEI 10m interferometer</a:t>
            </a:r>
            <a:endParaRPr lang="en-GB" sz="1800" u="sng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216539" y="1726140"/>
            <a:ext cx="7315200" cy="210169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457200" lvl="1" indent="0" eaLnBrk="1" hangingPunct="1">
              <a:buNone/>
            </a:pP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Weak-force measurements are motivated by gravitational-wave detection. Plan to reach the SQL with 100g masses in the 10m system, quickly followed by QND measurements.</a:t>
            </a:r>
          </a:p>
          <a:p>
            <a:pPr marL="457200" lvl="1" indent="0" eaLnBrk="1" hangingPunct="1">
              <a:buNone/>
            </a:pP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The same apparatus allows study of macroscopic quantum mechanics, i.e. entangled </a:t>
            </a:r>
            <a:r>
              <a:rPr lang="en-GB" sz="1600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opto</a:t>
            </a: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-mechanical degrees of freedom and mechanically-squeezed light fields.</a:t>
            </a:r>
          </a:p>
          <a:p>
            <a:pPr marL="457200" lvl="1" indent="0" eaLnBrk="1" hangingPunct="1">
              <a:buNone/>
            </a:pP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Requires a stable, ultra-low noise environment, low-loss optics</a:t>
            </a:r>
            <a:r>
              <a:rPr lang="en-GB" sz="16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and mirror suspensions, and sophisticated controls.</a:t>
            </a: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98" y="5305379"/>
            <a:ext cx="1218439" cy="124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26843" y="1031221"/>
            <a:ext cx="5568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Weak-force measurements and MQM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19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01334" y="902230"/>
            <a:ext cx="8356600" cy="720725"/>
          </a:xfrm>
        </p:spPr>
        <p:txBody>
          <a:bodyPr/>
          <a:lstStyle/>
          <a:p>
            <a:pPr eaLnBrk="1" hangingPunct="1"/>
            <a:r>
              <a:rPr lang="en-GB" sz="2400" dirty="0" smtClean="0"/>
              <a:t>Weak-force measurements and MQM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943725" y="65595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9740C5-2C99-4D07-8970-67A328C0D698}" type="slidenum">
              <a:rPr lang="en-GB"/>
              <a:pPr>
                <a:defRPr/>
              </a:pPr>
              <a:t>9</a:t>
            </a:fld>
            <a:endParaRPr lang="en-GB"/>
          </a:p>
        </p:txBody>
      </p:sp>
      <p:grpSp>
        <p:nvGrpSpPr>
          <p:cNvPr id="2" name="Group 2"/>
          <p:cNvGrpSpPr/>
          <p:nvPr/>
        </p:nvGrpSpPr>
        <p:grpSpPr>
          <a:xfrm>
            <a:off x="1118529" y="4512734"/>
            <a:ext cx="7511215" cy="2049424"/>
            <a:chOff x="1118529" y="4512734"/>
            <a:chExt cx="7511215" cy="2049424"/>
          </a:xfrm>
          <a:solidFill>
            <a:schemeClr val="bg1">
              <a:lumMod val="95000"/>
            </a:schemeClr>
          </a:solidFill>
        </p:grpSpPr>
        <p:pic>
          <p:nvPicPr>
            <p:cNvPr id="8704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529" y="4512734"/>
              <a:ext cx="7511215" cy="2049424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258873" y="4666981"/>
              <a:ext cx="2027666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800" dirty="0" smtClean="0"/>
                <a:t>Glasgow 10m lab</a:t>
              </a:r>
              <a:endParaRPr lang="en-GB" sz="1800" dirty="0"/>
            </a:p>
          </p:txBody>
        </p:sp>
      </p:grp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216536" y="1473201"/>
            <a:ext cx="7317863" cy="300566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457200" lvl="1" indent="0" eaLnBrk="1" hangingPunct="1">
              <a:buNone/>
            </a:pPr>
            <a:endParaRPr lang="en-GB" sz="1600" dirty="0" smtClean="0">
              <a:solidFill>
                <a:srgbClr val="00B0F0"/>
              </a:solidFill>
            </a:endParaRPr>
          </a:p>
          <a:p>
            <a:pPr marL="457200" lvl="1" indent="0" eaLnBrk="1" hangingPunct="1">
              <a:buNone/>
            </a:pP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QND measurements require development of suitable techniques in interferometry.  We propose:</a:t>
            </a:r>
          </a:p>
          <a:p>
            <a:pPr lvl="1" eaLnBrk="1" hangingPunct="1"/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studies of optical rigidity with multiple interacting optical springs</a:t>
            </a:r>
          </a:p>
          <a:p>
            <a:pPr lvl="1" eaLnBrk="1" hangingPunct="1"/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development of adaptive controls to handle complex dynamics of optical springs</a:t>
            </a:r>
          </a:p>
          <a:p>
            <a:pPr lvl="1" eaLnBrk="1" hangingPunct="1"/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investigations of quantum control</a:t>
            </a:r>
          </a:p>
          <a:p>
            <a:pPr lvl="1" eaLnBrk="1" hangingPunct="1"/>
            <a:r>
              <a:rPr lang="en-GB" sz="16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d</a:t>
            </a:r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evelopment of optical readout schemes and interferometer topologies (including Sagnac speedmeters)</a:t>
            </a:r>
          </a:p>
          <a:p>
            <a:pPr lvl="1" eaLnBrk="1" hangingPunct="1"/>
            <a:r>
              <a:rPr lang="en-GB" sz="16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tests of techniques and subsystems for future GW detectors and for the AEI 10m experiments.</a:t>
            </a:r>
          </a:p>
        </p:txBody>
      </p:sp>
    </p:spTree>
    <p:extLst>
      <p:ext uri="{BB962C8B-B14F-4D97-AF65-F5344CB8AC3E}">
        <p14:creationId xmlns="" xmlns:p14="http://schemas.microsoft.com/office/powerpoint/2010/main" val="23682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University of Glasgow template v2 - Sept 2007">
  <a:themeElements>
    <a:clrScheme name="University of Glasgow template v2 - Sept 2007 1">
      <a:dk1>
        <a:srgbClr val="000000"/>
      </a:dk1>
      <a:lt1>
        <a:srgbClr val="FFFFFF"/>
      </a:lt1>
      <a:dk2>
        <a:srgbClr val="FFFFFF"/>
      </a:dk2>
      <a:lt2>
        <a:srgbClr val="023761"/>
      </a:lt2>
      <a:accent1>
        <a:srgbClr val="023761"/>
      </a:accent1>
      <a:accent2>
        <a:srgbClr val="7A7E9A"/>
      </a:accent2>
      <a:accent3>
        <a:srgbClr val="FFFFFF"/>
      </a:accent3>
      <a:accent4>
        <a:srgbClr val="000000"/>
      </a:accent4>
      <a:accent5>
        <a:srgbClr val="AAAEB7"/>
      </a:accent5>
      <a:accent6>
        <a:srgbClr val="6E728B"/>
      </a:accent6>
      <a:hlink>
        <a:srgbClr val="77A8ED"/>
      </a:hlink>
      <a:folHlink>
        <a:srgbClr val="FF9900"/>
      </a:folHlink>
    </a:clrScheme>
    <a:fontScheme name="University of Glasgow template v2 - Sept 20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University of Glasgow template v2 - Sept 2007 1">
        <a:dk1>
          <a:srgbClr val="000000"/>
        </a:dk1>
        <a:lt1>
          <a:srgbClr val="FFFFFF"/>
        </a:lt1>
        <a:dk2>
          <a:srgbClr val="FFFFFF"/>
        </a:dk2>
        <a:lt2>
          <a:srgbClr val="023761"/>
        </a:lt2>
        <a:accent1>
          <a:srgbClr val="023761"/>
        </a:accent1>
        <a:accent2>
          <a:srgbClr val="7A7E9A"/>
        </a:accent2>
        <a:accent3>
          <a:srgbClr val="FFFFFF"/>
        </a:accent3>
        <a:accent4>
          <a:srgbClr val="000000"/>
        </a:accent4>
        <a:accent5>
          <a:srgbClr val="AAAEB7"/>
        </a:accent5>
        <a:accent6>
          <a:srgbClr val="6E728B"/>
        </a:accent6>
        <a:hlink>
          <a:srgbClr val="77A8E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Glasgow template v2 - Sept 2007</Template>
  <TotalTime>41417</TotalTime>
  <Words>928</Words>
  <Application>Microsoft Office PowerPoint</Application>
  <PresentationFormat>On-screen Show (4:3)</PresentationFormat>
  <Paragraphs>156</Paragraphs>
  <Slides>16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1_University of Glasgow template v2 - Sept 2007</vt:lpstr>
      <vt:lpstr>Optics in Glasgow Physics  </vt:lpstr>
      <vt:lpstr>Slide 2</vt:lpstr>
      <vt:lpstr>Key Collaborators</vt:lpstr>
      <vt:lpstr>Slide 4</vt:lpstr>
      <vt:lpstr>Slide 5</vt:lpstr>
      <vt:lpstr>Institute for Gravitational Research, Glasgow</vt:lpstr>
      <vt:lpstr>Slide 7</vt:lpstr>
      <vt:lpstr>Slide 8</vt:lpstr>
      <vt:lpstr>Weak-force measurements and MQM</vt:lpstr>
      <vt:lpstr>Sagnac Speedmeter (ERC grant)</vt:lpstr>
      <vt:lpstr>Speedmeter plans for next 5+ years </vt:lpstr>
      <vt:lpstr>Slide 12</vt:lpstr>
      <vt:lpstr>Slide 13</vt:lpstr>
      <vt:lpstr>Slide 14</vt:lpstr>
      <vt:lpstr>Key Collaborators/Collaborations</vt:lpstr>
      <vt:lpstr>Slide 16</vt:lpstr>
    </vt:vector>
  </TitlesOfParts>
  <Company>University of Glasgow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subject>University of Glasgow</dc:subject>
  <dc:creator>Authorised User</dc:creator>
  <cp:lastModifiedBy>Sheila Rowan</cp:lastModifiedBy>
  <cp:revision>699</cp:revision>
  <cp:lastPrinted>2011-11-16T09:18:51Z</cp:lastPrinted>
  <dcterms:created xsi:type="dcterms:W3CDTF">2012-02-27T08:57:52Z</dcterms:created>
  <dcterms:modified xsi:type="dcterms:W3CDTF">2013-04-23T14:09:31Z</dcterms:modified>
</cp:coreProperties>
</file>