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75" r:id="rId2"/>
    <p:sldId id="256" r:id="rId3"/>
    <p:sldId id="271" r:id="rId4"/>
    <p:sldId id="272" r:id="rId5"/>
    <p:sldId id="263" r:id="rId6"/>
    <p:sldId id="273" r:id="rId7"/>
    <p:sldId id="260" r:id="rId8"/>
    <p:sldId id="261" r:id="rId9"/>
    <p:sldId id="265" r:id="rId10"/>
    <p:sldId id="267" r:id="rId11"/>
    <p:sldId id="270" r:id="rId12"/>
    <p:sldId id="262" r:id="rId13"/>
    <p:sldId id="274" r:id="rId14"/>
    <p:sldId id="269" r:id="rId15"/>
    <p:sldId id="257" r:id="rId16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41" y="-8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60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5063" cy="452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026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 alt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0262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 alt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0263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 altLang="de-D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FE8F78E9-0958-45A6-8851-89E68FD1D061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870848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CA8B29A-6934-4D98-A7F6-640FB14282A3}" type="slidenum">
              <a:rPr lang="en-US" altLang="de-DE"/>
              <a:pPr/>
              <a:t>2</a:t>
            </a:fld>
            <a:endParaRPr lang="en-US" altLang="de-DE"/>
          </a:p>
        </p:txBody>
      </p:sp>
      <p:sp>
        <p:nvSpPr>
          <p:cNvPr id="5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E8F78E9-0958-45A6-8851-89E68FD1D061}" type="slidenum">
              <a:rPr lang="en-US" altLang="de-DE" smtClean="0"/>
              <a:pPr/>
              <a:t>7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299028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E8F78E9-0958-45A6-8851-89E68FD1D061}" type="slidenum">
              <a:rPr lang="en-US" altLang="de-DE" smtClean="0"/>
              <a:pPr/>
              <a:t>8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039332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9CAD4C-415D-4E68-977A-0C21AF02A7F5}" type="slidenum">
              <a:rPr lang="en-US" altLang="de-DE"/>
              <a:pPr/>
              <a:t>15</a:t>
            </a:fld>
            <a:endParaRPr lang="en-US" altLang="de-DE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E694A5A-4075-45E2-AA98-7933885AE234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327680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AFFA282-AB9E-4B8E-AD0D-4995A2F16A1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78790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58483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58483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30D657C-B5E0-4CBF-A34F-9AAF0B884C8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676245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D2737E1-E21C-4B3B-B960-36E27E6CB5F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276492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07B861B-5F53-4708-A6AA-F74FE1EF2715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43538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61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11738" y="1768475"/>
            <a:ext cx="4357687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A39644-FA36-4BDA-B93A-87315D91188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79608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03AFAD2-4F75-494E-BFD8-ADBEF6055897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07592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4E7F267-9CD4-4BBA-8350-73F248C3330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316667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AFE00AF-F83D-447C-8221-AED8EB0AB74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255619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D8236B0-1E85-4792-9253-86E30AF6AE9B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12883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0E5C1FE-7555-4F43-B12C-6F0D8F6F8BA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27603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8866187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Click to edit the outline text format</a:t>
            </a:r>
          </a:p>
          <a:p>
            <a:pPr lvl="1"/>
            <a:r>
              <a:rPr lang="en-GB" altLang="de-DE" smtClean="0"/>
              <a:t>Second Outline Level</a:t>
            </a:r>
          </a:p>
          <a:p>
            <a:pPr lvl="2"/>
            <a:r>
              <a:rPr lang="en-GB" altLang="de-DE" smtClean="0"/>
              <a:t>Third Outline Level</a:t>
            </a:r>
          </a:p>
          <a:p>
            <a:pPr lvl="3"/>
            <a:r>
              <a:rPr lang="en-GB" altLang="de-DE" smtClean="0"/>
              <a:t>Fourth Outline Level</a:t>
            </a:r>
          </a:p>
          <a:p>
            <a:pPr lvl="4"/>
            <a:r>
              <a:rPr lang="en-GB" altLang="de-DE" smtClean="0"/>
              <a:t>Fifth Outline Level</a:t>
            </a:r>
          </a:p>
          <a:p>
            <a:pPr lvl="4"/>
            <a:r>
              <a:rPr lang="en-GB" altLang="de-DE" smtClean="0"/>
              <a:t>Sixth Outline Level</a:t>
            </a:r>
          </a:p>
          <a:p>
            <a:pPr lvl="4"/>
            <a:r>
              <a:rPr lang="en-GB" altLang="de-DE" smtClean="0"/>
              <a:t>Seventh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en-US" alt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en-US" alt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fld id="{8493DD59-A747-477D-80B9-1CB126EEC91A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91840" y="1475581"/>
            <a:ext cx="8569325" cy="1620837"/>
          </a:xfrm>
        </p:spPr>
        <p:txBody>
          <a:bodyPr/>
          <a:lstStyle/>
          <a:p>
            <a:r>
              <a:rPr lang="de-DE" dirty="0" smtClean="0"/>
              <a:t>GEO600 Control </a:t>
            </a:r>
            <a:r>
              <a:rPr lang="de-DE" dirty="0" err="1" smtClean="0"/>
              <a:t>aspects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800" dirty="0" err="1" smtClean="0"/>
              <a:t>where</a:t>
            </a:r>
            <a:r>
              <a:rPr lang="de-DE" sz="2800" dirty="0" smtClean="0"/>
              <a:t> do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error</a:t>
            </a:r>
            <a:r>
              <a:rPr lang="de-DE" sz="2800" dirty="0" smtClean="0"/>
              <a:t> </a:t>
            </a:r>
            <a:r>
              <a:rPr lang="de-DE" sz="2800" dirty="0" err="1" smtClean="0"/>
              <a:t>signal</a:t>
            </a:r>
            <a:r>
              <a:rPr lang="de-DE" sz="2800" dirty="0" smtClean="0"/>
              <a:t> </a:t>
            </a:r>
            <a:r>
              <a:rPr lang="de-DE" sz="2800" dirty="0" err="1" smtClean="0"/>
              <a:t>come</a:t>
            </a:r>
            <a:r>
              <a:rPr lang="de-DE" sz="2800" dirty="0" smtClean="0"/>
              <a:t> </a:t>
            </a:r>
            <a:r>
              <a:rPr lang="de-DE" sz="2800" dirty="0" err="1" smtClean="0"/>
              <a:t>from</a:t>
            </a:r>
            <a:r>
              <a:rPr lang="de-DE" sz="2800" dirty="0" smtClean="0"/>
              <a:t>?</a:t>
            </a:r>
            <a:endParaRPr lang="de-DE" sz="2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Harald Lück / Hartmut Grote</a:t>
            </a:r>
          </a:p>
          <a:p>
            <a:r>
              <a:rPr lang="de-DE" sz="2400" dirty="0" smtClean="0"/>
              <a:t>ISC Meeting, Hannover, 26/03/2014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11744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238" y="-36587"/>
            <a:ext cx="9067800" cy="1258888"/>
          </a:xfrm>
        </p:spPr>
        <p:txBody>
          <a:bodyPr/>
          <a:lstStyle/>
          <a:p>
            <a:r>
              <a:rPr lang="de-DE" dirty="0" smtClean="0"/>
              <a:t>Signal Recycling Control in GEO600</a:t>
            </a:r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9000752" y="3529523"/>
            <a:ext cx="176212" cy="614362"/>
            <a:chOff x="6988076" y="3468341"/>
            <a:chExt cx="176212" cy="614362"/>
          </a:xfrm>
        </p:grpSpPr>
        <p:sp>
          <p:nvSpPr>
            <p:cNvPr id="5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3" name="Gruppieren 12"/>
          <p:cNvGrpSpPr/>
          <p:nvPr/>
        </p:nvGrpSpPr>
        <p:grpSpPr>
          <a:xfrm flipH="1">
            <a:off x="3942778" y="3519371"/>
            <a:ext cx="178845" cy="614362"/>
            <a:chOff x="6988076" y="3468341"/>
            <a:chExt cx="176212" cy="614362"/>
          </a:xfrm>
        </p:grpSpPr>
        <p:sp>
          <p:nvSpPr>
            <p:cNvPr id="14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cxnSp>
        <p:nvCxnSpPr>
          <p:cNvPr id="17" name="Gerade Verbindung 16"/>
          <p:cNvCxnSpPr/>
          <p:nvPr/>
        </p:nvCxnSpPr>
        <p:spPr bwMode="auto">
          <a:xfrm>
            <a:off x="4120889" y="3823480"/>
            <a:ext cx="4863774" cy="6144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1" name="Gruppieren 20"/>
          <p:cNvGrpSpPr/>
          <p:nvPr/>
        </p:nvGrpSpPr>
        <p:grpSpPr>
          <a:xfrm>
            <a:off x="5737986" y="1547589"/>
            <a:ext cx="281566" cy="2643294"/>
            <a:chOff x="5737986" y="1547589"/>
            <a:chExt cx="281566" cy="2643294"/>
          </a:xfrm>
        </p:grpSpPr>
        <p:grpSp>
          <p:nvGrpSpPr>
            <p:cNvPr id="7" name="Gruppieren 6"/>
            <p:cNvGrpSpPr/>
            <p:nvPr/>
          </p:nvGrpSpPr>
          <p:grpSpPr>
            <a:xfrm>
              <a:off x="5737986" y="1547589"/>
              <a:ext cx="176212" cy="614362"/>
              <a:chOff x="6988076" y="3468341"/>
              <a:chExt cx="176212" cy="614362"/>
            </a:xfrm>
            <a:scene3d>
              <a:camera prst="orthographicFront">
                <a:rot lat="0" lon="0" rev="5400000"/>
              </a:camera>
              <a:lightRig rig="threePt" dir="t"/>
            </a:scene3d>
          </p:grpSpPr>
          <p:sp>
            <p:nvSpPr>
              <p:cNvPr id="8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6988076" y="3472027"/>
                <a:ext cx="176212" cy="610676"/>
              </a:xfrm>
              <a:prstGeom prst="rect">
                <a:avLst/>
              </a:prstGeom>
              <a:gradFill flip="none" rotWithShape="1">
                <a:gsLst>
                  <a:gs pos="53000">
                    <a:srgbClr val="CAD2E8"/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" name="Line 47"/>
              <p:cNvSpPr>
                <a:spLocks noChangeAspect="1" noChangeShapeType="1"/>
              </p:cNvSpPr>
              <p:nvPr/>
            </p:nvSpPr>
            <p:spPr bwMode="auto">
              <a:xfrm>
                <a:off x="6996642" y="3468341"/>
                <a:ext cx="1224" cy="6082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cxnSp>
          <p:nvCxnSpPr>
            <p:cNvPr id="18" name="Gerade Verbindung 17"/>
            <p:cNvCxnSpPr/>
            <p:nvPr/>
          </p:nvCxnSpPr>
          <p:spPr bwMode="auto">
            <a:xfrm flipH="1" flipV="1">
              <a:off x="5826092" y="1950128"/>
              <a:ext cx="15608" cy="1883123"/>
            </a:xfrm>
            <a:prstGeom prst="line">
              <a:avLst/>
            </a:prstGeom>
            <a:solidFill>
              <a:srgbClr val="00B8FF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0" name="Gruppieren 9"/>
            <p:cNvGrpSpPr/>
            <p:nvPr/>
          </p:nvGrpSpPr>
          <p:grpSpPr>
            <a:xfrm>
              <a:off x="5840476" y="3574921"/>
              <a:ext cx="179076" cy="615962"/>
              <a:chOff x="7019502" y="3449167"/>
              <a:chExt cx="179076" cy="615962"/>
            </a:xfrm>
            <a:scene3d>
              <a:camera prst="orthographicFront">
                <a:rot lat="0" lon="0" rev="18900000"/>
              </a:camera>
              <a:lightRig rig="threePt" dir="t"/>
            </a:scene3d>
          </p:grpSpPr>
          <p:sp>
            <p:nvSpPr>
              <p:cNvPr id="11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7022366" y="3449167"/>
                <a:ext cx="176212" cy="610676"/>
              </a:xfrm>
              <a:prstGeom prst="rect">
                <a:avLst/>
              </a:prstGeom>
              <a:gradFill flip="none" rotWithShape="1">
                <a:gsLst>
                  <a:gs pos="53000">
                    <a:srgbClr val="CAD2E8"/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Line 47"/>
              <p:cNvSpPr>
                <a:spLocks noChangeAspect="1" noChangeShapeType="1"/>
              </p:cNvSpPr>
              <p:nvPr/>
            </p:nvSpPr>
            <p:spPr bwMode="auto">
              <a:xfrm>
                <a:off x="7019502" y="3456911"/>
                <a:ext cx="1224" cy="6082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cxnSp>
        <p:nvCxnSpPr>
          <p:cNvPr id="23" name="Gerade Verbindung 22"/>
          <p:cNvCxnSpPr/>
          <p:nvPr/>
        </p:nvCxnSpPr>
        <p:spPr bwMode="auto">
          <a:xfrm>
            <a:off x="2065124" y="3822841"/>
            <a:ext cx="1875195" cy="6144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8" name="Gruppieren 27"/>
          <p:cNvGrpSpPr/>
          <p:nvPr/>
        </p:nvGrpSpPr>
        <p:grpSpPr>
          <a:xfrm>
            <a:off x="2606898" y="3370649"/>
            <a:ext cx="710451" cy="538985"/>
            <a:chOff x="2606898" y="3382079"/>
            <a:chExt cx="710451" cy="538985"/>
          </a:xfrm>
        </p:grpSpPr>
        <p:sp>
          <p:nvSpPr>
            <p:cNvPr id="24" name="Parallelogramm 23"/>
            <p:cNvSpPr/>
            <p:nvPr/>
          </p:nvSpPr>
          <p:spPr bwMode="auto">
            <a:xfrm>
              <a:off x="2664048" y="3730689"/>
              <a:ext cx="504056" cy="190375"/>
            </a:xfrm>
            <a:prstGeom prst="parallelogram">
              <a:avLst/>
            </a:prstGeom>
            <a:solidFill>
              <a:srgbClr val="C00000">
                <a:alpha val="22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2606898" y="3382079"/>
              <a:ext cx="710451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EOM</a:t>
              </a:r>
              <a:endParaRPr lang="de-DE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feld 25"/>
          <p:cNvSpPr txBox="1"/>
          <p:nvPr/>
        </p:nvSpPr>
        <p:spPr>
          <a:xfrm>
            <a:off x="3681789" y="3131765"/>
            <a:ext cx="69762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PRM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6923746" y="2781797"/>
            <a:ext cx="122341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Michelson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5835828" y="4965675"/>
            <a:ext cx="176212" cy="614362"/>
            <a:chOff x="6988076" y="3468341"/>
            <a:chExt cx="176212" cy="614362"/>
          </a:xfrm>
          <a:scene3d>
            <a:camera prst="orthographicFront">
              <a:rot lat="0" lon="0" rev="16200000"/>
            </a:camera>
            <a:lightRig rig="threePt" dir="t"/>
          </a:scene3d>
        </p:grpSpPr>
        <p:sp>
          <p:nvSpPr>
            <p:cNvPr id="31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6" name="Textfeld 15"/>
          <p:cNvSpPr txBox="1"/>
          <p:nvPr/>
        </p:nvSpPr>
        <p:spPr>
          <a:xfrm>
            <a:off x="647824" y="1187549"/>
            <a:ext cx="4562146" cy="13805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Modulation </a:t>
            </a:r>
            <a:r>
              <a:rPr lang="de-DE" dirty="0" err="1" smtClean="0">
                <a:solidFill>
                  <a:schemeClr val="tx1"/>
                </a:solidFill>
              </a:rPr>
              <a:t>sidebands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offf</a:t>
            </a:r>
            <a:r>
              <a:rPr lang="de-DE" dirty="0" smtClean="0">
                <a:solidFill>
                  <a:schemeClr val="tx1"/>
                </a:solidFill>
              </a:rPr>
              <a:t> resonant in PRC</a:t>
            </a:r>
          </a:p>
          <a:p>
            <a:r>
              <a:rPr lang="de-DE" dirty="0" err="1" smtClean="0">
                <a:solidFill>
                  <a:schemeClr val="tx1"/>
                </a:solidFill>
              </a:rPr>
              <a:t>Closest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resonance</a:t>
            </a:r>
            <a:r>
              <a:rPr lang="de-DE" dirty="0" smtClean="0">
                <a:solidFill>
                  <a:schemeClr val="tx1"/>
                </a:solidFill>
              </a:rPr>
              <a:t> ~1kHz off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PRC HWHH 15Hz</a:t>
            </a:r>
          </a:p>
          <a:p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Resonant in SRC</a:t>
            </a:r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34" name="Gerade Verbindung 33"/>
          <p:cNvCxnSpPr/>
          <p:nvPr/>
        </p:nvCxnSpPr>
        <p:spPr bwMode="auto">
          <a:xfrm flipH="1" flipV="1">
            <a:off x="5888800" y="1956313"/>
            <a:ext cx="15608" cy="1809645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Gerade Verbindung 34"/>
          <p:cNvCxnSpPr/>
          <p:nvPr/>
        </p:nvCxnSpPr>
        <p:spPr bwMode="auto">
          <a:xfrm>
            <a:off x="6060001" y="3884069"/>
            <a:ext cx="2924489" cy="5494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Gerade Verbindung 35"/>
          <p:cNvCxnSpPr/>
          <p:nvPr/>
        </p:nvCxnSpPr>
        <p:spPr bwMode="auto">
          <a:xfrm flipH="1" flipV="1">
            <a:off x="5913744" y="4052184"/>
            <a:ext cx="15453" cy="1112523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feld 19"/>
          <p:cNvSpPr txBox="1"/>
          <p:nvPr/>
        </p:nvSpPr>
        <p:spPr>
          <a:xfrm>
            <a:off x="4852109" y="5940077"/>
            <a:ext cx="2929007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But </a:t>
            </a:r>
            <a:r>
              <a:rPr lang="de-DE" dirty="0" err="1" smtClean="0">
                <a:solidFill>
                  <a:schemeClr val="tx1"/>
                </a:solidFill>
              </a:rPr>
              <a:t>only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sidebands</a:t>
            </a:r>
            <a:r>
              <a:rPr lang="de-DE" dirty="0" smtClean="0">
                <a:solidFill>
                  <a:schemeClr val="tx1"/>
                </a:solidFill>
              </a:rPr>
              <a:t> in SRC</a:t>
            </a:r>
          </a:p>
          <a:p>
            <a:r>
              <a:rPr lang="de-DE" dirty="0" err="1" smtClean="0">
                <a:solidFill>
                  <a:schemeClr val="tx1"/>
                </a:solidFill>
              </a:rPr>
              <a:t>No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carrier</a:t>
            </a:r>
            <a:r>
              <a:rPr lang="de-DE" dirty="0" smtClean="0">
                <a:solidFill>
                  <a:schemeClr val="tx1"/>
                </a:solidFill>
              </a:rPr>
              <a:t> at </a:t>
            </a:r>
            <a:r>
              <a:rPr lang="de-DE" dirty="0" err="1" smtClean="0">
                <a:solidFill>
                  <a:schemeClr val="tx1"/>
                </a:solidFill>
              </a:rPr>
              <a:t>dark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port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2963510" y="3838257"/>
            <a:ext cx="3217500" cy="879201"/>
            <a:chOff x="2963510" y="3838257"/>
            <a:chExt cx="3217500" cy="879201"/>
          </a:xfrm>
        </p:grpSpPr>
        <p:cxnSp>
          <p:nvCxnSpPr>
            <p:cNvPr id="33" name="Gerade Verbindung 32"/>
            <p:cNvCxnSpPr/>
            <p:nvPr/>
          </p:nvCxnSpPr>
          <p:spPr bwMode="auto">
            <a:xfrm flipH="1" flipV="1">
              <a:off x="6066144" y="3892566"/>
              <a:ext cx="15453" cy="690789"/>
            </a:xfrm>
            <a:prstGeom prst="line">
              <a:avLst/>
            </a:prstGeom>
            <a:solidFill>
              <a:srgbClr val="00B8FF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Gerade Verbindung 36"/>
            <p:cNvCxnSpPr/>
            <p:nvPr/>
          </p:nvCxnSpPr>
          <p:spPr bwMode="auto">
            <a:xfrm flipH="1" flipV="1">
              <a:off x="6116254" y="3838257"/>
              <a:ext cx="15608" cy="752344"/>
            </a:xfrm>
            <a:prstGeom prst="line">
              <a:avLst/>
            </a:prstGeom>
            <a:solidFill>
              <a:srgbClr val="00B8FF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38" name="Gruppieren 37"/>
            <p:cNvGrpSpPr/>
            <p:nvPr/>
          </p:nvGrpSpPr>
          <p:grpSpPr>
            <a:xfrm>
              <a:off x="6098805" y="4430853"/>
              <a:ext cx="82205" cy="286605"/>
              <a:chOff x="6988076" y="3468341"/>
              <a:chExt cx="176212" cy="614362"/>
            </a:xfrm>
            <a:scene3d>
              <a:camera prst="orthographicFront">
                <a:rot lat="0" lon="0" rev="18900000"/>
              </a:camera>
              <a:lightRig rig="threePt" dir="t"/>
            </a:scene3d>
          </p:grpSpPr>
          <p:sp>
            <p:nvSpPr>
              <p:cNvPr id="39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6988076" y="3472027"/>
                <a:ext cx="176212" cy="610676"/>
              </a:xfrm>
              <a:prstGeom prst="rect">
                <a:avLst/>
              </a:prstGeom>
              <a:gradFill flip="none" rotWithShape="1">
                <a:gsLst>
                  <a:gs pos="53000">
                    <a:srgbClr val="CAD2E8"/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" name="Line 47"/>
              <p:cNvSpPr>
                <a:spLocks noChangeAspect="1" noChangeShapeType="1"/>
              </p:cNvSpPr>
              <p:nvPr/>
            </p:nvSpPr>
            <p:spPr bwMode="auto">
              <a:xfrm>
                <a:off x="6996642" y="3468341"/>
                <a:ext cx="1224" cy="6082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cxnSp>
          <p:nvCxnSpPr>
            <p:cNvPr id="41" name="Gerade Verbindung 40"/>
            <p:cNvCxnSpPr/>
            <p:nvPr/>
          </p:nvCxnSpPr>
          <p:spPr bwMode="auto">
            <a:xfrm>
              <a:off x="3107526" y="4495209"/>
              <a:ext cx="3020021" cy="6144"/>
            </a:xfrm>
            <a:prstGeom prst="line">
              <a:avLst/>
            </a:prstGeom>
            <a:solidFill>
              <a:srgbClr val="00B8FF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Gerade Verbindung 41"/>
            <p:cNvCxnSpPr/>
            <p:nvPr/>
          </p:nvCxnSpPr>
          <p:spPr bwMode="auto">
            <a:xfrm>
              <a:off x="3158372" y="4555798"/>
              <a:ext cx="2924489" cy="5494"/>
            </a:xfrm>
            <a:prstGeom prst="line">
              <a:avLst/>
            </a:prstGeom>
            <a:solidFill>
              <a:srgbClr val="00B8FF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" name="Flussdiagramm: Verzögerung 2"/>
            <p:cNvSpPr/>
            <p:nvPr/>
          </p:nvSpPr>
          <p:spPr bwMode="auto">
            <a:xfrm flipH="1">
              <a:off x="2963510" y="4321611"/>
              <a:ext cx="238043" cy="388715"/>
            </a:xfrm>
            <a:prstGeom prst="flowChartDelay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3" name="Textfeld 42"/>
          <p:cNvSpPr txBox="1"/>
          <p:nvPr/>
        </p:nvSpPr>
        <p:spPr>
          <a:xfrm>
            <a:off x="4847609" y="6484603"/>
            <a:ext cx="2717411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Pick </a:t>
            </a:r>
            <a:r>
              <a:rPr lang="de-DE" dirty="0" err="1" smtClean="0">
                <a:solidFill>
                  <a:schemeClr val="tx1"/>
                </a:solidFill>
              </a:rPr>
              <a:t>carrier</a:t>
            </a:r>
            <a:r>
              <a:rPr lang="de-DE" dirty="0" smtClean="0">
                <a:solidFill>
                  <a:schemeClr val="tx1"/>
                </a:solidFill>
              </a:rPr>
              <a:t> + </a:t>
            </a:r>
            <a:r>
              <a:rPr lang="de-DE" dirty="0" err="1" smtClean="0">
                <a:solidFill>
                  <a:schemeClr val="tx1"/>
                </a:solidFill>
              </a:rPr>
              <a:t>sidebands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dirty="0" err="1" smtClean="0">
                <a:solidFill>
                  <a:schemeClr val="tx1"/>
                </a:solidFill>
              </a:rPr>
              <a:t>from</a:t>
            </a:r>
            <a:r>
              <a:rPr lang="de-DE" dirty="0" smtClean="0">
                <a:solidFill>
                  <a:schemeClr val="tx1"/>
                </a:solidFill>
              </a:rPr>
              <a:t> BS AR </a:t>
            </a:r>
            <a:r>
              <a:rPr lang="de-DE" dirty="0" err="1" smtClean="0">
                <a:solidFill>
                  <a:schemeClr val="tx1"/>
                </a:solidFill>
              </a:rPr>
              <a:t>side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4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>
                <a:solidFill>
                  <a:schemeClr val="tx1"/>
                </a:solidFill>
              </a:rPr>
              <a:t>Signal-Recycling errorsignal</a:t>
            </a:r>
            <a:endParaRPr lang="en-GB" altLang="de-DE">
              <a:solidFill>
                <a:schemeClr val="tx1"/>
              </a:solidFill>
            </a:endParaRPr>
          </a:p>
        </p:txBody>
      </p:sp>
      <p:pic>
        <p:nvPicPr>
          <p:cNvPr id="3645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065" y="2327400"/>
            <a:ext cx="7619972" cy="4024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4550" name="Text Box 6"/>
          <p:cNvSpPr txBox="1">
            <a:spLocks noChangeArrowheads="1"/>
          </p:cNvSpPr>
          <p:nvPr/>
        </p:nvSpPr>
        <p:spPr bwMode="auto">
          <a:xfrm>
            <a:off x="6435149" y="1284445"/>
            <a:ext cx="2704241" cy="874682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0794" tIns="50397" rIns="100794" bIns="50397">
            <a:spAutoFit/>
          </a:bodyPr>
          <a:lstStyle/>
          <a:p>
            <a:r>
              <a:rPr lang="de-DE" altLang="de-DE">
                <a:solidFill>
                  <a:schemeClr val="tx1"/>
                </a:solidFill>
              </a:rPr>
              <a:t>Nominal operating point,</a:t>
            </a:r>
          </a:p>
          <a:p>
            <a:r>
              <a:rPr lang="de-DE" altLang="de-DE">
                <a:solidFill>
                  <a:schemeClr val="tx1"/>
                </a:solidFill>
              </a:rPr>
              <a:t>SR detuned,</a:t>
            </a:r>
          </a:p>
          <a:p>
            <a:r>
              <a:rPr lang="de-DE" altLang="de-DE">
                <a:solidFill>
                  <a:schemeClr val="tx1"/>
                </a:solidFill>
              </a:rPr>
              <a:t>upper sideband</a:t>
            </a:r>
            <a:endParaRPr lang="en-GB" altLang="de-DE">
              <a:solidFill>
                <a:schemeClr val="tx1"/>
              </a:solidFill>
            </a:endParaRPr>
          </a:p>
        </p:txBody>
      </p:sp>
      <p:sp>
        <p:nvSpPr>
          <p:cNvPr id="364551" name="Text Box 7"/>
          <p:cNvSpPr txBox="1">
            <a:spLocks noChangeArrowheads="1"/>
          </p:cNvSpPr>
          <p:nvPr/>
        </p:nvSpPr>
        <p:spPr bwMode="auto">
          <a:xfrm>
            <a:off x="1891868" y="1536434"/>
            <a:ext cx="1755263" cy="617048"/>
          </a:xfrm>
          <a:prstGeom prst="rect">
            <a:avLst/>
          </a:prstGeom>
          <a:solidFill>
            <a:srgbClr val="FFFF99"/>
          </a:solidFill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0794" tIns="50397" rIns="100794" bIns="50397">
            <a:spAutoFit/>
          </a:bodyPr>
          <a:lstStyle/>
          <a:p>
            <a:r>
              <a:rPr lang="de-DE" altLang="de-DE">
                <a:solidFill>
                  <a:schemeClr val="tx1"/>
                </a:solidFill>
              </a:rPr>
              <a:t>SR detuned,</a:t>
            </a:r>
          </a:p>
          <a:p>
            <a:r>
              <a:rPr lang="de-DE" altLang="de-DE">
                <a:solidFill>
                  <a:schemeClr val="tx1"/>
                </a:solidFill>
              </a:rPr>
              <a:t>lower sideband</a:t>
            </a:r>
            <a:endParaRPr lang="en-GB" altLang="de-DE">
              <a:solidFill>
                <a:schemeClr val="tx1"/>
              </a:solidFill>
            </a:endParaRPr>
          </a:p>
        </p:txBody>
      </p:sp>
      <p:sp>
        <p:nvSpPr>
          <p:cNvPr id="364552" name="Text Box 8"/>
          <p:cNvSpPr txBox="1">
            <a:spLocks noChangeArrowheads="1"/>
          </p:cNvSpPr>
          <p:nvPr/>
        </p:nvSpPr>
        <p:spPr bwMode="auto">
          <a:xfrm>
            <a:off x="4595785" y="1504936"/>
            <a:ext cx="1165358" cy="359413"/>
          </a:xfrm>
          <a:prstGeom prst="rect">
            <a:avLst/>
          </a:prstGeom>
          <a:solidFill>
            <a:srgbClr val="FFFF99"/>
          </a:solidFill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0794" tIns="50397" rIns="100794" bIns="50397">
            <a:spAutoFit/>
          </a:bodyPr>
          <a:lstStyle/>
          <a:p>
            <a:r>
              <a:rPr lang="de-DE" altLang="de-DE">
                <a:solidFill>
                  <a:schemeClr val="tx1"/>
                </a:solidFill>
              </a:rPr>
              <a:t>tuned SR</a:t>
            </a:r>
            <a:endParaRPr lang="en-GB" altLang="de-DE">
              <a:solidFill>
                <a:schemeClr val="tx1"/>
              </a:solidFill>
            </a:endParaRPr>
          </a:p>
        </p:txBody>
      </p:sp>
      <p:sp>
        <p:nvSpPr>
          <p:cNvPr id="364553" name="Line 9"/>
          <p:cNvSpPr>
            <a:spLocks noChangeShapeType="1"/>
          </p:cNvSpPr>
          <p:nvPr/>
        </p:nvSpPr>
        <p:spPr bwMode="auto">
          <a:xfrm>
            <a:off x="3202699" y="2204905"/>
            <a:ext cx="1225076" cy="118470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794" tIns="50397" rIns="100794" bIns="50397"/>
          <a:lstStyle/>
          <a:p>
            <a:endParaRPr lang="de-DE">
              <a:solidFill>
                <a:schemeClr val="tx1"/>
              </a:solidFill>
            </a:endParaRPr>
          </a:p>
        </p:txBody>
      </p:sp>
      <p:sp>
        <p:nvSpPr>
          <p:cNvPr id="364554" name="Line 10"/>
          <p:cNvSpPr>
            <a:spLocks noChangeShapeType="1"/>
          </p:cNvSpPr>
          <p:nvPr/>
        </p:nvSpPr>
        <p:spPr bwMode="auto">
          <a:xfrm flipH="1">
            <a:off x="5029812" y="1900419"/>
            <a:ext cx="299269" cy="1524185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794" tIns="50397" rIns="100794" bIns="50397"/>
          <a:lstStyle/>
          <a:p>
            <a:endParaRPr lang="de-DE">
              <a:solidFill>
                <a:schemeClr val="tx1"/>
              </a:solidFill>
            </a:endParaRPr>
          </a:p>
        </p:txBody>
      </p:sp>
      <p:sp>
        <p:nvSpPr>
          <p:cNvPr id="364555" name="Line 11"/>
          <p:cNvSpPr>
            <a:spLocks noChangeShapeType="1"/>
          </p:cNvSpPr>
          <p:nvPr/>
        </p:nvSpPr>
        <p:spPr bwMode="auto">
          <a:xfrm flipH="1">
            <a:off x="5481340" y="2225904"/>
            <a:ext cx="1065817" cy="121794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794" tIns="50397" rIns="100794" bIns="50397"/>
          <a:lstStyle/>
          <a:p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3" name="Gerade Verbindung mit Pfeil 2"/>
          <p:cNvCxnSpPr/>
          <p:nvPr/>
        </p:nvCxnSpPr>
        <p:spPr bwMode="auto">
          <a:xfrm flipH="1" flipV="1">
            <a:off x="6840512" y="2987749"/>
            <a:ext cx="1944216" cy="93610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Textfeld 3"/>
          <p:cNvSpPr txBox="1"/>
          <p:nvPr/>
        </p:nvSpPr>
        <p:spPr>
          <a:xfrm>
            <a:off x="6840512" y="6948189"/>
            <a:ext cx="246734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Slide: Stefan Hild2006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422" y="325511"/>
            <a:ext cx="8426450" cy="727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-144264" y="107429"/>
            <a:ext cx="4825106" cy="1258888"/>
          </a:xfrm>
        </p:spPr>
        <p:txBody>
          <a:bodyPr/>
          <a:lstStyle/>
          <a:p>
            <a:r>
              <a:rPr lang="de-DE" dirty="0" smtClean="0"/>
              <a:t>GEO600 Control </a:t>
            </a:r>
            <a:br>
              <a:rPr lang="de-DE" dirty="0" smtClean="0"/>
            </a:br>
            <a:r>
              <a:rPr lang="de-DE" sz="2800" dirty="0" smtClean="0"/>
              <a:t>(Thesis: Hartmut Grote)</a:t>
            </a:r>
            <a:br>
              <a:rPr lang="de-DE" sz="2800" dirty="0" smtClean="0"/>
            </a:br>
            <a:r>
              <a:rPr lang="de-DE" sz="2800" dirty="0" smtClean="0"/>
              <a:t>Today DC </a:t>
            </a:r>
            <a:r>
              <a:rPr lang="de-DE" sz="2800" dirty="0" err="1" smtClean="0"/>
              <a:t>readout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37879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" y="0"/>
            <a:ext cx="5868074" cy="747615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4368" y="179437"/>
            <a:ext cx="4243264" cy="1258888"/>
          </a:xfrm>
        </p:spPr>
        <p:txBody>
          <a:bodyPr/>
          <a:lstStyle/>
          <a:p>
            <a:r>
              <a:rPr lang="de-DE" dirty="0" smtClean="0"/>
              <a:t>GEO600 </a:t>
            </a:r>
            <a:br>
              <a:rPr lang="de-DE" dirty="0" smtClean="0"/>
            </a:br>
            <a:r>
              <a:rPr lang="de-DE" dirty="0" smtClean="0"/>
              <a:t>Optical Layout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984528" y="2123653"/>
            <a:ext cx="2880320" cy="3956852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RF </a:t>
            </a:r>
            <a:r>
              <a:rPr lang="de-DE" dirty="0" err="1" smtClean="0">
                <a:solidFill>
                  <a:schemeClr val="tx1"/>
                </a:solidFill>
              </a:rPr>
              <a:t>readout</a:t>
            </a:r>
            <a:r>
              <a:rPr lang="de-DE" dirty="0" smtClean="0">
                <a:solidFill>
                  <a:schemeClr val="tx1"/>
                </a:solidFill>
              </a:rPr>
              <a:t> still </a:t>
            </a:r>
            <a:r>
              <a:rPr lang="de-DE" dirty="0" err="1" smtClean="0">
                <a:solidFill>
                  <a:schemeClr val="tx1"/>
                </a:solidFill>
              </a:rPr>
              <a:t>used</a:t>
            </a:r>
            <a:r>
              <a:rPr lang="de-DE" dirty="0" smtClean="0">
                <a:solidFill>
                  <a:schemeClr val="tx1"/>
                </a:solidFill>
              </a:rPr>
              <a:t> in DC </a:t>
            </a:r>
            <a:r>
              <a:rPr lang="de-DE" dirty="0" err="1" smtClean="0">
                <a:solidFill>
                  <a:schemeClr val="tx1"/>
                </a:solidFill>
              </a:rPr>
              <a:t>readout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for</a:t>
            </a:r>
            <a:r>
              <a:rPr lang="de-DE" dirty="0" smtClean="0">
                <a:solidFill>
                  <a:schemeClr val="tx1"/>
                </a:solidFill>
              </a:rPr>
              <a:t> AA</a:t>
            </a:r>
          </a:p>
          <a:p>
            <a:r>
              <a:rPr lang="en-US" altLang="de-DE" dirty="0">
                <a:solidFill>
                  <a:schemeClr val="tx1"/>
                </a:solidFill>
              </a:rPr>
              <a:t>AA: all RF readouts can be used for AA if using </a:t>
            </a:r>
            <a:r>
              <a:rPr lang="en-US" altLang="de-DE" dirty="0" err="1">
                <a:solidFill>
                  <a:schemeClr val="tx1"/>
                </a:solidFill>
              </a:rPr>
              <a:t>quad.diodes</a:t>
            </a:r>
            <a:endParaRPr lang="en-US" alt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r>
              <a:rPr lang="de-DE" b="1" dirty="0" smtClean="0">
                <a:solidFill>
                  <a:schemeClr val="tx1"/>
                </a:solidFill>
              </a:rPr>
              <a:t>Squeezing: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Same </a:t>
            </a:r>
            <a:r>
              <a:rPr lang="de-DE" dirty="0" err="1" smtClean="0">
                <a:solidFill>
                  <a:schemeClr val="tx1"/>
                </a:solidFill>
              </a:rPr>
              <a:t>principle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as</a:t>
            </a:r>
            <a:r>
              <a:rPr lang="de-DE" dirty="0" smtClean="0">
                <a:solidFill>
                  <a:schemeClr val="tx1"/>
                </a:solidFill>
              </a:rPr>
              <a:t> power </a:t>
            </a:r>
            <a:r>
              <a:rPr lang="de-DE" dirty="0" err="1" smtClean="0">
                <a:solidFill>
                  <a:schemeClr val="tx1"/>
                </a:solidFill>
              </a:rPr>
              <a:t>recycling</a:t>
            </a:r>
            <a:r>
              <a:rPr lang="de-DE" dirty="0" smtClean="0">
                <a:solidFill>
                  <a:schemeClr val="tx1"/>
                </a:solidFill>
              </a:rPr>
              <a:t/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dirty="0" smtClean="0">
                <a:solidFill>
                  <a:schemeClr val="tx1"/>
                </a:solidFill>
              </a:rPr>
              <a:t>PDH Lock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15.216 MHz </a:t>
            </a:r>
            <a:r>
              <a:rPr lang="en-US" altLang="de-DE" dirty="0" smtClean="0">
                <a:solidFill>
                  <a:schemeClr val="tx1"/>
                </a:solidFill>
              </a:rPr>
              <a:t/>
            </a:r>
            <a:br>
              <a:rPr lang="en-US" altLang="de-DE" dirty="0" smtClean="0">
                <a:solidFill>
                  <a:schemeClr val="tx1"/>
                </a:solidFill>
              </a:rPr>
            </a:br>
            <a:r>
              <a:rPr lang="en-US" altLang="de-DE" dirty="0" smtClean="0">
                <a:solidFill>
                  <a:schemeClr val="tx1"/>
                </a:solidFill>
              </a:rPr>
              <a:t>(</a:t>
            </a:r>
            <a:r>
              <a:rPr lang="en-US" altLang="de-DE" dirty="0">
                <a:solidFill>
                  <a:schemeClr val="tx1"/>
                </a:solidFill>
              </a:rPr>
              <a:t>74.5 x </a:t>
            </a:r>
            <a:r>
              <a:rPr lang="en-US" altLang="de-DE" dirty="0" smtClean="0">
                <a:solidFill>
                  <a:schemeClr val="tx1"/>
                </a:solidFill>
              </a:rPr>
              <a:t>FSR SRC, </a:t>
            </a:r>
            <a:br>
              <a:rPr lang="en-US" altLang="de-DE" dirty="0" smtClean="0">
                <a:solidFill>
                  <a:schemeClr val="tx1"/>
                </a:solidFill>
              </a:rPr>
            </a:br>
            <a:r>
              <a:rPr lang="en-US" altLang="de-DE" dirty="0" smtClean="0">
                <a:solidFill>
                  <a:schemeClr val="tx1"/>
                </a:solidFill>
              </a:rPr>
              <a:t>crystal </a:t>
            </a:r>
            <a:r>
              <a:rPr lang="en-US" altLang="de-DE" dirty="0" err="1">
                <a:solidFill>
                  <a:schemeClr val="tx1"/>
                </a:solidFill>
              </a:rPr>
              <a:t>osc</a:t>
            </a:r>
            <a:r>
              <a:rPr lang="en-US" altLang="de-DE" dirty="0" smtClean="0">
                <a:solidFill>
                  <a:schemeClr val="tx1"/>
                </a:solidFill>
              </a:rPr>
              <a:t>.)</a:t>
            </a:r>
          </a:p>
          <a:p>
            <a:endParaRPr lang="en-US" altLang="de-DE" dirty="0">
              <a:solidFill>
                <a:schemeClr val="tx1"/>
              </a:solidFill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3182921" y="3973001"/>
            <a:ext cx="0" cy="448779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" name="Gruppieren 8"/>
          <p:cNvGrpSpPr/>
          <p:nvPr/>
        </p:nvGrpSpPr>
        <p:grpSpPr>
          <a:xfrm>
            <a:off x="3096096" y="4357355"/>
            <a:ext cx="158429" cy="169632"/>
            <a:chOff x="4900565" y="3647251"/>
            <a:chExt cx="332911" cy="371209"/>
          </a:xfrm>
        </p:grpSpPr>
        <p:sp>
          <p:nvSpPr>
            <p:cNvPr id="10" name="Rechteck 9"/>
            <p:cNvSpPr/>
            <p:nvPr/>
          </p:nvSpPr>
          <p:spPr bwMode="auto">
            <a:xfrm>
              <a:off x="4900565" y="3647251"/>
              <a:ext cx="332911" cy="371209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Gerade Verbindung 10"/>
            <p:cNvCxnSpPr/>
            <p:nvPr/>
          </p:nvCxnSpPr>
          <p:spPr bwMode="auto">
            <a:xfrm flipH="1">
              <a:off x="4923425" y="3647251"/>
              <a:ext cx="287191" cy="371209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2" name="Abgerundetes Rechteck 11"/>
          <p:cNvSpPr/>
          <p:nvPr/>
        </p:nvSpPr>
        <p:spPr bwMode="auto">
          <a:xfrm>
            <a:off x="2933789" y="4357355"/>
            <a:ext cx="162307" cy="169632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2266290" y="4030151"/>
            <a:ext cx="0" cy="91440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Flussdiagramm: Verzögerung 17"/>
          <p:cNvSpPr/>
          <p:nvPr/>
        </p:nvSpPr>
        <p:spPr bwMode="auto">
          <a:xfrm flipH="1">
            <a:off x="2192387" y="4878584"/>
            <a:ext cx="147805" cy="241361"/>
          </a:xfrm>
          <a:prstGeom prst="flowChartDelay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5400000"/>
            </a:camera>
            <a:lightRig rig="threePt" dir="t"/>
          </a:scene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875278" y="4810809"/>
            <a:ext cx="133882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RF </a:t>
            </a:r>
            <a:r>
              <a:rPr lang="de-DE" dirty="0" err="1" smtClean="0">
                <a:solidFill>
                  <a:schemeClr val="tx1"/>
                </a:solidFill>
              </a:rPr>
              <a:t>readout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1307326" y="3779837"/>
            <a:ext cx="7938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T=1%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00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Locking</a:t>
            </a:r>
            <a:r>
              <a:rPr lang="de-DE" dirty="0" smtClean="0"/>
              <a:t> </a:t>
            </a:r>
            <a:r>
              <a:rPr lang="de-DE" dirty="0" err="1" smtClean="0"/>
              <a:t>sequence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367904" y="1979637"/>
            <a:ext cx="7821372" cy="2926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Lock </a:t>
            </a:r>
            <a:r>
              <a:rPr lang="de-DE" dirty="0" err="1" smtClean="0">
                <a:solidFill>
                  <a:schemeClr val="tx1"/>
                </a:solidFill>
              </a:rPr>
              <a:t>laser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and</a:t>
            </a:r>
            <a:r>
              <a:rPr lang="de-DE" dirty="0" smtClean="0">
                <a:solidFill>
                  <a:schemeClr val="tx1"/>
                </a:solidFill>
              </a:rPr>
              <a:t> MCs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Lock PRC (</a:t>
            </a:r>
            <a:r>
              <a:rPr lang="de-DE" dirty="0" err="1" smtClean="0">
                <a:solidFill>
                  <a:schemeClr val="tx1"/>
                </a:solidFill>
              </a:rPr>
              <a:t>survives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almost</a:t>
            </a:r>
            <a:r>
              <a:rPr lang="de-DE" dirty="0" smtClean="0">
                <a:solidFill>
                  <a:schemeClr val="tx1"/>
                </a:solidFill>
              </a:rPr>
              <a:t> all </a:t>
            </a:r>
            <a:r>
              <a:rPr lang="de-DE" dirty="0" err="1" smtClean="0">
                <a:solidFill>
                  <a:schemeClr val="tx1"/>
                </a:solidFill>
              </a:rPr>
              <a:t>of</a:t>
            </a:r>
            <a:r>
              <a:rPr lang="de-DE" dirty="0" smtClean="0">
                <a:solidFill>
                  <a:schemeClr val="tx1"/>
                </a:solidFill>
              </a:rPr>
              <a:t> a Michelson </a:t>
            </a:r>
            <a:r>
              <a:rPr lang="de-DE" dirty="0" err="1" smtClean="0">
                <a:solidFill>
                  <a:schemeClr val="tx1"/>
                </a:solidFill>
              </a:rPr>
              <a:t>fringe</a:t>
            </a:r>
            <a:r>
              <a:rPr lang="de-DE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</a:rPr>
              <a:t>If</a:t>
            </a:r>
            <a:r>
              <a:rPr lang="de-DE" dirty="0" smtClean="0">
                <a:solidFill>
                  <a:schemeClr val="tx1"/>
                </a:solidFill>
              </a:rPr>
              <a:t> Michelson </a:t>
            </a:r>
            <a:r>
              <a:rPr lang="de-DE" dirty="0" err="1" smtClean="0">
                <a:solidFill>
                  <a:schemeClr val="tx1"/>
                </a:solidFill>
              </a:rPr>
              <a:t>crossed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dark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fringe</a:t>
            </a:r>
            <a:r>
              <a:rPr lang="de-DE" dirty="0" smtClean="0">
                <a:solidFill>
                  <a:schemeClr val="tx1"/>
                </a:solidFill>
              </a:rPr>
              <a:t>: lock Michelson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accent2"/>
                </a:solidFill>
              </a:rPr>
              <a:t>In </a:t>
            </a:r>
            <a:r>
              <a:rPr lang="de-DE" dirty="0" err="1" smtClean="0">
                <a:solidFill>
                  <a:schemeClr val="accent2"/>
                </a:solidFill>
              </a:rPr>
              <a:t>the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short</a:t>
            </a:r>
            <a:r>
              <a:rPr lang="de-DE" dirty="0" smtClean="0">
                <a:solidFill>
                  <a:schemeClr val="accent2"/>
                </a:solidFill>
              </a:rPr>
              <a:t> time </a:t>
            </a:r>
            <a:r>
              <a:rPr lang="de-DE" dirty="0" err="1" smtClean="0">
                <a:solidFill>
                  <a:schemeClr val="accent2"/>
                </a:solidFill>
              </a:rPr>
              <a:t>that</a:t>
            </a:r>
            <a:r>
              <a:rPr lang="de-DE" dirty="0" smtClean="0">
                <a:solidFill>
                  <a:schemeClr val="accent2"/>
                </a:solidFill>
              </a:rPr>
              <a:t> Michelson </a:t>
            </a:r>
            <a:r>
              <a:rPr lang="de-DE" dirty="0" err="1" smtClean="0">
                <a:solidFill>
                  <a:schemeClr val="accent2"/>
                </a:solidFill>
              </a:rPr>
              <a:t>is</a:t>
            </a:r>
            <a:r>
              <a:rPr lang="de-DE" dirty="0" smtClean="0">
                <a:solidFill>
                  <a:schemeClr val="accent2"/>
                </a:solidFill>
              </a:rPr>
              <a:t> in „</a:t>
            </a:r>
            <a:r>
              <a:rPr lang="de-DE" dirty="0" err="1" smtClean="0">
                <a:solidFill>
                  <a:schemeClr val="accent2"/>
                </a:solidFill>
              </a:rPr>
              <a:t>locking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range</a:t>
            </a:r>
            <a:r>
              <a:rPr lang="de-DE" dirty="0" smtClean="0">
                <a:solidFill>
                  <a:schemeClr val="accent2"/>
                </a:solidFill>
              </a:rPr>
              <a:t>“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accent2"/>
                </a:solidFill>
              </a:rPr>
              <a:t>Lock Signal </a:t>
            </a:r>
            <a:r>
              <a:rPr lang="de-DE" dirty="0" err="1" smtClean="0">
                <a:solidFill>
                  <a:schemeClr val="accent2"/>
                </a:solidFill>
              </a:rPr>
              <a:t>recycling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cavity</a:t>
            </a:r>
            <a:r>
              <a:rPr lang="de-DE" dirty="0">
                <a:solidFill>
                  <a:schemeClr val="accent2"/>
                </a:solidFill>
              </a:rPr>
              <a:t/>
            </a:r>
            <a:br>
              <a:rPr lang="de-DE" dirty="0">
                <a:solidFill>
                  <a:schemeClr val="accent2"/>
                </a:solidFill>
              </a:rPr>
            </a:br>
            <a:r>
              <a:rPr lang="de-DE" dirty="0" smtClean="0">
                <a:solidFill>
                  <a:schemeClr val="accent2"/>
                </a:solidFill>
              </a:rPr>
              <a:t>Not </a:t>
            </a:r>
            <a:r>
              <a:rPr lang="de-DE" dirty="0" err="1" smtClean="0">
                <a:solidFill>
                  <a:schemeClr val="accent2"/>
                </a:solidFill>
              </a:rPr>
              <a:t>deterministic</a:t>
            </a:r>
            <a:r>
              <a:rPr lang="de-DE" dirty="0" smtClean="0">
                <a:solidFill>
                  <a:schemeClr val="accent2"/>
                </a:solidFill>
              </a:rPr>
              <a:t> (Michelson </a:t>
            </a:r>
            <a:r>
              <a:rPr lang="de-DE" dirty="0" err="1" smtClean="0">
                <a:solidFill>
                  <a:schemeClr val="accent2"/>
                </a:solidFill>
              </a:rPr>
              <a:t>and</a:t>
            </a:r>
            <a:r>
              <a:rPr lang="de-DE" dirty="0" smtClean="0">
                <a:solidFill>
                  <a:schemeClr val="accent2"/>
                </a:solidFill>
              </a:rPr>
              <a:t> SRC) </a:t>
            </a:r>
            <a:r>
              <a:rPr lang="de-DE" dirty="0" err="1" smtClean="0">
                <a:solidFill>
                  <a:schemeClr val="accent2"/>
                </a:solidFill>
              </a:rPr>
              <a:t>have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to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come</a:t>
            </a:r>
            <a:r>
              <a:rPr lang="de-DE" dirty="0" smtClean="0">
                <a:solidFill>
                  <a:schemeClr val="accent2"/>
                </a:solidFill>
              </a:rPr>
              <a:t/>
            </a:r>
            <a:br>
              <a:rPr lang="de-DE" dirty="0" smtClean="0">
                <a:solidFill>
                  <a:schemeClr val="accent2"/>
                </a:solidFill>
              </a:rPr>
            </a:br>
            <a:r>
              <a:rPr lang="de-DE" dirty="0" err="1" smtClean="0">
                <a:solidFill>
                  <a:schemeClr val="accent2"/>
                </a:solidFill>
              </a:rPr>
              <a:t>into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locking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range</a:t>
            </a:r>
            <a:r>
              <a:rPr lang="de-DE" dirty="0" smtClean="0">
                <a:solidFill>
                  <a:schemeClr val="accent2"/>
                </a:solidFill>
              </a:rPr>
              <a:t> at </a:t>
            </a:r>
            <a:r>
              <a:rPr lang="de-DE" dirty="0" err="1" smtClean="0">
                <a:solidFill>
                  <a:schemeClr val="accent2"/>
                </a:solidFill>
              </a:rPr>
              <a:t>the</a:t>
            </a:r>
            <a:r>
              <a:rPr lang="de-DE" dirty="0" smtClean="0">
                <a:solidFill>
                  <a:schemeClr val="accent2"/>
                </a:solidFill>
              </a:rPr>
              <a:t> same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SRC </a:t>
            </a:r>
            <a:r>
              <a:rPr lang="de-DE" dirty="0" err="1" smtClean="0">
                <a:solidFill>
                  <a:schemeClr val="tx1"/>
                </a:solidFill>
              </a:rPr>
              <a:t>is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locked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2f-Error </a:t>
            </a:r>
            <a:r>
              <a:rPr lang="de-DE" dirty="0" err="1" smtClean="0">
                <a:solidFill>
                  <a:schemeClr val="tx1"/>
                </a:solidFill>
              </a:rPr>
              <a:t>signal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and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then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switched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low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noise</a:t>
            </a:r>
            <a:r>
              <a:rPr lang="de-DE" dirty="0" smtClean="0">
                <a:solidFill>
                  <a:schemeClr val="tx1"/>
                </a:solidFill>
              </a:rPr>
              <a:t> 1f </a:t>
            </a:r>
            <a:r>
              <a:rPr lang="de-DE" dirty="0" err="1" smtClean="0">
                <a:solidFill>
                  <a:schemeClr val="tx1"/>
                </a:solidFill>
              </a:rPr>
              <a:t>signal</a:t>
            </a:r>
            <a:endParaRPr lang="de-DE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1"/>
                </a:solidFill>
              </a:rPr>
              <a:t>Adjust</a:t>
            </a:r>
            <a:r>
              <a:rPr lang="de-DE" dirty="0" smtClean="0">
                <a:solidFill>
                  <a:schemeClr val="tx1"/>
                </a:solidFill>
              </a:rPr>
              <a:t> a </a:t>
            </a:r>
            <a:r>
              <a:rPr lang="de-DE" dirty="0" err="1" smtClean="0">
                <a:solidFill>
                  <a:schemeClr val="tx1"/>
                </a:solidFill>
              </a:rPr>
              <a:t>bunch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of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parameters</a:t>
            </a:r>
            <a:r>
              <a:rPr lang="de-DE" dirty="0" smtClean="0">
                <a:solidFill>
                  <a:schemeClr val="tx1"/>
                </a:solidFill>
              </a:rPr>
              <a:t>, e.g. Michelson </a:t>
            </a:r>
            <a:r>
              <a:rPr lang="de-DE" dirty="0" err="1" smtClean="0">
                <a:solidFill>
                  <a:schemeClr val="tx1"/>
                </a:solidFill>
              </a:rPr>
              <a:t>modulation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depth</a:t>
            </a:r>
            <a:endParaRPr lang="de-DE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Lock OMC</a:t>
            </a:r>
            <a:endParaRPr lang="de-DE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Switch Michelson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DC </a:t>
            </a:r>
            <a:r>
              <a:rPr lang="de-DE" dirty="0" err="1" smtClean="0">
                <a:solidFill>
                  <a:schemeClr val="tx1"/>
                </a:solidFill>
              </a:rPr>
              <a:t>locking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signal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5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09538"/>
            <a:ext cx="9070975" cy="1262062"/>
          </a:xfrm>
          <a:ln/>
        </p:spPr>
        <p:txBody>
          <a:bodyPr tIns="388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de-DE" dirty="0"/>
              <a:t>GEO </a:t>
            </a:r>
            <a:r>
              <a:rPr lang="en-US" altLang="de-DE" dirty="0" smtClean="0"/>
              <a:t>frequencies Overview</a:t>
            </a:r>
            <a:endParaRPr lang="en-US" altLang="de-DE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9275" y="1404938"/>
            <a:ext cx="8869363" cy="5910262"/>
          </a:xfrm>
          <a:ln/>
        </p:spPr>
        <p:txBody>
          <a:bodyPr/>
          <a:lstStyle/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/>
              <a:t>MC1: 25.25 MHz (HP 1GHz generator, noisy)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/>
              <a:t>MC2: 13.0 MHz (HP 15MHz generator, medium)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/>
              <a:t>PR cavity: 37.16 MHz (crystal oscillator, phase noise &lt;~ </a:t>
            </a:r>
            <a:r>
              <a:rPr lang="en-US" altLang="de-DE" dirty="0" smtClean="0"/>
              <a:t>-140dBc </a:t>
            </a:r>
            <a:r>
              <a:rPr lang="en-US" altLang="de-DE" dirty="0"/>
              <a:t>at 100Hz)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/>
              <a:t>Michelson: 14.904932 MHz (119</a:t>
            </a:r>
            <a:r>
              <a:rPr lang="en-US" altLang="de-DE" baseline="33000" dirty="0"/>
              <a:t>th</a:t>
            </a:r>
            <a:r>
              <a:rPr lang="en-US" altLang="de-DE" dirty="0"/>
              <a:t> FSR of power recycling cavity, crystal </a:t>
            </a:r>
            <a:r>
              <a:rPr lang="en-US" altLang="de-DE" dirty="0" err="1"/>
              <a:t>osc</a:t>
            </a:r>
            <a:r>
              <a:rPr lang="en-US" altLang="de-DE" dirty="0"/>
              <a:t>.)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/>
              <a:t>Signal recycling: 9.017350 MHz  (</a:t>
            </a:r>
            <a:r>
              <a:rPr lang="en-US" altLang="de-DE" dirty="0" smtClean="0"/>
              <a:t>72</a:t>
            </a:r>
            <a:r>
              <a:rPr lang="en-US" altLang="de-DE" baseline="30000" dirty="0" smtClean="0"/>
              <a:t>th</a:t>
            </a:r>
            <a:r>
              <a:rPr lang="en-US" altLang="de-DE" dirty="0" smtClean="0"/>
              <a:t> FSR of SRC, </a:t>
            </a:r>
            <a:r>
              <a:rPr lang="en-US" altLang="de-DE" dirty="0"/>
              <a:t>crystal </a:t>
            </a:r>
            <a:r>
              <a:rPr lang="en-US" altLang="de-DE" dirty="0" err="1"/>
              <a:t>osc</a:t>
            </a:r>
            <a:r>
              <a:rPr lang="en-US" altLang="de-DE" dirty="0"/>
              <a:t>.)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/>
              <a:t>Squeezing control Sb's: 15.216 MHz (74.5 x FSR, crystal </a:t>
            </a:r>
            <a:r>
              <a:rPr lang="en-US" altLang="de-DE" dirty="0" err="1"/>
              <a:t>osc</a:t>
            </a:r>
            <a:r>
              <a:rPr lang="en-US" altLang="de-DE" dirty="0"/>
              <a:t>.)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0"/>
            <a:ext cx="9070975" cy="1006475"/>
          </a:xfrm>
          <a:ln/>
        </p:spPr>
        <p:txBody>
          <a:bodyPr tIns="3888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de-DE"/>
              <a:t>Mod. Frequencies at GEO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619597"/>
            <a:ext cx="8869362" cy="6389688"/>
          </a:xfrm>
          <a:ln/>
        </p:spPr>
        <p:txBody>
          <a:bodyPr tIns="19440"/>
          <a:lstStyle/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sz="2000" dirty="0"/>
              <a:t>RF frequency sufficiently high to have low freq. and amplitude noise (ideally shot noise limit on the full laser power) → &gt; few MHz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sz="2000" dirty="0"/>
              <a:t>Low-noise generator available ? (Initially a batch of HP-15MHz generators was chosen for GEO, which limited the mod. </a:t>
            </a:r>
            <a:r>
              <a:rPr lang="en-US" altLang="de-DE" sz="2000" dirty="0" smtClean="0"/>
              <a:t>freq</a:t>
            </a:r>
            <a:r>
              <a:rPr lang="en-US" altLang="de-DE" sz="2000" dirty="0"/>
              <a:t>. To 15 MHz max., later this idea got obsolete due to usage of crystal oscillators) 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sz="2000" dirty="0"/>
              <a:t>Choose freq. to be off-resonant for refl. locking signals (</a:t>
            </a:r>
            <a:r>
              <a:rPr lang="en-US" altLang="de-DE" sz="2000" dirty="0" err="1"/>
              <a:t>I.e.modecleaners</a:t>
            </a:r>
            <a:r>
              <a:rPr lang="en-US" altLang="de-DE" sz="2000" dirty="0"/>
              <a:t>, PR cavity).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sz="2000" dirty="0"/>
              <a:t>Choose freq. </a:t>
            </a:r>
            <a:r>
              <a:rPr lang="en-US" altLang="de-DE" sz="2000" dirty="0" smtClean="0"/>
              <a:t>to </a:t>
            </a:r>
            <a:r>
              <a:rPr lang="en-US" altLang="de-DE" sz="2000" dirty="0"/>
              <a:t>be on-resonance for </a:t>
            </a:r>
            <a:r>
              <a:rPr lang="en-US" altLang="de-DE" sz="2000" dirty="0" err="1"/>
              <a:t>Schnupp</a:t>
            </a:r>
            <a:r>
              <a:rPr lang="en-US" altLang="de-DE" sz="2000" dirty="0"/>
              <a:t> modulation (in combination with power recycling), and on resonance or near resonance for signal recycling / depending on SR tuning.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sz="2000" dirty="0"/>
              <a:t>Avoid integer multiples of all mod. Frequencies to match each other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sz="2000" dirty="0"/>
              <a:t>Take an RF ambient spectrum of the site before choosing to avoid close-by beats (no guarantee though that it will remain like this of course)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sz="2000" dirty="0"/>
              <a:t>In case of squeezing we chose the mod. Freq. </a:t>
            </a:r>
            <a:r>
              <a:rPr lang="en-US" altLang="de-DE" sz="2000" dirty="0" smtClean="0"/>
              <a:t>close </a:t>
            </a:r>
            <a:r>
              <a:rPr lang="en-US" altLang="de-DE" sz="2000" dirty="0"/>
              <a:t>to MI mod. Freq. </a:t>
            </a:r>
            <a:r>
              <a:rPr lang="en-US" altLang="de-DE" sz="2000" dirty="0" smtClean="0"/>
              <a:t>to </a:t>
            </a:r>
            <a:r>
              <a:rPr lang="en-US" altLang="de-DE" sz="2000" dirty="0"/>
              <a:t>use existing hardware multiply and be flexible with </a:t>
            </a:r>
            <a:r>
              <a:rPr lang="en-US" altLang="de-DE" sz="2000" dirty="0" smtClean="0"/>
              <a:t>readout</a:t>
            </a:r>
            <a:br>
              <a:rPr lang="en-US" altLang="de-DE" sz="2000" dirty="0" smtClean="0"/>
            </a:br>
            <a:r>
              <a:rPr lang="en-US" altLang="de-DE" sz="2000" dirty="0" smtClean="0"/>
              <a:t/>
            </a:r>
            <a:br>
              <a:rPr lang="en-US" altLang="de-DE" sz="2000" dirty="0" smtClean="0"/>
            </a:br>
            <a:r>
              <a:rPr lang="en-US" altLang="de-DE" sz="2000" dirty="0" smtClean="0"/>
              <a:t>(slide by </a:t>
            </a:r>
            <a:r>
              <a:rPr lang="en-US" altLang="de-DE" sz="2000" dirty="0" err="1" smtClean="0"/>
              <a:t>Hartmut</a:t>
            </a:r>
            <a:r>
              <a:rPr lang="en-US" altLang="de-DE" sz="2000" dirty="0" smtClean="0"/>
              <a:t> </a:t>
            </a:r>
            <a:r>
              <a:rPr lang="en-US" altLang="de-DE" sz="2000" dirty="0" smtClean="0"/>
              <a:t>G</a:t>
            </a:r>
            <a:r>
              <a:rPr lang="en-US" altLang="de-DE" sz="2000" dirty="0" smtClean="0"/>
              <a:t>rote)</a:t>
            </a:r>
            <a:endParaRPr lang="en-US" altLang="de-DE" sz="2000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33813" y="1096963"/>
            <a:ext cx="2201862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444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de-DE" sz="2200">
                <a:solidFill>
                  <a:srgbClr val="FF0000"/>
                </a:solidFill>
              </a:rPr>
              <a:t>Some Principles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" y="0"/>
            <a:ext cx="5868074" cy="747615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4368" y="179437"/>
            <a:ext cx="4243264" cy="1258888"/>
          </a:xfrm>
        </p:spPr>
        <p:txBody>
          <a:bodyPr/>
          <a:lstStyle/>
          <a:p>
            <a:r>
              <a:rPr lang="de-DE" dirty="0" smtClean="0"/>
              <a:t>GEO600 </a:t>
            </a:r>
            <a:br>
              <a:rPr lang="de-DE" dirty="0" smtClean="0"/>
            </a:br>
            <a:r>
              <a:rPr lang="de-DE" dirty="0" smtClean="0"/>
              <a:t>Optical Layout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984528" y="2123653"/>
            <a:ext cx="2880320" cy="2153410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tx1"/>
                </a:solidFill>
              </a:rPr>
              <a:t>Cavities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be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locked</a:t>
            </a:r>
            <a:r>
              <a:rPr lang="de-DE" dirty="0" smtClean="0">
                <a:solidFill>
                  <a:schemeClr val="tx1"/>
                </a:solidFill>
              </a:rPr>
              <a:t>: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Laser </a:t>
            </a:r>
            <a:r>
              <a:rPr lang="de-DE" dirty="0" err="1" smtClean="0">
                <a:solidFill>
                  <a:schemeClr val="tx1"/>
                </a:solidFill>
              </a:rPr>
              <a:t>slave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2x Mode Cleaner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Power Recycling </a:t>
            </a:r>
            <a:r>
              <a:rPr lang="de-DE" dirty="0" err="1" smtClean="0">
                <a:solidFill>
                  <a:schemeClr val="tx1"/>
                </a:solidFill>
              </a:rPr>
              <a:t>cavity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Differential Michelson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Signal Recycling </a:t>
            </a:r>
            <a:r>
              <a:rPr lang="de-DE" dirty="0" err="1" smtClean="0">
                <a:solidFill>
                  <a:schemeClr val="tx1"/>
                </a:solidFill>
              </a:rPr>
              <a:t>Cavity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OMC 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Squeezing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460520" y="7174285"/>
            <a:ext cx="347633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Optical Layout: Christoph </a:t>
            </a:r>
            <a:r>
              <a:rPr lang="de-DE" dirty="0" err="1" smtClean="0">
                <a:solidFill>
                  <a:schemeClr val="tx1"/>
                </a:solidFill>
              </a:rPr>
              <a:t>Affeldt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19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" y="0"/>
            <a:ext cx="5868074" cy="747615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4368" y="179437"/>
            <a:ext cx="4243264" cy="1258888"/>
          </a:xfrm>
        </p:spPr>
        <p:txBody>
          <a:bodyPr/>
          <a:lstStyle/>
          <a:p>
            <a:r>
              <a:rPr lang="de-DE" dirty="0" smtClean="0"/>
              <a:t>GEO600 </a:t>
            </a:r>
            <a:br>
              <a:rPr lang="de-DE" dirty="0" smtClean="0"/>
            </a:br>
            <a:r>
              <a:rPr lang="de-DE" dirty="0" smtClean="0"/>
              <a:t>Optical Layout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6768504" y="1889586"/>
            <a:ext cx="2880320" cy="1638141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 rtlCol="0">
            <a:spAutoFit/>
          </a:bodyPr>
          <a:lstStyle/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>
                <a:solidFill>
                  <a:schemeClr val="tx1"/>
                </a:solidFill>
              </a:rPr>
              <a:t>MC1: </a:t>
            </a:r>
            <a:r>
              <a:rPr lang="en-US" altLang="de-DE" dirty="0" smtClean="0">
                <a:solidFill>
                  <a:schemeClr val="tx1"/>
                </a:solidFill>
              </a:rPr>
              <a:t>(MU1) </a:t>
            </a:r>
            <a:br>
              <a:rPr lang="en-US" altLang="de-DE" dirty="0" smtClean="0">
                <a:solidFill>
                  <a:schemeClr val="tx1"/>
                </a:solidFill>
              </a:rPr>
            </a:br>
            <a:r>
              <a:rPr lang="en-US" altLang="de-DE" dirty="0" smtClean="0">
                <a:solidFill>
                  <a:schemeClr val="tx1"/>
                </a:solidFill>
              </a:rPr>
              <a:t>25.25 </a:t>
            </a:r>
            <a:r>
              <a:rPr lang="en-US" altLang="de-DE" dirty="0">
                <a:solidFill>
                  <a:schemeClr val="tx1"/>
                </a:solidFill>
              </a:rPr>
              <a:t>MHz (HP 1GHz generator, noisy)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>
                <a:solidFill>
                  <a:schemeClr val="tx1"/>
                </a:solidFill>
              </a:rPr>
              <a:t>MC2: </a:t>
            </a:r>
            <a:r>
              <a:rPr lang="en-US" altLang="de-DE" dirty="0" smtClean="0">
                <a:solidFill>
                  <a:schemeClr val="tx1"/>
                </a:solidFill>
              </a:rPr>
              <a:t>(MU2)</a:t>
            </a:r>
            <a:br>
              <a:rPr lang="en-US" altLang="de-DE" dirty="0" smtClean="0">
                <a:solidFill>
                  <a:schemeClr val="tx1"/>
                </a:solidFill>
              </a:rPr>
            </a:br>
            <a:r>
              <a:rPr lang="en-US" altLang="de-DE" dirty="0" smtClean="0">
                <a:solidFill>
                  <a:schemeClr val="tx1"/>
                </a:solidFill>
              </a:rPr>
              <a:t>13.0 </a:t>
            </a:r>
            <a:r>
              <a:rPr lang="en-US" altLang="de-DE" dirty="0">
                <a:solidFill>
                  <a:schemeClr val="tx1"/>
                </a:solidFill>
              </a:rPr>
              <a:t>MHz (HP 15MHz generator, medium)</a:t>
            </a:r>
          </a:p>
        </p:txBody>
      </p:sp>
    </p:spTree>
    <p:extLst>
      <p:ext uri="{BB962C8B-B14F-4D97-AF65-F5344CB8AC3E}">
        <p14:creationId xmlns:p14="http://schemas.microsoft.com/office/powerpoint/2010/main" val="192609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238" y="-36587"/>
            <a:ext cx="9067800" cy="1258888"/>
          </a:xfrm>
        </p:spPr>
        <p:txBody>
          <a:bodyPr/>
          <a:lstStyle/>
          <a:p>
            <a:r>
              <a:rPr lang="de-DE" dirty="0" smtClean="0"/>
              <a:t>Power Recycling</a:t>
            </a:r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9000752" y="3529523"/>
            <a:ext cx="176212" cy="614362"/>
            <a:chOff x="6988076" y="3468341"/>
            <a:chExt cx="176212" cy="614362"/>
          </a:xfrm>
        </p:grpSpPr>
        <p:sp>
          <p:nvSpPr>
            <p:cNvPr id="5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3" name="Gruppieren 12"/>
          <p:cNvGrpSpPr/>
          <p:nvPr/>
        </p:nvGrpSpPr>
        <p:grpSpPr>
          <a:xfrm flipH="1">
            <a:off x="3942778" y="3519371"/>
            <a:ext cx="178845" cy="614362"/>
            <a:chOff x="6988076" y="3468341"/>
            <a:chExt cx="176212" cy="614362"/>
          </a:xfrm>
        </p:grpSpPr>
        <p:sp>
          <p:nvSpPr>
            <p:cNvPr id="14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cxnSp>
        <p:nvCxnSpPr>
          <p:cNvPr id="17" name="Gerade Verbindung 16"/>
          <p:cNvCxnSpPr/>
          <p:nvPr/>
        </p:nvCxnSpPr>
        <p:spPr bwMode="auto">
          <a:xfrm>
            <a:off x="4120889" y="3823480"/>
            <a:ext cx="4863774" cy="6144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1" name="Gruppieren 20"/>
          <p:cNvGrpSpPr/>
          <p:nvPr/>
        </p:nvGrpSpPr>
        <p:grpSpPr>
          <a:xfrm>
            <a:off x="5737986" y="1547589"/>
            <a:ext cx="281566" cy="2643294"/>
            <a:chOff x="5737986" y="1547589"/>
            <a:chExt cx="281566" cy="2643294"/>
          </a:xfrm>
        </p:grpSpPr>
        <p:grpSp>
          <p:nvGrpSpPr>
            <p:cNvPr id="7" name="Gruppieren 6"/>
            <p:cNvGrpSpPr/>
            <p:nvPr/>
          </p:nvGrpSpPr>
          <p:grpSpPr>
            <a:xfrm>
              <a:off x="5737986" y="1547589"/>
              <a:ext cx="176212" cy="614362"/>
              <a:chOff x="6988076" y="3468341"/>
              <a:chExt cx="176212" cy="614362"/>
            </a:xfrm>
            <a:scene3d>
              <a:camera prst="orthographicFront">
                <a:rot lat="0" lon="0" rev="5400000"/>
              </a:camera>
              <a:lightRig rig="threePt" dir="t"/>
            </a:scene3d>
          </p:grpSpPr>
          <p:sp>
            <p:nvSpPr>
              <p:cNvPr id="8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6988076" y="3472027"/>
                <a:ext cx="176212" cy="610676"/>
              </a:xfrm>
              <a:prstGeom prst="rect">
                <a:avLst/>
              </a:prstGeom>
              <a:gradFill flip="none" rotWithShape="1">
                <a:gsLst>
                  <a:gs pos="53000">
                    <a:srgbClr val="CAD2E8"/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" name="Line 47"/>
              <p:cNvSpPr>
                <a:spLocks noChangeAspect="1" noChangeShapeType="1"/>
              </p:cNvSpPr>
              <p:nvPr/>
            </p:nvSpPr>
            <p:spPr bwMode="auto">
              <a:xfrm>
                <a:off x="6996642" y="3468341"/>
                <a:ext cx="1224" cy="6082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cxnSp>
          <p:nvCxnSpPr>
            <p:cNvPr id="18" name="Gerade Verbindung 17"/>
            <p:cNvCxnSpPr/>
            <p:nvPr/>
          </p:nvCxnSpPr>
          <p:spPr bwMode="auto">
            <a:xfrm flipH="1" flipV="1">
              <a:off x="5826092" y="1950128"/>
              <a:ext cx="15608" cy="1883123"/>
            </a:xfrm>
            <a:prstGeom prst="line">
              <a:avLst/>
            </a:prstGeom>
            <a:solidFill>
              <a:srgbClr val="00B8FF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0" name="Gruppieren 9"/>
            <p:cNvGrpSpPr/>
            <p:nvPr/>
          </p:nvGrpSpPr>
          <p:grpSpPr>
            <a:xfrm>
              <a:off x="5840476" y="3574921"/>
              <a:ext cx="179076" cy="615962"/>
              <a:chOff x="7019502" y="3449167"/>
              <a:chExt cx="179076" cy="615962"/>
            </a:xfrm>
            <a:scene3d>
              <a:camera prst="orthographicFront">
                <a:rot lat="0" lon="0" rev="18900000"/>
              </a:camera>
              <a:lightRig rig="threePt" dir="t"/>
            </a:scene3d>
          </p:grpSpPr>
          <p:sp>
            <p:nvSpPr>
              <p:cNvPr id="11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7022366" y="3449167"/>
                <a:ext cx="176212" cy="610676"/>
              </a:xfrm>
              <a:prstGeom prst="rect">
                <a:avLst/>
              </a:prstGeom>
              <a:gradFill flip="none" rotWithShape="1">
                <a:gsLst>
                  <a:gs pos="53000">
                    <a:srgbClr val="CAD2E8"/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Line 47"/>
              <p:cNvSpPr>
                <a:spLocks noChangeAspect="1" noChangeShapeType="1"/>
              </p:cNvSpPr>
              <p:nvPr/>
            </p:nvSpPr>
            <p:spPr bwMode="auto">
              <a:xfrm>
                <a:off x="7019502" y="3456911"/>
                <a:ext cx="1224" cy="6082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sp>
        <p:nvSpPr>
          <p:cNvPr id="22" name="Textfeld 21"/>
          <p:cNvSpPr txBox="1"/>
          <p:nvPr/>
        </p:nvSpPr>
        <p:spPr>
          <a:xfrm>
            <a:off x="863848" y="1205592"/>
            <a:ext cx="4480714" cy="13805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On </a:t>
            </a:r>
            <a:r>
              <a:rPr lang="de-DE" dirty="0" err="1" smtClean="0">
                <a:solidFill>
                  <a:schemeClr val="tx1"/>
                </a:solidFill>
              </a:rPr>
              <a:t>dark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fringe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equivalent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a Fabry Perot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PDH </a:t>
            </a:r>
            <a:r>
              <a:rPr lang="de-DE" dirty="0" smtClean="0">
                <a:solidFill>
                  <a:schemeClr val="tx1"/>
                </a:solidFill>
              </a:rPr>
              <a:t>Lock</a:t>
            </a:r>
          </a:p>
          <a:p>
            <a:r>
              <a:rPr lang="de-DE" dirty="0" err="1" smtClean="0">
                <a:solidFill>
                  <a:schemeClr val="tx1"/>
                </a:solidFill>
              </a:rPr>
              <a:t>Actuator</a:t>
            </a:r>
            <a:r>
              <a:rPr lang="de-DE" dirty="0" smtClean="0">
                <a:solidFill>
                  <a:schemeClr val="tx1"/>
                </a:solidFill>
              </a:rPr>
              <a:t>: Laser </a:t>
            </a:r>
            <a:r>
              <a:rPr lang="de-DE" dirty="0" err="1" smtClean="0">
                <a:solidFill>
                  <a:schemeClr val="tx1"/>
                </a:solidFill>
              </a:rPr>
              <a:t>frequency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PRC = </a:t>
            </a:r>
            <a:r>
              <a:rPr lang="de-DE" dirty="0" err="1" smtClean="0">
                <a:solidFill>
                  <a:schemeClr val="tx1"/>
                </a:solidFill>
              </a:rPr>
              <a:t>reference</a:t>
            </a:r>
            <a:endParaRPr lang="de-DE" dirty="0" smtClean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23" name="Gerade Verbindung 22"/>
          <p:cNvCxnSpPr/>
          <p:nvPr/>
        </p:nvCxnSpPr>
        <p:spPr bwMode="auto">
          <a:xfrm>
            <a:off x="2065124" y="3822841"/>
            <a:ext cx="1875195" cy="6144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8" name="Gruppieren 27"/>
          <p:cNvGrpSpPr/>
          <p:nvPr/>
        </p:nvGrpSpPr>
        <p:grpSpPr>
          <a:xfrm>
            <a:off x="2606898" y="3370649"/>
            <a:ext cx="710451" cy="538985"/>
            <a:chOff x="2606898" y="3382079"/>
            <a:chExt cx="710451" cy="538985"/>
          </a:xfrm>
        </p:grpSpPr>
        <p:sp>
          <p:nvSpPr>
            <p:cNvPr id="24" name="Parallelogramm 23"/>
            <p:cNvSpPr/>
            <p:nvPr/>
          </p:nvSpPr>
          <p:spPr bwMode="auto">
            <a:xfrm>
              <a:off x="2664048" y="3730689"/>
              <a:ext cx="504056" cy="190375"/>
            </a:xfrm>
            <a:prstGeom prst="parallelogram">
              <a:avLst/>
            </a:prstGeom>
            <a:solidFill>
              <a:srgbClr val="00B8FF">
                <a:alpha val="22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2606898" y="3382079"/>
              <a:ext cx="710451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EOM</a:t>
              </a:r>
              <a:endParaRPr lang="de-DE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feld 25"/>
          <p:cNvSpPr txBox="1"/>
          <p:nvPr/>
        </p:nvSpPr>
        <p:spPr>
          <a:xfrm>
            <a:off x="3681789" y="3131765"/>
            <a:ext cx="69762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PRM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6923746" y="2781797"/>
            <a:ext cx="122341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Michelson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2232000" y="5292005"/>
            <a:ext cx="5112568" cy="86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have</a:t>
            </a:r>
            <a:r>
              <a:rPr lang="de-DE" dirty="0" smtClean="0">
                <a:solidFill>
                  <a:schemeClr val="tx1"/>
                </a:solidFill>
              </a:rPr>
              <a:t> a </a:t>
            </a:r>
            <a:r>
              <a:rPr lang="de-DE" dirty="0" err="1" smtClean="0">
                <a:solidFill>
                  <a:schemeClr val="tx1"/>
                </a:solidFill>
              </a:rPr>
              <a:t>continuous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locking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signal</a:t>
            </a:r>
            <a:r>
              <a:rPr lang="de-DE" dirty="0" smtClean="0">
                <a:solidFill>
                  <a:schemeClr val="tx1"/>
                </a:solidFill>
              </a:rPr>
              <a:t> (</a:t>
            </a:r>
            <a:r>
              <a:rPr lang="de-DE" dirty="0" err="1" smtClean="0">
                <a:solidFill>
                  <a:schemeClr val="tx1"/>
                </a:solidFill>
              </a:rPr>
              <a:t>independent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from</a:t>
            </a:r>
            <a:r>
              <a:rPr lang="de-DE" dirty="0" smtClean="0">
                <a:solidFill>
                  <a:schemeClr val="tx1"/>
                </a:solidFill>
              </a:rPr>
              <a:t> Michelson </a:t>
            </a:r>
            <a:r>
              <a:rPr lang="de-DE" dirty="0" err="1" smtClean="0">
                <a:solidFill>
                  <a:schemeClr val="tx1"/>
                </a:solidFill>
              </a:rPr>
              <a:t>position</a:t>
            </a:r>
            <a:r>
              <a:rPr lang="de-DE" dirty="0" smtClean="0">
                <a:solidFill>
                  <a:schemeClr val="tx1"/>
                </a:solidFill>
              </a:rPr>
              <a:t>) 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GEO600 </a:t>
            </a:r>
            <a:r>
              <a:rPr lang="de-DE" dirty="0" err="1" smtClean="0">
                <a:solidFill>
                  <a:schemeClr val="tx1"/>
                </a:solidFill>
              </a:rPr>
              <a:t>has</a:t>
            </a:r>
            <a:r>
              <a:rPr lang="de-DE" dirty="0" smtClean="0">
                <a:solidFill>
                  <a:schemeClr val="tx1"/>
                </a:solidFill>
              </a:rPr>
              <a:t> a 48/52  Beam Splitter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4" name="Gruppieren 43"/>
          <p:cNvGrpSpPr/>
          <p:nvPr/>
        </p:nvGrpSpPr>
        <p:grpSpPr>
          <a:xfrm>
            <a:off x="3406988" y="3647251"/>
            <a:ext cx="332911" cy="1257432"/>
            <a:chOff x="4900565" y="3647251"/>
            <a:chExt cx="332911" cy="1257432"/>
          </a:xfrm>
        </p:grpSpPr>
        <p:cxnSp>
          <p:nvCxnSpPr>
            <p:cNvPr id="32" name="Gerade Verbindung 31"/>
            <p:cNvCxnSpPr/>
            <p:nvPr/>
          </p:nvCxnSpPr>
          <p:spPr bwMode="auto">
            <a:xfrm flipH="1" flipV="1">
              <a:off x="5058994" y="3838257"/>
              <a:ext cx="15608" cy="752344"/>
            </a:xfrm>
            <a:prstGeom prst="line">
              <a:avLst/>
            </a:prstGeom>
            <a:solidFill>
              <a:srgbClr val="00B8FF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" name="Flussdiagramm: Verzögerung 35"/>
            <p:cNvSpPr/>
            <p:nvPr/>
          </p:nvSpPr>
          <p:spPr bwMode="auto">
            <a:xfrm flipH="1">
              <a:off x="4957715" y="4515968"/>
              <a:ext cx="238043" cy="388715"/>
            </a:xfrm>
            <a:prstGeom prst="flowChartDelay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5400000"/>
              </a:camera>
              <a:lightRig rig="threePt" dir="t"/>
            </a:scene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grpSp>
          <p:nvGrpSpPr>
            <p:cNvPr id="43" name="Gruppieren 42"/>
            <p:cNvGrpSpPr/>
            <p:nvPr/>
          </p:nvGrpSpPr>
          <p:grpSpPr>
            <a:xfrm>
              <a:off x="4900565" y="3647251"/>
              <a:ext cx="332911" cy="371209"/>
              <a:chOff x="4900565" y="3647251"/>
              <a:chExt cx="332911" cy="371209"/>
            </a:xfrm>
          </p:grpSpPr>
          <p:sp>
            <p:nvSpPr>
              <p:cNvPr id="39" name="Rechteck 38"/>
              <p:cNvSpPr/>
              <p:nvPr/>
            </p:nvSpPr>
            <p:spPr bwMode="auto">
              <a:xfrm>
                <a:off x="4900565" y="3647251"/>
                <a:ext cx="332911" cy="371209"/>
              </a:xfrm>
              <a:prstGeom prst="rect">
                <a:avLst/>
              </a:prstGeom>
              <a:noFill/>
              <a:ln w="158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de-DE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41" name="Gerade Verbindung 40"/>
              <p:cNvCxnSpPr/>
              <p:nvPr/>
            </p:nvCxnSpPr>
            <p:spPr bwMode="auto">
              <a:xfrm flipH="1">
                <a:off x="4923425" y="3647251"/>
                <a:ext cx="287191" cy="371209"/>
              </a:xfrm>
              <a:prstGeom prst="line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52278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" y="0"/>
            <a:ext cx="5868074" cy="747615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4368" y="179437"/>
            <a:ext cx="4243264" cy="1258888"/>
          </a:xfrm>
        </p:spPr>
        <p:txBody>
          <a:bodyPr/>
          <a:lstStyle/>
          <a:p>
            <a:r>
              <a:rPr lang="de-DE" dirty="0" smtClean="0"/>
              <a:t>GEO600 </a:t>
            </a:r>
            <a:br>
              <a:rPr lang="de-DE" dirty="0" smtClean="0"/>
            </a:br>
            <a:r>
              <a:rPr lang="de-DE" dirty="0" smtClean="0"/>
              <a:t>Optical Layout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696496" y="2123653"/>
            <a:ext cx="2880320" cy="3183949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 rtlCol="0">
            <a:spAutoFit/>
          </a:bodyPr>
          <a:lstStyle/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 smtClean="0">
                <a:solidFill>
                  <a:schemeClr val="tx1"/>
                </a:solidFill>
              </a:rPr>
              <a:t>PRC Modulation applied @ MU2 between MC1 and MC2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 smtClean="0">
                <a:solidFill>
                  <a:schemeClr val="tx1"/>
                </a:solidFill>
              </a:rPr>
              <a:t>Modulation has to pass through MC2</a:t>
            </a:r>
          </a:p>
          <a:p>
            <a:pPr marL="430213" indent="-323850">
              <a:buSzPct val="45000"/>
              <a:buFont typeface="Wingdings" charset="2"/>
              <a:buChar char="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 smtClean="0">
                <a:solidFill>
                  <a:schemeClr val="tx1"/>
                </a:solidFill>
              </a:rPr>
              <a:t>37.16 </a:t>
            </a:r>
            <a:r>
              <a:rPr lang="en-US" altLang="de-DE" dirty="0">
                <a:solidFill>
                  <a:schemeClr val="tx1"/>
                </a:solidFill>
              </a:rPr>
              <a:t>MHz </a:t>
            </a:r>
            <a:r>
              <a:rPr lang="en-US" altLang="de-DE" dirty="0" smtClean="0">
                <a:solidFill>
                  <a:schemeClr val="tx1"/>
                </a:solidFill>
              </a:rPr>
              <a:t/>
            </a:r>
            <a:br>
              <a:rPr lang="en-US" altLang="de-DE" dirty="0" smtClean="0">
                <a:solidFill>
                  <a:schemeClr val="tx1"/>
                </a:solidFill>
              </a:rPr>
            </a:br>
            <a:r>
              <a:rPr lang="en-US" altLang="de-DE" dirty="0" smtClean="0">
                <a:solidFill>
                  <a:schemeClr val="tx1"/>
                </a:solidFill>
              </a:rPr>
              <a:t>(</a:t>
            </a:r>
            <a:r>
              <a:rPr lang="en-US" altLang="de-DE" dirty="0">
                <a:solidFill>
                  <a:schemeClr val="tx1"/>
                </a:solidFill>
              </a:rPr>
              <a:t>crystal </a:t>
            </a:r>
            <a:r>
              <a:rPr lang="en-US" altLang="de-DE" dirty="0" smtClean="0">
                <a:solidFill>
                  <a:schemeClr val="tx1"/>
                </a:solidFill>
              </a:rPr>
              <a:t>oscillator, phase </a:t>
            </a:r>
            <a:r>
              <a:rPr lang="en-US" altLang="de-DE" dirty="0">
                <a:solidFill>
                  <a:schemeClr val="tx1"/>
                </a:solidFill>
              </a:rPr>
              <a:t>noise </a:t>
            </a:r>
            <a:r>
              <a:rPr lang="en-US" altLang="de-DE" dirty="0" smtClean="0">
                <a:solidFill>
                  <a:schemeClr val="tx1"/>
                </a:solidFill>
              </a:rPr>
              <a:t/>
            </a:r>
            <a:br>
              <a:rPr lang="en-US" altLang="de-DE" dirty="0" smtClean="0">
                <a:solidFill>
                  <a:schemeClr val="tx1"/>
                </a:solidFill>
              </a:rPr>
            </a:br>
            <a:r>
              <a:rPr lang="en-US" altLang="de-DE" dirty="0" smtClean="0">
                <a:solidFill>
                  <a:schemeClr val="tx1"/>
                </a:solidFill>
              </a:rPr>
              <a:t>&lt;~ </a:t>
            </a:r>
            <a:r>
              <a:rPr lang="en-US" altLang="de-DE" dirty="0">
                <a:solidFill>
                  <a:schemeClr val="tx1"/>
                </a:solidFill>
              </a:rPr>
              <a:t>-140dBc at 100Hz)</a:t>
            </a:r>
          </a:p>
          <a:p>
            <a:pPr marL="106363">
              <a:buSzPct val="45000"/>
              <a:tabLst>
                <a:tab pos="430213" algn="l"/>
                <a:tab pos="542925" algn="l"/>
                <a:tab pos="1000125" algn="l"/>
                <a:tab pos="1457325" algn="l"/>
                <a:tab pos="1914525" algn="l"/>
                <a:tab pos="2371725" algn="l"/>
                <a:tab pos="2828925" algn="l"/>
                <a:tab pos="3286125" algn="l"/>
                <a:tab pos="3743325" algn="l"/>
                <a:tab pos="4200525" algn="l"/>
                <a:tab pos="4657725" algn="l"/>
                <a:tab pos="5114925" algn="l"/>
                <a:tab pos="5572125" algn="l"/>
                <a:tab pos="6029325" algn="l"/>
                <a:tab pos="6486525" algn="l"/>
                <a:tab pos="6943725" algn="l"/>
                <a:tab pos="7400925" algn="l"/>
                <a:tab pos="7858125" algn="l"/>
                <a:tab pos="8315325" algn="l"/>
                <a:tab pos="8772525" algn="l"/>
                <a:tab pos="9229725" algn="l"/>
              </a:tabLst>
            </a:pPr>
            <a:r>
              <a:rPr lang="en-US" altLang="de-DE" dirty="0" smtClean="0">
                <a:solidFill>
                  <a:schemeClr val="tx1"/>
                </a:solidFill>
              </a:rPr>
              <a:t/>
            </a:r>
            <a:br>
              <a:rPr lang="en-US" altLang="de-DE" dirty="0" smtClean="0">
                <a:solidFill>
                  <a:schemeClr val="tx1"/>
                </a:solidFill>
              </a:rPr>
            </a:br>
            <a:endParaRPr lang="en-US" alt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Differential Michelson </a:t>
            </a:r>
            <a:r>
              <a:rPr lang="de-DE" sz="3200" dirty="0" smtClean="0"/>
              <a:t>(</a:t>
            </a:r>
            <a:r>
              <a:rPr lang="de-DE" sz="3200" dirty="0" err="1" smtClean="0"/>
              <a:t>early</a:t>
            </a:r>
            <a:r>
              <a:rPr lang="de-DE" sz="3200" dirty="0" smtClean="0"/>
              <a:t> </a:t>
            </a:r>
            <a:r>
              <a:rPr lang="de-DE" sz="3200" dirty="0" err="1" smtClean="0"/>
              <a:t>days</a:t>
            </a:r>
            <a:r>
              <a:rPr lang="de-DE" sz="3200" dirty="0" smtClean="0"/>
              <a:t>):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Schnupp</a:t>
            </a:r>
            <a:r>
              <a:rPr lang="de-DE" dirty="0" smtClean="0"/>
              <a:t> Modulation</a:t>
            </a:r>
            <a:endParaRPr lang="de-D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064" y="1835621"/>
            <a:ext cx="7153869" cy="5390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6624488" y="7020197"/>
            <a:ext cx="254435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Thesis: Andreas Freise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40359" y="2080902"/>
            <a:ext cx="3531801" cy="1895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Dark </a:t>
            </a:r>
            <a:r>
              <a:rPr lang="de-DE" dirty="0" err="1">
                <a:solidFill>
                  <a:schemeClr val="tx1"/>
                </a:solidFill>
              </a:rPr>
              <a:t>port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is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only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dark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for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carrier</a:t>
            </a:r>
            <a:r>
              <a:rPr lang="de-DE" dirty="0">
                <a:solidFill>
                  <a:schemeClr val="tx1"/>
                </a:solidFill>
              </a:rPr>
              <a:t>. 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err="1" smtClean="0">
                <a:solidFill>
                  <a:schemeClr val="tx1"/>
                </a:solidFill>
              </a:rPr>
              <a:t>If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>
                <a:solidFill>
                  <a:schemeClr val="tx1"/>
                </a:solidFill>
              </a:rPr>
              <a:t>Michelson </a:t>
            </a:r>
            <a:r>
              <a:rPr lang="de-DE" dirty="0" err="1">
                <a:solidFill>
                  <a:schemeClr val="tx1"/>
                </a:solidFill>
              </a:rPr>
              <a:t>deviates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from</a:t>
            </a:r>
            <a:r>
              <a:rPr lang="de-DE" dirty="0">
                <a:solidFill>
                  <a:schemeClr val="tx1"/>
                </a:solidFill>
              </a:rPr>
              <a:t> 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err="1" smtClean="0">
                <a:solidFill>
                  <a:schemeClr val="tx1"/>
                </a:solidFill>
              </a:rPr>
              <a:t>dark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fringe</a:t>
            </a:r>
            <a:r>
              <a:rPr lang="de-DE" dirty="0" smtClean="0">
                <a:solidFill>
                  <a:schemeClr val="tx1"/>
                </a:solidFill>
              </a:rPr>
              <a:t>, </a:t>
            </a:r>
          </a:p>
          <a:p>
            <a:r>
              <a:rPr lang="de-DE" dirty="0" err="1" smtClean="0">
                <a:solidFill>
                  <a:schemeClr val="tx1"/>
                </a:solidFill>
              </a:rPr>
              <a:t>sidebands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beat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with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carrier</a:t>
            </a:r>
            <a:r>
              <a:rPr lang="de-DE" dirty="0" smtClean="0">
                <a:solidFill>
                  <a:schemeClr val="tx1"/>
                </a:solidFill>
              </a:rPr>
              <a:t>.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49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Differential Michelson </a:t>
            </a:r>
            <a:r>
              <a:rPr lang="de-DE" sz="2800" dirty="0"/>
              <a:t>(</a:t>
            </a:r>
            <a:r>
              <a:rPr lang="de-DE" sz="2800" dirty="0" err="1"/>
              <a:t>early</a:t>
            </a:r>
            <a:r>
              <a:rPr lang="de-DE" sz="2800" dirty="0"/>
              <a:t> </a:t>
            </a:r>
            <a:r>
              <a:rPr lang="de-DE" sz="2800" dirty="0" err="1"/>
              <a:t>days</a:t>
            </a:r>
            <a:r>
              <a:rPr lang="de-DE" sz="2800" dirty="0"/>
              <a:t>)</a:t>
            </a:r>
            <a:r>
              <a:rPr lang="de-DE" dirty="0"/>
              <a:t>: 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Schnupp</a:t>
            </a:r>
            <a:r>
              <a:rPr lang="de-DE" dirty="0" smtClean="0"/>
              <a:t> Modulation </a:t>
            </a:r>
            <a:r>
              <a:rPr lang="de-DE" dirty="0" err="1" smtClean="0"/>
              <a:t>inside</a:t>
            </a:r>
            <a:r>
              <a:rPr lang="de-DE" dirty="0" smtClean="0"/>
              <a:t> PRC</a:t>
            </a:r>
            <a:endParaRPr lang="de-D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1064" y="1835621"/>
            <a:ext cx="7153869" cy="5390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3816176" y="5219997"/>
            <a:ext cx="216024" cy="720080"/>
          </a:xfrm>
          <a:prstGeom prst="rect">
            <a:avLst/>
          </a:prstGeom>
          <a:solidFill>
            <a:schemeClr val="bg1">
              <a:alpha val="58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615010" y="6012085"/>
            <a:ext cx="69762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PRM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431800" y="2267669"/>
            <a:ext cx="3570208" cy="13805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>
                <a:solidFill>
                  <a:schemeClr val="tx1"/>
                </a:solidFill>
              </a:rPr>
              <a:t>Schnupp</a:t>
            </a:r>
            <a:r>
              <a:rPr lang="de-DE" dirty="0" smtClean="0">
                <a:solidFill>
                  <a:schemeClr val="tx1"/>
                </a:solidFill>
              </a:rPr>
              <a:t> Modulation </a:t>
            </a:r>
            <a:r>
              <a:rPr lang="de-DE" dirty="0" err="1" smtClean="0">
                <a:solidFill>
                  <a:schemeClr val="tx1"/>
                </a:solidFill>
              </a:rPr>
              <a:t>Sidebands</a:t>
            </a:r>
            <a:r>
              <a:rPr lang="de-DE" dirty="0" smtClean="0">
                <a:solidFill>
                  <a:schemeClr val="tx1"/>
                </a:solidFill>
              </a:rPr>
              <a:t>: 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dirty="0" err="1" smtClean="0">
                <a:solidFill>
                  <a:schemeClr val="tx1"/>
                </a:solidFill>
              </a:rPr>
              <a:t>Have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to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be</a:t>
            </a:r>
            <a:r>
              <a:rPr lang="de-DE" dirty="0" smtClean="0">
                <a:solidFill>
                  <a:schemeClr val="tx1"/>
                </a:solidFill>
              </a:rPr>
              <a:t> resonant in </a:t>
            </a:r>
            <a:r>
              <a:rPr lang="de-DE" dirty="0" err="1" smtClean="0">
                <a:solidFill>
                  <a:schemeClr val="tx1"/>
                </a:solidFill>
              </a:rPr>
              <a:t>the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power </a:t>
            </a:r>
            <a:r>
              <a:rPr lang="de-DE" dirty="0" err="1" smtClean="0">
                <a:solidFill>
                  <a:schemeClr val="tx1"/>
                </a:solidFill>
              </a:rPr>
              <a:t>recycling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cavity</a:t>
            </a:r>
            <a:r>
              <a:rPr lang="de-DE" dirty="0" smtClean="0">
                <a:solidFill>
                  <a:schemeClr val="tx1"/>
                </a:solidFill>
              </a:rPr>
              <a:t>. 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In GEO600 : </a:t>
            </a:r>
            <a:r>
              <a:rPr lang="en-US" altLang="de-DE" dirty="0">
                <a:solidFill>
                  <a:schemeClr val="tx1"/>
                </a:solidFill>
              </a:rPr>
              <a:t>119</a:t>
            </a:r>
            <a:r>
              <a:rPr lang="en-US" altLang="de-DE" baseline="33000" dirty="0">
                <a:solidFill>
                  <a:schemeClr val="tx1"/>
                </a:solidFill>
              </a:rPr>
              <a:t>th</a:t>
            </a:r>
            <a:r>
              <a:rPr lang="en-US" altLang="de-DE" dirty="0">
                <a:solidFill>
                  <a:schemeClr val="tx1"/>
                </a:solidFill>
              </a:rPr>
              <a:t> </a:t>
            </a:r>
            <a:r>
              <a:rPr lang="en-US" altLang="de-DE" dirty="0" smtClean="0">
                <a:solidFill>
                  <a:schemeClr val="tx1"/>
                </a:solidFill>
              </a:rPr>
              <a:t>FSR PRC</a:t>
            </a:r>
          </a:p>
          <a:p>
            <a:r>
              <a:rPr lang="en-US" altLang="de-DE" dirty="0">
                <a:solidFill>
                  <a:schemeClr val="tx1"/>
                </a:solidFill>
              </a:rPr>
              <a:t>14.904932 </a:t>
            </a:r>
            <a:r>
              <a:rPr lang="en-US" altLang="de-DE" dirty="0" smtClean="0">
                <a:solidFill>
                  <a:schemeClr val="tx1"/>
                </a:solidFill>
              </a:rPr>
              <a:t>MHz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976416" y="4211885"/>
            <a:ext cx="2635658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L</a:t>
            </a:r>
            <a:r>
              <a:rPr lang="de-DE" baseline="-25000" dirty="0" smtClean="0">
                <a:solidFill>
                  <a:schemeClr val="tx1"/>
                </a:solidFill>
              </a:rPr>
              <a:t>N</a:t>
            </a:r>
            <a:r>
              <a:rPr lang="de-DE" dirty="0" smtClean="0">
                <a:solidFill>
                  <a:schemeClr val="tx1"/>
                </a:solidFill>
              </a:rPr>
              <a:t> = L</a:t>
            </a:r>
            <a:r>
              <a:rPr lang="de-DE" baseline="-25000" dirty="0" smtClean="0">
                <a:solidFill>
                  <a:schemeClr val="tx1"/>
                </a:solidFill>
              </a:rPr>
              <a:t>E</a:t>
            </a:r>
            <a:r>
              <a:rPr lang="de-DE" dirty="0" smtClean="0">
                <a:solidFill>
                  <a:schemeClr val="tx1"/>
                </a:solidFill>
              </a:rPr>
              <a:t> +/- 13.5 cm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(</a:t>
            </a:r>
            <a:r>
              <a:rPr lang="de-DE" dirty="0" err="1" smtClean="0">
                <a:solidFill>
                  <a:schemeClr val="tx1"/>
                </a:solidFill>
              </a:rPr>
              <a:t>forgotten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which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way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  <a:sym typeface="Wingdings" panose="05000000000000000000" pitchFamily="2" charset="2"/>
              </a:rPr>
              <a:t>)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83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238" y="-36587"/>
            <a:ext cx="9067800" cy="1258888"/>
          </a:xfrm>
        </p:spPr>
        <p:txBody>
          <a:bodyPr/>
          <a:lstStyle/>
          <a:p>
            <a:r>
              <a:rPr lang="de-DE" dirty="0" smtClean="0"/>
              <a:t>Signal Recycling</a:t>
            </a:r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9000752" y="3529523"/>
            <a:ext cx="176212" cy="614362"/>
            <a:chOff x="6988076" y="3468341"/>
            <a:chExt cx="176212" cy="614362"/>
          </a:xfrm>
        </p:grpSpPr>
        <p:sp>
          <p:nvSpPr>
            <p:cNvPr id="5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3" name="Gruppieren 12"/>
          <p:cNvGrpSpPr/>
          <p:nvPr/>
        </p:nvGrpSpPr>
        <p:grpSpPr>
          <a:xfrm flipH="1">
            <a:off x="3942778" y="3519371"/>
            <a:ext cx="178845" cy="614362"/>
            <a:chOff x="6988076" y="3468341"/>
            <a:chExt cx="176212" cy="614362"/>
          </a:xfrm>
        </p:grpSpPr>
        <p:sp>
          <p:nvSpPr>
            <p:cNvPr id="14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cxnSp>
        <p:nvCxnSpPr>
          <p:cNvPr id="17" name="Gerade Verbindung 16"/>
          <p:cNvCxnSpPr/>
          <p:nvPr/>
        </p:nvCxnSpPr>
        <p:spPr bwMode="auto">
          <a:xfrm>
            <a:off x="4120889" y="3823480"/>
            <a:ext cx="4863774" cy="6144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1" name="Gruppieren 20"/>
          <p:cNvGrpSpPr/>
          <p:nvPr/>
        </p:nvGrpSpPr>
        <p:grpSpPr>
          <a:xfrm>
            <a:off x="5737986" y="1547589"/>
            <a:ext cx="281566" cy="2643294"/>
            <a:chOff x="5737986" y="1547589"/>
            <a:chExt cx="281566" cy="2643294"/>
          </a:xfrm>
        </p:grpSpPr>
        <p:grpSp>
          <p:nvGrpSpPr>
            <p:cNvPr id="7" name="Gruppieren 6"/>
            <p:cNvGrpSpPr/>
            <p:nvPr/>
          </p:nvGrpSpPr>
          <p:grpSpPr>
            <a:xfrm>
              <a:off x="5737986" y="1547589"/>
              <a:ext cx="176212" cy="614362"/>
              <a:chOff x="6988076" y="3468341"/>
              <a:chExt cx="176212" cy="614362"/>
            </a:xfrm>
            <a:scene3d>
              <a:camera prst="orthographicFront">
                <a:rot lat="0" lon="0" rev="5400000"/>
              </a:camera>
              <a:lightRig rig="threePt" dir="t"/>
            </a:scene3d>
          </p:grpSpPr>
          <p:sp>
            <p:nvSpPr>
              <p:cNvPr id="8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6988076" y="3472027"/>
                <a:ext cx="176212" cy="610676"/>
              </a:xfrm>
              <a:prstGeom prst="rect">
                <a:avLst/>
              </a:prstGeom>
              <a:gradFill flip="none" rotWithShape="1">
                <a:gsLst>
                  <a:gs pos="53000">
                    <a:srgbClr val="CAD2E8"/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" name="Line 47"/>
              <p:cNvSpPr>
                <a:spLocks noChangeAspect="1" noChangeShapeType="1"/>
              </p:cNvSpPr>
              <p:nvPr/>
            </p:nvSpPr>
            <p:spPr bwMode="auto">
              <a:xfrm>
                <a:off x="6996642" y="3468341"/>
                <a:ext cx="1224" cy="6082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cxnSp>
          <p:nvCxnSpPr>
            <p:cNvPr id="18" name="Gerade Verbindung 17"/>
            <p:cNvCxnSpPr/>
            <p:nvPr/>
          </p:nvCxnSpPr>
          <p:spPr bwMode="auto">
            <a:xfrm flipH="1" flipV="1">
              <a:off x="5826092" y="1950128"/>
              <a:ext cx="15608" cy="1883123"/>
            </a:xfrm>
            <a:prstGeom prst="line">
              <a:avLst/>
            </a:prstGeom>
            <a:solidFill>
              <a:srgbClr val="00B8FF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0" name="Gruppieren 9"/>
            <p:cNvGrpSpPr/>
            <p:nvPr/>
          </p:nvGrpSpPr>
          <p:grpSpPr>
            <a:xfrm>
              <a:off x="5840476" y="3574921"/>
              <a:ext cx="179076" cy="615962"/>
              <a:chOff x="7019502" y="3449167"/>
              <a:chExt cx="179076" cy="615962"/>
            </a:xfrm>
            <a:scene3d>
              <a:camera prst="orthographicFront">
                <a:rot lat="0" lon="0" rev="18900000"/>
              </a:camera>
              <a:lightRig rig="threePt" dir="t"/>
            </a:scene3d>
          </p:grpSpPr>
          <p:sp>
            <p:nvSpPr>
              <p:cNvPr id="11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7022366" y="3449167"/>
                <a:ext cx="176212" cy="610676"/>
              </a:xfrm>
              <a:prstGeom prst="rect">
                <a:avLst/>
              </a:prstGeom>
              <a:gradFill flip="none" rotWithShape="1">
                <a:gsLst>
                  <a:gs pos="53000">
                    <a:srgbClr val="CAD2E8"/>
                  </a:gs>
                  <a:gs pos="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60000"/>
                      <a:lumOff val="40000"/>
                    </a:schemeClr>
                  </a:gs>
                </a:gsLst>
                <a:lin ang="5400000" scaled="1"/>
                <a:tileRect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Line 47"/>
              <p:cNvSpPr>
                <a:spLocks noChangeAspect="1" noChangeShapeType="1"/>
              </p:cNvSpPr>
              <p:nvPr/>
            </p:nvSpPr>
            <p:spPr bwMode="auto">
              <a:xfrm>
                <a:off x="7019502" y="3456911"/>
                <a:ext cx="1224" cy="6082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cxnSp>
        <p:nvCxnSpPr>
          <p:cNvPr id="23" name="Gerade Verbindung 22"/>
          <p:cNvCxnSpPr/>
          <p:nvPr/>
        </p:nvCxnSpPr>
        <p:spPr bwMode="auto">
          <a:xfrm>
            <a:off x="2065124" y="3822841"/>
            <a:ext cx="1875195" cy="6144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8" name="Gruppieren 27"/>
          <p:cNvGrpSpPr/>
          <p:nvPr/>
        </p:nvGrpSpPr>
        <p:grpSpPr>
          <a:xfrm>
            <a:off x="2606898" y="3370649"/>
            <a:ext cx="710451" cy="538985"/>
            <a:chOff x="2606898" y="3382079"/>
            <a:chExt cx="710451" cy="538985"/>
          </a:xfrm>
        </p:grpSpPr>
        <p:sp>
          <p:nvSpPr>
            <p:cNvPr id="24" name="Parallelogramm 23"/>
            <p:cNvSpPr/>
            <p:nvPr/>
          </p:nvSpPr>
          <p:spPr bwMode="auto">
            <a:xfrm>
              <a:off x="2664048" y="3730689"/>
              <a:ext cx="504056" cy="190375"/>
            </a:xfrm>
            <a:prstGeom prst="parallelogram">
              <a:avLst/>
            </a:prstGeom>
            <a:solidFill>
              <a:srgbClr val="C00000">
                <a:alpha val="22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2606898" y="3382079"/>
              <a:ext cx="710451" cy="3499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EOM</a:t>
              </a:r>
              <a:endParaRPr lang="de-DE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feld 25"/>
          <p:cNvSpPr txBox="1"/>
          <p:nvPr/>
        </p:nvSpPr>
        <p:spPr>
          <a:xfrm>
            <a:off x="3681789" y="3131765"/>
            <a:ext cx="69762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PRM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6923746" y="2781797"/>
            <a:ext cx="122341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Michelson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5835828" y="4965675"/>
            <a:ext cx="176212" cy="614362"/>
            <a:chOff x="6988076" y="3468341"/>
            <a:chExt cx="176212" cy="614362"/>
          </a:xfrm>
          <a:scene3d>
            <a:camera prst="orthographicFront">
              <a:rot lat="0" lon="0" rev="16200000"/>
            </a:camera>
            <a:lightRig rig="threePt" dir="t"/>
          </a:scene3d>
        </p:grpSpPr>
        <p:sp>
          <p:nvSpPr>
            <p:cNvPr id="31" name="Rectangle 46"/>
            <p:cNvSpPr>
              <a:spLocks noChangeAspect="1" noChangeArrowheads="1"/>
            </p:cNvSpPr>
            <p:nvPr/>
          </p:nvSpPr>
          <p:spPr bwMode="auto">
            <a:xfrm>
              <a:off x="6988076" y="3472027"/>
              <a:ext cx="176212" cy="610676"/>
            </a:xfrm>
            <a:prstGeom prst="rect">
              <a:avLst/>
            </a:prstGeom>
            <a:gradFill flip="none" rotWithShape="1">
              <a:gsLst>
                <a:gs pos="53000">
                  <a:srgbClr val="CAD2E8"/>
                </a:gs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Line 47"/>
            <p:cNvSpPr>
              <a:spLocks noChangeAspect="1" noChangeShapeType="1"/>
            </p:cNvSpPr>
            <p:nvPr/>
          </p:nvSpPr>
          <p:spPr bwMode="auto">
            <a:xfrm>
              <a:off x="6996642" y="3468341"/>
              <a:ext cx="1224" cy="6082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6" name="Textfeld 15"/>
          <p:cNvSpPr txBox="1"/>
          <p:nvPr/>
        </p:nvSpPr>
        <p:spPr>
          <a:xfrm>
            <a:off x="647824" y="1187549"/>
            <a:ext cx="4502195" cy="1895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Modulation </a:t>
            </a:r>
            <a:r>
              <a:rPr lang="de-DE" dirty="0" err="1" smtClean="0">
                <a:solidFill>
                  <a:schemeClr val="tx1"/>
                </a:solidFill>
              </a:rPr>
              <a:t>sidebands</a:t>
            </a:r>
            <a:r>
              <a:rPr lang="de-DE" dirty="0" smtClean="0">
                <a:solidFill>
                  <a:schemeClr val="tx1"/>
                </a:solidFill>
              </a:rPr>
              <a:t> off resonant in PRC</a:t>
            </a:r>
          </a:p>
          <a:p>
            <a:r>
              <a:rPr lang="de-DE" dirty="0" err="1" smtClean="0">
                <a:solidFill>
                  <a:schemeClr val="tx1"/>
                </a:solidFill>
              </a:rPr>
              <a:t>Closest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resonance</a:t>
            </a:r>
            <a:r>
              <a:rPr lang="de-DE" dirty="0" smtClean="0">
                <a:solidFill>
                  <a:schemeClr val="tx1"/>
                </a:solidFill>
              </a:rPr>
              <a:t> ~1kHz </a:t>
            </a:r>
            <a:r>
              <a:rPr lang="de-DE" dirty="0" err="1" smtClean="0">
                <a:solidFill>
                  <a:schemeClr val="tx1"/>
                </a:solidFill>
              </a:rPr>
              <a:t>away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PRC HWHM ca. 20Hz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Resonant in SRC 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(</a:t>
            </a:r>
            <a:r>
              <a:rPr lang="en-US" altLang="de-DE" dirty="0">
                <a:solidFill>
                  <a:schemeClr val="tx1"/>
                </a:solidFill>
              </a:rPr>
              <a:t>9.017350 </a:t>
            </a:r>
            <a:r>
              <a:rPr lang="en-US" altLang="de-DE" dirty="0" smtClean="0">
                <a:solidFill>
                  <a:schemeClr val="tx1"/>
                </a:solidFill>
              </a:rPr>
              <a:t>MHz, 72</a:t>
            </a:r>
            <a:r>
              <a:rPr lang="en-US" altLang="de-DE" baseline="30000" dirty="0" smtClean="0">
                <a:solidFill>
                  <a:schemeClr val="tx1"/>
                </a:solidFill>
              </a:rPr>
              <a:t>th</a:t>
            </a:r>
            <a:r>
              <a:rPr lang="en-US" altLang="de-DE" dirty="0" smtClean="0">
                <a:solidFill>
                  <a:schemeClr val="tx1"/>
                </a:solidFill>
              </a:rPr>
              <a:t> </a:t>
            </a:r>
            <a:r>
              <a:rPr lang="en-US" altLang="de-DE" dirty="0">
                <a:solidFill>
                  <a:schemeClr val="tx1"/>
                </a:solidFill>
              </a:rPr>
              <a:t>FSR of SRC</a:t>
            </a:r>
            <a:r>
              <a:rPr lang="de-DE" dirty="0" smtClean="0">
                <a:solidFill>
                  <a:schemeClr val="tx1"/>
                </a:solidFill>
              </a:rPr>
              <a:t>)</a:t>
            </a:r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34" name="Gerade Verbindung 33"/>
          <p:cNvCxnSpPr/>
          <p:nvPr/>
        </p:nvCxnSpPr>
        <p:spPr bwMode="auto">
          <a:xfrm flipH="1" flipV="1">
            <a:off x="5888800" y="1956313"/>
            <a:ext cx="15608" cy="1809645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Gerade Verbindung 34"/>
          <p:cNvCxnSpPr/>
          <p:nvPr/>
        </p:nvCxnSpPr>
        <p:spPr bwMode="auto">
          <a:xfrm>
            <a:off x="6060001" y="3884069"/>
            <a:ext cx="2924489" cy="5494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Gerade Verbindung 35"/>
          <p:cNvCxnSpPr/>
          <p:nvPr/>
        </p:nvCxnSpPr>
        <p:spPr bwMode="auto">
          <a:xfrm flipH="1" flipV="1">
            <a:off x="5913744" y="4052184"/>
            <a:ext cx="15453" cy="1112523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feld 19"/>
          <p:cNvSpPr txBox="1"/>
          <p:nvPr/>
        </p:nvSpPr>
        <p:spPr>
          <a:xfrm>
            <a:off x="2409525" y="6012085"/>
            <a:ext cx="5878532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But </a:t>
            </a:r>
            <a:r>
              <a:rPr lang="de-DE" dirty="0" err="1" smtClean="0">
                <a:solidFill>
                  <a:schemeClr val="tx1"/>
                </a:solidFill>
              </a:rPr>
              <a:t>only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sidebands</a:t>
            </a:r>
            <a:r>
              <a:rPr lang="de-DE" dirty="0" smtClean="0">
                <a:solidFill>
                  <a:schemeClr val="tx1"/>
                </a:solidFill>
              </a:rPr>
              <a:t> in SRC</a:t>
            </a:r>
          </a:p>
          <a:p>
            <a:r>
              <a:rPr lang="de-DE" dirty="0" err="1" smtClean="0">
                <a:solidFill>
                  <a:schemeClr val="tx1"/>
                </a:solidFill>
              </a:rPr>
              <a:t>No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carrier</a:t>
            </a:r>
            <a:r>
              <a:rPr lang="de-DE" dirty="0" smtClean="0">
                <a:solidFill>
                  <a:schemeClr val="tx1"/>
                </a:solidFill>
              </a:rPr>
              <a:t> at </a:t>
            </a:r>
            <a:r>
              <a:rPr lang="de-DE" dirty="0" err="1" smtClean="0">
                <a:solidFill>
                  <a:schemeClr val="tx1"/>
                </a:solidFill>
              </a:rPr>
              <a:t>dark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port</a:t>
            </a:r>
            <a:endParaRPr lang="de-DE" dirty="0" smtClean="0">
              <a:solidFill>
                <a:schemeClr val="tx1"/>
              </a:solidFill>
            </a:endParaRPr>
          </a:p>
          <a:p>
            <a:r>
              <a:rPr lang="de-DE" b="1" dirty="0" smtClean="0">
                <a:solidFill>
                  <a:schemeClr val="tx1"/>
                </a:solidFill>
              </a:rPr>
              <a:t>2f </a:t>
            </a:r>
            <a:r>
              <a:rPr lang="de-DE" b="1" dirty="0" err="1" smtClean="0">
                <a:solidFill>
                  <a:schemeClr val="tx1"/>
                </a:solidFill>
              </a:rPr>
              <a:t>beat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of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both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sidebands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depends</a:t>
            </a:r>
            <a:r>
              <a:rPr lang="de-DE" b="1" dirty="0" smtClean="0">
                <a:solidFill>
                  <a:schemeClr val="tx1"/>
                </a:solidFill>
              </a:rPr>
              <a:t> on MSR </a:t>
            </a:r>
            <a:r>
              <a:rPr lang="de-DE" b="1" dirty="0" err="1" smtClean="0">
                <a:solidFill>
                  <a:schemeClr val="tx1"/>
                </a:solidFill>
              </a:rPr>
              <a:t>position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3456136" y="4211885"/>
            <a:ext cx="1358064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accent2"/>
                </a:solidFill>
              </a:rPr>
              <a:t>T=900 ppm</a:t>
            </a:r>
            <a:endParaRPr lang="de-DE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8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627</Words>
  <Application>Microsoft Office PowerPoint</Application>
  <PresentationFormat>Benutzerdefiniert</PresentationFormat>
  <Paragraphs>121</Paragraphs>
  <Slides>15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Larissa</vt:lpstr>
      <vt:lpstr>GEO600 Control aspects where do the error signal come from?</vt:lpstr>
      <vt:lpstr>Mod. Frequencies at GEO</vt:lpstr>
      <vt:lpstr>GEO600  Optical Layout</vt:lpstr>
      <vt:lpstr>GEO600  Optical Layout</vt:lpstr>
      <vt:lpstr>Power Recycling</vt:lpstr>
      <vt:lpstr>GEO600  Optical Layout</vt:lpstr>
      <vt:lpstr>Differential Michelson (early days):  Schnupp Modulation</vt:lpstr>
      <vt:lpstr>Differential Michelson (early days):   Schnupp Modulation inside PRC</vt:lpstr>
      <vt:lpstr>Signal Recycling</vt:lpstr>
      <vt:lpstr>Signal Recycling Control in GEO600</vt:lpstr>
      <vt:lpstr>Signal-Recycling errorsignal</vt:lpstr>
      <vt:lpstr>GEO600 Control  (Thesis: Hartmut Grote) Today DC readout</vt:lpstr>
      <vt:lpstr>GEO600  Optical Layout</vt:lpstr>
      <vt:lpstr>Locking sequence</vt:lpstr>
      <vt:lpstr>GEO frequencies Overview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Mod. Frequencies at GEO</dc:title>
  <dc:creator>haluec</dc:creator>
  <cp:lastModifiedBy>Harald Lück</cp:lastModifiedBy>
  <cp:revision>47</cp:revision>
  <cp:lastPrinted>1601-01-01T00:00:00Z</cp:lastPrinted>
  <dcterms:created xsi:type="dcterms:W3CDTF">2014-03-11T11:03:19Z</dcterms:created>
  <dcterms:modified xsi:type="dcterms:W3CDTF">2014-03-26T15:32:28Z</dcterms:modified>
</cp:coreProperties>
</file>