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2" r:id="rId9"/>
    <p:sldId id="263" r:id="rId10"/>
    <p:sldId id="265" r:id="rId11"/>
    <p:sldId id="266" r:id="rId12"/>
    <p:sldId id="267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7"/>
    <p:restoredTop sz="93301"/>
  </p:normalViewPr>
  <p:slideViewPr>
    <p:cSldViewPr snapToGrid="0" snapToObjects="1">
      <p:cViewPr varScale="1">
        <p:scale>
          <a:sx n="70" d="100"/>
          <a:sy n="70" d="100"/>
        </p:scale>
        <p:origin x="20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17B3-E96B-A448-9F0A-06CB5C6FA4F4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478B5-0088-634B-AD78-127313EE9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9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478B5-0088-634B-AD78-127313EE9C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2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EF6E-4A6C-8C46-9137-091D311EB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EC0DE-BDDF-4F43-88F6-C9821205C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67AF2-0948-2744-80AF-4FCA2255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AFED-E918-A344-A824-C3D8228F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6AE2-1E78-B14D-8D37-8D8FF29E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FDB9-F0B8-2F4F-B051-32AA9D5A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D04BA-2044-A34F-8F3B-0B0BFC37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F5F4E-546B-8541-BCC4-FD2843CC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2EC42-94E1-C949-BDF5-9BB62496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FF5CA-6321-C445-98B3-36D7780F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1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A992C-8751-494E-839C-EE3300DA7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5E22C-FC1A-924B-B92B-EF825442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330F4-202B-DC43-B670-4656471F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8C402-BE1D-B449-ABD5-D059CFB8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BC07-D7E3-A441-817C-7455C5BB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B72E-0B39-A546-A779-DF9284A8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4D8FD-083C-F045-8BBD-4CD5DBB6F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4BB05-158A-BF49-A02B-F5B2098F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40604-72C0-0A43-8D52-C979B6FB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D6889-827C-C946-9F7F-1C4089DB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9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EB40-74EB-F74D-952A-78C28F1C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22752-84E6-3D4E-B3D0-4C63951C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EE66-9227-B447-9FAD-AF7440E6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7F3C2-C4C4-1F48-9A10-CA26B792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0441B-AE57-B64C-BC35-CEE0487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8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38A6-A957-7B4B-A059-1C555E3C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F0C03-E344-684B-9EED-0CE5BD698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AF230-6AE4-A746-B681-80DE994B4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EFA44-86C1-D74D-AD93-AF24F432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07B02-A916-9B48-BFB6-14C2E9AF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0F47-26EC-9346-9763-D8D0BF0E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05DC-6385-224E-A2AD-0574B05C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D9CFC-0CC4-0F4C-ABF2-B300FC659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51B71-C7B7-EF47-96F4-07E9B348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C97C4-5F09-F349-87BD-D955BD1F5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FA381-CD63-314C-954E-3919E48D0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643D1-6CD1-1F4C-B0E1-2B6C79D1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0BD59-C26C-224F-A7CA-BEE5E24B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9A416-C769-8A47-9418-8E2DB2CD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AA06-942F-834F-AE0F-DF38D451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6BAB1-A27A-5A4D-AE9B-9C9A51B1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E5E3C-F42A-6245-A7C1-A24CC442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66642-97CF-3242-8102-6CC11838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C50A1-6F9F-9740-B9EC-FA64CA36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2FBD1-D61E-CE43-918E-6CD3721E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62C6B-A515-2944-8313-275F2DA6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8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CCF5-F456-F348-932F-4EC15C8F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416D1-1FF0-CB47-ACFC-A31DB66F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6AE81-ADB7-2249-B9C5-6175AAE99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20F00-D80B-B145-82F3-D9017A03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34AED-AB4D-F540-9882-D1A83EAE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0D47F-DA5E-ED48-ADC1-F6897D6F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9483-A841-AE4C-81F0-CDAB183F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C791D-A2D0-A84D-8FE0-52E19C6AF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1ACE2-9D8A-4844-8274-191C70DE5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F099E-A6C9-1F45-8770-54AF2C9C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29B2B-BB86-A14A-9175-1DB20A97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B09B-B0C5-A04B-BD8C-ACD23370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29815-D76F-FD4A-8267-3803D0DE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D8BBB-F937-0B45-BA23-6E8917D9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DF2B-6B39-1948-A4C2-9DD51763A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30D36-D6A3-5442-91E6-61307C84D7A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7D42-3918-2D4A-BE70-8E64FF9EA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CFC33-08FD-184E-91B4-1E2B33670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C9D9-A664-824E-80F1-001AF8E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8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156C-09C4-1B4E-91A0-48B63CCCC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about triangular and L-shaped detectors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43E6D-2BFC-504D-84A2-DBC295E8D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Riccardo </a:t>
            </a:r>
            <a:r>
              <a:rPr lang="en-US" dirty="0" err="1"/>
              <a:t>DeSalvo</a:t>
            </a:r>
            <a:endParaRPr lang="en-US" dirty="0"/>
          </a:p>
          <a:p>
            <a:r>
              <a:rPr lang="en-US" dirty="0"/>
              <a:t>University of </a:t>
            </a:r>
            <a:r>
              <a:rPr lang="en-US" dirty="0" err="1"/>
              <a:t>Sannio</a:t>
            </a:r>
            <a:r>
              <a:rPr lang="en-US" dirty="0"/>
              <a:t> and </a:t>
            </a:r>
            <a:r>
              <a:rPr lang="en-US" dirty="0" err="1"/>
              <a:t>Riclab</a:t>
            </a:r>
            <a:r>
              <a:rPr lang="en-US" dirty="0"/>
              <a:t> LLC</a:t>
            </a:r>
          </a:p>
        </p:txBody>
      </p:sp>
    </p:spTree>
    <p:extLst>
      <p:ext uri="{BB962C8B-B14F-4D97-AF65-F5344CB8AC3E}">
        <p14:creationId xmlns:p14="http://schemas.microsoft.com/office/powerpoint/2010/main" val="102010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B951-AE46-4C49-AED0-3F5F1B03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to reduce the beam size: </a:t>
            </a:r>
            <a:br>
              <a:rPr lang="en-US" dirty="0"/>
            </a:br>
            <a:r>
              <a:rPr lang="en-US" dirty="0"/>
              <a:t>both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47-46D7-1A46-BDD7-FAC5A4C2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3694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Thermal compensation on the telescope mirrors allow to precisely match the sizes of the two beam spots on the beam splitter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Dynamical correction for power-dependent aberrations in the main mirrors may allow elimination of the compensation plates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6B0BA-DEFF-2144-8783-0AAB3FA87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51179" y="1442387"/>
            <a:ext cx="5072044" cy="5117814"/>
          </a:xfrm>
          <a:prstGeom prst="rect">
            <a:avLst/>
          </a:prstGeom>
        </p:spPr>
      </p:pic>
      <p:sp>
        <p:nvSpPr>
          <p:cNvPr id="5" name="Explosion 1 4">
            <a:extLst>
              <a:ext uri="{FF2B5EF4-FFF2-40B4-BE49-F238E27FC236}">
                <a16:creationId xmlns:a16="http://schemas.microsoft.com/office/drawing/2014/main" id="{DB08ED50-EB46-A147-993A-207FBE6EE01E}"/>
              </a:ext>
            </a:extLst>
          </p:cNvPr>
          <p:cNvSpPr/>
          <p:nvPr/>
        </p:nvSpPr>
        <p:spPr>
          <a:xfrm>
            <a:off x="5943600" y="2534194"/>
            <a:ext cx="152400" cy="1567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>
            <a:extLst>
              <a:ext uri="{FF2B5EF4-FFF2-40B4-BE49-F238E27FC236}">
                <a16:creationId xmlns:a16="http://schemas.microsoft.com/office/drawing/2014/main" id="{5BFE3975-AF1C-E44D-9F4A-6E821B96BC1C}"/>
              </a:ext>
            </a:extLst>
          </p:cNvPr>
          <p:cNvSpPr/>
          <p:nvPr/>
        </p:nvSpPr>
        <p:spPr>
          <a:xfrm>
            <a:off x="6481763" y="2496094"/>
            <a:ext cx="152400" cy="1567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69BE105B-D885-5E4A-9BE4-6D98E087A4D3}"/>
              </a:ext>
            </a:extLst>
          </p:cNvPr>
          <p:cNvSpPr/>
          <p:nvPr/>
        </p:nvSpPr>
        <p:spPr>
          <a:xfrm>
            <a:off x="7129462" y="1747247"/>
            <a:ext cx="152400" cy="1567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B68DB77C-7EB3-D643-939E-D04AA64DAF95}"/>
              </a:ext>
            </a:extLst>
          </p:cNvPr>
          <p:cNvSpPr/>
          <p:nvPr/>
        </p:nvSpPr>
        <p:spPr>
          <a:xfrm>
            <a:off x="7227515" y="1364009"/>
            <a:ext cx="152400" cy="1567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7091E-D374-0449-B3E1-0B1B1379AD65}"/>
              </a:ext>
            </a:extLst>
          </p:cNvPr>
          <p:cNvSpPr txBox="1"/>
          <p:nvPr/>
        </p:nvSpPr>
        <p:spPr>
          <a:xfrm>
            <a:off x="5985209" y="2205139"/>
            <a:ext cx="60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17405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B951-AE46-4C49-AED0-3F5F1B03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to reduce the beam size: </a:t>
            </a:r>
            <a:br>
              <a:rPr lang="en-US" dirty="0"/>
            </a:br>
            <a:r>
              <a:rPr lang="en-US" dirty="0"/>
              <a:t>both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47-46D7-1A46-BDD7-FAC5A4C2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369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Beams from multiple detectors can be sequentially extracted from the main tunnel with beam splitters naturally located in well separated halls</a:t>
            </a:r>
            <a:r>
              <a:rPr lang="en-US" dirty="0">
                <a:effectLst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657F4-80E9-5347-9041-4C3FF2C06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78706" y="1611960"/>
            <a:ext cx="4903694" cy="49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6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B951-AE46-4C49-AED0-3F5F1B03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to reduce the beam size: </a:t>
            </a:r>
            <a:br>
              <a:rPr lang="en-US" dirty="0"/>
            </a:br>
            <a:r>
              <a:rPr lang="en-US" dirty="0"/>
              <a:t>both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47-46D7-1A46-BDD7-FAC5A4C2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3694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en-US" dirty="0"/>
              <a:t>The longer distances offer the opportunity to cleanly separate the ghost images of the ITM wedge for diagnostic and control use. 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/>
              <a:t>They can be extracted with the additional advantage of smaller ITM wedge angles.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B4559-4300-304D-94D2-28E5DBBE6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8" t="5659" b="69068"/>
          <a:stretch/>
        </p:blipFill>
        <p:spPr bwMode="auto">
          <a:xfrm>
            <a:off x="5741893" y="2057400"/>
            <a:ext cx="5951967" cy="2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441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4BF3-A27C-0F41-8377-10863A02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/>
          <a:lstStyle/>
          <a:p>
            <a:r>
              <a:rPr lang="en-US" dirty="0"/>
              <a:t>Advantages of the L-shaped interferometers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040A-13A4-0745-90D6-C57D53B9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There are </a:t>
            </a:r>
            <a:r>
              <a:rPr lang="en-US" b="1" dirty="0"/>
              <a:t>8 </a:t>
            </a:r>
            <a:r>
              <a:rPr lang="en-US" dirty="0"/>
              <a:t>interferometers in the “L” instead of </a:t>
            </a:r>
            <a:r>
              <a:rPr lang="en-US" b="1" dirty="0"/>
              <a:t>6</a:t>
            </a:r>
            <a:r>
              <a:rPr lang="en-US" dirty="0"/>
              <a:t> in the triangular</a:t>
            </a:r>
          </a:p>
          <a:p>
            <a:pPr marL="0" indent="0">
              <a:buNone/>
            </a:pPr>
            <a:r>
              <a:rPr lang="en-US" dirty="0"/>
              <a:t>There are several operational advantages from the fact that the two GW detectors oriented at 45</a:t>
            </a:r>
            <a:r>
              <a:rPr lang="en-US" baseline="30000" dirty="0"/>
              <a:t>o</a:t>
            </a:r>
            <a:r>
              <a:rPr lang="en-US" dirty="0"/>
              <a:t> are in completely separate tunnels. </a:t>
            </a:r>
          </a:p>
          <a:p>
            <a:r>
              <a:rPr lang="en-US" dirty="0"/>
              <a:t>Star-watch mode observation can be maintained in one during maintenance of the other</a:t>
            </a:r>
          </a:p>
          <a:p>
            <a:r>
              <a:rPr lang="en-US" dirty="0"/>
              <a:t>The construction can be staged in time and is more flexible.  Example:</a:t>
            </a:r>
          </a:p>
          <a:p>
            <a:pPr lvl="1"/>
            <a:r>
              <a:rPr lang="en-US" dirty="0"/>
              <a:t>The second tunnel pair can be completed while a first detector is implemented in the first tunnel pair.</a:t>
            </a:r>
          </a:p>
          <a:p>
            <a:pPr lvl="1"/>
            <a:r>
              <a:rPr lang="en-US" dirty="0"/>
              <a:t>Debugged detectors can be installed in the second pair of tunnels</a:t>
            </a:r>
          </a:p>
          <a:p>
            <a:pPr lvl="1"/>
            <a:r>
              <a:rPr lang="en-US" dirty="0"/>
              <a:t>The second detector is installed in the first tunnel</a:t>
            </a:r>
          </a:p>
          <a:p>
            <a:pPr lvl="1"/>
            <a:r>
              <a:rPr lang="en-US" dirty="0"/>
              <a:t>More flexibility is available for a staged installation of the cryogenic LF detectors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9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ric:Desktop:stations.png">
            <a:extLst>
              <a:ext uri="{FF2B5EF4-FFF2-40B4-BE49-F238E27FC236}">
                <a16:creationId xmlns:a16="http://schemas.microsoft.com/office/drawing/2014/main" id="{8E9A2334-C584-F54A-A862-0F58F0BBDBC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r="48619"/>
          <a:stretch/>
        </p:blipFill>
        <p:spPr bwMode="auto">
          <a:xfrm>
            <a:off x="8466898" y="548640"/>
            <a:ext cx="2886902" cy="274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D4BF3-A27C-0F41-8377-10863A02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/>
          <a:lstStyle/>
          <a:p>
            <a:r>
              <a:rPr lang="en-US" dirty="0"/>
              <a:t>Advantages of the L-shaped interferometers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040A-13A4-0745-90D6-C57D53B9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several observational advantages</a:t>
            </a:r>
          </a:p>
          <a:p>
            <a:r>
              <a:rPr lang="en-US" dirty="0"/>
              <a:t>Maintenance in the “x” detectors can be performed</a:t>
            </a:r>
          </a:p>
          <a:p>
            <a:pPr marL="0" indent="0">
              <a:buNone/>
            </a:pPr>
            <a:r>
              <a:rPr lang="en-US" dirty="0"/>
              <a:t>while the “</a:t>
            </a:r>
            <a:r>
              <a:rPr lang="en-US" sz="3200" dirty="0"/>
              <a:t>+”</a:t>
            </a:r>
            <a:r>
              <a:rPr lang="en-US" dirty="0"/>
              <a:t> detectors run in star-watch mode.</a:t>
            </a:r>
          </a:p>
          <a:p>
            <a:pPr lvl="1"/>
            <a:r>
              <a:rPr lang="en-US" dirty="0"/>
              <a:t>In the triangular configuration access to any angle station may perturb all detectors and impede all detections.</a:t>
            </a:r>
          </a:p>
          <a:p>
            <a:r>
              <a:rPr lang="en-US" dirty="0"/>
              <a:t>The two pairs of identical interferometer in the “x”, ”+” configuration tunnels are ideal for stochastic background detection.</a:t>
            </a:r>
          </a:p>
          <a:p>
            <a:r>
              <a:rPr lang="en-US" dirty="0"/>
              <a:t>L-shaped detectors can be extended with longer arms.</a:t>
            </a:r>
          </a:p>
        </p:txBody>
      </p:sp>
    </p:spTree>
    <p:extLst>
      <p:ext uri="{BB962C8B-B14F-4D97-AF65-F5344CB8AC3E}">
        <p14:creationId xmlns:p14="http://schemas.microsoft.com/office/powerpoint/2010/main" val="418960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1F13-2C66-E340-8D6B-D2B2426C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configurations were </a:t>
            </a:r>
            <a:r>
              <a:rPr lang="en-US" dirty="0" err="1"/>
              <a:t>conmpared</a:t>
            </a:r>
            <a:r>
              <a:rPr lang="en-US" dirty="0"/>
              <a:t> for 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E666-762B-3748-99E1-B176BE34F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traditional L-shape and triangular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6C591-F564-2741-9D7C-FAC437353255}"/>
              </a:ext>
            </a:extLst>
          </p:cNvPr>
          <p:cNvPicPr/>
          <p:nvPr/>
        </p:nvPicPr>
        <p:blipFill rotWithShape="1">
          <a:blip r:embed="rId2"/>
          <a:srcRect l="16818" t="8648" r="7710" b="64927"/>
          <a:stretch/>
        </p:blipFill>
        <p:spPr bwMode="auto">
          <a:xfrm>
            <a:off x="1391223" y="2471102"/>
            <a:ext cx="8877725" cy="4021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46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1F13-2C66-E340-8D6B-D2B2426C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configurations compared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E666-762B-3748-99E1-B176BE34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618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Same length of tunnels and of vacuum pipes</a:t>
            </a:r>
          </a:p>
          <a:p>
            <a:r>
              <a:rPr lang="en-US" dirty="0"/>
              <a:t>Each tunnel houses 2 warm interferometers and 2 low-frequency </a:t>
            </a:r>
            <a:r>
              <a:rPr lang="en-US" dirty="0" err="1"/>
              <a:t>cryo</a:t>
            </a:r>
            <a:r>
              <a:rPr lang="en-US" dirty="0"/>
              <a:t> ones.</a:t>
            </a:r>
          </a:p>
          <a:p>
            <a:r>
              <a:rPr lang="en-US" dirty="0"/>
              <a:t>Both geometries optimized to make complete detection of both polarizations</a:t>
            </a:r>
          </a:p>
          <a:p>
            <a:r>
              <a:rPr lang="en-US" dirty="0"/>
              <a:t>The 86% lower sensitivity/km from the 60</a:t>
            </a:r>
            <a:r>
              <a:rPr lang="en-US" baseline="30000" dirty="0"/>
              <a:t>o</a:t>
            </a:r>
            <a:r>
              <a:rPr lang="en-US" dirty="0"/>
              <a:t> of the triangular configuration is exactly compensated by the shorter arms and the √2 from the twin interferometers in each of the L-shape interferometers at 45</a:t>
            </a:r>
            <a:r>
              <a:rPr lang="en-US" baseline="30000" dirty="0"/>
              <a:t>o</a:t>
            </a:r>
            <a:r>
              <a:rPr lang="en-US" dirty="0"/>
              <a:t>.</a:t>
            </a:r>
          </a:p>
          <a:p>
            <a:r>
              <a:rPr lang="en-US" dirty="0"/>
              <a:t>Same cost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9BB41-0CDC-EF47-93E2-5EF1576D9A42}"/>
              </a:ext>
            </a:extLst>
          </p:cNvPr>
          <p:cNvPicPr/>
          <p:nvPr/>
        </p:nvPicPr>
        <p:blipFill rotWithShape="1">
          <a:blip r:embed="rId2"/>
          <a:srcRect l="16818" t="8648" r="42069" b="64927"/>
          <a:stretch/>
        </p:blipFill>
        <p:spPr bwMode="auto">
          <a:xfrm>
            <a:off x="7644385" y="260413"/>
            <a:ext cx="3877056" cy="3224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BF788-47B0-B546-8349-66C99F8C4FFA}"/>
              </a:ext>
            </a:extLst>
          </p:cNvPr>
          <p:cNvPicPr/>
          <p:nvPr/>
        </p:nvPicPr>
        <p:blipFill rotWithShape="1">
          <a:blip r:embed="rId2"/>
          <a:srcRect l="54957" t="8648" r="3930" b="64927"/>
          <a:stretch/>
        </p:blipFill>
        <p:spPr bwMode="auto">
          <a:xfrm>
            <a:off x="7644384" y="3429000"/>
            <a:ext cx="3877056" cy="3224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98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4C86-3ECE-FB4B-80EB-22FF0526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most obvious problems with the triangular design is the Beam Splitter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BDC455-62BD-154B-B19B-9EEBA9BEF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793" b="39744"/>
          <a:stretch/>
        </p:blipFill>
        <p:spPr>
          <a:xfrm>
            <a:off x="838199" y="2129245"/>
            <a:ext cx="10605556" cy="4572000"/>
          </a:xfrm>
        </p:spPr>
      </p:pic>
    </p:spTree>
    <p:extLst>
      <p:ext uri="{BB962C8B-B14F-4D97-AF65-F5344CB8AC3E}">
        <p14:creationId xmlns:p14="http://schemas.microsoft.com/office/powerpoint/2010/main" val="194146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4C86-3ECE-FB4B-80EB-22FF0526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Beam Splitter problems with the triangular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32163-122A-0749-8F20-55B9063B8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Entering the beam splitter at more than 45</a:t>
            </a:r>
            <a:r>
              <a:rPr lang="en-US" sz="3600" baseline="30000" dirty="0"/>
              <a:t>o</a:t>
            </a:r>
            <a:r>
              <a:rPr lang="en-US" sz="3600" dirty="0"/>
              <a:t> has 	 a dramatic effect on the beam splitter size; </a:t>
            </a:r>
          </a:p>
          <a:p>
            <a:r>
              <a:rPr lang="en-US" sz="3600" dirty="0"/>
              <a:t>At 60</a:t>
            </a:r>
            <a:r>
              <a:rPr lang="en-US" sz="3600" baseline="30000" dirty="0"/>
              <a:t>o</a:t>
            </a:r>
            <a:r>
              <a:rPr lang="en-US" sz="3600" dirty="0"/>
              <a:t> needs to be 1.6 x as wide as at 45</a:t>
            </a:r>
            <a:r>
              <a:rPr lang="en-US" sz="3600" baseline="30000" dirty="0"/>
              <a:t>o</a:t>
            </a:r>
          </a:p>
          <a:p>
            <a:r>
              <a:rPr lang="en-US" sz="3600" dirty="0"/>
              <a:t>2 x the distance travelled in glass</a:t>
            </a:r>
          </a:p>
          <a:p>
            <a:r>
              <a:rPr lang="en-US" sz="3600" dirty="0"/>
              <a:t>6 x times as heavy</a:t>
            </a:r>
          </a:p>
          <a:p>
            <a:r>
              <a:rPr lang="en-US" sz="3600" dirty="0"/>
              <a:t>If the beam size is not reduced by baffling or optical means it ends up being larger than the main mirrors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7EA3A-9B6A-2641-B8C6-7EE3C4A4E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36" t="29624" b="41649"/>
          <a:stretch/>
        </p:blipFill>
        <p:spPr bwMode="auto">
          <a:xfrm>
            <a:off x="9981527" y="3429000"/>
            <a:ext cx="1783586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EDD45-0CF9-B849-AE6B-84B6AEF0C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66" r="45975" b="40534"/>
          <a:stretch/>
        </p:blipFill>
        <p:spPr>
          <a:xfrm>
            <a:off x="9909104" y="1825625"/>
            <a:ext cx="181817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3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F56D-FA6B-F545-83C3-F12BDC34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solution to reduce the beam size of the triangular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4C90-0E5B-AE40-853C-6C5490EFC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8047" cy="4351338"/>
          </a:xfrm>
        </p:spPr>
        <p:txBody>
          <a:bodyPr/>
          <a:lstStyle/>
          <a:p>
            <a:r>
              <a:rPr lang="en-US" dirty="0"/>
              <a:t>Spherical lensing on outer surface of Input Test Mass</a:t>
            </a:r>
          </a:p>
          <a:p>
            <a:r>
              <a:rPr lang="en-US" dirty="0"/>
              <a:t>Problems:</a:t>
            </a:r>
          </a:p>
          <a:p>
            <a:r>
              <a:rPr lang="en-US" dirty="0"/>
              <a:t>Transforms translations into angles</a:t>
            </a:r>
          </a:p>
          <a:p>
            <a:r>
              <a:rPr lang="en-US" dirty="0"/>
              <a:t>Does not provide position and mode matching tools for the two spots at the recombination point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A371C-E463-8843-9A47-54F1040A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30084"/>
            <a:ext cx="10746889" cy="21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8D47-FB06-0145-A6EE-6775DE3C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26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to solve the large Beam Splitter problem?</a:t>
            </a:r>
          </a:p>
        </p:txBody>
      </p:sp>
    </p:spTree>
    <p:extLst>
      <p:ext uri="{BB962C8B-B14F-4D97-AF65-F5344CB8AC3E}">
        <p14:creationId xmlns:p14="http://schemas.microsoft.com/office/powerpoint/2010/main" val="124346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B951-AE46-4C49-AED0-3F5F1B03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90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Proposed solution to reduce the beam size: </a:t>
            </a:r>
            <a:br>
              <a:rPr lang="en-US" dirty="0"/>
            </a:br>
            <a:r>
              <a:rPr lang="en-US" sz="3200" dirty="0"/>
              <a:t>(solution useful to both triangular and L-configuration)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47-46D7-1A46-BDD7-FAC5A4C2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3694" cy="4351338"/>
          </a:xfrm>
        </p:spPr>
        <p:txBody>
          <a:bodyPr/>
          <a:lstStyle/>
          <a:p>
            <a:r>
              <a:rPr lang="en-US" dirty="0"/>
              <a:t>Move the </a:t>
            </a:r>
            <a:r>
              <a:rPr lang="en-US" sz="2400" dirty="0"/>
              <a:t>(injection and detection)</a:t>
            </a:r>
            <a:r>
              <a:rPr lang="en-US" dirty="0"/>
              <a:t> beam expanding telescopes inside the Michelson interferometer</a:t>
            </a:r>
          </a:p>
          <a:p>
            <a:r>
              <a:rPr lang="en-US" dirty="0"/>
              <a:t>Requirement:</a:t>
            </a:r>
          </a:p>
          <a:p>
            <a:r>
              <a:rPr lang="en-US" dirty="0"/>
              <a:t>Use two parabolic telescope mirrors angled 7.5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sz="1800" dirty="0"/>
              <a:t>(for the triangular configuration, small angle for “L”)</a:t>
            </a:r>
            <a:endParaRPr lang="en-US" dirty="0"/>
          </a:p>
          <a:p>
            <a:r>
              <a:rPr lang="en-US" dirty="0"/>
              <a:t>Multiple advantages: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DB389-5DF2-6F42-BA9A-617F650BC97F}"/>
              </a:ext>
            </a:extLst>
          </p:cNvPr>
          <p:cNvPicPr/>
          <p:nvPr/>
        </p:nvPicPr>
        <p:blipFill rotWithShape="1">
          <a:blip r:embed="rId2"/>
          <a:srcRect t="11146" b="15124"/>
          <a:stretch/>
        </p:blipFill>
        <p:spPr bwMode="auto">
          <a:xfrm>
            <a:off x="5390923" y="1568464"/>
            <a:ext cx="5485765" cy="5234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017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B951-AE46-4C49-AED0-3F5F1B03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to reduce the beam size: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47-46D7-1A46-BDD7-FAC5A4C2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369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Smaller beam splitter is required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ITM with a flat back surface simpler to manufacture </a:t>
            </a:r>
            <a:r>
              <a:rPr lang="en-US" dirty="0">
                <a:effectLst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Independent control of the two mirrors for best lateral and angular overlap of spots on the beam splitter</a:t>
            </a:r>
            <a:r>
              <a:rPr lang="en-US" dirty="0">
                <a:effectLst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Beams can cross at 90</a:t>
            </a:r>
            <a:r>
              <a:rPr lang="en-US" baseline="30000" dirty="0"/>
              <a:t>o</a:t>
            </a:r>
            <a:r>
              <a:rPr lang="en-US" dirty="0"/>
              <a:t> also in triangular configuration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6B0BA-DEFF-2144-8783-0AAB3FA87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51179" y="1442387"/>
            <a:ext cx="5072044" cy="51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590</Words>
  <Application>Microsoft Macintosh PowerPoint</Application>
  <PresentationFormat>Widescreen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Considerations about triangular and L-shaped detectors</vt:lpstr>
      <vt:lpstr>Two configurations were conmpared for ET</vt:lpstr>
      <vt:lpstr>Two configurations compared</vt:lpstr>
      <vt:lpstr>The most obvious problems with the triangular design is the Beam Splitter </vt:lpstr>
      <vt:lpstr>Beam Splitter problems with the triangular design</vt:lpstr>
      <vt:lpstr>Present solution to reduce the beam size of the triangular configuration</vt:lpstr>
      <vt:lpstr>How to solve the large Beam Splitter problem?</vt:lpstr>
      <vt:lpstr>Proposed solution to reduce the beam size:  (solution useful to both triangular and L-configuration)</vt:lpstr>
      <vt:lpstr>Proposed solution to reduce the beam size: </vt:lpstr>
      <vt:lpstr>Proposed solution to reduce the beam size:  both configurations</vt:lpstr>
      <vt:lpstr>Proposed solution to reduce the beam size:  both configurations</vt:lpstr>
      <vt:lpstr>Proposed solution to reduce the beam size:  both configurations</vt:lpstr>
      <vt:lpstr>Advantages of the L-shaped interferometers</vt:lpstr>
      <vt:lpstr>Advantages of the L-shaped interferometers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DeSalvo</dc:creator>
  <cp:lastModifiedBy>Riccardo DeSalvo</cp:lastModifiedBy>
  <cp:revision>26</cp:revision>
  <dcterms:created xsi:type="dcterms:W3CDTF">2019-01-21T21:52:15Z</dcterms:created>
  <dcterms:modified xsi:type="dcterms:W3CDTF">2019-02-03T15:47:50Z</dcterms:modified>
</cp:coreProperties>
</file>