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5" r:id="rId1"/>
  </p:sldMasterIdLst>
  <p:notesMasterIdLst>
    <p:notesMasterId r:id="rId28"/>
  </p:notesMasterIdLst>
  <p:handoutMasterIdLst>
    <p:handoutMasterId r:id="rId29"/>
  </p:handoutMasterIdLst>
  <p:sldIdLst>
    <p:sldId id="256" r:id="rId2"/>
    <p:sldId id="421" r:id="rId3"/>
    <p:sldId id="390" r:id="rId4"/>
    <p:sldId id="290" r:id="rId5"/>
    <p:sldId id="289" r:id="rId6"/>
    <p:sldId id="291" r:id="rId7"/>
    <p:sldId id="292" r:id="rId8"/>
    <p:sldId id="293" r:id="rId9"/>
    <p:sldId id="384" r:id="rId10"/>
    <p:sldId id="340" r:id="rId11"/>
    <p:sldId id="345" r:id="rId12"/>
    <p:sldId id="406" r:id="rId13"/>
    <p:sldId id="416" r:id="rId14"/>
    <p:sldId id="426" r:id="rId15"/>
    <p:sldId id="427" r:id="rId16"/>
    <p:sldId id="415" r:id="rId17"/>
    <p:sldId id="419" r:id="rId18"/>
    <p:sldId id="417" r:id="rId19"/>
    <p:sldId id="420" r:id="rId20"/>
    <p:sldId id="418" r:id="rId21"/>
    <p:sldId id="311" r:id="rId22"/>
    <p:sldId id="319" r:id="rId23"/>
    <p:sldId id="422" r:id="rId24"/>
    <p:sldId id="423" r:id="rId25"/>
    <p:sldId id="424" r:id="rId26"/>
    <p:sldId id="42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  <a:srgbClr val="E8A857"/>
    <a:srgbClr val="FFC800"/>
    <a:srgbClr val="CDCDCD"/>
    <a:srgbClr val="6600CC"/>
    <a:srgbClr val="7A37FF"/>
    <a:srgbClr val="C8C8C8"/>
    <a:srgbClr val="C7C7C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9" autoAdjust="0"/>
    <p:restoredTop sz="74419" autoAdjust="0"/>
  </p:normalViewPr>
  <p:slideViewPr>
    <p:cSldViewPr showGuides="1">
      <p:cViewPr varScale="1">
        <p:scale>
          <a:sx n="83" d="100"/>
          <a:sy n="83" d="100"/>
        </p:scale>
        <p:origin x="-2472" y="-90"/>
      </p:cViewPr>
      <p:guideLst>
        <p:guide orient="horz" pos="4020"/>
        <p:guide pos="1701"/>
        <p:guide pos="2653"/>
        <p:guide pos="31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260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028A6-B976-49DA-A639-66F964E845C1}" type="datetimeFigureOut">
              <a:rPr lang="de-DE" smtClean="0"/>
              <a:pPr/>
              <a:t>26.03.2014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38D8C-B55E-4025-9972-2F4BC81E727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830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32E87-99CB-413E-BE24-A33853F38655}" type="datetimeFigureOut">
              <a:rPr lang="de-DE" smtClean="0"/>
              <a:pPr/>
              <a:t>26.03.2014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5B472-85CD-4864-A899-2003DF252A4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919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B472-85CD-4864-A899-2003DF252A42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LVDTs + ground STS2 make a corrected sensor down to ~10mHz</a:t>
            </a:r>
          </a:p>
          <a:p>
            <a:endParaRPr lang="en-US" dirty="0" smtClean="0"/>
          </a:p>
          <a:p>
            <a:r>
              <a:rPr lang="en-US" dirty="0" smtClean="0"/>
              <a:t>Vertical geophones measure inertial motion directly on the table, only good above ~0.3Hz</a:t>
            </a:r>
          </a:p>
          <a:p>
            <a:endParaRPr lang="en-US" dirty="0" smtClean="0"/>
          </a:p>
          <a:p>
            <a:r>
              <a:rPr lang="en-US" dirty="0" smtClean="0"/>
              <a:t>Horizontal accelerometers are extremely good at low-F, but suffer tilt on spring-box and not sensitive enough above ~10 Hz</a:t>
            </a:r>
          </a:p>
          <a:p>
            <a:endParaRPr lang="en-US" dirty="0" smtClean="0"/>
          </a:p>
          <a:p>
            <a:r>
              <a:rPr lang="en-US" dirty="0" smtClean="0"/>
              <a:t>Vertical blend ~0.01 Hz and 0.3 Hz</a:t>
            </a:r>
          </a:p>
          <a:p>
            <a:r>
              <a:rPr lang="en-US" dirty="0" smtClean="0"/>
              <a:t>UGF ~ 5-15 Hz</a:t>
            </a:r>
          </a:p>
          <a:p>
            <a:endParaRPr lang="en-US" dirty="0" smtClean="0"/>
          </a:p>
          <a:p>
            <a:r>
              <a:rPr lang="en-US" dirty="0" smtClean="0"/>
              <a:t>Horizontal ~ 0.04 Hz and 0.15 Hz</a:t>
            </a:r>
          </a:p>
          <a:p>
            <a:r>
              <a:rPr lang="en-US" dirty="0" smtClean="0"/>
              <a:t>UGF ~ 0.5-3 Hz</a:t>
            </a:r>
          </a:p>
          <a:p>
            <a:endParaRPr lang="en-US" dirty="0" smtClean="0"/>
          </a:p>
          <a:p>
            <a:r>
              <a:rPr lang="en-US" dirty="0" smtClean="0"/>
              <a:t>Geophones add noise at ~30-100mHz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B472-85CD-4864-A899-2003DF252A42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5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LVDTs + ground STS2 make a corrected sensor down to ~10mHz</a:t>
            </a:r>
          </a:p>
          <a:p>
            <a:endParaRPr lang="en-US" dirty="0" smtClean="0"/>
          </a:p>
          <a:p>
            <a:r>
              <a:rPr lang="en-US" dirty="0" smtClean="0"/>
              <a:t>Vertical geophones measure inertial motion directly on the table, only good above ~0.3Hz</a:t>
            </a:r>
          </a:p>
          <a:p>
            <a:endParaRPr lang="en-US" dirty="0" smtClean="0"/>
          </a:p>
          <a:p>
            <a:r>
              <a:rPr lang="en-US" dirty="0" smtClean="0"/>
              <a:t>Horizontal accelerometers are extremely good at low-F, but suffer tilt on spring-box and not sensitive enough above ~10 Hz</a:t>
            </a:r>
          </a:p>
          <a:p>
            <a:endParaRPr lang="en-US" dirty="0" smtClean="0"/>
          </a:p>
          <a:p>
            <a:r>
              <a:rPr lang="en-US" dirty="0" smtClean="0"/>
              <a:t>Vertical blend ~0.01 Hz and 0.3 Hz</a:t>
            </a:r>
          </a:p>
          <a:p>
            <a:r>
              <a:rPr lang="en-US" dirty="0" smtClean="0"/>
              <a:t>UGF ~ 5-15 Hz</a:t>
            </a:r>
          </a:p>
          <a:p>
            <a:endParaRPr lang="en-US" dirty="0" smtClean="0"/>
          </a:p>
          <a:p>
            <a:r>
              <a:rPr lang="en-US" dirty="0" smtClean="0"/>
              <a:t>Horizontal ~ 0.04 Hz and 0.15 Hz</a:t>
            </a:r>
          </a:p>
          <a:p>
            <a:r>
              <a:rPr lang="en-US" dirty="0" smtClean="0"/>
              <a:t>UGF ~ 0.5-3 Hz</a:t>
            </a:r>
          </a:p>
          <a:p>
            <a:endParaRPr lang="en-US" dirty="0" smtClean="0"/>
          </a:p>
          <a:p>
            <a:r>
              <a:rPr lang="en-US" dirty="0" smtClean="0"/>
              <a:t>Geophones add noise at ~30-100mHz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B472-85CD-4864-A899-2003DF252A42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5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LVDTs + ground STS2 make a corrected sensor down to ~10mHz</a:t>
            </a:r>
          </a:p>
          <a:p>
            <a:endParaRPr lang="en-US" dirty="0" smtClean="0"/>
          </a:p>
          <a:p>
            <a:r>
              <a:rPr lang="en-US" dirty="0" smtClean="0"/>
              <a:t>Vertical geophones measure inertial motion directly on the table, only good above ~0.3Hz</a:t>
            </a:r>
          </a:p>
          <a:p>
            <a:endParaRPr lang="en-US" dirty="0" smtClean="0"/>
          </a:p>
          <a:p>
            <a:r>
              <a:rPr lang="en-US" dirty="0" smtClean="0"/>
              <a:t>Horizontal accelerometers are extremely good at low-F, but suffer tilt on spring-box and not sensitive enough above ~10 Hz</a:t>
            </a:r>
          </a:p>
          <a:p>
            <a:endParaRPr lang="en-US" dirty="0" smtClean="0"/>
          </a:p>
          <a:p>
            <a:r>
              <a:rPr lang="en-US" dirty="0" smtClean="0"/>
              <a:t>Vertical blend ~0.01 Hz and 0.3 Hz</a:t>
            </a:r>
          </a:p>
          <a:p>
            <a:r>
              <a:rPr lang="en-US" dirty="0" smtClean="0"/>
              <a:t>UGF ~ 5-15 Hz</a:t>
            </a:r>
          </a:p>
          <a:p>
            <a:endParaRPr lang="en-US" dirty="0" smtClean="0"/>
          </a:p>
          <a:p>
            <a:r>
              <a:rPr lang="en-US" dirty="0" smtClean="0"/>
              <a:t>Horizontal ~ 0.04 Hz and 0.15 Hz</a:t>
            </a:r>
          </a:p>
          <a:p>
            <a:r>
              <a:rPr lang="en-US" dirty="0" smtClean="0"/>
              <a:t>UGF ~ 0.5-3 Hz</a:t>
            </a:r>
          </a:p>
          <a:p>
            <a:endParaRPr lang="en-US" dirty="0" smtClean="0"/>
          </a:p>
          <a:p>
            <a:r>
              <a:rPr lang="en-US" dirty="0" smtClean="0"/>
              <a:t>Geophones add noise at ~30-100mHz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B472-85CD-4864-A899-2003DF252A42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5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HAM-SAS used as guideline</a:t>
            </a:r>
          </a:p>
          <a:p>
            <a:r>
              <a:rPr lang="de-DE" dirty="0" smtClean="0"/>
              <a:t>Downscaled</a:t>
            </a:r>
          </a:p>
          <a:p>
            <a:r>
              <a:rPr lang="de-DE" dirty="0" smtClean="0"/>
              <a:t>Redesigned </a:t>
            </a:r>
          </a:p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B472-85CD-4864-A899-2003DF252A42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267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99D3E-ADE8-49DB-B675-A8B39EA47124}" type="slidenum">
              <a:rPr lang="en-AU"/>
              <a:pPr/>
              <a:t>2</a:t>
            </a:fld>
            <a:endParaRPr lang="en-AU"/>
          </a:p>
        </p:txBody>
      </p:sp>
      <p:sp>
        <p:nvSpPr>
          <p:cNvPr id="10035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0035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none" anchor="ctr"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9BFBB-73CE-48D1-AF49-6101AAD3EC1D}" type="slidenum">
              <a:rPr lang="en-AU"/>
              <a:pPr/>
              <a:t>3</a:t>
            </a:fld>
            <a:endParaRPr lang="en-AU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42F72-437E-45DD-89A8-F8D8E70A7DD1}" type="slidenum">
              <a:rPr lang="en-AU"/>
              <a:pPr/>
              <a:t>4</a:t>
            </a:fld>
            <a:endParaRPr lang="en-AU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4EC901-F7CB-4D38-A456-1B4EFF0DB4C6}" type="slidenum">
              <a:rPr lang="en-AU"/>
              <a:pPr/>
              <a:t>5</a:t>
            </a:fld>
            <a:endParaRPr lang="en-AU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9BFBB-73CE-48D1-AF49-6101AAD3EC1D}" type="slidenum">
              <a:rPr lang="en-AU"/>
              <a:pPr/>
              <a:t>6</a:t>
            </a:fld>
            <a:endParaRPr lang="en-AU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4DF655-53D6-4E84-B01B-A90279C95913}" type="slidenum">
              <a:rPr lang="en-AU"/>
              <a:pPr/>
              <a:t>7</a:t>
            </a:fld>
            <a:endParaRPr lang="en-AU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74D7B-A929-46C7-8067-CA62F46BF7E1}" type="slidenum">
              <a:rPr lang="en-AU"/>
              <a:pPr/>
              <a:t>8</a:t>
            </a:fld>
            <a:endParaRPr lang="en-AU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Inertial sensors – table motion</a:t>
            </a:r>
          </a:p>
          <a:p>
            <a:r>
              <a:rPr lang="de-DE" dirty="0" smtClean="0"/>
              <a:t>Displacement sensors - relative table</a:t>
            </a:r>
            <a:r>
              <a:rPr lang="de-DE" baseline="0" dirty="0" smtClean="0"/>
              <a:t> position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5B472-85CD-4864-A899-2003DF252A42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34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Seismic Attenuation System control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htec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grpSp>
        <p:nvGrpSpPr>
          <p:cNvPr id="14" name="Gruppieren 1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15" name="Freihandform 1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Rechtec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de-DE" smtClean="0"/>
              <a:t>26.03.2014</a:t>
            </a:r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kumimoji="0" lang="en-AU" smtClean="0"/>
              <a:t>Seismic Attenuation System control</a:t>
            </a:r>
            <a:endParaRPr kumimoji="0"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7" name="Abgerundetes Rechteck 6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10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2" name="Gerade Verbindung 11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Gerade Verbindung 14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bgerundetes Rechteck 15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22"/>
          <p:cNvSpPr>
            <a:spLocks noGrp="1"/>
          </p:cNvSpPr>
          <p:nvPr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8" name="Abgerundetes Rechteck 17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Conor</a:t>
            </a:r>
            <a:r>
              <a:rPr lang="en-US" sz="1400" baseline="0" dirty="0" smtClean="0">
                <a:solidFill>
                  <a:schemeClr val="bg1"/>
                </a:solidFill>
              </a:rPr>
              <a:t> Mow-Lowry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1" name="Abgerundetes Rechteck 20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23" name="Abgerundetes Rechteck 22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Freihandform 25"/>
          <p:cNvSpPr/>
          <p:nvPr/>
        </p:nvSpPr>
        <p:spPr>
          <a:xfrm>
            <a:off x="-820598" y="-27384"/>
            <a:ext cx="11009222" cy="1563008"/>
          </a:xfrm>
          <a:custGeom>
            <a:avLst/>
            <a:gdLst>
              <a:gd name="connsiteX0" fmla="*/ 39413 w 9380482"/>
              <a:gd name="connsiteY0" fmla="*/ 23648 h 6999890"/>
              <a:gd name="connsiteX1" fmla="*/ 9380482 w 9380482"/>
              <a:gd name="connsiteY1" fmla="*/ 0 h 6999890"/>
              <a:gd name="connsiteX2" fmla="*/ 0 w 9380482"/>
              <a:gd name="connsiteY2" fmla="*/ 6999890 h 6999890"/>
              <a:gd name="connsiteX3" fmla="*/ 39413 w 9380482"/>
              <a:gd name="connsiteY3" fmla="*/ 23648 h 6999890"/>
              <a:gd name="connsiteX0" fmla="*/ 1573391 w 10914460"/>
              <a:gd name="connsiteY0" fmla="*/ 23648 h 8108457"/>
              <a:gd name="connsiteX1" fmla="*/ 10914460 w 10914460"/>
              <a:gd name="connsiteY1" fmla="*/ 0 h 8108457"/>
              <a:gd name="connsiteX2" fmla="*/ 0 w 10914460"/>
              <a:gd name="connsiteY2" fmla="*/ 8108457 h 8108457"/>
              <a:gd name="connsiteX3" fmla="*/ 1573391 w 10914460"/>
              <a:gd name="connsiteY3" fmla="*/ 23648 h 8108457"/>
              <a:gd name="connsiteX0" fmla="*/ 1573391 w 11449272"/>
              <a:gd name="connsiteY0" fmla="*/ 340127 h 8424936"/>
              <a:gd name="connsiteX1" fmla="*/ 11449272 w 11449272"/>
              <a:gd name="connsiteY1" fmla="*/ 0 h 8424936"/>
              <a:gd name="connsiteX2" fmla="*/ 0 w 11449272"/>
              <a:gd name="connsiteY2" fmla="*/ 8424936 h 8424936"/>
              <a:gd name="connsiteX3" fmla="*/ 1573391 w 11449272"/>
              <a:gd name="connsiteY3" fmla="*/ 340127 h 8424936"/>
              <a:gd name="connsiteX0" fmla="*/ 1573391 w 12673408"/>
              <a:gd name="connsiteY0" fmla="*/ 916191 h 9001000"/>
              <a:gd name="connsiteX1" fmla="*/ 12673408 w 12673408"/>
              <a:gd name="connsiteY1" fmla="*/ 0 h 9001000"/>
              <a:gd name="connsiteX2" fmla="*/ 0 w 12673408"/>
              <a:gd name="connsiteY2" fmla="*/ 9001000 h 9001000"/>
              <a:gd name="connsiteX3" fmla="*/ 1573391 w 12673408"/>
              <a:gd name="connsiteY3" fmla="*/ 916191 h 9001000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997327 w 12673408"/>
              <a:gd name="connsiteY0" fmla="*/ 124103 h 8208912"/>
              <a:gd name="connsiteX1" fmla="*/ 12673408 w 12673408"/>
              <a:gd name="connsiteY1" fmla="*/ 0 h 8208912"/>
              <a:gd name="connsiteX2" fmla="*/ 0 w 12673408"/>
              <a:gd name="connsiteY2" fmla="*/ 8208912 h 8208912"/>
              <a:gd name="connsiteX3" fmla="*/ 997327 w 12673408"/>
              <a:gd name="connsiteY3" fmla="*/ 124103 h 8208912"/>
              <a:gd name="connsiteX0" fmla="*/ 997327 w 11305256"/>
              <a:gd name="connsiteY0" fmla="*/ 0 h 8084809"/>
              <a:gd name="connsiteX1" fmla="*/ 11305256 w 11305256"/>
              <a:gd name="connsiteY1" fmla="*/ 47297 h 8084809"/>
              <a:gd name="connsiteX2" fmla="*/ 0 w 11305256"/>
              <a:gd name="connsiteY2" fmla="*/ 8084809 h 8084809"/>
              <a:gd name="connsiteX3" fmla="*/ 997327 w 11305256"/>
              <a:gd name="connsiteY3" fmla="*/ 0 h 8084809"/>
              <a:gd name="connsiteX0" fmla="*/ 1044624 w 11305256"/>
              <a:gd name="connsiteY0" fmla="*/ 0 h 8037512"/>
              <a:gd name="connsiteX1" fmla="*/ 11305256 w 11305256"/>
              <a:gd name="connsiteY1" fmla="*/ 0 h 8037512"/>
              <a:gd name="connsiteX2" fmla="*/ 0 w 11305256"/>
              <a:gd name="connsiteY2" fmla="*/ 8037512 h 8037512"/>
              <a:gd name="connsiteX3" fmla="*/ 1044624 w 11305256"/>
              <a:gd name="connsiteY3" fmla="*/ 0 h 8037512"/>
              <a:gd name="connsiteX0" fmla="*/ 396552 w 10657184"/>
              <a:gd name="connsiteY0" fmla="*/ 0 h 7461447"/>
              <a:gd name="connsiteX1" fmla="*/ 10657184 w 10657184"/>
              <a:gd name="connsiteY1" fmla="*/ 0 h 7461447"/>
              <a:gd name="connsiteX2" fmla="*/ 0 w 10657184"/>
              <a:gd name="connsiteY2" fmla="*/ 7461447 h 7461447"/>
              <a:gd name="connsiteX3" fmla="*/ 396552 w 10657184"/>
              <a:gd name="connsiteY3" fmla="*/ 0 h 7461447"/>
              <a:gd name="connsiteX0" fmla="*/ 396552 w 10657184"/>
              <a:gd name="connsiteY0" fmla="*/ 0 h 7533456"/>
              <a:gd name="connsiteX1" fmla="*/ 10657184 w 10657184"/>
              <a:gd name="connsiteY1" fmla="*/ 0 h 7533456"/>
              <a:gd name="connsiteX2" fmla="*/ 0 w 10657184"/>
              <a:gd name="connsiteY2" fmla="*/ 7533456 h 7533456"/>
              <a:gd name="connsiteX3" fmla="*/ 396552 w 10657184"/>
              <a:gd name="connsiteY3" fmla="*/ 0 h 7533456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972616 w 11233248"/>
              <a:gd name="connsiteY0" fmla="*/ 0 h 7677472"/>
              <a:gd name="connsiteX1" fmla="*/ 11233248 w 11233248"/>
              <a:gd name="connsiteY1" fmla="*/ 0 h 7677472"/>
              <a:gd name="connsiteX2" fmla="*/ 0 w 11233248"/>
              <a:gd name="connsiteY2" fmla="*/ 7677472 h 7677472"/>
              <a:gd name="connsiteX3" fmla="*/ 972616 w 11233248"/>
              <a:gd name="connsiteY3" fmla="*/ 0 h 7677472"/>
              <a:gd name="connsiteX0" fmla="*/ 972616 w 11809312"/>
              <a:gd name="connsiteY0" fmla="*/ 1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72616 w 11809312"/>
              <a:gd name="connsiteY3" fmla="*/ 1 h 7677473"/>
              <a:gd name="connsiteX0" fmla="*/ 972616 w 11809312"/>
              <a:gd name="connsiteY0" fmla="*/ 1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72616 w 11809312"/>
              <a:gd name="connsiteY3" fmla="*/ 1 h 7677473"/>
              <a:gd name="connsiteX0" fmla="*/ 911268 w 11809312"/>
              <a:gd name="connsiteY0" fmla="*/ 0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11268 w 11809312"/>
              <a:gd name="connsiteY3" fmla="*/ 0 h 7677473"/>
              <a:gd name="connsiteX0" fmla="*/ 722822 w 11620866"/>
              <a:gd name="connsiteY0" fmla="*/ 0 h 7265143"/>
              <a:gd name="connsiteX1" fmla="*/ 11620866 w 11620866"/>
              <a:gd name="connsiteY1" fmla="*/ 0 h 7265143"/>
              <a:gd name="connsiteX2" fmla="*/ 0 w 11620866"/>
              <a:gd name="connsiteY2" fmla="*/ 7265143 h 7265143"/>
              <a:gd name="connsiteX3" fmla="*/ 722822 w 11620866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1 w 9359507"/>
              <a:gd name="connsiteY0" fmla="*/ 0 h 8914465"/>
              <a:gd name="connsiteX1" fmla="*/ 9359507 w 9359507"/>
              <a:gd name="connsiteY1" fmla="*/ 0 h 8914465"/>
              <a:gd name="connsiteX2" fmla="*/ 0 w 9359507"/>
              <a:gd name="connsiteY2" fmla="*/ 8914465 h 8914465"/>
              <a:gd name="connsiteX3" fmla="*/ 722821 w 9359507"/>
              <a:gd name="connsiteY3" fmla="*/ 0 h 8914465"/>
              <a:gd name="connsiteX0" fmla="*/ 722821 w 9359507"/>
              <a:gd name="connsiteY0" fmla="*/ 0 h 8914465"/>
              <a:gd name="connsiteX1" fmla="*/ 9359507 w 9359507"/>
              <a:gd name="connsiteY1" fmla="*/ 0 h 8914465"/>
              <a:gd name="connsiteX2" fmla="*/ 0 w 9359507"/>
              <a:gd name="connsiteY2" fmla="*/ 8914465 h 8914465"/>
              <a:gd name="connsiteX3" fmla="*/ 722821 w 9359507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7954" h="8914465">
                <a:moveTo>
                  <a:pt x="722821" y="0"/>
                </a:moveTo>
                <a:lnTo>
                  <a:pt x="9547954" y="0"/>
                </a:lnTo>
                <a:cubicBezTo>
                  <a:pt x="4141240" y="2774991"/>
                  <a:pt x="1323319" y="4194979"/>
                  <a:pt x="0" y="8914465"/>
                </a:cubicBezTo>
                <a:lnTo>
                  <a:pt x="722821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38000"/>
                </a:schemeClr>
              </a:gs>
              <a:gs pos="73000">
                <a:schemeClr val="tx1">
                  <a:shade val="67500"/>
                  <a:satMod val="115000"/>
                  <a:alpha val="4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29" name="Abgerundetes Rechteck 28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32" name="Abgerundetes Rechteck 31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4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" name="Freihandform 26"/>
          <p:cNvSpPr/>
          <p:nvPr userDrawn="1"/>
        </p:nvSpPr>
        <p:spPr>
          <a:xfrm flipH="1" flipV="1">
            <a:off x="-2196752" y="1688633"/>
            <a:ext cx="12385375" cy="5169367"/>
          </a:xfrm>
          <a:custGeom>
            <a:avLst/>
            <a:gdLst>
              <a:gd name="connsiteX0" fmla="*/ 39413 w 9380482"/>
              <a:gd name="connsiteY0" fmla="*/ 23648 h 6999890"/>
              <a:gd name="connsiteX1" fmla="*/ 9380482 w 9380482"/>
              <a:gd name="connsiteY1" fmla="*/ 0 h 6999890"/>
              <a:gd name="connsiteX2" fmla="*/ 0 w 9380482"/>
              <a:gd name="connsiteY2" fmla="*/ 6999890 h 6999890"/>
              <a:gd name="connsiteX3" fmla="*/ 39413 w 9380482"/>
              <a:gd name="connsiteY3" fmla="*/ 23648 h 6999890"/>
              <a:gd name="connsiteX0" fmla="*/ 1573391 w 10914460"/>
              <a:gd name="connsiteY0" fmla="*/ 23648 h 8108457"/>
              <a:gd name="connsiteX1" fmla="*/ 10914460 w 10914460"/>
              <a:gd name="connsiteY1" fmla="*/ 0 h 8108457"/>
              <a:gd name="connsiteX2" fmla="*/ 0 w 10914460"/>
              <a:gd name="connsiteY2" fmla="*/ 8108457 h 8108457"/>
              <a:gd name="connsiteX3" fmla="*/ 1573391 w 10914460"/>
              <a:gd name="connsiteY3" fmla="*/ 23648 h 8108457"/>
              <a:gd name="connsiteX0" fmla="*/ 1573391 w 11449272"/>
              <a:gd name="connsiteY0" fmla="*/ 340127 h 8424936"/>
              <a:gd name="connsiteX1" fmla="*/ 11449272 w 11449272"/>
              <a:gd name="connsiteY1" fmla="*/ 0 h 8424936"/>
              <a:gd name="connsiteX2" fmla="*/ 0 w 11449272"/>
              <a:gd name="connsiteY2" fmla="*/ 8424936 h 8424936"/>
              <a:gd name="connsiteX3" fmla="*/ 1573391 w 11449272"/>
              <a:gd name="connsiteY3" fmla="*/ 340127 h 8424936"/>
              <a:gd name="connsiteX0" fmla="*/ 1573391 w 12673408"/>
              <a:gd name="connsiteY0" fmla="*/ 916191 h 9001000"/>
              <a:gd name="connsiteX1" fmla="*/ 12673408 w 12673408"/>
              <a:gd name="connsiteY1" fmla="*/ 0 h 9001000"/>
              <a:gd name="connsiteX2" fmla="*/ 0 w 12673408"/>
              <a:gd name="connsiteY2" fmla="*/ 9001000 h 9001000"/>
              <a:gd name="connsiteX3" fmla="*/ 1573391 w 12673408"/>
              <a:gd name="connsiteY3" fmla="*/ 916191 h 9001000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997327 w 12673408"/>
              <a:gd name="connsiteY0" fmla="*/ 124103 h 8208912"/>
              <a:gd name="connsiteX1" fmla="*/ 12673408 w 12673408"/>
              <a:gd name="connsiteY1" fmla="*/ 0 h 8208912"/>
              <a:gd name="connsiteX2" fmla="*/ 0 w 12673408"/>
              <a:gd name="connsiteY2" fmla="*/ 8208912 h 8208912"/>
              <a:gd name="connsiteX3" fmla="*/ 997327 w 12673408"/>
              <a:gd name="connsiteY3" fmla="*/ 124103 h 8208912"/>
              <a:gd name="connsiteX0" fmla="*/ 997327 w 11305256"/>
              <a:gd name="connsiteY0" fmla="*/ 0 h 8084809"/>
              <a:gd name="connsiteX1" fmla="*/ 11305256 w 11305256"/>
              <a:gd name="connsiteY1" fmla="*/ 47297 h 8084809"/>
              <a:gd name="connsiteX2" fmla="*/ 0 w 11305256"/>
              <a:gd name="connsiteY2" fmla="*/ 8084809 h 8084809"/>
              <a:gd name="connsiteX3" fmla="*/ 997327 w 11305256"/>
              <a:gd name="connsiteY3" fmla="*/ 0 h 8084809"/>
              <a:gd name="connsiteX0" fmla="*/ 1044624 w 11305256"/>
              <a:gd name="connsiteY0" fmla="*/ 0 h 8037512"/>
              <a:gd name="connsiteX1" fmla="*/ 11305256 w 11305256"/>
              <a:gd name="connsiteY1" fmla="*/ 0 h 8037512"/>
              <a:gd name="connsiteX2" fmla="*/ 0 w 11305256"/>
              <a:gd name="connsiteY2" fmla="*/ 8037512 h 8037512"/>
              <a:gd name="connsiteX3" fmla="*/ 1044624 w 11305256"/>
              <a:gd name="connsiteY3" fmla="*/ 0 h 8037512"/>
              <a:gd name="connsiteX0" fmla="*/ 396552 w 10657184"/>
              <a:gd name="connsiteY0" fmla="*/ 0 h 7461447"/>
              <a:gd name="connsiteX1" fmla="*/ 10657184 w 10657184"/>
              <a:gd name="connsiteY1" fmla="*/ 0 h 7461447"/>
              <a:gd name="connsiteX2" fmla="*/ 0 w 10657184"/>
              <a:gd name="connsiteY2" fmla="*/ 7461447 h 7461447"/>
              <a:gd name="connsiteX3" fmla="*/ 396552 w 10657184"/>
              <a:gd name="connsiteY3" fmla="*/ 0 h 7461447"/>
              <a:gd name="connsiteX0" fmla="*/ 396552 w 10657184"/>
              <a:gd name="connsiteY0" fmla="*/ 0 h 7533456"/>
              <a:gd name="connsiteX1" fmla="*/ 10657184 w 10657184"/>
              <a:gd name="connsiteY1" fmla="*/ 0 h 7533456"/>
              <a:gd name="connsiteX2" fmla="*/ 0 w 10657184"/>
              <a:gd name="connsiteY2" fmla="*/ 7533456 h 7533456"/>
              <a:gd name="connsiteX3" fmla="*/ 396552 w 10657184"/>
              <a:gd name="connsiteY3" fmla="*/ 0 h 7533456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972616 w 11233248"/>
              <a:gd name="connsiteY0" fmla="*/ 0 h 7677472"/>
              <a:gd name="connsiteX1" fmla="*/ 11233248 w 11233248"/>
              <a:gd name="connsiteY1" fmla="*/ 0 h 7677472"/>
              <a:gd name="connsiteX2" fmla="*/ 0 w 11233248"/>
              <a:gd name="connsiteY2" fmla="*/ 7677472 h 7677472"/>
              <a:gd name="connsiteX3" fmla="*/ 972616 w 11233248"/>
              <a:gd name="connsiteY3" fmla="*/ 0 h 7677472"/>
              <a:gd name="connsiteX0" fmla="*/ 972616 w 11809312"/>
              <a:gd name="connsiteY0" fmla="*/ 1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72616 w 11809312"/>
              <a:gd name="connsiteY3" fmla="*/ 1 h 7677473"/>
              <a:gd name="connsiteX0" fmla="*/ 972616 w 11809312"/>
              <a:gd name="connsiteY0" fmla="*/ 1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72616 w 11809312"/>
              <a:gd name="connsiteY3" fmla="*/ 1 h 7677473"/>
              <a:gd name="connsiteX0" fmla="*/ 911268 w 11809312"/>
              <a:gd name="connsiteY0" fmla="*/ 0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11268 w 11809312"/>
              <a:gd name="connsiteY3" fmla="*/ 0 h 7677473"/>
              <a:gd name="connsiteX0" fmla="*/ 722822 w 11620866"/>
              <a:gd name="connsiteY0" fmla="*/ 0 h 7265143"/>
              <a:gd name="connsiteX1" fmla="*/ 11620866 w 11620866"/>
              <a:gd name="connsiteY1" fmla="*/ 0 h 7265143"/>
              <a:gd name="connsiteX2" fmla="*/ 0 w 11620866"/>
              <a:gd name="connsiteY2" fmla="*/ 7265143 h 7265143"/>
              <a:gd name="connsiteX3" fmla="*/ 722822 w 11620866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1 w 9359507"/>
              <a:gd name="connsiteY0" fmla="*/ 0 h 8914465"/>
              <a:gd name="connsiteX1" fmla="*/ 9359507 w 9359507"/>
              <a:gd name="connsiteY1" fmla="*/ 0 h 8914465"/>
              <a:gd name="connsiteX2" fmla="*/ 0 w 9359507"/>
              <a:gd name="connsiteY2" fmla="*/ 8914465 h 8914465"/>
              <a:gd name="connsiteX3" fmla="*/ 722821 w 9359507"/>
              <a:gd name="connsiteY3" fmla="*/ 0 h 8914465"/>
              <a:gd name="connsiteX0" fmla="*/ 722821 w 9359507"/>
              <a:gd name="connsiteY0" fmla="*/ 0 h 8914465"/>
              <a:gd name="connsiteX1" fmla="*/ 9359507 w 9359507"/>
              <a:gd name="connsiteY1" fmla="*/ 0 h 8914465"/>
              <a:gd name="connsiteX2" fmla="*/ 0 w 9359507"/>
              <a:gd name="connsiteY2" fmla="*/ 8914465 h 8914465"/>
              <a:gd name="connsiteX3" fmla="*/ 722821 w 9359507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7954" h="8914465">
                <a:moveTo>
                  <a:pt x="722821" y="0"/>
                </a:moveTo>
                <a:lnTo>
                  <a:pt x="9547954" y="0"/>
                </a:lnTo>
                <a:cubicBezTo>
                  <a:pt x="4133791" y="1507264"/>
                  <a:pt x="1152395" y="1782025"/>
                  <a:pt x="0" y="8914465"/>
                </a:cubicBezTo>
                <a:lnTo>
                  <a:pt x="722821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20000"/>
                </a:schemeClr>
              </a:gs>
              <a:gs pos="73000">
                <a:schemeClr val="tx1">
                  <a:shade val="67500"/>
                  <a:satMod val="115000"/>
                  <a:alpha val="4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bg>
      <p:bgPr>
        <a:gradFill>
          <a:gsLst>
            <a:gs pos="0">
              <a:schemeClr val="bg1">
                <a:tint val="48000"/>
                <a:satMod val="300000"/>
              </a:schemeClr>
            </a:gs>
            <a:gs pos="12000">
              <a:schemeClr val="bg1">
                <a:tint val="48000"/>
                <a:satMod val="300000"/>
              </a:schemeClr>
            </a:gs>
            <a:gs pos="20000">
              <a:schemeClr val="bg1">
                <a:tint val="49000"/>
                <a:satMod val="300000"/>
              </a:schemeClr>
            </a:gs>
            <a:gs pos="100000">
              <a:schemeClr val="bg1">
                <a:shade val="30000"/>
              </a:schemeClr>
            </a:gs>
          </a:gsLst>
          <a:path path="circle">
            <a:fillToRect l="10000" t="-25000" r="10000" b="12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0392"/>
            <a:ext cx="8229600" cy="612304"/>
          </a:xfrm>
        </p:spPr>
        <p:txBody>
          <a:bodyPr/>
          <a:lstStyle>
            <a:extLst/>
          </a:lstStyle>
          <a:p>
            <a:r>
              <a:rPr kumimoji="0" lang="de-DE" dirty="0" smtClean="0"/>
              <a:t>Titelmasterformat durch Klicken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8507288" cy="5489032"/>
          </a:xfrm>
        </p:spPr>
        <p:txBody>
          <a:bodyPr lIns="91440"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de-DE" dirty="0" smtClean="0"/>
              <a:t>Textmasterformate durch Klicken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smtClean="0"/>
              <a:t>Seismic Attenuation System control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16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496" y="173892"/>
            <a:ext cx="504056" cy="5595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5626" y="6468084"/>
            <a:ext cx="324544" cy="29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7" name="Abgerundetes Rechteck 6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10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2" name="Gerade Verbindung 11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Gerade Verbindung 14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bgerundetes Rechteck 15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22"/>
          <p:cNvSpPr>
            <a:spLocks noGrp="1"/>
          </p:cNvSpPr>
          <p:nvPr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8" name="Abgerundetes Rechteck 17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Conor</a:t>
            </a:r>
            <a:r>
              <a:rPr lang="en-US" sz="1400" dirty="0" smtClean="0">
                <a:solidFill>
                  <a:schemeClr val="bg1"/>
                </a:solidFill>
              </a:rPr>
              <a:t> Mow-Lowry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1" name="Abgerundetes Rechteck 20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23" name="Abgerundetes Rechteck 22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Freihandform 25"/>
          <p:cNvSpPr/>
          <p:nvPr/>
        </p:nvSpPr>
        <p:spPr>
          <a:xfrm>
            <a:off x="-820598" y="-27384"/>
            <a:ext cx="11009222" cy="1563008"/>
          </a:xfrm>
          <a:custGeom>
            <a:avLst/>
            <a:gdLst>
              <a:gd name="connsiteX0" fmla="*/ 39413 w 9380482"/>
              <a:gd name="connsiteY0" fmla="*/ 23648 h 6999890"/>
              <a:gd name="connsiteX1" fmla="*/ 9380482 w 9380482"/>
              <a:gd name="connsiteY1" fmla="*/ 0 h 6999890"/>
              <a:gd name="connsiteX2" fmla="*/ 0 w 9380482"/>
              <a:gd name="connsiteY2" fmla="*/ 6999890 h 6999890"/>
              <a:gd name="connsiteX3" fmla="*/ 39413 w 9380482"/>
              <a:gd name="connsiteY3" fmla="*/ 23648 h 6999890"/>
              <a:gd name="connsiteX0" fmla="*/ 1573391 w 10914460"/>
              <a:gd name="connsiteY0" fmla="*/ 23648 h 8108457"/>
              <a:gd name="connsiteX1" fmla="*/ 10914460 w 10914460"/>
              <a:gd name="connsiteY1" fmla="*/ 0 h 8108457"/>
              <a:gd name="connsiteX2" fmla="*/ 0 w 10914460"/>
              <a:gd name="connsiteY2" fmla="*/ 8108457 h 8108457"/>
              <a:gd name="connsiteX3" fmla="*/ 1573391 w 10914460"/>
              <a:gd name="connsiteY3" fmla="*/ 23648 h 8108457"/>
              <a:gd name="connsiteX0" fmla="*/ 1573391 w 11449272"/>
              <a:gd name="connsiteY0" fmla="*/ 340127 h 8424936"/>
              <a:gd name="connsiteX1" fmla="*/ 11449272 w 11449272"/>
              <a:gd name="connsiteY1" fmla="*/ 0 h 8424936"/>
              <a:gd name="connsiteX2" fmla="*/ 0 w 11449272"/>
              <a:gd name="connsiteY2" fmla="*/ 8424936 h 8424936"/>
              <a:gd name="connsiteX3" fmla="*/ 1573391 w 11449272"/>
              <a:gd name="connsiteY3" fmla="*/ 340127 h 8424936"/>
              <a:gd name="connsiteX0" fmla="*/ 1573391 w 12673408"/>
              <a:gd name="connsiteY0" fmla="*/ 916191 h 9001000"/>
              <a:gd name="connsiteX1" fmla="*/ 12673408 w 12673408"/>
              <a:gd name="connsiteY1" fmla="*/ 0 h 9001000"/>
              <a:gd name="connsiteX2" fmla="*/ 0 w 12673408"/>
              <a:gd name="connsiteY2" fmla="*/ 9001000 h 9001000"/>
              <a:gd name="connsiteX3" fmla="*/ 1573391 w 12673408"/>
              <a:gd name="connsiteY3" fmla="*/ 916191 h 9001000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997327 w 12673408"/>
              <a:gd name="connsiteY0" fmla="*/ 124103 h 8208912"/>
              <a:gd name="connsiteX1" fmla="*/ 12673408 w 12673408"/>
              <a:gd name="connsiteY1" fmla="*/ 0 h 8208912"/>
              <a:gd name="connsiteX2" fmla="*/ 0 w 12673408"/>
              <a:gd name="connsiteY2" fmla="*/ 8208912 h 8208912"/>
              <a:gd name="connsiteX3" fmla="*/ 997327 w 12673408"/>
              <a:gd name="connsiteY3" fmla="*/ 124103 h 8208912"/>
              <a:gd name="connsiteX0" fmla="*/ 997327 w 11305256"/>
              <a:gd name="connsiteY0" fmla="*/ 0 h 8084809"/>
              <a:gd name="connsiteX1" fmla="*/ 11305256 w 11305256"/>
              <a:gd name="connsiteY1" fmla="*/ 47297 h 8084809"/>
              <a:gd name="connsiteX2" fmla="*/ 0 w 11305256"/>
              <a:gd name="connsiteY2" fmla="*/ 8084809 h 8084809"/>
              <a:gd name="connsiteX3" fmla="*/ 997327 w 11305256"/>
              <a:gd name="connsiteY3" fmla="*/ 0 h 8084809"/>
              <a:gd name="connsiteX0" fmla="*/ 1044624 w 11305256"/>
              <a:gd name="connsiteY0" fmla="*/ 0 h 8037512"/>
              <a:gd name="connsiteX1" fmla="*/ 11305256 w 11305256"/>
              <a:gd name="connsiteY1" fmla="*/ 0 h 8037512"/>
              <a:gd name="connsiteX2" fmla="*/ 0 w 11305256"/>
              <a:gd name="connsiteY2" fmla="*/ 8037512 h 8037512"/>
              <a:gd name="connsiteX3" fmla="*/ 1044624 w 11305256"/>
              <a:gd name="connsiteY3" fmla="*/ 0 h 8037512"/>
              <a:gd name="connsiteX0" fmla="*/ 396552 w 10657184"/>
              <a:gd name="connsiteY0" fmla="*/ 0 h 7461447"/>
              <a:gd name="connsiteX1" fmla="*/ 10657184 w 10657184"/>
              <a:gd name="connsiteY1" fmla="*/ 0 h 7461447"/>
              <a:gd name="connsiteX2" fmla="*/ 0 w 10657184"/>
              <a:gd name="connsiteY2" fmla="*/ 7461447 h 7461447"/>
              <a:gd name="connsiteX3" fmla="*/ 396552 w 10657184"/>
              <a:gd name="connsiteY3" fmla="*/ 0 h 7461447"/>
              <a:gd name="connsiteX0" fmla="*/ 396552 w 10657184"/>
              <a:gd name="connsiteY0" fmla="*/ 0 h 7533456"/>
              <a:gd name="connsiteX1" fmla="*/ 10657184 w 10657184"/>
              <a:gd name="connsiteY1" fmla="*/ 0 h 7533456"/>
              <a:gd name="connsiteX2" fmla="*/ 0 w 10657184"/>
              <a:gd name="connsiteY2" fmla="*/ 7533456 h 7533456"/>
              <a:gd name="connsiteX3" fmla="*/ 396552 w 10657184"/>
              <a:gd name="connsiteY3" fmla="*/ 0 h 7533456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972616 w 11233248"/>
              <a:gd name="connsiteY0" fmla="*/ 0 h 7677472"/>
              <a:gd name="connsiteX1" fmla="*/ 11233248 w 11233248"/>
              <a:gd name="connsiteY1" fmla="*/ 0 h 7677472"/>
              <a:gd name="connsiteX2" fmla="*/ 0 w 11233248"/>
              <a:gd name="connsiteY2" fmla="*/ 7677472 h 7677472"/>
              <a:gd name="connsiteX3" fmla="*/ 972616 w 11233248"/>
              <a:gd name="connsiteY3" fmla="*/ 0 h 7677472"/>
              <a:gd name="connsiteX0" fmla="*/ 972616 w 11809312"/>
              <a:gd name="connsiteY0" fmla="*/ 1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72616 w 11809312"/>
              <a:gd name="connsiteY3" fmla="*/ 1 h 7677473"/>
              <a:gd name="connsiteX0" fmla="*/ 972616 w 11809312"/>
              <a:gd name="connsiteY0" fmla="*/ 1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72616 w 11809312"/>
              <a:gd name="connsiteY3" fmla="*/ 1 h 7677473"/>
              <a:gd name="connsiteX0" fmla="*/ 911268 w 11809312"/>
              <a:gd name="connsiteY0" fmla="*/ 0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11268 w 11809312"/>
              <a:gd name="connsiteY3" fmla="*/ 0 h 7677473"/>
              <a:gd name="connsiteX0" fmla="*/ 722822 w 11620866"/>
              <a:gd name="connsiteY0" fmla="*/ 0 h 7265143"/>
              <a:gd name="connsiteX1" fmla="*/ 11620866 w 11620866"/>
              <a:gd name="connsiteY1" fmla="*/ 0 h 7265143"/>
              <a:gd name="connsiteX2" fmla="*/ 0 w 11620866"/>
              <a:gd name="connsiteY2" fmla="*/ 7265143 h 7265143"/>
              <a:gd name="connsiteX3" fmla="*/ 722822 w 11620866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1 w 9359507"/>
              <a:gd name="connsiteY0" fmla="*/ 0 h 8914465"/>
              <a:gd name="connsiteX1" fmla="*/ 9359507 w 9359507"/>
              <a:gd name="connsiteY1" fmla="*/ 0 h 8914465"/>
              <a:gd name="connsiteX2" fmla="*/ 0 w 9359507"/>
              <a:gd name="connsiteY2" fmla="*/ 8914465 h 8914465"/>
              <a:gd name="connsiteX3" fmla="*/ 722821 w 9359507"/>
              <a:gd name="connsiteY3" fmla="*/ 0 h 8914465"/>
              <a:gd name="connsiteX0" fmla="*/ 722821 w 9359507"/>
              <a:gd name="connsiteY0" fmla="*/ 0 h 8914465"/>
              <a:gd name="connsiteX1" fmla="*/ 9359507 w 9359507"/>
              <a:gd name="connsiteY1" fmla="*/ 0 h 8914465"/>
              <a:gd name="connsiteX2" fmla="*/ 0 w 9359507"/>
              <a:gd name="connsiteY2" fmla="*/ 8914465 h 8914465"/>
              <a:gd name="connsiteX3" fmla="*/ 722821 w 9359507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7954" h="8914465">
                <a:moveTo>
                  <a:pt x="722821" y="0"/>
                </a:moveTo>
                <a:lnTo>
                  <a:pt x="9547954" y="0"/>
                </a:lnTo>
                <a:cubicBezTo>
                  <a:pt x="4141240" y="2774991"/>
                  <a:pt x="1323319" y="4194979"/>
                  <a:pt x="0" y="8914465"/>
                </a:cubicBezTo>
                <a:lnTo>
                  <a:pt x="722821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38000"/>
                </a:schemeClr>
              </a:gs>
              <a:gs pos="73000">
                <a:schemeClr val="tx1">
                  <a:shade val="67500"/>
                  <a:satMod val="115000"/>
                  <a:alpha val="4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29" name="Abgerundetes Rechteck 28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32" name="Abgerundetes Rechteck 31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4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6" name="Freihandform 26"/>
          <p:cNvSpPr/>
          <p:nvPr userDrawn="1"/>
        </p:nvSpPr>
        <p:spPr>
          <a:xfrm flipH="1" flipV="1">
            <a:off x="-2196752" y="1688633"/>
            <a:ext cx="12385375" cy="5169367"/>
          </a:xfrm>
          <a:custGeom>
            <a:avLst/>
            <a:gdLst>
              <a:gd name="connsiteX0" fmla="*/ 39413 w 9380482"/>
              <a:gd name="connsiteY0" fmla="*/ 23648 h 6999890"/>
              <a:gd name="connsiteX1" fmla="*/ 9380482 w 9380482"/>
              <a:gd name="connsiteY1" fmla="*/ 0 h 6999890"/>
              <a:gd name="connsiteX2" fmla="*/ 0 w 9380482"/>
              <a:gd name="connsiteY2" fmla="*/ 6999890 h 6999890"/>
              <a:gd name="connsiteX3" fmla="*/ 39413 w 9380482"/>
              <a:gd name="connsiteY3" fmla="*/ 23648 h 6999890"/>
              <a:gd name="connsiteX0" fmla="*/ 1573391 w 10914460"/>
              <a:gd name="connsiteY0" fmla="*/ 23648 h 8108457"/>
              <a:gd name="connsiteX1" fmla="*/ 10914460 w 10914460"/>
              <a:gd name="connsiteY1" fmla="*/ 0 h 8108457"/>
              <a:gd name="connsiteX2" fmla="*/ 0 w 10914460"/>
              <a:gd name="connsiteY2" fmla="*/ 8108457 h 8108457"/>
              <a:gd name="connsiteX3" fmla="*/ 1573391 w 10914460"/>
              <a:gd name="connsiteY3" fmla="*/ 23648 h 8108457"/>
              <a:gd name="connsiteX0" fmla="*/ 1573391 w 11449272"/>
              <a:gd name="connsiteY0" fmla="*/ 340127 h 8424936"/>
              <a:gd name="connsiteX1" fmla="*/ 11449272 w 11449272"/>
              <a:gd name="connsiteY1" fmla="*/ 0 h 8424936"/>
              <a:gd name="connsiteX2" fmla="*/ 0 w 11449272"/>
              <a:gd name="connsiteY2" fmla="*/ 8424936 h 8424936"/>
              <a:gd name="connsiteX3" fmla="*/ 1573391 w 11449272"/>
              <a:gd name="connsiteY3" fmla="*/ 340127 h 8424936"/>
              <a:gd name="connsiteX0" fmla="*/ 1573391 w 12673408"/>
              <a:gd name="connsiteY0" fmla="*/ 916191 h 9001000"/>
              <a:gd name="connsiteX1" fmla="*/ 12673408 w 12673408"/>
              <a:gd name="connsiteY1" fmla="*/ 0 h 9001000"/>
              <a:gd name="connsiteX2" fmla="*/ 0 w 12673408"/>
              <a:gd name="connsiteY2" fmla="*/ 9001000 h 9001000"/>
              <a:gd name="connsiteX3" fmla="*/ 1573391 w 12673408"/>
              <a:gd name="connsiteY3" fmla="*/ 916191 h 9001000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997327 w 12673408"/>
              <a:gd name="connsiteY0" fmla="*/ 124103 h 8208912"/>
              <a:gd name="connsiteX1" fmla="*/ 12673408 w 12673408"/>
              <a:gd name="connsiteY1" fmla="*/ 0 h 8208912"/>
              <a:gd name="connsiteX2" fmla="*/ 0 w 12673408"/>
              <a:gd name="connsiteY2" fmla="*/ 8208912 h 8208912"/>
              <a:gd name="connsiteX3" fmla="*/ 997327 w 12673408"/>
              <a:gd name="connsiteY3" fmla="*/ 124103 h 8208912"/>
              <a:gd name="connsiteX0" fmla="*/ 997327 w 11305256"/>
              <a:gd name="connsiteY0" fmla="*/ 0 h 8084809"/>
              <a:gd name="connsiteX1" fmla="*/ 11305256 w 11305256"/>
              <a:gd name="connsiteY1" fmla="*/ 47297 h 8084809"/>
              <a:gd name="connsiteX2" fmla="*/ 0 w 11305256"/>
              <a:gd name="connsiteY2" fmla="*/ 8084809 h 8084809"/>
              <a:gd name="connsiteX3" fmla="*/ 997327 w 11305256"/>
              <a:gd name="connsiteY3" fmla="*/ 0 h 8084809"/>
              <a:gd name="connsiteX0" fmla="*/ 1044624 w 11305256"/>
              <a:gd name="connsiteY0" fmla="*/ 0 h 8037512"/>
              <a:gd name="connsiteX1" fmla="*/ 11305256 w 11305256"/>
              <a:gd name="connsiteY1" fmla="*/ 0 h 8037512"/>
              <a:gd name="connsiteX2" fmla="*/ 0 w 11305256"/>
              <a:gd name="connsiteY2" fmla="*/ 8037512 h 8037512"/>
              <a:gd name="connsiteX3" fmla="*/ 1044624 w 11305256"/>
              <a:gd name="connsiteY3" fmla="*/ 0 h 8037512"/>
              <a:gd name="connsiteX0" fmla="*/ 396552 w 10657184"/>
              <a:gd name="connsiteY0" fmla="*/ 0 h 7461447"/>
              <a:gd name="connsiteX1" fmla="*/ 10657184 w 10657184"/>
              <a:gd name="connsiteY1" fmla="*/ 0 h 7461447"/>
              <a:gd name="connsiteX2" fmla="*/ 0 w 10657184"/>
              <a:gd name="connsiteY2" fmla="*/ 7461447 h 7461447"/>
              <a:gd name="connsiteX3" fmla="*/ 396552 w 10657184"/>
              <a:gd name="connsiteY3" fmla="*/ 0 h 7461447"/>
              <a:gd name="connsiteX0" fmla="*/ 396552 w 10657184"/>
              <a:gd name="connsiteY0" fmla="*/ 0 h 7533456"/>
              <a:gd name="connsiteX1" fmla="*/ 10657184 w 10657184"/>
              <a:gd name="connsiteY1" fmla="*/ 0 h 7533456"/>
              <a:gd name="connsiteX2" fmla="*/ 0 w 10657184"/>
              <a:gd name="connsiteY2" fmla="*/ 7533456 h 7533456"/>
              <a:gd name="connsiteX3" fmla="*/ 396552 w 10657184"/>
              <a:gd name="connsiteY3" fmla="*/ 0 h 7533456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972616 w 11233248"/>
              <a:gd name="connsiteY0" fmla="*/ 0 h 7677472"/>
              <a:gd name="connsiteX1" fmla="*/ 11233248 w 11233248"/>
              <a:gd name="connsiteY1" fmla="*/ 0 h 7677472"/>
              <a:gd name="connsiteX2" fmla="*/ 0 w 11233248"/>
              <a:gd name="connsiteY2" fmla="*/ 7677472 h 7677472"/>
              <a:gd name="connsiteX3" fmla="*/ 972616 w 11233248"/>
              <a:gd name="connsiteY3" fmla="*/ 0 h 7677472"/>
              <a:gd name="connsiteX0" fmla="*/ 972616 w 11809312"/>
              <a:gd name="connsiteY0" fmla="*/ 1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72616 w 11809312"/>
              <a:gd name="connsiteY3" fmla="*/ 1 h 7677473"/>
              <a:gd name="connsiteX0" fmla="*/ 972616 w 11809312"/>
              <a:gd name="connsiteY0" fmla="*/ 1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72616 w 11809312"/>
              <a:gd name="connsiteY3" fmla="*/ 1 h 7677473"/>
              <a:gd name="connsiteX0" fmla="*/ 911268 w 11809312"/>
              <a:gd name="connsiteY0" fmla="*/ 0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11268 w 11809312"/>
              <a:gd name="connsiteY3" fmla="*/ 0 h 7677473"/>
              <a:gd name="connsiteX0" fmla="*/ 722822 w 11620866"/>
              <a:gd name="connsiteY0" fmla="*/ 0 h 7265143"/>
              <a:gd name="connsiteX1" fmla="*/ 11620866 w 11620866"/>
              <a:gd name="connsiteY1" fmla="*/ 0 h 7265143"/>
              <a:gd name="connsiteX2" fmla="*/ 0 w 11620866"/>
              <a:gd name="connsiteY2" fmla="*/ 7265143 h 7265143"/>
              <a:gd name="connsiteX3" fmla="*/ 722822 w 11620866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1 w 9359507"/>
              <a:gd name="connsiteY0" fmla="*/ 0 h 8914465"/>
              <a:gd name="connsiteX1" fmla="*/ 9359507 w 9359507"/>
              <a:gd name="connsiteY1" fmla="*/ 0 h 8914465"/>
              <a:gd name="connsiteX2" fmla="*/ 0 w 9359507"/>
              <a:gd name="connsiteY2" fmla="*/ 8914465 h 8914465"/>
              <a:gd name="connsiteX3" fmla="*/ 722821 w 9359507"/>
              <a:gd name="connsiteY3" fmla="*/ 0 h 8914465"/>
              <a:gd name="connsiteX0" fmla="*/ 722821 w 9359507"/>
              <a:gd name="connsiteY0" fmla="*/ 0 h 8914465"/>
              <a:gd name="connsiteX1" fmla="*/ 9359507 w 9359507"/>
              <a:gd name="connsiteY1" fmla="*/ 0 h 8914465"/>
              <a:gd name="connsiteX2" fmla="*/ 0 w 9359507"/>
              <a:gd name="connsiteY2" fmla="*/ 8914465 h 8914465"/>
              <a:gd name="connsiteX3" fmla="*/ 722821 w 9359507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7954" h="8914465">
                <a:moveTo>
                  <a:pt x="722821" y="0"/>
                </a:moveTo>
                <a:lnTo>
                  <a:pt x="9547954" y="0"/>
                </a:lnTo>
                <a:cubicBezTo>
                  <a:pt x="4133791" y="1507264"/>
                  <a:pt x="1152395" y="1782025"/>
                  <a:pt x="0" y="8914465"/>
                </a:cubicBezTo>
                <a:lnTo>
                  <a:pt x="722821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20000"/>
                </a:schemeClr>
              </a:gs>
              <a:gs pos="73000">
                <a:schemeClr val="tx1">
                  <a:shade val="67500"/>
                  <a:satMod val="115000"/>
                  <a:alpha val="4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914400" y="6500813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26.03.2014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17838" y="6497638"/>
            <a:ext cx="3641725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Seismic Attenuation System control</a:t>
            </a:r>
            <a:endParaRPr lang="en-A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781800" y="6497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E627C15-B07C-4440-A7FB-EF12EBE65F7F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Alexander Wanner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26.03.2014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htec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Seismic Attenuation System control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Seismic Attenuation System control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Seismic Attenuation System control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invGray">
          <a:xfrm>
            <a:off x="0" y="76470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hteck 6"/>
          <p:cNvSpPr/>
          <p:nvPr/>
        </p:nvSpPr>
        <p:spPr bwMode="ltGray">
          <a:xfrm>
            <a:off x="0" y="1"/>
            <a:ext cx="9143999" cy="76470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80392"/>
            <a:ext cx="8229600" cy="612304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de-DE" dirty="0" smtClean="0"/>
              <a:t>Titelmasterformat durch</a:t>
            </a:r>
            <a:endParaRPr kumimoji="0"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908721"/>
            <a:ext cx="8507288" cy="549208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de-DE" smtClean="0"/>
              <a:t>26.03.2014</a:t>
            </a:r>
            <a:endParaRPr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/>
            <a:r>
              <a:rPr lang="en-AU" sz="1000" smtClean="0">
                <a:solidFill>
                  <a:schemeClr val="tx2">
                    <a:shade val="50000"/>
                  </a:schemeClr>
                </a:solidFill>
              </a:rPr>
              <a:t>Seismic Attenuation System control</a:t>
            </a:r>
            <a:endParaRPr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4034" r:id="rId3"/>
    <p:sldLayoutId id="2147484033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  <p:sldLayoutId id="2147484002" r:id="rId19"/>
    <p:sldLayoutId id="2147484003" r:id="rId20"/>
    <p:sldLayoutId id="2147484004" r:id="rId21"/>
    <p:sldLayoutId id="2147484005" r:id="rId22"/>
    <p:sldLayoutId id="2147484006" r:id="rId23"/>
    <p:sldLayoutId id="2147484007" r:id="rId24"/>
    <p:sldLayoutId id="2147484008" r:id="rId25"/>
    <p:sldLayoutId id="2147484009" r:id="rId26"/>
    <p:sldLayoutId id="2147484010" r:id="rId27"/>
    <p:sldLayoutId id="2147484011" r:id="rId28"/>
    <p:sldLayoutId id="2147484012" r:id="rId29"/>
    <p:sldLayoutId id="2147484013" r:id="rId30"/>
    <p:sldLayoutId id="2147484014" r:id="rId31"/>
    <p:sldLayoutId id="2147484015" r:id="rId32"/>
    <p:sldLayoutId id="2147484016" r:id="rId33"/>
    <p:sldLayoutId id="2147484017" r:id="rId34"/>
    <p:sldLayoutId id="2147484018" r:id="rId35"/>
    <p:sldLayoutId id="2147484019" r:id="rId36"/>
    <p:sldLayoutId id="2147484020" r:id="rId37"/>
    <p:sldLayoutId id="2147484021" r:id="rId38"/>
    <p:sldLayoutId id="2147484022" r:id="rId39"/>
    <p:sldLayoutId id="2147484023" r:id="rId40"/>
    <p:sldLayoutId id="2147484024" r:id="rId41"/>
    <p:sldLayoutId id="2147484025" r:id="rId42"/>
    <p:sldLayoutId id="2147484026" r:id="rId43"/>
    <p:sldLayoutId id="2147484027" r:id="rId44"/>
    <p:sldLayoutId id="2147484028" r:id="rId45"/>
    <p:sldLayoutId id="2147484029" r:id="rId46"/>
    <p:sldLayoutId id="2147484030" r:id="rId47"/>
    <p:sldLayoutId id="2147484031" r:id="rId48"/>
    <p:sldLayoutId id="2147484032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w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2011_03_04_table inside 00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1484784"/>
            <a:ext cx="9143999" cy="54006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44624"/>
            <a:ext cx="8496944" cy="1569660"/>
          </a:xfrm>
        </p:spPr>
        <p:txBody>
          <a:bodyPr vert="horz" wrap="square" lIns="91440" tIns="45720" rIns="91440" bIns="45720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>
              <a:spcBef>
                <a:spcPct val="20000"/>
              </a:spcBef>
            </a:pPr>
            <a:r>
              <a:rPr lang="en-US" sz="4800" dirty="0" smtClean="0">
                <a:ln>
                  <a:prstDash val="solid"/>
                </a:ln>
                <a:solidFill>
                  <a:srgbClr val="E8A857"/>
                </a:solidFill>
                <a:effectLst>
                  <a:outerShdw blurRad="88000" dist="50800" dir="5040000" algn="tl">
                    <a:srgbClr val="E8A857">
                      <a:alpha val="45000"/>
                    </a:srgbClr>
                  </a:outerShdw>
                </a:effectLst>
                <a:latin typeface="+mn-lt"/>
                <a:ea typeface="+mn-ea"/>
                <a:cs typeface="+mn-cs"/>
              </a:rPr>
              <a:t>AEI-SAS and Control with blended sensors</a:t>
            </a:r>
            <a:endParaRPr lang="en-US" sz="4800" b="1" dirty="0">
              <a:ln>
                <a:prstDash val="solid"/>
              </a:ln>
              <a:solidFill>
                <a:srgbClr val="E8A857"/>
              </a:solidFill>
              <a:effectLst>
                <a:outerShdw blurRad="88000" dist="50800" dir="5040000" algn="tl">
                  <a:srgbClr val="E8A857">
                    <a:alpha val="4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Freihandform 14"/>
          <p:cNvSpPr/>
          <p:nvPr/>
        </p:nvSpPr>
        <p:spPr>
          <a:xfrm flipH="1" flipV="1">
            <a:off x="-2196752" y="1688633"/>
            <a:ext cx="12385375" cy="5169367"/>
          </a:xfrm>
          <a:custGeom>
            <a:avLst/>
            <a:gdLst>
              <a:gd name="connsiteX0" fmla="*/ 39413 w 9380482"/>
              <a:gd name="connsiteY0" fmla="*/ 23648 h 6999890"/>
              <a:gd name="connsiteX1" fmla="*/ 9380482 w 9380482"/>
              <a:gd name="connsiteY1" fmla="*/ 0 h 6999890"/>
              <a:gd name="connsiteX2" fmla="*/ 0 w 9380482"/>
              <a:gd name="connsiteY2" fmla="*/ 6999890 h 6999890"/>
              <a:gd name="connsiteX3" fmla="*/ 39413 w 9380482"/>
              <a:gd name="connsiteY3" fmla="*/ 23648 h 6999890"/>
              <a:gd name="connsiteX0" fmla="*/ 1573391 w 10914460"/>
              <a:gd name="connsiteY0" fmla="*/ 23648 h 8108457"/>
              <a:gd name="connsiteX1" fmla="*/ 10914460 w 10914460"/>
              <a:gd name="connsiteY1" fmla="*/ 0 h 8108457"/>
              <a:gd name="connsiteX2" fmla="*/ 0 w 10914460"/>
              <a:gd name="connsiteY2" fmla="*/ 8108457 h 8108457"/>
              <a:gd name="connsiteX3" fmla="*/ 1573391 w 10914460"/>
              <a:gd name="connsiteY3" fmla="*/ 23648 h 8108457"/>
              <a:gd name="connsiteX0" fmla="*/ 1573391 w 11449272"/>
              <a:gd name="connsiteY0" fmla="*/ 340127 h 8424936"/>
              <a:gd name="connsiteX1" fmla="*/ 11449272 w 11449272"/>
              <a:gd name="connsiteY1" fmla="*/ 0 h 8424936"/>
              <a:gd name="connsiteX2" fmla="*/ 0 w 11449272"/>
              <a:gd name="connsiteY2" fmla="*/ 8424936 h 8424936"/>
              <a:gd name="connsiteX3" fmla="*/ 1573391 w 11449272"/>
              <a:gd name="connsiteY3" fmla="*/ 340127 h 8424936"/>
              <a:gd name="connsiteX0" fmla="*/ 1573391 w 12673408"/>
              <a:gd name="connsiteY0" fmla="*/ 916191 h 9001000"/>
              <a:gd name="connsiteX1" fmla="*/ 12673408 w 12673408"/>
              <a:gd name="connsiteY1" fmla="*/ 0 h 9001000"/>
              <a:gd name="connsiteX2" fmla="*/ 0 w 12673408"/>
              <a:gd name="connsiteY2" fmla="*/ 9001000 h 9001000"/>
              <a:gd name="connsiteX3" fmla="*/ 1573391 w 12673408"/>
              <a:gd name="connsiteY3" fmla="*/ 916191 h 9001000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1573391 w 13249472"/>
              <a:gd name="connsiteY0" fmla="*/ 124103 h 8208912"/>
              <a:gd name="connsiteX1" fmla="*/ 13249472 w 13249472"/>
              <a:gd name="connsiteY1" fmla="*/ 0 h 8208912"/>
              <a:gd name="connsiteX2" fmla="*/ 0 w 13249472"/>
              <a:gd name="connsiteY2" fmla="*/ 8208912 h 8208912"/>
              <a:gd name="connsiteX3" fmla="*/ 1573391 w 13249472"/>
              <a:gd name="connsiteY3" fmla="*/ 124103 h 8208912"/>
              <a:gd name="connsiteX0" fmla="*/ 997327 w 12673408"/>
              <a:gd name="connsiteY0" fmla="*/ 124103 h 8208912"/>
              <a:gd name="connsiteX1" fmla="*/ 12673408 w 12673408"/>
              <a:gd name="connsiteY1" fmla="*/ 0 h 8208912"/>
              <a:gd name="connsiteX2" fmla="*/ 0 w 12673408"/>
              <a:gd name="connsiteY2" fmla="*/ 8208912 h 8208912"/>
              <a:gd name="connsiteX3" fmla="*/ 997327 w 12673408"/>
              <a:gd name="connsiteY3" fmla="*/ 124103 h 8208912"/>
              <a:gd name="connsiteX0" fmla="*/ 997327 w 11305256"/>
              <a:gd name="connsiteY0" fmla="*/ 0 h 8084809"/>
              <a:gd name="connsiteX1" fmla="*/ 11305256 w 11305256"/>
              <a:gd name="connsiteY1" fmla="*/ 47297 h 8084809"/>
              <a:gd name="connsiteX2" fmla="*/ 0 w 11305256"/>
              <a:gd name="connsiteY2" fmla="*/ 8084809 h 8084809"/>
              <a:gd name="connsiteX3" fmla="*/ 997327 w 11305256"/>
              <a:gd name="connsiteY3" fmla="*/ 0 h 8084809"/>
              <a:gd name="connsiteX0" fmla="*/ 1044624 w 11305256"/>
              <a:gd name="connsiteY0" fmla="*/ 0 h 8037512"/>
              <a:gd name="connsiteX1" fmla="*/ 11305256 w 11305256"/>
              <a:gd name="connsiteY1" fmla="*/ 0 h 8037512"/>
              <a:gd name="connsiteX2" fmla="*/ 0 w 11305256"/>
              <a:gd name="connsiteY2" fmla="*/ 8037512 h 8037512"/>
              <a:gd name="connsiteX3" fmla="*/ 1044624 w 11305256"/>
              <a:gd name="connsiteY3" fmla="*/ 0 h 8037512"/>
              <a:gd name="connsiteX0" fmla="*/ 396552 w 10657184"/>
              <a:gd name="connsiteY0" fmla="*/ 0 h 7461447"/>
              <a:gd name="connsiteX1" fmla="*/ 10657184 w 10657184"/>
              <a:gd name="connsiteY1" fmla="*/ 0 h 7461447"/>
              <a:gd name="connsiteX2" fmla="*/ 0 w 10657184"/>
              <a:gd name="connsiteY2" fmla="*/ 7461447 h 7461447"/>
              <a:gd name="connsiteX3" fmla="*/ 396552 w 10657184"/>
              <a:gd name="connsiteY3" fmla="*/ 0 h 7461447"/>
              <a:gd name="connsiteX0" fmla="*/ 396552 w 10657184"/>
              <a:gd name="connsiteY0" fmla="*/ 0 h 7533456"/>
              <a:gd name="connsiteX1" fmla="*/ 10657184 w 10657184"/>
              <a:gd name="connsiteY1" fmla="*/ 0 h 7533456"/>
              <a:gd name="connsiteX2" fmla="*/ 0 w 10657184"/>
              <a:gd name="connsiteY2" fmla="*/ 7533456 h 7533456"/>
              <a:gd name="connsiteX3" fmla="*/ 396552 w 10657184"/>
              <a:gd name="connsiteY3" fmla="*/ 0 h 7533456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468560 w 10729192"/>
              <a:gd name="connsiteY0" fmla="*/ 0 h 7245423"/>
              <a:gd name="connsiteX1" fmla="*/ 10729192 w 10729192"/>
              <a:gd name="connsiteY1" fmla="*/ 0 h 7245423"/>
              <a:gd name="connsiteX2" fmla="*/ 0 w 10729192"/>
              <a:gd name="connsiteY2" fmla="*/ 7245423 h 7245423"/>
              <a:gd name="connsiteX3" fmla="*/ 468560 w 10729192"/>
              <a:gd name="connsiteY3" fmla="*/ 0 h 7245423"/>
              <a:gd name="connsiteX0" fmla="*/ 972616 w 11233248"/>
              <a:gd name="connsiteY0" fmla="*/ 0 h 7677472"/>
              <a:gd name="connsiteX1" fmla="*/ 11233248 w 11233248"/>
              <a:gd name="connsiteY1" fmla="*/ 0 h 7677472"/>
              <a:gd name="connsiteX2" fmla="*/ 0 w 11233248"/>
              <a:gd name="connsiteY2" fmla="*/ 7677472 h 7677472"/>
              <a:gd name="connsiteX3" fmla="*/ 972616 w 11233248"/>
              <a:gd name="connsiteY3" fmla="*/ 0 h 7677472"/>
              <a:gd name="connsiteX0" fmla="*/ 972616 w 11809312"/>
              <a:gd name="connsiteY0" fmla="*/ 1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72616 w 11809312"/>
              <a:gd name="connsiteY3" fmla="*/ 1 h 7677473"/>
              <a:gd name="connsiteX0" fmla="*/ 972616 w 11809312"/>
              <a:gd name="connsiteY0" fmla="*/ 1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72616 w 11809312"/>
              <a:gd name="connsiteY3" fmla="*/ 1 h 7677473"/>
              <a:gd name="connsiteX0" fmla="*/ 911268 w 11809312"/>
              <a:gd name="connsiteY0" fmla="*/ 0 h 7677473"/>
              <a:gd name="connsiteX1" fmla="*/ 11809312 w 11809312"/>
              <a:gd name="connsiteY1" fmla="*/ 0 h 7677473"/>
              <a:gd name="connsiteX2" fmla="*/ 0 w 11809312"/>
              <a:gd name="connsiteY2" fmla="*/ 7677473 h 7677473"/>
              <a:gd name="connsiteX3" fmla="*/ 911268 w 11809312"/>
              <a:gd name="connsiteY3" fmla="*/ 0 h 7677473"/>
              <a:gd name="connsiteX0" fmla="*/ 722822 w 11620866"/>
              <a:gd name="connsiteY0" fmla="*/ 0 h 7265143"/>
              <a:gd name="connsiteX1" fmla="*/ 11620866 w 11620866"/>
              <a:gd name="connsiteY1" fmla="*/ 0 h 7265143"/>
              <a:gd name="connsiteX2" fmla="*/ 0 w 11620866"/>
              <a:gd name="connsiteY2" fmla="*/ 7265143 h 7265143"/>
              <a:gd name="connsiteX3" fmla="*/ 722822 w 11620866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2 w 9359508"/>
              <a:gd name="connsiteY0" fmla="*/ 0 h 7265143"/>
              <a:gd name="connsiteX1" fmla="*/ 9359508 w 9359508"/>
              <a:gd name="connsiteY1" fmla="*/ 0 h 7265143"/>
              <a:gd name="connsiteX2" fmla="*/ 0 w 9359508"/>
              <a:gd name="connsiteY2" fmla="*/ 7265143 h 7265143"/>
              <a:gd name="connsiteX3" fmla="*/ 722822 w 9359508"/>
              <a:gd name="connsiteY3" fmla="*/ 0 h 7265143"/>
              <a:gd name="connsiteX0" fmla="*/ 722821 w 9359507"/>
              <a:gd name="connsiteY0" fmla="*/ 0 h 8914465"/>
              <a:gd name="connsiteX1" fmla="*/ 9359507 w 9359507"/>
              <a:gd name="connsiteY1" fmla="*/ 0 h 8914465"/>
              <a:gd name="connsiteX2" fmla="*/ 0 w 9359507"/>
              <a:gd name="connsiteY2" fmla="*/ 8914465 h 8914465"/>
              <a:gd name="connsiteX3" fmla="*/ 722821 w 9359507"/>
              <a:gd name="connsiteY3" fmla="*/ 0 h 8914465"/>
              <a:gd name="connsiteX0" fmla="*/ 722821 w 9359507"/>
              <a:gd name="connsiteY0" fmla="*/ 0 h 8914465"/>
              <a:gd name="connsiteX1" fmla="*/ 9359507 w 9359507"/>
              <a:gd name="connsiteY1" fmla="*/ 0 h 8914465"/>
              <a:gd name="connsiteX2" fmla="*/ 0 w 9359507"/>
              <a:gd name="connsiteY2" fmla="*/ 8914465 h 8914465"/>
              <a:gd name="connsiteX3" fmla="*/ 722821 w 9359507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  <a:gd name="connsiteX0" fmla="*/ 722821 w 9547954"/>
              <a:gd name="connsiteY0" fmla="*/ 0 h 8914465"/>
              <a:gd name="connsiteX1" fmla="*/ 9547954 w 9547954"/>
              <a:gd name="connsiteY1" fmla="*/ 0 h 8914465"/>
              <a:gd name="connsiteX2" fmla="*/ 0 w 9547954"/>
              <a:gd name="connsiteY2" fmla="*/ 8914465 h 8914465"/>
              <a:gd name="connsiteX3" fmla="*/ 722821 w 9547954"/>
              <a:gd name="connsiteY3" fmla="*/ 0 h 891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7954" h="8914465">
                <a:moveTo>
                  <a:pt x="722821" y="0"/>
                </a:moveTo>
                <a:lnTo>
                  <a:pt x="9547954" y="0"/>
                </a:lnTo>
                <a:cubicBezTo>
                  <a:pt x="4133791" y="1507264"/>
                  <a:pt x="1152395" y="1782025"/>
                  <a:pt x="0" y="8914465"/>
                </a:cubicBezTo>
                <a:lnTo>
                  <a:pt x="722821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30000"/>
                </a:schemeClr>
              </a:gs>
              <a:gs pos="73000">
                <a:schemeClr val="tx1">
                  <a:shade val="67500"/>
                  <a:satMod val="115000"/>
                  <a:alpha val="4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1" name="Picture 15" descr="AEI_Logo_transparent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47886" y="3539414"/>
            <a:ext cx="1300378" cy="1473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HeroicExtremeRightFacing" fov="3000000">
              <a:rot lat="600000" lon="20699965" rev="0"/>
            </a:camera>
            <a:lightRig rig="threePt" dir="t"/>
          </a:scene3d>
          <a:sp3d z="133350"/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872023" y="2204864"/>
            <a:ext cx="860217" cy="78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3" name="Picture 1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88818" y="2204864"/>
            <a:ext cx="795550" cy="7880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1" name="Textfeld 10"/>
          <p:cNvSpPr txBox="1"/>
          <p:nvPr/>
        </p:nvSpPr>
        <p:spPr>
          <a:xfrm>
            <a:off x="-180528" y="5589240"/>
            <a:ext cx="3168352" cy="893713"/>
          </a:xfrm>
          <a:prstGeom prst="rect">
            <a:avLst/>
          </a:prstGeom>
          <a:noFill/>
          <a:scene3d>
            <a:camera prst="orthographicFront">
              <a:rot lat="1529227" lon="318207" rev="18909812"/>
            </a:camera>
            <a:lightRig rig="threePt" dir="t">
              <a:rot lat="0" lon="0" rev="0"/>
            </a:lightRig>
          </a:scene3d>
          <a:sp3d z="127000" prstMaterial="metal"/>
        </p:spPr>
        <p:txBody>
          <a:bodyPr wrap="square" rtlCol="0">
            <a:prstTxWarp prst="textArchDown">
              <a:avLst>
                <a:gd name="adj" fmla="val 1071497"/>
              </a:avLst>
            </a:prstTxWarp>
            <a:spAutoFit/>
          </a:bodyPr>
          <a:lstStyle/>
          <a:p>
            <a:r>
              <a:rPr lang="de-DE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12700" dist="12700" dir="12000000">
                    <a:srgbClr val="000000">
                      <a:alpha val="92000"/>
                    </a:srgbClr>
                  </a:innerShdw>
                </a:effectLst>
              </a:rPr>
              <a:t>26.04.2013</a:t>
            </a:r>
            <a:endParaRPr lang="de-DE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12700" dist="12700" dir="12000000">
                  <a:srgbClr val="000000">
                    <a:alpha val="92000"/>
                  </a:srgbClr>
                </a:innerShdw>
              </a:effectLst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323526" y="2060847"/>
            <a:ext cx="5548497" cy="104028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spcBef>
                <a:spcPct val="20000"/>
              </a:spcBef>
            </a:pPr>
            <a:r>
              <a:rPr lang="en-US" sz="2800" dirty="0" err="1" smtClean="0">
                <a:ln>
                  <a:prstDash val="solid"/>
                </a:ln>
                <a:solidFill>
                  <a:srgbClr val="E8A8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Conor</a:t>
            </a:r>
            <a:r>
              <a:rPr lang="en-US" sz="2800" dirty="0" smtClean="0">
                <a:ln>
                  <a:prstDash val="solid"/>
                </a:ln>
                <a:solidFill>
                  <a:srgbClr val="E8A8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Mow-Lowry</a:t>
            </a:r>
          </a:p>
          <a:p>
            <a:pPr>
              <a:spcBef>
                <a:spcPct val="20000"/>
              </a:spcBef>
            </a:pPr>
            <a:r>
              <a:rPr lang="en-US" sz="2800" dirty="0" smtClean="0">
                <a:ln>
                  <a:prstDash val="solid"/>
                </a:ln>
                <a:solidFill>
                  <a:srgbClr val="E8A8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For the 10m prototype team</a:t>
            </a:r>
            <a:endParaRPr lang="en-US" sz="2800" dirty="0">
              <a:ln>
                <a:prstDash val="solid"/>
              </a:ln>
              <a:solidFill>
                <a:srgbClr val="E8A8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 rot="3063673">
            <a:off x="-276904" y="5422562"/>
            <a:ext cx="2316481" cy="8586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March 2014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GEO ISC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Table assembled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720"/>
            <a:ext cx="9144000" cy="498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9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6350" y="1123951"/>
            <a:ext cx="7389490" cy="4881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0392"/>
            <a:ext cx="8686800" cy="612304"/>
          </a:xfrm>
        </p:spPr>
        <p:txBody>
          <a:bodyPr>
            <a:noAutofit/>
          </a:bodyPr>
          <a:lstStyle/>
          <a:p>
            <a:r>
              <a:rPr lang="de-DE" sz="4000" dirty="0" smtClean="0"/>
              <a:t>Vertical spectrum in vacuum</a:t>
            </a:r>
            <a:endParaRPr lang="de-DE" sz="4000" dirty="0"/>
          </a:p>
        </p:txBody>
      </p:sp>
      <p:pic>
        <p:nvPicPr>
          <p:cNvPr id="579591" name="Picture 7" descr="C:\Users\Wanner\Desktop\PhD-Vortrag\old\Measurements\South table vert spectrum\PSh_001_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44616"/>
            <a:ext cx="8928992" cy="580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92" name="Picture 8" descr="C:\Users\Wanner\Desktop\PhD-Vortrag\old\Measurements\South table vert spectrum\PSh_002_groundF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9" y="844616"/>
            <a:ext cx="8928992" cy="580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90" name="Picture 6" descr="C:\Users\Wanner\Desktop\PhD-Vortrag\old\Measurements\South table vert spectrum\PSh_fit_vs_meas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" y="844905"/>
            <a:ext cx="8928331" cy="580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70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70271" r="65257" b="19269"/>
          <a:stretch/>
        </p:blipFill>
        <p:spPr bwMode="auto">
          <a:xfrm>
            <a:off x="380296" y="2680105"/>
            <a:ext cx="280412" cy="40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42149" y="247431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latin typeface="Arial" pitchFamily="34" charset="0"/>
                <a:cs typeface="Arial" pitchFamily="34" charset="0"/>
              </a:rPr>
              <a:t> [m/rtHz]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14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9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Horizontal spectrum in vacuum</a:t>
            </a:r>
            <a:endParaRPr lang="de-DE" dirty="0"/>
          </a:p>
        </p:txBody>
      </p:sp>
      <p:grpSp>
        <p:nvGrpSpPr>
          <p:cNvPr id="7" name="Group 6"/>
          <p:cNvGrpSpPr/>
          <p:nvPr/>
        </p:nvGrpSpPr>
        <p:grpSpPr>
          <a:xfrm>
            <a:off x="363993" y="852371"/>
            <a:ext cx="8416014" cy="5672973"/>
            <a:chOff x="363993" y="850376"/>
            <a:chExt cx="8416014" cy="5157248"/>
          </a:xfrm>
        </p:grpSpPr>
        <p:sp>
          <p:nvSpPr>
            <p:cNvPr id="8" name="Rectangle 7"/>
            <p:cNvSpPr/>
            <p:nvPr/>
          </p:nvSpPr>
          <p:spPr>
            <a:xfrm>
              <a:off x="1146175" y="1012825"/>
              <a:ext cx="7626350" cy="4524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80611" name="Picture 3" descr="C:\Users\Wanner\Desktop\PhD-Vortrag\old\Measurements\South table vert spectrum\hor ASD vac dampe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93" y="850376"/>
              <a:ext cx="8416014" cy="5157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691680" y="50131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Mention on table, not replicated yet</a:t>
            </a:r>
            <a:endParaRPr lang="de-DE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11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1093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8507288" cy="5616624"/>
          </a:xfrm>
          <a:prstGeom prst="rect">
            <a:avLst/>
          </a:prstGeom>
          <a:ln/>
        </p:spPr>
        <p:txBody>
          <a:bodyPr lIns="0" tIns="0" rIns="0" bIns="0">
            <a:normAutofit/>
          </a:bodyPr>
          <a:lstStyle/>
          <a:p>
            <a:pPr marL="358775" indent="-358775">
              <a:spcBef>
                <a:spcPts val="600"/>
              </a:spcBef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>
                <a:latin typeface="Calibri" pitchFamily="34" charset="0"/>
              </a:rPr>
              <a:t>Initially conservative (damping and DC only), now conceptually similar to the HAM-ISI control scheme</a:t>
            </a:r>
          </a:p>
          <a:p>
            <a:pPr marL="916559" lvl="2" indent="-358775"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>
              <a:latin typeface="Calibri" pitchFamily="34" charset="0"/>
            </a:endParaRPr>
          </a:p>
          <a:p>
            <a:pPr marL="916559" lvl="2" indent="-358775"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  <a:p>
            <a:pPr marL="916559" lvl="2" indent="-358775"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>
              <a:latin typeface="Calibri" pitchFamily="34" charset="0"/>
            </a:endParaRPr>
          </a:p>
          <a:p>
            <a:pPr marL="916559" lvl="2" indent="-358775"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  <a:p>
            <a:pPr marL="557784" lvl="2" indent="0">
              <a:spcBef>
                <a:spcPts val="600"/>
              </a:spcBef>
              <a:buNone/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Control</a:t>
            </a:r>
            <a:endParaRPr lang="de-DE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9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1" y="1761355"/>
            <a:ext cx="8520636" cy="43047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9512" y="4976008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425700" algn="l"/>
              </a:tabLs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blending at 	0.01 and 0.30 Hz</a:t>
            </a:r>
          </a:p>
          <a:p>
            <a:pPr>
              <a:tabLst>
                <a:tab pos="2425700" algn="l"/>
              </a:tabLs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blending at 	0.04 and 0.15 Hz</a:t>
            </a:r>
          </a:p>
          <a:p>
            <a:pPr>
              <a:tabLst>
                <a:tab pos="24257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2425700" algn="l"/>
                <a:tab pos="3048000" algn="l"/>
              </a:tabLs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U.G frequencies 	~5-15 Hz</a:t>
            </a:r>
          </a:p>
          <a:p>
            <a:pPr defTabSz="950913">
              <a:tabLst>
                <a:tab pos="2425700" algn="l"/>
                <a:tab pos="3048000" algn="l"/>
              </a:tabLs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U.G frequencies 	~0.5-2 Hz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Control</a:t>
            </a:r>
            <a:endParaRPr lang="de-DE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9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79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" y="764704"/>
            <a:ext cx="743902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40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Control</a:t>
            </a:r>
            <a:endParaRPr lang="de-DE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9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806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3504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85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Transmissibility in vacuum (Z)</a:t>
            </a:r>
            <a:endParaRPr lang="de-DE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11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47020"/>
            <a:ext cx="7414903" cy="55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Transmissibility in vacuum (X)</a:t>
            </a:r>
            <a:endParaRPr lang="de-DE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11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35589"/>
            <a:ext cx="7414903" cy="560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Inter-table motion with the SPI</a:t>
            </a:r>
            <a:endParaRPr lang="de-DE" dirty="0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8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4382662" cy="4407044"/>
          </a:xfrm>
          <a:prstGeom prst="rect">
            <a:avLst/>
          </a:prstGeom>
        </p:spPr>
      </p:pic>
      <p:sp>
        <p:nvSpPr>
          <p:cNvPr id="14" name="Rectangle 36"/>
          <p:cNvSpPr>
            <a:spLocks noGrp="1" noChangeArrowheads="1"/>
          </p:cNvSpPr>
          <p:nvPr>
            <p:ph sz="half" idx="1"/>
          </p:nvPr>
        </p:nvSpPr>
        <p:spPr>
          <a:xfrm>
            <a:off x="4850206" y="943790"/>
            <a:ext cx="4393006" cy="5489032"/>
          </a:xfrm>
          <a:ln/>
        </p:spPr>
        <p:txBody>
          <a:bodyPr>
            <a:noAutofit/>
          </a:bodyPr>
          <a:lstStyle/>
          <a:p>
            <a:pPr marL="361950" indent="-361950">
              <a:lnSpc>
                <a:spcPct val="80000"/>
              </a:lnSpc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/>
          </a:p>
          <a:p>
            <a:pPr marL="361950" indent="-361950">
              <a:lnSpc>
                <a:spcPct val="80000"/>
              </a:lnSpc>
              <a:spcAft>
                <a:spcPts val="1800"/>
              </a:spcAft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 smtClean="0"/>
              <a:t>Interferometrically</a:t>
            </a:r>
            <a:r>
              <a:rPr lang="en-GB" sz="2800" dirty="0" smtClean="0"/>
              <a:t> measures table separation</a:t>
            </a:r>
          </a:p>
          <a:p>
            <a:pPr marL="361950" indent="-361950">
              <a:lnSpc>
                <a:spcPct val="80000"/>
              </a:lnSpc>
              <a:spcAft>
                <a:spcPts val="1800"/>
              </a:spcAft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Very low noise at low frequency</a:t>
            </a:r>
          </a:p>
          <a:p>
            <a:pPr marL="361950" indent="-361950">
              <a:lnSpc>
                <a:spcPct val="80000"/>
              </a:lnSpc>
              <a:spcAft>
                <a:spcPts val="1800"/>
              </a:spcAft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smtClean="0"/>
              <a:t>Uses an Iodine stabilised laser</a:t>
            </a:r>
          </a:p>
          <a:p>
            <a:pPr marL="361950" indent="-361950">
              <a:lnSpc>
                <a:spcPct val="80000"/>
              </a:lnSpc>
              <a:spcAft>
                <a:spcPts val="1800"/>
              </a:spcAft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Mach-</a:t>
            </a:r>
            <a:r>
              <a:rPr lang="en-GB" dirty="0" err="1" smtClean="0"/>
              <a:t>Zender</a:t>
            </a:r>
            <a:r>
              <a:rPr lang="en-GB" dirty="0" smtClean="0"/>
              <a:t> interferometers</a:t>
            </a:r>
          </a:p>
          <a:p>
            <a:pPr marL="361950" indent="-361950">
              <a:lnSpc>
                <a:spcPct val="80000"/>
              </a:lnSpc>
              <a:spcAft>
                <a:spcPts val="1800"/>
              </a:spcAft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Readout with LISA-pathfinder </a:t>
            </a:r>
            <a:r>
              <a:rPr lang="en-GB" dirty="0" err="1" smtClean="0"/>
              <a:t>phasemeters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Controlled spectra in vacuum</a:t>
            </a:r>
            <a:endParaRPr lang="de-DE" dirty="0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8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3" y="1340768"/>
            <a:ext cx="863270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G-Box-Tank"/>
          <p:cNvSpPr/>
          <p:nvPr/>
        </p:nvSpPr>
        <p:spPr>
          <a:xfrm>
            <a:off x="4283968" y="2132856"/>
            <a:ext cx="4536504" cy="4248472"/>
          </a:xfrm>
          <a:prstGeom prst="roundRect">
            <a:avLst>
              <a:gd name="adj" fmla="val 5419"/>
            </a:avLst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GB"/>
              <a:t>Seismic Attenuation System</a:t>
            </a:r>
          </a:p>
        </p:txBody>
      </p:sp>
      <p:sp>
        <p:nvSpPr>
          <p:cNvPr id="99364" name="Rectangle 36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Autofit/>
          </a:bodyPr>
          <a:lstStyle/>
          <a:p>
            <a:pPr marL="361950" indent="-361950">
              <a:lnSpc>
                <a:spcPct val="80000"/>
              </a:lnSpc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smtClean="0"/>
              <a:t>Optical table with 1.75 m side length</a:t>
            </a:r>
          </a:p>
          <a:p>
            <a:pPr marL="361950" indent="-361950">
              <a:lnSpc>
                <a:spcPct val="80000"/>
              </a:lnSpc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/>
              <a:t>Low-frequency</a:t>
            </a:r>
            <a:r>
              <a:rPr lang="en-GB" sz="2800" dirty="0" smtClean="0"/>
              <a:t> </a:t>
            </a:r>
            <a:r>
              <a:rPr lang="en-GB" sz="2800" dirty="0"/>
              <a:t>seismic </a:t>
            </a:r>
            <a:r>
              <a:rPr lang="en-GB" sz="2800" dirty="0" smtClean="0"/>
              <a:t>isolation from 0.1Hz</a:t>
            </a:r>
            <a:endParaRPr lang="en-GB" sz="2800" dirty="0"/>
          </a:p>
          <a:p>
            <a:pPr marL="361950" indent="-361950">
              <a:lnSpc>
                <a:spcPct val="80000"/>
              </a:lnSpc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smtClean="0"/>
              <a:t>Ultra </a:t>
            </a:r>
            <a:r>
              <a:rPr lang="en-GB" sz="2800" dirty="0"/>
              <a:t>high vacuum </a:t>
            </a:r>
            <a:r>
              <a:rPr lang="en-GB" sz="2800" dirty="0" smtClean="0"/>
              <a:t>compatible</a:t>
            </a:r>
          </a:p>
          <a:p>
            <a:pPr marL="361950" indent="-361950">
              <a:lnSpc>
                <a:spcPct val="80000"/>
              </a:lnSpc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/>
          </a:p>
          <a:p>
            <a:pPr marL="361950" indent="-361950">
              <a:lnSpc>
                <a:spcPct val="80000"/>
              </a:lnSpc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smtClean="0"/>
              <a:t>Natural </a:t>
            </a:r>
            <a:r>
              <a:rPr lang="en-GB" sz="2800" dirty="0"/>
              <a:t>frequencies:</a:t>
            </a:r>
          </a:p>
          <a:p>
            <a:pPr marL="628650" lvl="1">
              <a:lnSpc>
                <a:spcPct val="80000"/>
              </a:lnSpc>
              <a:tabLst>
                <a:tab pos="2238375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Tilt: 	 </a:t>
            </a:r>
            <a:r>
              <a:rPr lang="en-GB" dirty="0" smtClean="0"/>
              <a:t>~450 </a:t>
            </a:r>
            <a:r>
              <a:rPr lang="en-GB" dirty="0" err="1"/>
              <a:t>mHz</a:t>
            </a:r>
            <a:endParaRPr lang="en-GB" dirty="0"/>
          </a:p>
          <a:p>
            <a:pPr marL="628650" lvl="1">
              <a:lnSpc>
                <a:spcPct val="80000"/>
              </a:lnSpc>
              <a:tabLst>
                <a:tab pos="2238375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Horizontal:	</a:t>
            </a:r>
            <a:r>
              <a:rPr lang="en-GB" dirty="0" smtClean="0"/>
              <a:t> ~100 </a:t>
            </a:r>
            <a:r>
              <a:rPr lang="en-GB" dirty="0" err="1"/>
              <a:t>mHz</a:t>
            </a:r>
            <a:endParaRPr lang="en-GB" dirty="0"/>
          </a:p>
          <a:p>
            <a:pPr marL="628650" lvl="1">
              <a:lnSpc>
                <a:spcPct val="80000"/>
              </a:lnSpc>
              <a:tabLst>
                <a:tab pos="2238375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Vertical:	 </a:t>
            </a:r>
            <a:r>
              <a:rPr lang="en-GB" dirty="0" smtClean="0"/>
              <a:t>~250 </a:t>
            </a:r>
            <a:r>
              <a:rPr lang="en-GB" dirty="0" err="1"/>
              <a:t>mHz</a:t>
            </a:r>
            <a:endParaRPr lang="en-GB" dirty="0"/>
          </a:p>
          <a:p>
            <a:pPr marL="361950" indent="-361950">
              <a:lnSpc>
                <a:spcPct val="80000"/>
              </a:lnSpc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 smtClean="0"/>
          </a:p>
          <a:p>
            <a:pPr marL="361950" indent="-361950">
              <a:lnSpc>
                <a:spcPct val="80000"/>
              </a:lnSpc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smtClean="0"/>
              <a:t>Maximum (</a:t>
            </a:r>
            <a:r>
              <a:rPr lang="en-GB" dirty="0" smtClean="0"/>
              <a:t>forced) </a:t>
            </a:r>
            <a:br>
              <a:rPr lang="en-GB" dirty="0" smtClean="0"/>
            </a:br>
            <a:r>
              <a:rPr lang="en-GB" sz="2800" dirty="0" smtClean="0"/>
              <a:t>seismic </a:t>
            </a:r>
            <a:r>
              <a:rPr lang="en-GB" sz="2800" dirty="0"/>
              <a:t>isolation:</a:t>
            </a:r>
          </a:p>
          <a:p>
            <a:pPr marL="628650" lvl="1">
              <a:lnSpc>
                <a:spcPct val="80000"/>
              </a:lnSpc>
              <a:tabLst>
                <a:tab pos="2238375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Vertical:	60 - 80 dB</a:t>
            </a:r>
          </a:p>
          <a:p>
            <a:pPr marL="628650" lvl="1">
              <a:lnSpc>
                <a:spcPct val="80000"/>
              </a:lnSpc>
              <a:tabLst>
                <a:tab pos="2238375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/>
              <a:t>Horizontal:	70 - 90 dB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55976" y="2125729"/>
            <a:ext cx="4824287" cy="3737196"/>
            <a:chOff x="2971" y="914"/>
            <a:chExt cx="2671" cy="2069"/>
          </a:xfrm>
        </p:grpSpPr>
        <p:pic>
          <p:nvPicPr>
            <p:cNvPr id="99333" name="Picture 5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126" r="-1717" b="10751"/>
            <a:stretch>
              <a:fillRect/>
            </a:stretch>
          </p:blipFill>
          <p:spPr bwMode="auto">
            <a:xfrm>
              <a:off x="3354" y="1075"/>
              <a:ext cx="2288" cy="1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971" y="2168"/>
              <a:ext cx="267" cy="812"/>
              <a:chOff x="4286" y="2478"/>
              <a:chExt cx="424" cy="1290"/>
            </a:xfrm>
          </p:grpSpPr>
          <p:sp>
            <p:nvSpPr>
              <p:cNvPr id="99335" name="Freeform 7"/>
              <p:cNvSpPr>
                <a:spLocks/>
              </p:cNvSpPr>
              <p:nvPr/>
            </p:nvSpPr>
            <p:spPr bwMode="auto">
              <a:xfrm>
                <a:off x="4286" y="2707"/>
                <a:ext cx="424" cy="1061"/>
              </a:xfrm>
              <a:custGeom>
                <a:avLst/>
                <a:gdLst/>
                <a:ahLst/>
                <a:cxnLst>
                  <a:cxn ang="0">
                    <a:pos x="53" y="1053"/>
                  </a:cxn>
                  <a:cxn ang="0">
                    <a:pos x="176" y="1051"/>
                  </a:cxn>
                  <a:cxn ang="0">
                    <a:pos x="217" y="676"/>
                  </a:cxn>
                  <a:cxn ang="0">
                    <a:pos x="307" y="1051"/>
                  </a:cxn>
                  <a:cxn ang="0">
                    <a:pos x="424" y="1057"/>
                  </a:cxn>
                  <a:cxn ang="0">
                    <a:pos x="349" y="991"/>
                  </a:cxn>
                  <a:cxn ang="0">
                    <a:pos x="317" y="515"/>
                  </a:cxn>
                  <a:cxn ang="0">
                    <a:pos x="381" y="335"/>
                  </a:cxn>
                  <a:cxn ang="0">
                    <a:pos x="320" y="55"/>
                  </a:cxn>
                  <a:cxn ang="0">
                    <a:pos x="186" y="7"/>
                  </a:cxn>
                  <a:cxn ang="0">
                    <a:pos x="68" y="58"/>
                  </a:cxn>
                  <a:cxn ang="0">
                    <a:pos x="2" y="307"/>
                  </a:cxn>
                  <a:cxn ang="0">
                    <a:pos x="81" y="535"/>
                  </a:cxn>
                  <a:cxn ang="0">
                    <a:pos x="118" y="1000"/>
                  </a:cxn>
                  <a:cxn ang="0">
                    <a:pos x="53" y="1053"/>
                  </a:cxn>
                </a:cxnLst>
                <a:rect l="0" t="0" r="r" b="b"/>
                <a:pathLst>
                  <a:path w="424" h="1061">
                    <a:moveTo>
                      <a:pt x="53" y="1053"/>
                    </a:moveTo>
                    <a:cubicBezTo>
                      <a:pt x="63" y="1061"/>
                      <a:pt x="142" y="1051"/>
                      <a:pt x="176" y="1051"/>
                    </a:cubicBezTo>
                    <a:cubicBezTo>
                      <a:pt x="203" y="988"/>
                      <a:pt x="195" y="676"/>
                      <a:pt x="217" y="676"/>
                    </a:cubicBezTo>
                    <a:cubicBezTo>
                      <a:pt x="239" y="676"/>
                      <a:pt x="269" y="1015"/>
                      <a:pt x="307" y="1051"/>
                    </a:cubicBezTo>
                    <a:cubicBezTo>
                      <a:pt x="365" y="1053"/>
                      <a:pt x="424" y="1057"/>
                      <a:pt x="424" y="1057"/>
                    </a:cubicBezTo>
                    <a:lnTo>
                      <a:pt x="349" y="991"/>
                    </a:lnTo>
                    <a:lnTo>
                      <a:pt x="317" y="515"/>
                    </a:lnTo>
                    <a:cubicBezTo>
                      <a:pt x="323" y="406"/>
                      <a:pt x="381" y="411"/>
                      <a:pt x="381" y="335"/>
                    </a:cubicBezTo>
                    <a:cubicBezTo>
                      <a:pt x="381" y="262"/>
                      <a:pt x="352" y="110"/>
                      <a:pt x="320" y="55"/>
                    </a:cubicBezTo>
                    <a:cubicBezTo>
                      <a:pt x="288" y="0"/>
                      <a:pt x="228" y="7"/>
                      <a:pt x="186" y="7"/>
                    </a:cubicBezTo>
                    <a:cubicBezTo>
                      <a:pt x="145" y="7"/>
                      <a:pt x="99" y="8"/>
                      <a:pt x="68" y="58"/>
                    </a:cubicBezTo>
                    <a:cubicBezTo>
                      <a:pt x="37" y="108"/>
                      <a:pt x="0" y="228"/>
                      <a:pt x="2" y="307"/>
                    </a:cubicBezTo>
                    <a:cubicBezTo>
                      <a:pt x="5" y="384"/>
                      <a:pt x="63" y="422"/>
                      <a:pt x="81" y="535"/>
                    </a:cubicBezTo>
                    <a:lnTo>
                      <a:pt x="118" y="1000"/>
                    </a:lnTo>
                    <a:lnTo>
                      <a:pt x="53" y="1053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 rot="21600000">
                <a:off x="4364" y="2478"/>
                <a:ext cx="219" cy="219"/>
                <a:chOff x="908" y="2583"/>
                <a:chExt cx="226" cy="227"/>
              </a:xfrm>
            </p:grpSpPr>
            <p:sp>
              <p:nvSpPr>
                <p:cNvPr id="99337" name="Oval 9"/>
                <p:cNvSpPr>
                  <a:spLocks noChangeArrowheads="1"/>
                </p:cNvSpPr>
                <p:nvPr/>
              </p:nvSpPr>
              <p:spPr bwMode="auto">
                <a:xfrm>
                  <a:off x="908" y="2583"/>
                  <a:ext cx="226" cy="227"/>
                </a:xfrm>
                <a:prstGeom prst="ellipse">
                  <a:avLst/>
                </a:prstGeom>
                <a:solidFill>
                  <a:schemeClr val="tx2">
                    <a:lumMod val="50000"/>
                  </a:schemeClr>
                </a:soli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9338" name="Freeform 10"/>
                <p:cNvSpPr>
                  <a:spLocks/>
                </p:cNvSpPr>
                <p:nvPr/>
              </p:nvSpPr>
              <p:spPr bwMode="auto">
                <a:xfrm>
                  <a:off x="949" y="2730"/>
                  <a:ext cx="140" cy="4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9" y="28"/>
                    </a:cxn>
                    <a:cxn ang="0">
                      <a:pos x="136" y="1"/>
                    </a:cxn>
                  </a:cxnLst>
                  <a:rect l="0" t="0" r="r" b="b"/>
                  <a:pathLst>
                    <a:path w="136" h="28">
                      <a:moveTo>
                        <a:pt x="0" y="0"/>
                      </a:moveTo>
                      <a:cubicBezTo>
                        <a:pt x="12" y="20"/>
                        <a:pt x="46" y="28"/>
                        <a:pt x="69" y="28"/>
                      </a:cubicBezTo>
                      <a:cubicBezTo>
                        <a:pt x="92" y="28"/>
                        <a:pt x="129" y="18"/>
                        <a:pt x="136" y="1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99339" name="Oval 11"/>
                <p:cNvSpPr>
                  <a:spLocks noChangeArrowheads="1"/>
                </p:cNvSpPr>
                <p:nvPr/>
              </p:nvSpPr>
              <p:spPr bwMode="auto">
                <a:xfrm>
                  <a:off x="975" y="2659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 algn="ctr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9340" name="Oval 12"/>
                <p:cNvSpPr>
                  <a:spLocks noChangeArrowheads="1"/>
                </p:cNvSpPr>
                <p:nvPr/>
              </p:nvSpPr>
              <p:spPr bwMode="auto">
                <a:xfrm>
                  <a:off x="1043" y="2659"/>
                  <a:ext cx="23" cy="23"/>
                </a:xfrm>
                <a:prstGeom prst="ellipse">
                  <a:avLst/>
                </a:prstGeom>
                <a:solidFill>
                  <a:schemeClr val="tx2"/>
                </a:solidFill>
                <a:ln w="9525" algn="ctr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99341" name="Line 13"/>
            <p:cNvSpPr>
              <a:spLocks noChangeShapeType="1"/>
            </p:cNvSpPr>
            <p:nvPr/>
          </p:nvSpPr>
          <p:spPr bwMode="auto">
            <a:xfrm>
              <a:off x="3554" y="1075"/>
              <a:ext cx="0" cy="4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9342" name="Line 14"/>
            <p:cNvSpPr>
              <a:spLocks noChangeShapeType="1"/>
            </p:cNvSpPr>
            <p:nvPr/>
          </p:nvSpPr>
          <p:spPr bwMode="auto">
            <a:xfrm>
              <a:off x="4982" y="1075"/>
              <a:ext cx="0" cy="4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9343" name="Line 15"/>
            <p:cNvSpPr>
              <a:spLocks noChangeShapeType="1"/>
            </p:cNvSpPr>
            <p:nvPr/>
          </p:nvSpPr>
          <p:spPr bwMode="auto">
            <a:xfrm>
              <a:off x="3554" y="1121"/>
              <a:ext cx="14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9344" name="Text Box 16"/>
            <p:cNvSpPr txBox="1">
              <a:spLocks noChangeArrowheads="1"/>
            </p:cNvSpPr>
            <p:nvPr/>
          </p:nvSpPr>
          <p:spPr bwMode="auto">
            <a:xfrm>
              <a:off x="4017" y="914"/>
              <a:ext cx="460" cy="2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dirty="0" smtClean="0">
                  <a:solidFill>
                    <a:srgbClr val="14141E"/>
                  </a:solidFill>
                  <a:cs typeface="Arial" charset="0"/>
                </a:rPr>
                <a:t>ø3000</a:t>
              </a:r>
              <a:endParaRPr lang="de-DE" dirty="0">
                <a:solidFill>
                  <a:srgbClr val="14141E"/>
                </a:solidFill>
                <a:cs typeface="Arial" charset="0"/>
              </a:endParaRP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 rot="-5400000">
              <a:off x="3118" y="1627"/>
              <a:ext cx="1523" cy="1184"/>
              <a:chOff x="3325" y="2209"/>
              <a:chExt cx="1428" cy="413"/>
            </a:xfrm>
          </p:grpSpPr>
          <p:sp>
            <p:nvSpPr>
              <p:cNvPr id="99346" name="Line 18"/>
              <p:cNvSpPr>
                <a:spLocks noChangeShapeType="1"/>
              </p:cNvSpPr>
              <p:nvPr/>
            </p:nvSpPr>
            <p:spPr bwMode="auto">
              <a:xfrm>
                <a:off x="3325" y="2209"/>
                <a:ext cx="0" cy="4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347" name="Line 19"/>
              <p:cNvSpPr>
                <a:spLocks noChangeShapeType="1"/>
              </p:cNvSpPr>
              <p:nvPr/>
            </p:nvSpPr>
            <p:spPr bwMode="auto">
              <a:xfrm>
                <a:off x="4753" y="2209"/>
                <a:ext cx="0" cy="4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348" name="Line 20"/>
              <p:cNvSpPr>
                <a:spLocks noChangeShapeType="1"/>
              </p:cNvSpPr>
              <p:nvPr/>
            </p:nvSpPr>
            <p:spPr bwMode="auto">
              <a:xfrm>
                <a:off x="3325" y="2255"/>
                <a:ext cx="142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99349" name="Text Box 21"/>
            <p:cNvSpPr txBox="1">
              <a:spLocks noChangeArrowheads="1"/>
            </p:cNvSpPr>
            <p:nvPr/>
          </p:nvSpPr>
          <p:spPr bwMode="auto">
            <a:xfrm rot="-5400000">
              <a:off x="3107" y="2076"/>
              <a:ext cx="383" cy="2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>
                  <a:solidFill>
                    <a:srgbClr val="14141E"/>
                  </a:solidFill>
                  <a:cs typeface="Arial" charset="0"/>
                </a:rPr>
                <a:t>3200</a:t>
              </a:r>
              <a:endParaRPr lang="de-DE">
                <a:solidFill>
                  <a:srgbClr val="14141E"/>
                </a:solidFill>
                <a:cs typeface="Arial" charset="0"/>
              </a:endParaRPr>
            </a:p>
          </p:txBody>
        </p:sp>
        <p:grpSp>
          <p:nvGrpSpPr>
            <p:cNvPr id="6" name="Group 22"/>
            <p:cNvGrpSpPr>
              <a:grpSpLocks/>
            </p:cNvGrpSpPr>
            <p:nvPr/>
          </p:nvGrpSpPr>
          <p:grpSpPr bwMode="auto">
            <a:xfrm rot="5400000" flipH="1">
              <a:off x="4509" y="2245"/>
              <a:ext cx="970" cy="499"/>
              <a:chOff x="3325" y="2209"/>
              <a:chExt cx="1428" cy="413"/>
            </a:xfrm>
          </p:grpSpPr>
          <p:sp>
            <p:nvSpPr>
              <p:cNvPr id="99351" name="Line 23"/>
              <p:cNvSpPr>
                <a:spLocks noChangeShapeType="1"/>
              </p:cNvSpPr>
              <p:nvPr/>
            </p:nvSpPr>
            <p:spPr bwMode="auto">
              <a:xfrm>
                <a:off x="3325" y="2209"/>
                <a:ext cx="0" cy="4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352" name="Line 24"/>
              <p:cNvSpPr>
                <a:spLocks noChangeShapeType="1"/>
              </p:cNvSpPr>
              <p:nvPr/>
            </p:nvSpPr>
            <p:spPr bwMode="auto">
              <a:xfrm>
                <a:off x="4753" y="2209"/>
                <a:ext cx="0" cy="4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353" name="Line 25"/>
              <p:cNvSpPr>
                <a:spLocks noChangeShapeType="1"/>
              </p:cNvSpPr>
              <p:nvPr/>
            </p:nvSpPr>
            <p:spPr bwMode="auto">
              <a:xfrm>
                <a:off x="3325" y="2255"/>
                <a:ext cx="142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99354" name="Text Box 26"/>
            <p:cNvSpPr txBox="1">
              <a:spLocks noChangeArrowheads="1"/>
            </p:cNvSpPr>
            <p:nvPr/>
          </p:nvSpPr>
          <p:spPr bwMode="auto">
            <a:xfrm rot="-5400000">
              <a:off x="5099" y="2385"/>
              <a:ext cx="384" cy="2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>
                  <a:solidFill>
                    <a:srgbClr val="14141E"/>
                  </a:solidFill>
                  <a:cs typeface="Arial" charset="0"/>
                </a:rPr>
                <a:t>2000</a:t>
              </a:r>
              <a:endParaRPr lang="de-DE">
                <a:solidFill>
                  <a:srgbClr val="14141E"/>
                </a:solidFill>
                <a:cs typeface="Arial" charset="0"/>
              </a:endParaRPr>
            </a:p>
          </p:txBody>
        </p:sp>
        <p:sp>
          <p:nvSpPr>
            <p:cNvPr id="99355" name="Text Box 27"/>
            <p:cNvSpPr txBox="1">
              <a:spLocks noChangeArrowheads="1"/>
            </p:cNvSpPr>
            <p:nvPr/>
          </p:nvSpPr>
          <p:spPr bwMode="auto">
            <a:xfrm>
              <a:off x="4464" y="914"/>
              <a:ext cx="436" cy="2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de-DE" dirty="0" smtClean="0">
                  <a:solidFill>
                    <a:srgbClr val="14141E"/>
                  </a:solidFill>
                  <a:cs typeface="Lucida Sans Unicode" pitchFamily="34" charset="0"/>
                </a:rPr>
                <a:t>[mm]</a:t>
              </a:r>
              <a:endParaRPr lang="de-DE" dirty="0">
                <a:solidFill>
                  <a:srgbClr val="14141E"/>
                </a:solidFill>
                <a:cs typeface="Lucida Sans Unicode" pitchFamily="34" charset="0"/>
              </a:endParaRPr>
            </a:p>
          </p:txBody>
        </p:sp>
      </p:grpSp>
      <p:sp>
        <p:nvSpPr>
          <p:cNvPr id="39" name="Foto-Tank-StefanFumiko"/>
          <p:cNvSpPr/>
          <p:nvPr/>
        </p:nvSpPr>
        <p:spPr>
          <a:xfrm>
            <a:off x="5220072" y="2492896"/>
            <a:ext cx="3600400" cy="3384376"/>
          </a:xfrm>
          <a:prstGeom prst="roundRect">
            <a:avLst>
              <a:gd name="adj" fmla="val 6724"/>
            </a:avLst>
          </a:prstGeom>
          <a:blipFill>
            <a:blip r:embed="rId4" cstate="screen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356" name="Rectangle 28"/>
          <p:cNvSpPr>
            <a:spLocks noChangeArrowheads="1"/>
          </p:cNvSpPr>
          <p:nvPr/>
        </p:nvSpPr>
        <p:spPr bwMode="auto">
          <a:xfrm>
            <a:off x="4499992" y="6028903"/>
            <a:ext cx="1803400" cy="352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  <a:spcBef>
                <a:spcPct val="4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GB" dirty="0">
                <a:solidFill>
                  <a:srgbClr val="14141E"/>
                </a:solidFill>
              </a:rPr>
              <a:t>Volume: ~25 m³</a:t>
            </a:r>
          </a:p>
        </p:txBody>
      </p:sp>
      <p:pic>
        <p:nvPicPr>
          <p:cNvPr id="32" name="TisckBild_klein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3987" y="4581103"/>
            <a:ext cx="2390775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7" name="Fußzeilenplatzhalt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  <p:sp>
        <p:nvSpPr>
          <p:cNvPr id="132098" name="AutoShape 2" descr="imap://alexander%20wanner@intranet.aei.uni-hannover.de:993/fetch%3EUID%3E%5CPrototyp%3E1465?part=1.2&amp;type=image/gif&amp;filename=pic0684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2100" name="AutoShape 4" descr="imap://alexander%20wanner@intranet.aei.uni-hannover.de:993/fetch%3EUID%3E%5CPrototyp%3E1465?part=1.2&amp;type=image/gif&amp;filename=pic06845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Remaining work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9036496" y="1628800"/>
            <a:ext cx="59046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Must do:</a:t>
            </a:r>
          </a:p>
          <a:p>
            <a:r>
              <a:rPr lang="en-US" dirty="0" smtClean="0"/>
              <a:t>Install motorized springs</a:t>
            </a:r>
          </a:p>
          <a:p>
            <a:endParaRPr lang="en-US" dirty="0" smtClean="0"/>
          </a:p>
          <a:p>
            <a:r>
              <a:rPr lang="en-US" dirty="0" smtClean="0"/>
              <a:t>Create control </a:t>
            </a:r>
            <a:r>
              <a:rPr lang="en-US" dirty="0" err="1" smtClean="0"/>
              <a:t>initialisation</a:t>
            </a:r>
            <a:r>
              <a:rPr lang="en-US" dirty="0" smtClean="0"/>
              <a:t> </a:t>
            </a:r>
            <a:r>
              <a:rPr lang="en-US" dirty="0" err="1" smtClean="0"/>
              <a:t>algorithim</a:t>
            </a:r>
            <a:r>
              <a:rPr lang="en-US" dirty="0" smtClean="0"/>
              <a:t>, and safe fallback configurations.</a:t>
            </a:r>
          </a:p>
          <a:p>
            <a:r>
              <a:rPr lang="en-US" dirty="0" smtClean="0"/>
              <a:t>At this point can install suspended optics – all going well in a few working weeks – late Oct/Nov.</a:t>
            </a:r>
          </a:p>
          <a:p>
            <a:endParaRPr lang="en-US" dirty="0"/>
          </a:p>
          <a:p>
            <a:r>
              <a:rPr lang="en-US" dirty="0" smtClean="0"/>
              <a:t>Want:</a:t>
            </a:r>
          </a:p>
          <a:p>
            <a:r>
              <a:rPr lang="en-US" dirty="0"/>
              <a:t>Strengthen actuators</a:t>
            </a:r>
          </a:p>
          <a:p>
            <a:r>
              <a:rPr lang="en-US" dirty="0" smtClean="0"/>
              <a:t>Test with STS2 on table</a:t>
            </a:r>
          </a:p>
          <a:p>
            <a:r>
              <a:rPr lang="en-US" dirty="0" smtClean="0"/>
              <a:t>Improve vertical sensors</a:t>
            </a:r>
          </a:p>
          <a:p>
            <a:r>
              <a:rPr lang="en-US" dirty="0" smtClean="0"/>
              <a:t>6x6 and/or </a:t>
            </a:r>
            <a:r>
              <a:rPr lang="en-US" dirty="0" err="1" smtClean="0"/>
              <a:t>freq</a:t>
            </a:r>
            <a:r>
              <a:rPr lang="en-US" dirty="0" smtClean="0"/>
              <a:t>-dependent </a:t>
            </a:r>
            <a:r>
              <a:rPr lang="en-US" dirty="0" err="1" smtClean="0"/>
              <a:t>matricies</a:t>
            </a:r>
            <a:endParaRPr lang="en-US" dirty="0" smtClean="0"/>
          </a:p>
          <a:p>
            <a:r>
              <a:rPr lang="en-US" dirty="0" smtClean="0"/>
              <a:t>Lower LVDT range (+/-1mm) and noise (factor of 10-50)</a:t>
            </a:r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8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8507288" cy="5616624"/>
          </a:xfrm>
          <a:prstGeom prst="rect">
            <a:avLst/>
          </a:prstGeom>
          <a:ln/>
        </p:spPr>
        <p:txBody>
          <a:bodyPr lIns="0" tIns="0" rIns="0" bIns="0">
            <a:normAutofit/>
          </a:bodyPr>
          <a:lstStyle/>
          <a:p>
            <a:pPr marL="358775" indent="-358775">
              <a:spcBef>
                <a:spcPts val="600"/>
              </a:spcBef>
              <a:tabLst>
                <a:tab pos="808038" algn="l"/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>
                <a:latin typeface="Calibri" pitchFamily="34" charset="0"/>
              </a:rPr>
              <a:t>Functional minimum</a:t>
            </a:r>
          </a:p>
          <a:p>
            <a:pPr marL="650875" lvl="1" indent="-384175">
              <a:lnSpc>
                <a:spcPct val="90000"/>
              </a:lnSpc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Install and test the remaining </a:t>
            </a:r>
            <a:r>
              <a:rPr lang="en-US" dirty="0" err="1" smtClean="0"/>
              <a:t>motorised</a:t>
            </a:r>
            <a:r>
              <a:rPr lang="en-US" dirty="0" smtClean="0"/>
              <a:t> springs</a:t>
            </a:r>
          </a:p>
          <a:p>
            <a:pPr marL="650875" lvl="1" indent="-384175">
              <a:lnSpc>
                <a:spcPct val="90000"/>
              </a:lnSpc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>
                <a:latin typeface="Calibri" pitchFamily="34" charset="0"/>
              </a:rPr>
              <a:t>Create start-up and fail-safe scripts for use with suspended optics, hopefully by early November</a:t>
            </a:r>
          </a:p>
          <a:p>
            <a:pPr marL="332867" indent="-358775">
              <a:lnSpc>
                <a:spcPct val="90000"/>
              </a:lnSpc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>
                <a:latin typeface="Calibri" pitchFamily="34" charset="0"/>
              </a:rPr>
              <a:t>Performance upgrades</a:t>
            </a:r>
          </a:p>
          <a:p>
            <a:pPr marL="625475" lvl="1" indent="-358775">
              <a:lnSpc>
                <a:spcPct val="90000"/>
              </a:lnSpc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>
                <a:latin typeface="Calibri" pitchFamily="34" charset="0"/>
              </a:rPr>
              <a:t>Strengthen actuators to increase range and U.G frequency</a:t>
            </a:r>
          </a:p>
          <a:p>
            <a:pPr marL="625475" lvl="1" indent="-358775">
              <a:lnSpc>
                <a:spcPct val="90000"/>
              </a:lnSpc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>
                <a:latin typeface="Calibri" pitchFamily="34" charset="0"/>
              </a:rPr>
              <a:t>Test performance with accelerometers on table-top</a:t>
            </a:r>
          </a:p>
          <a:p>
            <a:pPr marL="625475" lvl="1" indent="-358775">
              <a:lnSpc>
                <a:spcPct val="90000"/>
              </a:lnSpc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 smtClean="0"/>
              <a:t>Optimise</a:t>
            </a:r>
            <a:r>
              <a:rPr lang="en-US" dirty="0" smtClean="0"/>
              <a:t> loop gains and blend frequencies</a:t>
            </a:r>
            <a:endParaRPr lang="en-US" dirty="0" smtClean="0">
              <a:latin typeface="Calibri" pitchFamily="34" charset="0"/>
            </a:endParaRPr>
          </a:p>
          <a:p>
            <a:pPr marL="625475" lvl="1" indent="-358775">
              <a:lnSpc>
                <a:spcPct val="90000"/>
              </a:lnSpc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Implement 6x6 and/or frequency dependent sensing and actuation matrices</a:t>
            </a:r>
          </a:p>
          <a:p>
            <a:pPr marL="332867" indent="-358775">
              <a:lnSpc>
                <a:spcPct val="90000"/>
              </a:lnSpc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>
                <a:latin typeface="Calibri" pitchFamily="34" charset="0"/>
              </a:rPr>
              <a:t>Pipe dreams</a:t>
            </a:r>
          </a:p>
          <a:p>
            <a:pPr marL="625475" lvl="1" indent="-358775">
              <a:lnSpc>
                <a:spcPct val="90000"/>
              </a:lnSpc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Improve vertical sensors</a:t>
            </a:r>
          </a:p>
          <a:p>
            <a:pPr marL="625475" lvl="1" indent="-358775">
              <a:lnSpc>
                <a:spcPct val="90000"/>
              </a:lnSpc>
              <a:spcBef>
                <a:spcPts val="600"/>
              </a:spcBef>
              <a:tabLst>
                <a:tab pos="2062163" algn="l"/>
                <a:tab pos="2597150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>
                <a:latin typeface="Calibri" pitchFamily="34" charset="0"/>
              </a:rPr>
              <a:t>Reduce LVDT range to +/-1mm, 10x less noise.</a:t>
            </a:r>
          </a:p>
        </p:txBody>
      </p:sp>
    </p:spTree>
    <p:extLst>
      <p:ext uri="{BB962C8B-B14F-4D97-AF65-F5344CB8AC3E}">
        <p14:creationId xmlns:p14="http://schemas.microsoft.com/office/powerpoint/2010/main" val="157077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872" y="80392"/>
            <a:ext cx="8229600" cy="61230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Thank you for your attention!</a:t>
            </a:r>
            <a:endParaRPr lang="de-DE" dirty="0"/>
          </a:p>
        </p:txBody>
      </p:sp>
      <p:pic>
        <p:nvPicPr>
          <p:cNvPr id="26" name="Picture 2" descr="C:\Users\kadahl\AppData\Local\Temp\notesE61C0F\~042273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21252273">
            <a:off x="7831052" y="62913"/>
            <a:ext cx="1281207" cy="69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5496" y="1572193"/>
            <a:ext cx="9145016" cy="512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FFFF00"/>
                </a:solidFill>
              </a:rPr>
              <a:t>Ken Strain: </a:t>
            </a:r>
            <a:r>
              <a:rPr lang="en-GB" dirty="0">
                <a:solidFill>
                  <a:srgbClr val="F2F2F2"/>
                </a:solidFill>
              </a:rPr>
              <a:t>Scientific </a:t>
            </a:r>
            <a:r>
              <a:rPr lang="en-GB" dirty="0" smtClean="0">
                <a:solidFill>
                  <a:srgbClr val="F2F2F2"/>
                </a:solidFill>
              </a:rPr>
              <a:t>leader (Glasgow)</a:t>
            </a:r>
            <a:endParaRPr lang="en-GB" dirty="0">
              <a:solidFill>
                <a:srgbClr val="F2F2F2"/>
              </a:solidFill>
            </a:endParaRPr>
          </a:p>
          <a:p>
            <a:pPr marL="342900" lvl="0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err="1">
                <a:solidFill>
                  <a:srgbClr val="FFFF00"/>
                </a:solidFill>
              </a:rPr>
              <a:t>Harald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Lück</a:t>
            </a:r>
            <a:r>
              <a:rPr lang="en-GB" dirty="0" smtClean="0">
                <a:solidFill>
                  <a:srgbClr val="FFFF00"/>
                </a:solidFill>
              </a:rPr>
              <a:t>: </a:t>
            </a:r>
            <a:r>
              <a:rPr lang="en-GB" dirty="0" smtClean="0">
                <a:solidFill>
                  <a:srgbClr val="F2F2F2"/>
                </a:solidFill>
              </a:rPr>
              <a:t>Co-ordinator (Hannover)</a:t>
            </a:r>
          </a:p>
          <a:p>
            <a:pPr marL="800100" lvl="1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FFFF00"/>
                </a:solidFill>
              </a:rPr>
              <a:t>Tobin </a:t>
            </a:r>
            <a:r>
              <a:rPr lang="en-GB" dirty="0" smtClean="0">
                <a:solidFill>
                  <a:srgbClr val="FFFF00"/>
                </a:solidFill>
              </a:rPr>
              <a:t>Fricke: </a:t>
            </a:r>
            <a:r>
              <a:rPr lang="en-GB" dirty="0" smtClean="0">
                <a:solidFill>
                  <a:srgbClr val="F2F2F2"/>
                </a:solidFill>
              </a:rPr>
              <a:t>Reference cavity, CDS, electronics</a:t>
            </a:r>
          </a:p>
          <a:p>
            <a:pPr marL="800100" lvl="1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FFFF00"/>
                </a:solidFill>
              </a:rPr>
              <a:t>Conor </a:t>
            </a:r>
            <a:r>
              <a:rPr lang="en-GB" dirty="0" smtClean="0">
                <a:solidFill>
                  <a:srgbClr val="FFFF00"/>
                </a:solidFill>
              </a:rPr>
              <a:t>Mow-Lowry: </a:t>
            </a:r>
            <a:r>
              <a:rPr lang="en-GB" dirty="0" smtClean="0">
                <a:solidFill>
                  <a:srgbClr val="F2F2F2"/>
                </a:solidFill>
              </a:rPr>
              <a:t>Seismic isolation, suspensions, single-arm test</a:t>
            </a:r>
          </a:p>
          <a:p>
            <a:pPr marL="800100" lvl="1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err="1">
                <a:solidFill>
                  <a:srgbClr val="FFFF00"/>
                </a:solidFill>
              </a:rPr>
              <a:t>Vaishali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Adya</a:t>
            </a:r>
            <a:r>
              <a:rPr lang="en-GB" dirty="0">
                <a:solidFill>
                  <a:srgbClr val="FFFF00"/>
                </a:solidFill>
              </a:rPr>
              <a:t>:</a:t>
            </a:r>
            <a:r>
              <a:rPr lang="en-GB" dirty="0">
                <a:solidFill>
                  <a:srgbClr val="F2F2F2"/>
                </a:solidFill>
              </a:rPr>
              <a:t> </a:t>
            </a:r>
            <a:r>
              <a:rPr lang="en-GB" dirty="0" err="1">
                <a:solidFill>
                  <a:srgbClr val="F2F2F2"/>
                </a:solidFill>
              </a:rPr>
              <a:t>Interferometric</a:t>
            </a:r>
            <a:r>
              <a:rPr lang="en-GB" dirty="0">
                <a:solidFill>
                  <a:srgbClr val="F2F2F2"/>
                </a:solidFill>
              </a:rPr>
              <a:t> sensing &amp; </a:t>
            </a:r>
            <a:r>
              <a:rPr lang="en-GB" dirty="0" smtClean="0">
                <a:solidFill>
                  <a:srgbClr val="F2F2F2"/>
                </a:solidFill>
              </a:rPr>
              <a:t>control and simulations</a:t>
            </a:r>
          </a:p>
          <a:p>
            <a:pPr marL="800100" lvl="1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FFFF00"/>
                </a:solidFill>
              </a:rPr>
              <a:t>Gerald Bergmann: </a:t>
            </a:r>
            <a:r>
              <a:rPr lang="en-GB" dirty="0">
                <a:solidFill>
                  <a:srgbClr val="F2F2F2"/>
                </a:solidFill>
              </a:rPr>
              <a:t>Isolation tables</a:t>
            </a:r>
          </a:p>
          <a:p>
            <a:pPr marL="800100" lvl="1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FFFF00"/>
                </a:solidFill>
              </a:rPr>
              <a:t>Manuela </a:t>
            </a:r>
            <a:r>
              <a:rPr lang="en-GB" dirty="0" err="1" smtClean="0">
                <a:solidFill>
                  <a:srgbClr val="FFFF00"/>
                </a:solidFill>
              </a:rPr>
              <a:t>Hanke</a:t>
            </a:r>
            <a:r>
              <a:rPr lang="en-GB" dirty="0" smtClean="0">
                <a:solidFill>
                  <a:srgbClr val="FFFF00"/>
                </a:solidFill>
              </a:rPr>
              <a:t>: </a:t>
            </a:r>
            <a:r>
              <a:rPr lang="en-GB" dirty="0">
                <a:solidFill>
                  <a:srgbClr val="F2F2F2"/>
                </a:solidFill>
              </a:rPr>
              <a:t>Reference cavity</a:t>
            </a:r>
            <a:endParaRPr lang="en-GB" dirty="0" smtClean="0">
              <a:solidFill>
                <a:srgbClr val="FFFF00"/>
              </a:solidFill>
            </a:endParaRPr>
          </a:p>
          <a:p>
            <a:pPr marL="800100" lvl="1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err="1" smtClean="0">
                <a:solidFill>
                  <a:srgbClr val="FFFF00"/>
                </a:solidFill>
              </a:rPr>
              <a:t>Sina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Köhlenbeck</a:t>
            </a:r>
            <a:r>
              <a:rPr lang="en-GB" dirty="0" smtClean="0">
                <a:solidFill>
                  <a:srgbClr val="FFFF00"/>
                </a:solidFill>
              </a:rPr>
              <a:t>: </a:t>
            </a:r>
            <a:r>
              <a:rPr lang="en-GB" dirty="0">
                <a:solidFill>
                  <a:srgbClr val="F2F2F2"/>
                </a:solidFill>
              </a:rPr>
              <a:t>Suspension Platform </a:t>
            </a:r>
            <a:r>
              <a:rPr lang="en-GB" dirty="0" err="1" smtClean="0">
                <a:solidFill>
                  <a:srgbClr val="F2F2F2"/>
                </a:solidFill>
              </a:rPr>
              <a:t>Intererometer</a:t>
            </a:r>
            <a:r>
              <a:rPr lang="en-GB" dirty="0" smtClean="0">
                <a:solidFill>
                  <a:srgbClr val="F2F2F2"/>
                </a:solidFill>
              </a:rPr>
              <a:t>, Single-arm test</a:t>
            </a:r>
            <a:endParaRPr lang="en-GB" dirty="0">
              <a:solidFill>
                <a:srgbClr val="F2F2F2"/>
              </a:solidFill>
            </a:endParaRPr>
          </a:p>
          <a:p>
            <a:pPr marL="800100" lvl="1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FFFF00"/>
                </a:solidFill>
              </a:rPr>
              <a:t>Tobias </a:t>
            </a:r>
            <a:r>
              <a:rPr lang="en-GB" dirty="0" err="1">
                <a:solidFill>
                  <a:srgbClr val="FFFF00"/>
                </a:solidFill>
              </a:rPr>
              <a:t>Westphal</a:t>
            </a:r>
            <a:r>
              <a:rPr lang="en-GB" dirty="0">
                <a:solidFill>
                  <a:srgbClr val="FFFF00"/>
                </a:solidFill>
              </a:rPr>
              <a:t>: </a:t>
            </a:r>
            <a:r>
              <a:rPr lang="en-GB" dirty="0" smtClean="0">
                <a:solidFill>
                  <a:srgbClr val="F2F2F2"/>
                </a:solidFill>
              </a:rPr>
              <a:t>Non-SQL </a:t>
            </a:r>
            <a:r>
              <a:rPr lang="en-GB" dirty="0">
                <a:solidFill>
                  <a:srgbClr val="F2F2F2"/>
                </a:solidFill>
              </a:rPr>
              <a:t>suspensions, Thermal noise interferometer</a:t>
            </a:r>
          </a:p>
          <a:p>
            <a:pPr marL="342900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smtClean="0">
                <a:solidFill>
                  <a:srgbClr val="FFFF00"/>
                </a:solidFill>
              </a:rPr>
              <a:t>Sean </a:t>
            </a:r>
            <a:r>
              <a:rPr lang="en-GB" dirty="0" err="1" smtClean="0">
                <a:solidFill>
                  <a:srgbClr val="FFFF00"/>
                </a:solidFill>
              </a:rPr>
              <a:t>Leavey</a:t>
            </a:r>
            <a:r>
              <a:rPr lang="en-GB" dirty="0" smtClean="0">
                <a:solidFill>
                  <a:srgbClr val="FFFF00"/>
                </a:solidFill>
              </a:rPr>
              <a:t>, </a:t>
            </a:r>
            <a:r>
              <a:rPr lang="en-GB" dirty="0">
                <a:solidFill>
                  <a:srgbClr val="FFFF00"/>
                </a:solidFill>
              </a:rPr>
              <a:t>Stefan </a:t>
            </a:r>
            <a:r>
              <a:rPr lang="en-GB" dirty="0" err="1" smtClean="0">
                <a:solidFill>
                  <a:srgbClr val="FFFF00"/>
                </a:solidFill>
              </a:rPr>
              <a:t>Hild</a:t>
            </a:r>
            <a:r>
              <a:rPr lang="en-GB" dirty="0" smtClean="0">
                <a:solidFill>
                  <a:srgbClr val="FFFF00"/>
                </a:solidFill>
              </a:rPr>
              <a:t>: </a:t>
            </a:r>
            <a:r>
              <a:rPr lang="en-GB" dirty="0" smtClean="0">
                <a:solidFill>
                  <a:srgbClr val="F2F2F2"/>
                </a:solidFill>
              </a:rPr>
              <a:t>Simulations and </a:t>
            </a:r>
            <a:r>
              <a:rPr lang="en-GB" dirty="0" err="1" smtClean="0">
                <a:solidFill>
                  <a:srgbClr val="F2F2F2"/>
                </a:solidFill>
              </a:rPr>
              <a:t>interferometric</a:t>
            </a:r>
            <a:r>
              <a:rPr lang="en-GB" dirty="0" smtClean="0">
                <a:solidFill>
                  <a:srgbClr val="F2F2F2"/>
                </a:solidFill>
              </a:rPr>
              <a:t> readout (Glasgow)</a:t>
            </a:r>
            <a:endParaRPr lang="en-GB" dirty="0" smtClean="0">
              <a:solidFill>
                <a:srgbClr val="FFFF00"/>
              </a:solidFill>
            </a:endParaRPr>
          </a:p>
          <a:p>
            <a:pPr marL="342900" lvl="0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err="1" smtClean="0">
                <a:solidFill>
                  <a:srgbClr val="FFFF00"/>
                </a:solidFill>
              </a:rPr>
              <a:t>Gerrit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Kühn</a:t>
            </a:r>
            <a:r>
              <a:rPr lang="en-GB" dirty="0">
                <a:solidFill>
                  <a:srgbClr val="FFFF00"/>
                </a:solidFill>
              </a:rPr>
              <a:t>: </a:t>
            </a:r>
            <a:r>
              <a:rPr lang="en-GB" dirty="0">
                <a:solidFill>
                  <a:srgbClr val="F2F2F2"/>
                </a:solidFill>
              </a:rPr>
              <a:t>Real time control and data system</a:t>
            </a:r>
          </a:p>
          <a:p>
            <a:pPr marL="342900" lvl="0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FFFF00"/>
                </a:solidFill>
              </a:rPr>
              <a:t>Andreas Weidner: </a:t>
            </a:r>
            <a:r>
              <a:rPr lang="en-GB" dirty="0">
                <a:solidFill>
                  <a:srgbClr val="F2F2F2"/>
                </a:solidFill>
              </a:rPr>
              <a:t>Electronics and Electrical design</a:t>
            </a:r>
          </a:p>
          <a:p>
            <a:pPr marL="342900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err="1" smtClean="0">
                <a:solidFill>
                  <a:srgbClr val="FFFF00"/>
                </a:solidFill>
              </a:rPr>
              <a:t>Benno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Willke</a:t>
            </a:r>
            <a:r>
              <a:rPr lang="en-GB" dirty="0">
                <a:solidFill>
                  <a:srgbClr val="FFFF00"/>
                </a:solidFill>
              </a:rPr>
              <a:t>, Jan Hendrik </a:t>
            </a:r>
            <a:r>
              <a:rPr lang="en-GB" dirty="0" err="1">
                <a:solidFill>
                  <a:srgbClr val="FFFF00"/>
                </a:solidFill>
              </a:rPr>
              <a:t>Pöld</a:t>
            </a:r>
            <a:r>
              <a:rPr lang="en-GB" dirty="0">
                <a:solidFill>
                  <a:srgbClr val="FFFF00"/>
                </a:solidFill>
              </a:rPr>
              <a:t>, Patrick </a:t>
            </a:r>
            <a:r>
              <a:rPr lang="en-GB" dirty="0" err="1" smtClean="0">
                <a:solidFill>
                  <a:srgbClr val="FFFF00"/>
                </a:solidFill>
              </a:rPr>
              <a:t>Oppermann</a:t>
            </a:r>
            <a:r>
              <a:rPr lang="en-GB" dirty="0" smtClean="0">
                <a:solidFill>
                  <a:srgbClr val="FFFF00"/>
                </a:solidFill>
              </a:rPr>
              <a:t>:</a:t>
            </a:r>
            <a:r>
              <a:rPr lang="en-GB" dirty="0" smtClean="0">
                <a:solidFill>
                  <a:srgbClr val="F2F2F2"/>
                </a:solidFill>
              </a:rPr>
              <a:t> </a:t>
            </a:r>
            <a:r>
              <a:rPr lang="en-GB" dirty="0">
                <a:solidFill>
                  <a:srgbClr val="F2F2F2"/>
                </a:solidFill>
              </a:rPr>
              <a:t>High power </a:t>
            </a:r>
            <a:r>
              <a:rPr lang="en-GB" dirty="0" smtClean="0">
                <a:solidFill>
                  <a:srgbClr val="F2F2F2"/>
                </a:solidFill>
              </a:rPr>
              <a:t>laser system</a:t>
            </a:r>
            <a:endParaRPr lang="en-GB" dirty="0">
              <a:solidFill>
                <a:srgbClr val="F2F2F2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FFFF00"/>
                </a:solidFill>
              </a:rPr>
              <a:t>Liam Cunningham, Russell Jones, Alan Cumming, Giles Hammond:</a:t>
            </a:r>
            <a:r>
              <a:rPr lang="en-GB" dirty="0">
                <a:solidFill>
                  <a:srgbClr val="F2F2F2"/>
                </a:solidFill>
              </a:rPr>
              <a:t> SQL IFO suspensions</a:t>
            </a:r>
          </a:p>
          <a:p>
            <a:pPr marL="342900" lvl="0" indent="-342900">
              <a:lnSpc>
                <a:spcPct val="80000"/>
              </a:lnSpc>
              <a:spcBef>
                <a:spcPts val="3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err="1" smtClean="0">
                <a:solidFill>
                  <a:srgbClr val="FFFF00"/>
                </a:solidFill>
              </a:rPr>
              <a:t>Kasem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Mossavi</a:t>
            </a:r>
            <a:r>
              <a:rPr lang="en-GB" dirty="0">
                <a:solidFill>
                  <a:srgbClr val="FFFF00"/>
                </a:solidFill>
              </a:rPr>
              <a:t>: </a:t>
            </a:r>
            <a:r>
              <a:rPr lang="en-GB" dirty="0">
                <a:solidFill>
                  <a:srgbClr val="F2F2F2"/>
                </a:solidFill>
              </a:rPr>
              <a:t>Vacuum system and pumps control</a:t>
            </a:r>
          </a:p>
          <a:p>
            <a:pPr marL="342900" lvl="0" indent="-342900" fontAlgn="base">
              <a:lnSpc>
                <a:spcPct val="80000"/>
              </a:lnSpc>
              <a:spcBef>
                <a:spcPts val="35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err="1" smtClean="0">
                <a:solidFill>
                  <a:srgbClr val="FFFF00"/>
                </a:solidFill>
              </a:rPr>
              <a:t>Fumiko</a:t>
            </a:r>
            <a:r>
              <a:rPr lang="en-GB" dirty="0" smtClean="0">
                <a:solidFill>
                  <a:srgbClr val="FFFF00"/>
                </a:solidFill>
              </a:rPr>
              <a:t> Kawazoe:</a:t>
            </a:r>
            <a:r>
              <a:rPr lang="en-GB" dirty="0" smtClean="0">
                <a:solidFill>
                  <a:srgbClr val="F2F2F2"/>
                </a:solidFill>
              </a:rPr>
              <a:t> </a:t>
            </a:r>
            <a:r>
              <a:rPr lang="en-GB" dirty="0">
                <a:solidFill>
                  <a:srgbClr val="F2F2F2"/>
                </a:solidFill>
              </a:rPr>
              <a:t>Frequency reference cavity</a:t>
            </a:r>
          </a:p>
          <a:p>
            <a:pPr marL="446088" lvl="1" indent="11113">
              <a:lnSpc>
                <a:spcPct val="80000"/>
              </a:lnSpc>
              <a:spcBef>
                <a:spcPts val="3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 err="1">
                <a:solidFill>
                  <a:srgbClr val="FFFF00"/>
                </a:solidFill>
              </a:rPr>
              <a:t>Thimotheus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Alig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smtClean="0">
                <a:solidFill>
                  <a:srgbClr val="FFFF00"/>
                </a:solidFill>
              </a:rPr>
              <a:t>, Alessandro </a:t>
            </a:r>
            <a:r>
              <a:rPr lang="en-GB" dirty="0" err="1">
                <a:solidFill>
                  <a:srgbClr val="FFFF00"/>
                </a:solidFill>
              </a:rPr>
              <a:t>Bertolini</a:t>
            </a:r>
            <a:r>
              <a:rPr lang="en-GB" dirty="0" smtClean="0">
                <a:solidFill>
                  <a:srgbClr val="FFFF00"/>
                </a:solidFill>
              </a:rPr>
              <a:t>, </a:t>
            </a:r>
            <a:r>
              <a:rPr lang="en-GB" dirty="0">
                <a:solidFill>
                  <a:srgbClr val="FFFF00"/>
                </a:solidFill>
              </a:rPr>
              <a:t>Michael Born, </a:t>
            </a:r>
            <a:r>
              <a:rPr lang="en-GB" dirty="0" err="1" smtClean="0">
                <a:solidFill>
                  <a:srgbClr val="FFFF00"/>
                </a:solidFill>
              </a:rPr>
              <a:t>Yanbei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>
                <a:solidFill>
                  <a:srgbClr val="FFFF00"/>
                </a:solidFill>
              </a:rPr>
              <a:t>Chen, </a:t>
            </a:r>
            <a:r>
              <a:rPr lang="en-GB" dirty="0" err="1">
                <a:solidFill>
                  <a:srgbClr val="FFFF00"/>
                </a:solidFill>
              </a:rPr>
              <a:t>Katrin</a:t>
            </a:r>
            <a:r>
              <a:rPr lang="en-GB" dirty="0">
                <a:solidFill>
                  <a:srgbClr val="FFFF00"/>
                </a:solidFill>
              </a:rPr>
              <a:t> Dahl, </a:t>
            </a:r>
            <a:r>
              <a:rPr lang="en-GB" dirty="0" smtClean="0">
                <a:solidFill>
                  <a:srgbClr val="FFFF00"/>
                </a:solidFill>
              </a:rPr>
              <a:t>Stefan </a:t>
            </a:r>
            <a:r>
              <a:rPr lang="en-GB" dirty="0" err="1">
                <a:solidFill>
                  <a:srgbClr val="FFFF00"/>
                </a:solidFill>
              </a:rPr>
              <a:t>Danilishin</a:t>
            </a:r>
            <a:r>
              <a:rPr lang="en-GB" dirty="0">
                <a:solidFill>
                  <a:srgbClr val="FFFF00"/>
                </a:solidFill>
              </a:rPr>
              <a:t>, Stefan </a:t>
            </a:r>
            <a:r>
              <a:rPr lang="en-GB" dirty="0" err="1">
                <a:solidFill>
                  <a:srgbClr val="FFFF00"/>
                </a:solidFill>
              </a:rPr>
              <a:t>Goßler</a:t>
            </a:r>
            <a:r>
              <a:rPr lang="en-GB" dirty="0">
                <a:solidFill>
                  <a:srgbClr val="FFFF00"/>
                </a:solidFill>
              </a:rPr>
              <a:t>, Christian </a:t>
            </a:r>
            <a:r>
              <a:rPr lang="en-GB" dirty="0" err="1">
                <a:solidFill>
                  <a:srgbClr val="FFFF00"/>
                </a:solidFill>
              </a:rPr>
              <a:t>Gräf</a:t>
            </a:r>
            <a:r>
              <a:rPr lang="en-GB" dirty="0">
                <a:solidFill>
                  <a:srgbClr val="FFFF00"/>
                </a:solidFill>
              </a:rPr>
              <a:t>, </a:t>
            </a:r>
            <a:r>
              <a:rPr lang="en-GB" dirty="0" smtClean="0">
                <a:solidFill>
                  <a:srgbClr val="FFFF00"/>
                </a:solidFill>
              </a:rPr>
              <a:t>Sabina </a:t>
            </a:r>
            <a:r>
              <a:rPr lang="en-GB" dirty="0" err="1" smtClean="0">
                <a:solidFill>
                  <a:srgbClr val="FFFF00"/>
                </a:solidFill>
              </a:rPr>
              <a:t>Huttner,Kentaro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Somiya</a:t>
            </a:r>
            <a:r>
              <a:rPr lang="en-GB" dirty="0" smtClean="0">
                <a:solidFill>
                  <a:srgbClr val="FFFF00"/>
                </a:solidFill>
              </a:rPr>
              <a:t>, Bob Taylor, Alexander </a:t>
            </a:r>
            <a:r>
              <a:rPr lang="en-GB" dirty="0" err="1" smtClean="0">
                <a:solidFill>
                  <a:srgbClr val="FFFF00"/>
                </a:solidFill>
              </a:rPr>
              <a:t>Wanner</a:t>
            </a:r>
            <a:endParaRPr lang="en-GB" dirty="0">
              <a:solidFill>
                <a:srgbClr val="F2F2F2"/>
              </a:solidFill>
            </a:endParaRPr>
          </a:p>
        </p:txBody>
      </p:sp>
      <p:sp>
        <p:nvSpPr>
          <p:cNvPr id="29" name="Rounded Rectangle 25"/>
          <p:cNvSpPr/>
          <p:nvPr/>
        </p:nvSpPr>
        <p:spPr>
          <a:xfrm>
            <a:off x="2571736" y="1142984"/>
            <a:ext cx="47244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8C020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3" descr="C:\Users\kadahl\AppData\Local\Temp\notesE61C0F\AEI Prototype_a poster_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400" y="1142984"/>
            <a:ext cx="559058" cy="30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3"/>
          <p:cNvSpPr/>
          <p:nvPr/>
        </p:nvSpPr>
        <p:spPr>
          <a:xfrm>
            <a:off x="2800336" y="1162016"/>
            <a:ext cx="365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   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http://10m-prototype.aei.uni-hannover.de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33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34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26.03.2014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Seismic Attenuation System control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pieren 57"/>
          <p:cNvGrpSpPr/>
          <p:nvPr/>
        </p:nvGrpSpPr>
        <p:grpSpPr>
          <a:xfrm>
            <a:off x="1531621" y="3138330"/>
            <a:ext cx="3492817" cy="733609"/>
            <a:chOff x="1531621" y="3138330"/>
            <a:chExt cx="3427653" cy="733609"/>
          </a:xfrm>
        </p:grpSpPr>
        <p:grpSp>
          <p:nvGrpSpPr>
            <p:cNvPr id="7" name="Gruppieren 317"/>
            <p:cNvGrpSpPr/>
            <p:nvPr/>
          </p:nvGrpSpPr>
          <p:grpSpPr>
            <a:xfrm rot="6300000">
              <a:off x="2003468" y="2666483"/>
              <a:ext cx="280987" cy="1224682"/>
              <a:chOff x="5724127" y="4293096"/>
              <a:chExt cx="280987" cy="1224682"/>
            </a:xfrm>
            <a:solidFill>
              <a:srgbClr val="008000"/>
            </a:solidFill>
          </p:grpSpPr>
          <p:sp>
            <p:nvSpPr>
              <p:cNvPr id="319" name="Freeform 77"/>
              <p:cNvSpPr>
                <a:spLocks/>
              </p:cNvSpPr>
              <p:nvPr/>
            </p:nvSpPr>
            <p:spPr bwMode="auto">
              <a:xfrm>
                <a:off x="5724127" y="5181228"/>
                <a:ext cx="280987" cy="3365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6" y="39"/>
                  </a:cxn>
                  <a:cxn ang="0">
                    <a:pos x="177" y="0"/>
                  </a:cxn>
                  <a:cxn ang="0">
                    <a:pos x="86" y="212"/>
                  </a:cxn>
                  <a:cxn ang="0">
                    <a:pos x="0" y="0"/>
                  </a:cxn>
                </a:cxnLst>
                <a:rect l="0" t="0" r="r" b="b"/>
                <a:pathLst>
                  <a:path w="177" h="212">
                    <a:moveTo>
                      <a:pt x="0" y="0"/>
                    </a:moveTo>
                    <a:lnTo>
                      <a:pt x="86" y="39"/>
                    </a:lnTo>
                    <a:lnTo>
                      <a:pt x="177" y="0"/>
                    </a:lnTo>
                    <a:lnTo>
                      <a:pt x="86" y="2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cxnSp>
            <p:nvCxnSpPr>
              <p:cNvPr id="320" name="Gerade Verbindung 319"/>
              <p:cNvCxnSpPr/>
              <p:nvPr/>
            </p:nvCxnSpPr>
            <p:spPr>
              <a:xfrm flipV="1">
                <a:off x="5868144" y="4293096"/>
                <a:ext cx="0" cy="1008113"/>
              </a:xfrm>
              <a:prstGeom prst="line">
                <a:avLst/>
              </a:prstGeom>
              <a:grpFill/>
              <a:ln w="101600">
                <a:solidFill>
                  <a:srgbClr val="008000"/>
                </a:solidFill>
                <a:round/>
                <a:headEnd/>
                <a:tailEnd/>
              </a:ln>
            </p:spPr>
          </p:cxnSp>
        </p:grpSp>
        <p:sp>
          <p:nvSpPr>
            <p:cNvPr id="316" name="Freeform 7"/>
            <p:cNvSpPr>
              <a:spLocks/>
            </p:cNvSpPr>
            <p:nvPr/>
          </p:nvSpPr>
          <p:spPr bwMode="auto">
            <a:xfrm rot="774885" flipH="1">
              <a:off x="2671054" y="3500464"/>
              <a:ext cx="2288220" cy="371475"/>
            </a:xfrm>
            <a:custGeom>
              <a:avLst/>
              <a:gdLst/>
              <a:ahLst/>
              <a:cxnLst>
                <a:cxn ang="0">
                  <a:pos x="234" y="0"/>
                </a:cxn>
                <a:cxn ang="0">
                  <a:pos x="231" y="2"/>
                </a:cxn>
                <a:cxn ang="0">
                  <a:pos x="206" y="42"/>
                </a:cxn>
                <a:cxn ang="0">
                  <a:pos x="181" y="2"/>
                </a:cxn>
                <a:cxn ang="0">
                  <a:pos x="178" y="0"/>
                </a:cxn>
                <a:cxn ang="0">
                  <a:pos x="174" y="2"/>
                </a:cxn>
                <a:cxn ang="0">
                  <a:pos x="149" y="42"/>
                </a:cxn>
                <a:cxn ang="0">
                  <a:pos x="125" y="2"/>
                </a:cxn>
                <a:cxn ang="0">
                  <a:pos x="121" y="0"/>
                </a:cxn>
                <a:cxn ang="0">
                  <a:pos x="118" y="2"/>
                </a:cxn>
                <a:cxn ang="0">
                  <a:pos x="93" y="42"/>
                </a:cxn>
                <a:cxn ang="0">
                  <a:pos x="68" y="2"/>
                </a:cxn>
                <a:cxn ang="0">
                  <a:pos x="65" y="0"/>
                </a:cxn>
                <a:cxn ang="0">
                  <a:pos x="64" y="0"/>
                </a:cxn>
                <a:cxn ang="0">
                  <a:pos x="61" y="2"/>
                </a:cxn>
                <a:cxn ang="0">
                  <a:pos x="46" y="23"/>
                </a:cxn>
                <a:cxn ang="0">
                  <a:pos x="4" y="23"/>
                </a:cxn>
                <a:cxn ang="0">
                  <a:pos x="0" y="27"/>
                </a:cxn>
                <a:cxn ang="0">
                  <a:pos x="4" y="31"/>
                </a:cxn>
                <a:cxn ang="0">
                  <a:pos x="48" y="31"/>
                </a:cxn>
                <a:cxn ang="0">
                  <a:pos x="51" y="29"/>
                </a:cxn>
                <a:cxn ang="0">
                  <a:pos x="64" y="11"/>
                </a:cxn>
                <a:cxn ang="0">
                  <a:pos x="89" y="52"/>
                </a:cxn>
                <a:cxn ang="0">
                  <a:pos x="93" y="54"/>
                </a:cxn>
                <a:cxn ang="0">
                  <a:pos x="96" y="52"/>
                </a:cxn>
                <a:cxn ang="0">
                  <a:pos x="121" y="12"/>
                </a:cxn>
                <a:cxn ang="0">
                  <a:pos x="146" y="52"/>
                </a:cxn>
                <a:cxn ang="0">
                  <a:pos x="149" y="54"/>
                </a:cxn>
                <a:cxn ang="0">
                  <a:pos x="153" y="52"/>
                </a:cxn>
                <a:cxn ang="0">
                  <a:pos x="178" y="12"/>
                </a:cxn>
                <a:cxn ang="0">
                  <a:pos x="203" y="52"/>
                </a:cxn>
                <a:cxn ang="0">
                  <a:pos x="206" y="54"/>
                </a:cxn>
                <a:cxn ang="0">
                  <a:pos x="210" y="52"/>
                </a:cxn>
                <a:cxn ang="0">
                  <a:pos x="234" y="12"/>
                </a:cxn>
                <a:cxn ang="0">
                  <a:pos x="259" y="52"/>
                </a:cxn>
                <a:cxn ang="0">
                  <a:pos x="263" y="54"/>
                </a:cxn>
                <a:cxn ang="0">
                  <a:pos x="263" y="54"/>
                </a:cxn>
                <a:cxn ang="0">
                  <a:pos x="266" y="52"/>
                </a:cxn>
                <a:cxn ang="0">
                  <a:pos x="281" y="31"/>
                </a:cxn>
                <a:cxn ang="0">
                  <a:pos x="324" y="31"/>
                </a:cxn>
                <a:cxn ang="0">
                  <a:pos x="320" y="27"/>
                </a:cxn>
                <a:cxn ang="0">
                  <a:pos x="324" y="23"/>
                </a:cxn>
                <a:cxn ang="0">
                  <a:pos x="324" y="23"/>
                </a:cxn>
                <a:cxn ang="0">
                  <a:pos x="324" y="23"/>
                </a:cxn>
                <a:cxn ang="0">
                  <a:pos x="279" y="23"/>
                </a:cxn>
                <a:cxn ang="0">
                  <a:pos x="276" y="24"/>
                </a:cxn>
                <a:cxn ang="0">
                  <a:pos x="263" y="42"/>
                </a:cxn>
                <a:cxn ang="0">
                  <a:pos x="238" y="2"/>
                </a:cxn>
                <a:cxn ang="0">
                  <a:pos x="234" y="0"/>
                </a:cxn>
              </a:cxnLst>
              <a:rect l="0" t="0" r="r" b="b"/>
              <a:pathLst>
                <a:path w="324" h="54">
                  <a:moveTo>
                    <a:pt x="234" y="0"/>
                  </a:moveTo>
                  <a:cubicBezTo>
                    <a:pt x="233" y="0"/>
                    <a:pt x="232" y="1"/>
                    <a:pt x="231" y="2"/>
                  </a:cubicBezTo>
                  <a:cubicBezTo>
                    <a:pt x="206" y="42"/>
                    <a:pt x="206" y="42"/>
                    <a:pt x="206" y="42"/>
                  </a:cubicBezTo>
                  <a:cubicBezTo>
                    <a:pt x="181" y="2"/>
                    <a:pt x="181" y="2"/>
                    <a:pt x="181" y="2"/>
                  </a:cubicBezTo>
                  <a:cubicBezTo>
                    <a:pt x="180" y="1"/>
                    <a:pt x="179" y="0"/>
                    <a:pt x="178" y="0"/>
                  </a:cubicBezTo>
                  <a:cubicBezTo>
                    <a:pt x="176" y="0"/>
                    <a:pt x="175" y="1"/>
                    <a:pt x="174" y="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4" y="1"/>
                    <a:pt x="123" y="0"/>
                    <a:pt x="121" y="0"/>
                  </a:cubicBezTo>
                  <a:cubicBezTo>
                    <a:pt x="120" y="0"/>
                    <a:pt x="118" y="1"/>
                    <a:pt x="118" y="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7" y="1"/>
                    <a:pt x="66" y="0"/>
                    <a:pt x="65" y="0"/>
                  </a:cubicBezTo>
                  <a:cubicBezTo>
                    <a:pt x="65" y="0"/>
                    <a:pt x="65" y="0"/>
                    <a:pt x="64" y="0"/>
                  </a:cubicBezTo>
                  <a:cubicBezTo>
                    <a:pt x="63" y="0"/>
                    <a:pt x="62" y="1"/>
                    <a:pt x="61" y="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5"/>
                    <a:pt x="0" y="27"/>
                  </a:cubicBezTo>
                  <a:cubicBezTo>
                    <a:pt x="0" y="29"/>
                    <a:pt x="2" y="31"/>
                    <a:pt x="4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9" y="31"/>
                    <a:pt x="50" y="30"/>
                    <a:pt x="51" y="29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89" y="52"/>
                    <a:pt x="89" y="52"/>
                    <a:pt x="89" y="52"/>
                  </a:cubicBezTo>
                  <a:cubicBezTo>
                    <a:pt x="90" y="53"/>
                    <a:pt x="91" y="54"/>
                    <a:pt x="93" y="54"/>
                  </a:cubicBezTo>
                  <a:cubicBezTo>
                    <a:pt x="94" y="54"/>
                    <a:pt x="95" y="53"/>
                    <a:pt x="96" y="52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46" y="52"/>
                    <a:pt x="146" y="52"/>
                    <a:pt x="146" y="52"/>
                  </a:cubicBezTo>
                  <a:cubicBezTo>
                    <a:pt x="147" y="53"/>
                    <a:pt x="148" y="54"/>
                    <a:pt x="149" y="54"/>
                  </a:cubicBezTo>
                  <a:cubicBezTo>
                    <a:pt x="151" y="54"/>
                    <a:pt x="152" y="53"/>
                    <a:pt x="153" y="5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203" y="53"/>
                    <a:pt x="205" y="54"/>
                    <a:pt x="206" y="54"/>
                  </a:cubicBezTo>
                  <a:cubicBezTo>
                    <a:pt x="207" y="54"/>
                    <a:pt x="209" y="53"/>
                    <a:pt x="210" y="52"/>
                  </a:cubicBezTo>
                  <a:cubicBezTo>
                    <a:pt x="234" y="12"/>
                    <a:pt x="234" y="12"/>
                    <a:pt x="234" y="12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60" y="53"/>
                    <a:pt x="261" y="53"/>
                    <a:pt x="263" y="54"/>
                  </a:cubicBezTo>
                  <a:cubicBezTo>
                    <a:pt x="263" y="54"/>
                    <a:pt x="263" y="54"/>
                    <a:pt x="263" y="54"/>
                  </a:cubicBezTo>
                  <a:cubicBezTo>
                    <a:pt x="264" y="54"/>
                    <a:pt x="265" y="53"/>
                    <a:pt x="266" y="52"/>
                  </a:cubicBezTo>
                  <a:cubicBezTo>
                    <a:pt x="281" y="31"/>
                    <a:pt x="281" y="31"/>
                    <a:pt x="281" y="31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22" y="31"/>
                    <a:pt x="320" y="29"/>
                    <a:pt x="320" y="27"/>
                  </a:cubicBezTo>
                  <a:cubicBezTo>
                    <a:pt x="320" y="25"/>
                    <a:pt x="322" y="23"/>
                    <a:pt x="324" y="23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279" y="23"/>
                    <a:pt x="279" y="23"/>
                    <a:pt x="279" y="23"/>
                  </a:cubicBezTo>
                  <a:cubicBezTo>
                    <a:pt x="278" y="23"/>
                    <a:pt x="277" y="23"/>
                    <a:pt x="276" y="2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1"/>
                    <a:pt x="236" y="0"/>
                    <a:pt x="234" y="0"/>
                  </a:cubicBezTo>
                </a:path>
              </a:pathLst>
            </a:custGeom>
            <a:solidFill>
              <a:srgbClr val="7FB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9" name="Gruppieren 58"/>
          <p:cNvGrpSpPr/>
          <p:nvPr/>
        </p:nvGrpSpPr>
        <p:grpSpPr>
          <a:xfrm flipH="1">
            <a:off x="400050" y="3140968"/>
            <a:ext cx="3480858" cy="733609"/>
            <a:chOff x="1531621" y="3138330"/>
            <a:chExt cx="3427653" cy="733609"/>
          </a:xfrm>
        </p:grpSpPr>
        <p:grpSp>
          <p:nvGrpSpPr>
            <p:cNvPr id="60" name="Gruppieren 317"/>
            <p:cNvGrpSpPr/>
            <p:nvPr/>
          </p:nvGrpSpPr>
          <p:grpSpPr>
            <a:xfrm rot="6300000">
              <a:off x="2003468" y="2666483"/>
              <a:ext cx="280987" cy="1224682"/>
              <a:chOff x="5724127" y="4293096"/>
              <a:chExt cx="280987" cy="1224682"/>
            </a:xfrm>
            <a:solidFill>
              <a:srgbClr val="008000"/>
            </a:solidFill>
          </p:grpSpPr>
          <p:sp>
            <p:nvSpPr>
              <p:cNvPr id="62" name="Freeform 77"/>
              <p:cNvSpPr>
                <a:spLocks/>
              </p:cNvSpPr>
              <p:nvPr/>
            </p:nvSpPr>
            <p:spPr bwMode="auto">
              <a:xfrm>
                <a:off x="5724127" y="5181228"/>
                <a:ext cx="280987" cy="3365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6" y="39"/>
                  </a:cxn>
                  <a:cxn ang="0">
                    <a:pos x="177" y="0"/>
                  </a:cxn>
                  <a:cxn ang="0">
                    <a:pos x="86" y="212"/>
                  </a:cxn>
                  <a:cxn ang="0">
                    <a:pos x="0" y="0"/>
                  </a:cxn>
                </a:cxnLst>
                <a:rect l="0" t="0" r="r" b="b"/>
                <a:pathLst>
                  <a:path w="177" h="212">
                    <a:moveTo>
                      <a:pt x="0" y="0"/>
                    </a:moveTo>
                    <a:lnTo>
                      <a:pt x="86" y="39"/>
                    </a:lnTo>
                    <a:lnTo>
                      <a:pt x="177" y="0"/>
                    </a:lnTo>
                    <a:lnTo>
                      <a:pt x="86" y="2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cxnSp>
            <p:nvCxnSpPr>
              <p:cNvPr id="63" name="Gerade Verbindung 62"/>
              <p:cNvCxnSpPr/>
              <p:nvPr/>
            </p:nvCxnSpPr>
            <p:spPr>
              <a:xfrm flipV="1">
                <a:off x="5868144" y="4293096"/>
                <a:ext cx="0" cy="1008113"/>
              </a:xfrm>
              <a:prstGeom prst="line">
                <a:avLst/>
              </a:prstGeom>
              <a:grpFill/>
              <a:ln w="101600">
                <a:solidFill>
                  <a:srgbClr val="008000"/>
                </a:solidFill>
                <a:round/>
                <a:headEnd/>
                <a:tailEnd/>
              </a:ln>
            </p:spPr>
          </p:cxnSp>
        </p:grpSp>
        <p:sp>
          <p:nvSpPr>
            <p:cNvPr id="61" name="Freeform 7"/>
            <p:cNvSpPr>
              <a:spLocks/>
            </p:cNvSpPr>
            <p:nvPr/>
          </p:nvSpPr>
          <p:spPr bwMode="auto">
            <a:xfrm rot="774885" flipH="1">
              <a:off x="2671054" y="3500464"/>
              <a:ext cx="2288220" cy="371475"/>
            </a:xfrm>
            <a:custGeom>
              <a:avLst/>
              <a:gdLst/>
              <a:ahLst/>
              <a:cxnLst>
                <a:cxn ang="0">
                  <a:pos x="234" y="0"/>
                </a:cxn>
                <a:cxn ang="0">
                  <a:pos x="231" y="2"/>
                </a:cxn>
                <a:cxn ang="0">
                  <a:pos x="206" y="42"/>
                </a:cxn>
                <a:cxn ang="0">
                  <a:pos x="181" y="2"/>
                </a:cxn>
                <a:cxn ang="0">
                  <a:pos x="178" y="0"/>
                </a:cxn>
                <a:cxn ang="0">
                  <a:pos x="174" y="2"/>
                </a:cxn>
                <a:cxn ang="0">
                  <a:pos x="149" y="42"/>
                </a:cxn>
                <a:cxn ang="0">
                  <a:pos x="125" y="2"/>
                </a:cxn>
                <a:cxn ang="0">
                  <a:pos x="121" y="0"/>
                </a:cxn>
                <a:cxn ang="0">
                  <a:pos x="118" y="2"/>
                </a:cxn>
                <a:cxn ang="0">
                  <a:pos x="93" y="42"/>
                </a:cxn>
                <a:cxn ang="0">
                  <a:pos x="68" y="2"/>
                </a:cxn>
                <a:cxn ang="0">
                  <a:pos x="65" y="0"/>
                </a:cxn>
                <a:cxn ang="0">
                  <a:pos x="64" y="0"/>
                </a:cxn>
                <a:cxn ang="0">
                  <a:pos x="61" y="2"/>
                </a:cxn>
                <a:cxn ang="0">
                  <a:pos x="46" y="23"/>
                </a:cxn>
                <a:cxn ang="0">
                  <a:pos x="4" y="23"/>
                </a:cxn>
                <a:cxn ang="0">
                  <a:pos x="0" y="27"/>
                </a:cxn>
                <a:cxn ang="0">
                  <a:pos x="4" y="31"/>
                </a:cxn>
                <a:cxn ang="0">
                  <a:pos x="48" y="31"/>
                </a:cxn>
                <a:cxn ang="0">
                  <a:pos x="51" y="29"/>
                </a:cxn>
                <a:cxn ang="0">
                  <a:pos x="64" y="11"/>
                </a:cxn>
                <a:cxn ang="0">
                  <a:pos x="89" y="52"/>
                </a:cxn>
                <a:cxn ang="0">
                  <a:pos x="93" y="54"/>
                </a:cxn>
                <a:cxn ang="0">
                  <a:pos x="96" y="52"/>
                </a:cxn>
                <a:cxn ang="0">
                  <a:pos x="121" y="12"/>
                </a:cxn>
                <a:cxn ang="0">
                  <a:pos x="146" y="52"/>
                </a:cxn>
                <a:cxn ang="0">
                  <a:pos x="149" y="54"/>
                </a:cxn>
                <a:cxn ang="0">
                  <a:pos x="153" y="52"/>
                </a:cxn>
                <a:cxn ang="0">
                  <a:pos x="178" y="12"/>
                </a:cxn>
                <a:cxn ang="0">
                  <a:pos x="203" y="52"/>
                </a:cxn>
                <a:cxn ang="0">
                  <a:pos x="206" y="54"/>
                </a:cxn>
                <a:cxn ang="0">
                  <a:pos x="210" y="52"/>
                </a:cxn>
                <a:cxn ang="0">
                  <a:pos x="234" y="12"/>
                </a:cxn>
                <a:cxn ang="0">
                  <a:pos x="259" y="52"/>
                </a:cxn>
                <a:cxn ang="0">
                  <a:pos x="263" y="54"/>
                </a:cxn>
                <a:cxn ang="0">
                  <a:pos x="263" y="54"/>
                </a:cxn>
                <a:cxn ang="0">
                  <a:pos x="266" y="52"/>
                </a:cxn>
                <a:cxn ang="0">
                  <a:pos x="281" y="31"/>
                </a:cxn>
                <a:cxn ang="0">
                  <a:pos x="324" y="31"/>
                </a:cxn>
                <a:cxn ang="0">
                  <a:pos x="320" y="27"/>
                </a:cxn>
                <a:cxn ang="0">
                  <a:pos x="324" y="23"/>
                </a:cxn>
                <a:cxn ang="0">
                  <a:pos x="324" y="23"/>
                </a:cxn>
                <a:cxn ang="0">
                  <a:pos x="324" y="23"/>
                </a:cxn>
                <a:cxn ang="0">
                  <a:pos x="279" y="23"/>
                </a:cxn>
                <a:cxn ang="0">
                  <a:pos x="276" y="24"/>
                </a:cxn>
                <a:cxn ang="0">
                  <a:pos x="263" y="42"/>
                </a:cxn>
                <a:cxn ang="0">
                  <a:pos x="238" y="2"/>
                </a:cxn>
                <a:cxn ang="0">
                  <a:pos x="234" y="0"/>
                </a:cxn>
              </a:cxnLst>
              <a:rect l="0" t="0" r="r" b="b"/>
              <a:pathLst>
                <a:path w="324" h="54">
                  <a:moveTo>
                    <a:pt x="234" y="0"/>
                  </a:moveTo>
                  <a:cubicBezTo>
                    <a:pt x="233" y="0"/>
                    <a:pt x="232" y="1"/>
                    <a:pt x="231" y="2"/>
                  </a:cubicBezTo>
                  <a:cubicBezTo>
                    <a:pt x="206" y="42"/>
                    <a:pt x="206" y="42"/>
                    <a:pt x="206" y="42"/>
                  </a:cubicBezTo>
                  <a:cubicBezTo>
                    <a:pt x="181" y="2"/>
                    <a:pt x="181" y="2"/>
                    <a:pt x="181" y="2"/>
                  </a:cubicBezTo>
                  <a:cubicBezTo>
                    <a:pt x="180" y="1"/>
                    <a:pt x="179" y="0"/>
                    <a:pt x="178" y="0"/>
                  </a:cubicBezTo>
                  <a:cubicBezTo>
                    <a:pt x="176" y="0"/>
                    <a:pt x="175" y="1"/>
                    <a:pt x="174" y="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4" y="1"/>
                    <a:pt x="123" y="0"/>
                    <a:pt x="121" y="0"/>
                  </a:cubicBezTo>
                  <a:cubicBezTo>
                    <a:pt x="120" y="0"/>
                    <a:pt x="118" y="1"/>
                    <a:pt x="118" y="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7" y="1"/>
                    <a:pt x="66" y="0"/>
                    <a:pt x="65" y="0"/>
                  </a:cubicBezTo>
                  <a:cubicBezTo>
                    <a:pt x="65" y="0"/>
                    <a:pt x="65" y="0"/>
                    <a:pt x="64" y="0"/>
                  </a:cubicBezTo>
                  <a:cubicBezTo>
                    <a:pt x="63" y="0"/>
                    <a:pt x="62" y="1"/>
                    <a:pt x="61" y="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5"/>
                    <a:pt x="0" y="27"/>
                  </a:cubicBezTo>
                  <a:cubicBezTo>
                    <a:pt x="0" y="29"/>
                    <a:pt x="2" y="31"/>
                    <a:pt x="4" y="31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9" y="31"/>
                    <a:pt x="50" y="30"/>
                    <a:pt x="51" y="29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89" y="52"/>
                    <a:pt x="89" y="52"/>
                    <a:pt x="89" y="52"/>
                  </a:cubicBezTo>
                  <a:cubicBezTo>
                    <a:pt x="90" y="53"/>
                    <a:pt x="91" y="54"/>
                    <a:pt x="93" y="54"/>
                  </a:cubicBezTo>
                  <a:cubicBezTo>
                    <a:pt x="94" y="54"/>
                    <a:pt x="95" y="53"/>
                    <a:pt x="96" y="52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46" y="52"/>
                    <a:pt x="146" y="52"/>
                    <a:pt x="146" y="52"/>
                  </a:cubicBezTo>
                  <a:cubicBezTo>
                    <a:pt x="147" y="53"/>
                    <a:pt x="148" y="54"/>
                    <a:pt x="149" y="54"/>
                  </a:cubicBezTo>
                  <a:cubicBezTo>
                    <a:pt x="151" y="54"/>
                    <a:pt x="152" y="53"/>
                    <a:pt x="153" y="52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203" y="53"/>
                    <a:pt x="205" y="54"/>
                    <a:pt x="206" y="54"/>
                  </a:cubicBezTo>
                  <a:cubicBezTo>
                    <a:pt x="207" y="54"/>
                    <a:pt x="209" y="53"/>
                    <a:pt x="210" y="52"/>
                  </a:cubicBezTo>
                  <a:cubicBezTo>
                    <a:pt x="234" y="12"/>
                    <a:pt x="234" y="12"/>
                    <a:pt x="234" y="12"/>
                  </a:cubicBezTo>
                  <a:cubicBezTo>
                    <a:pt x="259" y="52"/>
                    <a:pt x="259" y="52"/>
                    <a:pt x="259" y="52"/>
                  </a:cubicBezTo>
                  <a:cubicBezTo>
                    <a:pt x="260" y="53"/>
                    <a:pt x="261" y="53"/>
                    <a:pt x="263" y="54"/>
                  </a:cubicBezTo>
                  <a:cubicBezTo>
                    <a:pt x="263" y="54"/>
                    <a:pt x="263" y="54"/>
                    <a:pt x="263" y="54"/>
                  </a:cubicBezTo>
                  <a:cubicBezTo>
                    <a:pt x="264" y="54"/>
                    <a:pt x="265" y="53"/>
                    <a:pt x="266" y="52"/>
                  </a:cubicBezTo>
                  <a:cubicBezTo>
                    <a:pt x="281" y="31"/>
                    <a:pt x="281" y="31"/>
                    <a:pt x="281" y="31"/>
                  </a:cubicBezTo>
                  <a:cubicBezTo>
                    <a:pt x="324" y="31"/>
                    <a:pt x="324" y="31"/>
                    <a:pt x="324" y="31"/>
                  </a:cubicBezTo>
                  <a:cubicBezTo>
                    <a:pt x="322" y="31"/>
                    <a:pt x="320" y="29"/>
                    <a:pt x="320" y="27"/>
                  </a:cubicBezTo>
                  <a:cubicBezTo>
                    <a:pt x="320" y="25"/>
                    <a:pt x="322" y="23"/>
                    <a:pt x="324" y="23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279" y="23"/>
                    <a:pt x="279" y="23"/>
                    <a:pt x="279" y="23"/>
                  </a:cubicBezTo>
                  <a:cubicBezTo>
                    <a:pt x="278" y="23"/>
                    <a:pt x="277" y="23"/>
                    <a:pt x="276" y="2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1"/>
                    <a:pt x="236" y="0"/>
                    <a:pt x="234" y="0"/>
                  </a:cubicBezTo>
                </a:path>
              </a:pathLst>
            </a:custGeom>
            <a:solidFill>
              <a:srgbClr val="7FBF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8" name="Gruppieren 312"/>
          <p:cNvGrpSpPr/>
          <p:nvPr/>
        </p:nvGrpSpPr>
        <p:grpSpPr>
          <a:xfrm>
            <a:off x="2559844" y="2132856"/>
            <a:ext cx="280987" cy="1241128"/>
            <a:chOff x="5724128" y="2763937"/>
            <a:chExt cx="280987" cy="1241128"/>
          </a:xfrm>
        </p:grpSpPr>
        <p:sp>
          <p:nvSpPr>
            <p:cNvPr id="305" name="Freeform 80"/>
            <p:cNvSpPr>
              <a:spLocks/>
            </p:cNvSpPr>
            <p:nvPr/>
          </p:nvSpPr>
          <p:spPr bwMode="auto">
            <a:xfrm>
              <a:off x="5724128" y="2763937"/>
              <a:ext cx="280987" cy="336550"/>
            </a:xfrm>
            <a:custGeom>
              <a:avLst/>
              <a:gdLst/>
              <a:ahLst/>
              <a:cxnLst>
                <a:cxn ang="0">
                  <a:pos x="177" y="212"/>
                </a:cxn>
                <a:cxn ang="0">
                  <a:pos x="86" y="178"/>
                </a:cxn>
                <a:cxn ang="0">
                  <a:pos x="0" y="212"/>
                </a:cxn>
                <a:cxn ang="0">
                  <a:pos x="86" y="0"/>
                </a:cxn>
                <a:cxn ang="0">
                  <a:pos x="177" y="212"/>
                </a:cxn>
              </a:cxnLst>
              <a:rect l="0" t="0" r="r" b="b"/>
              <a:pathLst>
                <a:path w="177" h="212">
                  <a:moveTo>
                    <a:pt x="177" y="212"/>
                  </a:moveTo>
                  <a:lnTo>
                    <a:pt x="86" y="178"/>
                  </a:lnTo>
                  <a:lnTo>
                    <a:pt x="0" y="212"/>
                  </a:lnTo>
                  <a:lnTo>
                    <a:pt x="86" y="0"/>
                  </a:lnTo>
                  <a:lnTo>
                    <a:pt x="177" y="212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cxnSp>
          <p:nvCxnSpPr>
            <p:cNvPr id="310" name="Gerade Verbindung 309"/>
            <p:cNvCxnSpPr/>
            <p:nvPr/>
          </p:nvCxnSpPr>
          <p:spPr>
            <a:xfrm flipV="1">
              <a:off x="5868144" y="2996952"/>
              <a:ext cx="0" cy="1008113"/>
            </a:xfrm>
            <a:prstGeom prst="line">
              <a:avLst/>
            </a:prstGeom>
            <a:solidFill>
              <a:srgbClr val="0000AF"/>
            </a:solidFill>
            <a:ln w="76200">
              <a:solidFill>
                <a:srgbClr val="0000CC"/>
              </a:solidFill>
              <a:round/>
              <a:headEnd/>
              <a:tailEnd/>
            </a:ln>
          </p:spPr>
        </p:cxnSp>
      </p:grpSp>
      <p:grpSp>
        <p:nvGrpSpPr>
          <p:cNvPr id="9" name="Gruppieren 311"/>
          <p:cNvGrpSpPr/>
          <p:nvPr/>
        </p:nvGrpSpPr>
        <p:grpSpPr>
          <a:xfrm>
            <a:off x="2559280" y="3383532"/>
            <a:ext cx="280987" cy="1269604"/>
            <a:chOff x="5724128" y="4293096"/>
            <a:chExt cx="280987" cy="1269604"/>
          </a:xfrm>
        </p:grpSpPr>
        <p:sp>
          <p:nvSpPr>
            <p:cNvPr id="303" name="Freeform 77"/>
            <p:cNvSpPr>
              <a:spLocks/>
            </p:cNvSpPr>
            <p:nvPr/>
          </p:nvSpPr>
          <p:spPr bwMode="auto">
            <a:xfrm>
              <a:off x="5724128" y="5226150"/>
              <a:ext cx="280987" cy="336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" y="39"/>
                </a:cxn>
                <a:cxn ang="0">
                  <a:pos x="177" y="0"/>
                </a:cxn>
                <a:cxn ang="0">
                  <a:pos x="86" y="212"/>
                </a:cxn>
                <a:cxn ang="0">
                  <a:pos x="0" y="0"/>
                </a:cxn>
              </a:cxnLst>
              <a:rect l="0" t="0" r="r" b="b"/>
              <a:pathLst>
                <a:path w="177" h="212">
                  <a:moveTo>
                    <a:pt x="0" y="0"/>
                  </a:moveTo>
                  <a:lnTo>
                    <a:pt x="86" y="39"/>
                  </a:lnTo>
                  <a:lnTo>
                    <a:pt x="177" y="0"/>
                  </a:lnTo>
                  <a:lnTo>
                    <a:pt x="86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cxnSp>
          <p:nvCxnSpPr>
            <p:cNvPr id="311" name="Gerade Verbindung 310"/>
            <p:cNvCxnSpPr/>
            <p:nvPr/>
          </p:nvCxnSpPr>
          <p:spPr>
            <a:xfrm flipV="1">
              <a:off x="5868144" y="4293096"/>
              <a:ext cx="0" cy="1008113"/>
            </a:xfrm>
            <a:prstGeom prst="line">
              <a:avLst/>
            </a:prstGeom>
            <a:solidFill>
              <a:srgbClr val="0000AF"/>
            </a:solidFill>
            <a:ln w="76200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292" name="Freeform 11"/>
          <p:cNvSpPr>
            <a:spLocks/>
          </p:cNvSpPr>
          <p:nvPr/>
        </p:nvSpPr>
        <p:spPr bwMode="auto">
          <a:xfrm>
            <a:off x="2480469" y="1125539"/>
            <a:ext cx="446087" cy="2231454"/>
          </a:xfrm>
          <a:custGeom>
            <a:avLst/>
            <a:gdLst/>
            <a:ahLst/>
            <a:cxnLst>
              <a:cxn ang="0">
                <a:pos x="36" y="425"/>
              </a:cxn>
              <a:cxn ang="0">
                <a:pos x="36" y="366"/>
              </a:cxn>
              <a:cxn ang="0">
                <a:pos x="35" y="362"/>
              </a:cxn>
              <a:cxn ang="0">
                <a:pos x="11" y="344"/>
              </a:cxn>
              <a:cxn ang="0">
                <a:pos x="63" y="310"/>
              </a:cxn>
              <a:cxn ang="0">
                <a:pos x="65" y="307"/>
              </a:cxn>
              <a:cxn ang="0">
                <a:pos x="63" y="303"/>
              </a:cxn>
              <a:cxn ang="0">
                <a:pos x="11" y="269"/>
              </a:cxn>
              <a:cxn ang="0">
                <a:pos x="63" y="235"/>
              </a:cxn>
              <a:cxn ang="0">
                <a:pos x="65" y="232"/>
              </a:cxn>
              <a:cxn ang="0">
                <a:pos x="63" y="229"/>
              </a:cxn>
              <a:cxn ang="0">
                <a:pos x="11" y="195"/>
              </a:cxn>
              <a:cxn ang="0">
                <a:pos x="63" y="161"/>
              </a:cxn>
              <a:cxn ang="0">
                <a:pos x="65" y="158"/>
              </a:cxn>
              <a:cxn ang="0">
                <a:pos x="63" y="154"/>
              </a:cxn>
              <a:cxn ang="0">
                <a:pos x="11" y="121"/>
              </a:cxn>
              <a:cxn ang="0">
                <a:pos x="63" y="87"/>
              </a:cxn>
              <a:cxn ang="0">
                <a:pos x="65" y="83"/>
              </a:cxn>
              <a:cxn ang="0">
                <a:pos x="63" y="80"/>
              </a:cxn>
              <a:cxn ang="0">
                <a:pos x="36" y="60"/>
              </a:cxn>
              <a:cxn ang="0">
                <a:pos x="36" y="4"/>
              </a:cxn>
              <a:cxn ang="0">
                <a:pos x="32" y="0"/>
              </a:cxn>
              <a:cxn ang="0">
                <a:pos x="28" y="4"/>
              </a:cxn>
              <a:cxn ang="0">
                <a:pos x="28" y="61"/>
              </a:cxn>
              <a:cxn ang="0">
                <a:pos x="30" y="65"/>
              </a:cxn>
              <a:cxn ang="0">
                <a:pos x="54" y="83"/>
              </a:cxn>
              <a:cxn ang="0">
                <a:pos x="2" y="117"/>
              </a:cxn>
              <a:cxn ang="0">
                <a:pos x="0" y="121"/>
              </a:cxn>
              <a:cxn ang="0">
                <a:pos x="2" y="124"/>
              </a:cxn>
              <a:cxn ang="0">
                <a:pos x="54" y="158"/>
              </a:cxn>
              <a:cxn ang="0">
                <a:pos x="2" y="192"/>
              </a:cxn>
              <a:cxn ang="0">
                <a:pos x="0" y="195"/>
              </a:cxn>
              <a:cxn ang="0">
                <a:pos x="2" y="198"/>
              </a:cxn>
              <a:cxn ang="0">
                <a:pos x="54" y="232"/>
              </a:cxn>
              <a:cxn ang="0">
                <a:pos x="2" y="266"/>
              </a:cxn>
              <a:cxn ang="0">
                <a:pos x="0" y="269"/>
              </a:cxn>
              <a:cxn ang="0">
                <a:pos x="2" y="273"/>
              </a:cxn>
              <a:cxn ang="0">
                <a:pos x="54" y="307"/>
              </a:cxn>
              <a:cxn ang="0">
                <a:pos x="2" y="340"/>
              </a:cxn>
              <a:cxn ang="0">
                <a:pos x="0" y="344"/>
              </a:cxn>
              <a:cxn ang="0">
                <a:pos x="2" y="347"/>
              </a:cxn>
              <a:cxn ang="0">
                <a:pos x="28" y="368"/>
              </a:cxn>
              <a:cxn ang="0">
                <a:pos x="28" y="425"/>
              </a:cxn>
              <a:cxn ang="0">
                <a:pos x="32" y="429"/>
              </a:cxn>
              <a:cxn ang="0">
                <a:pos x="36" y="425"/>
              </a:cxn>
            </a:cxnLst>
            <a:rect l="0" t="0" r="r" b="b"/>
            <a:pathLst>
              <a:path w="65" h="429">
                <a:moveTo>
                  <a:pt x="36" y="425"/>
                </a:moveTo>
                <a:cubicBezTo>
                  <a:pt x="36" y="366"/>
                  <a:pt x="36" y="366"/>
                  <a:pt x="36" y="366"/>
                </a:cubicBezTo>
                <a:cubicBezTo>
                  <a:pt x="36" y="364"/>
                  <a:pt x="36" y="363"/>
                  <a:pt x="35" y="362"/>
                </a:cubicBezTo>
                <a:cubicBezTo>
                  <a:pt x="11" y="344"/>
                  <a:pt x="11" y="344"/>
                  <a:pt x="11" y="344"/>
                </a:cubicBezTo>
                <a:cubicBezTo>
                  <a:pt x="63" y="310"/>
                  <a:pt x="63" y="310"/>
                  <a:pt x="63" y="310"/>
                </a:cubicBezTo>
                <a:cubicBezTo>
                  <a:pt x="64" y="309"/>
                  <a:pt x="65" y="308"/>
                  <a:pt x="65" y="307"/>
                </a:cubicBezTo>
                <a:cubicBezTo>
                  <a:pt x="65" y="305"/>
                  <a:pt x="64" y="304"/>
                  <a:pt x="63" y="303"/>
                </a:cubicBezTo>
                <a:cubicBezTo>
                  <a:pt x="11" y="269"/>
                  <a:pt x="11" y="269"/>
                  <a:pt x="11" y="269"/>
                </a:cubicBezTo>
                <a:cubicBezTo>
                  <a:pt x="63" y="235"/>
                  <a:pt x="63" y="235"/>
                  <a:pt x="63" y="235"/>
                </a:cubicBezTo>
                <a:cubicBezTo>
                  <a:pt x="64" y="235"/>
                  <a:pt x="65" y="233"/>
                  <a:pt x="65" y="232"/>
                </a:cubicBezTo>
                <a:cubicBezTo>
                  <a:pt x="65" y="231"/>
                  <a:pt x="64" y="230"/>
                  <a:pt x="63" y="229"/>
                </a:cubicBezTo>
                <a:cubicBezTo>
                  <a:pt x="11" y="195"/>
                  <a:pt x="11" y="195"/>
                  <a:pt x="11" y="195"/>
                </a:cubicBezTo>
                <a:cubicBezTo>
                  <a:pt x="63" y="161"/>
                  <a:pt x="63" y="161"/>
                  <a:pt x="63" y="161"/>
                </a:cubicBezTo>
                <a:cubicBezTo>
                  <a:pt x="64" y="160"/>
                  <a:pt x="65" y="159"/>
                  <a:pt x="65" y="158"/>
                </a:cubicBezTo>
                <a:cubicBezTo>
                  <a:pt x="65" y="156"/>
                  <a:pt x="64" y="155"/>
                  <a:pt x="63" y="154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63" y="87"/>
                  <a:pt x="63" y="87"/>
                  <a:pt x="63" y="87"/>
                </a:cubicBezTo>
                <a:cubicBezTo>
                  <a:pt x="64" y="86"/>
                  <a:pt x="65" y="85"/>
                  <a:pt x="65" y="83"/>
                </a:cubicBezTo>
                <a:cubicBezTo>
                  <a:pt x="65" y="82"/>
                  <a:pt x="64" y="81"/>
                  <a:pt x="63" y="8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1"/>
                  <a:pt x="35" y="0"/>
                  <a:pt x="32" y="0"/>
                </a:cubicBezTo>
                <a:cubicBezTo>
                  <a:pt x="30" y="0"/>
                  <a:pt x="28" y="1"/>
                  <a:pt x="28" y="4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3"/>
                  <a:pt x="29" y="64"/>
                  <a:pt x="30" y="65"/>
                </a:cubicBezTo>
                <a:cubicBezTo>
                  <a:pt x="54" y="83"/>
                  <a:pt x="54" y="83"/>
                  <a:pt x="54" y="83"/>
                </a:cubicBezTo>
                <a:cubicBezTo>
                  <a:pt x="2" y="117"/>
                  <a:pt x="2" y="117"/>
                  <a:pt x="2" y="117"/>
                </a:cubicBezTo>
                <a:cubicBezTo>
                  <a:pt x="1" y="118"/>
                  <a:pt x="0" y="119"/>
                  <a:pt x="0" y="121"/>
                </a:cubicBezTo>
                <a:cubicBezTo>
                  <a:pt x="0" y="122"/>
                  <a:pt x="1" y="123"/>
                  <a:pt x="2" y="124"/>
                </a:cubicBezTo>
                <a:cubicBezTo>
                  <a:pt x="54" y="158"/>
                  <a:pt x="54" y="158"/>
                  <a:pt x="54" y="158"/>
                </a:cubicBezTo>
                <a:cubicBezTo>
                  <a:pt x="2" y="192"/>
                  <a:pt x="2" y="192"/>
                  <a:pt x="2" y="192"/>
                </a:cubicBezTo>
                <a:cubicBezTo>
                  <a:pt x="1" y="192"/>
                  <a:pt x="0" y="194"/>
                  <a:pt x="0" y="195"/>
                </a:cubicBezTo>
                <a:cubicBezTo>
                  <a:pt x="0" y="196"/>
                  <a:pt x="1" y="198"/>
                  <a:pt x="2" y="198"/>
                </a:cubicBezTo>
                <a:cubicBezTo>
                  <a:pt x="54" y="232"/>
                  <a:pt x="54" y="232"/>
                  <a:pt x="54" y="232"/>
                </a:cubicBezTo>
                <a:cubicBezTo>
                  <a:pt x="2" y="266"/>
                  <a:pt x="2" y="266"/>
                  <a:pt x="2" y="266"/>
                </a:cubicBezTo>
                <a:cubicBezTo>
                  <a:pt x="1" y="267"/>
                  <a:pt x="0" y="268"/>
                  <a:pt x="0" y="269"/>
                </a:cubicBezTo>
                <a:cubicBezTo>
                  <a:pt x="0" y="271"/>
                  <a:pt x="1" y="272"/>
                  <a:pt x="2" y="273"/>
                </a:cubicBezTo>
                <a:cubicBezTo>
                  <a:pt x="54" y="307"/>
                  <a:pt x="54" y="307"/>
                  <a:pt x="54" y="307"/>
                </a:cubicBezTo>
                <a:cubicBezTo>
                  <a:pt x="2" y="340"/>
                  <a:pt x="2" y="340"/>
                  <a:pt x="2" y="340"/>
                </a:cubicBezTo>
                <a:cubicBezTo>
                  <a:pt x="1" y="341"/>
                  <a:pt x="0" y="342"/>
                  <a:pt x="0" y="344"/>
                </a:cubicBezTo>
                <a:cubicBezTo>
                  <a:pt x="0" y="345"/>
                  <a:pt x="1" y="346"/>
                  <a:pt x="2" y="347"/>
                </a:cubicBezTo>
                <a:cubicBezTo>
                  <a:pt x="28" y="368"/>
                  <a:pt x="28" y="368"/>
                  <a:pt x="28" y="368"/>
                </a:cubicBezTo>
                <a:cubicBezTo>
                  <a:pt x="28" y="425"/>
                  <a:pt x="28" y="425"/>
                  <a:pt x="28" y="425"/>
                </a:cubicBezTo>
                <a:cubicBezTo>
                  <a:pt x="28" y="427"/>
                  <a:pt x="30" y="429"/>
                  <a:pt x="32" y="429"/>
                </a:cubicBezTo>
                <a:cubicBezTo>
                  <a:pt x="35" y="429"/>
                  <a:pt x="36" y="427"/>
                  <a:pt x="36" y="425"/>
                </a:cubicBezTo>
                <a:close/>
              </a:path>
            </a:pathLst>
          </a:custGeom>
          <a:solidFill>
            <a:srgbClr val="6F00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Geometric anti-spring filter</a:t>
            </a:r>
            <a:endParaRPr lang="de-DE" dirty="0"/>
          </a:p>
        </p:txBody>
      </p:sp>
      <p:pic>
        <p:nvPicPr>
          <p:cNvPr id="150" name="Picture 3"/>
          <p:cNvPicPr>
            <a:picLocks noChangeAspect="1" noChangeArrowheads="1"/>
          </p:cNvPicPr>
          <p:nvPr/>
        </p:nvPicPr>
        <p:blipFill>
          <a:blip r:embed="rId3"/>
          <a:srcRect l="13169" t="522" r="47352" b="80940"/>
          <a:stretch>
            <a:fillRect/>
          </a:stretch>
        </p:blipFill>
        <p:spPr bwMode="auto">
          <a:xfrm>
            <a:off x="2446748" y="4941168"/>
            <a:ext cx="507179" cy="504056"/>
          </a:xfrm>
          <a:prstGeom prst="ellipse">
            <a:avLst/>
          </a:prstGeom>
          <a:ln w="1905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85" name="Gerade Verbindung 284"/>
          <p:cNvCxnSpPr>
            <a:stCxn id="150" idx="0"/>
          </p:cNvCxnSpPr>
          <p:nvPr/>
        </p:nvCxnSpPr>
        <p:spPr>
          <a:xfrm flipV="1">
            <a:off x="2700338" y="3356992"/>
            <a:ext cx="419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299"/>
          <p:cNvGrpSpPr/>
          <p:nvPr/>
        </p:nvGrpSpPr>
        <p:grpSpPr>
          <a:xfrm>
            <a:off x="1892301" y="836712"/>
            <a:ext cx="1616074" cy="309563"/>
            <a:chOff x="8424863" y="989112"/>
            <a:chExt cx="1616074" cy="309563"/>
          </a:xfrm>
        </p:grpSpPr>
        <p:sp>
          <p:nvSpPr>
            <p:cNvPr id="293" name="Freeform 56"/>
            <p:cNvSpPr>
              <a:spLocks/>
            </p:cNvSpPr>
            <p:nvPr/>
          </p:nvSpPr>
          <p:spPr bwMode="auto">
            <a:xfrm>
              <a:off x="8424863" y="1244700"/>
              <a:ext cx="1527175" cy="53975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18" y="8"/>
                </a:cxn>
                <a:cxn ang="0">
                  <a:pos x="222" y="4"/>
                </a:cxn>
                <a:cxn ang="0">
                  <a:pos x="21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8"/>
                </a:cxn>
              </a:cxnLst>
              <a:rect l="0" t="0" r="r" b="b"/>
              <a:pathLst>
                <a:path w="222" h="8">
                  <a:moveTo>
                    <a:pt x="4" y="8"/>
                  </a:moveTo>
                  <a:cubicBezTo>
                    <a:pt x="218" y="8"/>
                    <a:pt x="218" y="8"/>
                    <a:pt x="218" y="8"/>
                  </a:cubicBezTo>
                  <a:cubicBezTo>
                    <a:pt x="220" y="8"/>
                    <a:pt x="222" y="6"/>
                    <a:pt x="222" y="4"/>
                  </a:cubicBezTo>
                  <a:cubicBezTo>
                    <a:pt x="222" y="1"/>
                    <a:pt x="220" y="0"/>
                    <a:pt x="21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4" name="Freeform 59"/>
            <p:cNvSpPr>
              <a:spLocks/>
            </p:cNvSpPr>
            <p:nvPr/>
          </p:nvSpPr>
          <p:spPr bwMode="auto">
            <a:xfrm>
              <a:off x="8515350" y="989112"/>
              <a:ext cx="30956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7" y="43"/>
                </a:cxn>
              </a:cxnLst>
              <a:rect l="0" t="0" r="r" b="b"/>
              <a:pathLst>
                <a:path w="45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7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7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5" name="Freeform 62"/>
            <p:cNvSpPr>
              <a:spLocks/>
            </p:cNvSpPr>
            <p:nvPr/>
          </p:nvSpPr>
          <p:spPr bwMode="auto">
            <a:xfrm>
              <a:off x="8755063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8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6" name="Freeform 65"/>
            <p:cNvSpPr>
              <a:spLocks/>
            </p:cNvSpPr>
            <p:nvPr/>
          </p:nvSpPr>
          <p:spPr bwMode="auto">
            <a:xfrm>
              <a:off x="900271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7" name="Freeform 68"/>
            <p:cNvSpPr>
              <a:spLocks/>
            </p:cNvSpPr>
            <p:nvPr/>
          </p:nvSpPr>
          <p:spPr bwMode="auto">
            <a:xfrm>
              <a:off x="925036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8" name="Freeform 71"/>
            <p:cNvSpPr>
              <a:spLocks/>
            </p:cNvSpPr>
            <p:nvPr/>
          </p:nvSpPr>
          <p:spPr bwMode="auto">
            <a:xfrm>
              <a:off x="9491662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9" name="Freeform 74"/>
            <p:cNvSpPr>
              <a:spLocks/>
            </p:cNvSpPr>
            <p:nvPr/>
          </p:nvSpPr>
          <p:spPr bwMode="auto">
            <a:xfrm>
              <a:off x="9731375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01" name="Textfeld 300"/>
          <p:cNvSpPr txBox="1"/>
          <p:nvPr/>
        </p:nvSpPr>
        <p:spPr>
          <a:xfrm>
            <a:off x="2938600" y="1455167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6F00FF"/>
                </a:solidFill>
                <a:latin typeface="Calibri" pitchFamily="34" charset="0"/>
                <a:cs typeface="Arial" pitchFamily="34" charset="0"/>
              </a:rPr>
              <a:t>Expanded</a:t>
            </a:r>
            <a:endParaRPr lang="de-DE" sz="2400" dirty="0" smtClean="0">
              <a:solidFill>
                <a:srgbClr val="6F00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02" name="Freeform 76"/>
          <p:cNvSpPr>
            <a:spLocks/>
          </p:cNvSpPr>
          <p:nvPr/>
        </p:nvSpPr>
        <p:spPr bwMode="auto">
          <a:xfrm>
            <a:off x="5833666" y="4167287"/>
            <a:ext cx="55562" cy="1168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36"/>
              </a:cxn>
              <a:cxn ang="0">
                <a:pos x="35" y="736"/>
              </a:cxn>
              <a:cxn ang="0">
                <a:pos x="35" y="0"/>
              </a:cxn>
            </a:cxnLst>
            <a:rect l="0" t="0" r="r" b="b"/>
            <a:pathLst>
              <a:path w="35" h="736">
                <a:moveTo>
                  <a:pt x="0" y="0"/>
                </a:moveTo>
                <a:lnTo>
                  <a:pt x="0" y="736"/>
                </a:lnTo>
                <a:lnTo>
                  <a:pt x="35" y="736"/>
                </a:lnTo>
                <a:lnTo>
                  <a:pt x="35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7" name="Textfeld 316"/>
          <p:cNvSpPr txBox="1"/>
          <p:nvPr/>
        </p:nvSpPr>
        <p:spPr>
          <a:xfrm>
            <a:off x="467544" y="4149080"/>
            <a:ext cx="1730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8000"/>
                </a:solidFill>
                <a:latin typeface="Calibri" pitchFamily="34" charset="0"/>
                <a:cs typeface="Arial" pitchFamily="34" charset="0"/>
              </a:rPr>
              <a:t>Compressed</a:t>
            </a:r>
            <a:endParaRPr lang="de-DE" sz="2400" dirty="0" smtClean="0">
              <a:solidFill>
                <a:srgbClr val="008000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575494" name="Group 6"/>
          <p:cNvGrpSpPr>
            <a:grpSpLocks noChangeAspect="1"/>
          </p:cNvGrpSpPr>
          <p:nvPr/>
        </p:nvGrpSpPr>
        <p:grpSpPr bwMode="auto">
          <a:xfrm>
            <a:off x="447675" y="2689677"/>
            <a:ext cx="4514850" cy="1243379"/>
            <a:chOff x="308" y="1759"/>
            <a:chExt cx="2786" cy="772"/>
          </a:xfrm>
        </p:grpSpPr>
        <p:sp>
          <p:nvSpPr>
            <p:cNvPr id="575495" name="Freeform 7"/>
            <p:cNvSpPr>
              <a:spLocks/>
            </p:cNvSpPr>
            <p:nvPr/>
          </p:nvSpPr>
          <p:spPr bwMode="auto">
            <a:xfrm>
              <a:off x="308" y="1779"/>
              <a:ext cx="1393" cy="752"/>
            </a:xfrm>
            <a:custGeom>
              <a:avLst/>
              <a:gdLst/>
              <a:ahLst/>
              <a:cxnLst>
                <a:cxn ang="0">
                  <a:pos x="0" y="186"/>
                </a:cxn>
                <a:cxn ang="0">
                  <a:pos x="321" y="106"/>
                </a:cxn>
              </a:cxnLst>
              <a:rect l="0" t="0" r="r" b="b"/>
              <a:pathLst>
                <a:path w="321" h="186">
                  <a:moveTo>
                    <a:pt x="0" y="186"/>
                  </a:moveTo>
                  <a:cubicBezTo>
                    <a:pt x="96" y="0"/>
                    <a:pt x="268" y="3"/>
                    <a:pt x="321" y="106"/>
                  </a:cubicBezTo>
                </a:path>
              </a:pathLst>
            </a:custGeom>
            <a:noFill/>
            <a:ln w="539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5496" name="Freeform 8"/>
            <p:cNvSpPr>
              <a:spLocks/>
            </p:cNvSpPr>
            <p:nvPr/>
          </p:nvSpPr>
          <p:spPr bwMode="auto">
            <a:xfrm>
              <a:off x="1701" y="1759"/>
              <a:ext cx="1393" cy="772"/>
            </a:xfrm>
            <a:custGeom>
              <a:avLst/>
              <a:gdLst/>
              <a:ahLst/>
              <a:cxnLst>
                <a:cxn ang="0">
                  <a:pos x="0" y="111"/>
                </a:cxn>
                <a:cxn ang="0">
                  <a:pos x="321" y="191"/>
                </a:cxn>
              </a:cxnLst>
              <a:rect l="0" t="0" r="r" b="b"/>
              <a:pathLst>
                <a:path w="321" h="191">
                  <a:moveTo>
                    <a:pt x="0" y="111"/>
                  </a:moveTo>
                  <a:cubicBezTo>
                    <a:pt x="55" y="4"/>
                    <a:pt x="222" y="0"/>
                    <a:pt x="321" y="191"/>
                  </a:cubicBezTo>
                </a:path>
              </a:pathLst>
            </a:custGeom>
            <a:noFill/>
            <a:ln w="53975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1" name="Gruppieren 323"/>
          <p:cNvGrpSpPr/>
          <p:nvPr/>
        </p:nvGrpSpPr>
        <p:grpSpPr>
          <a:xfrm rot="5400000">
            <a:off x="4278785" y="3978349"/>
            <a:ext cx="1616074" cy="309563"/>
            <a:chOff x="8424863" y="989112"/>
            <a:chExt cx="1616074" cy="3095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25" name="Freeform 56"/>
            <p:cNvSpPr>
              <a:spLocks/>
            </p:cNvSpPr>
            <p:nvPr/>
          </p:nvSpPr>
          <p:spPr bwMode="auto">
            <a:xfrm>
              <a:off x="8424863" y="1244700"/>
              <a:ext cx="1527175" cy="53975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18" y="8"/>
                </a:cxn>
                <a:cxn ang="0">
                  <a:pos x="222" y="4"/>
                </a:cxn>
                <a:cxn ang="0">
                  <a:pos x="21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8"/>
                </a:cxn>
              </a:cxnLst>
              <a:rect l="0" t="0" r="r" b="b"/>
              <a:pathLst>
                <a:path w="222" h="8">
                  <a:moveTo>
                    <a:pt x="4" y="8"/>
                  </a:moveTo>
                  <a:cubicBezTo>
                    <a:pt x="218" y="8"/>
                    <a:pt x="218" y="8"/>
                    <a:pt x="218" y="8"/>
                  </a:cubicBezTo>
                  <a:cubicBezTo>
                    <a:pt x="220" y="8"/>
                    <a:pt x="222" y="6"/>
                    <a:pt x="222" y="4"/>
                  </a:cubicBezTo>
                  <a:cubicBezTo>
                    <a:pt x="222" y="1"/>
                    <a:pt x="220" y="0"/>
                    <a:pt x="21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6" name="Freeform 59"/>
            <p:cNvSpPr>
              <a:spLocks/>
            </p:cNvSpPr>
            <p:nvPr/>
          </p:nvSpPr>
          <p:spPr bwMode="auto">
            <a:xfrm>
              <a:off x="8515350" y="989112"/>
              <a:ext cx="30956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7" y="43"/>
                </a:cxn>
              </a:cxnLst>
              <a:rect l="0" t="0" r="r" b="b"/>
              <a:pathLst>
                <a:path w="45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7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7" name="Freeform 62"/>
            <p:cNvSpPr>
              <a:spLocks/>
            </p:cNvSpPr>
            <p:nvPr/>
          </p:nvSpPr>
          <p:spPr bwMode="auto">
            <a:xfrm>
              <a:off x="8755063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8" name="Freeform 65"/>
            <p:cNvSpPr>
              <a:spLocks/>
            </p:cNvSpPr>
            <p:nvPr/>
          </p:nvSpPr>
          <p:spPr bwMode="auto">
            <a:xfrm>
              <a:off x="900271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9" name="Freeform 68"/>
            <p:cNvSpPr>
              <a:spLocks/>
            </p:cNvSpPr>
            <p:nvPr/>
          </p:nvSpPr>
          <p:spPr bwMode="auto">
            <a:xfrm>
              <a:off x="925036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0" name="Freeform 71"/>
            <p:cNvSpPr>
              <a:spLocks/>
            </p:cNvSpPr>
            <p:nvPr/>
          </p:nvSpPr>
          <p:spPr bwMode="auto">
            <a:xfrm>
              <a:off x="9491662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1" name="Freeform 74"/>
            <p:cNvSpPr>
              <a:spLocks/>
            </p:cNvSpPr>
            <p:nvPr/>
          </p:nvSpPr>
          <p:spPr bwMode="auto">
            <a:xfrm>
              <a:off x="9731375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2" name="Gruppieren 331"/>
          <p:cNvGrpSpPr/>
          <p:nvPr/>
        </p:nvGrpSpPr>
        <p:grpSpPr>
          <a:xfrm rot="16200000" flipH="1">
            <a:off x="-481363" y="3978349"/>
            <a:ext cx="1616074" cy="309563"/>
            <a:chOff x="8424863" y="989112"/>
            <a:chExt cx="1616074" cy="3095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33" name="Freeform 56"/>
            <p:cNvSpPr>
              <a:spLocks/>
            </p:cNvSpPr>
            <p:nvPr/>
          </p:nvSpPr>
          <p:spPr bwMode="auto">
            <a:xfrm>
              <a:off x="8424863" y="1244700"/>
              <a:ext cx="1527175" cy="53975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18" y="8"/>
                </a:cxn>
                <a:cxn ang="0">
                  <a:pos x="222" y="4"/>
                </a:cxn>
                <a:cxn ang="0">
                  <a:pos x="21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8"/>
                </a:cxn>
              </a:cxnLst>
              <a:rect l="0" t="0" r="r" b="b"/>
              <a:pathLst>
                <a:path w="222" h="8">
                  <a:moveTo>
                    <a:pt x="4" y="8"/>
                  </a:moveTo>
                  <a:cubicBezTo>
                    <a:pt x="218" y="8"/>
                    <a:pt x="218" y="8"/>
                    <a:pt x="218" y="8"/>
                  </a:cubicBezTo>
                  <a:cubicBezTo>
                    <a:pt x="220" y="8"/>
                    <a:pt x="222" y="6"/>
                    <a:pt x="222" y="4"/>
                  </a:cubicBezTo>
                  <a:cubicBezTo>
                    <a:pt x="222" y="1"/>
                    <a:pt x="220" y="0"/>
                    <a:pt x="21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4" name="Freeform 59"/>
            <p:cNvSpPr>
              <a:spLocks/>
            </p:cNvSpPr>
            <p:nvPr/>
          </p:nvSpPr>
          <p:spPr bwMode="auto">
            <a:xfrm>
              <a:off x="8515350" y="989112"/>
              <a:ext cx="30956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7" y="43"/>
                </a:cxn>
              </a:cxnLst>
              <a:rect l="0" t="0" r="r" b="b"/>
              <a:pathLst>
                <a:path w="45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7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5" name="Freeform 62"/>
            <p:cNvSpPr>
              <a:spLocks/>
            </p:cNvSpPr>
            <p:nvPr/>
          </p:nvSpPr>
          <p:spPr bwMode="auto">
            <a:xfrm>
              <a:off x="8755063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6" name="Freeform 65"/>
            <p:cNvSpPr>
              <a:spLocks/>
            </p:cNvSpPr>
            <p:nvPr/>
          </p:nvSpPr>
          <p:spPr bwMode="auto">
            <a:xfrm>
              <a:off x="900271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7" name="Freeform 68"/>
            <p:cNvSpPr>
              <a:spLocks/>
            </p:cNvSpPr>
            <p:nvPr/>
          </p:nvSpPr>
          <p:spPr bwMode="auto">
            <a:xfrm>
              <a:off x="925036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8" name="Freeform 71"/>
            <p:cNvSpPr>
              <a:spLocks/>
            </p:cNvSpPr>
            <p:nvPr/>
          </p:nvSpPr>
          <p:spPr bwMode="auto">
            <a:xfrm>
              <a:off x="9491662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9" name="Freeform 74"/>
            <p:cNvSpPr>
              <a:spLocks/>
            </p:cNvSpPr>
            <p:nvPr/>
          </p:nvSpPr>
          <p:spPr bwMode="auto">
            <a:xfrm>
              <a:off x="9731375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1547664" y="2853022"/>
            <a:ext cx="2296749" cy="266116"/>
            <a:chOff x="1547664" y="2853022"/>
            <a:chExt cx="2296749" cy="266116"/>
          </a:xfrm>
        </p:grpSpPr>
        <p:cxnSp>
          <p:nvCxnSpPr>
            <p:cNvPr id="65" name="Gerade Verbindung 64"/>
            <p:cNvCxnSpPr/>
            <p:nvPr/>
          </p:nvCxnSpPr>
          <p:spPr>
            <a:xfrm>
              <a:off x="2700338" y="2853022"/>
              <a:ext cx="1144075" cy="26413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/>
          </p:nvCxnSpPr>
          <p:spPr>
            <a:xfrm flipH="1">
              <a:off x="1547664" y="2853022"/>
              <a:ext cx="1152675" cy="266116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uppieren 311"/>
          <p:cNvGrpSpPr/>
          <p:nvPr/>
        </p:nvGrpSpPr>
        <p:grpSpPr>
          <a:xfrm rot="10800000">
            <a:off x="2566987" y="2852936"/>
            <a:ext cx="280987" cy="504056"/>
            <a:chOff x="5724128" y="5058644"/>
            <a:chExt cx="280987" cy="504056"/>
          </a:xfrm>
          <a:solidFill>
            <a:srgbClr val="00B0F0"/>
          </a:solidFill>
        </p:grpSpPr>
        <p:sp>
          <p:nvSpPr>
            <p:cNvPr id="75" name="Freeform 77"/>
            <p:cNvSpPr>
              <a:spLocks/>
            </p:cNvSpPr>
            <p:nvPr/>
          </p:nvSpPr>
          <p:spPr bwMode="auto">
            <a:xfrm>
              <a:off x="5724128" y="5226150"/>
              <a:ext cx="280987" cy="336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" y="39"/>
                </a:cxn>
                <a:cxn ang="0">
                  <a:pos x="177" y="0"/>
                </a:cxn>
                <a:cxn ang="0">
                  <a:pos x="86" y="212"/>
                </a:cxn>
                <a:cxn ang="0">
                  <a:pos x="0" y="0"/>
                </a:cxn>
              </a:cxnLst>
              <a:rect l="0" t="0" r="r" b="b"/>
              <a:pathLst>
                <a:path w="177" h="212">
                  <a:moveTo>
                    <a:pt x="0" y="0"/>
                  </a:moveTo>
                  <a:lnTo>
                    <a:pt x="86" y="39"/>
                  </a:lnTo>
                  <a:lnTo>
                    <a:pt x="177" y="0"/>
                  </a:lnTo>
                  <a:lnTo>
                    <a:pt x="86" y="2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cxnSp>
          <p:nvCxnSpPr>
            <p:cNvPr id="76" name="Gerade Verbindung 75"/>
            <p:cNvCxnSpPr/>
            <p:nvPr/>
          </p:nvCxnSpPr>
          <p:spPr>
            <a:xfrm rot="10800000">
              <a:off x="5868144" y="5058644"/>
              <a:ext cx="0" cy="242565"/>
            </a:xfrm>
            <a:prstGeom prst="line">
              <a:avLst/>
            </a:prstGeom>
            <a:grpFill/>
            <a:ln w="76200">
              <a:solidFill>
                <a:srgbClr val="00B0F0"/>
              </a:solidFill>
              <a:round/>
              <a:headEnd/>
              <a:tailEnd/>
            </a:ln>
          </p:spPr>
        </p:cxnSp>
      </p:grpSp>
      <p:sp>
        <p:nvSpPr>
          <p:cNvPr id="80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5076056" y="1125538"/>
            <a:ext cx="3960440" cy="5272214"/>
          </a:xfrm>
        </p:spPr>
        <p:txBody>
          <a:bodyPr/>
          <a:lstStyle/>
          <a:p>
            <a:pPr defTabSz="876300">
              <a:lnSpc>
                <a:spcPct val="85000"/>
              </a:lnSpc>
            </a:pPr>
            <a:r>
              <a:rPr lang="en-US" sz="2400" dirty="0" smtClean="0"/>
              <a:t>Anti-spring reduces the effective spring constant</a:t>
            </a:r>
            <a:endParaRPr lang="en-US" sz="2400" dirty="0"/>
          </a:p>
          <a:p>
            <a:pPr defTabSz="876300">
              <a:lnSpc>
                <a:spcPct val="85000"/>
              </a:lnSpc>
            </a:pPr>
            <a:endParaRPr lang="en-US" sz="2400" dirty="0"/>
          </a:p>
          <a:p>
            <a:pPr defTabSz="876300">
              <a:lnSpc>
                <a:spcPct val="85000"/>
              </a:lnSpc>
              <a:buFont typeface="Wingdings" pitchFamily="2" charset="2"/>
              <a:buNone/>
            </a:pPr>
            <a:r>
              <a:rPr lang="en-US" sz="2400" dirty="0">
                <a:solidFill>
                  <a:srgbClr val="FA0000"/>
                </a:solidFill>
              </a:rPr>
              <a:t>	</a:t>
            </a:r>
          </a:p>
          <a:p>
            <a:pPr lvl="1" defTabSz="876300">
              <a:lnSpc>
                <a:spcPct val="85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FA0000"/>
                </a:solidFill>
              </a:rPr>
              <a:t>	</a:t>
            </a:r>
            <a:endParaRPr lang="en-US" sz="2000" dirty="0" smtClean="0">
              <a:solidFill>
                <a:srgbClr val="FA0000"/>
              </a:solidFill>
            </a:endParaRPr>
          </a:p>
          <a:p>
            <a:pPr defTabSz="876300">
              <a:lnSpc>
                <a:spcPct val="85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rgbClr val="FA0000"/>
                </a:solidFill>
              </a:rPr>
              <a:t>	</a:t>
            </a:r>
            <a:r>
              <a:rPr lang="en-US" sz="2000" dirty="0" smtClean="0"/>
              <a:t>with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 smtClean="0"/>
              <a:t>length </a:t>
            </a:r>
            <a:r>
              <a:rPr lang="en-US" sz="1800" i="1" dirty="0">
                <a:latin typeface="Times New Roman" pitchFamily="18" charset="0"/>
              </a:rPr>
              <a:t>l</a:t>
            </a:r>
            <a:r>
              <a:rPr lang="en-US" sz="1800" baseline="-25000" dirty="0">
                <a:latin typeface="Times New Roman" pitchFamily="18" charset="0"/>
              </a:rPr>
              <a:t>0</a:t>
            </a:r>
            <a:r>
              <a:rPr lang="en-US" sz="1800" i="1" baseline="-25000" dirty="0">
                <a:latin typeface="Times New Roman" pitchFamily="18" charset="0"/>
              </a:rPr>
              <a:t>x</a:t>
            </a:r>
            <a:r>
              <a:rPr lang="en-US" sz="1800" dirty="0"/>
              <a:t> of </a:t>
            </a:r>
            <a:r>
              <a:rPr lang="en-US" sz="1800" dirty="0" smtClean="0"/>
              <a:t>the free spring </a:t>
            </a:r>
            <a:r>
              <a:rPr lang="en-US" sz="1800" dirty="0"/>
              <a:t>and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dirty="0"/>
              <a:t>contraction </a:t>
            </a:r>
            <a:r>
              <a:rPr lang="en-US" sz="1800" i="1" dirty="0">
                <a:latin typeface="Times New Roman" pitchFamily="18" charset="0"/>
              </a:rPr>
              <a:t>x</a:t>
            </a:r>
            <a:r>
              <a:rPr lang="en-US" sz="1800" baseline="-25000" dirty="0">
                <a:latin typeface="Times New Roman" pitchFamily="18" charset="0"/>
              </a:rPr>
              <a:t>0</a:t>
            </a:r>
            <a:r>
              <a:rPr lang="en-US" sz="1800" dirty="0"/>
              <a:t> at the equilibrium</a:t>
            </a:r>
            <a:endParaRPr lang="en-US" sz="2200" dirty="0"/>
          </a:p>
          <a:p>
            <a:pPr defTabSz="876300">
              <a:lnSpc>
                <a:spcPct val="85000"/>
              </a:lnSpc>
            </a:pPr>
            <a:endParaRPr lang="en-US" sz="2400" dirty="0" smtClean="0"/>
          </a:p>
        </p:txBody>
      </p:sp>
      <p:grpSp>
        <p:nvGrpSpPr>
          <p:cNvPr id="81" name="Group 37"/>
          <p:cNvGrpSpPr>
            <a:grpSpLocks/>
          </p:cNvGrpSpPr>
          <p:nvPr/>
        </p:nvGrpSpPr>
        <p:grpSpPr bwMode="auto">
          <a:xfrm>
            <a:off x="5565970" y="1909295"/>
            <a:ext cx="3398518" cy="1015649"/>
            <a:chOff x="3470" y="1525"/>
            <a:chExt cx="1566" cy="468"/>
          </a:xfrm>
        </p:grpSpPr>
        <p:sp>
          <p:nvSpPr>
            <p:cNvPr id="82" name="Rectangle 27"/>
            <p:cNvSpPr>
              <a:spLocks noChangeArrowheads="1"/>
            </p:cNvSpPr>
            <p:nvPr/>
          </p:nvSpPr>
          <p:spPr bwMode="auto">
            <a:xfrm>
              <a:off x="3863" y="1610"/>
              <a:ext cx="196" cy="281"/>
            </a:xfrm>
            <a:prstGeom prst="rect">
              <a:avLst/>
            </a:prstGeom>
            <a:solidFill>
              <a:srgbClr val="6A76E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Rectangle 29"/>
            <p:cNvSpPr>
              <a:spLocks noChangeArrowheads="1"/>
            </p:cNvSpPr>
            <p:nvPr/>
          </p:nvSpPr>
          <p:spPr bwMode="auto">
            <a:xfrm>
              <a:off x="4195" y="1610"/>
              <a:ext cx="195" cy="281"/>
            </a:xfrm>
            <a:prstGeom prst="rect">
              <a:avLst/>
            </a:prstGeom>
            <a:solidFill>
              <a:srgbClr val="89C26A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4" name="Rectangle 30"/>
            <p:cNvSpPr>
              <a:spLocks noChangeArrowheads="1"/>
            </p:cNvSpPr>
            <p:nvPr/>
          </p:nvSpPr>
          <p:spPr bwMode="auto">
            <a:xfrm>
              <a:off x="4507" y="1525"/>
              <a:ext cx="529" cy="450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85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7355362"/>
                </p:ext>
              </p:extLst>
            </p:nvPr>
          </p:nvGraphicFramePr>
          <p:xfrm>
            <a:off x="3470" y="1570"/>
            <a:ext cx="1546" cy="4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8570" name="Equation" r:id="rId4" imgW="1384200" imgH="431640" progId="Equation.3">
                    <p:embed/>
                  </p:oleObj>
                </mc:Choice>
                <mc:Fallback>
                  <p:oleObj name="Equation" r:id="rId4" imgW="13842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" y="1570"/>
                          <a:ext cx="1546" cy="4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7328781"/>
              </p:ext>
            </p:extLst>
          </p:nvPr>
        </p:nvGraphicFramePr>
        <p:xfrm>
          <a:off x="6008762" y="3862461"/>
          <a:ext cx="2089150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71" name="Formel" r:id="rId6" imgW="875920" imgH="444307" progId="Equation.3">
                  <p:embed/>
                </p:oleObj>
              </mc:Choice>
              <mc:Fallback>
                <p:oleObj name="Formel" r:id="rId6" imgW="875920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762" y="3862461"/>
                        <a:ext cx="2089150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69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529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ruppieren 320"/>
          <p:cNvGrpSpPr/>
          <p:nvPr/>
        </p:nvGrpSpPr>
        <p:grpSpPr>
          <a:xfrm rot="16200000">
            <a:off x="3171640" y="3371391"/>
            <a:ext cx="280987" cy="1223589"/>
            <a:chOff x="5724129" y="4293096"/>
            <a:chExt cx="280987" cy="1223589"/>
          </a:xfrm>
          <a:solidFill>
            <a:srgbClr val="008000"/>
          </a:solidFill>
        </p:grpSpPr>
        <p:sp>
          <p:nvSpPr>
            <p:cNvPr id="322" name="Freeform 77"/>
            <p:cNvSpPr>
              <a:spLocks/>
            </p:cNvSpPr>
            <p:nvPr/>
          </p:nvSpPr>
          <p:spPr bwMode="auto">
            <a:xfrm>
              <a:off x="5724129" y="5180135"/>
              <a:ext cx="280987" cy="336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" y="39"/>
                </a:cxn>
                <a:cxn ang="0">
                  <a:pos x="177" y="0"/>
                </a:cxn>
                <a:cxn ang="0">
                  <a:pos x="86" y="212"/>
                </a:cxn>
                <a:cxn ang="0">
                  <a:pos x="0" y="0"/>
                </a:cxn>
              </a:cxnLst>
              <a:rect l="0" t="0" r="r" b="b"/>
              <a:pathLst>
                <a:path w="177" h="212">
                  <a:moveTo>
                    <a:pt x="0" y="0"/>
                  </a:moveTo>
                  <a:lnTo>
                    <a:pt x="86" y="39"/>
                  </a:lnTo>
                  <a:lnTo>
                    <a:pt x="177" y="0"/>
                  </a:lnTo>
                  <a:lnTo>
                    <a:pt x="86" y="2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cxnSp>
          <p:nvCxnSpPr>
            <p:cNvPr id="323" name="Gerade Verbindung 322"/>
            <p:cNvCxnSpPr/>
            <p:nvPr/>
          </p:nvCxnSpPr>
          <p:spPr>
            <a:xfrm flipV="1">
              <a:off x="5868144" y="4293096"/>
              <a:ext cx="0" cy="1008113"/>
            </a:xfrm>
            <a:prstGeom prst="line">
              <a:avLst/>
            </a:prstGeom>
            <a:grpFill/>
            <a:ln w="101600">
              <a:solidFill>
                <a:srgbClr val="008000"/>
              </a:solidFill>
              <a:round/>
              <a:headEnd/>
              <a:tailEnd/>
            </a:ln>
          </p:spPr>
        </p:cxnSp>
      </p:grpSp>
      <p:grpSp>
        <p:nvGrpSpPr>
          <p:cNvPr id="318" name="Gruppieren 317"/>
          <p:cNvGrpSpPr/>
          <p:nvPr/>
        </p:nvGrpSpPr>
        <p:grpSpPr>
          <a:xfrm rot="5400000">
            <a:off x="1947504" y="3363010"/>
            <a:ext cx="280987" cy="1224682"/>
            <a:chOff x="5724127" y="4293096"/>
            <a:chExt cx="280987" cy="1224682"/>
          </a:xfrm>
          <a:solidFill>
            <a:srgbClr val="008000"/>
          </a:solidFill>
        </p:grpSpPr>
        <p:sp>
          <p:nvSpPr>
            <p:cNvPr id="319" name="Freeform 77"/>
            <p:cNvSpPr>
              <a:spLocks/>
            </p:cNvSpPr>
            <p:nvPr/>
          </p:nvSpPr>
          <p:spPr bwMode="auto">
            <a:xfrm>
              <a:off x="5724127" y="5181228"/>
              <a:ext cx="280987" cy="336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" y="39"/>
                </a:cxn>
                <a:cxn ang="0">
                  <a:pos x="177" y="0"/>
                </a:cxn>
                <a:cxn ang="0">
                  <a:pos x="86" y="212"/>
                </a:cxn>
                <a:cxn ang="0">
                  <a:pos x="0" y="0"/>
                </a:cxn>
              </a:cxnLst>
              <a:rect l="0" t="0" r="r" b="b"/>
              <a:pathLst>
                <a:path w="177" h="212">
                  <a:moveTo>
                    <a:pt x="0" y="0"/>
                  </a:moveTo>
                  <a:lnTo>
                    <a:pt x="86" y="39"/>
                  </a:lnTo>
                  <a:lnTo>
                    <a:pt x="177" y="0"/>
                  </a:lnTo>
                  <a:lnTo>
                    <a:pt x="86" y="2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cxnSp>
          <p:nvCxnSpPr>
            <p:cNvPr id="320" name="Gerade Verbindung 319"/>
            <p:cNvCxnSpPr/>
            <p:nvPr/>
          </p:nvCxnSpPr>
          <p:spPr>
            <a:xfrm flipV="1">
              <a:off x="5868144" y="4293096"/>
              <a:ext cx="0" cy="1008113"/>
            </a:xfrm>
            <a:prstGeom prst="line">
              <a:avLst/>
            </a:prstGeom>
            <a:grpFill/>
            <a:ln w="101600">
              <a:solidFill>
                <a:srgbClr val="008000"/>
              </a:solidFill>
              <a:round/>
              <a:headEnd/>
              <a:tailEnd/>
            </a:ln>
          </p:spPr>
        </p:cxnSp>
      </p:grpSp>
      <p:sp>
        <p:nvSpPr>
          <p:cNvPr id="316" name="Freeform 7"/>
          <p:cNvSpPr>
            <a:spLocks/>
          </p:cNvSpPr>
          <p:nvPr/>
        </p:nvSpPr>
        <p:spPr bwMode="auto">
          <a:xfrm flipH="1">
            <a:off x="2700338" y="3789040"/>
            <a:ext cx="2232794" cy="371475"/>
          </a:xfrm>
          <a:custGeom>
            <a:avLst/>
            <a:gdLst/>
            <a:ahLst/>
            <a:cxnLst>
              <a:cxn ang="0">
                <a:pos x="234" y="0"/>
              </a:cxn>
              <a:cxn ang="0">
                <a:pos x="231" y="2"/>
              </a:cxn>
              <a:cxn ang="0">
                <a:pos x="206" y="42"/>
              </a:cxn>
              <a:cxn ang="0">
                <a:pos x="181" y="2"/>
              </a:cxn>
              <a:cxn ang="0">
                <a:pos x="178" y="0"/>
              </a:cxn>
              <a:cxn ang="0">
                <a:pos x="174" y="2"/>
              </a:cxn>
              <a:cxn ang="0">
                <a:pos x="149" y="42"/>
              </a:cxn>
              <a:cxn ang="0">
                <a:pos x="125" y="2"/>
              </a:cxn>
              <a:cxn ang="0">
                <a:pos x="121" y="0"/>
              </a:cxn>
              <a:cxn ang="0">
                <a:pos x="118" y="2"/>
              </a:cxn>
              <a:cxn ang="0">
                <a:pos x="93" y="42"/>
              </a:cxn>
              <a:cxn ang="0">
                <a:pos x="68" y="2"/>
              </a:cxn>
              <a:cxn ang="0">
                <a:pos x="65" y="0"/>
              </a:cxn>
              <a:cxn ang="0">
                <a:pos x="64" y="0"/>
              </a:cxn>
              <a:cxn ang="0">
                <a:pos x="61" y="2"/>
              </a:cxn>
              <a:cxn ang="0">
                <a:pos x="46" y="23"/>
              </a:cxn>
              <a:cxn ang="0">
                <a:pos x="4" y="23"/>
              </a:cxn>
              <a:cxn ang="0">
                <a:pos x="0" y="27"/>
              </a:cxn>
              <a:cxn ang="0">
                <a:pos x="4" y="31"/>
              </a:cxn>
              <a:cxn ang="0">
                <a:pos x="48" y="31"/>
              </a:cxn>
              <a:cxn ang="0">
                <a:pos x="51" y="29"/>
              </a:cxn>
              <a:cxn ang="0">
                <a:pos x="64" y="11"/>
              </a:cxn>
              <a:cxn ang="0">
                <a:pos x="89" y="52"/>
              </a:cxn>
              <a:cxn ang="0">
                <a:pos x="93" y="54"/>
              </a:cxn>
              <a:cxn ang="0">
                <a:pos x="96" y="52"/>
              </a:cxn>
              <a:cxn ang="0">
                <a:pos x="121" y="12"/>
              </a:cxn>
              <a:cxn ang="0">
                <a:pos x="146" y="52"/>
              </a:cxn>
              <a:cxn ang="0">
                <a:pos x="149" y="54"/>
              </a:cxn>
              <a:cxn ang="0">
                <a:pos x="153" y="52"/>
              </a:cxn>
              <a:cxn ang="0">
                <a:pos x="178" y="12"/>
              </a:cxn>
              <a:cxn ang="0">
                <a:pos x="203" y="52"/>
              </a:cxn>
              <a:cxn ang="0">
                <a:pos x="206" y="54"/>
              </a:cxn>
              <a:cxn ang="0">
                <a:pos x="210" y="52"/>
              </a:cxn>
              <a:cxn ang="0">
                <a:pos x="234" y="12"/>
              </a:cxn>
              <a:cxn ang="0">
                <a:pos x="259" y="52"/>
              </a:cxn>
              <a:cxn ang="0">
                <a:pos x="263" y="54"/>
              </a:cxn>
              <a:cxn ang="0">
                <a:pos x="263" y="54"/>
              </a:cxn>
              <a:cxn ang="0">
                <a:pos x="266" y="52"/>
              </a:cxn>
              <a:cxn ang="0">
                <a:pos x="281" y="31"/>
              </a:cxn>
              <a:cxn ang="0">
                <a:pos x="324" y="31"/>
              </a:cxn>
              <a:cxn ang="0">
                <a:pos x="320" y="27"/>
              </a:cxn>
              <a:cxn ang="0">
                <a:pos x="324" y="23"/>
              </a:cxn>
              <a:cxn ang="0">
                <a:pos x="324" y="23"/>
              </a:cxn>
              <a:cxn ang="0">
                <a:pos x="324" y="23"/>
              </a:cxn>
              <a:cxn ang="0">
                <a:pos x="279" y="23"/>
              </a:cxn>
              <a:cxn ang="0">
                <a:pos x="276" y="24"/>
              </a:cxn>
              <a:cxn ang="0">
                <a:pos x="263" y="42"/>
              </a:cxn>
              <a:cxn ang="0">
                <a:pos x="238" y="2"/>
              </a:cxn>
              <a:cxn ang="0">
                <a:pos x="234" y="0"/>
              </a:cxn>
            </a:cxnLst>
            <a:rect l="0" t="0" r="r" b="b"/>
            <a:pathLst>
              <a:path w="324" h="54">
                <a:moveTo>
                  <a:pt x="234" y="0"/>
                </a:moveTo>
                <a:cubicBezTo>
                  <a:pt x="233" y="0"/>
                  <a:pt x="232" y="1"/>
                  <a:pt x="231" y="2"/>
                </a:cubicBezTo>
                <a:cubicBezTo>
                  <a:pt x="206" y="42"/>
                  <a:pt x="206" y="42"/>
                  <a:pt x="206" y="42"/>
                </a:cubicBezTo>
                <a:cubicBezTo>
                  <a:pt x="181" y="2"/>
                  <a:pt x="181" y="2"/>
                  <a:pt x="181" y="2"/>
                </a:cubicBezTo>
                <a:cubicBezTo>
                  <a:pt x="180" y="1"/>
                  <a:pt x="179" y="0"/>
                  <a:pt x="178" y="0"/>
                </a:cubicBezTo>
                <a:cubicBezTo>
                  <a:pt x="176" y="0"/>
                  <a:pt x="175" y="1"/>
                  <a:pt x="174" y="2"/>
                </a:cubicBezTo>
                <a:cubicBezTo>
                  <a:pt x="149" y="42"/>
                  <a:pt x="149" y="42"/>
                  <a:pt x="149" y="42"/>
                </a:cubicBezTo>
                <a:cubicBezTo>
                  <a:pt x="125" y="2"/>
                  <a:pt x="125" y="2"/>
                  <a:pt x="125" y="2"/>
                </a:cubicBezTo>
                <a:cubicBezTo>
                  <a:pt x="124" y="1"/>
                  <a:pt x="123" y="0"/>
                  <a:pt x="121" y="0"/>
                </a:cubicBezTo>
                <a:cubicBezTo>
                  <a:pt x="120" y="0"/>
                  <a:pt x="118" y="1"/>
                  <a:pt x="118" y="2"/>
                </a:cubicBezTo>
                <a:cubicBezTo>
                  <a:pt x="93" y="42"/>
                  <a:pt x="93" y="42"/>
                  <a:pt x="93" y="42"/>
                </a:cubicBezTo>
                <a:cubicBezTo>
                  <a:pt x="68" y="2"/>
                  <a:pt x="68" y="2"/>
                  <a:pt x="68" y="2"/>
                </a:cubicBezTo>
                <a:cubicBezTo>
                  <a:pt x="67" y="1"/>
                  <a:pt x="66" y="0"/>
                  <a:pt x="65" y="0"/>
                </a:cubicBezTo>
                <a:cubicBezTo>
                  <a:pt x="65" y="0"/>
                  <a:pt x="65" y="0"/>
                  <a:pt x="64" y="0"/>
                </a:cubicBezTo>
                <a:cubicBezTo>
                  <a:pt x="63" y="0"/>
                  <a:pt x="62" y="1"/>
                  <a:pt x="61" y="2"/>
                </a:cubicBezTo>
                <a:cubicBezTo>
                  <a:pt x="46" y="23"/>
                  <a:pt x="46" y="23"/>
                  <a:pt x="46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2" y="23"/>
                  <a:pt x="0" y="25"/>
                  <a:pt x="0" y="27"/>
                </a:cubicBezTo>
                <a:cubicBezTo>
                  <a:pt x="0" y="29"/>
                  <a:pt x="2" y="31"/>
                  <a:pt x="4" y="31"/>
                </a:cubicBezTo>
                <a:cubicBezTo>
                  <a:pt x="48" y="31"/>
                  <a:pt x="48" y="31"/>
                  <a:pt x="48" y="31"/>
                </a:cubicBezTo>
                <a:cubicBezTo>
                  <a:pt x="49" y="31"/>
                  <a:pt x="50" y="30"/>
                  <a:pt x="51" y="29"/>
                </a:cubicBezTo>
                <a:cubicBezTo>
                  <a:pt x="64" y="11"/>
                  <a:pt x="64" y="11"/>
                  <a:pt x="64" y="11"/>
                </a:cubicBezTo>
                <a:cubicBezTo>
                  <a:pt x="89" y="52"/>
                  <a:pt x="89" y="52"/>
                  <a:pt x="89" y="52"/>
                </a:cubicBezTo>
                <a:cubicBezTo>
                  <a:pt x="90" y="53"/>
                  <a:pt x="91" y="54"/>
                  <a:pt x="93" y="54"/>
                </a:cubicBezTo>
                <a:cubicBezTo>
                  <a:pt x="94" y="54"/>
                  <a:pt x="95" y="53"/>
                  <a:pt x="96" y="52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146" y="52"/>
                  <a:pt x="146" y="52"/>
                  <a:pt x="146" y="52"/>
                </a:cubicBezTo>
                <a:cubicBezTo>
                  <a:pt x="147" y="53"/>
                  <a:pt x="148" y="54"/>
                  <a:pt x="149" y="54"/>
                </a:cubicBezTo>
                <a:cubicBezTo>
                  <a:pt x="151" y="54"/>
                  <a:pt x="152" y="53"/>
                  <a:pt x="153" y="52"/>
                </a:cubicBezTo>
                <a:cubicBezTo>
                  <a:pt x="178" y="12"/>
                  <a:pt x="178" y="12"/>
                  <a:pt x="178" y="12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203" y="53"/>
                  <a:pt x="205" y="54"/>
                  <a:pt x="206" y="54"/>
                </a:cubicBezTo>
                <a:cubicBezTo>
                  <a:pt x="207" y="54"/>
                  <a:pt x="209" y="53"/>
                  <a:pt x="210" y="52"/>
                </a:cubicBezTo>
                <a:cubicBezTo>
                  <a:pt x="234" y="12"/>
                  <a:pt x="234" y="12"/>
                  <a:pt x="234" y="12"/>
                </a:cubicBezTo>
                <a:cubicBezTo>
                  <a:pt x="259" y="52"/>
                  <a:pt x="259" y="52"/>
                  <a:pt x="259" y="52"/>
                </a:cubicBezTo>
                <a:cubicBezTo>
                  <a:pt x="260" y="53"/>
                  <a:pt x="261" y="53"/>
                  <a:pt x="263" y="54"/>
                </a:cubicBezTo>
                <a:cubicBezTo>
                  <a:pt x="263" y="54"/>
                  <a:pt x="263" y="54"/>
                  <a:pt x="263" y="54"/>
                </a:cubicBezTo>
                <a:cubicBezTo>
                  <a:pt x="264" y="54"/>
                  <a:pt x="265" y="53"/>
                  <a:pt x="266" y="52"/>
                </a:cubicBezTo>
                <a:cubicBezTo>
                  <a:pt x="281" y="31"/>
                  <a:pt x="281" y="31"/>
                  <a:pt x="281" y="31"/>
                </a:cubicBezTo>
                <a:cubicBezTo>
                  <a:pt x="324" y="31"/>
                  <a:pt x="324" y="31"/>
                  <a:pt x="324" y="31"/>
                </a:cubicBezTo>
                <a:cubicBezTo>
                  <a:pt x="322" y="31"/>
                  <a:pt x="320" y="29"/>
                  <a:pt x="320" y="27"/>
                </a:cubicBezTo>
                <a:cubicBezTo>
                  <a:pt x="320" y="25"/>
                  <a:pt x="322" y="23"/>
                  <a:pt x="324" y="23"/>
                </a:cubicBezTo>
                <a:cubicBezTo>
                  <a:pt x="324" y="23"/>
                  <a:pt x="324" y="23"/>
                  <a:pt x="324" y="23"/>
                </a:cubicBezTo>
                <a:cubicBezTo>
                  <a:pt x="324" y="23"/>
                  <a:pt x="324" y="23"/>
                  <a:pt x="324" y="23"/>
                </a:cubicBezTo>
                <a:cubicBezTo>
                  <a:pt x="279" y="23"/>
                  <a:pt x="279" y="23"/>
                  <a:pt x="279" y="23"/>
                </a:cubicBezTo>
                <a:cubicBezTo>
                  <a:pt x="278" y="23"/>
                  <a:pt x="277" y="23"/>
                  <a:pt x="276" y="24"/>
                </a:cubicBezTo>
                <a:cubicBezTo>
                  <a:pt x="263" y="42"/>
                  <a:pt x="263" y="42"/>
                  <a:pt x="263" y="42"/>
                </a:cubicBezTo>
                <a:cubicBezTo>
                  <a:pt x="238" y="2"/>
                  <a:pt x="238" y="2"/>
                  <a:pt x="238" y="2"/>
                </a:cubicBezTo>
                <a:cubicBezTo>
                  <a:pt x="237" y="1"/>
                  <a:pt x="236" y="0"/>
                  <a:pt x="234" y="0"/>
                </a:cubicBezTo>
              </a:path>
            </a:pathLst>
          </a:custGeom>
          <a:solidFill>
            <a:srgbClr val="7FBF7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5" name="Freeform 7"/>
          <p:cNvSpPr>
            <a:spLocks/>
          </p:cNvSpPr>
          <p:nvPr/>
        </p:nvSpPr>
        <p:spPr bwMode="auto">
          <a:xfrm>
            <a:off x="467544" y="3789040"/>
            <a:ext cx="2232794" cy="371475"/>
          </a:xfrm>
          <a:custGeom>
            <a:avLst/>
            <a:gdLst/>
            <a:ahLst/>
            <a:cxnLst>
              <a:cxn ang="0">
                <a:pos x="234" y="0"/>
              </a:cxn>
              <a:cxn ang="0">
                <a:pos x="231" y="2"/>
              </a:cxn>
              <a:cxn ang="0">
                <a:pos x="206" y="42"/>
              </a:cxn>
              <a:cxn ang="0">
                <a:pos x="181" y="2"/>
              </a:cxn>
              <a:cxn ang="0">
                <a:pos x="178" y="0"/>
              </a:cxn>
              <a:cxn ang="0">
                <a:pos x="174" y="2"/>
              </a:cxn>
              <a:cxn ang="0">
                <a:pos x="149" y="42"/>
              </a:cxn>
              <a:cxn ang="0">
                <a:pos x="125" y="2"/>
              </a:cxn>
              <a:cxn ang="0">
                <a:pos x="121" y="0"/>
              </a:cxn>
              <a:cxn ang="0">
                <a:pos x="118" y="2"/>
              </a:cxn>
              <a:cxn ang="0">
                <a:pos x="93" y="42"/>
              </a:cxn>
              <a:cxn ang="0">
                <a:pos x="68" y="2"/>
              </a:cxn>
              <a:cxn ang="0">
                <a:pos x="65" y="0"/>
              </a:cxn>
              <a:cxn ang="0">
                <a:pos x="64" y="0"/>
              </a:cxn>
              <a:cxn ang="0">
                <a:pos x="61" y="2"/>
              </a:cxn>
              <a:cxn ang="0">
                <a:pos x="46" y="23"/>
              </a:cxn>
              <a:cxn ang="0">
                <a:pos x="4" y="23"/>
              </a:cxn>
              <a:cxn ang="0">
                <a:pos x="0" y="27"/>
              </a:cxn>
              <a:cxn ang="0">
                <a:pos x="4" y="31"/>
              </a:cxn>
              <a:cxn ang="0">
                <a:pos x="48" y="31"/>
              </a:cxn>
              <a:cxn ang="0">
                <a:pos x="51" y="29"/>
              </a:cxn>
              <a:cxn ang="0">
                <a:pos x="64" y="11"/>
              </a:cxn>
              <a:cxn ang="0">
                <a:pos x="89" y="52"/>
              </a:cxn>
              <a:cxn ang="0">
                <a:pos x="93" y="54"/>
              </a:cxn>
              <a:cxn ang="0">
                <a:pos x="96" y="52"/>
              </a:cxn>
              <a:cxn ang="0">
                <a:pos x="121" y="12"/>
              </a:cxn>
              <a:cxn ang="0">
                <a:pos x="146" y="52"/>
              </a:cxn>
              <a:cxn ang="0">
                <a:pos x="149" y="54"/>
              </a:cxn>
              <a:cxn ang="0">
                <a:pos x="153" y="52"/>
              </a:cxn>
              <a:cxn ang="0">
                <a:pos x="178" y="12"/>
              </a:cxn>
              <a:cxn ang="0">
                <a:pos x="203" y="52"/>
              </a:cxn>
              <a:cxn ang="0">
                <a:pos x="206" y="54"/>
              </a:cxn>
              <a:cxn ang="0">
                <a:pos x="210" y="52"/>
              </a:cxn>
              <a:cxn ang="0">
                <a:pos x="234" y="12"/>
              </a:cxn>
              <a:cxn ang="0">
                <a:pos x="259" y="52"/>
              </a:cxn>
              <a:cxn ang="0">
                <a:pos x="263" y="54"/>
              </a:cxn>
              <a:cxn ang="0">
                <a:pos x="263" y="54"/>
              </a:cxn>
              <a:cxn ang="0">
                <a:pos x="266" y="52"/>
              </a:cxn>
              <a:cxn ang="0">
                <a:pos x="281" y="31"/>
              </a:cxn>
              <a:cxn ang="0">
                <a:pos x="324" y="31"/>
              </a:cxn>
              <a:cxn ang="0">
                <a:pos x="320" y="27"/>
              </a:cxn>
              <a:cxn ang="0">
                <a:pos x="324" y="23"/>
              </a:cxn>
              <a:cxn ang="0">
                <a:pos x="324" y="23"/>
              </a:cxn>
              <a:cxn ang="0">
                <a:pos x="324" y="23"/>
              </a:cxn>
              <a:cxn ang="0">
                <a:pos x="279" y="23"/>
              </a:cxn>
              <a:cxn ang="0">
                <a:pos x="276" y="24"/>
              </a:cxn>
              <a:cxn ang="0">
                <a:pos x="263" y="42"/>
              </a:cxn>
              <a:cxn ang="0">
                <a:pos x="238" y="2"/>
              </a:cxn>
              <a:cxn ang="0">
                <a:pos x="234" y="0"/>
              </a:cxn>
            </a:cxnLst>
            <a:rect l="0" t="0" r="r" b="b"/>
            <a:pathLst>
              <a:path w="324" h="54">
                <a:moveTo>
                  <a:pt x="234" y="0"/>
                </a:moveTo>
                <a:cubicBezTo>
                  <a:pt x="233" y="0"/>
                  <a:pt x="232" y="1"/>
                  <a:pt x="231" y="2"/>
                </a:cubicBezTo>
                <a:cubicBezTo>
                  <a:pt x="206" y="42"/>
                  <a:pt x="206" y="42"/>
                  <a:pt x="206" y="42"/>
                </a:cubicBezTo>
                <a:cubicBezTo>
                  <a:pt x="181" y="2"/>
                  <a:pt x="181" y="2"/>
                  <a:pt x="181" y="2"/>
                </a:cubicBezTo>
                <a:cubicBezTo>
                  <a:pt x="180" y="1"/>
                  <a:pt x="179" y="0"/>
                  <a:pt x="178" y="0"/>
                </a:cubicBezTo>
                <a:cubicBezTo>
                  <a:pt x="176" y="0"/>
                  <a:pt x="175" y="1"/>
                  <a:pt x="174" y="2"/>
                </a:cubicBezTo>
                <a:cubicBezTo>
                  <a:pt x="149" y="42"/>
                  <a:pt x="149" y="42"/>
                  <a:pt x="149" y="42"/>
                </a:cubicBezTo>
                <a:cubicBezTo>
                  <a:pt x="125" y="2"/>
                  <a:pt x="125" y="2"/>
                  <a:pt x="125" y="2"/>
                </a:cubicBezTo>
                <a:cubicBezTo>
                  <a:pt x="124" y="1"/>
                  <a:pt x="123" y="0"/>
                  <a:pt x="121" y="0"/>
                </a:cubicBezTo>
                <a:cubicBezTo>
                  <a:pt x="120" y="0"/>
                  <a:pt x="118" y="1"/>
                  <a:pt x="118" y="2"/>
                </a:cubicBezTo>
                <a:cubicBezTo>
                  <a:pt x="93" y="42"/>
                  <a:pt x="93" y="42"/>
                  <a:pt x="93" y="42"/>
                </a:cubicBezTo>
                <a:cubicBezTo>
                  <a:pt x="68" y="2"/>
                  <a:pt x="68" y="2"/>
                  <a:pt x="68" y="2"/>
                </a:cubicBezTo>
                <a:cubicBezTo>
                  <a:pt x="67" y="1"/>
                  <a:pt x="66" y="0"/>
                  <a:pt x="65" y="0"/>
                </a:cubicBezTo>
                <a:cubicBezTo>
                  <a:pt x="65" y="0"/>
                  <a:pt x="65" y="0"/>
                  <a:pt x="64" y="0"/>
                </a:cubicBezTo>
                <a:cubicBezTo>
                  <a:pt x="63" y="0"/>
                  <a:pt x="62" y="1"/>
                  <a:pt x="61" y="2"/>
                </a:cubicBezTo>
                <a:cubicBezTo>
                  <a:pt x="46" y="23"/>
                  <a:pt x="46" y="23"/>
                  <a:pt x="46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2" y="23"/>
                  <a:pt x="0" y="25"/>
                  <a:pt x="0" y="27"/>
                </a:cubicBezTo>
                <a:cubicBezTo>
                  <a:pt x="0" y="29"/>
                  <a:pt x="2" y="31"/>
                  <a:pt x="4" y="31"/>
                </a:cubicBezTo>
                <a:cubicBezTo>
                  <a:pt x="48" y="31"/>
                  <a:pt x="48" y="31"/>
                  <a:pt x="48" y="31"/>
                </a:cubicBezTo>
                <a:cubicBezTo>
                  <a:pt x="49" y="31"/>
                  <a:pt x="50" y="30"/>
                  <a:pt x="51" y="29"/>
                </a:cubicBezTo>
                <a:cubicBezTo>
                  <a:pt x="64" y="11"/>
                  <a:pt x="64" y="11"/>
                  <a:pt x="64" y="11"/>
                </a:cubicBezTo>
                <a:cubicBezTo>
                  <a:pt x="89" y="52"/>
                  <a:pt x="89" y="52"/>
                  <a:pt x="89" y="52"/>
                </a:cubicBezTo>
                <a:cubicBezTo>
                  <a:pt x="90" y="53"/>
                  <a:pt x="91" y="54"/>
                  <a:pt x="93" y="54"/>
                </a:cubicBezTo>
                <a:cubicBezTo>
                  <a:pt x="94" y="54"/>
                  <a:pt x="95" y="53"/>
                  <a:pt x="96" y="52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146" y="52"/>
                  <a:pt x="146" y="52"/>
                  <a:pt x="146" y="52"/>
                </a:cubicBezTo>
                <a:cubicBezTo>
                  <a:pt x="147" y="53"/>
                  <a:pt x="148" y="54"/>
                  <a:pt x="149" y="54"/>
                </a:cubicBezTo>
                <a:cubicBezTo>
                  <a:pt x="151" y="54"/>
                  <a:pt x="152" y="53"/>
                  <a:pt x="153" y="52"/>
                </a:cubicBezTo>
                <a:cubicBezTo>
                  <a:pt x="178" y="12"/>
                  <a:pt x="178" y="12"/>
                  <a:pt x="178" y="12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203" y="53"/>
                  <a:pt x="205" y="54"/>
                  <a:pt x="206" y="54"/>
                </a:cubicBezTo>
                <a:cubicBezTo>
                  <a:pt x="207" y="54"/>
                  <a:pt x="209" y="53"/>
                  <a:pt x="210" y="52"/>
                </a:cubicBezTo>
                <a:cubicBezTo>
                  <a:pt x="234" y="12"/>
                  <a:pt x="234" y="12"/>
                  <a:pt x="234" y="12"/>
                </a:cubicBezTo>
                <a:cubicBezTo>
                  <a:pt x="259" y="52"/>
                  <a:pt x="259" y="52"/>
                  <a:pt x="259" y="52"/>
                </a:cubicBezTo>
                <a:cubicBezTo>
                  <a:pt x="260" y="53"/>
                  <a:pt x="261" y="53"/>
                  <a:pt x="263" y="54"/>
                </a:cubicBezTo>
                <a:cubicBezTo>
                  <a:pt x="263" y="54"/>
                  <a:pt x="263" y="54"/>
                  <a:pt x="263" y="54"/>
                </a:cubicBezTo>
                <a:cubicBezTo>
                  <a:pt x="264" y="54"/>
                  <a:pt x="265" y="53"/>
                  <a:pt x="266" y="52"/>
                </a:cubicBezTo>
                <a:cubicBezTo>
                  <a:pt x="281" y="31"/>
                  <a:pt x="281" y="31"/>
                  <a:pt x="281" y="31"/>
                </a:cubicBezTo>
                <a:cubicBezTo>
                  <a:pt x="324" y="31"/>
                  <a:pt x="324" y="31"/>
                  <a:pt x="324" y="31"/>
                </a:cubicBezTo>
                <a:cubicBezTo>
                  <a:pt x="322" y="31"/>
                  <a:pt x="320" y="29"/>
                  <a:pt x="320" y="27"/>
                </a:cubicBezTo>
                <a:cubicBezTo>
                  <a:pt x="320" y="25"/>
                  <a:pt x="322" y="23"/>
                  <a:pt x="324" y="23"/>
                </a:cubicBezTo>
                <a:cubicBezTo>
                  <a:pt x="324" y="23"/>
                  <a:pt x="324" y="23"/>
                  <a:pt x="324" y="23"/>
                </a:cubicBezTo>
                <a:cubicBezTo>
                  <a:pt x="324" y="23"/>
                  <a:pt x="324" y="23"/>
                  <a:pt x="324" y="23"/>
                </a:cubicBezTo>
                <a:cubicBezTo>
                  <a:pt x="279" y="23"/>
                  <a:pt x="279" y="23"/>
                  <a:pt x="279" y="23"/>
                </a:cubicBezTo>
                <a:cubicBezTo>
                  <a:pt x="278" y="23"/>
                  <a:pt x="277" y="23"/>
                  <a:pt x="276" y="24"/>
                </a:cubicBezTo>
                <a:cubicBezTo>
                  <a:pt x="263" y="42"/>
                  <a:pt x="263" y="42"/>
                  <a:pt x="263" y="42"/>
                </a:cubicBezTo>
                <a:cubicBezTo>
                  <a:pt x="238" y="2"/>
                  <a:pt x="238" y="2"/>
                  <a:pt x="238" y="2"/>
                </a:cubicBezTo>
                <a:cubicBezTo>
                  <a:pt x="237" y="1"/>
                  <a:pt x="236" y="0"/>
                  <a:pt x="234" y="0"/>
                </a:cubicBezTo>
              </a:path>
            </a:pathLst>
          </a:custGeom>
          <a:solidFill>
            <a:srgbClr val="7FBF7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313" name="Gruppieren 312"/>
          <p:cNvGrpSpPr/>
          <p:nvPr/>
        </p:nvGrpSpPr>
        <p:grpSpPr>
          <a:xfrm>
            <a:off x="2559844" y="2691928"/>
            <a:ext cx="280987" cy="1241128"/>
            <a:chOff x="5724128" y="2763937"/>
            <a:chExt cx="280987" cy="1241128"/>
          </a:xfrm>
        </p:grpSpPr>
        <p:sp>
          <p:nvSpPr>
            <p:cNvPr id="305" name="Freeform 80"/>
            <p:cNvSpPr>
              <a:spLocks/>
            </p:cNvSpPr>
            <p:nvPr/>
          </p:nvSpPr>
          <p:spPr bwMode="auto">
            <a:xfrm>
              <a:off x="5724128" y="2763937"/>
              <a:ext cx="280987" cy="336550"/>
            </a:xfrm>
            <a:custGeom>
              <a:avLst/>
              <a:gdLst/>
              <a:ahLst/>
              <a:cxnLst>
                <a:cxn ang="0">
                  <a:pos x="177" y="212"/>
                </a:cxn>
                <a:cxn ang="0">
                  <a:pos x="86" y="178"/>
                </a:cxn>
                <a:cxn ang="0">
                  <a:pos x="0" y="212"/>
                </a:cxn>
                <a:cxn ang="0">
                  <a:pos x="86" y="0"/>
                </a:cxn>
                <a:cxn ang="0">
                  <a:pos x="177" y="212"/>
                </a:cxn>
              </a:cxnLst>
              <a:rect l="0" t="0" r="r" b="b"/>
              <a:pathLst>
                <a:path w="177" h="212">
                  <a:moveTo>
                    <a:pt x="177" y="212"/>
                  </a:moveTo>
                  <a:lnTo>
                    <a:pt x="86" y="178"/>
                  </a:lnTo>
                  <a:lnTo>
                    <a:pt x="0" y="212"/>
                  </a:lnTo>
                  <a:lnTo>
                    <a:pt x="86" y="0"/>
                  </a:lnTo>
                  <a:lnTo>
                    <a:pt x="177" y="212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cxnSp>
          <p:nvCxnSpPr>
            <p:cNvPr id="310" name="Gerade Verbindung 309"/>
            <p:cNvCxnSpPr/>
            <p:nvPr/>
          </p:nvCxnSpPr>
          <p:spPr>
            <a:xfrm flipV="1">
              <a:off x="5868144" y="2996952"/>
              <a:ext cx="0" cy="1008113"/>
            </a:xfrm>
            <a:prstGeom prst="line">
              <a:avLst/>
            </a:prstGeom>
            <a:solidFill>
              <a:srgbClr val="0000AF"/>
            </a:solidFill>
            <a:ln w="76200">
              <a:solidFill>
                <a:srgbClr val="0000CC"/>
              </a:solidFill>
              <a:round/>
              <a:headEnd/>
              <a:tailEnd/>
            </a:ln>
          </p:spPr>
        </p:cxnSp>
      </p:grpSp>
      <p:grpSp>
        <p:nvGrpSpPr>
          <p:cNvPr id="312" name="Gruppieren 311"/>
          <p:cNvGrpSpPr/>
          <p:nvPr/>
        </p:nvGrpSpPr>
        <p:grpSpPr>
          <a:xfrm>
            <a:off x="2555081" y="3959596"/>
            <a:ext cx="280987" cy="1269604"/>
            <a:chOff x="5724128" y="4293096"/>
            <a:chExt cx="280987" cy="1269604"/>
          </a:xfrm>
        </p:grpSpPr>
        <p:sp>
          <p:nvSpPr>
            <p:cNvPr id="303" name="Freeform 77"/>
            <p:cNvSpPr>
              <a:spLocks/>
            </p:cNvSpPr>
            <p:nvPr/>
          </p:nvSpPr>
          <p:spPr bwMode="auto">
            <a:xfrm>
              <a:off x="5724128" y="5226150"/>
              <a:ext cx="280987" cy="336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" y="39"/>
                </a:cxn>
                <a:cxn ang="0">
                  <a:pos x="177" y="0"/>
                </a:cxn>
                <a:cxn ang="0">
                  <a:pos x="86" y="212"/>
                </a:cxn>
                <a:cxn ang="0">
                  <a:pos x="0" y="0"/>
                </a:cxn>
              </a:cxnLst>
              <a:rect l="0" t="0" r="r" b="b"/>
              <a:pathLst>
                <a:path w="177" h="212">
                  <a:moveTo>
                    <a:pt x="0" y="0"/>
                  </a:moveTo>
                  <a:lnTo>
                    <a:pt x="86" y="39"/>
                  </a:lnTo>
                  <a:lnTo>
                    <a:pt x="177" y="0"/>
                  </a:lnTo>
                  <a:lnTo>
                    <a:pt x="86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cxnSp>
          <p:nvCxnSpPr>
            <p:cNvPr id="311" name="Gerade Verbindung 310"/>
            <p:cNvCxnSpPr/>
            <p:nvPr/>
          </p:nvCxnSpPr>
          <p:spPr>
            <a:xfrm flipV="1">
              <a:off x="5868144" y="4293096"/>
              <a:ext cx="0" cy="1008113"/>
            </a:xfrm>
            <a:prstGeom prst="line">
              <a:avLst/>
            </a:prstGeom>
            <a:solidFill>
              <a:srgbClr val="0000AF"/>
            </a:solidFill>
            <a:ln w="76200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292" name="Freeform 11"/>
          <p:cNvSpPr>
            <a:spLocks/>
          </p:cNvSpPr>
          <p:nvPr/>
        </p:nvSpPr>
        <p:spPr bwMode="auto">
          <a:xfrm>
            <a:off x="2480469" y="1125538"/>
            <a:ext cx="446087" cy="2864073"/>
          </a:xfrm>
          <a:custGeom>
            <a:avLst/>
            <a:gdLst/>
            <a:ahLst/>
            <a:cxnLst>
              <a:cxn ang="0">
                <a:pos x="36" y="425"/>
              </a:cxn>
              <a:cxn ang="0">
                <a:pos x="36" y="366"/>
              </a:cxn>
              <a:cxn ang="0">
                <a:pos x="35" y="362"/>
              </a:cxn>
              <a:cxn ang="0">
                <a:pos x="11" y="344"/>
              </a:cxn>
              <a:cxn ang="0">
                <a:pos x="63" y="310"/>
              </a:cxn>
              <a:cxn ang="0">
                <a:pos x="65" y="307"/>
              </a:cxn>
              <a:cxn ang="0">
                <a:pos x="63" y="303"/>
              </a:cxn>
              <a:cxn ang="0">
                <a:pos x="11" y="269"/>
              </a:cxn>
              <a:cxn ang="0">
                <a:pos x="63" y="235"/>
              </a:cxn>
              <a:cxn ang="0">
                <a:pos x="65" y="232"/>
              </a:cxn>
              <a:cxn ang="0">
                <a:pos x="63" y="229"/>
              </a:cxn>
              <a:cxn ang="0">
                <a:pos x="11" y="195"/>
              </a:cxn>
              <a:cxn ang="0">
                <a:pos x="63" y="161"/>
              </a:cxn>
              <a:cxn ang="0">
                <a:pos x="65" y="158"/>
              </a:cxn>
              <a:cxn ang="0">
                <a:pos x="63" y="154"/>
              </a:cxn>
              <a:cxn ang="0">
                <a:pos x="11" y="121"/>
              </a:cxn>
              <a:cxn ang="0">
                <a:pos x="63" y="87"/>
              </a:cxn>
              <a:cxn ang="0">
                <a:pos x="65" y="83"/>
              </a:cxn>
              <a:cxn ang="0">
                <a:pos x="63" y="80"/>
              </a:cxn>
              <a:cxn ang="0">
                <a:pos x="36" y="60"/>
              </a:cxn>
              <a:cxn ang="0">
                <a:pos x="36" y="4"/>
              </a:cxn>
              <a:cxn ang="0">
                <a:pos x="32" y="0"/>
              </a:cxn>
              <a:cxn ang="0">
                <a:pos x="28" y="4"/>
              </a:cxn>
              <a:cxn ang="0">
                <a:pos x="28" y="61"/>
              </a:cxn>
              <a:cxn ang="0">
                <a:pos x="30" y="65"/>
              </a:cxn>
              <a:cxn ang="0">
                <a:pos x="54" y="83"/>
              </a:cxn>
              <a:cxn ang="0">
                <a:pos x="2" y="117"/>
              </a:cxn>
              <a:cxn ang="0">
                <a:pos x="0" y="121"/>
              </a:cxn>
              <a:cxn ang="0">
                <a:pos x="2" y="124"/>
              </a:cxn>
              <a:cxn ang="0">
                <a:pos x="54" y="158"/>
              </a:cxn>
              <a:cxn ang="0">
                <a:pos x="2" y="192"/>
              </a:cxn>
              <a:cxn ang="0">
                <a:pos x="0" y="195"/>
              </a:cxn>
              <a:cxn ang="0">
                <a:pos x="2" y="198"/>
              </a:cxn>
              <a:cxn ang="0">
                <a:pos x="54" y="232"/>
              </a:cxn>
              <a:cxn ang="0">
                <a:pos x="2" y="266"/>
              </a:cxn>
              <a:cxn ang="0">
                <a:pos x="0" y="269"/>
              </a:cxn>
              <a:cxn ang="0">
                <a:pos x="2" y="273"/>
              </a:cxn>
              <a:cxn ang="0">
                <a:pos x="54" y="307"/>
              </a:cxn>
              <a:cxn ang="0">
                <a:pos x="2" y="340"/>
              </a:cxn>
              <a:cxn ang="0">
                <a:pos x="0" y="344"/>
              </a:cxn>
              <a:cxn ang="0">
                <a:pos x="2" y="347"/>
              </a:cxn>
              <a:cxn ang="0">
                <a:pos x="28" y="368"/>
              </a:cxn>
              <a:cxn ang="0">
                <a:pos x="28" y="425"/>
              </a:cxn>
              <a:cxn ang="0">
                <a:pos x="32" y="429"/>
              </a:cxn>
              <a:cxn ang="0">
                <a:pos x="36" y="425"/>
              </a:cxn>
            </a:cxnLst>
            <a:rect l="0" t="0" r="r" b="b"/>
            <a:pathLst>
              <a:path w="65" h="429">
                <a:moveTo>
                  <a:pt x="36" y="425"/>
                </a:moveTo>
                <a:cubicBezTo>
                  <a:pt x="36" y="366"/>
                  <a:pt x="36" y="366"/>
                  <a:pt x="36" y="366"/>
                </a:cubicBezTo>
                <a:cubicBezTo>
                  <a:pt x="36" y="364"/>
                  <a:pt x="36" y="363"/>
                  <a:pt x="35" y="362"/>
                </a:cubicBezTo>
                <a:cubicBezTo>
                  <a:pt x="11" y="344"/>
                  <a:pt x="11" y="344"/>
                  <a:pt x="11" y="344"/>
                </a:cubicBezTo>
                <a:cubicBezTo>
                  <a:pt x="63" y="310"/>
                  <a:pt x="63" y="310"/>
                  <a:pt x="63" y="310"/>
                </a:cubicBezTo>
                <a:cubicBezTo>
                  <a:pt x="64" y="309"/>
                  <a:pt x="65" y="308"/>
                  <a:pt x="65" y="307"/>
                </a:cubicBezTo>
                <a:cubicBezTo>
                  <a:pt x="65" y="305"/>
                  <a:pt x="64" y="304"/>
                  <a:pt x="63" y="303"/>
                </a:cubicBezTo>
                <a:cubicBezTo>
                  <a:pt x="11" y="269"/>
                  <a:pt x="11" y="269"/>
                  <a:pt x="11" y="269"/>
                </a:cubicBezTo>
                <a:cubicBezTo>
                  <a:pt x="63" y="235"/>
                  <a:pt x="63" y="235"/>
                  <a:pt x="63" y="235"/>
                </a:cubicBezTo>
                <a:cubicBezTo>
                  <a:pt x="64" y="235"/>
                  <a:pt x="65" y="233"/>
                  <a:pt x="65" y="232"/>
                </a:cubicBezTo>
                <a:cubicBezTo>
                  <a:pt x="65" y="231"/>
                  <a:pt x="64" y="230"/>
                  <a:pt x="63" y="229"/>
                </a:cubicBezTo>
                <a:cubicBezTo>
                  <a:pt x="11" y="195"/>
                  <a:pt x="11" y="195"/>
                  <a:pt x="11" y="195"/>
                </a:cubicBezTo>
                <a:cubicBezTo>
                  <a:pt x="63" y="161"/>
                  <a:pt x="63" y="161"/>
                  <a:pt x="63" y="161"/>
                </a:cubicBezTo>
                <a:cubicBezTo>
                  <a:pt x="64" y="160"/>
                  <a:pt x="65" y="159"/>
                  <a:pt x="65" y="158"/>
                </a:cubicBezTo>
                <a:cubicBezTo>
                  <a:pt x="65" y="156"/>
                  <a:pt x="64" y="155"/>
                  <a:pt x="63" y="154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63" y="87"/>
                  <a:pt x="63" y="87"/>
                  <a:pt x="63" y="87"/>
                </a:cubicBezTo>
                <a:cubicBezTo>
                  <a:pt x="64" y="86"/>
                  <a:pt x="65" y="85"/>
                  <a:pt x="65" y="83"/>
                </a:cubicBezTo>
                <a:cubicBezTo>
                  <a:pt x="65" y="82"/>
                  <a:pt x="64" y="81"/>
                  <a:pt x="63" y="8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1"/>
                  <a:pt x="35" y="0"/>
                  <a:pt x="32" y="0"/>
                </a:cubicBezTo>
                <a:cubicBezTo>
                  <a:pt x="30" y="0"/>
                  <a:pt x="28" y="1"/>
                  <a:pt x="28" y="4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3"/>
                  <a:pt x="29" y="64"/>
                  <a:pt x="30" y="65"/>
                </a:cubicBezTo>
                <a:cubicBezTo>
                  <a:pt x="54" y="83"/>
                  <a:pt x="54" y="83"/>
                  <a:pt x="54" y="83"/>
                </a:cubicBezTo>
                <a:cubicBezTo>
                  <a:pt x="2" y="117"/>
                  <a:pt x="2" y="117"/>
                  <a:pt x="2" y="117"/>
                </a:cubicBezTo>
                <a:cubicBezTo>
                  <a:pt x="1" y="118"/>
                  <a:pt x="0" y="119"/>
                  <a:pt x="0" y="121"/>
                </a:cubicBezTo>
                <a:cubicBezTo>
                  <a:pt x="0" y="122"/>
                  <a:pt x="1" y="123"/>
                  <a:pt x="2" y="124"/>
                </a:cubicBezTo>
                <a:cubicBezTo>
                  <a:pt x="54" y="158"/>
                  <a:pt x="54" y="158"/>
                  <a:pt x="54" y="158"/>
                </a:cubicBezTo>
                <a:cubicBezTo>
                  <a:pt x="2" y="192"/>
                  <a:pt x="2" y="192"/>
                  <a:pt x="2" y="192"/>
                </a:cubicBezTo>
                <a:cubicBezTo>
                  <a:pt x="1" y="192"/>
                  <a:pt x="0" y="194"/>
                  <a:pt x="0" y="195"/>
                </a:cubicBezTo>
                <a:cubicBezTo>
                  <a:pt x="0" y="196"/>
                  <a:pt x="1" y="198"/>
                  <a:pt x="2" y="198"/>
                </a:cubicBezTo>
                <a:cubicBezTo>
                  <a:pt x="54" y="232"/>
                  <a:pt x="54" y="232"/>
                  <a:pt x="54" y="232"/>
                </a:cubicBezTo>
                <a:cubicBezTo>
                  <a:pt x="2" y="266"/>
                  <a:pt x="2" y="266"/>
                  <a:pt x="2" y="266"/>
                </a:cubicBezTo>
                <a:cubicBezTo>
                  <a:pt x="1" y="267"/>
                  <a:pt x="0" y="268"/>
                  <a:pt x="0" y="269"/>
                </a:cubicBezTo>
                <a:cubicBezTo>
                  <a:pt x="0" y="271"/>
                  <a:pt x="1" y="272"/>
                  <a:pt x="2" y="273"/>
                </a:cubicBezTo>
                <a:cubicBezTo>
                  <a:pt x="54" y="307"/>
                  <a:pt x="54" y="307"/>
                  <a:pt x="54" y="307"/>
                </a:cubicBezTo>
                <a:cubicBezTo>
                  <a:pt x="2" y="340"/>
                  <a:pt x="2" y="340"/>
                  <a:pt x="2" y="340"/>
                </a:cubicBezTo>
                <a:cubicBezTo>
                  <a:pt x="1" y="341"/>
                  <a:pt x="0" y="342"/>
                  <a:pt x="0" y="344"/>
                </a:cubicBezTo>
                <a:cubicBezTo>
                  <a:pt x="0" y="345"/>
                  <a:pt x="1" y="346"/>
                  <a:pt x="2" y="347"/>
                </a:cubicBezTo>
                <a:cubicBezTo>
                  <a:pt x="28" y="368"/>
                  <a:pt x="28" y="368"/>
                  <a:pt x="28" y="368"/>
                </a:cubicBezTo>
                <a:cubicBezTo>
                  <a:pt x="28" y="425"/>
                  <a:pt x="28" y="425"/>
                  <a:pt x="28" y="425"/>
                </a:cubicBezTo>
                <a:cubicBezTo>
                  <a:pt x="28" y="427"/>
                  <a:pt x="30" y="429"/>
                  <a:pt x="32" y="429"/>
                </a:cubicBezTo>
                <a:cubicBezTo>
                  <a:pt x="35" y="429"/>
                  <a:pt x="36" y="427"/>
                  <a:pt x="36" y="425"/>
                </a:cubicBezTo>
                <a:close/>
              </a:path>
            </a:pathLst>
          </a:custGeom>
          <a:solidFill>
            <a:srgbClr val="6F00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Geometric anti-spring filters</a:t>
            </a:r>
            <a:endParaRPr lang="de-DE" dirty="0"/>
          </a:p>
        </p:txBody>
      </p:sp>
      <p:pic>
        <p:nvPicPr>
          <p:cNvPr id="150" name="Picture 3"/>
          <p:cNvPicPr>
            <a:picLocks noChangeAspect="1" noChangeArrowheads="1"/>
          </p:cNvPicPr>
          <p:nvPr/>
        </p:nvPicPr>
        <p:blipFill>
          <a:blip r:embed="rId2"/>
          <a:srcRect l="13169" t="522" r="47352" b="80940"/>
          <a:stretch>
            <a:fillRect/>
          </a:stretch>
        </p:blipFill>
        <p:spPr bwMode="auto">
          <a:xfrm>
            <a:off x="2442549" y="5517232"/>
            <a:ext cx="507179" cy="504056"/>
          </a:xfrm>
          <a:prstGeom prst="ellipse">
            <a:avLst/>
          </a:prstGeom>
          <a:ln w="1905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85" name="Gerade Verbindung 284"/>
          <p:cNvCxnSpPr>
            <a:stCxn id="150" idx="0"/>
          </p:cNvCxnSpPr>
          <p:nvPr/>
        </p:nvCxnSpPr>
        <p:spPr>
          <a:xfrm flipV="1">
            <a:off x="2696139" y="3933056"/>
            <a:ext cx="4199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Freeform 9"/>
          <p:cNvSpPr>
            <a:spLocks/>
          </p:cNvSpPr>
          <p:nvPr/>
        </p:nvSpPr>
        <p:spPr bwMode="auto">
          <a:xfrm>
            <a:off x="430213" y="3212976"/>
            <a:ext cx="2270125" cy="784225"/>
          </a:xfrm>
          <a:custGeom>
            <a:avLst/>
            <a:gdLst/>
            <a:ahLst/>
            <a:cxnLst>
              <a:cxn ang="0">
                <a:pos x="8" y="111"/>
              </a:cxn>
              <a:cxn ang="0">
                <a:pos x="166" y="8"/>
              </a:cxn>
              <a:cxn ang="0">
                <a:pos x="322" y="111"/>
              </a:cxn>
              <a:cxn ang="0">
                <a:pos x="327" y="113"/>
              </a:cxn>
              <a:cxn ang="0">
                <a:pos x="329" y="108"/>
              </a:cxn>
              <a:cxn ang="0">
                <a:pos x="166" y="0"/>
              </a:cxn>
              <a:cxn ang="0">
                <a:pos x="1" y="108"/>
              </a:cxn>
              <a:cxn ang="0">
                <a:pos x="3" y="113"/>
              </a:cxn>
              <a:cxn ang="0">
                <a:pos x="8" y="111"/>
              </a:cxn>
            </a:cxnLst>
            <a:rect l="0" t="0" r="r" b="b"/>
            <a:pathLst>
              <a:path w="330" h="114">
                <a:moveTo>
                  <a:pt x="8" y="111"/>
                </a:moveTo>
                <a:cubicBezTo>
                  <a:pt x="43" y="43"/>
                  <a:pt x="105" y="8"/>
                  <a:pt x="166" y="8"/>
                </a:cubicBezTo>
                <a:cubicBezTo>
                  <a:pt x="226" y="8"/>
                  <a:pt x="285" y="41"/>
                  <a:pt x="322" y="111"/>
                </a:cubicBezTo>
                <a:cubicBezTo>
                  <a:pt x="323" y="113"/>
                  <a:pt x="325" y="114"/>
                  <a:pt x="327" y="113"/>
                </a:cubicBezTo>
                <a:cubicBezTo>
                  <a:pt x="329" y="112"/>
                  <a:pt x="330" y="110"/>
                  <a:pt x="329" y="108"/>
                </a:cubicBezTo>
                <a:cubicBezTo>
                  <a:pt x="291" y="35"/>
                  <a:pt x="229" y="0"/>
                  <a:pt x="166" y="0"/>
                </a:cubicBezTo>
                <a:cubicBezTo>
                  <a:pt x="102" y="0"/>
                  <a:pt x="38" y="37"/>
                  <a:pt x="1" y="108"/>
                </a:cubicBezTo>
                <a:cubicBezTo>
                  <a:pt x="0" y="110"/>
                  <a:pt x="1" y="112"/>
                  <a:pt x="3" y="113"/>
                </a:cubicBezTo>
                <a:cubicBezTo>
                  <a:pt x="5" y="114"/>
                  <a:pt x="7" y="113"/>
                  <a:pt x="8" y="111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87" name="Freeform 9"/>
          <p:cNvSpPr>
            <a:spLocks/>
          </p:cNvSpPr>
          <p:nvPr/>
        </p:nvSpPr>
        <p:spPr bwMode="auto">
          <a:xfrm>
            <a:off x="2700338" y="3212976"/>
            <a:ext cx="2270125" cy="784225"/>
          </a:xfrm>
          <a:custGeom>
            <a:avLst/>
            <a:gdLst/>
            <a:ahLst/>
            <a:cxnLst>
              <a:cxn ang="0">
                <a:pos x="8" y="111"/>
              </a:cxn>
              <a:cxn ang="0">
                <a:pos x="166" y="8"/>
              </a:cxn>
              <a:cxn ang="0">
                <a:pos x="322" y="111"/>
              </a:cxn>
              <a:cxn ang="0">
                <a:pos x="327" y="113"/>
              </a:cxn>
              <a:cxn ang="0">
                <a:pos x="329" y="108"/>
              </a:cxn>
              <a:cxn ang="0">
                <a:pos x="166" y="0"/>
              </a:cxn>
              <a:cxn ang="0">
                <a:pos x="1" y="108"/>
              </a:cxn>
              <a:cxn ang="0">
                <a:pos x="3" y="113"/>
              </a:cxn>
              <a:cxn ang="0">
                <a:pos x="8" y="111"/>
              </a:cxn>
            </a:cxnLst>
            <a:rect l="0" t="0" r="r" b="b"/>
            <a:pathLst>
              <a:path w="330" h="114">
                <a:moveTo>
                  <a:pt x="8" y="111"/>
                </a:moveTo>
                <a:cubicBezTo>
                  <a:pt x="43" y="43"/>
                  <a:pt x="105" y="8"/>
                  <a:pt x="166" y="8"/>
                </a:cubicBezTo>
                <a:cubicBezTo>
                  <a:pt x="226" y="8"/>
                  <a:pt x="285" y="41"/>
                  <a:pt x="322" y="111"/>
                </a:cubicBezTo>
                <a:cubicBezTo>
                  <a:pt x="323" y="113"/>
                  <a:pt x="325" y="114"/>
                  <a:pt x="327" y="113"/>
                </a:cubicBezTo>
                <a:cubicBezTo>
                  <a:pt x="329" y="112"/>
                  <a:pt x="330" y="110"/>
                  <a:pt x="329" y="108"/>
                </a:cubicBezTo>
                <a:cubicBezTo>
                  <a:pt x="291" y="35"/>
                  <a:pt x="229" y="0"/>
                  <a:pt x="166" y="0"/>
                </a:cubicBezTo>
                <a:cubicBezTo>
                  <a:pt x="102" y="0"/>
                  <a:pt x="38" y="37"/>
                  <a:pt x="1" y="108"/>
                </a:cubicBezTo>
                <a:cubicBezTo>
                  <a:pt x="0" y="110"/>
                  <a:pt x="1" y="112"/>
                  <a:pt x="3" y="113"/>
                </a:cubicBezTo>
                <a:cubicBezTo>
                  <a:pt x="5" y="114"/>
                  <a:pt x="7" y="113"/>
                  <a:pt x="8" y="111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300" name="Gruppieren 299"/>
          <p:cNvGrpSpPr/>
          <p:nvPr/>
        </p:nvGrpSpPr>
        <p:grpSpPr>
          <a:xfrm>
            <a:off x="1892301" y="836712"/>
            <a:ext cx="1616074" cy="309563"/>
            <a:chOff x="8424863" y="989112"/>
            <a:chExt cx="1616074" cy="309563"/>
          </a:xfrm>
        </p:grpSpPr>
        <p:sp>
          <p:nvSpPr>
            <p:cNvPr id="293" name="Freeform 56"/>
            <p:cNvSpPr>
              <a:spLocks/>
            </p:cNvSpPr>
            <p:nvPr/>
          </p:nvSpPr>
          <p:spPr bwMode="auto">
            <a:xfrm>
              <a:off x="8424863" y="1244700"/>
              <a:ext cx="1527175" cy="53975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18" y="8"/>
                </a:cxn>
                <a:cxn ang="0">
                  <a:pos x="222" y="4"/>
                </a:cxn>
                <a:cxn ang="0">
                  <a:pos x="21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8"/>
                </a:cxn>
              </a:cxnLst>
              <a:rect l="0" t="0" r="r" b="b"/>
              <a:pathLst>
                <a:path w="222" h="8">
                  <a:moveTo>
                    <a:pt x="4" y="8"/>
                  </a:moveTo>
                  <a:cubicBezTo>
                    <a:pt x="218" y="8"/>
                    <a:pt x="218" y="8"/>
                    <a:pt x="218" y="8"/>
                  </a:cubicBezTo>
                  <a:cubicBezTo>
                    <a:pt x="220" y="8"/>
                    <a:pt x="222" y="6"/>
                    <a:pt x="222" y="4"/>
                  </a:cubicBezTo>
                  <a:cubicBezTo>
                    <a:pt x="222" y="1"/>
                    <a:pt x="220" y="0"/>
                    <a:pt x="21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4" name="Freeform 59"/>
            <p:cNvSpPr>
              <a:spLocks/>
            </p:cNvSpPr>
            <p:nvPr/>
          </p:nvSpPr>
          <p:spPr bwMode="auto">
            <a:xfrm>
              <a:off x="8515350" y="989112"/>
              <a:ext cx="30956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7" y="43"/>
                </a:cxn>
              </a:cxnLst>
              <a:rect l="0" t="0" r="r" b="b"/>
              <a:pathLst>
                <a:path w="45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7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7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5" name="Freeform 62"/>
            <p:cNvSpPr>
              <a:spLocks/>
            </p:cNvSpPr>
            <p:nvPr/>
          </p:nvSpPr>
          <p:spPr bwMode="auto">
            <a:xfrm>
              <a:off x="8755063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8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6" name="Freeform 65"/>
            <p:cNvSpPr>
              <a:spLocks/>
            </p:cNvSpPr>
            <p:nvPr/>
          </p:nvSpPr>
          <p:spPr bwMode="auto">
            <a:xfrm>
              <a:off x="900271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7" name="Freeform 68"/>
            <p:cNvSpPr>
              <a:spLocks/>
            </p:cNvSpPr>
            <p:nvPr/>
          </p:nvSpPr>
          <p:spPr bwMode="auto">
            <a:xfrm>
              <a:off x="925036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8" name="Freeform 71"/>
            <p:cNvSpPr>
              <a:spLocks/>
            </p:cNvSpPr>
            <p:nvPr/>
          </p:nvSpPr>
          <p:spPr bwMode="auto">
            <a:xfrm>
              <a:off x="9491662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9" name="Freeform 74"/>
            <p:cNvSpPr>
              <a:spLocks/>
            </p:cNvSpPr>
            <p:nvPr/>
          </p:nvSpPr>
          <p:spPr bwMode="auto">
            <a:xfrm>
              <a:off x="9731375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01" name="Textfeld 300"/>
          <p:cNvSpPr txBox="1"/>
          <p:nvPr/>
        </p:nvSpPr>
        <p:spPr>
          <a:xfrm>
            <a:off x="2938600" y="1455167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6F00FF"/>
                </a:solidFill>
                <a:latin typeface="Calibri" pitchFamily="34" charset="0"/>
                <a:cs typeface="Arial" pitchFamily="34" charset="0"/>
              </a:rPr>
              <a:t>Expanded</a:t>
            </a:r>
            <a:endParaRPr lang="de-DE" sz="2400" dirty="0" smtClean="0">
              <a:solidFill>
                <a:srgbClr val="6F00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02" name="Freeform 76"/>
          <p:cNvSpPr>
            <a:spLocks/>
          </p:cNvSpPr>
          <p:nvPr/>
        </p:nvSpPr>
        <p:spPr bwMode="auto">
          <a:xfrm>
            <a:off x="5833666" y="4167287"/>
            <a:ext cx="55562" cy="1168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36"/>
              </a:cxn>
              <a:cxn ang="0">
                <a:pos x="35" y="736"/>
              </a:cxn>
              <a:cxn ang="0">
                <a:pos x="35" y="0"/>
              </a:cxn>
            </a:cxnLst>
            <a:rect l="0" t="0" r="r" b="b"/>
            <a:pathLst>
              <a:path w="35" h="736">
                <a:moveTo>
                  <a:pt x="0" y="0"/>
                </a:moveTo>
                <a:lnTo>
                  <a:pt x="0" y="736"/>
                </a:lnTo>
                <a:lnTo>
                  <a:pt x="35" y="736"/>
                </a:lnTo>
                <a:lnTo>
                  <a:pt x="35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7" name="Textfeld 316"/>
          <p:cNvSpPr txBox="1"/>
          <p:nvPr/>
        </p:nvSpPr>
        <p:spPr>
          <a:xfrm>
            <a:off x="467544" y="4149080"/>
            <a:ext cx="1730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8000"/>
                </a:solidFill>
                <a:latin typeface="Calibri" pitchFamily="34" charset="0"/>
                <a:cs typeface="Arial" pitchFamily="34" charset="0"/>
              </a:rPr>
              <a:t>Compressed</a:t>
            </a:r>
            <a:endParaRPr lang="de-DE" sz="2400" dirty="0" smtClean="0">
              <a:solidFill>
                <a:srgbClr val="008000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324" name="Gruppieren 323"/>
          <p:cNvGrpSpPr/>
          <p:nvPr/>
        </p:nvGrpSpPr>
        <p:grpSpPr>
          <a:xfrm rot="5400000">
            <a:off x="4278785" y="3978349"/>
            <a:ext cx="1616074" cy="309563"/>
            <a:chOff x="8424863" y="989112"/>
            <a:chExt cx="1616074" cy="3095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25" name="Freeform 56"/>
            <p:cNvSpPr>
              <a:spLocks/>
            </p:cNvSpPr>
            <p:nvPr/>
          </p:nvSpPr>
          <p:spPr bwMode="auto">
            <a:xfrm>
              <a:off x="8424863" y="1244700"/>
              <a:ext cx="1527175" cy="53975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18" y="8"/>
                </a:cxn>
                <a:cxn ang="0">
                  <a:pos x="222" y="4"/>
                </a:cxn>
                <a:cxn ang="0">
                  <a:pos x="21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8"/>
                </a:cxn>
              </a:cxnLst>
              <a:rect l="0" t="0" r="r" b="b"/>
              <a:pathLst>
                <a:path w="222" h="8">
                  <a:moveTo>
                    <a:pt x="4" y="8"/>
                  </a:moveTo>
                  <a:cubicBezTo>
                    <a:pt x="218" y="8"/>
                    <a:pt x="218" y="8"/>
                    <a:pt x="218" y="8"/>
                  </a:cubicBezTo>
                  <a:cubicBezTo>
                    <a:pt x="220" y="8"/>
                    <a:pt x="222" y="6"/>
                    <a:pt x="222" y="4"/>
                  </a:cubicBezTo>
                  <a:cubicBezTo>
                    <a:pt x="222" y="1"/>
                    <a:pt x="220" y="0"/>
                    <a:pt x="21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6" name="Freeform 59"/>
            <p:cNvSpPr>
              <a:spLocks/>
            </p:cNvSpPr>
            <p:nvPr/>
          </p:nvSpPr>
          <p:spPr bwMode="auto">
            <a:xfrm>
              <a:off x="8515350" y="989112"/>
              <a:ext cx="30956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7" y="43"/>
                </a:cxn>
              </a:cxnLst>
              <a:rect l="0" t="0" r="r" b="b"/>
              <a:pathLst>
                <a:path w="45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7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7" name="Freeform 62"/>
            <p:cNvSpPr>
              <a:spLocks/>
            </p:cNvSpPr>
            <p:nvPr/>
          </p:nvSpPr>
          <p:spPr bwMode="auto">
            <a:xfrm>
              <a:off x="8755063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8" name="Freeform 65"/>
            <p:cNvSpPr>
              <a:spLocks/>
            </p:cNvSpPr>
            <p:nvPr/>
          </p:nvSpPr>
          <p:spPr bwMode="auto">
            <a:xfrm>
              <a:off x="900271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9" name="Freeform 68"/>
            <p:cNvSpPr>
              <a:spLocks/>
            </p:cNvSpPr>
            <p:nvPr/>
          </p:nvSpPr>
          <p:spPr bwMode="auto">
            <a:xfrm>
              <a:off x="925036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0" name="Freeform 71"/>
            <p:cNvSpPr>
              <a:spLocks/>
            </p:cNvSpPr>
            <p:nvPr/>
          </p:nvSpPr>
          <p:spPr bwMode="auto">
            <a:xfrm>
              <a:off x="9491662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1" name="Freeform 74"/>
            <p:cNvSpPr>
              <a:spLocks/>
            </p:cNvSpPr>
            <p:nvPr/>
          </p:nvSpPr>
          <p:spPr bwMode="auto">
            <a:xfrm>
              <a:off x="9731375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332" name="Gruppieren 331"/>
          <p:cNvGrpSpPr/>
          <p:nvPr/>
        </p:nvGrpSpPr>
        <p:grpSpPr>
          <a:xfrm rot="16200000" flipH="1">
            <a:off x="-481363" y="3978349"/>
            <a:ext cx="1616074" cy="309563"/>
            <a:chOff x="8424863" y="989112"/>
            <a:chExt cx="1616074" cy="30956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33" name="Freeform 56"/>
            <p:cNvSpPr>
              <a:spLocks/>
            </p:cNvSpPr>
            <p:nvPr/>
          </p:nvSpPr>
          <p:spPr bwMode="auto">
            <a:xfrm>
              <a:off x="8424863" y="1244700"/>
              <a:ext cx="1527175" cy="53975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18" y="8"/>
                </a:cxn>
                <a:cxn ang="0">
                  <a:pos x="222" y="4"/>
                </a:cxn>
                <a:cxn ang="0">
                  <a:pos x="218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8"/>
                </a:cxn>
              </a:cxnLst>
              <a:rect l="0" t="0" r="r" b="b"/>
              <a:pathLst>
                <a:path w="222" h="8">
                  <a:moveTo>
                    <a:pt x="4" y="8"/>
                  </a:moveTo>
                  <a:cubicBezTo>
                    <a:pt x="218" y="8"/>
                    <a:pt x="218" y="8"/>
                    <a:pt x="218" y="8"/>
                  </a:cubicBezTo>
                  <a:cubicBezTo>
                    <a:pt x="220" y="8"/>
                    <a:pt x="222" y="6"/>
                    <a:pt x="222" y="4"/>
                  </a:cubicBezTo>
                  <a:cubicBezTo>
                    <a:pt x="222" y="1"/>
                    <a:pt x="220" y="0"/>
                    <a:pt x="21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4" name="Freeform 59"/>
            <p:cNvSpPr>
              <a:spLocks/>
            </p:cNvSpPr>
            <p:nvPr/>
          </p:nvSpPr>
          <p:spPr bwMode="auto">
            <a:xfrm>
              <a:off x="8515350" y="989112"/>
              <a:ext cx="30956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7" y="43"/>
                </a:cxn>
              </a:cxnLst>
              <a:rect l="0" t="0" r="r" b="b"/>
              <a:pathLst>
                <a:path w="45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7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5" name="Freeform 62"/>
            <p:cNvSpPr>
              <a:spLocks/>
            </p:cNvSpPr>
            <p:nvPr/>
          </p:nvSpPr>
          <p:spPr bwMode="auto">
            <a:xfrm>
              <a:off x="8755063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5" y="6"/>
                    <a:pt x="45" y="4"/>
                    <a:pt x="43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3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6" name="Freeform 65"/>
            <p:cNvSpPr>
              <a:spLocks/>
            </p:cNvSpPr>
            <p:nvPr/>
          </p:nvSpPr>
          <p:spPr bwMode="auto">
            <a:xfrm>
              <a:off x="900271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7" name="Freeform 68"/>
            <p:cNvSpPr>
              <a:spLocks/>
            </p:cNvSpPr>
            <p:nvPr/>
          </p:nvSpPr>
          <p:spPr bwMode="auto">
            <a:xfrm>
              <a:off x="9250363" y="989112"/>
              <a:ext cx="303212" cy="309563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43" y="8"/>
                </a:cxn>
                <a:cxn ang="0">
                  <a:pos x="43" y="2"/>
                </a:cxn>
                <a:cxn ang="0">
                  <a:pos x="37" y="2"/>
                </a:cxn>
                <a:cxn ang="0">
                  <a:pos x="1" y="38"/>
                </a:cxn>
                <a:cxn ang="0">
                  <a:pos x="1" y="43"/>
                </a:cxn>
                <a:cxn ang="0">
                  <a:pos x="7" y="43"/>
                </a:cxn>
              </a:cxnLst>
              <a:rect l="0" t="0" r="r" b="b"/>
              <a:pathLst>
                <a:path w="44" h="45">
                  <a:moveTo>
                    <a:pt x="7" y="43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4" y="6"/>
                    <a:pt x="44" y="4"/>
                    <a:pt x="43" y="2"/>
                  </a:cubicBezTo>
                  <a:cubicBezTo>
                    <a:pt x="41" y="0"/>
                    <a:pt x="39" y="0"/>
                    <a:pt x="37" y="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0" y="42"/>
                    <a:pt x="1" y="43"/>
                  </a:cubicBezTo>
                  <a:cubicBezTo>
                    <a:pt x="3" y="45"/>
                    <a:pt x="5" y="45"/>
                    <a:pt x="7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8" name="Freeform 71"/>
            <p:cNvSpPr>
              <a:spLocks/>
            </p:cNvSpPr>
            <p:nvPr/>
          </p:nvSpPr>
          <p:spPr bwMode="auto">
            <a:xfrm>
              <a:off x="9491662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9" name="Freeform 74"/>
            <p:cNvSpPr>
              <a:spLocks/>
            </p:cNvSpPr>
            <p:nvPr/>
          </p:nvSpPr>
          <p:spPr bwMode="auto">
            <a:xfrm>
              <a:off x="9731375" y="989112"/>
              <a:ext cx="309562" cy="309563"/>
            </a:xfrm>
            <a:custGeom>
              <a:avLst/>
              <a:gdLst/>
              <a:ahLst/>
              <a:cxnLst>
                <a:cxn ang="0">
                  <a:pos x="8" y="43"/>
                </a:cxn>
                <a:cxn ang="0">
                  <a:pos x="44" y="8"/>
                </a:cxn>
                <a:cxn ang="0">
                  <a:pos x="44" y="2"/>
                </a:cxn>
                <a:cxn ang="0">
                  <a:pos x="38" y="2"/>
                </a:cxn>
                <a:cxn ang="0">
                  <a:pos x="2" y="38"/>
                </a:cxn>
                <a:cxn ang="0">
                  <a:pos x="2" y="43"/>
                </a:cxn>
                <a:cxn ang="0">
                  <a:pos x="8" y="43"/>
                </a:cxn>
              </a:cxnLst>
              <a:rect l="0" t="0" r="r" b="b"/>
              <a:pathLst>
                <a:path w="45" h="45">
                  <a:moveTo>
                    <a:pt x="8" y="43"/>
                  </a:moveTo>
                  <a:cubicBezTo>
                    <a:pt x="44" y="8"/>
                    <a:pt x="44" y="8"/>
                    <a:pt x="44" y="8"/>
                  </a:cubicBezTo>
                  <a:cubicBezTo>
                    <a:pt x="45" y="6"/>
                    <a:pt x="45" y="4"/>
                    <a:pt x="44" y="2"/>
                  </a:cubicBezTo>
                  <a:cubicBezTo>
                    <a:pt x="42" y="0"/>
                    <a:pt x="39" y="0"/>
                    <a:pt x="38" y="2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2"/>
                    <a:pt x="2" y="43"/>
                  </a:cubicBezTo>
                  <a:cubicBezTo>
                    <a:pt x="4" y="45"/>
                    <a:pt x="6" y="45"/>
                    <a:pt x="8" y="4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52" name="Picture 2" descr="ga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800000">
            <a:off x="5795226" y="483765"/>
            <a:ext cx="3094038" cy="2841625"/>
          </a:xfrm>
          <a:prstGeom prst="rect">
            <a:avLst/>
          </a:prstGeom>
          <a:noFill/>
        </p:spPr>
      </p:pic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180" y="3645024"/>
            <a:ext cx="374675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57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670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 animBg="1"/>
      <p:bldP spid="315" grpId="0" animBg="1"/>
      <p:bldP spid="292" grpId="0" animBg="1"/>
      <p:bldP spid="301" grpId="0"/>
      <p:bldP spid="3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125166"/>
            <a:ext cx="1889528" cy="525658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Passive isolators in GW detectors</a:t>
            </a:r>
            <a:endParaRPr lang="de-DE" dirty="0"/>
          </a:p>
        </p:txBody>
      </p:sp>
      <p:grpSp>
        <p:nvGrpSpPr>
          <p:cNvPr id="33" name="Gruppieren 32"/>
          <p:cNvGrpSpPr/>
          <p:nvPr/>
        </p:nvGrpSpPr>
        <p:grpSpPr>
          <a:xfrm>
            <a:off x="2339752" y="1153460"/>
            <a:ext cx="3723384" cy="2923612"/>
            <a:chOff x="-5796664" y="1125538"/>
            <a:chExt cx="6694082" cy="5256213"/>
          </a:xfrm>
        </p:grpSpPr>
        <p:pic>
          <p:nvPicPr>
            <p:cNvPr id="51098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5796664" y="1125538"/>
              <a:ext cx="6694082" cy="5256213"/>
            </a:xfrm>
            <a:prstGeom prst="rect">
              <a:avLst/>
            </a:prstGeom>
            <a:ln w="3810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Textfeld 28"/>
            <p:cNvSpPr txBox="1"/>
            <p:nvPr/>
          </p:nvSpPr>
          <p:spPr>
            <a:xfrm>
              <a:off x="-5573389" y="5753500"/>
              <a:ext cx="1257523" cy="369332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TAMA-SAS</a:t>
              </a:r>
              <a:endParaRPr lang="de-DE" dirty="0"/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327448" y="3401207"/>
            <a:ext cx="4332784" cy="2980543"/>
            <a:chOff x="-1359650" y="1125538"/>
            <a:chExt cx="7640899" cy="5256212"/>
          </a:xfrm>
        </p:grpSpPr>
        <p:pic>
          <p:nvPicPr>
            <p:cNvPr id="165892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359650" y="1125538"/>
              <a:ext cx="7640899" cy="5256212"/>
            </a:xfrm>
            <a:prstGeom prst="rect">
              <a:avLst/>
            </a:prstGeom>
            <a:ln w="3810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feld 20"/>
            <p:cNvSpPr txBox="1"/>
            <p:nvPr/>
          </p:nvSpPr>
          <p:spPr>
            <a:xfrm>
              <a:off x="-1199568" y="5873059"/>
              <a:ext cx="1149675" cy="36933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HAM-SAS</a:t>
              </a:r>
              <a:endParaRPr lang="de-DE" dirty="0"/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4644008" y="1824081"/>
            <a:ext cx="3953475" cy="2822266"/>
            <a:chOff x="6228183" y="1264527"/>
            <a:chExt cx="6973587" cy="4978232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8183" y="1264527"/>
              <a:ext cx="6973587" cy="4978232"/>
            </a:xfrm>
            <a:prstGeom prst="rect">
              <a:avLst/>
            </a:prstGeom>
            <a:solidFill>
              <a:schemeClr val="bg1"/>
            </a:solidFill>
            <a:ln w="3810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Textfeld 21"/>
            <p:cNvSpPr txBox="1"/>
            <p:nvPr/>
          </p:nvSpPr>
          <p:spPr>
            <a:xfrm>
              <a:off x="6482215" y="5746671"/>
              <a:ext cx="9893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AEI-SAS</a:t>
              </a:r>
              <a:endParaRPr lang="de-DE" dirty="0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4647565" y="2647986"/>
            <a:ext cx="4172907" cy="3157278"/>
            <a:chOff x="12254815" y="-2724148"/>
            <a:chExt cx="7200900" cy="5448299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7"/>
            <a:srcRect l="88804" t="95266"/>
            <a:stretch>
              <a:fillRect/>
            </a:stretch>
          </p:blipFill>
          <p:spPr bwMode="auto">
            <a:xfrm>
              <a:off x="12254815" y="-2724148"/>
              <a:ext cx="7200900" cy="5448299"/>
            </a:xfrm>
            <a:prstGeom prst="rect">
              <a:avLst/>
            </a:prstGeom>
            <a:ln w="38100" cap="sq">
              <a:solidFill>
                <a:schemeClr val="tx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38" name="Gruppieren 37"/>
            <p:cNvGrpSpPr/>
            <p:nvPr/>
          </p:nvGrpSpPr>
          <p:grpSpPr>
            <a:xfrm rot="21267015">
              <a:off x="12358209" y="-2489212"/>
              <a:ext cx="6825302" cy="5086965"/>
              <a:chOff x="12230838" y="-2584499"/>
              <a:chExt cx="7064257" cy="5265057"/>
            </a:xfrm>
          </p:grpSpPr>
          <p:pic>
            <p:nvPicPr>
              <p:cNvPr id="510979" name="Picture 3"/>
              <p:cNvPicPr>
                <a:picLocks noChangeAspect="1" noChangeArrowheads="1"/>
              </p:cNvPicPr>
              <p:nvPr/>
            </p:nvPicPr>
            <p:blipFill>
              <a:blip r:embed="rId7"/>
              <a:srcRect t="57719"/>
              <a:stretch>
                <a:fillRect/>
              </a:stretch>
            </p:blipFill>
            <p:spPr bwMode="auto">
              <a:xfrm rot="332985">
                <a:off x="12230838" y="-2424160"/>
                <a:ext cx="6973421" cy="5104718"/>
              </a:xfrm>
              <a:prstGeom prst="rect">
                <a:avLst/>
              </a:prstGeom>
              <a:ln w="127000" cap="sq">
                <a:noFill/>
                <a:miter lim="800000"/>
              </a:ln>
              <a:effectLst/>
            </p:spPr>
          </p:pic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7"/>
              <a:srcRect b="77414"/>
              <a:stretch>
                <a:fillRect/>
              </a:stretch>
            </p:blipFill>
            <p:spPr bwMode="auto">
              <a:xfrm rot="332985">
                <a:off x="12321672" y="-2584499"/>
                <a:ext cx="6973423" cy="2726809"/>
              </a:xfrm>
              <a:prstGeom prst="rect">
                <a:avLst/>
              </a:prstGeom>
              <a:ln w="127000" cap="sq">
                <a:noFill/>
                <a:miter lim="800000"/>
              </a:ln>
              <a:effectLst/>
            </p:spPr>
          </p:pic>
        </p:grpSp>
        <p:sp>
          <p:nvSpPr>
            <p:cNvPr id="23" name="Textfeld 22"/>
            <p:cNvSpPr txBox="1"/>
            <p:nvPr/>
          </p:nvSpPr>
          <p:spPr>
            <a:xfrm>
              <a:off x="12503334" y="2106299"/>
              <a:ext cx="979755" cy="36933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EIB-SAS</a:t>
              </a:r>
              <a:endParaRPr lang="de-DE" dirty="0"/>
            </a:p>
          </p:txBody>
        </p:sp>
      </p:grpSp>
      <p:pic>
        <p:nvPicPr>
          <p:cNvPr id="51098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280" y="1125538"/>
            <a:ext cx="1907704" cy="465211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25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01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51098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 4.04624E-7 L -0.02466 -0.12069 " pathEditMode="fixed" rAng="0" ptsTypes="AA">
                                      <p:cBhvr>
                                        <p:cTn id="13" dur="500" fill="hold"/>
                                        <p:tgtEl>
                                          <p:spTgt spid="510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8728E-6 L -0.09444 -0.0661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-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78035E-8 L -0.11024 -0.0136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78035E-7 L -0.16094 -0.1329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-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32948E-6 L -0.02327 0.13572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Part 4: Performance evaluation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algn="ctr">
              <a:buNone/>
            </a:pPr>
            <a:endParaRPr lang="de-DE" dirty="0"/>
          </a:p>
        </p:txBody>
      </p:sp>
      <p:pic>
        <p:nvPicPr>
          <p:cNvPr id="579587" name="Picture 3" descr="C:\Users\Wanner\Desktop\PhD-Vortrag\old\Bilder\20120417_15213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6527" y="1608494"/>
            <a:ext cx="5520611" cy="414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9588" name="Picture 4" descr="C:\Users\Wanner\Desktop\PhD-Vortrag\old\Bilder\20120531_15165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8" t="-231" r="18493" b="231"/>
          <a:stretch/>
        </p:blipFill>
        <p:spPr bwMode="auto">
          <a:xfrm rot="10800000">
            <a:off x="4788024" y="904110"/>
            <a:ext cx="4150110" cy="554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10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321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3" name="Rectangle 1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Simplified representation</a:t>
            </a:r>
            <a:endParaRPr lang="en-US" dirty="0"/>
          </a:p>
        </p:txBody>
      </p:sp>
      <p:sp>
        <p:nvSpPr>
          <p:cNvPr id="38" name="Inhaltsplatzhalter 3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3186" name="Line 2"/>
          <p:cNvSpPr>
            <a:spLocks noChangeShapeType="1"/>
          </p:cNvSpPr>
          <p:nvPr/>
        </p:nvSpPr>
        <p:spPr bwMode="auto">
          <a:xfrm flipV="1">
            <a:off x="2046288" y="4400550"/>
            <a:ext cx="0" cy="1428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3187" name="Line 3"/>
          <p:cNvSpPr>
            <a:spLocks noChangeShapeType="1"/>
          </p:cNvSpPr>
          <p:nvPr/>
        </p:nvSpPr>
        <p:spPr bwMode="auto">
          <a:xfrm flipV="1">
            <a:off x="2046288" y="3067050"/>
            <a:ext cx="0" cy="1444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1150938" y="4651375"/>
            <a:ext cx="576262" cy="7143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05" name="Rectangle 21"/>
          <p:cNvSpPr>
            <a:spLocks noChangeArrowheads="1"/>
          </p:cNvSpPr>
          <p:nvPr/>
        </p:nvSpPr>
        <p:spPr bwMode="auto">
          <a:xfrm>
            <a:off x="1258888" y="4722813"/>
            <a:ext cx="358775" cy="720725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971550" y="4543425"/>
            <a:ext cx="7200900" cy="10795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07" name="Rectangle 23"/>
          <p:cNvSpPr>
            <a:spLocks noChangeArrowheads="1"/>
          </p:cNvSpPr>
          <p:nvPr/>
        </p:nvSpPr>
        <p:spPr bwMode="auto">
          <a:xfrm>
            <a:off x="971550" y="2954338"/>
            <a:ext cx="7200900" cy="10795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08" name="Rectangle 24"/>
          <p:cNvSpPr>
            <a:spLocks noChangeArrowheads="1"/>
          </p:cNvSpPr>
          <p:nvPr/>
        </p:nvSpPr>
        <p:spPr bwMode="auto">
          <a:xfrm>
            <a:off x="7416800" y="4651375"/>
            <a:ext cx="576263" cy="7143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09" name="Rectangle 25"/>
          <p:cNvSpPr>
            <a:spLocks noChangeArrowheads="1"/>
          </p:cNvSpPr>
          <p:nvPr/>
        </p:nvSpPr>
        <p:spPr bwMode="auto">
          <a:xfrm>
            <a:off x="7524750" y="4722813"/>
            <a:ext cx="358775" cy="720725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10" name="Rectangle 26"/>
          <p:cNvSpPr>
            <a:spLocks noChangeArrowheads="1"/>
          </p:cNvSpPr>
          <p:nvPr/>
        </p:nvSpPr>
        <p:spPr bwMode="auto">
          <a:xfrm>
            <a:off x="971550" y="1951038"/>
            <a:ext cx="7197725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93213" name="Line 29"/>
          <p:cNvSpPr>
            <a:spLocks noChangeShapeType="1"/>
          </p:cNvSpPr>
          <p:nvPr/>
        </p:nvSpPr>
        <p:spPr bwMode="auto">
          <a:xfrm flipV="1">
            <a:off x="7092950" y="4364038"/>
            <a:ext cx="0" cy="1793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7092950" y="3067050"/>
            <a:ext cx="0" cy="1444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3215" name="Rectangle 31"/>
          <p:cNvSpPr>
            <a:spLocks noChangeArrowheads="1"/>
          </p:cNvSpPr>
          <p:nvPr/>
        </p:nvSpPr>
        <p:spPr bwMode="auto">
          <a:xfrm>
            <a:off x="7021513" y="3175000"/>
            <a:ext cx="142875" cy="1260475"/>
          </a:xfrm>
          <a:prstGeom prst="rect">
            <a:avLst/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17" name="Rectangle 33"/>
          <p:cNvSpPr>
            <a:spLocks noChangeArrowheads="1"/>
          </p:cNvSpPr>
          <p:nvPr/>
        </p:nvSpPr>
        <p:spPr bwMode="auto">
          <a:xfrm>
            <a:off x="1979613" y="3175000"/>
            <a:ext cx="142875" cy="1260475"/>
          </a:xfrm>
          <a:prstGeom prst="rect">
            <a:avLst/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124075" y="2303463"/>
            <a:ext cx="1908175" cy="647700"/>
            <a:chOff x="7076" y="1548"/>
            <a:chExt cx="1202" cy="408"/>
          </a:xfrm>
        </p:grpSpPr>
        <p:sp>
          <p:nvSpPr>
            <p:cNvPr id="93219" name="Freeform 35"/>
            <p:cNvSpPr>
              <a:spLocks/>
            </p:cNvSpPr>
            <p:nvPr/>
          </p:nvSpPr>
          <p:spPr bwMode="auto">
            <a:xfrm>
              <a:off x="7104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3220" name="Freeform 36"/>
            <p:cNvSpPr>
              <a:spLocks/>
            </p:cNvSpPr>
            <p:nvPr/>
          </p:nvSpPr>
          <p:spPr bwMode="auto">
            <a:xfrm flipH="1">
              <a:off x="7711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3221" name="Rectangle 37"/>
            <p:cNvSpPr>
              <a:spLocks noChangeArrowheads="1"/>
            </p:cNvSpPr>
            <p:nvPr/>
          </p:nvSpPr>
          <p:spPr bwMode="auto">
            <a:xfrm>
              <a:off x="7666" y="1571"/>
              <a:ext cx="23" cy="15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22" name="Rectangle 38"/>
            <p:cNvSpPr>
              <a:spLocks noChangeArrowheads="1"/>
            </p:cNvSpPr>
            <p:nvPr/>
          </p:nvSpPr>
          <p:spPr bwMode="auto">
            <a:xfrm flipV="1">
              <a:off x="7598" y="1548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23" name="Rectangle 39"/>
            <p:cNvSpPr>
              <a:spLocks noChangeArrowheads="1"/>
            </p:cNvSpPr>
            <p:nvPr/>
          </p:nvSpPr>
          <p:spPr bwMode="auto">
            <a:xfrm flipV="1">
              <a:off x="7598" y="1707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24" name="Rectangle 40"/>
            <p:cNvSpPr>
              <a:spLocks noChangeArrowheads="1"/>
            </p:cNvSpPr>
            <p:nvPr/>
          </p:nvSpPr>
          <p:spPr bwMode="auto">
            <a:xfrm>
              <a:off x="7076" y="1888"/>
              <a:ext cx="1202" cy="68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5111750" y="2303463"/>
            <a:ext cx="1908175" cy="647700"/>
            <a:chOff x="7076" y="1548"/>
            <a:chExt cx="1202" cy="408"/>
          </a:xfrm>
        </p:grpSpPr>
        <p:sp>
          <p:nvSpPr>
            <p:cNvPr id="93226" name="Freeform 42"/>
            <p:cNvSpPr>
              <a:spLocks/>
            </p:cNvSpPr>
            <p:nvPr/>
          </p:nvSpPr>
          <p:spPr bwMode="auto">
            <a:xfrm>
              <a:off x="7104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3227" name="Freeform 43"/>
            <p:cNvSpPr>
              <a:spLocks/>
            </p:cNvSpPr>
            <p:nvPr/>
          </p:nvSpPr>
          <p:spPr bwMode="auto">
            <a:xfrm flipH="1">
              <a:off x="7711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3228" name="Rectangle 44"/>
            <p:cNvSpPr>
              <a:spLocks noChangeArrowheads="1"/>
            </p:cNvSpPr>
            <p:nvPr/>
          </p:nvSpPr>
          <p:spPr bwMode="auto">
            <a:xfrm>
              <a:off x="7666" y="1571"/>
              <a:ext cx="23" cy="15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29" name="Rectangle 45"/>
            <p:cNvSpPr>
              <a:spLocks noChangeArrowheads="1"/>
            </p:cNvSpPr>
            <p:nvPr/>
          </p:nvSpPr>
          <p:spPr bwMode="auto">
            <a:xfrm flipV="1">
              <a:off x="7598" y="1548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30" name="Rectangle 46"/>
            <p:cNvSpPr>
              <a:spLocks noChangeArrowheads="1"/>
            </p:cNvSpPr>
            <p:nvPr/>
          </p:nvSpPr>
          <p:spPr bwMode="auto">
            <a:xfrm flipV="1">
              <a:off x="7598" y="1707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31" name="Rectangle 47"/>
            <p:cNvSpPr>
              <a:spLocks noChangeArrowheads="1"/>
            </p:cNvSpPr>
            <p:nvPr/>
          </p:nvSpPr>
          <p:spPr bwMode="auto">
            <a:xfrm>
              <a:off x="7076" y="1888"/>
              <a:ext cx="1202" cy="68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93232" name="Text Box 48"/>
          <p:cNvSpPr txBox="1">
            <a:spLocks noChangeArrowheads="1"/>
          </p:cNvSpPr>
          <p:nvPr/>
        </p:nvSpPr>
        <p:spPr bwMode="auto">
          <a:xfrm>
            <a:off x="3843338" y="1509713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dirty="0"/>
              <a:t>Optical table</a:t>
            </a:r>
            <a:endParaRPr lang="de-DE" dirty="0"/>
          </a:p>
        </p:txBody>
      </p:sp>
      <p:sp>
        <p:nvSpPr>
          <p:cNvPr id="93233" name="Text Box 49"/>
          <p:cNvSpPr txBox="1">
            <a:spLocks noChangeArrowheads="1"/>
          </p:cNvSpPr>
          <p:nvPr/>
        </p:nvSpPr>
        <p:spPr bwMode="auto">
          <a:xfrm>
            <a:off x="3779838" y="311785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Filter support </a:t>
            </a:r>
            <a:endParaRPr lang="de-DE"/>
          </a:p>
        </p:txBody>
      </p:sp>
      <p:sp>
        <p:nvSpPr>
          <p:cNvPr id="93234" name="Text Box 50"/>
          <p:cNvSpPr txBox="1">
            <a:spLocks noChangeArrowheads="1"/>
          </p:cNvSpPr>
          <p:nvPr/>
        </p:nvSpPr>
        <p:spPr bwMode="auto">
          <a:xfrm>
            <a:off x="3938588" y="4705350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dirty="0"/>
              <a:t>Base plate</a:t>
            </a:r>
            <a:endParaRPr lang="de-DE" dirty="0"/>
          </a:p>
        </p:txBody>
      </p:sp>
      <p:sp>
        <p:nvSpPr>
          <p:cNvPr id="40" name="Text Box 48"/>
          <p:cNvSpPr txBox="1">
            <a:spLocks noChangeArrowheads="1"/>
          </p:cNvSpPr>
          <p:nvPr/>
        </p:nvSpPr>
        <p:spPr bwMode="auto">
          <a:xfrm>
            <a:off x="7164288" y="3430741"/>
            <a:ext cx="115127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Inverted </a:t>
            </a:r>
            <a:br>
              <a:rPr lang="en-US" dirty="0" smtClean="0"/>
            </a:br>
            <a:r>
              <a:rPr lang="en-US" dirty="0" smtClean="0"/>
              <a:t>pendulum</a:t>
            </a:r>
          </a:p>
          <a:p>
            <a:r>
              <a:rPr lang="en-US" dirty="0" smtClean="0"/>
              <a:t>legs</a:t>
            </a:r>
            <a:endParaRPr lang="de-DE" dirty="0"/>
          </a:p>
        </p:txBody>
      </p:sp>
      <p:sp>
        <p:nvSpPr>
          <p:cNvPr id="41" name="Text Box 48"/>
          <p:cNvSpPr txBox="1">
            <a:spLocks noChangeArrowheads="1"/>
          </p:cNvSpPr>
          <p:nvPr/>
        </p:nvSpPr>
        <p:spPr bwMode="auto">
          <a:xfrm>
            <a:off x="7020272" y="2348880"/>
            <a:ext cx="18101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Geometric </a:t>
            </a:r>
            <a:br>
              <a:rPr lang="en-US" dirty="0" smtClean="0"/>
            </a:br>
            <a:r>
              <a:rPr lang="en-US" dirty="0" smtClean="0"/>
              <a:t>anti-spring filters</a:t>
            </a:r>
          </a:p>
        </p:txBody>
      </p:sp>
      <p:sp>
        <p:nvSpPr>
          <p:cNvPr id="42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43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animBg="1"/>
      <p:bldP spid="93187" grpId="0" animBg="1"/>
      <p:bldP spid="93204" grpId="0" animBg="1"/>
      <p:bldP spid="93205" grpId="0" animBg="1"/>
      <p:bldP spid="93206" grpId="0" animBg="1"/>
      <p:bldP spid="93207" grpId="0" animBg="1"/>
      <p:bldP spid="93208" grpId="0" animBg="1"/>
      <p:bldP spid="93209" grpId="0" animBg="1"/>
      <p:bldP spid="93210" grpId="0" animBg="1"/>
      <p:bldP spid="93213" grpId="0" animBg="1"/>
      <p:bldP spid="93214" grpId="0" animBg="1"/>
      <p:bldP spid="93215" grpId="0" animBg="1"/>
      <p:bldP spid="93217" grpId="0" animBg="1"/>
      <p:bldP spid="93232" grpId="0"/>
      <p:bldP spid="93233" grpId="0"/>
      <p:bldP spid="93234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Horizontal Isolation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4998" name="Picture 6" descr="table_animation_horizonta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0188" y="1570038"/>
            <a:ext cx="8667750" cy="4219575"/>
          </a:xfrm>
          <a:prstGeom prst="rect">
            <a:avLst/>
          </a:prstGeom>
          <a:noFill/>
        </p:spPr>
      </p:pic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971550" y="1951038"/>
            <a:ext cx="7197725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3843338" y="1509713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Optical table</a:t>
            </a:r>
            <a:endParaRPr lang="de-DE"/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779838" y="311785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Filter support </a:t>
            </a:r>
            <a:endParaRPr lang="de-DE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3938588" y="4705350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Base plate</a:t>
            </a:r>
            <a:endParaRPr lang="de-DE"/>
          </a:p>
        </p:txBody>
      </p:sp>
      <p:sp>
        <p:nvSpPr>
          <p:cNvPr id="19" name="Rechteck 83"/>
          <p:cNvSpPr/>
          <p:nvPr/>
        </p:nvSpPr>
        <p:spPr>
          <a:xfrm>
            <a:off x="9900592" y="908050"/>
            <a:ext cx="8568952" cy="5329262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Picture 9" descr="C:\Users\Gudrun und Alex\Pictures\P-wave_animation.gif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060007" y="5140340"/>
            <a:ext cx="2630449" cy="1591424"/>
          </a:xfrm>
          <a:prstGeom prst="rect">
            <a:avLst/>
          </a:prstGeom>
          <a:noFill/>
        </p:spPr>
      </p:pic>
      <p:pic>
        <p:nvPicPr>
          <p:cNvPr id="23" name="Picture 11" descr="C:\Users\Gudrun und Alex\Pictures\Love_animation.gif"/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508279" y="5140341"/>
            <a:ext cx="2656009" cy="1606887"/>
          </a:xfrm>
          <a:prstGeom prst="rect">
            <a:avLst/>
          </a:prstGeom>
          <a:noFill/>
        </p:spPr>
      </p:pic>
      <p:sp>
        <p:nvSpPr>
          <p:cNvPr id="26" name="Rechteck 17"/>
          <p:cNvSpPr/>
          <p:nvPr/>
        </p:nvSpPr>
        <p:spPr>
          <a:xfrm rot="991464">
            <a:off x="5638602" y="6161788"/>
            <a:ext cx="852411" cy="275661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28" name="Rechteck 23"/>
          <p:cNvSpPr/>
          <p:nvPr/>
        </p:nvSpPr>
        <p:spPr>
          <a:xfrm rot="960000">
            <a:off x="2366263" y="6088539"/>
            <a:ext cx="1645994" cy="273227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29" name="Textfeld 14"/>
          <p:cNvSpPr txBox="1"/>
          <p:nvPr/>
        </p:nvSpPr>
        <p:spPr>
          <a:xfrm>
            <a:off x="2152714" y="5927374"/>
            <a:ext cx="972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P-wave</a:t>
            </a:r>
            <a:endParaRPr lang="en-US" sz="1100" i="1" dirty="0" smtClean="0"/>
          </a:p>
        </p:txBody>
      </p:sp>
      <p:sp>
        <p:nvSpPr>
          <p:cNvPr id="31" name="Rechteck 25"/>
          <p:cNvSpPr/>
          <p:nvPr/>
        </p:nvSpPr>
        <p:spPr>
          <a:xfrm rot="780000">
            <a:off x="4629210" y="5955765"/>
            <a:ext cx="1072084" cy="275661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35" name="Textfeld 31"/>
          <p:cNvSpPr txBox="1"/>
          <p:nvPr/>
        </p:nvSpPr>
        <p:spPr>
          <a:xfrm>
            <a:off x="3218842" y="6305565"/>
            <a:ext cx="115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</a:rPr>
              <a:t>Particle motion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36" name="Gerade Verbindung mit Pfeil 32"/>
          <p:cNvCxnSpPr/>
          <p:nvPr/>
        </p:nvCxnSpPr>
        <p:spPr>
          <a:xfrm>
            <a:off x="3079782" y="6206006"/>
            <a:ext cx="370827" cy="11217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5"/>
          <p:cNvSpPr txBox="1"/>
          <p:nvPr/>
        </p:nvSpPr>
        <p:spPr>
          <a:xfrm>
            <a:off x="4739678" y="5927376"/>
            <a:ext cx="927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7A37FF"/>
                </a:solidFill>
              </a:rPr>
              <a:t>Love wave</a:t>
            </a:r>
            <a:endParaRPr lang="en-US" sz="1200" dirty="0">
              <a:solidFill>
                <a:srgbClr val="7A37FF"/>
              </a:solidFill>
            </a:endParaRPr>
          </a:p>
        </p:txBody>
      </p:sp>
      <p:sp>
        <p:nvSpPr>
          <p:cNvPr id="38" name="Textfeld 41"/>
          <p:cNvSpPr txBox="1"/>
          <p:nvPr/>
        </p:nvSpPr>
        <p:spPr>
          <a:xfrm>
            <a:off x="5713180" y="6306314"/>
            <a:ext cx="1158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7A37FF"/>
                </a:solidFill>
              </a:rPr>
              <a:t>Particle motion</a:t>
            </a:r>
            <a:endParaRPr lang="en-US" sz="1200" dirty="0">
              <a:solidFill>
                <a:srgbClr val="7A37FF"/>
              </a:solidFill>
            </a:endParaRPr>
          </a:p>
        </p:txBody>
      </p:sp>
      <p:cxnSp>
        <p:nvCxnSpPr>
          <p:cNvPr id="42" name="Gerade Verbindung mit Pfeil 65"/>
          <p:cNvCxnSpPr/>
          <p:nvPr/>
        </p:nvCxnSpPr>
        <p:spPr>
          <a:xfrm flipH="1">
            <a:off x="6820692" y="5590896"/>
            <a:ext cx="10370" cy="629496"/>
          </a:xfrm>
          <a:prstGeom prst="straightConnector1">
            <a:avLst/>
          </a:prstGeom>
          <a:ln w="76200">
            <a:solidFill>
              <a:srgbClr val="6600CC"/>
            </a:solidFill>
            <a:headEnd type="triangle" w="med" len="med"/>
            <a:tailEnd type="triangle" w="med" len="med"/>
          </a:ln>
          <a:scene3d>
            <a:camera prst="isometricOffAxis2Top">
              <a:rot lat="18250381" lon="2755358" rev="18521924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70"/>
          <p:cNvCxnSpPr/>
          <p:nvPr/>
        </p:nvCxnSpPr>
        <p:spPr>
          <a:xfrm flipH="1">
            <a:off x="6821063" y="5863916"/>
            <a:ext cx="8523" cy="418578"/>
          </a:xfrm>
          <a:prstGeom prst="straightConnector1">
            <a:avLst/>
          </a:prstGeom>
          <a:ln w="57150">
            <a:solidFill>
              <a:srgbClr val="6600CC"/>
            </a:solidFill>
            <a:headEnd type="triangle" w="med" len="med"/>
            <a:tailEnd type="triangle" w="med" len="med"/>
          </a:ln>
          <a:scene3d>
            <a:camera prst="isometricOffAxis2Top">
              <a:rot lat="18250381" lon="2755358" rev="18521924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78"/>
          <p:cNvCxnSpPr/>
          <p:nvPr/>
        </p:nvCxnSpPr>
        <p:spPr>
          <a:xfrm flipH="1">
            <a:off x="6819530" y="6102653"/>
            <a:ext cx="8523" cy="274875"/>
          </a:xfrm>
          <a:prstGeom prst="straightConnector1">
            <a:avLst/>
          </a:prstGeom>
          <a:ln w="47625">
            <a:solidFill>
              <a:srgbClr val="6600CC"/>
            </a:solidFill>
            <a:headEnd type="triangle" w="med" len="med"/>
            <a:tailEnd type="triangle" w="med" len="med"/>
          </a:ln>
          <a:scene3d>
            <a:camera prst="isometricOffAxis2Top">
              <a:rot lat="18250381" lon="2755358" rev="18521924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81"/>
          <p:cNvCxnSpPr/>
          <p:nvPr/>
        </p:nvCxnSpPr>
        <p:spPr>
          <a:xfrm flipH="1">
            <a:off x="5702809" y="5969123"/>
            <a:ext cx="10370" cy="685584"/>
          </a:xfrm>
          <a:prstGeom prst="straightConnector1">
            <a:avLst/>
          </a:prstGeom>
          <a:ln w="57150">
            <a:solidFill>
              <a:srgbClr val="6600CC"/>
            </a:solidFill>
            <a:headEnd type="triangle" w="med" len="med"/>
            <a:tailEnd type="triangle" w="med" len="med"/>
          </a:ln>
          <a:scene3d>
            <a:camera prst="isometricOffAxis2Top">
              <a:rot lat="18250381" lon="2755358" rev="18521924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19"/>
          <p:cNvSpPr txBox="1"/>
          <p:nvPr/>
        </p:nvSpPr>
        <p:spPr>
          <a:xfrm>
            <a:off x="5543211" y="6510536"/>
            <a:ext cx="14782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www.geo.mtu.edu/UPSeis/</a:t>
            </a:r>
            <a:endParaRPr lang="de-DE" sz="900" dirty="0"/>
          </a:p>
        </p:txBody>
      </p:sp>
      <p:sp>
        <p:nvSpPr>
          <p:cNvPr id="30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Vertical Isolation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7045" name="Picture 5" descr="table_animation_vertical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0188" y="1570038"/>
            <a:ext cx="8667750" cy="4219575"/>
          </a:xfrm>
          <a:prstGeom prst="rect">
            <a:avLst/>
          </a:prstGeom>
          <a:noFill/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3843338" y="1509713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Optical table</a:t>
            </a:r>
            <a:endParaRPr lang="de-DE"/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779838" y="311785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Filter support </a:t>
            </a:r>
            <a:endParaRPr lang="de-DE"/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938588" y="4705350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Base plate</a:t>
            </a:r>
            <a:endParaRPr lang="de-DE"/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971550" y="1951038"/>
            <a:ext cx="7197725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grpSp>
        <p:nvGrpSpPr>
          <p:cNvPr id="2" name="Group 1"/>
          <p:cNvGrpSpPr/>
          <p:nvPr/>
        </p:nvGrpSpPr>
        <p:grpSpPr>
          <a:xfrm>
            <a:off x="2085688" y="5013177"/>
            <a:ext cx="5044722" cy="1512167"/>
            <a:chOff x="1271342" y="3446428"/>
            <a:chExt cx="8937033" cy="2678895"/>
          </a:xfrm>
        </p:grpSpPr>
        <p:pic>
          <p:nvPicPr>
            <p:cNvPr id="14" name="Picture 10" descr="C:\Users\Gudrun und Alex\Pictures\S-wave_animation.gif"/>
            <p:cNvPicPr>
              <a:picLocks noChangeAspect="1" noChangeArrowheads="1" noCrop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271342" y="3446428"/>
              <a:ext cx="4494917" cy="2622037"/>
            </a:xfrm>
            <a:prstGeom prst="rect">
              <a:avLst/>
            </a:prstGeom>
            <a:noFill/>
          </p:spPr>
        </p:pic>
        <p:pic>
          <p:nvPicPr>
            <p:cNvPr id="15" name="Picture 12" descr="C:\Users\Gudrun und Alex\Pictures\Rayleigh_animation.gif"/>
            <p:cNvPicPr>
              <a:picLocks noChangeAspect="1" noChangeArrowheads="1" noCrop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5590282" y="3541875"/>
              <a:ext cx="4538596" cy="2269297"/>
            </a:xfrm>
            <a:prstGeom prst="rect">
              <a:avLst/>
            </a:prstGeom>
            <a:noFill/>
          </p:spPr>
        </p:pic>
        <p:sp>
          <p:nvSpPr>
            <p:cNvPr id="16" name="Textfeld 19"/>
            <p:cNvSpPr txBox="1"/>
            <p:nvPr/>
          </p:nvSpPr>
          <p:spPr>
            <a:xfrm>
              <a:off x="7589494" y="5716390"/>
              <a:ext cx="2618881" cy="40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 smtClean="0"/>
                <a:t>www.geo.mtu.edu/UPSeis/</a:t>
              </a:r>
              <a:endParaRPr lang="de-DE" sz="900" dirty="0"/>
            </a:p>
          </p:txBody>
        </p:sp>
        <p:sp>
          <p:nvSpPr>
            <p:cNvPr id="17" name="Rechteck 20"/>
            <p:cNvSpPr/>
            <p:nvPr/>
          </p:nvSpPr>
          <p:spPr>
            <a:xfrm rot="840000">
              <a:off x="1716460" y="4973112"/>
              <a:ext cx="2977790" cy="411796"/>
            </a:xfrm>
            <a:prstGeom prst="rect">
              <a:avLst/>
            </a:prstGeom>
            <a:solidFill>
              <a:srgbClr val="CDCDC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18" name="Rechteck 24"/>
            <p:cNvSpPr/>
            <p:nvPr/>
          </p:nvSpPr>
          <p:spPr>
            <a:xfrm rot="900000">
              <a:off x="7892616" y="5100802"/>
              <a:ext cx="1209662" cy="323058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19" name="Textfeld 21"/>
            <p:cNvSpPr txBox="1"/>
            <p:nvPr/>
          </p:nvSpPr>
          <p:spPr>
            <a:xfrm>
              <a:off x="1536864" y="4871482"/>
              <a:ext cx="1821803" cy="463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accent4">
                      <a:lumMod val="75000"/>
                    </a:schemeClr>
                  </a:solidFill>
                </a:rPr>
                <a:t>S-wave</a:t>
              </a:r>
            </a:p>
          </p:txBody>
        </p:sp>
        <p:cxnSp>
          <p:nvCxnSpPr>
            <p:cNvPr id="20" name="Gerade Verbindung mit Pfeil 27"/>
            <p:cNvCxnSpPr/>
            <p:nvPr/>
          </p:nvCxnSpPr>
          <p:spPr>
            <a:xfrm>
              <a:off x="3310263" y="4859959"/>
              <a:ext cx="0" cy="527140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30"/>
            <p:cNvSpPr txBox="1"/>
            <p:nvPr/>
          </p:nvSpPr>
          <p:spPr>
            <a:xfrm>
              <a:off x="3330532" y="5301208"/>
              <a:ext cx="1980219" cy="463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accent4">
                      <a:lumMod val="75000"/>
                    </a:schemeClr>
                  </a:solidFill>
                </a:rPr>
                <a:t>Particle motion</a:t>
              </a:r>
              <a:endParaRPr lang="en-US" sz="11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2" name="Textfeld 42"/>
            <p:cNvSpPr txBox="1"/>
            <p:nvPr/>
          </p:nvSpPr>
          <p:spPr>
            <a:xfrm>
              <a:off x="7650342" y="5301208"/>
              <a:ext cx="1980219" cy="463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CC"/>
                  </a:solidFill>
                </a:rPr>
                <a:t>Particle motion</a:t>
              </a:r>
              <a:endParaRPr lang="en-US" sz="1100" dirty="0">
                <a:solidFill>
                  <a:srgbClr val="0000CC"/>
                </a:solidFill>
              </a:endParaRPr>
            </a:p>
          </p:txBody>
        </p:sp>
        <p:sp>
          <p:nvSpPr>
            <p:cNvPr id="23" name="Rechteck 44"/>
            <p:cNvSpPr/>
            <p:nvPr/>
          </p:nvSpPr>
          <p:spPr>
            <a:xfrm rot="780000">
              <a:off x="5808021" y="4735984"/>
              <a:ext cx="1831980" cy="353906"/>
            </a:xfrm>
            <a:prstGeom prst="rect">
              <a:avLst/>
            </a:prstGeom>
            <a:solidFill>
              <a:srgbClr val="CD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/>
            </a:p>
          </p:txBody>
        </p:sp>
        <p:sp>
          <p:nvSpPr>
            <p:cNvPr id="24" name="Textfeld 43"/>
            <p:cNvSpPr txBox="1"/>
            <p:nvPr/>
          </p:nvSpPr>
          <p:spPr>
            <a:xfrm>
              <a:off x="5781728" y="4871482"/>
              <a:ext cx="1901147" cy="463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CC"/>
                  </a:solidFill>
                </a:rPr>
                <a:t>Rayleigh wave</a:t>
              </a:r>
              <a:endParaRPr lang="en-US" sz="1100" dirty="0">
                <a:solidFill>
                  <a:srgbClr val="0000CC"/>
                </a:solidFill>
              </a:endParaRPr>
            </a:p>
          </p:txBody>
        </p:sp>
      </p:grpSp>
      <p:sp>
        <p:nvSpPr>
          <p:cNvPr id="2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26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3" name="Rectangle 1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Height Reduction</a:t>
            </a:r>
          </a:p>
        </p:txBody>
      </p:sp>
      <p:sp>
        <p:nvSpPr>
          <p:cNvPr id="38" name="Inhaltsplatzhalter 3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3186" name="Line 2"/>
          <p:cNvSpPr>
            <a:spLocks noChangeShapeType="1"/>
          </p:cNvSpPr>
          <p:nvPr/>
        </p:nvSpPr>
        <p:spPr bwMode="auto">
          <a:xfrm flipV="1">
            <a:off x="2046288" y="4400550"/>
            <a:ext cx="0" cy="1428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3187" name="Line 3"/>
          <p:cNvSpPr>
            <a:spLocks noChangeShapeType="1"/>
          </p:cNvSpPr>
          <p:nvPr/>
        </p:nvSpPr>
        <p:spPr bwMode="auto">
          <a:xfrm flipV="1">
            <a:off x="2046288" y="3067050"/>
            <a:ext cx="0" cy="1444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1150938" y="4651375"/>
            <a:ext cx="576262" cy="7143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05" name="Rectangle 21"/>
          <p:cNvSpPr>
            <a:spLocks noChangeArrowheads="1"/>
          </p:cNvSpPr>
          <p:nvPr/>
        </p:nvSpPr>
        <p:spPr bwMode="auto">
          <a:xfrm>
            <a:off x="1258888" y="4722813"/>
            <a:ext cx="358775" cy="720725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971550" y="4543425"/>
            <a:ext cx="7200900" cy="10795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07" name="Rectangle 23"/>
          <p:cNvSpPr>
            <a:spLocks noChangeArrowheads="1"/>
          </p:cNvSpPr>
          <p:nvPr/>
        </p:nvSpPr>
        <p:spPr bwMode="auto">
          <a:xfrm>
            <a:off x="971550" y="2954338"/>
            <a:ext cx="7200900" cy="10795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08" name="Rectangle 24"/>
          <p:cNvSpPr>
            <a:spLocks noChangeArrowheads="1"/>
          </p:cNvSpPr>
          <p:nvPr/>
        </p:nvSpPr>
        <p:spPr bwMode="auto">
          <a:xfrm>
            <a:off x="7416800" y="4651375"/>
            <a:ext cx="576263" cy="7143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09" name="Rectangle 25"/>
          <p:cNvSpPr>
            <a:spLocks noChangeArrowheads="1"/>
          </p:cNvSpPr>
          <p:nvPr/>
        </p:nvSpPr>
        <p:spPr bwMode="auto">
          <a:xfrm>
            <a:off x="7524750" y="4722813"/>
            <a:ext cx="358775" cy="720725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10" name="Rectangle 26"/>
          <p:cNvSpPr>
            <a:spLocks noChangeArrowheads="1"/>
          </p:cNvSpPr>
          <p:nvPr/>
        </p:nvSpPr>
        <p:spPr bwMode="auto">
          <a:xfrm>
            <a:off x="971550" y="1951038"/>
            <a:ext cx="7197725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93213" name="Line 29"/>
          <p:cNvSpPr>
            <a:spLocks noChangeShapeType="1"/>
          </p:cNvSpPr>
          <p:nvPr/>
        </p:nvSpPr>
        <p:spPr bwMode="auto">
          <a:xfrm flipV="1">
            <a:off x="7092950" y="4364038"/>
            <a:ext cx="0" cy="1793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7092950" y="3067050"/>
            <a:ext cx="0" cy="1444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3215" name="Rectangle 31"/>
          <p:cNvSpPr>
            <a:spLocks noChangeArrowheads="1"/>
          </p:cNvSpPr>
          <p:nvPr/>
        </p:nvSpPr>
        <p:spPr bwMode="auto">
          <a:xfrm>
            <a:off x="7021513" y="3175000"/>
            <a:ext cx="142875" cy="1260475"/>
          </a:xfrm>
          <a:prstGeom prst="rect">
            <a:avLst/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3216" name="Rectangle 32"/>
          <p:cNvSpPr>
            <a:spLocks noChangeArrowheads="1"/>
          </p:cNvSpPr>
          <p:nvPr/>
        </p:nvSpPr>
        <p:spPr bwMode="auto">
          <a:xfrm>
            <a:off x="539750" y="1484313"/>
            <a:ext cx="8064500" cy="4067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93217" name="Rectangle 33"/>
          <p:cNvSpPr>
            <a:spLocks noChangeArrowheads="1"/>
          </p:cNvSpPr>
          <p:nvPr/>
        </p:nvSpPr>
        <p:spPr bwMode="auto">
          <a:xfrm>
            <a:off x="1979613" y="3175000"/>
            <a:ext cx="142875" cy="1260475"/>
          </a:xfrm>
          <a:prstGeom prst="rect">
            <a:avLst/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124075" y="2303463"/>
            <a:ext cx="1908175" cy="647700"/>
            <a:chOff x="7076" y="1548"/>
            <a:chExt cx="1202" cy="408"/>
          </a:xfrm>
        </p:grpSpPr>
        <p:sp>
          <p:nvSpPr>
            <p:cNvPr id="93219" name="Freeform 35"/>
            <p:cNvSpPr>
              <a:spLocks/>
            </p:cNvSpPr>
            <p:nvPr/>
          </p:nvSpPr>
          <p:spPr bwMode="auto">
            <a:xfrm>
              <a:off x="7104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3220" name="Freeform 36"/>
            <p:cNvSpPr>
              <a:spLocks/>
            </p:cNvSpPr>
            <p:nvPr/>
          </p:nvSpPr>
          <p:spPr bwMode="auto">
            <a:xfrm flipH="1">
              <a:off x="7711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3221" name="Rectangle 37"/>
            <p:cNvSpPr>
              <a:spLocks noChangeArrowheads="1"/>
            </p:cNvSpPr>
            <p:nvPr/>
          </p:nvSpPr>
          <p:spPr bwMode="auto">
            <a:xfrm>
              <a:off x="7666" y="1571"/>
              <a:ext cx="23" cy="15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22" name="Rectangle 38"/>
            <p:cNvSpPr>
              <a:spLocks noChangeArrowheads="1"/>
            </p:cNvSpPr>
            <p:nvPr/>
          </p:nvSpPr>
          <p:spPr bwMode="auto">
            <a:xfrm flipV="1">
              <a:off x="7598" y="1548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23" name="Rectangle 39"/>
            <p:cNvSpPr>
              <a:spLocks noChangeArrowheads="1"/>
            </p:cNvSpPr>
            <p:nvPr/>
          </p:nvSpPr>
          <p:spPr bwMode="auto">
            <a:xfrm flipV="1">
              <a:off x="7598" y="1707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24" name="Rectangle 40"/>
            <p:cNvSpPr>
              <a:spLocks noChangeArrowheads="1"/>
            </p:cNvSpPr>
            <p:nvPr/>
          </p:nvSpPr>
          <p:spPr bwMode="auto">
            <a:xfrm>
              <a:off x="7076" y="1888"/>
              <a:ext cx="1202" cy="68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5111750" y="2303463"/>
            <a:ext cx="1908175" cy="647700"/>
            <a:chOff x="7076" y="1548"/>
            <a:chExt cx="1202" cy="408"/>
          </a:xfrm>
        </p:grpSpPr>
        <p:sp>
          <p:nvSpPr>
            <p:cNvPr id="93226" name="Freeform 42"/>
            <p:cNvSpPr>
              <a:spLocks/>
            </p:cNvSpPr>
            <p:nvPr/>
          </p:nvSpPr>
          <p:spPr bwMode="auto">
            <a:xfrm>
              <a:off x="7104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3227" name="Freeform 43"/>
            <p:cNvSpPr>
              <a:spLocks/>
            </p:cNvSpPr>
            <p:nvPr/>
          </p:nvSpPr>
          <p:spPr bwMode="auto">
            <a:xfrm flipH="1">
              <a:off x="7711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3228" name="Rectangle 44"/>
            <p:cNvSpPr>
              <a:spLocks noChangeArrowheads="1"/>
            </p:cNvSpPr>
            <p:nvPr/>
          </p:nvSpPr>
          <p:spPr bwMode="auto">
            <a:xfrm>
              <a:off x="7666" y="1571"/>
              <a:ext cx="23" cy="15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29" name="Rectangle 45"/>
            <p:cNvSpPr>
              <a:spLocks noChangeArrowheads="1"/>
            </p:cNvSpPr>
            <p:nvPr/>
          </p:nvSpPr>
          <p:spPr bwMode="auto">
            <a:xfrm flipV="1">
              <a:off x="7598" y="1548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30" name="Rectangle 46"/>
            <p:cNvSpPr>
              <a:spLocks noChangeArrowheads="1"/>
            </p:cNvSpPr>
            <p:nvPr/>
          </p:nvSpPr>
          <p:spPr bwMode="auto">
            <a:xfrm flipV="1">
              <a:off x="7598" y="1707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231" name="Rectangle 47"/>
            <p:cNvSpPr>
              <a:spLocks noChangeArrowheads="1"/>
            </p:cNvSpPr>
            <p:nvPr/>
          </p:nvSpPr>
          <p:spPr bwMode="auto">
            <a:xfrm>
              <a:off x="7076" y="1888"/>
              <a:ext cx="1202" cy="68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93232" name="Text Box 48"/>
          <p:cNvSpPr txBox="1">
            <a:spLocks noChangeArrowheads="1"/>
          </p:cNvSpPr>
          <p:nvPr/>
        </p:nvSpPr>
        <p:spPr bwMode="auto">
          <a:xfrm>
            <a:off x="3843338" y="1509713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Optical table</a:t>
            </a:r>
            <a:endParaRPr lang="de-DE"/>
          </a:p>
        </p:txBody>
      </p:sp>
      <p:sp>
        <p:nvSpPr>
          <p:cNvPr id="93233" name="Text Box 49"/>
          <p:cNvSpPr txBox="1">
            <a:spLocks noChangeArrowheads="1"/>
          </p:cNvSpPr>
          <p:nvPr/>
        </p:nvSpPr>
        <p:spPr bwMode="auto">
          <a:xfrm>
            <a:off x="3779838" y="311785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Filter support </a:t>
            </a:r>
            <a:endParaRPr lang="de-DE"/>
          </a:p>
        </p:txBody>
      </p:sp>
      <p:sp>
        <p:nvSpPr>
          <p:cNvPr id="93234" name="Text Box 50"/>
          <p:cNvSpPr txBox="1">
            <a:spLocks noChangeArrowheads="1"/>
          </p:cNvSpPr>
          <p:nvPr/>
        </p:nvSpPr>
        <p:spPr bwMode="auto">
          <a:xfrm>
            <a:off x="3938588" y="4705350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Base plate</a:t>
            </a:r>
            <a:endParaRPr lang="de-DE"/>
          </a:p>
        </p:txBody>
      </p:sp>
      <p:sp>
        <p:nvSpPr>
          <p:cNvPr id="40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41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5" name="Rectangle 1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Height Reduction I</a:t>
            </a:r>
          </a:p>
        </p:txBody>
      </p:sp>
      <p:sp>
        <p:nvSpPr>
          <p:cNvPr id="42" name="Inhaltsplatzhalter 4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0418" name="Line 2"/>
          <p:cNvSpPr>
            <a:spLocks noChangeShapeType="1"/>
          </p:cNvSpPr>
          <p:nvPr/>
        </p:nvSpPr>
        <p:spPr bwMode="auto">
          <a:xfrm flipV="1">
            <a:off x="2038350" y="4384675"/>
            <a:ext cx="0" cy="1428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 flipV="1">
            <a:off x="2038350" y="3051175"/>
            <a:ext cx="0" cy="1444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0448" name="Rectangle 32"/>
          <p:cNvSpPr>
            <a:spLocks noChangeArrowheads="1"/>
          </p:cNvSpPr>
          <p:nvPr/>
        </p:nvSpPr>
        <p:spPr bwMode="auto">
          <a:xfrm>
            <a:off x="1143000" y="4635500"/>
            <a:ext cx="576263" cy="7143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1250950" y="4706938"/>
            <a:ext cx="358775" cy="720725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450" name="Rectangle 34"/>
          <p:cNvSpPr>
            <a:spLocks noChangeArrowheads="1"/>
          </p:cNvSpPr>
          <p:nvPr/>
        </p:nvSpPr>
        <p:spPr bwMode="auto">
          <a:xfrm>
            <a:off x="963613" y="4527550"/>
            <a:ext cx="7200900" cy="10795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451" name="Rectangle 35"/>
          <p:cNvSpPr>
            <a:spLocks noChangeArrowheads="1"/>
          </p:cNvSpPr>
          <p:nvPr/>
        </p:nvSpPr>
        <p:spPr bwMode="auto">
          <a:xfrm>
            <a:off x="7408863" y="4635500"/>
            <a:ext cx="576262" cy="7143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452" name="Rectangle 36"/>
          <p:cNvSpPr>
            <a:spLocks noChangeArrowheads="1"/>
          </p:cNvSpPr>
          <p:nvPr/>
        </p:nvSpPr>
        <p:spPr bwMode="auto">
          <a:xfrm>
            <a:off x="7516813" y="4706938"/>
            <a:ext cx="358775" cy="720725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453" name="Rectangle 37"/>
          <p:cNvSpPr>
            <a:spLocks noChangeArrowheads="1"/>
          </p:cNvSpPr>
          <p:nvPr/>
        </p:nvSpPr>
        <p:spPr bwMode="auto">
          <a:xfrm>
            <a:off x="963613" y="2476500"/>
            <a:ext cx="7197725" cy="36036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60454" name="Line 38"/>
          <p:cNvSpPr>
            <a:spLocks noChangeShapeType="1"/>
          </p:cNvSpPr>
          <p:nvPr/>
        </p:nvSpPr>
        <p:spPr bwMode="auto">
          <a:xfrm flipV="1">
            <a:off x="7085013" y="4348163"/>
            <a:ext cx="0" cy="1793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0455" name="Line 39"/>
          <p:cNvSpPr>
            <a:spLocks noChangeShapeType="1"/>
          </p:cNvSpPr>
          <p:nvPr/>
        </p:nvSpPr>
        <p:spPr bwMode="auto">
          <a:xfrm flipV="1">
            <a:off x="7085013" y="3051175"/>
            <a:ext cx="0" cy="1444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0456" name="Rectangle 40"/>
          <p:cNvSpPr>
            <a:spLocks noChangeArrowheads="1"/>
          </p:cNvSpPr>
          <p:nvPr/>
        </p:nvSpPr>
        <p:spPr bwMode="auto">
          <a:xfrm>
            <a:off x="7013575" y="3159125"/>
            <a:ext cx="142875" cy="1260475"/>
          </a:xfrm>
          <a:prstGeom prst="rect">
            <a:avLst/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457" name="Rectangle 41"/>
          <p:cNvSpPr>
            <a:spLocks noChangeArrowheads="1"/>
          </p:cNvSpPr>
          <p:nvPr/>
        </p:nvSpPr>
        <p:spPr bwMode="auto">
          <a:xfrm>
            <a:off x="539750" y="1484313"/>
            <a:ext cx="8064500" cy="4067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60458" name="Rectangle 42"/>
          <p:cNvSpPr>
            <a:spLocks noChangeArrowheads="1"/>
          </p:cNvSpPr>
          <p:nvPr/>
        </p:nvSpPr>
        <p:spPr bwMode="auto">
          <a:xfrm>
            <a:off x="1971675" y="3159125"/>
            <a:ext cx="142875" cy="1260475"/>
          </a:xfrm>
          <a:prstGeom prst="rect">
            <a:avLst/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224088" y="2836863"/>
            <a:ext cx="1908175" cy="647700"/>
            <a:chOff x="7076" y="1548"/>
            <a:chExt cx="1202" cy="408"/>
          </a:xfrm>
        </p:grpSpPr>
        <p:sp>
          <p:nvSpPr>
            <p:cNvPr id="60460" name="Freeform 44"/>
            <p:cNvSpPr>
              <a:spLocks/>
            </p:cNvSpPr>
            <p:nvPr/>
          </p:nvSpPr>
          <p:spPr bwMode="auto">
            <a:xfrm>
              <a:off x="7104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0461" name="Freeform 45"/>
            <p:cNvSpPr>
              <a:spLocks/>
            </p:cNvSpPr>
            <p:nvPr/>
          </p:nvSpPr>
          <p:spPr bwMode="auto">
            <a:xfrm flipH="1">
              <a:off x="7711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0462" name="Rectangle 46"/>
            <p:cNvSpPr>
              <a:spLocks noChangeArrowheads="1"/>
            </p:cNvSpPr>
            <p:nvPr/>
          </p:nvSpPr>
          <p:spPr bwMode="auto">
            <a:xfrm>
              <a:off x="7666" y="1571"/>
              <a:ext cx="23" cy="15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463" name="Rectangle 47"/>
            <p:cNvSpPr>
              <a:spLocks noChangeArrowheads="1"/>
            </p:cNvSpPr>
            <p:nvPr/>
          </p:nvSpPr>
          <p:spPr bwMode="auto">
            <a:xfrm flipV="1">
              <a:off x="7598" y="1548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464" name="Rectangle 48"/>
            <p:cNvSpPr>
              <a:spLocks noChangeArrowheads="1"/>
            </p:cNvSpPr>
            <p:nvPr/>
          </p:nvSpPr>
          <p:spPr bwMode="auto">
            <a:xfrm flipV="1">
              <a:off x="7598" y="1707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465" name="Rectangle 49"/>
            <p:cNvSpPr>
              <a:spLocks noChangeArrowheads="1"/>
            </p:cNvSpPr>
            <p:nvPr/>
          </p:nvSpPr>
          <p:spPr bwMode="auto">
            <a:xfrm>
              <a:off x="7076" y="1888"/>
              <a:ext cx="1202" cy="68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95863" y="2836863"/>
            <a:ext cx="1908175" cy="647700"/>
            <a:chOff x="7076" y="1548"/>
            <a:chExt cx="1202" cy="408"/>
          </a:xfrm>
        </p:grpSpPr>
        <p:sp>
          <p:nvSpPr>
            <p:cNvPr id="60467" name="Freeform 51"/>
            <p:cNvSpPr>
              <a:spLocks/>
            </p:cNvSpPr>
            <p:nvPr/>
          </p:nvSpPr>
          <p:spPr bwMode="auto">
            <a:xfrm>
              <a:off x="7104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0468" name="Freeform 52"/>
            <p:cNvSpPr>
              <a:spLocks/>
            </p:cNvSpPr>
            <p:nvPr/>
          </p:nvSpPr>
          <p:spPr bwMode="auto">
            <a:xfrm flipH="1">
              <a:off x="7711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0469" name="Rectangle 53"/>
            <p:cNvSpPr>
              <a:spLocks noChangeArrowheads="1"/>
            </p:cNvSpPr>
            <p:nvPr/>
          </p:nvSpPr>
          <p:spPr bwMode="auto">
            <a:xfrm>
              <a:off x="7666" y="1571"/>
              <a:ext cx="23" cy="15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470" name="Rectangle 54"/>
            <p:cNvSpPr>
              <a:spLocks noChangeArrowheads="1"/>
            </p:cNvSpPr>
            <p:nvPr/>
          </p:nvSpPr>
          <p:spPr bwMode="auto">
            <a:xfrm flipV="1">
              <a:off x="7598" y="1548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471" name="Rectangle 55"/>
            <p:cNvSpPr>
              <a:spLocks noChangeArrowheads="1"/>
            </p:cNvSpPr>
            <p:nvPr/>
          </p:nvSpPr>
          <p:spPr bwMode="auto">
            <a:xfrm flipV="1">
              <a:off x="7598" y="1707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472" name="Rectangle 56"/>
            <p:cNvSpPr>
              <a:spLocks noChangeArrowheads="1"/>
            </p:cNvSpPr>
            <p:nvPr/>
          </p:nvSpPr>
          <p:spPr bwMode="auto">
            <a:xfrm>
              <a:off x="7076" y="1888"/>
              <a:ext cx="1202" cy="68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0473" name="Text Box 57"/>
          <p:cNvSpPr txBox="1">
            <a:spLocks noChangeArrowheads="1"/>
          </p:cNvSpPr>
          <p:nvPr/>
        </p:nvSpPr>
        <p:spPr bwMode="auto">
          <a:xfrm>
            <a:off x="3835400" y="2038350"/>
            <a:ext cx="145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Optical table</a:t>
            </a:r>
            <a:endParaRPr lang="de-DE"/>
          </a:p>
        </p:txBody>
      </p:sp>
      <p:sp>
        <p:nvSpPr>
          <p:cNvPr id="60474" name="Text Box 58"/>
          <p:cNvSpPr txBox="1">
            <a:spLocks noChangeArrowheads="1"/>
          </p:cNvSpPr>
          <p:nvPr/>
        </p:nvSpPr>
        <p:spPr bwMode="auto">
          <a:xfrm>
            <a:off x="3771900" y="3648075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Filter support </a:t>
            </a:r>
            <a:endParaRPr lang="de-DE"/>
          </a:p>
        </p:txBody>
      </p:sp>
      <p:sp>
        <p:nvSpPr>
          <p:cNvPr id="60476" name="Rectangle 60"/>
          <p:cNvSpPr>
            <a:spLocks noChangeArrowheads="1"/>
          </p:cNvSpPr>
          <p:nvPr/>
        </p:nvSpPr>
        <p:spPr bwMode="auto">
          <a:xfrm>
            <a:off x="963613" y="3484563"/>
            <a:ext cx="7200900" cy="10795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477" name="Rectangle 61"/>
          <p:cNvSpPr>
            <a:spLocks noChangeArrowheads="1"/>
          </p:cNvSpPr>
          <p:nvPr/>
        </p:nvSpPr>
        <p:spPr bwMode="auto">
          <a:xfrm>
            <a:off x="8020050" y="3052763"/>
            <a:ext cx="107950" cy="4318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478" name="Rectangle 62"/>
          <p:cNvSpPr>
            <a:spLocks noChangeArrowheads="1"/>
          </p:cNvSpPr>
          <p:nvPr/>
        </p:nvSpPr>
        <p:spPr bwMode="auto">
          <a:xfrm>
            <a:off x="1000125" y="3052763"/>
            <a:ext cx="107950" cy="4318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479" name="Rectangle 63"/>
          <p:cNvSpPr>
            <a:spLocks noChangeArrowheads="1"/>
          </p:cNvSpPr>
          <p:nvPr/>
        </p:nvSpPr>
        <p:spPr bwMode="auto">
          <a:xfrm>
            <a:off x="963613" y="2954338"/>
            <a:ext cx="1404937" cy="1016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480" name="Rectangle 64"/>
          <p:cNvSpPr>
            <a:spLocks noChangeArrowheads="1"/>
          </p:cNvSpPr>
          <p:nvPr/>
        </p:nvSpPr>
        <p:spPr bwMode="auto">
          <a:xfrm>
            <a:off x="6759575" y="2954338"/>
            <a:ext cx="1404938" cy="1016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482" name="Text Box 66"/>
          <p:cNvSpPr txBox="1">
            <a:spLocks noChangeArrowheads="1"/>
          </p:cNvSpPr>
          <p:nvPr/>
        </p:nvSpPr>
        <p:spPr bwMode="auto">
          <a:xfrm>
            <a:off x="3938588" y="4705350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Base plate</a:t>
            </a:r>
            <a:endParaRPr lang="de-DE"/>
          </a:p>
        </p:txBody>
      </p:sp>
      <p:sp>
        <p:nvSpPr>
          <p:cNvPr id="44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45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9" name="Rectangle 1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Height Reduction II</a:t>
            </a:r>
          </a:p>
        </p:txBody>
      </p:sp>
      <p:sp>
        <p:nvSpPr>
          <p:cNvPr id="61481" name="Rectangle 41"/>
          <p:cNvSpPr>
            <a:spLocks noChangeArrowheads="1"/>
          </p:cNvSpPr>
          <p:nvPr/>
        </p:nvSpPr>
        <p:spPr bwMode="auto">
          <a:xfrm>
            <a:off x="539750" y="1484313"/>
            <a:ext cx="8064500" cy="4067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61442" name="Line 2"/>
          <p:cNvSpPr>
            <a:spLocks noChangeShapeType="1"/>
          </p:cNvSpPr>
          <p:nvPr/>
        </p:nvSpPr>
        <p:spPr bwMode="auto">
          <a:xfrm flipV="1">
            <a:off x="2038350" y="4926013"/>
            <a:ext cx="0" cy="14287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1443" name="Line 3"/>
          <p:cNvSpPr>
            <a:spLocks noChangeShapeType="1"/>
          </p:cNvSpPr>
          <p:nvPr/>
        </p:nvSpPr>
        <p:spPr bwMode="auto">
          <a:xfrm flipV="1">
            <a:off x="2038350" y="3592513"/>
            <a:ext cx="0" cy="14446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1472" name="Rectangle 32"/>
          <p:cNvSpPr>
            <a:spLocks noChangeArrowheads="1"/>
          </p:cNvSpPr>
          <p:nvPr/>
        </p:nvSpPr>
        <p:spPr bwMode="auto">
          <a:xfrm>
            <a:off x="1143000" y="4635500"/>
            <a:ext cx="576263" cy="7143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473" name="Rectangle 33"/>
          <p:cNvSpPr>
            <a:spLocks noChangeArrowheads="1"/>
          </p:cNvSpPr>
          <p:nvPr/>
        </p:nvSpPr>
        <p:spPr bwMode="auto">
          <a:xfrm>
            <a:off x="1250950" y="4706938"/>
            <a:ext cx="358775" cy="720725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474" name="Rectangle 34"/>
          <p:cNvSpPr>
            <a:spLocks noChangeArrowheads="1"/>
          </p:cNvSpPr>
          <p:nvPr/>
        </p:nvSpPr>
        <p:spPr bwMode="auto">
          <a:xfrm>
            <a:off x="963613" y="4527550"/>
            <a:ext cx="863600" cy="10795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475" name="Rectangle 35"/>
          <p:cNvSpPr>
            <a:spLocks noChangeArrowheads="1"/>
          </p:cNvSpPr>
          <p:nvPr/>
        </p:nvSpPr>
        <p:spPr bwMode="auto">
          <a:xfrm>
            <a:off x="7408863" y="4635500"/>
            <a:ext cx="576262" cy="7143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476" name="Rectangle 36"/>
          <p:cNvSpPr>
            <a:spLocks noChangeArrowheads="1"/>
          </p:cNvSpPr>
          <p:nvPr/>
        </p:nvSpPr>
        <p:spPr bwMode="auto">
          <a:xfrm>
            <a:off x="7516813" y="4706938"/>
            <a:ext cx="358775" cy="720725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477" name="Rectangle 37"/>
          <p:cNvSpPr>
            <a:spLocks noChangeArrowheads="1"/>
          </p:cNvSpPr>
          <p:nvPr/>
        </p:nvSpPr>
        <p:spPr bwMode="auto">
          <a:xfrm>
            <a:off x="963613" y="3017838"/>
            <a:ext cx="7197725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sp>
        <p:nvSpPr>
          <p:cNvPr id="61478" name="Line 38"/>
          <p:cNvSpPr>
            <a:spLocks noChangeShapeType="1"/>
          </p:cNvSpPr>
          <p:nvPr/>
        </p:nvSpPr>
        <p:spPr bwMode="auto">
          <a:xfrm flipV="1">
            <a:off x="7085013" y="4889500"/>
            <a:ext cx="0" cy="17938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1479" name="Line 39"/>
          <p:cNvSpPr>
            <a:spLocks noChangeShapeType="1"/>
          </p:cNvSpPr>
          <p:nvPr/>
        </p:nvSpPr>
        <p:spPr bwMode="auto">
          <a:xfrm flipV="1">
            <a:off x="7085013" y="3592513"/>
            <a:ext cx="0" cy="14446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1480" name="Rectangle 40"/>
          <p:cNvSpPr>
            <a:spLocks noChangeArrowheads="1"/>
          </p:cNvSpPr>
          <p:nvPr/>
        </p:nvSpPr>
        <p:spPr bwMode="auto">
          <a:xfrm>
            <a:off x="7013575" y="3700463"/>
            <a:ext cx="142875" cy="1260475"/>
          </a:xfrm>
          <a:prstGeom prst="rect">
            <a:avLst/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482" name="Rectangle 42"/>
          <p:cNvSpPr>
            <a:spLocks noChangeArrowheads="1"/>
          </p:cNvSpPr>
          <p:nvPr/>
        </p:nvSpPr>
        <p:spPr bwMode="auto">
          <a:xfrm>
            <a:off x="1971675" y="3700463"/>
            <a:ext cx="142875" cy="1260475"/>
          </a:xfrm>
          <a:prstGeom prst="rect">
            <a:avLst/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2224088" y="3378200"/>
            <a:ext cx="1908175" cy="647700"/>
            <a:chOff x="7076" y="1548"/>
            <a:chExt cx="1202" cy="408"/>
          </a:xfrm>
        </p:grpSpPr>
        <p:sp>
          <p:nvSpPr>
            <p:cNvPr id="61484" name="Freeform 44"/>
            <p:cNvSpPr>
              <a:spLocks/>
            </p:cNvSpPr>
            <p:nvPr/>
          </p:nvSpPr>
          <p:spPr bwMode="auto">
            <a:xfrm>
              <a:off x="7104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485" name="Freeform 45"/>
            <p:cNvSpPr>
              <a:spLocks/>
            </p:cNvSpPr>
            <p:nvPr/>
          </p:nvSpPr>
          <p:spPr bwMode="auto">
            <a:xfrm flipH="1">
              <a:off x="7711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486" name="Rectangle 46"/>
            <p:cNvSpPr>
              <a:spLocks noChangeArrowheads="1"/>
            </p:cNvSpPr>
            <p:nvPr/>
          </p:nvSpPr>
          <p:spPr bwMode="auto">
            <a:xfrm>
              <a:off x="7666" y="1571"/>
              <a:ext cx="23" cy="15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487" name="Rectangle 47"/>
            <p:cNvSpPr>
              <a:spLocks noChangeArrowheads="1"/>
            </p:cNvSpPr>
            <p:nvPr/>
          </p:nvSpPr>
          <p:spPr bwMode="auto">
            <a:xfrm flipV="1">
              <a:off x="7598" y="1548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488" name="Rectangle 48"/>
            <p:cNvSpPr>
              <a:spLocks noChangeArrowheads="1"/>
            </p:cNvSpPr>
            <p:nvPr/>
          </p:nvSpPr>
          <p:spPr bwMode="auto">
            <a:xfrm flipV="1">
              <a:off x="7598" y="1707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489" name="Rectangle 49"/>
            <p:cNvSpPr>
              <a:spLocks noChangeArrowheads="1"/>
            </p:cNvSpPr>
            <p:nvPr/>
          </p:nvSpPr>
          <p:spPr bwMode="auto">
            <a:xfrm>
              <a:off x="7076" y="1888"/>
              <a:ext cx="1202" cy="68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95863" y="3378200"/>
            <a:ext cx="1908175" cy="647700"/>
            <a:chOff x="7076" y="1548"/>
            <a:chExt cx="1202" cy="408"/>
          </a:xfrm>
        </p:grpSpPr>
        <p:sp>
          <p:nvSpPr>
            <p:cNvPr id="61491" name="Freeform 51"/>
            <p:cNvSpPr>
              <a:spLocks/>
            </p:cNvSpPr>
            <p:nvPr/>
          </p:nvSpPr>
          <p:spPr bwMode="auto">
            <a:xfrm>
              <a:off x="7104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492" name="Freeform 52"/>
            <p:cNvSpPr>
              <a:spLocks/>
            </p:cNvSpPr>
            <p:nvPr/>
          </p:nvSpPr>
          <p:spPr bwMode="auto">
            <a:xfrm flipH="1">
              <a:off x="7711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493" name="Rectangle 53"/>
            <p:cNvSpPr>
              <a:spLocks noChangeArrowheads="1"/>
            </p:cNvSpPr>
            <p:nvPr/>
          </p:nvSpPr>
          <p:spPr bwMode="auto">
            <a:xfrm>
              <a:off x="7666" y="1571"/>
              <a:ext cx="23" cy="15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494" name="Rectangle 54"/>
            <p:cNvSpPr>
              <a:spLocks noChangeArrowheads="1"/>
            </p:cNvSpPr>
            <p:nvPr/>
          </p:nvSpPr>
          <p:spPr bwMode="auto">
            <a:xfrm flipV="1">
              <a:off x="7598" y="1548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495" name="Rectangle 55"/>
            <p:cNvSpPr>
              <a:spLocks noChangeArrowheads="1"/>
            </p:cNvSpPr>
            <p:nvPr/>
          </p:nvSpPr>
          <p:spPr bwMode="auto">
            <a:xfrm flipV="1">
              <a:off x="7598" y="1707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496" name="Rectangle 56"/>
            <p:cNvSpPr>
              <a:spLocks noChangeArrowheads="1"/>
            </p:cNvSpPr>
            <p:nvPr/>
          </p:nvSpPr>
          <p:spPr bwMode="auto">
            <a:xfrm>
              <a:off x="7076" y="1888"/>
              <a:ext cx="1202" cy="68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1497" name="Text Box 57"/>
          <p:cNvSpPr txBox="1">
            <a:spLocks noChangeArrowheads="1"/>
          </p:cNvSpPr>
          <p:nvPr/>
        </p:nvSpPr>
        <p:spPr bwMode="auto">
          <a:xfrm>
            <a:off x="3835400" y="2566988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Optical table</a:t>
            </a:r>
            <a:endParaRPr lang="de-DE"/>
          </a:p>
        </p:txBody>
      </p:sp>
      <p:sp>
        <p:nvSpPr>
          <p:cNvPr id="61498" name="Text Box 58"/>
          <p:cNvSpPr txBox="1">
            <a:spLocks noChangeArrowheads="1"/>
          </p:cNvSpPr>
          <p:nvPr/>
        </p:nvSpPr>
        <p:spPr bwMode="auto">
          <a:xfrm>
            <a:off x="3771900" y="413385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Filter support </a:t>
            </a:r>
            <a:endParaRPr lang="de-DE"/>
          </a:p>
        </p:txBody>
      </p:sp>
      <p:sp>
        <p:nvSpPr>
          <p:cNvPr id="61500" name="Rectangle 60"/>
          <p:cNvSpPr>
            <a:spLocks noChangeArrowheads="1"/>
          </p:cNvSpPr>
          <p:nvPr/>
        </p:nvSpPr>
        <p:spPr bwMode="auto">
          <a:xfrm>
            <a:off x="963613" y="4025900"/>
            <a:ext cx="7200900" cy="10795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01" name="Rectangle 61"/>
          <p:cNvSpPr>
            <a:spLocks noChangeArrowheads="1"/>
          </p:cNvSpPr>
          <p:nvPr/>
        </p:nvSpPr>
        <p:spPr bwMode="auto">
          <a:xfrm>
            <a:off x="6724650" y="4637088"/>
            <a:ext cx="107950" cy="4318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02" name="Rectangle 62"/>
          <p:cNvSpPr>
            <a:spLocks noChangeArrowheads="1"/>
          </p:cNvSpPr>
          <p:nvPr/>
        </p:nvSpPr>
        <p:spPr bwMode="auto">
          <a:xfrm>
            <a:off x="1000125" y="3594100"/>
            <a:ext cx="107950" cy="4318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03" name="Rectangle 63"/>
          <p:cNvSpPr>
            <a:spLocks noChangeArrowheads="1"/>
          </p:cNvSpPr>
          <p:nvPr/>
        </p:nvSpPr>
        <p:spPr bwMode="auto">
          <a:xfrm>
            <a:off x="963613" y="3495675"/>
            <a:ext cx="1404937" cy="1016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04" name="Rectangle 64"/>
          <p:cNvSpPr>
            <a:spLocks noChangeArrowheads="1"/>
          </p:cNvSpPr>
          <p:nvPr/>
        </p:nvSpPr>
        <p:spPr bwMode="auto">
          <a:xfrm>
            <a:off x="6759575" y="3495675"/>
            <a:ext cx="1404938" cy="1016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05" name="Rectangle 65"/>
          <p:cNvSpPr>
            <a:spLocks noChangeArrowheads="1"/>
          </p:cNvSpPr>
          <p:nvPr/>
        </p:nvSpPr>
        <p:spPr bwMode="auto">
          <a:xfrm>
            <a:off x="2260600" y="4529138"/>
            <a:ext cx="4608513" cy="10795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06" name="Rectangle 66"/>
          <p:cNvSpPr>
            <a:spLocks noChangeArrowheads="1"/>
          </p:cNvSpPr>
          <p:nvPr/>
        </p:nvSpPr>
        <p:spPr bwMode="auto">
          <a:xfrm>
            <a:off x="7300913" y="4527550"/>
            <a:ext cx="863600" cy="10795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08" name="Rectangle 68"/>
          <p:cNvSpPr>
            <a:spLocks noChangeArrowheads="1"/>
          </p:cNvSpPr>
          <p:nvPr/>
        </p:nvSpPr>
        <p:spPr bwMode="auto">
          <a:xfrm>
            <a:off x="7300913" y="4637088"/>
            <a:ext cx="107950" cy="4318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09" name="Rectangle 69"/>
          <p:cNvSpPr>
            <a:spLocks noChangeArrowheads="1"/>
          </p:cNvSpPr>
          <p:nvPr/>
        </p:nvSpPr>
        <p:spPr bwMode="auto">
          <a:xfrm>
            <a:off x="1719263" y="4637088"/>
            <a:ext cx="107950" cy="4318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10" name="Rectangle 70"/>
          <p:cNvSpPr>
            <a:spLocks noChangeArrowheads="1"/>
          </p:cNvSpPr>
          <p:nvPr/>
        </p:nvSpPr>
        <p:spPr bwMode="auto">
          <a:xfrm>
            <a:off x="1684338" y="5068888"/>
            <a:ext cx="5767387" cy="103187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11" name="Rectangle 71"/>
          <p:cNvSpPr>
            <a:spLocks noChangeArrowheads="1"/>
          </p:cNvSpPr>
          <p:nvPr/>
        </p:nvSpPr>
        <p:spPr bwMode="auto">
          <a:xfrm>
            <a:off x="2295525" y="4637088"/>
            <a:ext cx="107950" cy="4318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514" name="Text Box 74"/>
          <p:cNvSpPr txBox="1">
            <a:spLocks noChangeArrowheads="1"/>
          </p:cNvSpPr>
          <p:nvPr/>
        </p:nvSpPr>
        <p:spPr bwMode="auto">
          <a:xfrm>
            <a:off x="3938588" y="4705350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/>
              <a:t>Base plate</a:t>
            </a:r>
            <a:endParaRPr lang="de-DE"/>
          </a:p>
        </p:txBody>
      </p:sp>
      <p:sp>
        <p:nvSpPr>
          <p:cNvPr id="61515" name="Rectangle 75"/>
          <p:cNvSpPr>
            <a:spLocks noChangeArrowheads="1"/>
          </p:cNvSpPr>
          <p:nvPr/>
        </p:nvSpPr>
        <p:spPr bwMode="auto">
          <a:xfrm>
            <a:off x="8027988" y="3594100"/>
            <a:ext cx="107950" cy="431800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2" name="Inhaltsplatzhalter 5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9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51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Sensors &amp; </a:t>
            </a:r>
            <a:r>
              <a:rPr lang="de-DE" dirty="0" err="1" smtClean="0"/>
              <a:t>Actuators</a:t>
            </a:r>
            <a:endParaRPr lang="de-DE" dirty="0"/>
          </a:p>
        </p:txBody>
      </p:sp>
      <p:sp>
        <p:nvSpPr>
          <p:cNvPr id="56" name="Line 2"/>
          <p:cNvSpPr>
            <a:spLocks noChangeShapeType="1"/>
          </p:cNvSpPr>
          <p:nvPr/>
        </p:nvSpPr>
        <p:spPr bwMode="auto">
          <a:xfrm flipV="1">
            <a:off x="2235311" y="4516387"/>
            <a:ext cx="0" cy="132319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7" name="Line 3"/>
          <p:cNvSpPr>
            <a:spLocks noChangeShapeType="1"/>
          </p:cNvSpPr>
          <p:nvPr/>
        </p:nvSpPr>
        <p:spPr bwMode="auto">
          <a:xfrm flipV="1">
            <a:off x="2235311" y="3281411"/>
            <a:ext cx="0" cy="133789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8" name="Rectangle 32"/>
          <p:cNvSpPr>
            <a:spLocks noChangeArrowheads="1"/>
          </p:cNvSpPr>
          <p:nvPr/>
        </p:nvSpPr>
        <p:spPr bwMode="auto">
          <a:xfrm>
            <a:off x="1406113" y="4748679"/>
            <a:ext cx="533686" cy="6616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9" name="Rectangle 33"/>
          <p:cNvSpPr>
            <a:spLocks noChangeArrowheads="1"/>
          </p:cNvSpPr>
          <p:nvPr/>
        </p:nvSpPr>
        <p:spPr bwMode="auto">
          <a:xfrm>
            <a:off x="1506087" y="4814839"/>
            <a:ext cx="332267" cy="667475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" name="Rectangle 34"/>
          <p:cNvSpPr>
            <a:spLocks noChangeArrowheads="1"/>
          </p:cNvSpPr>
          <p:nvPr/>
        </p:nvSpPr>
        <p:spPr bwMode="auto">
          <a:xfrm>
            <a:off x="1239981" y="4648705"/>
            <a:ext cx="6668865" cy="99974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" name="Rectangle 35"/>
          <p:cNvSpPr>
            <a:spLocks noChangeArrowheads="1"/>
          </p:cNvSpPr>
          <p:nvPr/>
        </p:nvSpPr>
        <p:spPr bwMode="auto">
          <a:xfrm>
            <a:off x="7209026" y="4748679"/>
            <a:ext cx="533685" cy="66160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2" name="Rectangle 36"/>
          <p:cNvSpPr>
            <a:spLocks noChangeArrowheads="1"/>
          </p:cNvSpPr>
          <p:nvPr/>
        </p:nvSpPr>
        <p:spPr bwMode="auto">
          <a:xfrm>
            <a:off x="7309000" y="4814839"/>
            <a:ext cx="332267" cy="667475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3" name="Line 38"/>
          <p:cNvSpPr>
            <a:spLocks noChangeShapeType="1"/>
          </p:cNvSpPr>
          <p:nvPr/>
        </p:nvSpPr>
        <p:spPr bwMode="auto">
          <a:xfrm flipV="1">
            <a:off x="6909103" y="4482572"/>
            <a:ext cx="0" cy="16613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4" name="Line 39"/>
          <p:cNvSpPr>
            <a:spLocks noChangeShapeType="1"/>
          </p:cNvSpPr>
          <p:nvPr/>
        </p:nvSpPr>
        <p:spPr bwMode="auto">
          <a:xfrm flipV="1">
            <a:off x="6909103" y="3281411"/>
            <a:ext cx="0" cy="133789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5" name="Rectangle 40"/>
          <p:cNvSpPr>
            <a:spLocks noChangeArrowheads="1"/>
          </p:cNvSpPr>
          <p:nvPr/>
        </p:nvSpPr>
        <p:spPr bwMode="auto">
          <a:xfrm>
            <a:off x="6842943" y="3381386"/>
            <a:ext cx="132319" cy="1167345"/>
          </a:xfrm>
          <a:prstGeom prst="rect">
            <a:avLst/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6" name="Rectangle 42"/>
          <p:cNvSpPr>
            <a:spLocks noChangeArrowheads="1"/>
          </p:cNvSpPr>
          <p:nvPr/>
        </p:nvSpPr>
        <p:spPr bwMode="auto">
          <a:xfrm>
            <a:off x="2173562" y="3381386"/>
            <a:ext cx="132319" cy="1167345"/>
          </a:xfrm>
          <a:prstGeom prst="rect">
            <a:avLst/>
          </a:prstGeom>
          <a:solidFill>
            <a:srgbClr val="3333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7" name="Rectangle 23"/>
          <p:cNvSpPr>
            <a:spLocks noChangeArrowheads="1"/>
          </p:cNvSpPr>
          <p:nvPr/>
        </p:nvSpPr>
        <p:spPr bwMode="auto">
          <a:xfrm>
            <a:off x="1247331" y="3191730"/>
            <a:ext cx="6668865" cy="99974"/>
          </a:xfrm>
          <a:prstGeom prst="rect">
            <a:avLst/>
          </a:prstGeom>
          <a:solidFill>
            <a:srgbClr val="66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8" name="Rectangle 26"/>
          <p:cNvSpPr>
            <a:spLocks noChangeArrowheads="1"/>
          </p:cNvSpPr>
          <p:nvPr/>
        </p:nvSpPr>
        <p:spPr bwMode="auto">
          <a:xfrm>
            <a:off x="1247331" y="2262558"/>
            <a:ext cx="6665925" cy="333737"/>
          </a:xfrm>
          <a:prstGeom prst="rect">
            <a:avLst/>
          </a:prstGeom>
          <a:solidFill>
            <a:srgbClr val="C0C0C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de-DE"/>
          </a:p>
        </p:txBody>
      </p:sp>
      <p:grpSp>
        <p:nvGrpSpPr>
          <p:cNvPr id="69" name="Group 34"/>
          <p:cNvGrpSpPr>
            <a:grpSpLocks/>
          </p:cNvGrpSpPr>
          <p:nvPr/>
        </p:nvGrpSpPr>
        <p:grpSpPr bwMode="auto">
          <a:xfrm>
            <a:off x="2314702" y="2588944"/>
            <a:ext cx="1767191" cy="599845"/>
            <a:chOff x="7076" y="1548"/>
            <a:chExt cx="1202" cy="408"/>
          </a:xfrm>
        </p:grpSpPr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7104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Freeform 36"/>
            <p:cNvSpPr>
              <a:spLocks/>
            </p:cNvSpPr>
            <p:nvPr/>
          </p:nvSpPr>
          <p:spPr bwMode="auto">
            <a:xfrm flipH="1">
              <a:off x="7711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Rectangle 37"/>
            <p:cNvSpPr>
              <a:spLocks noChangeArrowheads="1"/>
            </p:cNvSpPr>
            <p:nvPr/>
          </p:nvSpPr>
          <p:spPr bwMode="auto">
            <a:xfrm>
              <a:off x="7666" y="1571"/>
              <a:ext cx="23" cy="15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" name="Rectangle 38"/>
            <p:cNvSpPr>
              <a:spLocks noChangeArrowheads="1"/>
            </p:cNvSpPr>
            <p:nvPr/>
          </p:nvSpPr>
          <p:spPr bwMode="auto">
            <a:xfrm flipV="1">
              <a:off x="7598" y="1548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1" name="Rectangle 39"/>
            <p:cNvSpPr>
              <a:spLocks noChangeArrowheads="1"/>
            </p:cNvSpPr>
            <p:nvPr/>
          </p:nvSpPr>
          <p:spPr bwMode="auto">
            <a:xfrm flipV="1">
              <a:off x="7598" y="1707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" name="Rectangle 40"/>
            <p:cNvSpPr>
              <a:spLocks noChangeArrowheads="1"/>
            </p:cNvSpPr>
            <p:nvPr/>
          </p:nvSpPr>
          <p:spPr bwMode="auto">
            <a:xfrm>
              <a:off x="7076" y="1888"/>
              <a:ext cx="1202" cy="68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70" name="Group 41"/>
          <p:cNvGrpSpPr>
            <a:grpSpLocks/>
          </p:cNvGrpSpPr>
          <p:nvPr/>
        </p:nvGrpSpPr>
        <p:grpSpPr bwMode="auto">
          <a:xfrm>
            <a:off x="5081635" y="2588944"/>
            <a:ext cx="1767191" cy="599845"/>
            <a:chOff x="7076" y="1548"/>
            <a:chExt cx="1202" cy="408"/>
          </a:xfrm>
        </p:grpSpPr>
        <p:sp>
          <p:nvSpPr>
            <p:cNvPr id="91" name="Freeform 42"/>
            <p:cNvSpPr>
              <a:spLocks/>
            </p:cNvSpPr>
            <p:nvPr/>
          </p:nvSpPr>
          <p:spPr bwMode="auto">
            <a:xfrm>
              <a:off x="7104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Freeform 43"/>
            <p:cNvSpPr>
              <a:spLocks/>
            </p:cNvSpPr>
            <p:nvPr/>
          </p:nvSpPr>
          <p:spPr bwMode="auto">
            <a:xfrm flipH="1">
              <a:off x="7711" y="1623"/>
              <a:ext cx="539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20" y="6"/>
                </a:cxn>
                <a:cxn ang="0">
                  <a:pos x="539" y="99"/>
                </a:cxn>
              </a:cxnLst>
              <a:rect l="0" t="0" r="r" b="b"/>
              <a:pathLst>
                <a:path w="539" h="288">
                  <a:moveTo>
                    <a:pt x="0" y="288"/>
                  </a:moveTo>
                  <a:cubicBezTo>
                    <a:pt x="68" y="171"/>
                    <a:pt x="152" y="0"/>
                    <a:pt x="320" y="6"/>
                  </a:cubicBezTo>
                  <a:cubicBezTo>
                    <a:pt x="409" y="8"/>
                    <a:pt x="476" y="63"/>
                    <a:pt x="539" y="99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Rectangle 44"/>
            <p:cNvSpPr>
              <a:spLocks noChangeArrowheads="1"/>
            </p:cNvSpPr>
            <p:nvPr/>
          </p:nvSpPr>
          <p:spPr bwMode="auto">
            <a:xfrm>
              <a:off x="7666" y="1571"/>
              <a:ext cx="23" cy="159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Rectangle 45"/>
            <p:cNvSpPr>
              <a:spLocks noChangeArrowheads="1"/>
            </p:cNvSpPr>
            <p:nvPr/>
          </p:nvSpPr>
          <p:spPr bwMode="auto">
            <a:xfrm flipV="1">
              <a:off x="7598" y="1548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5" name="Rectangle 46"/>
            <p:cNvSpPr>
              <a:spLocks noChangeArrowheads="1"/>
            </p:cNvSpPr>
            <p:nvPr/>
          </p:nvSpPr>
          <p:spPr bwMode="auto">
            <a:xfrm flipV="1">
              <a:off x="7598" y="1707"/>
              <a:ext cx="159" cy="23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6" name="Rectangle 47"/>
            <p:cNvSpPr>
              <a:spLocks noChangeArrowheads="1"/>
            </p:cNvSpPr>
            <p:nvPr/>
          </p:nvSpPr>
          <p:spPr bwMode="auto">
            <a:xfrm>
              <a:off x="7076" y="1888"/>
              <a:ext cx="1202" cy="68"/>
            </a:xfrm>
            <a:prstGeom prst="rect">
              <a:avLst/>
            </a:prstGeom>
            <a:solidFill>
              <a:srgbClr val="3399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71" name="Picture 37" descr="P1070397"/>
          <p:cNvPicPr>
            <a:picLocks noChangeAspect="1" noChangeArrowheads="1"/>
          </p:cNvPicPr>
          <p:nvPr/>
        </p:nvPicPr>
        <p:blipFill>
          <a:blip r:embed="rId3" cstate="print"/>
          <a:srcRect l="9195" t="9229" r="6535" b="8012"/>
          <a:stretch>
            <a:fillRect/>
          </a:stretch>
        </p:blipFill>
        <p:spPr bwMode="auto">
          <a:xfrm>
            <a:off x="2345928" y="3295239"/>
            <a:ext cx="1832099" cy="134889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</p:pic>
      <p:pic>
        <p:nvPicPr>
          <p:cNvPr id="72" name="Picture 4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291776"/>
            <a:ext cx="733712" cy="873528"/>
          </a:xfrm>
          <a:prstGeom prst="roundRect">
            <a:avLst>
              <a:gd name="adj" fmla="val 17641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73" name="Text Box 48"/>
          <p:cNvSpPr txBox="1">
            <a:spLocks noChangeArrowheads="1"/>
          </p:cNvSpPr>
          <p:nvPr/>
        </p:nvSpPr>
        <p:spPr bwMode="auto">
          <a:xfrm>
            <a:off x="-12125" y="4904687"/>
            <a:ext cx="14718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000" spc="-100" dirty="0" smtClean="0">
                <a:latin typeface="Calibri" pitchFamily="34" charset="0"/>
              </a:rPr>
              <a:t>Seismometer</a:t>
            </a:r>
            <a:endParaRPr lang="de-DE" sz="2000" spc="-100" dirty="0">
              <a:latin typeface="Calibri" pitchFamily="34" charset="0"/>
            </a:endParaRPr>
          </a:p>
        </p:txBody>
      </p:sp>
      <p:sp>
        <p:nvSpPr>
          <p:cNvPr id="74" name="Text Box 48"/>
          <p:cNvSpPr txBox="1">
            <a:spLocks noChangeArrowheads="1"/>
          </p:cNvSpPr>
          <p:nvPr/>
        </p:nvSpPr>
        <p:spPr bwMode="auto">
          <a:xfrm>
            <a:off x="2566208" y="4713488"/>
            <a:ext cx="16595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000" spc="-100" dirty="0" smtClean="0">
                <a:latin typeface="Calibri" pitchFamily="34" charset="0"/>
              </a:rPr>
              <a:t>3 horizontal</a:t>
            </a:r>
            <a:br>
              <a:rPr lang="en-US" sz="2000" spc="-100" dirty="0" smtClean="0">
                <a:latin typeface="Calibri" pitchFamily="34" charset="0"/>
              </a:rPr>
            </a:br>
            <a:r>
              <a:rPr lang="en-US" sz="2000" spc="-100" dirty="0" smtClean="0">
                <a:latin typeface="Calibri" pitchFamily="34" charset="0"/>
              </a:rPr>
              <a:t>sensor/actuator</a:t>
            </a:r>
            <a:br>
              <a:rPr lang="en-US" sz="2000" spc="-100" dirty="0" smtClean="0">
                <a:latin typeface="Calibri" pitchFamily="34" charset="0"/>
              </a:rPr>
            </a:br>
            <a:r>
              <a:rPr lang="en-US" sz="2000" spc="-100" dirty="0" smtClean="0">
                <a:latin typeface="Calibri" pitchFamily="34" charset="0"/>
              </a:rPr>
              <a:t>pairs</a:t>
            </a:r>
            <a:endParaRPr lang="de-DE" sz="2000" spc="-100" dirty="0">
              <a:latin typeface="Calibri" pitchFamily="34" charset="0"/>
            </a:endParaRPr>
          </a:p>
        </p:txBody>
      </p:sp>
      <p:pic>
        <p:nvPicPr>
          <p:cNvPr id="75" name="Picture 44" descr="P1070401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 l="4703" t="4701" r="3307" b="3329"/>
          <a:stretch>
            <a:fillRect/>
          </a:stretch>
        </p:blipFill>
        <p:spPr bwMode="auto">
          <a:xfrm>
            <a:off x="4970320" y="3295238"/>
            <a:ext cx="1798525" cy="134889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</p:pic>
      <p:sp>
        <p:nvSpPr>
          <p:cNvPr id="76" name="Text Box 48"/>
          <p:cNvSpPr txBox="1">
            <a:spLocks noChangeArrowheads="1"/>
          </p:cNvSpPr>
          <p:nvPr/>
        </p:nvSpPr>
        <p:spPr bwMode="auto">
          <a:xfrm>
            <a:off x="4874496" y="4713488"/>
            <a:ext cx="18806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spc="-100" dirty="0" smtClean="0">
                <a:latin typeface="Calibri" pitchFamily="34" charset="0"/>
              </a:rPr>
              <a:t>3 horizontal</a:t>
            </a:r>
            <a:br>
              <a:rPr lang="en-US" sz="2000" spc="-100" dirty="0" smtClean="0">
                <a:latin typeface="Calibri" pitchFamily="34" charset="0"/>
              </a:rPr>
            </a:br>
            <a:r>
              <a:rPr lang="en-US" sz="2000" spc="-100" dirty="0" smtClean="0">
                <a:latin typeface="Calibri" pitchFamily="34" charset="0"/>
              </a:rPr>
              <a:t>motorized springs</a:t>
            </a:r>
            <a:endParaRPr lang="de-DE" sz="2000" spc="-100" dirty="0">
              <a:latin typeface="Calibri" pitchFamily="34" charset="0"/>
            </a:endParaRPr>
          </a:p>
        </p:txBody>
      </p:sp>
      <p:pic>
        <p:nvPicPr>
          <p:cNvPr id="77" name="Picture 45" descr="IMG_8882"/>
          <p:cNvPicPr>
            <a:picLocks noChangeAspect="1" noChangeArrowheads="1"/>
          </p:cNvPicPr>
          <p:nvPr/>
        </p:nvPicPr>
        <p:blipFill>
          <a:blip r:embed="rId6" cstate="print">
            <a:lum bright="12000" contrast="30000"/>
          </a:blip>
          <a:srcRect l="10551" t="6261" r="18074" b="21801"/>
          <a:stretch>
            <a:fillRect/>
          </a:stretch>
        </p:blipFill>
        <p:spPr bwMode="auto">
          <a:xfrm>
            <a:off x="316642" y="2257985"/>
            <a:ext cx="930689" cy="1409084"/>
          </a:xfrm>
          <a:prstGeom prst="rect">
            <a:avLst/>
          </a:prstGeom>
          <a:noFill/>
        </p:spPr>
      </p:pic>
      <p:sp>
        <p:nvSpPr>
          <p:cNvPr id="79" name="Text Box 48"/>
          <p:cNvSpPr txBox="1">
            <a:spLocks noChangeArrowheads="1"/>
          </p:cNvSpPr>
          <p:nvPr/>
        </p:nvSpPr>
        <p:spPr bwMode="auto">
          <a:xfrm>
            <a:off x="179512" y="1484784"/>
            <a:ext cx="1170513" cy="79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spc="-100" dirty="0" smtClean="0">
                <a:latin typeface="Calibri" pitchFamily="34" charset="0"/>
              </a:rPr>
              <a:t>4 vertical</a:t>
            </a:r>
            <a:br>
              <a:rPr lang="en-US" sz="2000" spc="-100" dirty="0" smtClean="0">
                <a:latin typeface="Calibri" pitchFamily="34" charset="0"/>
              </a:rPr>
            </a:br>
            <a:r>
              <a:rPr lang="en-US" sz="2000" spc="-100" dirty="0" smtClean="0">
                <a:latin typeface="Calibri" pitchFamily="34" charset="0"/>
              </a:rPr>
              <a:t>motorized</a:t>
            </a:r>
            <a:br>
              <a:rPr lang="en-US" sz="2000" spc="-100" dirty="0" smtClean="0">
                <a:latin typeface="Calibri" pitchFamily="34" charset="0"/>
              </a:rPr>
            </a:br>
            <a:r>
              <a:rPr lang="en-US" sz="2000" spc="-100" dirty="0" smtClean="0">
                <a:latin typeface="Calibri" pitchFamily="34" charset="0"/>
              </a:rPr>
              <a:t>springs</a:t>
            </a:r>
            <a:endParaRPr lang="de-DE" sz="2000" spc="-100" dirty="0">
              <a:latin typeface="Calibri" pitchFamily="34" charset="0"/>
            </a:endParaRPr>
          </a:p>
        </p:txBody>
      </p:sp>
      <p:pic>
        <p:nvPicPr>
          <p:cNvPr id="81" name="Picture 36"/>
          <p:cNvPicPr>
            <a:picLocks noChangeAspect="1" noChangeArrowheads="1"/>
          </p:cNvPicPr>
          <p:nvPr/>
        </p:nvPicPr>
        <p:blipFill>
          <a:blip r:embed="rId7" cstate="print">
            <a:lum bright="18000" contrast="30000"/>
          </a:blip>
          <a:srcRect l="24622" t="35260" r="22884" b="27933"/>
          <a:stretch>
            <a:fillRect/>
          </a:stretch>
        </p:blipFill>
        <p:spPr bwMode="auto">
          <a:xfrm>
            <a:off x="1888462" y="890185"/>
            <a:ext cx="1300048" cy="13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" name="Freeform 43"/>
          <p:cNvSpPr>
            <a:spLocks/>
          </p:cNvSpPr>
          <p:nvPr/>
        </p:nvSpPr>
        <p:spPr bwMode="auto">
          <a:xfrm>
            <a:off x="1888405" y="2263393"/>
            <a:ext cx="1424996" cy="591324"/>
          </a:xfrm>
          <a:custGeom>
            <a:avLst/>
            <a:gdLst>
              <a:gd name="connsiteX0" fmla="*/ 6498 w 10729"/>
              <a:gd name="connsiteY0" fmla="*/ 16938 h 16938"/>
              <a:gd name="connsiteX1" fmla="*/ 0 w 10729"/>
              <a:gd name="connsiteY1" fmla="*/ 0 h 16938"/>
              <a:gd name="connsiteX2" fmla="*/ 10729 w 10729"/>
              <a:gd name="connsiteY2" fmla="*/ 6938 h 16938"/>
              <a:gd name="connsiteX3" fmla="*/ 7770 w 10729"/>
              <a:gd name="connsiteY3" fmla="*/ 16938 h 16938"/>
              <a:gd name="connsiteX4" fmla="*/ 6498 w 10729"/>
              <a:gd name="connsiteY4" fmla="*/ 16938 h 16938"/>
              <a:gd name="connsiteX0" fmla="*/ 6498 w 7770"/>
              <a:gd name="connsiteY0" fmla="*/ 16938 h 16938"/>
              <a:gd name="connsiteX1" fmla="*/ 0 w 7770"/>
              <a:gd name="connsiteY1" fmla="*/ 0 h 16938"/>
              <a:gd name="connsiteX2" fmla="*/ 7089 w 7770"/>
              <a:gd name="connsiteY2" fmla="*/ 0 h 16938"/>
              <a:gd name="connsiteX3" fmla="*/ 7770 w 7770"/>
              <a:gd name="connsiteY3" fmla="*/ 16938 h 16938"/>
              <a:gd name="connsiteX4" fmla="*/ 6498 w 7770"/>
              <a:gd name="connsiteY4" fmla="*/ 16938 h 16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0" h="16938">
                <a:moveTo>
                  <a:pt x="6498" y="16938"/>
                </a:moveTo>
                <a:lnTo>
                  <a:pt x="0" y="0"/>
                </a:lnTo>
                <a:lnTo>
                  <a:pt x="7089" y="0"/>
                </a:lnTo>
                <a:lnTo>
                  <a:pt x="7770" y="16938"/>
                </a:lnTo>
                <a:lnTo>
                  <a:pt x="6498" y="16938"/>
                </a:lnTo>
                <a:close/>
              </a:path>
            </a:pathLst>
          </a:custGeom>
          <a:solidFill>
            <a:srgbClr val="B52D2D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83" name="Rectangle 41"/>
          <p:cNvSpPr>
            <a:spLocks noChangeArrowheads="1"/>
          </p:cNvSpPr>
          <p:nvPr/>
        </p:nvSpPr>
        <p:spPr bwMode="auto">
          <a:xfrm>
            <a:off x="3082151" y="2856522"/>
            <a:ext cx="233764" cy="2322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3188510" y="836712"/>
            <a:ext cx="1749325" cy="79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en-US" sz="2000" spc="-100" dirty="0" smtClean="0">
                <a:latin typeface="Calibri" pitchFamily="34" charset="0"/>
              </a:rPr>
              <a:t>3 vertical </a:t>
            </a:r>
            <a:br>
              <a:rPr lang="en-US" sz="2000" spc="-100" dirty="0" smtClean="0">
                <a:latin typeface="Calibri" pitchFamily="34" charset="0"/>
              </a:rPr>
            </a:br>
            <a:r>
              <a:rPr lang="en-US" sz="2000" spc="-100" dirty="0" smtClean="0">
                <a:latin typeface="Calibri" pitchFamily="34" charset="0"/>
              </a:rPr>
              <a:t>sensor/actuator  </a:t>
            </a:r>
            <a:br>
              <a:rPr lang="en-US" sz="2000" spc="-100" dirty="0" smtClean="0">
                <a:latin typeface="Calibri" pitchFamily="34" charset="0"/>
              </a:rPr>
            </a:br>
            <a:r>
              <a:rPr lang="en-US" sz="2000" spc="-100" dirty="0" smtClean="0">
                <a:latin typeface="Calibri" pitchFamily="34" charset="0"/>
              </a:rPr>
              <a:t>pairs</a:t>
            </a:r>
            <a:endParaRPr lang="de-DE" sz="2000" spc="-100" dirty="0">
              <a:latin typeface="Calibri" pitchFamily="34" charset="0"/>
            </a:endParaRPr>
          </a:p>
        </p:txBody>
      </p:sp>
      <p:pic>
        <p:nvPicPr>
          <p:cNvPr id="85" name="Picture 39" descr="IMG_8898"/>
          <p:cNvPicPr>
            <a:picLocks noChangeAspect="1" noChangeArrowheads="1"/>
          </p:cNvPicPr>
          <p:nvPr/>
        </p:nvPicPr>
        <p:blipFill>
          <a:blip r:embed="rId8" cstate="print">
            <a:lum bright="30000" contrast="48000"/>
          </a:blip>
          <a:srcRect l="23882" r="19536" b="5823"/>
          <a:stretch>
            <a:fillRect/>
          </a:stretch>
        </p:blipFill>
        <p:spPr bwMode="auto">
          <a:xfrm>
            <a:off x="5519730" y="890185"/>
            <a:ext cx="1021185" cy="1130883"/>
          </a:xfrm>
          <a:prstGeom prst="rect">
            <a:avLst/>
          </a:prstGeom>
          <a:noFill/>
        </p:spPr>
      </p:pic>
      <p:pic>
        <p:nvPicPr>
          <p:cNvPr id="86" name="Picture 39" descr="IMG_8898"/>
          <p:cNvPicPr>
            <a:picLocks noChangeAspect="1" noChangeArrowheads="1"/>
          </p:cNvPicPr>
          <p:nvPr/>
        </p:nvPicPr>
        <p:blipFill>
          <a:blip r:embed="rId8" cstate="print">
            <a:lum bright="30000" contrast="48000"/>
          </a:blip>
          <a:srcRect l="23882" r="19536" b="5823"/>
          <a:stretch>
            <a:fillRect/>
          </a:stretch>
        </p:blipFill>
        <p:spPr bwMode="auto">
          <a:xfrm>
            <a:off x="5468467" y="2264844"/>
            <a:ext cx="300596" cy="332886"/>
          </a:xfrm>
          <a:prstGeom prst="rect">
            <a:avLst/>
          </a:prstGeom>
          <a:noFill/>
        </p:spPr>
      </p:pic>
      <p:sp>
        <p:nvSpPr>
          <p:cNvPr id="87" name="Freeform 43"/>
          <p:cNvSpPr>
            <a:spLocks/>
          </p:cNvSpPr>
          <p:nvPr/>
        </p:nvSpPr>
        <p:spPr bwMode="auto">
          <a:xfrm flipH="1">
            <a:off x="5468467" y="2021076"/>
            <a:ext cx="1072448" cy="242332"/>
          </a:xfrm>
          <a:custGeom>
            <a:avLst/>
            <a:gdLst>
              <a:gd name="connsiteX0" fmla="*/ 6498 w 10729"/>
              <a:gd name="connsiteY0" fmla="*/ 16938 h 16938"/>
              <a:gd name="connsiteX1" fmla="*/ 0 w 10729"/>
              <a:gd name="connsiteY1" fmla="*/ 0 h 16938"/>
              <a:gd name="connsiteX2" fmla="*/ 10729 w 10729"/>
              <a:gd name="connsiteY2" fmla="*/ 6938 h 16938"/>
              <a:gd name="connsiteX3" fmla="*/ 7770 w 10729"/>
              <a:gd name="connsiteY3" fmla="*/ 16938 h 16938"/>
              <a:gd name="connsiteX4" fmla="*/ 6498 w 10729"/>
              <a:gd name="connsiteY4" fmla="*/ 16938 h 16938"/>
              <a:gd name="connsiteX0" fmla="*/ 6498 w 7770"/>
              <a:gd name="connsiteY0" fmla="*/ 16938 h 16938"/>
              <a:gd name="connsiteX1" fmla="*/ 0 w 7770"/>
              <a:gd name="connsiteY1" fmla="*/ 0 h 16938"/>
              <a:gd name="connsiteX2" fmla="*/ 7089 w 7770"/>
              <a:gd name="connsiteY2" fmla="*/ 0 h 16938"/>
              <a:gd name="connsiteX3" fmla="*/ 7770 w 7770"/>
              <a:gd name="connsiteY3" fmla="*/ 16938 h 16938"/>
              <a:gd name="connsiteX4" fmla="*/ 6498 w 7770"/>
              <a:gd name="connsiteY4" fmla="*/ 16938 h 16938"/>
              <a:gd name="connsiteX0" fmla="*/ 7032 w 10000"/>
              <a:gd name="connsiteY0" fmla="*/ 9876 h 10000"/>
              <a:gd name="connsiteX1" fmla="*/ 0 w 10000"/>
              <a:gd name="connsiteY1" fmla="*/ 0 h 10000"/>
              <a:gd name="connsiteX2" fmla="*/ 9124 w 10000"/>
              <a:gd name="connsiteY2" fmla="*/ 0 h 10000"/>
              <a:gd name="connsiteX3" fmla="*/ 10000 w 10000"/>
              <a:gd name="connsiteY3" fmla="*/ 10000 h 10000"/>
              <a:gd name="connsiteX4" fmla="*/ 7032 w 10000"/>
              <a:gd name="connsiteY4" fmla="*/ 9876 h 10000"/>
              <a:gd name="connsiteX0" fmla="*/ 7032 w 9770"/>
              <a:gd name="connsiteY0" fmla="*/ 9876 h 10000"/>
              <a:gd name="connsiteX1" fmla="*/ 0 w 9770"/>
              <a:gd name="connsiteY1" fmla="*/ 0 h 10000"/>
              <a:gd name="connsiteX2" fmla="*/ 9124 w 9770"/>
              <a:gd name="connsiteY2" fmla="*/ 0 h 10000"/>
              <a:gd name="connsiteX3" fmla="*/ 9770 w 9770"/>
              <a:gd name="connsiteY3" fmla="*/ 10000 h 10000"/>
              <a:gd name="connsiteX4" fmla="*/ 7032 w 9770"/>
              <a:gd name="connsiteY4" fmla="*/ 9876 h 10000"/>
              <a:gd name="connsiteX0" fmla="*/ 7198 w 10000"/>
              <a:gd name="connsiteY0" fmla="*/ 9876 h 10000"/>
              <a:gd name="connsiteX1" fmla="*/ 0 w 10000"/>
              <a:gd name="connsiteY1" fmla="*/ 0 h 10000"/>
              <a:gd name="connsiteX2" fmla="*/ 9522 w 10000"/>
              <a:gd name="connsiteY2" fmla="*/ 166 h 10000"/>
              <a:gd name="connsiteX3" fmla="*/ 10000 w 10000"/>
              <a:gd name="connsiteY3" fmla="*/ 10000 h 10000"/>
              <a:gd name="connsiteX4" fmla="*/ 7198 w 10000"/>
              <a:gd name="connsiteY4" fmla="*/ 9876 h 10000"/>
              <a:gd name="connsiteX0" fmla="*/ 7198 w 10000"/>
              <a:gd name="connsiteY0" fmla="*/ 9710 h 9834"/>
              <a:gd name="connsiteX1" fmla="*/ 0 w 10000"/>
              <a:gd name="connsiteY1" fmla="*/ 0 h 9834"/>
              <a:gd name="connsiteX2" fmla="*/ 9522 w 10000"/>
              <a:gd name="connsiteY2" fmla="*/ 0 h 9834"/>
              <a:gd name="connsiteX3" fmla="*/ 10000 w 10000"/>
              <a:gd name="connsiteY3" fmla="*/ 9834 h 9834"/>
              <a:gd name="connsiteX4" fmla="*/ 7198 w 10000"/>
              <a:gd name="connsiteY4" fmla="*/ 9710 h 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834">
                <a:moveTo>
                  <a:pt x="7198" y="9710"/>
                </a:moveTo>
                <a:lnTo>
                  <a:pt x="0" y="0"/>
                </a:lnTo>
                <a:lnTo>
                  <a:pt x="9522" y="0"/>
                </a:lnTo>
                <a:cubicBezTo>
                  <a:pt x="9742" y="3333"/>
                  <a:pt x="9780" y="6501"/>
                  <a:pt x="10000" y="9834"/>
                </a:cubicBezTo>
                <a:lnTo>
                  <a:pt x="7198" y="9710"/>
                </a:lnTo>
                <a:close/>
              </a:path>
            </a:pathLst>
          </a:custGeom>
          <a:solidFill>
            <a:srgbClr val="B52D2D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88" name="Picture 38"/>
          <p:cNvPicPr>
            <a:picLocks noChangeAspect="1" noChangeArrowheads="1"/>
          </p:cNvPicPr>
          <p:nvPr/>
        </p:nvPicPr>
        <p:blipFill>
          <a:blip r:embed="rId9" cstate="print">
            <a:lum bright="10000" contrast="40000"/>
          </a:blip>
          <a:srcRect l="6872" t="28272" r="31781" b="14447"/>
          <a:stretch>
            <a:fillRect/>
          </a:stretch>
        </p:blipFill>
        <p:spPr bwMode="auto">
          <a:xfrm>
            <a:off x="6888953" y="1905206"/>
            <a:ext cx="2075535" cy="1283583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</p:pic>
      <p:sp>
        <p:nvSpPr>
          <p:cNvPr id="89" name="Text Box 48"/>
          <p:cNvSpPr txBox="1">
            <a:spLocks noChangeArrowheads="1"/>
          </p:cNvSpPr>
          <p:nvPr/>
        </p:nvSpPr>
        <p:spPr bwMode="auto">
          <a:xfrm>
            <a:off x="4221119" y="1796535"/>
            <a:ext cx="131850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75000"/>
              </a:lnSpc>
            </a:pPr>
            <a:r>
              <a:rPr lang="en-US" sz="2000" spc="-100" dirty="0" smtClean="0">
                <a:latin typeface="Calibri" pitchFamily="34" charset="0"/>
              </a:rPr>
              <a:t>3 vertical </a:t>
            </a:r>
            <a:br>
              <a:rPr lang="en-US" sz="2000" spc="-100" dirty="0" smtClean="0">
                <a:latin typeface="Calibri" pitchFamily="34" charset="0"/>
              </a:rPr>
            </a:br>
            <a:r>
              <a:rPr lang="en-US" sz="2000" spc="-100" dirty="0" smtClean="0">
                <a:latin typeface="Calibri" pitchFamily="34" charset="0"/>
              </a:rPr>
              <a:t>commercial </a:t>
            </a:r>
            <a:br>
              <a:rPr lang="en-US" sz="2000" spc="-100" dirty="0" smtClean="0">
                <a:latin typeface="Calibri" pitchFamily="34" charset="0"/>
              </a:rPr>
            </a:br>
            <a:r>
              <a:rPr lang="en-US" sz="2000" spc="-100" dirty="0" smtClean="0">
                <a:latin typeface="Calibri" pitchFamily="34" charset="0"/>
              </a:rPr>
              <a:t>geophones </a:t>
            </a:r>
            <a:endParaRPr lang="de-DE" sz="2000" spc="-100" dirty="0">
              <a:latin typeface="Calibri" pitchFamily="34" charset="0"/>
            </a:endParaRPr>
          </a:p>
        </p:txBody>
      </p:sp>
      <p:sp>
        <p:nvSpPr>
          <p:cNvPr id="90" name="Text Box 48"/>
          <p:cNvSpPr txBox="1">
            <a:spLocks noChangeArrowheads="1"/>
          </p:cNvSpPr>
          <p:nvPr/>
        </p:nvSpPr>
        <p:spPr bwMode="auto">
          <a:xfrm>
            <a:off x="7371051" y="908720"/>
            <a:ext cx="16388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75000"/>
              </a:lnSpc>
            </a:pPr>
            <a:r>
              <a:rPr lang="en-US" sz="2000" spc="-100" dirty="0" smtClean="0">
                <a:latin typeface="Calibri" pitchFamily="34" charset="0"/>
              </a:rPr>
              <a:t>3 horizontal</a:t>
            </a:r>
            <a:br>
              <a:rPr lang="en-US" sz="2000" spc="-100" dirty="0" smtClean="0">
                <a:latin typeface="Calibri" pitchFamily="34" charset="0"/>
              </a:rPr>
            </a:br>
            <a:r>
              <a:rPr lang="en-US" sz="2000" spc="-100" dirty="0" smtClean="0">
                <a:latin typeface="Calibri" pitchFamily="34" charset="0"/>
              </a:rPr>
              <a:t> custom made</a:t>
            </a:r>
          </a:p>
          <a:p>
            <a:pPr algn="r">
              <a:lnSpc>
                <a:spcPct val="75000"/>
              </a:lnSpc>
            </a:pPr>
            <a:r>
              <a:rPr lang="en-US" sz="2000" spc="-100" dirty="0" smtClean="0">
                <a:latin typeface="Calibri" pitchFamily="34" charset="0"/>
              </a:rPr>
              <a:t>monolithic </a:t>
            </a:r>
            <a:br>
              <a:rPr lang="en-US" sz="2000" spc="-100" dirty="0" smtClean="0">
                <a:latin typeface="Calibri" pitchFamily="34" charset="0"/>
              </a:rPr>
            </a:br>
            <a:r>
              <a:rPr lang="en-US" sz="2000" spc="-100" dirty="0" smtClean="0">
                <a:latin typeface="Calibri" pitchFamily="34" charset="0"/>
              </a:rPr>
              <a:t>Accelerometers</a:t>
            </a:r>
            <a:endParaRPr lang="de-DE" sz="2000" spc="-100" dirty="0">
              <a:latin typeface="Calibri" pitchFamily="34" charset="0"/>
            </a:endParaRPr>
          </a:p>
        </p:txBody>
      </p:sp>
      <p:sp>
        <p:nvSpPr>
          <p:cNvPr id="105" name="Rectangle 41"/>
          <p:cNvSpPr>
            <a:spLocks noChangeArrowheads="1"/>
          </p:cNvSpPr>
          <p:nvPr/>
        </p:nvSpPr>
        <p:spPr bwMode="auto">
          <a:xfrm>
            <a:off x="5845470" y="2856522"/>
            <a:ext cx="233764" cy="23229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2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 smtClean="0"/>
              <a:t>26.03.2014</a:t>
            </a:r>
            <a:endParaRPr lang="de-DE" dirty="0"/>
          </a:p>
        </p:txBody>
      </p:sp>
      <p:sp>
        <p:nvSpPr>
          <p:cNvPr id="53" name="Fußzeilenplatzhalter 36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/>
          <a:p>
            <a:r>
              <a:rPr kumimoji="0" lang="en-AU" smtClean="0"/>
              <a:t>Seismic Attenuation System control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6" grpId="0"/>
      <p:bldP spid="79" grpId="0"/>
      <p:bldP spid="82" grpId="0" animBg="1"/>
      <p:bldP spid="83" grpId="0" animBg="1"/>
      <p:bldP spid="84" grpId="0"/>
      <p:bldP spid="87" grpId="0" animBg="1"/>
      <p:bldP spid="89" grpId="0"/>
      <p:bldP spid="90" grpId="0"/>
      <p:bldP spid="10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0</TotalTime>
  <Words>964</Words>
  <Application>Microsoft Office PowerPoint</Application>
  <PresentationFormat>On-screen Show (4:3)</PresentationFormat>
  <Paragraphs>264</Paragraphs>
  <Slides>26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Modul</vt:lpstr>
      <vt:lpstr>Equation</vt:lpstr>
      <vt:lpstr>Formel</vt:lpstr>
      <vt:lpstr>AEI-SAS and Control with blended sensors</vt:lpstr>
      <vt:lpstr>Seismic Attenuation System</vt:lpstr>
      <vt:lpstr>Simplified representation</vt:lpstr>
      <vt:lpstr>Horizontal Isolation</vt:lpstr>
      <vt:lpstr>Vertical Isolation</vt:lpstr>
      <vt:lpstr>Height Reduction</vt:lpstr>
      <vt:lpstr>Height Reduction I</vt:lpstr>
      <vt:lpstr>Height Reduction II</vt:lpstr>
      <vt:lpstr>Sensors &amp; Actuators</vt:lpstr>
      <vt:lpstr>Table assembled</vt:lpstr>
      <vt:lpstr>Vertical spectrum in vacuum</vt:lpstr>
      <vt:lpstr>Horizontal spectrum in vacuum</vt:lpstr>
      <vt:lpstr>Control</vt:lpstr>
      <vt:lpstr>Control</vt:lpstr>
      <vt:lpstr>Control</vt:lpstr>
      <vt:lpstr>Transmissibility in vacuum (Z)</vt:lpstr>
      <vt:lpstr>Transmissibility in vacuum (X)</vt:lpstr>
      <vt:lpstr>Inter-table motion with the SPI</vt:lpstr>
      <vt:lpstr>Controlled spectra in vacuum</vt:lpstr>
      <vt:lpstr>Remaining work</vt:lpstr>
      <vt:lpstr>Thank you for your attention!</vt:lpstr>
      <vt:lpstr>PowerPoint Presentation</vt:lpstr>
      <vt:lpstr>Geometric anti-spring filter</vt:lpstr>
      <vt:lpstr>Geometric anti-spring filters</vt:lpstr>
      <vt:lpstr>Passive isolators in GW detectors</vt:lpstr>
      <vt:lpstr>Part 4: Performance evaluation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Attenuation System  for the AEI 10 m Prototype</dc:title>
  <dc:creator>Administrator</dc:creator>
  <cp:lastModifiedBy>cmmolo</cp:lastModifiedBy>
  <cp:revision>670</cp:revision>
  <dcterms:created xsi:type="dcterms:W3CDTF">2013-03-18T07:43:43Z</dcterms:created>
  <dcterms:modified xsi:type="dcterms:W3CDTF">2014-03-26T13:31:02Z</dcterms:modified>
</cp:coreProperties>
</file>