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9" r:id="rId4"/>
    <p:sldId id="263" r:id="rId5"/>
    <p:sldId id="261" r:id="rId6"/>
    <p:sldId id="262" r:id="rId7"/>
    <p:sldId id="265" r:id="rId8"/>
    <p:sldId id="264" r:id="rId9"/>
    <p:sldId id="266" r:id="rId10"/>
    <p:sldId id="267" r:id="rId11"/>
    <p:sldId id="270" r:id="rId12"/>
    <p:sldId id="268" r:id="rId13"/>
    <p:sldId id="272" r:id="rId14"/>
    <p:sldId id="274" r:id="rId15"/>
    <p:sldId id="276" r:id="rId16"/>
    <p:sldId id="278" r:id="rId17"/>
    <p:sldId id="269" r:id="rId18"/>
    <p:sldId id="283" r:id="rId19"/>
    <p:sldId id="280" r:id="rId20"/>
    <p:sldId id="281" r:id="rId21"/>
    <p:sldId id="282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fan Hild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440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77645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912dd8205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912dd8205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Differential </a:t>
            </a:r>
            <a:r>
              <a:rPr lang="en-GB" dirty="0" err="1" smtClean="0"/>
              <a:t>Interferometric</a:t>
            </a:r>
            <a:r>
              <a:rPr lang="en-GB" dirty="0" smtClean="0"/>
              <a:t> Synthetic Aperture</a:t>
            </a:r>
            <a:r>
              <a:rPr lang="en-GB" baseline="0" dirty="0" smtClean="0"/>
              <a:t> Radar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853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 dirty="0" smtClean="0"/>
              <a:t>Gran </a:t>
            </a:r>
            <a:r>
              <a:rPr lang="en-GB" dirty="0" err="1" smtClean="0"/>
              <a:t>Sasso</a:t>
            </a:r>
            <a:r>
              <a:rPr lang="en-GB" dirty="0" smtClean="0"/>
              <a:t> Labs are equipped with diving masks and diving cylinder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72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06400" y="88900"/>
            <a:ext cx="8514808" cy="8040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A627D9D-50EF-B04C-8600-51225277BC64}" type="datetime1">
              <a:rPr lang="it-IT" smtClean="0"/>
              <a:t>10/06/19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5689-A46C-5544-B62B-905A3E9E4F70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84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87900" y="118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373425" y="172350"/>
            <a:ext cx="45900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1373425" y="172350"/>
            <a:ext cx="45900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73425" y="172350"/>
            <a:ext cx="4590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8" name="Google Shape;8;p1"/>
          <p:cNvCxnSpPr/>
          <p:nvPr/>
        </p:nvCxnSpPr>
        <p:spPr>
          <a:xfrm rot="10800000" flipH="1">
            <a:off x="386550" y="4719988"/>
            <a:ext cx="8476200" cy="198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718100" y="-21125"/>
            <a:ext cx="1425900" cy="46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1020875" y="-46175"/>
            <a:ext cx="278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  <p:sp>
        <p:nvSpPr>
          <p:cNvPr id="14" name="Google Shape;14;p1"/>
          <p:cNvSpPr txBox="1"/>
          <p:nvPr/>
        </p:nvSpPr>
        <p:spPr>
          <a:xfrm>
            <a:off x="3060700" y="4796200"/>
            <a:ext cx="2640950" cy="1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A. </a:t>
            </a:r>
            <a:r>
              <a:rPr lang="en-US" sz="1200" dirty="0" err="1" smtClean="0"/>
              <a:t>Grado</a:t>
            </a:r>
            <a:r>
              <a:rPr lang="en-US" sz="1200" dirty="0" smtClean="0"/>
              <a:t> </a:t>
            </a:r>
            <a:r>
              <a:rPr lang="en" sz="1200" dirty="0" smtClean="0"/>
              <a:t>ET </a:t>
            </a:r>
            <a:r>
              <a:rPr lang="en" sz="1200" dirty="0"/>
              <a:t>- telecon, </a:t>
            </a:r>
            <a:r>
              <a:rPr lang="en-US" sz="1200" dirty="0" smtClean="0"/>
              <a:t>12 </a:t>
            </a:r>
            <a:r>
              <a:rPr lang="en" sz="1200" dirty="0" smtClean="0"/>
              <a:t>May 2019</a:t>
            </a:r>
            <a:r>
              <a:rPr lang="en-US" sz="1200" dirty="0" smtClean="0"/>
              <a:t> </a:t>
            </a:r>
            <a:endParaRPr sz="12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 cstate="print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3"/>
          <a:stretch/>
        </p:blipFill>
        <p:spPr>
          <a:xfrm>
            <a:off x="0" y="958460"/>
            <a:ext cx="9143999" cy="2651499"/>
          </a:xfrm>
          <a:prstGeom prst="rect">
            <a:avLst/>
          </a:prstGeom>
        </p:spPr>
      </p:pic>
      <p:sp>
        <p:nvSpPr>
          <p:cNvPr id="62" name="Google Shape;62;p13"/>
          <p:cNvSpPr txBox="1"/>
          <p:nvPr/>
        </p:nvSpPr>
        <p:spPr>
          <a:xfrm>
            <a:off x="3936825" y="994525"/>
            <a:ext cx="5092800" cy="19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400" dirty="0"/>
              <a:t>Einstein Telescope</a:t>
            </a:r>
            <a:br>
              <a:rPr lang="en-GB" sz="2400" dirty="0"/>
            </a:br>
            <a:r>
              <a:rPr lang="en-GB" sz="2400" dirty="0"/>
              <a:t>Site Evaluation Parameters </a:t>
            </a:r>
            <a:br>
              <a:rPr lang="en-GB" sz="2400" dirty="0"/>
            </a:br>
            <a:r>
              <a:rPr lang="en-GB" sz="2400" dirty="0"/>
              <a:t>WG3 working group</a:t>
            </a:r>
            <a:r>
              <a:rPr lang="en" sz="2400" b="1" dirty="0" smtClean="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400" b="1" dirty="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3" name="Rettangolo 2"/>
          <p:cNvSpPr/>
          <p:nvPr/>
        </p:nvSpPr>
        <p:spPr>
          <a:xfrm>
            <a:off x="533400" y="2355275"/>
            <a:ext cx="7886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i="1" dirty="0"/>
              <a:t>Stefano </a:t>
            </a:r>
            <a:r>
              <a:rPr lang="en-GB" sz="1800" i="1" dirty="0" err="1"/>
              <a:t>Cuccuro</a:t>
            </a:r>
            <a:r>
              <a:rPr lang="en-GB" sz="1800" i="1" dirty="0"/>
              <a:t>, Alain </a:t>
            </a:r>
            <a:r>
              <a:rPr lang="en-GB" sz="1800" i="1" dirty="0" err="1"/>
              <a:t>Dassargues</a:t>
            </a:r>
            <a:r>
              <a:rPr lang="en-GB" sz="1800" i="1" dirty="0"/>
              <a:t>, Riccardo </a:t>
            </a:r>
            <a:r>
              <a:rPr lang="en-GB" sz="1800" i="1" dirty="0" err="1"/>
              <a:t>DeSalvo</a:t>
            </a:r>
            <a:r>
              <a:rPr lang="en-GB" sz="1800" i="1" dirty="0"/>
              <a:t>,  </a:t>
            </a:r>
            <a:r>
              <a:rPr lang="en-GB" sz="1800" i="1" dirty="0" err="1"/>
              <a:t>László</a:t>
            </a:r>
            <a:r>
              <a:rPr lang="en-GB" sz="1800" i="1" dirty="0"/>
              <a:t> </a:t>
            </a:r>
            <a:r>
              <a:rPr lang="en-GB" sz="1800" i="1" dirty="0" err="1"/>
              <a:t>Kovács</a:t>
            </a:r>
            <a:r>
              <a:rPr lang="en-GB" sz="1800" i="1" dirty="0"/>
              <a:t>, Giovanni </a:t>
            </a:r>
            <a:r>
              <a:rPr lang="en-GB" sz="1800" i="1" dirty="0" err="1"/>
              <a:t>Losurdo</a:t>
            </a:r>
            <a:r>
              <a:rPr lang="en-GB" sz="1800" i="1" dirty="0"/>
              <a:t>, </a:t>
            </a:r>
            <a:r>
              <a:rPr lang="en-GB" sz="1800" b="1" i="1" dirty="0" err="1"/>
              <a:t>Aniello</a:t>
            </a:r>
            <a:r>
              <a:rPr lang="en-GB" sz="1800" b="1" i="1" dirty="0"/>
              <a:t> </a:t>
            </a:r>
            <a:r>
              <a:rPr lang="en-GB" sz="1800" b="1" i="1" dirty="0" err="1"/>
              <a:t>Grado</a:t>
            </a:r>
            <a:r>
              <a:rPr lang="en-GB" sz="1800" i="1" dirty="0"/>
              <a:t>, Maria </a:t>
            </a:r>
            <a:r>
              <a:rPr lang="en-GB" sz="1800" i="1" dirty="0" err="1"/>
              <a:t>Marsella</a:t>
            </a:r>
            <a:r>
              <a:rPr lang="en-GB" sz="1800" i="1" dirty="0"/>
              <a:t>, </a:t>
            </a:r>
            <a:r>
              <a:rPr lang="en-GB" sz="1800" i="1" dirty="0" err="1"/>
              <a:t>Frédéric</a:t>
            </a:r>
            <a:r>
              <a:rPr lang="en-GB" sz="1800" i="1" dirty="0"/>
              <a:t> Nguyen, </a:t>
            </a:r>
            <a:r>
              <a:rPr lang="en-GB" sz="1800" i="1" dirty="0" err="1"/>
              <a:t>Giacomo</a:t>
            </a:r>
            <a:r>
              <a:rPr lang="en-GB" sz="1800" i="1" dirty="0"/>
              <a:t> </a:t>
            </a:r>
            <a:r>
              <a:rPr lang="en-GB" sz="1800" i="1" dirty="0" err="1"/>
              <a:t>Oggiano</a:t>
            </a:r>
            <a:r>
              <a:rPr lang="en-GB" sz="1800" i="1" dirty="0"/>
              <a:t>, Andrea Paoli, </a:t>
            </a:r>
            <a:r>
              <a:rPr lang="en-GB" sz="1800" i="1" dirty="0" err="1"/>
              <a:t>Wolfango</a:t>
            </a:r>
            <a:r>
              <a:rPr lang="en-GB" sz="1800" i="1" dirty="0"/>
              <a:t> </a:t>
            </a:r>
            <a:r>
              <a:rPr lang="en-GB" sz="1800" i="1" dirty="0" err="1"/>
              <a:t>Plastino</a:t>
            </a:r>
            <a:r>
              <a:rPr lang="en-GB" sz="1800" i="1" dirty="0"/>
              <a:t>, Peter Van, </a:t>
            </a:r>
            <a:r>
              <a:rPr lang="en-GB" sz="1800" i="1" dirty="0" err="1"/>
              <a:t>Dorota</a:t>
            </a:r>
            <a:r>
              <a:rPr lang="en-GB" sz="1800" i="1" dirty="0"/>
              <a:t> </a:t>
            </a:r>
            <a:r>
              <a:rPr lang="en-GB" sz="1800" i="1" dirty="0" err="1"/>
              <a:t>Rosinska</a:t>
            </a:r>
            <a:endParaRPr lang="en-GB" sz="18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7800" y="474450"/>
            <a:ext cx="8730700" cy="841800"/>
          </a:xfrm>
        </p:spPr>
        <p:txBody>
          <a:bodyPr/>
          <a:lstStyle/>
          <a:p>
            <a:r>
              <a:rPr lang="en-GB" dirty="0"/>
              <a:t>Experience from other surface/underground scientific facilities</a:t>
            </a:r>
            <a:br>
              <a:rPr lang="en-GB" dirty="0"/>
            </a:br>
            <a:endParaRPr lang="en-GB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CasellaDiTesto 4"/>
          <p:cNvSpPr txBox="1"/>
          <p:nvPr/>
        </p:nvSpPr>
        <p:spPr>
          <a:xfrm>
            <a:off x="330200" y="1384300"/>
            <a:ext cx="753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 the Doc we have a section where to report</a:t>
            </a:r>
          </a:p>
          <a:p>
            <a:endParaRPr lang="en-GB" sz="2400" dirty="0"/>
          </a:p>
          <a:p>
            <a:r>
              <a:rPr lang="en-GB" sz="2400" dirty="0" smtClean="0"/>
              <a:t>Info and lesson learned from other surface/underground facilities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126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CERN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1700" y="936575"/>
            <a:ext cx="8520600" cy="3416400"/>
          </a:xfrm>
        </p:spPr>
        <p:txBody>
          <a:bodyPr/>
          <a:lstStyle/>
          <a:p>
            <a:pPr marL="114300" indent="0">
              <a:buNone/>
            </a:pPr>
            <a:r>
              <a:rPr lang="en-GB" dirty="0"/>
              <a:t>Some preliminary info from CERN:</a:t>
            </a:r>
          </a:p>
          <a:p>
            <a:r>
              <a:rPr lang="en-GB" dirty="0"/>
              <a:t>Tunnel diameter 4m</a:t>
            </a:r>
          </a:p>
          <a:p>
            <a:r>
              <a:rPr lang="en-GB" dirty="0" err="1"/>
              <a:t>Depht</a:t>
            </a:r>
            <a:r>
              <a:rPr lang="en-GB" dirty="0"/>
              <a:t>: 80-140 m</a:t>
            </a:r>
          </a:p>
          <a:p>
            <a:r>
              <a:rPr lang="en-GB" dirty="0"/>
              <a:t>They had a quite stringent requirement on the ground stability  due to the necessity to keep well aligned the accelerator </a:t>
            </a:r>
            <a:r>
              <a:rPr lang="en-GB" dirty="0" smtClean="0"/>
              <a:t>pipe (0.1 mm accuracy)</a:t>
            </a:r>
            <a:endParaRPr lang="en-GB" dirty="0"/>
          </a:p>
          <a:p>
            <a:r>
              <a:rPr lang="en-GB" dirty="0"/>
              <a:t>they have a ventilation of 1 </a:t>
            </a:r>
            <a:r>
              <a:rPr lang="en-GB" dirty="0" err="1"/>
              <a:t>vol</a:t>
            </a:r>
            <a:r>
              <a:rPr lang="en-GB" dirty="0"/>
              <a:t>/hour, this is enough to keep the humidity under control</a:t>
            </a:r>
          </a:p>
          <a:p>
            <a:r>
              <a:rPr lang="en-GB" dirty="0"/>
              <a:t>temperature: 17-18 ℃</a:t>
            </a:r>
          </a:p>
          <a:p>
            <a:r>
              <a:rPr lang="en-GB" dirty="0"/>
              <a:t>dew point: 12 ℃</a:t>
            </a:r>
          </a:p>
          <a:p>
            <a:r>
              <a:rPr lang="en-GB" dirty="0"/>
              <a:t>they had some corrosion problem with bellows due to chlorides and to the cryogenic system (much thicker STS ) due again to chloride residuals .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5689-A46C-5544-B62B-905A3E9E4F7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64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4" name="CasellaDiTesto 3"/>
          <p:cNvSpPr txBox="1"/>
          <p:nvPr/>
        </p:nvSpPr>
        <p:spPr>
          <a:xfrm>
            <a:off x="2692400" y="355600"/>
            <a:ext cx="4051300" cy="83099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SEP</a:t>
            </a:r>
            <a:endParaRPr lang="en-GB" sz="4800" dirty="0"/>
          </a:p>
        </p:txBody>
      </p:sp>
      <p:sp>
        <p:nvSpPr>
          <p:cNvPr id="5" name="Freccia curva 4"/>
          <p:cNvSpPr/>
          <p:nvPr/>
        </p:nvSpPr>
        <p:spPr>
          <a:xfrm rot="10800000">
            <a:off x="3229596" y="1209203"/>
            <a:ext cx="1332601" cy="1432687"/>
          </a:xfrm>
          <a:prstGeom prst="bentArrow">
            <a:avLst>
              <a:gd name="adj1" fmla="val 34184"/>
              <a:gd name="adj2" fmla="val 25000"/>
              <a:gd name="adj3" fmla="val 29082"/>
              <a:gd name="adj4" fmla="val 450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3810" y="1757993"/>
            <a:ext cx="3025790" cy="1138773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D</a:t>
            </a:r>
            <a:r>
              <a:rPr lang="en-GB" sz="1800" dirty="0" smtClean="0"/>
              <a:t>ifferences among sites will translate in additional costs and longer realization time</a:t>
            </a:r>
            <a:r>
              <a:rPr lang="en-GB" dirty="0" smtClean="0"/>
              <a:t>.</a:t>
            </a:r>
          </a:p>
          <a:p>
            <a:endParaRPr lang="en-GB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5921782" y="1820713"/>
            <a:ext cx="3025790" cy="1138773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Difference among sites will affect the detector performance </a:t>
            </a:r>
          </a:p>
          <a:p>
            <a:endParaRPr lang="en-GB" dirty="0"/>
          </a:p>
        </p:txBody>
      </p:sp>
      <p:sp>
        <p:nvSpPr>
          <p:cNvPr id="8" name="Freccia curva 7"/>
          <p:cNvSpPr/>
          <p:nvPr/>
        </p:nvSpPr>
        <p:spPr>
          <a:xfrm rot="10800000" flipH="1">
            <a:off x="4714597" y="1204803"/>
            <a:ext cx="1207184" cy="1437087"/>
          </a:xfrm>
          <a:prstGeom prst="bentArrow">
            <a:avLst>
              <a:gd name="adj1" fmla="val 34184"/>
              <a:gd name="adj2" fmla="val 25000"/>
              <a:gd name="adj3" fmla="val 29082"/>
              <a:gd name="adj4" fmla="val 4273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9230" y="3410986"/>
            <a:ext cx="3531569" cy="58477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COST PARAMS</a:t>
            </a:r>
            <a:endParaRPr lang="en-GB" sz="3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978400" y="3221626"/>
            <a:ext cx="4067978" cy="107721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PERFORMANCE </a:t>
            </a:r>
            <a:r>
              <a:rPr lang="en-GB" sz="3200" dirty="0" smtClean="0"/>
              <a:t> PARAMS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6046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Sites comparison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</a:t>
            </a:r>
            <a:r>
              <a:rPr lang="en-GB" sz="2400" dirty="0" smtClean="0"/>
              <a:t>osts </a:t>
            </a:r>
            <a:r>
              <a:rPr lang="en-GB" sz="2400" dirty="0" err="1" smtClean="0"/>
              <a:t>params</a:t>
            </a:r>
            <a:r>
              <a:rPr lang="en-GB" sz="2400" dirty="0" smtClean="0"/>
              <a:t>:</a:t>
            </a:r>
          </a:p>
          <a:p>
            <a:pPr marL="0" indent="0">
              <a:buNone/>
            </a:pPr>
            <a:r>
              <a:rPr lang="en-GB" sz="2400" dirty="0"/>
              <a:t>A</a:t>
            </a:r>
            <a:r>
              <a:rPr lang="en-GB" sz="2400" dirty="0" smtClean="0"/>
              <a:t> reasonable approach is to ask specialized companies to make a detailed design that includes a risk management plan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P</a:t>
            </a:r>
            <a:r>
              <a:rPr lang="en-GB" sz="2400" dirty="0" smtClean="0"/>
              <a:t>erformance </a:t>
            </a:r>
            <a:r>
              <a:rPr lang="en-GB" sz="2400" dirty="0" err="1" smtClean="0"/>
              <a:t>params</a:t>
            </a:r>
            <a:r>
              <a:rPr lang="en-GB" sz="2400" dirty="0" smtClean="0"/>
              <a:t>:</a:t>
            </a:r>
          </a:p>
          <a:p>
            <a:pPr marL="0" indent="0">
              <a:buNone/>
            </a:pPr>
            <a:r>
              <a:rPr lang="en-GB" sz="2400" dirty="0"/>
              <a:t>D</a:t>
            </a:r>
            <a:r>
              <a:rPr lang="en-GB" sz="2400" dirty="0" smtClean="0"/>
              <a:t>one by people involved in detector design (with feedback from civil engineers) </a:t>
            </a:r>
            <a:endParaRPr lang="en-GB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5689-A46C-5544-B62B-905A3E9E4F7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45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500" y="172350"/>
            <a:ext cx="8775700" cy="170725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GB" sz="3600" dirty="0" smtClean="0"/>
              <a:t>ET underground infrastructure cost assessment</a:t>
            </a:r>
            <a:br>
              <a:rPr lang="en-GB" sz="3600" dirty="0" smtClean="0"/>
            </a:br>
            <a:r>
              <a:rPr lang="en-GB" sz="3600" dirty="0" smtClean="0"/>
              <a:t>requires a risk management plan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872" y="1204329"/>
            <a:ext cx="4797365" cy="33349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e 4"/>
          <p:cNvSpPr/>
          <p:nvPr/>
        </p:nvSpPr>
        <p:spPr>
          <a:xfrm>
            <a:off x="3997803" y="2200027"/>
            <a:ext cx="2716185" cy="76439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5689-A46C-5544-B62B-905A3E9E4F70}" type="slidenum">
              <a:rPr lang="en-GB" smtClean="0"/>
              <a:t>14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266520" y="1329333"/>
            <a:ext cx="3825351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Includes:</a:t>
            </a:r>
          </a:p>
          <a:p>
            <a:endParaRPr lang="en-GB" sz="2000" dirty="0"/>
          </a:p>
          <a:p>
            <a:pPr marL="285750" indent="-285750">
              <a:buFont typeface="Arial"/>
              <a:buChar char="•"/>
            </a:pPr>
            <a:r>
              <a:rPr lang="en-GB" sz="2000" dirty="0" err="1" smtClean="0"/>
              <a:t>Rockburst</a:t>
            </a:r>
            <a:r>
              <a:rPr lang="en-GB" sz="2000" dirty="0" smtClean="0"/>
              <a:t> in hard rock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 smtClean="0"/>
              <a:t>Deformations on soft rock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 smtClean="0"/>
              <a:t>High pressure mudflow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 smtClean="0"/>
              <a:t>Water inrush</a:t>
            </a:r>
          </a:p>
          <a:p>
            <a:pPr marL="285750" indent="-285750">
              <a:buFont typeface="Arial"/>
              <a:buChar char="•"/>
            </a:pPr>
            <a:endParaRPr lang="en-GB" sz="2400" dirty="0"/>
          </a:p>
          <a:p>
            <a:r>
              <a:rPr lang="en-GB" sz="2400" dirty="0" smtClean="0"/>
              <a:t>Including epistemic and </a:t>
            </a:r>
            <a:r>
              <a:rPr lang="en-GB" sz="2400" dirty="0" err="1" smtClean="0"/>
              <a:t>aleatory</a:t>
            </a:r>
            <a:r>
              <a:rPr lang="en-GB" sz="2400" dirty="0" smtClean="0"/>
              <a:t> uncertainty</a:t>
            </a:r>
            <a:endParaRPr lang="en-GB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619500" y="4419600"/>
            <a:ext cx="539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J.A. Hudson, X. Fend – Rock Engineering Risk CRC PRESS 2015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784857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7"/>
          <p:cNvSpPr/>
          <p:nvPr/>
        </p:nvSpPr>
        <p:spPr>
          <a:xfrm>
            <a:off x="203807" y="1370253"/>
            <a:ext cx="3558832" cy="1070154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7800" y="172350"/>
            <a:ext cx="8788400" cy="5685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GB" sz="3600" dirty="0" smtClean="0"/>
              <a:t>ET underground infrastructure cost assessment</a:t>
            </a:r>
            <a:br>
              <a:rPr lang="en-GB" sz="3600" dirty="0" smtClean="0"/>
            </a:br>
            <a:r>
              <a:rPr lang="en-GB" sz="3600" dirty="0" smtClean="0"/>
              <a:t>requires a risk management plan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Immagin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3" r="41830" b="47604"/>
          <a:stretch/>
        </p:blipFill>
        <p:spPr bwMode="auto">
          <a:xfrm>
            <a:off x="3997802" y="1446471"/>
            <a:ext cx="4468136" cy="15875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e 4"/>
          <p:cNvSpPr/>
          <p:nvPr/>
        </p:nvSpPr>
        <p:spPr>
          <a:xfrm>
            <a:off x="3997802" y="1869827"/>
            <a:ext cx="4217296" cy="103487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5689-A46C-5544-B62B-905A3E9E4F70}" type="slidenum">
              <a:rPr lang="en-GB" smtClean="0"/>
              <a:t>15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266520" y="1367433"/>
            <a:ext cx="3825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Identify lithology</a:t>
            </a:r>
          </a:p>
          <a:p>
            <a:r>
              <a:rPr lang="en-GB" sz="2000" dirty="0" smtClean="0"/>
              <a:t>Identify tectonic condition</a:t>
            </a:r>
          </a:p>
          <a:p>
            <a:r>
              <a:rPr lang="en-GB" sz="2000" dirty="0" smtClean="0"/>
              <a:t>Local geological structures</a:t>
            </a:r>
            <a:endParaRPr lang="en-GB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03806" y="2928224"/>
            <a:ext cx="4891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Estimation of full in situ stress tensor</a:t>
            </a:r>
          </a:p>
          <a:p>
            <a:r>
              <a:rPr lang="en-GB" sz="2000" dirty="0" smtClean="0"/>
              <a:t>Hydraulic conductivity</a:t>
            </a:r>
          </a:p>
          <a:p>
            <a:r>
              <a:rPr lang="en-GB" sz="2000" dirty="0" smtClean="0"/>
              <a:t>Porosity</a:t>
            </a:r>
          </a:p>
          <a:p>
            <a:r>
              <a:rPr lang="en-GB" sz="2000" dirty="0" smtClean="0"/>
              <a:t>Drainage porosity</a:t>
            </a:r>
          </a:p>
        </p:txBody>
      </p:sp>
      <p:cxnSp>
        <p:nvCxnSpPr>
          <p:cNvPr id="10" name="Connettore 2 9"/>
          <p:cNvCxnSpPr>
            <a:stCxn id="8" idx="3"/>
          </p:cNvCxnSpPr>
          <p:nvPr/>
        </p:nvCxnSpPr>
        <p:spPr>
          <a:xfrm>
            <a:off x="3762639" y="1905330"/>
            <a:ext cx="453761" cy="50767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arrotondato 10"/>
          <p:cNvSpPr/>
          <p:nvPr/>
        </p:nvSpPr>
        <p:spPr>
          <a:xfrm>
            <a:off x="203806" y="2904703"/>
            <a:ext cx="4766015" cy="1413297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4969820" y="2763584"/>
            <a:ext cx="627108" cy="74345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 rot="19487372">
            <a:off x="3025793" y="3315859"/>
            <a:ext cx="2633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Strong scale effect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2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" y="172350"/>
            <a:ext cx="7162800" cy="5685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Variability </a:t>
            </a:r>
            <a:r>
              <a:rPr lang="en-GB" dirty="0"/>
              <a:t>of geological conditions can lead to squeezing behaviour</a:t>
            </a:r>
            <a:r>
              <a:rPr lang="it-IT" dirty="0" smtClean="0">
                <a:effectLst/>
              </a:rPr>
              <a:t> </a:t>
            </a:r>
            <a:endParaRPr lang="en-GB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2" b="7922"/>
          <a:stretch>
            <a:fillRect/>
          </a:stretch>
        </p:blipFill>
        <p:spPr bwMode="auto">
          <a:xfrm>
            <a:off x="1454700" y="1114375"/>
            <a:ext cx="650820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5689-A46C-5544-B62B-905A3E9E4F7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11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LEP TUNNEL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00071"/>
            <a:ext cx="8229600" cy="3394472"/>
          </a:xfrm>
        </p:spPr>
        <p:txBody>
          <a:bodyPr>
            <a:normAutofit/>
          </a:bodyPr>
          <a:lstStyle/>
          <a:p>
            <a:r>
              <a:rPr lang="it-IT" dirty="0" err="1"/>
              <a:t>exploration</a:t>
            </a:r>
            <a:r>
              <a:rPr lang="it-IT" dirty="0"/>
              <a:t> tunnel </a:t>
            </a:r>
            <a:r>
              <a:rPr lang="it-IT" dirty="0" err="1"/>
              <a:t>about</a:t>
            </a:r>
            <a:r>
              <a:rPr lang="it-IT" dirty="0"/>
              <a:t>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      4 </a:t>
            </a:r>
            <a:r>
              <a:rPr lang="it-IT" dirty="0"/>
              <a:t>km long</a:t>
            </a:r>
            <a:r>
              <a:rPr lang="it-IT" dirty="0" smtClean="0">
                <a:effectLst/>
              </a:rPr>
              <a:t> </a:t>
            </a:r>
            <a:r>
              <a:rPr lang="it-IT" dirty="0"/>
              <a:t>to </a:t>
            </a:r>
            <a:r>
              <a:rPr lang="it-IT" dirty="0" err="1"/>
              <a:t>explore</a:t>
            </a:r>
            <a:r>
              <a:rPr lang="it-IT" dirty="0"/>
              <a:t> the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      </a:t>
            </a:r>
            <a:r>
              <a:rPr lang="it-IT" dirty="0" err="1" smtClean="0"/>
              <a:t>transition</a:t>
            </a:r>
            <a:r>
              <a:rPr lang="it-IT" dirty="0" smtClean="0"/>
              <a:t> </a:t>
            </a:r>
            <a:r>
              <a:rPr lang="it-IT" dirty="0"/>
              <a:t>from the molasse </a:t>
            </a:r>
            <a:r>
              <a:rPr lang="it-IT" dirty="0" smtClean="0"/>
              <a:t>to </a:t>
            </a:r>
            <a:r>
              <a:rPr lang="it-IT" dirty="0" err="1"/>
              <a:t>limestone</a:t>
            </a:r>
            <a:r>
              <a:rPr lang="it-IT" dirty="0"/>
              <a:t> </a:t>
            </a:r>
            <a:endParaRPr lang="it-IT" dirty="0" smtClean="0"/>
          </a:p>
          <a:p>
            <a:r>
              <a:rPr lang="en-GB" dirty="0" smtClean="0"/>
              <a:t>2 years program of test borings: 9 km vertical boreholes (including one 1000m deep)</a:t>
            </a:r>
          </a:p>
          <a:p>
            <a:r>
              <a:rPr lang="en-GB" dirty="0" smtClean="0"/>
              <a:t>Extensive geological and hydrological studies</a:t>
            </a:r>
          </a:p>
          <a:p>
            <a:pPr marL="0" indent="0">
              <a:buNone/>
            </a:pPr>
            <a:r>
              <a:rPr lang="en-GB" dirty="0" smtClean="0"/>
              <a:t>Problems under the Jura Mountain due to water inrush and mudflow with delay of 8 months and cost increase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5689-A46C-5544-B62B-905A3E9E4F70}" type="slidenum">
              <a:rPr lang="en-GB" smtClean="0"/>
              <a:t>17</a:t>
            </a:fld>
            <a:endParaRPr lang="en-GB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300" y="459360"/>
            <a:ext cx="3700496" cy="208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58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25925" y="146950"/>
            <a:ext cx="4590000" cy="568500"/>
          </a:xfrm>
        </p:spPr>
        <p:txBody>
          <a:bodyPr/>
          <a:lstStyle/>
          <a:p>
            <a:pPr algn="ctr"/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 smtClean="0"/>
              <a:t>To compare the infrastructure cost among sites a detailed design is needed that includes geological/hydrogeological detailed investigations and a risk management plan. 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dirty="0"/>
              <a:t>Underground seismic sites characterization at the foreseen location of the three detector </a:t>
            </a:r>
            <a:r>
              <a:rPr lang="en-GB" dirty="0" smtClean="0"/>
              <a:t>corners to take into account small </a:t>
            </a:r>
            <a:r>
              <a:rPr lang="en-GB" dirty="0"/>
              <a:t>scale effect due to </a:t>
            </a:r>
            <a:r>
              <a:rPr lang="en-GB" dirty="0" err="1"/>
              <a:t>lithostratigraphic</a:t>
            </a:r>
            <a:r>
              <a:rPr lang="en-GB" dirty="0"/>
              <a:t> </a:t>
            </a:r>
            <a:r>
              <a:rPr lang="en-GB" dirty="0" smtClean="0"/>
              <a:t>variation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5689-A46C-5544-B62B-905A3E9E4F7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007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9" y="631205"/>
            <a:ext cx="7447165" cy="440990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16200000">
            <a:off x="-822905" y="1926817"/>
            <a:ext cx="2956035" cy="804199"/>
          </a:xfrm>
        </p:spPr>
        <p:txBody>
          <a:bodyPr/>
          <a:lstStyle/>
          <a:p>
            <a:r>
              <a:rPr lang="en-GB" dirty="0" smtClean="0"/>
              <a:t>ET roadmap</a:t>
            </a:r>
            <a:endParaRPr lang="en-GB" dirty="0"/>
          </a:p>
        </p:txBody>
      </p:sp>
      <p:pic>
        <p:nvPicPr>
          <p:cNvPr id="6" name="Immagine 5" descr="ET-new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0501" y="76945"/>
            <a:ext cx="1462683" cy="47246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379636" y="176400"/>
            <a:ext cx="5910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TIMING</a:t>
            </a:r>
            <a:endParaRPr lang="en-GB" sz="3600" b="1" dirty="0"/>
          </a:p>
        </p:txBody>
      </p:sp>
      <p:sp>
        <p:nvSpPr>
          <p:cNvPr id="7" name="Ovale 6"/>
          <p:cNvSpPr/>
          <p:nvPr/>
        </p:nvSpPr>
        <p:spPr>
          <a:xfrm>
            <a:off x="2179198" y="1058394"/>
            <a:ext cx="2978757" cy="62327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5689-A46C-5544-B62B-905A3E9E4F7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22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" name="Rettangolo 4"/>
          <p:cNvSpPr/>
          <p:nvPr/>
        </p:nvSpPr>
        <p:spPr>
          <a:xfrm>
            <a:off x="457200" y="792600"/>
            <a:ext cx="8229600" cy="37856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2400" dirty="0" smtClean="0"/>
              <a:t>Purpose of the </a:t>
            </a:r>
            <a:r>
              <a:rPr lang="en-GB" sz="2400" dirty="0" smtClean="0"/>
              <a:t>Site Evaluation Parameters (SEP) WG3 </a:t>
            </a:r>
            <a:r>
              <a:rPr lang="en-GB" sz="2400" dirty="0" smtClean="0"/>
              <a:t>is to define the site evaluation parameters from an infrastructural and geological point of view. This should include all the possible parameters that have an impact on:</a:t>
            </a:r>
          </a:p>
          <a:p>
            <a:endParaRPr lang="en-GB" sz="2400" dirty="0"/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Infrastructure cost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Detector operation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Detector lifetime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Safety</a:t>
            </a:r>
          </a:p>
          <a:p>
            <a:pPr algn="ctr"/>
            <a:r>
              <a:rPr lang="en-GB" sz="2400" dirty="0" smtClean="0"/>
              <a:t>The output is a document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251200" y="152400"/>
            <a:ext cx="2349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3366FF"/>
                </a:solidFill>
              </a:rPr>
              <a:t>SCOPE</a:t>
            </a:r>
            <a:endParaRPr lang="en-GB" sz="32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73525" y="235850"/>
            <a:ext cx="4590000" cy="568500"/>
          </a:xfrm>
        </p:spPr>
        <p:txBody>
          <a:bodyPr/>
          <a:lstStyle/>
          <a:p>
            <a:pPr algn="ctr"/>
            <a:r>
              <a:rPr lang="en-GB" dirty="0" smtClean="0"/>
              <a:t>TIMING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1700" y="860375"/>
            <a:ext cx="8520600" cy="3416400"/>
          </a:xfrm>
        </p:spPr>
        <p:txBody>
          <a:bodyPr/>
          <a:lstStyle/>
          <a:p>
            <a:pPr marL="114300" indent="0">
              <a:buNone/>
            </a:pPr>
            <a:r>
              <a:rPr lang="en-GB" dirty="0"/>
              <a:t>Site qualification early 2021 !</a:t>
            </a:r>
            <a:r>
              <a:rPr lang="en-GB" dirty="0" smtClean="0"/>
              <a:t>!</a:t>
            </a:r>
          </a:p>
          <a:p>
            <a:pPr marL="114300" indent="0">
              <a:buNone/>
            </a:pPr>
            <a:endParaRPr lang="en-GB" dirty="0"/>
          </a:p>
          <a:p>
            <a:r>
              <a:rPr lang="en-GB" dirty="0" smtClean="0"/>
              <a:t>First WG3 doc draft before summer break </a:t>
            </a:r>
            <a:endParaRPr lang="en-GB" dirty="0"/>
          </a:p>
          <a:p>
            <a:pPr marL="114300" indent="0">
              <a:buNone/>
            </a:pPr>
            <a:endParaRPr lang="en-GB" dirty="0" smtClean="0"/>
          </a:p>
          <a:p>
            <a:r>
              <a:rPr lang="en-GB" dirty="0" smtClean="0"/>
              <a:t>Geological and hydrogeological campaign (~ 2 years ?)</a:t>
            </a:r>
          </a:p>
          <a:p>
            <a:pPr marL="596900" lvl="1" indent="0">
              <a:buNone/>
            </a:pPr>
            <a:r>
              <a:rPr lang="en-GB" dirty="0" smtClean="0"/>
              <a:t>In case of detailed design done by specialized companies, should campaigns be made by the companies ?</a:t>
            </a:r>
          </a:p>
          <a:p>
            <a:pPr marL="596900" lvl="1" indent="0">
              <a:buNone/>
            </a:pPr>
            <a:endParaRPr lang="en-GB" dirty="0" smtClean="0"/>
          </a:p>
          <a:p>
            <a:r>
              <a:rPr lang="en-GB" dirty="0" smtClean="0"/>
              <a:t>Seismic sites characterization at the foreseen detector corners (~ 1 year ?)</a:t>
            </a:r>
          </a:p>
          <a:p>
            <a:pPr marL="114300" indent="0">
              <a:buNone/>
            </a:pPr>
            <a:endParaRPr lang="en-GB" dirty="0" smtClean="0"/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5689-A46C-5544-B62B-905A3E9E4F7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087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endParaRPr lang="en-GB" sz="5400" dirty="0" smtClean="0"/>
          </a:p>
          <a:p>
            <a:pPr marL="114300" indent="0" algn="ctr">
              <a:buNone/>
            </a:pPr>
            <a:r>
              <a:rPr lang="en-GB" sz="5400" dirty="0" smtClean="0"/>
              <a:t>THANKS</a:t>
            </a:r>
            <a:endParaRPr lang="en-GB" sz="5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5689-A46C-5544-B62B-905A3E9E4F7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81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2500" y="106150"/>
            <a:ext cx="8520600" cy="841800"/>
          </a:xfrm>
        </p:spPr>
        <p:txBody>
          <a:bodyPr/>
          <a:lstStyle/>
          <a:p>
            <a:r>
              <a:rPr lang="en-GB" dirty="0" smtClean="0"/>
              <a:t>WG3 doc organization</a:t>
            </a:r>
            <a:endParaRPr lang="en-GB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57200" y="1181100"/>
            <a:ext cx="8229600" cy="45259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8" indent="-342900" algn="just">
              <a:buFont typeface="Arial"/>
              <a:buChar char="•"/>
            </a:pPr>
            <a:r>
              <a:rPr lang="en-GB" sz="2400" dirty="0" smtClean="0"/>
              <a:t>Detector requirements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General list of site parameters</a:t>
            </a:r>
          </a:p>
          <a:p>
            <a:pPr marL="965200" lvl="7" indent="-342900">
              <a:buFont typeface="Wingdings" charset="2"/>
              <a:buChar char="Ø"/>
            </a:pPr>
            <a:r>
              <a:rPr lang="en-GB" sz="2400" dirty="0" smtClean="0"/>
              <a:t>Surface</a:t>
            </a:r>
          </a:p>
          <a:p>
            <a:pPr marL="965200" lvl="8" indent="-342900">
              <a:buFont typeface="Wingdings" charset="2"/>
              <a:buChar char="Ø"/>
            </a:pPr>
            <a:r>
              <a:rPr lang="en-GB" sz="2400" dirty="0" smtClean="0"/>
              <a:t>Underground</a:t>
            </a:r>
          </a:p>
          <a:p>
            <a:pPr marL="965200" lvl="8" indent="-342900">
              <a:buFont typeface="Wingdings" charset="2"/>
              <a:buChar char="Ø"/>
            </a:pPr>
            <a:r>
              <a:rPr lang="en-GB" sz="2400" dirty="0" smtClean="0"/>
              <a:t>Safety</a:t>
            </a:r>
          </a:p>
          <a:p>
            <a:pPr marL="965200" lvl="8" indent="-342900">
              <a:buFont typeface="Wingdings" charset="2"/>
              <a:buChar char="Ø"/>
            </a:pPr>
            <a:r>
              <a:rPr lang="en-GB" sz="2400" dirty="0" smtClean="0"/>
              <a:t>lifetime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Detailed list (with </a:t>
            </a:r>
            <a:r>
              <a:rPr lang="en-GB" sz="2400" dirty="0" smtClean="0"/>
              <a:t>context/description</a:t>
            </a:r>
            <a:r>
              <a:rPr lang="en-GB" sz="24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Info/lesson </a:t>
            </a:r>
            <a:r>
              <a:rPr lang="en-GB" sz="2400" dirty="0" smtClean="0"/>
              <a:t>learned from other surface/underground facilities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2131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7900" y="-135150"/>
            <a:ext cx="8520600" cy="841800"/>
          </a:xfrm>
        </p:spPr>
        <p:txBody>
          <a:bodyPr/>
          <a:lstStyle/>
          <a:p>
            <a:r>
              <a:rPr lang="en-GB" dirty="0" smtClean="0"/>
              <a:t>Science driven requirements</a:t>
            </a:r>
            <a:endParaRPr lang="en-GB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012457"/>
              </p:ext>
            </p:extLst>
          </p:nvPr>
        </p:nvGraphicFramePr>
        <p:xfrm>
          <a:off x="1968500" y="1231900"/>
          <a:ext cx="5600700" cy="3443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50"/>
                <a:gridCol w="2800350"/>
              </a:tblGrid>
              <a:tr h="313055">
                <a:tc>
                  <a:txBody>
                    <a:bodyPr/>
                    <a:lstStyle/>
                    <a:p>
                      <a:r>
                        <a:rPr lang="en-GB" dirty="0" smtClean="0"/>
                        <a:t>Requirement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13055">
                <a:tc>
                  <a:txBody>
                    <a:bodyPr/>
                    <a:lstStyle/>
                    <a:p>
                      <a:r>
                        <a:rPr lang="en-GB" dirty="0" smtClean="0"/>
                        <a:t>Lifetime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 years</a:t>
                      </a:r>
                      <a:endParaRPr lang="en-GB" dirty="0"/>
                    </a:p>
                  </a:txBody>
                  <a:tcPr/>
                </a:tc>
              </a:tr>
              <a:tr h="313055">
                <a:tc>
                  <a:txBody>
                    <a:bodyPr/>
                    <a:lstStyle/>
                    <a:p>
                      <a:r>
                        <a:rPr lang="en-GB" dirty="0" smtClean="0"/>
                        <a:t>Topology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Δ</a:t>
                      </a:r>
                      <a:r>
                        <a:rPr lang="en-GB" dirty="0" smtClean="0"/>
                        <a:t>/L</a:t>
                      </a:r>
                      <a:endParaRPr lang="en-GB" dirty="0"/>
                    </a:p>
                  </a:txBody>
                  <a:tcPr/>
                </a:tc>
              </a:tr>
              <a:tr h="313055">
                <a:tc>
                  <a:txBody>
                    <a:bodyPr/>
                    <a:lstStyle/>
                    <a:p>
                      <a:r>
                        <a:rPr lang="en-GB" dirty="0" smtClean="0"/>
                        <a:t>Detector</a:t>
                      </a:r>
                      <a:r>
                        <a:rPr lang="en-GB" baseline="0" dirty="0" smtClean="0"/>
                        <a:t> depth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Few 100 m (we need input)</a:t>
                      </a:r>
                      <a:endParaRPr lang="en-GB" dirty="0"/>
                    </a:p>
                  </a:txBody>
                  <a:tcPr/>
                </a:tc>
              </a:tr>
              <a:tr h="313055">
                <a:tc>
                  <a:txBody>
                    <a:bodyPr/>
                    <a:lstStyle/>
                    <a:p>
                      <a:r>
                        <a:rPr lang="en-GB" dirty="0" smtClean="0"/>
                        <a:t>Seismic noise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? (at the three detector corners)</a:t>
                      </a:r>
                      <a:endParaRPr lang="en-GB" dirty="0"/>
                    </a:p>
                  </a:txBody>
                  <a:tcPr/>
                </a:tc>
              </a:tr>
              <a:tr h="313055">
                <a:tc>
                  <a:txBody>
                    <a:bodyPr/>
                    <a:lstStyle/>
                    <a:p>
                      <a:r>
                        <a:rPr lang="en-GB" dirty="0" smtClean="0"/>
                        <a:t>Earthquakes frequency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? (impact</a:t>
                      </a:r>
                      <a:r>
                        <a:rPr lang="en-GB" baseline="0" dirty="0" smtClean="0"/>
                        <a:t> on duty cycle)</a:t>
                      </a:r>
                      <a:endParaRPr lang="en-GB" dirty="0"/>
                    </a:p>
                  </a:txBody>
                  <a:tcPr/>
                </a:tc>
              </a:tr>
              <a:tr h="313055">
                <a:tc>
                  <a:txBody>
                    <a:bodyPr/>
                    <a:lstStyle/>
                    <a:p>
                      <a:r>
                        <a:rPr lang="en-GB" dirty="0" smtClean="0"/>
                        <a:t>Tunnels/caverns stability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?</a:t>
                      </a:r>
                    </a:p>
                  </a:txBody>
                  <a:tcPr/>
                </a:tc>
              </a:tr>
              <a:tr h="313055">
                <a:tc>
                  <a:txBody>
                    <a:bodyPr/>
                    <a:lstStyle/>
                    <a:p>
                      <a:r>
                        <a:rPr lang="en-GB" dirty="0" smtClean="0"/>
                        <a:t>Caverns size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</a:tr>
              <a:tr h="313055">
                <a:tc>
                  <a:txBody>
                    <a:bodyPr/>
                    <a:lstStyle/>
                    <a:p>
                      <a:r>
                        <a:rPr lang="en-GB" dirty="0" smtClean="0"/>
                        <a:t>Vacuum pipe diameter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1.2m ?</a:t>
                      </a:r>
                      <a:endParaRPr lang="en-GB" dirty="0"/>
                    </a:p>
                  </a:txBody>
                  <a:tcPr/>
                </a:tc>
              </a:tr>
              <a:tr h="313055"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 pipes in the tunnel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4?</a:t>
                      </a:r>
                      <a:endParaRPr lang="en-GB" dirty="0"/>
                    </a:p>
                  </a:txBody>
                  <a:tcPr/>
                </a:tc>
              </a:tr>
              <a:tr h="313055">
                <a:tc>
                  <a:txBody>
                    <a:bodyPr/>
                    <a:lstStyle/>
                    <a:p>
                      <a:r>
                        <a:rPr lang="en-GB" dirty="0" smtClean="0"/>
                        <a:t>Pipe material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STS 304L ?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03200" y="685800"/>
            <a:ext cx="835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Lot of work done for ET but some parameters need to be frozen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3613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7900" y="-33550"/>
            <a:ext cx="8520600" cy="841800"/>
          </a:xfrm>
        </p:spPr>
        <p:txBody>
          <a:bodyPr/>
          <a:lstStyle/>
          <a:p>
            <a:r>
              <a:rPr lang="en-GB" dirty="0" smtClean="0"/>
              <a:t>Surface</a:t>
            </a:r>
            <a:endParaRPr lang="en-GB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404543"/>
              </p:ext>
            </p:extLst>
          </p:nvPr>
        </p:nvGraphicFramePr>
        <p:xfrm>
          <a:off x="495300" y="704850"/>
          <a:ext cx="2971800" cy="3638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</a:tblGrid>
              <a:tr h="330777">
                <a:tc>
                  <a:txBody>
                    <a:bodyPr/>
                    <a:lstStyle/>
                    <a:p>
                      <a:r>
                        <a:rPr lang="en-GB" dirty="0" smtClean="0"/>
                        <a:t>Surface</a:t>
                      </a:r>
                      <a:endParaRPr lang="en-GB" dirty="0"/>
                    </a:p>
                  </a:txBody>
                  <a:tcPr/>
                </a:tc>
              </a:tr>
              <a:tr h="330777">
                <a:tc>
                  <a:txBody>
                    <a:bodyPr/>
                    <a:lstStyle/>
                    <a:p>
                      <a:r>
                        <a:rPr lang="en-GB" dirty="0" smtClean="0"/>
                        <a:t>Analysis of surface conditions</a:t>
                      </a:r>
                      <a:endParaRPr lang="en-GB" dirty="0"/>
                    </a:p>
                  </a:txBody>
                  <a:tcPr/>
                </a:tc>
              </a:tr>
              <a:tr h="330777">
                <a:tc>
                  <a:txBody>
                    <a:bodyPr/>
                    <a:lstStyle/>
                    <a:p>
                      <a:r>
                        <a:rPr lang="en-GB" dirty="0" smtClean="0"/>
                        <a:t>      Land use</a:t>
                      </a:r>
                      <a:endParaRPr lang="en-GB" dirty="0"/>
                    </a:p>
                  </a:txBody>
                  <a:tcPr/>
                </a:tc>
              </a:tr>
              <a:tr h="330777">
                <a:tc>
                  <a:txBody>
                    <a:bodyPr/>
                    <a:lstStyle/>
                    <a:p>
                      <a:r>
                        <a:rPr lang="en-GB" dirty="0" smtClean="0"/>
                        <a:t>      ground stability </a:t>
                      </a:r>
                      <a:r>
                        <a:rPr lang="en-GB" dirty="0" err="1" smtClean="0"/>
                        <a:t>Din</a:t>
                      </a:r>
                      <a:r>
                        <a:rPr lang="en-GB" baseline="0" dirty="0" err="1" smtClean="0"/>
                        <a:t>SAR</a:t>
                      </a:r>
                      <a:endParaRPr lang="en-GB" dirty="0"/>
                    </a:p>
                  </a:txBody>
                  <a:tcPr/>
                </a:tc>
              </a:tr>
              <a:tr h="330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 smtClean="0"/>
                        <a:t>Interference analysis</a:t>
                      </a:r>
                    </a:p>
                  </a:txBody>
                  <a:tcPr/>
                </a:tc>
              </a:tr>
              <a:tr h="330777">
                <a:tc>
                  <a:txBody>
                    <a:bodyPr/>
                    <a:lstStyle/>
                    <a:p>
                      <a:r>
                        <a:rPr lang="en-GB" dirty="0" smtClean="0"/>
                        <a:t>Analysis of </a:t>
                      </a:r>
                      <a:r>
                        <a:rPr lang="en-GB" dirty="0" err="1" smtClean="0"/>
                        <a:t>descendery</a:t>
                      </a:r>
                      <a:r>
                        <a:rPr lang="en-GB" dirty="0" smtClean="0"/>
                        <a:t> portals</a:t>
                      </a:r>
                      <a:endParaRPr lang="en-GB" dirty="0"/>
                    </a:p>
                  </a:txBody>
                  <a:tcPr/>
                </a:tc>
              </a:tr>
              <a:tr h="330777">
                <a:tc>
                  <a:txBody>
                    <a:bodyPr/>
                    <a:lstStyle/>
                    <a:p>
                      <a:r>
                        <a:rPr lang="en-GB" dirty="0" smtClean="0"/>
                        <a:t>….</a:t>
                      </a:r>
                    </a:p>
                  </a:txBody>
                  <a:tcPr/>
                </a:tc>
              </a:tr>
              <a:tr h="330777">
                <a:tc>
                  <a:txBody>
                    <a:bodyPr/>
                    <a:lstStyle/>
                    <a:p>
                      <a:r>
                        <a:rPr lang="en-GB" dirty="0" smtClean="0"/>
                        <a:t>…..</a:t>
                      </a:r>
                      <a:endParaRPr lang="en-GB" dirty="0"/>
                    </a:p>
                  </a:txBody>
                  <a:tcPr/>
                </a:tc>
              </a:tr>
              <a:tr h="33077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077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077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300" y="787400"/>
            <a:ext cx="2794000" cy="21336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300" y="2578100"/>
            <a:ext cx="3746499" cy="21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5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7900" y="-147850"/>
            <a:ext cx="8520600" cy="841800"/>
          </a:xfrm>
        </p:spPr>
        <p:txBody>
          <a:bodyPr/>
          <a:lstStyle/>
          <a:p>
            <a:r>
              <a:rPr lang="en-GB" dirty="0" smtClean="0"/>
              <a:t>Underground</a:t>
            </a:r>
            <a:endParaRPr lang="en-GB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535366"/>
            <a:ext cx="5157154" cy="3947733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332447"/>
              </p:ext>
            </p:extLst>
          </p:nvPr>
        </p:nvGraphicFramePr>
        <p:xfrm>
          <a:off x="330200" y="1377950"/>
          <a:ext cx="3048000" cy="3114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Rock mechanics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Determine position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of dislocations and faults 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Rock </a:t>
                      </a:r>
                      <a:r>
                        <a:rPr lang="en-GB" dirty="0" smtClean="0"/>
                        <a:t>mass classification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Strength</a:t>
                      </a:r>
                      <a:r>
                        <a:rPr lang="en-GB" baseline="0" dirty="0" smtClean="0"/>
                        <a:t> parameters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Elastic parameters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Anelastic</a:t>
                      </a:r>
                      <a:r>
                        <a:rPr lang="en-GB" dirty="0" smtClean="0"/>
                        <a:t> parameters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Constitutive model of rocks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Distribution of rock stresses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11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7900" y="-147850"/>
            <a:ext cx="8520600" cy="841800"/>
          </a:xfrm>
        </p:spPr>
        <p:txBody>
          <a:bodyPr/>
          <a:lstStyle/>
          <a:p>
            <a:r>
              <a:rPr lang="en-GB" dirty="0" smtClean="0"/>
              <a:t>Underground</a:t>
            </a:r>
            <a:endParaRPr lang="en-GB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430693"/>
              </p:ext>
            </p:extLst>
          </p:nvPr>
        </p:nvGraphicFramePr>
        <p:xfrm>
          <a:off x="330200" y="1377950"/>
          <a:ext cx="304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Hydrology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Hydraulic conductivity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Porosity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Effective</a:t>
                      </a:r>
                      <a:r>
                        <a:rPr lang="en-GB" baseline="0" dirty="0" smtClean="0"/>
                        <a:t> drainage porosity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Dispersivity</a:t>
                      </a:r>
                      <a:r>
                        <a:rPr lang="en-GB" dirty="0" smtClean="0"/>
                        <a:t> coefficients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Water table location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Constitutive model of rocks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Distribution of rock stresses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3797300" y="105987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2000" dirty="0"/>
              <a:t>Hydrogeological data must be collected corresponding to the different lithological </a:t>
            </a:r>
            <a:r>
              <a:rPr lang="en-GB" sz="2000" dirty="0" smtClean="0"/>
              <a:t>faces </a:t>
            </a:r>
            <a:r>
              <a:rPr lang="en-GB" sz="2000" dirty="0"/>
              <a:t>(i.e. nature of the geological formations) that can be potentially encountered according to the different possible configurations of the ET.</a:t>
            </a:r>
          </a:p>
        </p:txBody>
      </p:sp>
    </p:spTree>
    <p:extLst>
      <p:ext uri="{BB962C8B-B14F-4D97-AF65-F5344CB8AC3E}">
        <p14:creationId xmlns:p14="http://schemas.microsoft.com/office/powerpoint/2010/main" val="49184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Safety</a:t>
            </a:r>
            <a:endParaRPr lang="en-GB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474471"/>
              </p:ext>
            </p:extLst>
          </p:nvPr>
        </p:nvGraphicFramePr>
        <p:xfrm>
          <a:off x="228600" y="819150"/>
          <a:ext cx="304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Safety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Radioactivity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Radon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</a:t>
                      </a:r>
                      <a:r>
                        <a:rPr lang="en-GB" dirty="0" err="1" smtClean="0"/>
                        <a:t>Thoron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Water inrush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581400" y="1155700"/>
            <a:ext cx="5321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000" dirty="0" smtClean="0"/>
              <a:t>EURATOM establishes reference levels for indoor radon concentration -&gt; 100 </a:t>
            </a:r>
            <a:r>
              <a:rPr lang="en-GB" sz="2000" dirty="0" err="1" smtClean="0"/>
              <a:t>Bq</a:t>
            </a:r>
            <a:r>
              <a:rPr lang="en-GB" sz="2000" dirty="0" smtClean="0"/>
              <a:t> m</a:t>
            </a:r>
            <a:r>
              <a:rPr lang="en-GB" sz="2000" baseline="30000" dirty="0" smtClean="0"/>
              <a:t>-3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/>
              <a:t>Measurement of radon and </a:t>
            </a:r>
            <a:r>
              <a:rPr lang="en-GB" sz="2000" dirty="0" err="1" smtClean="0"/>
              <a:t>thoron</a:t>
            </a:r>
            <a:r>
              <a:rPr lang="en-GB" sz="2000" dirty="0" smtClean="0"/>
              <a:t> are needed underground and outside (radon can enter through ventilation system). 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/>
              <a:t>Radon can enter through groundwater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/>
              <a:t>Selection of construction materials needed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93969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7900" y="-71650"/>
            <a:ext cx="8520600" cy="841800"/>
          </a:xfrm>
        </p:spPr>
        <p:txBody>
          <a:bodyPr/>
          <a:lstStyle/>
          <a:p>
            <a:r>
              <a:rPr lang="en-GB" dirty="0" smtClean="0"/>
              <a:t>Lifetime</a:t>
            </a:r>
            <a:endParaRPr lang="en-GB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903450"/>
              </p:ext>
            </p:extLst>
          </p:nvPr>
        </p:nvGraphicFramePr>
        <p:xfrm>
          <a:off x="215900" y="1610544"/>
          <a:ext cx="6642100" cy="2953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1050"/>
                <a:gridCol w="3321050"/>
              </a:tblGrid>
              <a:tr h="316322">
                <a:tc>
                  <a:txBody>
                    <a:bodyPr/>
                    <a:lstStyle/>
                    <a:p>
                      <a:r>
                        <a:rPr lang="en-GB" dirty="0" smtClean="0"/>
                        <a:t>Corrosion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16322">
                <a:tc>
                  <a:txBody>
                    <a:bodyPr/>
                    <a:lstStyle/>
                    <a:p>
                      <a:r>
                        <a:rPr lang="en-GB" dirty="0" smtClean="0"/>
                        <a:t>    </a:t>
                      </a:r>
                      <a:r>
                        <a:rPr lang="en-GB" dirty="0" err="1" smtClean="0"/>
                        <a:t>Umidity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6322">
                <a:tc>
                  <a:txBody>
                    <a:bodyPr/>
                    <a:lstStyle/>
                    <a:p>
                      <a:r>
                        <a:rPr lang="en-GB" dirty="0" smtClean="0"/>
                        <a:t>    pH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16322">
                <a:tc>
                  <a:txBody>
                    <a:bodyPr/>
                    <a:lstStyle/>
                    <a:p>
                      <a:r>
                        <a:rPr lang="en-GB" dirty="0" smtClean="0"/>
                        <a:t>    Chemicals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STS particularly sensitive</a:t>
                      </a:r>
                      <a:r>
                        <a:rPr lang="en-GB" baseline="0" dirty="0" smtClean="0"/>
                        <a:t> to </a:t>
                      </a:r>
                      <a:r>
                        <a:rPr lang="en-GB" dirty="0" smtClean="0"/>
                        <a:t>Chloride</a:t>
                      </a:r>
                      <a:endParaRPr lang="en-GB" dirty="0"/>
                    </a:p>
                  </a:txBody>
                  <a:tcPr/>
                </a:tc>
              </a:tr>
              <a:tr h="489286">
                <a:tc>
                  <a:txBody>
                    <a:bodyPr/>
                    <a:lstStyle/>
                    <a:p>
                      <a:r>
                        <a:rPr lang="en-GB" dirty="0" smtClean="0"/>
                        <a:t>    MIC (Microbiologically Influenced        Corrosion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X100 faster corrosion</a:t>
                      </a:r>
                      <a:endParaRPr lang="en-GB" dirty="0"/>
                    </a:p>
                  </a:txBody>
                  <a:tcPr/>
                </a:tc>
              </a:tr>
              <a:tr h="1169959">
                <a:tc>
                  <a:txBody>
                    <a:bodyPr/>
                    <a:lstStyle/>
                    <a:p>
                      <a:r>
                        <a:rPr lang="en-GB" dirty="0" smtClean="0"/>
                        <a:t>    AC-induced corrosion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 smtClean="0"/>
                        <a:t>high voltage electric power lines or in AC-powered railway systems induce electromotive forces into vacuum pipelines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228600" y="709940"/>
            <a:ext cx="8801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dirty="0"/>
              <a:t>The detector lifetime should be of the order of 50 </a:t>
            </a:r>
            <a:r>
              <a:rPr lang="en-GB" sz="2000" dirty="0" smtClean="0"/>
              <a:t>years</a:t>
            </a:r>
          </a:p>
          <a:p>
            <a:pPr marL="0" indent="0">
              <a:buNone/>
            </a:pPr>
            <a:r>
              <a:rPr lang="en-GB" sz="2000" dirty="0" smtClean="0"/>
              <a:t>A corrosion plan should be adopted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4583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900</Words>
  <Application>Microsoft Macintosh PowerPoint</Application>
  <PresentationFormat>Presentazione su schermo (16:9)</PresentationFormat>
  <Paragraphs>184</Paragraphs>
  <Slides>21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Simple Light</vt:lpstr>
      <vt:lpstr>Presentazione di PowerPoint</vt:lpstr>
      <vt:lpstr>Presentazione di PowerPoint</vt:lpstr>
      <vt:lpstr>WG3 doc organization</vt:lpstr>
      <vt:lpstr>Science driven requirements</vt:lpstr>
      <vt:lpstr>Surface</vt:lpstr>
      <vt:lpstr>Underground</vt:lpstr>
      <vt:lpstr>Underground</vt:lpstr>
      <vt:lpstr>Safety</vt:lpstr>
      <vt:lpstr>Lifetime</vt:lpstr>
      <vt:lpstr>Experience from other surface/underground scientific facilities </vt:lpstr>
      <vt:lpstr>CERN</vt:lpstr>
      <vt:lpstr>Presentazione di PowerPoint</vt:lpstr>
      <vt:lpstr>Sites comparison</vt:lpstr>
      <vt:lpstr>ET underground infrastructure cost assessment requires a risk management plan  </vt:lpstr>
      <vt:lpstr>ET underground infrastructure cost assessment requires a risk management plan  </vt:lpstr>
      <vt:lpstr>Variability of geological conditions can lead to squeezing behaviour </vt:lpstr>
      <vt:lpstr>LEP TUNNEL</vt:lpstr>
      <vt:lpstr>Conclusion</vt:lpstr>
      <vt:lpstr>ET roadmap</vt:lpstr>
      <vt:lpstr>TIMING</vt:lpstr>
      <vt:lpstr>Presentazione di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 WG3</dc:title>
  <dc:subject/>
  <dc:creator>A. Grado</dc:creator>
  <cp:keywords/>
  <dc:description/>
  <cp:lastModifiedBy>Aniello Grado</cp:lastModifiedBy>
  <cp:revision>46</cp:revision>
  <dcterms:modified xsi:type="dcterms:W3CDTF">2019-06-12T11:09:13Z</dcterms:modified>
  <cp:category/>
</cp:coreProperties>
</file>