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0" r:id="rId4"/>
    <p:sldId id="262" r:id="rId5"/>
    <p:sldId id="263" r:id="rId6"/>
    <p:sldId id="264" r:id="rId7"/>
    <p:sldId id="265" r:id="rId8"/>
    <p:sldId id="266" r:id="rId9"/>
    <p:sldId id="267" r:id="rId10"/>
    <p:sldId id="269" r:id="rId11"/>
    <p:sldId id="261" r:id="rId12"/>
    <p:sldId id="257" r:id="rId13"/>
    <p:sldId id="258"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627"/>
    <p:restoredTop sz="94643"/>
  </p:normalViewPr>
  <p:slideViewPr>
    <p:cSldViewPr snapToGrid="0" snapToObjects="1">
      <p:cViewPr varScale="1">
        <p:scale>
          <a:sx n="116" d="100"/>
          <a:sy n="116" d="100"/>
        </p:scale>
        <p:origin x="208"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A80DC-26FA-1846-80D3-02FF8083C63D}"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69401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80DC-26FA-1846-80D3-02FF8083C63D}"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38505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80DC-26FA-1846-80D3-02FF8083C63D}"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17335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80DC-26FA-1846-80D3-02FF8083C63D}"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2038992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A80DC-26FA-1846-80D3-02FF8083C63D}"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94254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A80DC-26FA-1846-80D3-02FF8083C63D}" type="datetimeFigureOut">
              <a:rPr lang="en-US" smtClean="0"/>
              <a:t>9/5/17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33912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A80DC-26FA-1846-80D3-02FF8083C63D}" type="datetimeFigureOut">
              <a:rPr lang="en-US" smtClean="0"/>
              <a:t>9/5/17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0323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A80DC-26FA-1846-80D3-02FF8083C63D}" type="datetimeFigureOut">
              <a:rPr lang="en-US" smtClean="0"/>
              <a:t>9/5/17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98924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A80DC-26FA-1846-80D3-02FF8083C63D}" type="datetimeFigureOut">
              <a:rPr lang="en-US" smtClean="0"/>
              <a:t>9/5/17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13136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A80DC-26FA-1846-80D3-02FF8083C63D}" type="datetimeFigureOut">
              <a:rPr lang="en-US" smtClean="0"/>
              <a:t>9/5/17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02035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A80DC-26FA-1846-80D3-02FF8083C63D}" type="datetimeFigureOut">
              <a:rPr lang="en-US" smtClean="0"/>
              <a:t>9/5/17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DDDAB-E1B8-6D42-89E9-29F986D6823C}" type="slidenum">
              <a:rPr lang="en-US" smtClean="0"/>
              <a:t>‹#›</a:t>
            </a:fld>
            <a:endParaRPr lang="en-US"/>
          </a:p>
        </p:txBody>
      </p:sp>
    </p:spTree>
    <p:extLst>
      <p:ext uri="{BB962C8B-B14F-4D97-AF65-F5344CB8AC3E}">
        <p14:creationId xmlns:p14="http://schemas.microsoft.com/office/powerpoint/2010/main" val="14106386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80DC-26FA-1846-80D3-02FF8083C63D}" type="datetimeFigureOut">
              <a:rPr lang="en-US" smtClean="0"/>
              <a:t>9/5/17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DDDAB-E1B8-6D42-89E9-29F986D6823C}" type="slidenum">
              <a:rPr lang="en-US" smtClean="0"/>
              <a:t>‹#›</a:t>
            </a:fld>
            <a:endParaRPr lang="en-US"/>
          </a:p>
        </p:txBody>
      </p:sp>
    </p:spTree>
    <p:extLst>
      <p:ext uri="{BB962C8B-B14F-4D97-AF65-F5344CB8AC3E}">
        <p14:creationId xmlns:p14="http://schemas.microsoft.com/office/powerpoint/2010/main" val="1493385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cucraft.uk.com/content/uploads/AC97-391-Big-Boy.jpg" TargetMode="External"/><Relationship Id="rId3" Type="http://schemas.openxmlformats.org/officeDocument/2006/relationships/hyperlink" Target="https://en.wikipedia.org/wiki/Union_Pacific_Big_Boy#/media/File:4017_Backhead_20040426.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ET DESIGN UPDATE DISCUSSIONS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853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75731"/>
            <a:ext cx="10515600" cy="1325563"/>
          </a:xfrm>
        </p:spPr>
        <p:txBody>
          <a:bodyPr/>
          <a:lstStyle/>
          <a:p>
            <a:r>
              <a:rPr lang="en-US" smtClean="0"/>
              <a:t>Additional slides</a:t>
            </a:r>
            <a:endParaRPr lang="en-US"/>
          </a:p>
        </p:txBody>
      </p:sp>
    </p:spTree>
    <p:extLst>
      <p:ext uri="{BB962C8B-B14F-4D97-AF65-F5344CB8AC3E}">
        <p14:creationId xmlns:p14="http://schemas.microsoft.com/office/powerpoint/2010/main" val="204621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Curves</a:t>
            </a:r>
            <a:endParaRPr lang="en-US" dirty="0"/>
          </a:p>
        </p:txBody>
      </p:sp>
      <p:pic>
        <p:nvPicPr>
          <p:cNvPr id="4" name="Picture 3"/>
          <p:cNvPicPr>
            <a:picLocks noChangeAspect="1"/>
          </p:cNvPicPr>
          <p:nvPr/>
        </p:nvPicPr>
        <p:blipFill>
          <a:blip r:embed="rId2"/>
          <a:stretch>
            <a:fillRect/>
          </a:stretch>
        </p:blipFill>
        <p:spPr>
          <a:xfrm>
            <a:off x="6145551" y="1592858"/>
            <a:ext cx="5474116" cy="4727646"/>
          </a:xfrm>
          <a:prstGeom prst="rect">
            <a:avLst/>
          </a:prstGeom>
        </p:spPr>
      </p:pic>
      <p:pic>
        <p:nvPicPr>
          <p:cNvPr id="5" name="Picture 4"/>
          <p:cNvPicPr>
            <a:picLocks noChangeAspect="1"/>
          </p:cNvPicPr>
          <p:nvPr/>
        </p:nvPicPr>
        <p:blipFill>
          <a:blip r:embed="rId3"/>
          <a:stretch>
            <a:fillRect/>
          </a:stretch>
        </p:blipFill>
        <p:spPr>
          <a:xfrm>
            <a:off x="572333" y="1592858"/>
            <a:ext cx="5307351" cy="4629817"/>
          </a:xfrm>
          <a:prstGeom prst="rect">
            <a:avLst/>
          </a:prstGeom>
        </p:spPr>
      </p:pic>
    </p:spTree>
    <p:extLst>
      <p:ext uri="{BB962C8B-B14F-4D97-AF65-F5344CB8AC3E}">
        <p14:creationId xmlns:p14="http://schemas.microsoft.com/office/powerpoint/2010/main" val="1216184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769"/>
            <a:ext cx="10515600" cy="1325563"/>
          </a:xfrm>
        </p:spPr>
        <p:txBody>
          <a:bodyPr/>
          <a:lstStyle/>
          <a:p>
            <a:r>
              <a:rPr lang="en-US" dirty="0" smtClean="0"/>
              <a:t>Jan Harms</a:t>
            </a:r>
            <a:endParaRPr lang="en-US" dirty="0"/>
          </a:p>
        </p:txBody>
      </p:sp>
      <p:sp>
        <p:nvSpPr>
          <p:cNvPr id="3" name="Content Placeholder 2"/>
          <p:cNvSpPr>
            <a:spLocks noGrp="1"/>
          </p:cNvSpPr>
          <p:nvPr>
            <p:ph idx="1"/>
          </p:nvPr>
        </p:nvSpPr>
        <p:spPr>
          <a:xfrm>
            <a:off x="838200" y="955292"/>
            <a:ext cx="10515600" cy="4351338"/>
          </a:xfrm>
        </p:spPr>
        <p:txBody>
          <a:bodyPr>
            <a:noAutofit/>
          </a:bodyPr>
          <a:lstStyle/>
          <a:p>
            <a:r>
              <a:rPr lang="en-US" sz="1200" dirty="0" smtClean="0">
                <a:effectLst/>
              </a:rPr>
              <a:t>Seismic </a:t>
            </a:r>
            <a:r>
              <a:rPr lang="en-US" sz="1200" dirty="0" smtClean="0">
                <a:effectLst/>
              </a:rPr>
              <a:t>NN modeling:</a:t>
            </a:r>
            <a:endParaRPr lang="en-US" sz="1200" dirty="0" smtClean="0"/>
          </a:p>
          <a:p>
            <a:pPr lvl="0"/>
            <a:r>
              <a:rPr lang="en-US" sz="1200" dirty="0" smtClean="0">
                <a:effectLst/>
              </a:rPr>
              <a:t>As explicitly said in the introduction of section 3.5 of the ET-DS, we neglected NN contributions from underground structure, which includes the displacement of cavity walls. This contribution is important though, especially since it is the main mechanism by which shear waves generate NN.</a:t>
            </a:r>
          </a:p>
          <a:p>
            <a:pPr lvl="0"/>
            <a:r>
              <a:rPr lang="en-US" sz="1200" dirty="0" smtClean="0">
                <a:effectLst/>
              </a:rPr>
              <a:t>All NN models need to be modified so that they explicitly depend on seismic correlations instead of seismic-displacement spectra. Otherwise, people will not be aware of underlying assumptions about seismic correlations, which are much too simple in all ET NN models (plane wave, isotropic). Admittedly, we don’t have an explicit expression yet of NN for underground detectors in terms of seismic correlations. Somebody should write it down and publish it.</a:t>
            </a:r>
          </a:p>
          <a:p>
            <a:pPr lvl="0"/>
            <a:r>
              <a:rPr lang="en-US" sz="1200" dirty="0" smtClean="0">
                <a:effectLst/>
              </a:rPr>
              <a:t>Figure 53 is misleading since it neglects important effects (as partially stated in the introduction of section 3.5). There is no contribution from body waves, and no contribution from cavity walls. These curves will look VERY different with these two contributions included.</a:t>
            </a:r>
          </a:p>
          <a:p>
            <a:pPr lvl="0"/>
            <a:r>
              <a:rPr lang="en-US" sz="1200" dirty="0" smtClean="0">
                <a:effectLst/>
              </a:rPr>
              <a:t>FEM simulations have not produced any significant results yet (anything that we did not know already), and in fact, NN results presented in 3.5.2 are misleading. For example, we have a much better understanding of NN from seismic transients now, and know that we don’t need to worry (plots in figure 56 suggest that we should). </a:t>
            </a:r>
          </a:p>
          <a:p>
            <a:r>
              <a:rPr lang="en-US" sz="1200" dirty="0" smtClean="0">
                <a:effectLst/>
              </a:rPr>
              <a:t>Seismic NN cancellation:</a:t>
            </a:r>
            <a:endParaRPr lang="en-US" sz="1200" dirty="0" smtClean="0"/>
          </a:p>
          <a:p>
            <a:pPr lvl="0"/>
            <a:r>
              <a:rPr lang="en-US" sz="1200" dirty="0" smtClean="0">
                <a:effectLst/>
              </a:rPr>
              <a:t>We essentially have zero understanding of NN cancellation for underground detectors. Section 3.5.3 just summarizes our understanding of Wiener filtering and outlines, based on a simple model (I don’t want to say simplified since it does not represent an ideal/simple world, but is quite exotic actually), what we would like to understand about NN cancellation for underground detectors. Figure 59 is misleading since based on this simple/exotic model. </a:t>
            </a:r>
          </a:p>
          <a:p>
            <a:pPr lvl="0"/>
            <a:r>
              <a:rPr lang="en-US" sz="1200" dirty="0" smtClean="0">
                <a:effectLst/>
              </a:rPr>
              <a:t>To be clear, we have not seen a site in Europe yet where we can safely say (assuming in any case that we don’t significantly perturb our underground environment with our facilities) that we can reach ET-D without cancellation. Based on underground spectra that I have seen so far (from the site characterization studies), we should develop solutions how to achieve factor 10 NN suppression. Factor 3 NN suppression might be sufficient for the best quality sites (among the sites that were visited in Europe for ET studies). </a:t>
            </a:r>
          </a:p>
          <a:p>
            <a:r>
              <a:rPr lang="en-US" sz="1200" dirty="0" smtClean="0">
                <a:effectLst/>
              </a:rPr>
              <a:t>Atmospheric NN:</a:t>
            </a:r>
            <a:endParaRPr lang="en-US" sz="1200" dirty="0" smtClean="0"/>
          </a:p>
          <a:p>
            <a:pPr lvl="0"/>
            <a:r>
              <a:rPr lang="en-US" sz="1200" dirty="0" smtClean="0">
                <a:effectLst/>
              </a:rPr>
              <a:t>No mentioning at all of atmospheric NN in section 3.5. Donatella Fiorucci has shown clearly that we should not feel so comfortable underground due to contributions from “underground atmospheres” of cavities hosting the detector. </a:t>
            </a:r>
          </a:p>
          <a:p>
            <a:pPr lvl="0"/>
            <a:r>
              <a:rPr lang="en-US" sz="1200" dirty="0" smtClean="0">
                <a:effectLst/>
              </a:rPr>
              <a:t>How deep we should go underground might depend on atmospheric NN analyses. Our models are far too simple. I think that it would be a significant risk to consider depths of 100m or 200m for ET without having better atmospheric models first (actually, I have no idea down to which depth we will see contributions from the open atmosphere, but according to very simple models, 100m would not be enough, and this number will increase when making our models more accurate). </a:t>
            </a:r>
          </a:p>
          <a:p>
            <a:endParaRPr lang="en-US" sz="1200" dirty="0"/>
          </a:p>
        </p:txBody>
      </p:sp>
    </p:spTree>
    <p:extLst>
      <p:ext uri="{BB962C8B-B14F-4D97-AF65-F5344CB8AC3E}">
        <p14:creationId xmlns:p14="http://schemas.microsoft.com/office/powerpoint/2010/main" val="1376047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2" y="0"/>
            <a:ext cx="10515600" cy="1325563"/>
          </a:xfrm>
        </p:spPr>
        <p:txBody>
          <a:bodyPr/>
          <a:lstStyle/>
          <a:p>
            <a:r>
              <a:rPr lang="en-US" dirty="0" smtClean="0"/>
              <a:t>Stefan </a:t>
            </a:r>
            <a:r>
              <a:rPr lang="en-US" dirty="0" err="1" smtClean="0"/>
              <a:t>Danilishin</a:t>
            </a:r>
            <a:endParaRPr lang="en-US" dirty="0"/>
          </a:p>
        </p:txBody>
      </p:sp>
      <p:sp>
        <p:nvSpPr>
          <p:cNvPr id="3" name="Content Placeholder 2"/>
          <p:cNvSpPr>
            <a:spLocks noGrp="1"/>
          </p:cNvSpPr>
          <p:nvPr>
            <p:ph idx="1"/>
          </p:nvPr>
        </p:nvSpPr>
        <p:spPr>
          <a:xfrm>
            <a:off x="606846" y="955292"/>
            <a:ext cx="10515600" cy="4351338"/>
          </a:xfrm>
        </p:spPr>
        <p:txBody>
          <a:bodyPr>
            <a:noAutofit/>
          </a:bodyPr>
          <a:lstStyle/>
          <a:p>
            <a:r>
              <a:rPr lang="en-US" sz="1600" dirty="0" smtClean="0"/>
              <a:t>Now on the aspects of the ET design, I deem outdated and/or subject to change:</a:t>
            </a:r>
            <a:br>
              <a:rPr lang="en-US" sz="1600" dirty="0" smtClean="0"/>
            </a:br>
            <a:r>
              <a:rPr lang="en-US" sz="1600" dirty="0" smtClean="0"/>
              <a:t/>
            </a:r>
            <a:br>
              <a:rPr lang="en-US" sz="1600" dirty="0" smtClean="0"/>
            </a:br>
            <a:r>
              <a:rPr lang="en-US" sz="1600" dirty="0" smtClean="0"/>
              <a:t>1. First of all, the thought you expressed yourself on various occasions: xylophone design is overly complicated and overly expensive. I think that a focus of the new design study should be on a single interferometer option and try to get a broadband sensitivity with advanced techniques.</a:t>
            </a:r>
            <a:br>
              <a:rPr lang="en-US" sz="1600" dirty="0" smtClean="0"/>
            </a:br>
            <a:r>
              <a:rPr lang="en-US" sz="1600" dirty="0" smtClean="0"/>
              <a:t/>
            </a:r>
            <a:br>
              <a:rPr lang="en-US" sz="1600" dirty="0" smtClean="0"/>
            </a:br>
            <a:r>
              <a:rPr lang="en-US" sz="1600" dirty="0" smtClean="0"/>
              <a:t>2. Do we need the 3 detectors in a triangular formation? That design enables better </a:t>
            </a:r>
            <a:r>
              <a:rPr lang="en-US" sz="1600" dirty="0" err="1" smtClean="0"/>
              <a:t>localisation</a:t>
            </a:r>
            <a:r>
              <a:rPr lang="en-US" sz="1600" dirty="0" smtClean="0"/>
              <a:t> of the sources, no doubts. However, this is true only if one presumes that ET should be autonomous, and no benefits of the worldwide network of detectors are available, or? I wonder, if this might actually be sending a somewhat negative message of separatism igniting the same kind of spirit on the other side of the Pond .</a:t>
            </a:r>
            <a:br>
              <a:rPr lang="en-US" sz="1600" dirty="0" smtClean="0"/>
            </a:br>
            <a:r>
              <a:rPr lang="en-US" sz="1600" dirty="0" smtClean="0"/>
              <a:t/>
            </a:r>
            <a:br>
              <a:rPr lang="en-US" sz="1600" dirty="0" smtClean="0"/>
            </a:br>
            <a:r>
              <a:rPr lang="en-US" sz="1600" dirty="0" smtClean="0"/>
              <a:t>3. Detuned SR configuration with FD squeezing. Benefits of this solution are much outweighed, in my opinion, by the downsides thereof, among which are </a:t>
            </a:r>
            <a:r>
              <a:rPr lang="en-US" sz="1600" dirty="0" err="1" smtClean="0"/>
              <a:t>i</a:t>
            </a:r>
            <a:r>
              <a:rPr lang="en-US" sz="1600" dirty="0" smtClean="0"/>
              <a:t>) the need for 2 filter cavities and ii) need for an active </a:t>
            </a:r>
            <a:r>
              <a:rPr lang="en-US" sz="1600" dirty="0" err="1" smtClean="0"/>
              <a:t>stabilisation</a:t>
            </a:r>
            <a:r>
              <a:rPr lang="en-US" sz="1600" dirty="0" smtClean="0"/>
              <a:t> of the negative optical damping. Moreover, the EPR FD squeezing scheme, so popular nowadays in the LSC, cannot be used in the detuned interferometer just due to the simple fact that it can only use the IFO as a filter cavity once.</a:t>
            </a:r>
            <a:br>
              <a:rPr lang="en-US" sz="1600" dirty="0" smtClean="0"/>
            </a:br>
            <a:r>
              <a:rPr lang="en-US" sz="1600" dirty="0" smtClean="0"/>
              <a:t/>
            </a:r>
            <a:br>
              <a:rPr lang="en-US" sz="1600" dirty="0" smtClean="0"/>
            </a:br>
            <a:r>
              <a:rPr lang="en-US" sz="1600" dirty="0" smtClean="0"/>
              <a:t>4. No surprise for you would be that I think the ET design must be revolutionary in terms of new technologies to have a chance of success when financing is decided. It does not necessarily need to be a speed meter (although we both know that it is the most mature of the alternative techniques), yet it needs to be something different from the well established Michelson with squeezing injection. I used this analogy once, I believe, yet a 40km Michelson is in my vision a merely </a:t>
            </a:r>
            <a:r>
              <a:rPr lang="en-US" sz="1600" dirty="0" smtClean="0">
                <a:hlinkClick r:id="rId2"/>
              </a:rPr>
              <a:t>this</a:t>
            </a:r>
            <a:r>
              <a:rPr lang="en-US" sz="1600" dirty="0" smtClean="0"/>
              <a:t> and </a:t>
            </a:r>
            <a:r>
              <a:rPr lang="en-US" sz="1600" dirty="0" smtClean="0">
                <a:hlinkClick r:id="rId3"/>
              </a:rPr>
              <a:t>this</a:t>
            </a:r>
            <a:r>
              <a:rPr lang="en-US" sz="1600" dirty="0" smtClean="0"/>
              <a:t>, the masterpiece of engineering and the acme of the yesterday's technology. ET must be the first in the kind, the beacon of future technology. </a:t>
            </a:r>
            <a:br>
              <a:rPr lang="en-US" sz="1600" dirty="0" smtClean="0"/>
            </a:br>
            <a:endParaRPr lang="en-US" sz="1600" dirty="0"/>
          </a:p>
        </p:txBody>
      </p:sp>
    </p:spTree>
    <p:extLst>
      <p:ext uri="{BB962C8B-B14F-4D97-AF65-F5344CB8AC3E}">
        <p14:creationId xmlns:p14="http://schemas.microsoft.com/office/powerpoint/2010/main" val="97994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48427"/>
          </a:xfrm>
        </p:spPr>
        <p:txBody>
          <a:bodyPr>
            <a:normAutofit fontScale="90000"/>
          </a:bodyPr>
          <a:lstStyle/>
          <a:p>
            <a:r>
              <a:rPr lang="en-US" smtClean="0"/>
              <a:t>Iain Martin</a:t>
            </a:r>
            <a:endParaRPr lang="en-US"/>
          </a:p>
        </p:txBody>
      </p:sp>
      <p:sp>
        <p:nvSpPr>
          <p:cNvPr id="3" name="Content Placeholder 2"/>
          <p:cNvSpPr>
            <a:spLocks noGrp="1"/>
          </p:cNvSpPr>
          <p:nvPr>
            <p:ph idx="1"/>
          </p:nvPr>
        </p:nvSpPr>
        <p:spPr>
          <a:xfrm>
            <a:off x="838200" y="826265"/>
            <a:ext cx="10515600" cy="5350698"/>
          </a:xfrm>
        </p:spPr>
        <p:txBody>
          <a:bodyPr>
            <a:normAutofit fontScale="55000" lnSpcReduction="20000"/>
          </a:bodyPr>
          <a:lstStyle/>
          <a:p>
            <a:r>
              <a:rPr lang="en-US" dirty="0"/>
              <a:t>Since the Design Study, there has been major progress in alternatives to silica/</a:t>
            </a:r>
            <a:r>
              <a:rPr lang="en-US" dirty="0" err="1"/>
              <a:t>tantala</a:t>
            </a:r>
            <a:r>
              <a:rPr lang="en-US" dirty="0"/>
              <a:t> coatings, with amorphous silicon in particular looking very promising as an alternative high-index material to </a:t>
            </a:r>
            <a:r>
              <a:rPr lang="en-US" dirty="0" err="1"/>
              <a:t>tantala</a:t>
            </a:r>
            <a:r>
              <a:rPr lang="en-US" dirty="0"/>
              <a:t>. </a:t>
            </a:r>
            <a:br>
              <a:rPr lang="en-US" dirty="0"/>
            </a:br>
            <a:r>
              <a:rPr lang="en-US" dirty="0"/>
              <a:t/>
            </a:r>
            <a:br>
              <a:rPr lang="en-US" dirty="0"/>
            </a:br>
            <a:r>
              <a:rPr lang="en-US" dirty="0" err="1"/>
              <a:t>aSi</a:t>
            </a:r>
            <a:r>
              <a:rPr lang="en-US" dirty="0"/>
              <a:t> can have a factor of ~40 lower loss at 20K than </a:t>
            </a:r>
            <a:r>
              <a:rPr lang="en-US" dirty="0" err="1"/>
              <a:t>tantala</a:t>
            </a:r>
            <a:r>
              <a:rPr lang="en-US" dirty="0"/>
              <a:t>, and coating development (particularly at UWS) has already yielded optical absorption in the &lt;20ppm region (calculated for a complete </a:t>
            </a:r>
            <a:r>
              <a:rPr lang="en-US" dirty="0" err="1"/>
              <a:t>aSi</a:t>
            </a:r>
            <a:r>
              <a:rPr lang="en-US" dirty="0"/>
              <a:t>/SiO2 stack). For comparison, the first commercial coatings we looked at had absorption in the region of 1000ppm. We are also starting to see evidence of the absorption mechanism in these coatings, with a clear correlation between absorption and the measured number of dangling bonds in the material. Note we are still far from producing a large homogeneous coating with the UWS technique, but the results are extremely promising. </a:t>
            </a:r>
            <a:br>
              <a:rPr lang="en-US" dirty="0"/>
            </a:br>
            <a:r>
              <a:rPr lang="en-US" dirty="0"/>
              <a:t/>
            </a:r>
            <a:br>
              <a:rPr lang="en-US" dirty="0"/>
            </a:br>
            <a:r>
              <a:rPr lang="en-US" dirty="0"/>
              <a:t>Multi-material designs - using a few layers of silica/</a:t>
            </a:r>
            <a:r>
              <a:rPr lang="en-US" dirty="0" err="1"/>
              <a:t>tantala</a:t>
            </a:r>
            <a:r>
              <a:rPr lang="en-US" dirty="0"/>
              <a:t> on top of an </a:t>
            </a:r>
            <a:r>
              <a:rPr lang="en-US" dirty="0" err="1"/>
              <a:t>aSi</a:t>
            </a:r>
            <a:r>
              <a:rPr lang="en-US" dirty="0"/>
              <a:t>/silica coating to reduce the power, and hence the absorption, in the </a:t>
            </a:r>
            <a:r>
              <a:rPr lang="en-US" dirty="0" err="1"/>
              <a:t>aSi</a:t>
            </a:r>
            <a:r>
              <a:rPr lang="en-US" dirty="0"/>
              <a:t> can lead to some thermal noise improvements over silica/</a:t>
            </a:r>
            <a:r>
              <a:rPr lang="en-US" dirty="0" err="1"/>
              <a:t>tantala</a:t>
            </a:r>
            <a:r>
              <a:rPr lang="en-US" dirty="0"/>
              <a:t> (maybe 30-40%) with a coating absorption in the 5ppm range. We plan to test the first prototype multi-material coatings in the coming months. </a:t>
            </a:r>
            <a:br>
              <a:rPr lang="en-US" dirty="0"/>
            </a:br>
            <a:r>
              <a:rPr lang="en-US" dirty="0"/>
              <a:t/>
            </a:r>
            <a:br>
              <a:rPr lang="en-US" dirty="0"/>
            </a:br>
            <a:r>
              <a:rPr lang="en-US" dirty="0"/>
              <a:t>Thermal noise in any </a:t>
            </a:r>
            <a:r>
              <a:rPr lang="en-US" dirty="0" err="1"/>
              <a:t>aSi</a:t>
            </a:r>
            <a:r>
              <a:rPr lang="en-US" dirty="0"/>
              <a:t>/SiO2 coating would be limited by the silica layers, and while there is improvement from replacing </a:t>
            </a:r>
            <a:r>
              <a:rPr lang="en-US" dirty="0" err="1"/>
              <a:t>tantala</a:t>
            </a:r>
            <a:r>
              <a:rPr lang="en-US" dirty="0"/>
              <a:t>, there is scope for much more improvement if the silica can be replaced. Using silicon nitride as an low-index material to silica is currently being explored (it's index is around 2 and still low compared to n=3.5 for </a:t>
            </a:r>
            <a:r>
              <a:rPr lang="en-US" dirty="0" err="1"/>
              <a:t>aSi</a:t>
            </a:r>
            <a:r>
              <a:rPr lang="en-US" dirty="0"/>
              <a:t>). </a:t>
            </a:r>
            <a:br>
              <a:rPr lang="en-US" dirty="0"/>
            </a:br>
            <a:r>
              <a:rPr lang="en-US" dirty="0"/>
              <a:t/>
            </a:r>
            <a:br>
              <a:rPr lang="en-US" dirty="0"/>
            </a:br>
            <a:r>
              <a:rPr lang="en-US" dirty="0"/>
              <a:t>Absorption of </a:t>
            </a:r>
            <a:r>
              <a:rPr lang="en-US" dirty="0" err="1"/>
              <a:t>aSi</a:t>
            </a:r>
            <a:r>
              <a:rPr lang="en-US" dirty="0"/>
              <a:t> is approximately x7 lower at 2um - maybe a strong driver to move from 1550nm to 2um. </a:t>
            </a:r>
            <a:br>
              <a:rPr lang="en-US" dirty="0"/>
            </a:br>
            <a:r>
              <a:rPr lang="en-US" dirty="0"/>
              <a:t/>
            </a:r>
            <a:br>
              <a:rPr lang="en-US" dirty="0"/>
            </a:br>
            <a:r>
              <a:rPr lang="en-US" dirty="0"/>
              <a:t>Some example ETM thermal noise (m/</a:t>
            </a:r>
            <a:r>
              <a:rPr lang="en-US" dirty="0" err="1"/>
              <a:t>sqrt</a:t>
            </a:r>
            <a:r>
              <a:rPr lang="en-US" dirty="0"/>
              <a:t>(Hz)) improvement factors: </a:t>
            </a:r>
            <a:br>
              <a:rPr lang="en-US" dirty="0"/>
            </a:br>
            <a:r>
              <a:rPr lang="en-US" dirty="0"/>
              <a:t/>
            </a:r>
            <a:br>
              <a:rPr lang="en-US" dirty="0"/>
            </a:br>
            <a:r>
              <a:rPr lang="en-US" dirty="0"/>
              <a:t>Current </a:t>
            </a:r>
            <a:r>
              <a:rPr lang="en-US" dirty="0" err="1"/>
              <a:t>aLIGO</a:t>
            </a:r>
            <a:r>
              <a:rPr lang="en-US" dirty="0"/>
              <a:t> 1064nm at room temperature: 1 </a:t>
            </a:r>
            <a:br>
              <a:rPr lang="en-US" dirty="0"/>
            </a:br>
            <a:r>
              <a:rPr lang="en-US" dirty="0"/>
              <a:t>Silica/</a:t>
            </a:r>
            <a:r>
              <a:rPr lang="en-US" dirty="0" err="1"/>
              <a:t>tantala</a:t>
            </a:r>
            <a:r>
              <a:rPr lang="en-US" dirty="0"/>
              <a:t> at 20K (1550 nm 9cm beam): x2.4 lower </a:t>
            </a:r>
            <a:br>
              <a:rPr lang="en-US" dirty="0"/>
            </a:br>
            <a:r>
              <a:rPr lang="en-US" dirty="0"/>
              <a:t>Silica/</a:t>
            </a:r>
            <a:r>
              <a:rPr lang="en-US" dirty="0" err="1"/>
              <a:t>aSi</a:t>
            </a:r>
            <a:r>
              <a:rPr lang="en-US" dirty="0"/>
              <a:t>  20 K(1550 nm, 9 cm beam): x4.8 lower </a:t>
            </a:r>
            <a:r>
              <a:rPr lang="en-US" b="1" dirty="0"/>
              <a:t>*absorption ~20ppm*</a:t>
            </a:r>
            <a:r>
              <a:rPr lang="en-US" dirty="0"/>
              <a:t> </a:t>
            </a:r>
            <a:br>
              <a:rPr lang="en-US" dirty="0"/>
            </a:br>
            <a:r>
              <a:rPr lang="en-US" dirty="0"/>
              <a:t>Silica/</a:t>
            </a:r>
            <a:r>
              <a:rPr lang="en-US" dirty="0" err="1"/>
              <a:t>tantala</a:t>
            </a:r>
            <a:r>
              <a:rPr lang="en-US" dirty="0"/>
              <a:t> silica/</a:t>
            </a:r>
            <a:r>
              <a:rPr lang="en-US" dirty="0" err="1"/>
              <a:t>aSi</a:t>
            </a:r>
            <a:r>
              <a:rPr lang="en-US" dirty="0"/>
              <a:t> multi-material 20 K (1550 nm, 9 cm beam): x3 lower </a:t>
            </a:r>
            <a:r>
              <a:rPr lang="en-US" b="1" dirty="0"/>
              <a:t>*absorption ~5ppm*</a:t>
            </a:r>
            <a:r>
              <a:rPr lang="en-US" dirty="0"/>
              <a:t> </a:t>
            </a:r>
            <a:br>
              <a:rPr lang="en-US" dirty="0"/>
            </a:br>
            <a:r>
              <a:rPr lang="en-US" dirty="0"/>
              <a:t>Silicon/silicon nitride (2um, 9cm beam): x29 lower </a:t>
            </a:r>
            <a:r>
              <a:rPr lang="en-US" b="1" dirty="0"/>
              <a:t>*absorption ~28 ppm*</a:t>
            </a:r>
            <a:r>
              <a:rPr lang="en-US" dirty="0"/>
              <a:t> </a:t>
            </a:r>
            <a:br>
              <a:rPr lang="en-US" dirty="0"/>
            </a:br>
            <a:r>
              <a:rPr lang="en-US" dirty="0"/>
              <a:t/>
            </a:r>
            <a:br>
              <a:rPr lang="en-US" dirty="0"/>
            </a:br>
            <a:r>
              <a:rPr lang="en-US" dirty="0"/>
              <a:t>Reducing absorption further for </a:t>
            </a:r>
            <a:r>
              <a:rPr lang="en-US" dirty="0" err="1"/>
              <a:t>aSi</a:t>
            </a:r>
            <a:r>
              <a:rPr lang="en-US" dirty="0"/>
              <a:t> and silicon nitride is under investigation - these numbers are just a snapshot of where we are now. </a:t>
            </a:r>
            <a:br>
              <a:rPr lang="en-US" dirty="0"/>
            </a:br>
            <a:r>
              <a:rPr lang="en-US" dirty="0"/>
              <a:t/>
            </a:r>
            <a:br>
              <a:rPr lang="en-US" dirty="0"/>
            </a:br>
            <a:r>
              <a:rPr lang="en-US" dirty="0"/>
              <a:t>Other promising coating routes are being explored e.g. </a:t>
            </a:r>
            <a:r>
              <a:rPr lang="en-US" dirty="0" err="1"/>
              <a:t>nano</a:t>
            </a:r>
            <a:r>
              <a:rPr lang="en-US" dirty="0"/>
              <a:t>-layers to suppress </a:t>
            </a:r>
            <a:r>
              <a:rPr lang="en-US" dirty="0" err="1"/>
              <a:t>crystallisation</a:t>
            </a:r>
            <a:r>
              <a:rPr lang="en-US" dirty="0"/>
              <a:t> and allow higher annealing temperature to reduce mechanical loss</a:t>
            </a:r>
          </a:p>
        </p:txBody>
      </p:sp>
    </p:spTree>
    <p:extLst>
      <p:ext uri="{BB962C8B-B14F-4D97-AF65-F5344CB8AC3E}">
        <p14:creationId xmlns:p14="http://schemas.microsoft.com/office/powerpoint/2010/main" val="209205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of this session:</a:t>
            </a:r>
            <a:endParaRPr lang="en-US" dirty="0"/>
          </a:p>
        </p:txBody>
      </p:sp>
      <p:pic>
        <p:nvPicPr>
          <p:cNvPr id="4" name="Content Placeholder 3"/>
          <p:cNvPicPr>
            <a:picLocks noGrp="1" noChangeAspect="1"/>
          </p:cNvPicPr>
          <p:nvPr>
            <p:ph idx="1"/>
          </p:nvPr>
        </p:nvPicPr>
        <p:blipFill>
          <a:blip r:embed="rId2"/>
          <a:stretch>
            <a:fillRect/>
          </a:stretch>
        </p:blipFill>
        <p:spPr>
          <a:xfrm>
            <a:off x="1385074" y="1375919"/>
            <a:ext cx="8493443" cy="4945431"/>
          </a:xfrm>
          <a:prstGeom prst="rect">
            <a:avLst/>
          </a:prstGeom>
        </p:spPr>
      </p:pic>
      <p:sp>
        <p:nvSpPr>
          <p:cNvPr id="5" name="TextBox 4"/>
          <p:cNvSpPr txBox="1"/>
          <p:nvPr/>
        </p:nvSpPr>
        <p:spPr>
          <a:xfrm>
            <a:off x="7348251" y="4307595"/>
            <a:ext cx="3887283" cy="523220"/>
          </a:xfrm>
          <a:prstGeom prst="rect">
            <a:avLst/>
          </a:prstGeom>
          <a:noFill/>
        </p:spPr>
        <p:txBody>
          <a:bodyPr wrap="none" rtlCol="0">
            <a:spAutoFit/>
          </a:bodyPr>
          <a:lstStyle/>
          <a:p>
            <a:r>
              <a:rPr lang="en-US" sz="2800" b="1" smtClean="0">
                <a:solidFill>
                  <a:srgbClr val="FF0000"/>
                </a:solidFill>
              </a:rPr>
              <a:t>Easy answer: Fill this list!</a:t>
            </a:r>
            <a:endParaRPr lang="en-US" sz="2800" b="1">
              <a:solidFill>
                <a:srgbClr val="FF0000"/>
              </a:solidFill>
            </a:endParaRPr>
          </a:p>
        </p:txBody>
      </p:sp>
      <p:cxnSp>
        <p:nvCxnSpPr>
          <p:cNvPr id="7" name="Straight Arrow Connector 6"/>
          <p:cNvCxnSpPr/>
          <p:nvPr/>
        </p:nvCxnSpPr>
        <p:spPr>
          <a:xfrm flipH="1" flipV="1">
            <a:off x="4572000" y="3977089"/>
            <a:ext cx="2655065" cy="5177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452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best </a:t>
            </a:r>
            <a:r>
              <a:rPr lang="en-US" dirty="0" err="1" smtClean="0"/>
              <a:t>organise</a:t>
            </a:r>
            <a:r>
              <a:rPr lang="en-US" dirty="0" smtClean="0"/>
              <a:t> this session</a:t>
            </a:r>
            <a:endParaRPr lang="en-US" dirty="0"/>
          </a:p>
        </p:txBody>
      </p:sp>
      <p:sp>
        <p:nvSpPr>
          <p:cNvPr id="3" name="Content Placeholder 2"/>
          <p:cNvSpPr>
            <a:spLocks noGrp="1"/>
          </p:cNvSpPr>
          <p:nvPr>
            <p:ph idx="1"/>
          </p:nvPr>
        </p:nvSpPr>
        <p:spPr/>
        <p:txBody>
          <a:bodyPr/>
          <a:lstStyle/>
          <a:p>
            <a:r>
              <a:rPr lang="en-US" dirty="0" smtClean="0">
                <a:solidFill>
                  <a:schemeClr val="accent6"/>
                </a:solidFill>
              </a:rPr>
              <a:t>Just collect what comes to mind? </a:t>
            </a:r>
          </a:p>
          <a:p>
            <a:r>
              <a:rPr lang="en-US" dirty="0" smtClean="0">
                <a:solidFill>
                  <a:srgbClr val="7030A0"/>
                </a:solidFill>
              </a:rPr>
              <a:t>Go by noise source or subsystem?</a:t>
            </a:r>
          </a:p>
          <a:p>
            <a:r>
              <a:rPr lang="en-US" dirty="0" smtClean="0">
                <a:solidFill>
                  <a:srgbClr val="EF35FF"/>
                </a:solidFill>
              </a:rPr>
              <a:t>Go from top level down to nitty gritty details?</a:t>
            </a:r>
          </a:p>
          <a:p>
            <a:r>
              <a:rPr lang="en-US" dirty="0" smtClean="0">
                <a:solidFill>
                  <a:srgbClr val="FFC000"/>
                </a:solidFill>
              </a:rPr>
              <a:t>Infrastructure (ET design study) vs Detector (technical design)</a:t>
            </a:r>
          </a:p>
          <a:p>
            <a:r>
              <a:rPr lang="en-US" dirty="0" smtClean="0">
                <a:solidFill>
                  <a:srgbClr val="0070C0"/>
                </a:solidFill>
              </a:rPr>
              <a:t>Answers</a:t>
            </a:r>
            <a:r>
              <a:rPr lang="en-US" dirty="0" smtClean="0"/>
              <a:t> vs </a:t>
            </a:r>
            <a:r>
              <a:rPr lang="en-US" dirty="0" smtClean="0">
                <a:solidFill>
                  <a:srgbClr val="0070C0"/>
                </a:solidFill>
              </a:rPr>
              <a:t>Asking questions</a:t>
            </a:r>
            <a:r>
              <a:rPr lang="en-US" dirty="0" smtClean="0"/>
              <a:t> vs </a:t>
            </a:r>
            <a:r>
              <a:rPr lang="en-US" dirty="0" smtClean="0">
                <a:solidFill>
                  <a:srgbClr val="0070C0"/>
                </a:solidFill>
              </a:rPr>
              <a:t>Asking the question which questions we should ask ourselves</a:t>
            </a:r>
            <a:r>
              <a:rPr lang="en-US" dirty="0" smtClean="0"/>
              <a:t> </a:t>
            </a:r>
          </a:p>
          <a:p>
            <a:endParaRPr lang="en-US" dirty="0"/>
          </a:p>
          <a:p>
            <a:r>
              <a:rPr lang="en-US" dirty="0" smtClean="0">
                <a:solidFill>
                  <a:srgbClr val="FF0000"/>
                </a:solidFill>
              </a:rPr>
              <a:t>Side discussions: </a:t>
            </a:r>
            <a:r>
              <a:rPr lang="en-US" dirty="0" err="1" smtClean="0">
                <a:solidFill>
                  <a:srgbClr val="FF0000"/>
                </a:solidFill>
              </a:rPr>
              <a:t>Appec</a:t>
            </a:r>
            <a:r>
              <a:rPr lang="en-US" dirty="0" smtClean="0">
                <a:solidFill>
                  <a:srgbClr val="FF0000"/>
                </a:solidFill>
              </a:rPr>
              <a:t> / ESFRI / Funding in </a:t>
            </a:r>
            <a:r>
              <a:rPr lang="en-US" dirty="0" err="1" smtClean="0">
                <a:solidFill>
                  <a:srgbClr val="FF0000"/>
                </a:solidFill>
              </a:rPr>
              <a:t>genral</a:t>
            </a:r>
            <a:r>
              <a:rPr lang="en-US" dirty="0" smtClean="0">
                <a:solidFill>
                  <a:srgbClr val="FF0000"/>
                </a:solidFill>
              </a:rPr>
              <a:t> / collaborations </a:t>
            </a:r>
            <a:endParaRPr lang="en-US" dirty="0">
              <a:solidFill>
                <a:srgbClr val="FF0000"/>
              </a:solidFill>
            </a:endParaRPr>
          </a:p>
        </p:txBody>
      </p:sp>
    </p:spTree>
    <p:extLst>
      <p:ext uri="{BB962C8B-B14F-4D97-AF65-F5344CB8AC3E}">
        <p14:creationId xmlns:p14="http://schemas.microsoft.com/office/powerpoint/2010/main" val="176585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9311" y="240549"/>
            <a:ext cx="8949128" cy="5653976"/>
          </a:xfrm>
          <a:prstGeom prst="rect">
            <a:avLst/>
          </a:prstGeom>
        </p:spPr>
      </p:pic>
      <p:pic>
        <p:nvPicPr>
          <p:cNvPr id="5" name="Picture 4"/>
          <p:cNvPicPr>
            <a:picLocks noChangeAspect="1"/>
          </p:cNvPicPr>
          <p:nvPr/>
        </p:nvPicPr>
        <p:blipFill>
          <a:blip r:embed="rId3"/>
          <a:stretch>
            <a:fillRect/>
          </a:stretch>
        </p:blipFill>
        <p:spPr>
          <a:xfrm>
            <a:off x="1135513" y="5507291"/>
            <a:ext cx="8862926" cy="1074294"/>
          </a:xfrm>
          <a:prstGeom prst="rect">
            <a:avLst/>
          </a:prstGeom>
        </p:spPr>
      </p:pic>
    </p:spTree>
    <p:extLst>
      <p:ext uri="{BB962C8B-B14F-4D97-AF65-F5344CB8AC3E}">
        <p14:creationId xmlns:p14="http://schemas.microsoft.com/office/powerpoint/2010/main" val="46819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3870" y="139051"/>
            <a:ext cx="7709980" cy="6516582"/>
          </a:xfrm>
          <a:prstGeom prst="rect">
            <a:avLst/>
          </a:prstGeom>
        </p:spPr>
      </p:pic>
    </p:spTree>
    <p:extLst>
      <p:ext uri="{BB962C8B-B14F-4D97-AF65-F5344CB8AC3E}">
        <p14:creationId xmlns:p14="http://schemas.microsoft.com/office/powerpoint/2010/main" val="178893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412" y="509666"/>
            <a:ext cx="11366888" cy="3912432"/>
          </a:xfrm>
          <a:prstGeom prst="rect">
            <a:avLst/>
          </a:prstGeom>
        </p:spPr>
      </p:pic>
      <p:pic>
        <p:nvPicPr>
          <p:cNvPr id="5" name="Picture 4"/>
          <p:cNvPicPr>
            <a:picLocks noChangeAspect="1"/>
          </p:cNvPicPr>
          <p:nvPr/>
        </p:nvPicPr>
        <p:blipFill>
          <a:blip r:embed="rId3"/>
          <a:stretch>
            <a:fillRect/>
          </a:stretch>
        </p:blipFill>
        <p:spPr>
          <a:xfrm>
            <a:off x="873906" y="4309463"/>
            <a:ext cx="10923012" cy="1431769"/>
          </a:xfrm>
          <a:prstGeom prst="rect">
            <a:avLst/>
          </a:prstGeom>
        </p:spPr>
      </p:pic>
    </p:spTree>
    <p:extLst>
      <p:ext uri="{BB962C8B-B14F-4D97-AF65-F5344CB8AC3E}">
        <p14:creationId xmlns:p14="http://schemas.microsoft.com/office/powerpoint/2010/main" val="133036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8977" y="194869"/>
            <a:ext cx="9147644" cy="6520723"/>
          </a:xfrm>
          <a:prstGeom prst="rect">
            <a:avLst/>
          </a:prstGeom>
        </p:spPr>
      </p:pic>
    </p:spTree>
    <p:extLst>
      <p:ext uri="{BB962C8B-B14F-4D97-AF65-F5344CB8AC3E}">
        <p14:creationId xmlns:p14="http://schemas.microsoft.com/office/powerpoint/2010/main" val="56044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14006"/>
            <a:ext cx="11971915" cy="1806627"/>
          </a:xfrm>
          <a:prstGeom prst="rect">
            <a:avLst/>
          </a:prstGeom>
        </p:spPr>
      </p:pic>
    </p:spTree>
    <p:extLst>
      <p:ext uri="{BB962C8B-B14F-4D97-AF65-F5344CB8AC3E}">
        <p14:creationId xmlns:p14="http://schemas.microsoft.com/office/powerpoint/2010/main" val="120578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98325" y="326123"/>
            <a:ext cx="6456491" cy="1731277"/>
          </a:xfrm>
          <a:prstGeom prst="rect">
            <a:avLst/>
          </a:prstGeom>
        </p:spPr>
      </p:pic>
      <p:pic>
        <p:nvPicPr>
          <p:cNvPr id="5" name="Picture 4"/>
          <p:cNvPicPr>
            <a:picLocks noChangeAspect="1"/>
          </p:cNvPicPr>
          <p:nvPr/>
        </p:nvPicPr>
        <p:blipFill>
          <a:blip r:embed="rId3"/>
          <a:stretch>
            <a:fillRect/>
          </a:stretch>
        </p:blipFill>
        <p:spPr>
          <a:xfrm>
            <a:off x="1888395" y="1817151"/>
            <a:ext cx="6566421" cy="4737298"/>
          </a:xfrm>
          <a:prstGeom prst="rect">
            <a:avLst/>
          </a:prstGeom>
        </p:spPr>
      </p:pic>
    </p:spTree>
    <p:extLst>
      <p:ext uri="{BB962C8B-B14F-4D97-AF65-F5344CB8AC3E}">
        <p14:creationId xmlns:p14="http://schemas.microsoft.com/office/powerpoint/2010/main" val="713293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TotalTime>
  <Words>692</Words>
  <Application>Microsoft Macintosh PowerPoint</Application>
  <PresentationFormat>Widescreen</PresentationFormat>
  <Paragraphs>29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Calibri Light</vt:lpstr>
      <vt:lpstr>Arial</vt:lpstr>
      <vt:lpstr>Office Theme</vt:lpstr>
      <vt:lpstr>ET DESIGN UPDATE DISCUSSIONS</vt:lpstr>
      <vt:lpstr>Aim of this session:</vt:lpstr>
      <vt:lpstr>How to best organise this session</vt:lpstr>
      <vt:lpstr>PowerPoint Presentation</vt:lpstr>
      <vt:lpstr>PowerPoint Presentation</vt:lpstr>
      <vt:lpstr>PowerPoint Presentation</vt:lpstr>
      <vt:lpstr>PowerPoint Presentation</vt:lpstr>
      <vt:lpstr>PowerPoint Presentation</vt:lpstr>
      <vt:lpstr>PowerPoint Presentation</vt:lpstr>
      <vt:lpstr>Additional slides</vt:lpstr>
      <vt:lpstr>Sensitivity Curves</vt:lpstr>
      <vt:lpstr>Jan Harms</vt:lpstr>
      <vt:lpstr>Stefan Danilishin</vt:lpstr>
      <vt:lpstr>Iain Martin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Hild</dc:creator>
  <cp:lastModifiedBy>Stefan Hild</cp:lastModifiedBy>
  <cp:revision>7</cp:revision>
  <cp:lastPrinted>2017-09-05T11:25:30Z</cp:lastPrinted>
  <dcterms:created xsi:type="dcterms:W3CDTF">2017-09-03T21:26:21Z</dcterms:created>
  <dcterms:modified xsi:type="dcterms:W3CDTF">2017-09-06T08:45:55Z</dcterms:modified>
</cp:coreProperties>
</file>