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0" r:id="rId3"/>
    <p:sldId id="311" r:id="rId4"/>
    <p:sldId id="328" r:id="rId5"/>
    <p:sldId id="324" r:id="rId6"/>
    <p:sldId id="323" r:id="rId7"/>
    <p:sldId id="312" r:id="rId8"/>
    <p:sldId id="329" r:id="rId9"/>
    <p:sldId id="319" r:id="rId10"/>
    <p:sldId id="313" r:id="rId11"/>
    <p:sldId id="315" r:id="rId12"/>
    <p:sldId id="325" r:id="rId13"/>
    <p:sldId id="316" r:id="rId14"/>
    <p:sldId id="317" r:id="rId15"/>
    <p:sldId id="326" r:id="rId16"/>
    <p:sldId id="337" r:id="rId17"/>
    <p:sldId id="338" r:id="rId18"/>
    <p:sldId id="331" r:id="rId19"/>
    <p:sldId id="322" r:id="rId20"/>
    <p:sldId id="330" r:id="rId21"/>
    <p:sldId id="333" r:id="rId22"/>
    <p:sldId id="332" r:id="rId23"/>
    <p:sldId id="334" r:id="rId24"/>
    <p:sldId id="335" r:id="rId25"/>
    <p:sldId id="336" r:id="rId26"/>
    <p:sldId id="321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0D74"/>
    <a:srgbClr val="041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337" autoAdjust="0"/>
    <p:restoredTop sz="94550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7932"/>
    </p:cViewPr>
  </p:sorterViewPr>
  <p:notesViewPr>
    <p:cSldViewPr>
      <p:cViewPr varScale="1">
        <p:scale>
          <a:sx n="63" d="100"/>
          <a:sy n="63" d="100"/>
        </p:scale>
        <p:origin x="-24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A6FC-A781-481A-A379-4BBA86350A47}" type="datetimeFigureOut">
              <a:rPr lang="en-GB" smtClean="0"/>
              <a:pPr/>
              <a:t>13/12/2010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C6DB-7B0C-471C-B5C4-5251F4231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2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C6DB-7B0C-471C-B5C4-5251F4231CC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6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LVC Meeting     Krakow    24.09.2010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B94049-FBE0-4CE3-8AC7-6CF7F2B4E39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115888" y="620489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9" descr="WM Pan Blk 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888" y="117252"/>
            <a:ext cx="17287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ham_crest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8" y="44227"/>
            <a:ext cx="981075" cy="1152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LVC Meeting     Krakow    24.09.2010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Fulda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LVC Meeting     Krakow    24.09.2010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P. Fulda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 smtClean="0"/>
              <a:t>LVC Meeting     Krakow    24.09.2010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 smtClean="0"/>
              <a:t>Slide </a:t>
            </a:r>
            <a:fld id="{85CFB96F-EF60-4F05-B0DB-054CE7C2DB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114996" y="620886"/>
            <a:ext cx="784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8" name="Picture 9" descr="WM Pan Blk U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4996" y="117649"/>
            <a:ext cx="17287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ham_crest_ne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96" y="44624"/>
            <a:ext cx="981075" cy="1152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418D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418D6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7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99392"/>
            <a:ext cx="9217024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136540" y="844189"/>
            <a:ext cx="7043973" cy="2800835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7535676" cy="1512167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FDTD Simulation of Diffraction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Grating Displacement Noise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870" y="2060849"/>
            <a:ext cx="4176463" cy="147204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210000"/>
              </a:lnSpc>
            </a:pPr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Daniel Brown</a:t>
            </a:r>
          </a:p>
          <a:p>
            <a:pPr algn="r"/>
            <a:r>
              <a:rPr lang="en-GB" sz="1900" i="1" dirty="0" smtClean="0">
                <a:solidFill>
                  <a:schemeClr val="bg1">
                    <a:lumMod val="85000"/>
                  </a:schemeClr>
                </a:solidFill>
              </a:rPr>
              <a:t>University of Birmingham </a:t>
            </a:r>
          </a:p>
          <a:p>
            <a:pPr algn="r"/>
            <a:r>
              <a:rPr lang="en-GB" sz="1900" i="1" dirty="0" smtClean="0">
                <a:solidFill>
                  <a:schemeClr val="bg1">
                    <a:lumMod val="85000"/>
                  </a:schemeClr>
                </a:solidFill>
              </a:rPr>
              <a:t>AEI, Hanover - 14/12/2010</a:t>
            </a:r>
            <a:endParaRPr lang="en-GB" sz="1900" i="1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endParaRPr lang="en-GB" sz="1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841">
        <p14:warp dir="in"/>
      </p:transition>
    </mc:Choice>
    <mc:Fallback xmlns="">
      <p:transition spd="slow" advTm="38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Expand </a:t>
            </a:r>
            <a:r>
              <a:rPr lang="en-GB" sz="2000" dirty="0" smtClean="0"/>
              <a:t>Faraday and Ampere </a:t>
            </a:r>
            <a:r>
              <a:rPr lang="en-GB" sz="2000" dirty="0" smtClean="0"/>
              <a:t>laws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Change in time of each fields component is dependant on only the other field and it’s previous value</a:t>
            </a:r>
          </a:p>
          <a:p>
            <a:endParaRPr lang="en-GB" sz="2000" dirty="0"/>
          </a:p>
          <a:p>
            <a:r>
              <a:rPr lang="en-GB" sz="2000" dirty="0" smtClean="0"/>
              <a:t>Ignoring magnetic and current sources here </a:t>
            </a:r>
            <a:endParaRPr lang="en-GB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99198" cy="46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8364823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Yee Algorithm(1966)</a:t>
            </a:r>
          </a:p>
          <a:p>
            <a:pPr lvl="1"/>
            <a:r>
              <a:rPr lang="en-GB" dirty="0" smtClean="0"/>
              <a:t>Defined the Yee Grid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6381328"/>
            <a:ext cx="8078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Taflove</a:t>
            </a:r>
            <a:r>
              <a:rPr lang="en-GB" sz="1200" i="1" dirty="0"/>
              <a:t>, Allen and </a:t>
            </a:r>
            <a:r>
              <a:rPr lang="en-GB" sz="1200" i="1" dirty="0" err="1"/>
              <a:t>Hagness</a:t>
            </a:r>
            <a:r>
              <a:rPr lang="en-GB" sz="1200" i="1" dirty="0"/>
              <a:t>, Susan </a:t>
            </a:r>
            <a:r>
              <a:rPr lang="en-GB" sz="1200" i="1" dirty="0" smtClean="0"/>
              <a:t>C. </a:t>
            </a:r>
            <a:r>
              <a:rPr lang="en-GB" sz="1200" i="1" dirty="0"/>
              <a:t>Computational Electrodynamics: The </a:t>
            </a:r>
            <a:r>
              <a:rPr lang="en-GB" sz="1200" i="1" dirty="0" smtClean="0"/>
              <a:t>Finite-Difference. Time-Domain </a:t>
            </a:r>
            <a:r>
              <a:rPr lang="en-GB" sz="1200" i="1" dirty="0"/>
              <a:t>Method, Third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85CFB96F-EF60-4F05-B0DB-054CE7C2DB7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2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The Yee Algorithm</a:t>
                </a:r>
              </a:p>
              <a:p>
                <a:pPr lvl="1"/>
                <a:r>
                  <a:rPr lang="en-GB" sz="1800" dirty="0" smtClean="0"/>
                  <a:t>Leapfrog method</a:t>
                </a:r>
              </a:p>
              <a:p>
                <a:pPr lvl="1"/>
                <a:r>
                  <a:rPr lang="en-GB" sz="1800" dirty="0" smtClean="0"/>
                  <a:t>Input initial values at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𝑡</m:t>
                    </m:r>
                    <m:r>
                      <a:rPr lang="en-GB" sz="18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1800" b="0" dirty="0" smtClean="0"/>
              </a:p>
              <a:p>
                <a:pPr lvl="1"/>
                <a:r>
                  <a:rPr lang="en-GB" sz="1800" b="0" dirty="0" smtClean="0"/>
                  <a:t>No need to solve simultaneous equations 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800" b="0" i="1" smtClean="0">
                            <a:latin typeface="Cambria Math"/>
                          </a:rPr>
                          <m:t>𝐸</m:t>
                        </m:r>
                        <m:r>
                          <a:rPr lang="en-GB" sz="18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1800" b="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8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sz="1800" b="0" dirty="0" smtClean="0"/>
                  <a:t> are known when needed</a:t>
                </a:r>
              </a:p>
              <a:p>
                <a:pPr lvl="1"/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  <a:blipFill rotWithShape="1">
                <a:blip r:embed="rId2"/>
                <a:stretch>
                  <a:fillRect l="-956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088" y="6093296"/>
            <a:ext cx="6777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/>
              <a:t>Taflove</a:t>
            </a:r>
            <a:r>
              <a:rPr lang="en-GB" sz="1400" i="1" dirty="0"/>
              <a:t>, Allen and </a:t>
            </a:r>
            <a:r>
              <a:rPr lang="en-GB" sz="1400" i="1" dirty="0" err="1"/>
              <a:t>Hagness</a:t>
            </a:r>
            <a:r>
              <a:rPr lang="en-GB" sz="1400" i="1" dirty="0"/>
              <a:t>, Susan </a:t>
            </a:r>
            <a:r>
              <a:rPr lang="en-GB" sz="1400" i="1" dirty="0" smtClean="0"/>
              <a:t>C. </a:t>
            </a:r>
            <a:r>
              <a:rPr lang="en-GB" sz="1400" i="1" dirty="0"/>
              <a:t>Computational Electrodynamics: The </a:t>
            </a:r>
            <a:r>
              <a:rPr lang="en-GB" sz="1400" i="1" dirty="0" smtClean="0"/>
              <a:t>Finite-Difference</a:t>
            </a:r>
          </a:p>
          <a:p>
            <a:r>
              <a:rPr lang="en-GB" sz="1400" i="1" dirty="0"/>
              <a:t>	</a:t>
            </a:r>
            <a:r>
              <a:rPr lang="en-GB" sz="1400" i="1" dirty="0" smtClean="0"/>
              <a:t>		                              Time-Domain </a:t>
            </a:r>
            <a:r>
              <a:rPr lang="en-GB" sz="1400" i="1" dirty="0"/>
              <a:t>Method, Third Edition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43608" y="4113038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73592" y="3856364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92" y="3856364"/>
                <a:ext cx="76418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645024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(0)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45024"/>
                <a:ext cx="711349" cy="396006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2459" y="3645024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59" y="3645024"/>
                <a:ext cx="711349" cy="396006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5856" y="3645024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45024"/>
                <a:ext cx="711349" cy="396006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7984" y="3645024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(3)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45024"/>
                <a:ext cx="711349" cy="396006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0112" y="3645024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(4)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645024"/>
                <a:ext cx="711349" cy="396006"/>
              </a:xfrm>
              <a:prstGeom prst="rect">
                <a:avLst/>
              </a:prstGeom>
              <a:blipFill rotWithShape="1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043608" y="4797076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73592" y="4402240"/>
                <a:ext cx="8708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92" y="4402240"/>
                <a:ext cx="870816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83172" y="4329062"/>
                <a:ext cx="933397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(1/2)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72" y="4329062"/>
                <a:ext cx="933397" cy="396006"/>
              </a:xfrm>
              <a:prstGeom prst="rect">
                <a:avLst/>
              </a:prstGeom>
              <a:blipFill rotWithShape="1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72023" y="4329062"/>
                <a:ext cx="933397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(3/2)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023" y="4329062"/>
                <a:ext cx="933397" cy="396006"/>
              </a:xfrm>
              <a:prstGeom prst="rect">
                <a:avLst/>
              </a:prstGeom>
              <a:blipFill rotWithShape="1"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15420" y="4329062"/>
                <a:ext cx="933397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(5/2)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420" y="4329062"/>
                <a:ext cx="933397" cy="396006"/>
              </a:xfrm>
              <a:prstGeom prst="rect">
                <a:avLst/>
              </a:prstGeom>
              <a:blipFill rotWithShape="1"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67548" y="4329062"/>
                <a:ext cx="933397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(7/2)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548" y="4329062"/>
                <a:ext cx="933397" cy="396006"/>
              </a:xfrm>
              <a:prstGeom prst="rect">
                <a:avLst/>
              </a:prstGeom>
              <a:blipFill rotWithShape="1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9676" y="4329062"/>
                <a:ext cx="928588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(9/2)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676" y="4329062"/>
                <a:ext cx="928588" cy="396006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1043608" y="5517156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73592" y="5260482"/>
                <a:ext cx="87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92" y="5260482"/>
                <a:ext cx="87081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3608" y="5049142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(0)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49142"/>
                <a:ext cx="711349" cy="396006"/>
              </a:xfrm>
              <a:prstGeom prst="rect">
                <a:avLst/>
              </a:prstGeom>
              <a:blipFill rotWithShape="1">
                <a:blip r:embed="rId1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32459" y="5049142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59" y="5049142"/>
                <a:ext cx="711349" cy="396006"/>
              </a:xfrm>
              <a:prstGeom prst="rect">
                <a:avLst/>
              </a:prstGeom>
              <a:blipFill rotWithShape="1"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5856" y="5049142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49142"/>
                <a:ext cx="711349" cy="396006"/>
              </a:xfrm>
              <a:prstGeom prst="rect">
                <a:avLst/>
              </a:prstGeom>
              <a:blipFill rotWithShape="1"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7984" y="5049142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(3)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49142"/>
                <a:ext cx="711349" cy="396006"/>
              </a:xfrm>
              <a:prstGeom prst="rect">
                <a:avLst/>
              </a:prstGeom>
              <a:blipFill rotWithShape="1"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80112" y="5049142"/>
                <a:ext cx="711349" cy="396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(4)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49142"/>
                <a:ext cx="711349" cy="396006"/>
              </a:xfrm>
              <a:prstGeom prst="rect">
                <a:avLst/>
              </a:prstGeom>
              <a:blipFill rotWithShape="1">
                <a:blip r:embed="rId2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2514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Using central finite difference operator we can approximate first order derivatives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Can apply this process to all derivatives </a:t>
            </a:r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71598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3849"/>
            <a:ext cx="5908923" cy="9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Partial derivative approximations are then used in the six equations: 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Update equations for each field component can then be found and </a:t>
            </a:r>
            <a:r>
              <a:rPr lang="en-GB" sz="2000" dirty="0" smtClean="0"/>
              <a:t>run in code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9340"/>
            <a:ext cx="7932934" cy="291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The grid size and time step variables need to be chosen to satisfy </a:t>
            </a:r>
            <a:r>
              <a:rPr lang="en-GB" sz="2200" b="1" dirty="0" smtClean="0"/>
              <a:t>S</a:t>
            </a:r>
            <a:r>
              <a:rPr lang="en-GB" sz="2200" dirty="0" smtClean="0"/>
              <a:t> (stability factor</a:t>
            </a:r>
            <a:r>
              <a:rPr lang="en-GB" sz="2200" dirty="0" smtClean="0"/>
              <a:t>)</a:t>
            </a:r>
          </a:p>
          <a:p>
            <a:pPr lvl="1"/>
            <a:r>
              <a:rPr lang="en-GB" sz="1800" dirty="0" smtClean="0"/>
              <a:t>Choosing dimensions depends on the problem</a:t>
            </a:r>
            <a:endParaRPr lang="en-GB" sz="1800" dirty="0" smtClean="0"/>
          </a:p>
          <a:p>
            <a:pPr lvl="1"/>
            <a:r>
              <a:rPr lang="en-GB" sz="1800" dirty="0" smtClean="0"/>
              <a:t>Need balance between accuracy and computation speed</a:t>
            </a:r>
          </a:p>
          <a:p>
            <a:pPr lvl="1"/>
            <a:r>
              <a:rPr lang="en-GB" sz="1600" dirty="0" smtClean="0"/>
              <a:t>Major limitation is </a:t>
            </a:r>
            <a:r>
              <a:rPr lang="en-GB" sz="1600" dirty="0"/>
              <a:t>c</a:t>
            </a:r>
            <a:r>
              <a:rPr lang="en-GB" sz="1600" dirty="0" smtClean="0"/>
              <a:t>omputational requirements, they increase very rapidly with finer grid sizes</a:t>
            </a:r>
          </a:p>
          <a:p>
            <a:pPr lvl="1"/>
            <a:endParaRPr lang="en-GB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Numerical Stability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19" y="3729066"/>
            <a:ext cx="1728192" cy="10074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97" y="4809186"/>
            <a:ext cx="1847783" cy="16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02" y="3545160"/>
            <a:ext cx="31813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148064" y="3789040"/>
            <a:ext cx="2304256" cy="230425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Phase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231185" cy="525658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Velocity </a:t>
            </a:r>
            <a:r>
              <a:rPr lang="en-GB" b="1" dirty="0" smtClean="0"/>
              <a:t>Anisotropy Error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Wave has different phase velocity depending </a:t>
            </a:r>
            <a:r>
              <a:rPr lang="en-GB" sz="2000" dirty="0" smtClean="0"/>
              <a:t>on their direction </a:t>
            </a:r>
          </a:p>
          <a:p>
            <a:endParaRPr lang="en-GB" sz="2000" dirty="0" smtClean="0"/>
          </a:p>
          <a:p>
            <a:r>
              <a:rPr lang="en-GB" sz="2000" dirty="0" smtClean="0"/>
              <a:t>Effects greatly reduced </a:t>
            </a:r>
            <a:r>
              <a:rPr lang="en-GB" sz="2000" dirty="0" smtClean="0"/>
              <a:t>by </a:t>
            </a:r>
            <a:r>
              <a:rPr lang="en-GB" sz="2000" dirty="0" smtClean="0"/>
              <a:t>using </a:t>
            </a:r>
            <a:r>
              <a:rPr lang="en-GB" sz="2000" dirty="0" smtClean="0"/>
              <a:t>other algorithms </a:t>
            </a:r>
            <a:r>
              <a:rPr lang="en-GB" sz="2000" dirty="0" smtClean="0"/>
              <a:t>or more samples per </a:t>
            </a:r>
            <a:r>
              <a:rPr lang="en-GB" sz="2000" dirty="0" smtClean="0"/>
              <a:t>wavelength</a:t>
            </a:r>
          </a:p>
          <a:p>
            <a:endParaRPr lang="en-GB" sz="2000" dirty="0" smtClean="0"/>
          </a:p>
          <a:p>
            <a:r>
              <a:rPr lang="en-GB" sz="2000" dirty="0" smtClean="0"/>
              <a:t>Always a problem for larger simulation spaces </a:t>
            </a:r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340768"/>
            <a:ext cx="2496361" cy="24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56424"/>
            <a:ext cx="2496361" cy="24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680520" cy="18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Phase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GB" b="1" dirty="0" smtClean="0"/>
              <a:t>Physical Phase Velocity Error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hase lead or lag that is picked up when wave passes through a cell at a given angle</a:t>
            </a:r>
          </a:p>
          <a:p>
            <a:pPr lvl="1"/>
            <a:r>
              <a:rPr lang="en-GB" dirty="0" smtClean="0"/>
              <a:t>Accumulates as wave </a:t>
            </a:r>
            <a:r>
              <a:rPr lang="en-GB" dirty="0" smtClean="0"/>
              <a:t>propagates</a:t>
            </a:r>
          </a:p>
          <a:p>
            <a:pPr lvl="1"/>
            <a:endParaRPr lang="en-GB" dirty="0" smtClean="0"/>
          </a:p>
          <a:p>
            <a:pPr lvl="8">
              <a:buFont typeface="Wingdings" pitchFamily="2" charset="2"/>
              <a:buChar char="§"/>
            </a:pPr>
            <a:r>
              <a:rPr lang="en-GB" dirty="0" smtClean="0"/>
              <a:t>Easy </a:t>
            </a:r>
            <a:r>
              <a:rPr lang="en-GB" dirty="0" smtClean="0"/>
              <a:t>to take into account in straight </a:t>
            </a:r>
            <a:r>
              <a:rPr lang="en-GB" dirty="0" smtClean="0"/>
              <a:t>lines, not so much in complicated problems</a:t>
            </a:r>
            <a:endParaRPr lang="en-GB" dirty="0" smtClean="0"/>
          </a:p>
          <a:p>
            <a:pPr lvl="1"/>
            <a:endParaRPr lang="en-GB" dirty="0" smtClean="0"/>
          </a:p>
          <a:p>
            <a:pPr lvl="8">
              <a:buFont typeface="Wingdings" pitchFamily="2" charset="2"/>
              <a:buChar char="§"/>
            </a:pPr>
            <a:r>
              <a:rPr lang="en-GB" dirty="0" smtClean="0"/>
              <a:t>Is a function of the time sampling chosen; more samples, less error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2" y="3356992"/>
            <a:ext cx="4097523" cy="300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Initial version implemented in Java using Processing</a:t>
            </a:r>
            <a:r>
              <a:rPr lang="en-GB" sz="2000" baseline="30000" dirty="0" smtClean="0"/>
              <a:t>[1]</a:t>
            </a:r>
            <a:r>
              <a:rPr lang="en-GB" sz="2000" dirty="0" smtClean="0"/>
              <a:t> for graphics for quick development time</a:t>
            </a:r>
          </a:p>
          <a:p>
            <a:endParaRPr lang="en-GB" sz="2000" dirty="0" smtClean="0"/>
          </a:p>
          <a:p>
            <a:r>
              <a:rPr lang="en-GB" sz="2000" dirty="0" smtClean="0"/>
              <a:t>FDTD </a:t>
            </a:r>
            <a:r>
              <a:rPr lang="en-GB" sz="2000" dirty="0"/>
              <a:t>s</a:t>
            </a:r>
            <a:r>
              <a:rPr lang="en-GB" sz="2000" dirty="0" smtClean="0"/>
              <a:t>imulation features implemented so far…</a:t>
            </a:r>
          </a:p>
          <a:p>
            <a:pPr lvl="1"/>
            <a:r>
              <a:rPr lang="en-GB" sz="1600" dirty="0" smtClean="0"/>
              <a:t>2D TM and TE polarisations</a:t>
            </a:r>
            <a:endParaRPr lang="en-GB" sz="1600" dirty="0"/>
          </a:p>
          <a:p>
            <a:pPr lvl="1"/>
            <a:r>
              <a:rPr lang="en-GB" sz="1600" dirty="0" smtClean="0"/>
              <a:t>Perfectly matched layers for boundary absorption</a:t>
            </a:r>
          </a:p>
          <a:p>
            <a:pPr lvl="1"/>
            <a:r>
              <a:rPr lang="en-GB" sz="1600" dirty="0" smtClean="0"/>
              <a:t>Ability to model materials with specified permittivity, permeability and conductivity</a:t>
            </a:r>
          </a:p>
          <a:p>
            <a:pPr lvl="1"/>
            <a:r>
              <a:rPr lang="en-GB" sz="1600" dirty="0" smtClean="0"/>
              <a:t>Plane wave/Gaussian beam source injection</a:t>
            </a:r>
          </a:p>
          <a:p>
            <a:pPr lvl="1"/>
            <a:endParaRPr lang="en-GB" sz="1600" dirty="0" smtClean="0"/>
          </a:p>
          <a:p>
            <a:r>
              <a:rPr lang="en-GB" sz="2000" dirty="0" smtClean="0"/>
              <a:t>Tested to work for total internal reflection, reflection and transmission coefficients, Brewster's angle, basic diffraction, etc.</a:t>
            </a:r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FDTD Simulation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74919" y="6207695"/>
            <a:ext cx="293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[1] Processing Library – www.processing.org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1117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098" name="Picture 2" descr="N:\img_0\TE_pnoise_0_img__Ez_2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5" y="692696"/>
            <a:ext cx="6948285" cy="57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1516938"/>
            <a:ext cx="111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Gaussian Beam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1560" y="2163269"/>
            <a:ext cx="558305" cy="1049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72400" y="1988840"/>
            <a:ext cx="111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Phase probes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8316416" y="2635171"/>
            <a:ext cx="414290" cy="79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flipH="1">
            <a:off x="8316416" y="2635171"/>
            <a:ext cx="414290" cy="3170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</p:cNvCxnSpPr>
          <p:nvPr/>
        </p:nvCxnSpPr>
        <p:spPr>
          <a:xfrm flipH="1" flipV="1">
            <a:off x="8316416" y="1268760"/>
            <a:ext cx="41429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142" y="4941168"/>
            <a:ext cx="111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mode grating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09448" y="4077072"/>
            <a:ext cx="558305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Motivation: Diffraction grating displacements</a:t>
            </a:r>
          </a:p>
          <a:p>
            <a:endParaRPr lang="en-GB" sz="1800" dirty="0" smtClean="0"/>
          </a:p>
          <a:p>
            <a:r>
              <a:rPr lang="en-GB" sz="2000" dirty="0" smtClean="0"/>
              <a:t>Finite-Difference Time-Domain(FDTD)</a:t>
            </a:r>
          </a:p>
          <a:p>
            <a:pPr lvl="1"/>
            <a:r>
              <a:rPr lang="en-GB" sz="1800" dirty="0" smtClean="0"/>
              <a:t>Why use FDTD?</a:t>
            </a:r>
          </a:p>
          <a:p>
            <a:pPr lvl="1"/>
            <a:r>
              <a:rPr lang="en-GB" sz="1800" dirty="0" smtClean="0"/>
              <a:t>How it works</a:t>
            </a:r>
          </a:p>
          <a:p>
            <a:pPr lvl="1"/>
            <a:r>
              <a:rPr lang="en-GB" sz="1800" dirty="0" smtClean="0"/>
              <a:t>What problems there are</a:t>
            </a:r>
          </a:p>
          <a:p>
            <a:pPr lvl="1"/>
            <a:endParaRPr lang="en-GB" sz="1800" dirty="0" smtClean="0"/>
          </a:p>
          <a:p>
            <a:r>
              <a:rPr lang="en-GB" sz="2200" dirty="0" smtClean="0"/>
              <a:t>Measuring the Gaussian beam diffraction phase noise</a:t>
            </a:r>
          </a:p>
          <a:p>
            <a:endParaRPr lang="en-GB" sz="2200" dirty="0" smtClean="0"/>
          </a:p>
          <a:p>
            <a:r>
              <a:rPr lang="en-GB" sz="2200" dirty="0" smtClean="0"/>
              <a:t>Modelling the transmission on waveguide coatings</a:t>
            </a:r>
          </a:p>
          <a:p>
            <a:endParaRPr lang="en-GB" sz="1800" dirty="0"/>
          </a:p>
          <a:p>
            <a:r>
              <a:rPr lang="en-GB" sz="2200" dirty="0" smtClean="0"/>
              <a:t>Conclusion</a:t>
            </a:r>
            <a:endParaRPr lang="en-GB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4049-FBE0-4CE3-8AC7-6CF7F2B4E39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58">
        <p14:flythrough/>
      </p:transition>
    </mc:Choice>
    <mc:Fallback xmlns="">
      <p:transition spd="slow" advTm="34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85CFB96F-EF60-4F05-B0DB-054CE7C2DB7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14" y="3717032"/>
            <a:ext cx="42862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9" y="3721943"/>
            <a:ext cx="42767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24" y="764704"/>
            <a:ext cx="42672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9" y="764704"/>
            <a:ext cx="42767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2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71" y="3501008"/>
            <a:ext cx="55721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Waveguide Coating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Thin grating layer of Ta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5 </a:t>
            </a:r>
            <a:r>
              <a:rPr lang="en-GB" sz="2000" dirty="0" smtClean="0"/>
              <a:t>applied to surface of a substrate</a:t>
            </a:r>
          </a:p>
          <a:p>
            <a:endParaRPr lang="en-GB" sz="2000" baseline="-25000" dirty="0" smtClean="0"/>
          </a:p>
          <a:p>
            <a:r>
              <a:rPr lang="en-GB" sz="2000" dirty="0" smtClean="0"/>
              <a:t>Can adjust the grating parameters and depth to get potentially 100% reflectivity at 1064nm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This setup is also suggested to be immune to the phase noise seen previously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2211" y="4911034"/>
            <a:ext cx="277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Bunkowski</a:t>
            </a:r>
            <a:r>
              <a:rPr lang="en-GB" sz="1400" i="1" dirty="0" smtClean="0"/>
              <a:t> et al.(2006)</a:t>
            </a:r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1066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85CFB96F-EF60-4F05-B0DB-054CE7C2DB7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122" name="Picture 2" descr="N:\yr4\trunk\2010\Daniel\Code\FDTD_Processing\bin\wave1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12269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yr4\trunk\2010\Daniel\Code\FDTD_Processing\bin\wave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88" y="1412777"/>
            <a:ext cx="24122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yr4\trunk\2010\Daniel\Code\FDTD_Processing\bin\wave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1412777"/>
            <a:ext cx="24122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766445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Steady state reached</a:t>
            </a:r>
          </a:p>
          <a:p>
            <a:r>
              <a:rPr lang="en-GB" dirty="0" err="1" smtClean="0"/>
              <a:t>Approx</a:t>
            </a:r>
            <a:r>
              <a:rPr lang="en-GB" dirty="0" smtClean="0"/>
              <a:t> 1000 time steps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62814" y="6381328"/>
            <a:ext cx="57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 size 7.5um x 20um, processing time </a:t>
            </a:r>
            <a:r>
              <a:rPr lang="en-GB" dirty="0" err="1" smtClean="0"/>
              <a:t>approx</a:t>
            </a:r>
            <a:r>
              <a:rPr lang="en-GB" dirty="0" smtClean="0"/>
              <a:t> 300s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2670" y="90494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Si0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96577" y="915159"/>
            <a:ext cx="69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5</a:t>
            </a:r>
            <a:endParaRPr lang="en-GB" baseline="-25000" dirty="0"/>
          </a:p>
        </p:txBody>
      </p:sp>
      <p:cxnSp>
        <p:nvCxnSpPr>
          <p:cNvPr id="6" name="Straight Arrow Connector 5"/>
          <p:cNvCxnSpPr>
            <a:endCxn id="5123" idx="0"/>
          </p:cNvCxnSpPr>
          <p:nvPr/>
        </p:nvCxnSpPr>
        <p:spPr>
          <a:xfrm flipH="1">
            <a:off x="4612822" y="1089610"/>
            <a:ext cx="29848" cy="323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72367" y="1099825"/>
            <a:ext cx="0" cy="312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Waveguide grating - Preliminary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4" y="1484784"/>
            <a:ext cx="4370096" cy="37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67" y="1484784"/>
            <a:ext cx="4581629" cy="37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1560" y="5229200"/>
                <a:ext cx="79928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Only 40x16 samples done for this output, needs many more samples for more accurate graph</a:t>
                </a:r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Minimum </a:t>
                </a:r>
                <a:r>
                  <a:rPr lang="en-GB" dirty="0" smtClean="0"/>
                  <a:t>TE </a:t>
                </a:r>
                <a:r>
                  <a:rPr lang="en-GB" dirty="0"/>
                  <a:t>t</a:t>
                </a:r>
                <a:r>
                  <a:rPr lang="en-GB" dirty="0" smtClean="0"/>
                  <a:t>ransmission at fill factor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≈0.5 </m:t>
                    </m:r>
                  </m:oMath>
                </a14:m>
                <a:r>
                  <a:rPr lang="en-GB" b="0" dirty="0" smtClean="0"/>
                  <a:t>and grating depth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≈</m:t>
                    </m:r>
                    <m:r>
                      <a:rPr lang="en-GB" b="0" i="0" smtClean="0">
                        <a:latin typeface="Cambria Math"/>
                      </a:rPr>
                      <m:t>0.35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/>
                      </a:rPr>
                      <m:t>μ</m:t>
                    </m:r>
                    <m:r>
                      <a:rPr lang="en-GB" b="0" i="1" smtClean="0">
                        <a:latin typeface="Cambria Math"/>
                      </a:rPr>
                      <m:t>𝑚</m:t>
                    </m:r>
                  </m:oMath>
                </a14:m>
                <a:endParaRPr lang="en-GB" b="0" dirty="0" smtClean="0"/>
              </a:p>
              <a:p>
                <a:r>
                  <a:rPr lang="en-GB" dirty="0"/>
                  <a:t>Minimum </a:t>
                </a:r>
                <a:r>
                  <a:rPr lang="en-GB" dirty="0" smtClean="0"/>
                  <a:t>TM </a:t>
                </a:r>
                <a:r>
                  <a:rPr lang="en-GB" dirty="0"/>
                  <a:t>transmission at fill factor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≈0.5 </m:t>
                    </m:r>
                  </m:oMath>
                </a14:m>
                <a:r>
                  <a:rPr lang="en-GB" dirty="0"/>
                  <a:t>and grating depth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≈</m:t>
                    </m:r>
                    <m:r>
                      <a:rPr lang="en-GB">
                        <a:latin typeface="Cambria Math"/>
                      </a:rPr>
                      <m:t>0.</m:t>
                    </m:r>
                    <m:r>
                      <a:rPr lang="en-GB" b="0" i="0" smtClean="0">
                        <a:latin typeface="Cambria Math"/>
                      </a:rPr>
                      <m:t>4</m:t>
                    </m:r>
                    <m:r>
                      <a:rPr lang="en-GB" b="0" i="1" smtClean="0"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n-GB" i="1">
                        <a:latin typeface="Cambria Math"/>
                      </a:rPr>
                      <m:t>μ</m:t>
                    </m:r>
                    <m:r>
                      <a:rPr lang="en-GB" i="1">
                        <a:latin typeface="Cambria Math"/>
                      </a:rPr>
                      <m:t>𝑚</m:t>
                    </m:r>
                  </m:oMath>
                </a14:m>
                <a:endParaRPr lang="en-GB" b="0" dirty="0" smtClean="0"/>
              </a:p>
              <a:p>
                <a:endParaRPr lang="en-GB" b="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29200"/>
                <a:ext cx="7992888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610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8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Waveguide </a:t>
            </a:r>
            <a:r>
              <a:rPr lang="en-GB" dirty="0"/>
              <a:t>Grating - Preliminary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87" y="1340768"/>
            <a:ext cx="4594913" cy="4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5486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66298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40x40 samples done for this output, again more samples needed to find lower transmissions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8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Waveguide </a:t>
            </a:r>
            <a:r>
              <a:rPr lang="en-GB" dirty="0"/>
              <a:t>Grating - Preliminary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87" y="1340768"/>
            <a:ext cx="4594913" cy="4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9865"/>
            <a:ext cx="44022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304" y="489412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Comparing to A. </a:t>
            </a:r>
            <a:r>
              <a:rPr lang="en-GB" sz="2000" dirty="0" err="1" smtClean="0"/>
              <a:t>Bunkowski</a:t>
            </a:r>
            <a:r>
              <a:rPr lang="en-GB" sz="2000" dirty="0" smtClean="0"/>
              <a:t> et al. (</a:t>
            </a:r>
            <a:r>
              <a:rPr lang="en-GB" sz="2000" dirty="0" smtClean="0"/>
              <a:t>2006)</a:t>
            </a:r>
          </a:p>
          <a:p>
            <a:r>
              <a:rPr lang="en-GB" sz="2000" dirty="0" smtClean="0"/>
              <a:t>TM </a:t>
            </a:r>
            <a:r>
              <a:rPr lang="en-GB" sz="2000" dirty="0" smtClean="0"/>
              <a:t>reflectivity results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Low transmissions are comparable to high reflectivity seen from RCWA computations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60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09120"/>
          </a:xfrm>
        </p:spPr>
        <p:txBody>
          <a:bodyPr>
            <a:noAutofit/>
          </a:bodyPr>
          <a:lstStyle/>
          <a:p>
            <a:r>
              <a:rPr lang="en-GB" sz="2000" dirty="0" smtClean="0"/>
              <a:t>What has happened so far:</a:t>
            </a:r>
          </a:p>
          <a:p>
            <a:pPr lvl="1"/>
            <a:r>
              <a:rPr lang="en-GB" sz="1800" dirty="0"/>
              <a:t>Initial implementation of 2D FDTD simulation </a:t>
            </a:r>
            <a:r>
              <a:rPr lang="en-GB" sz="1800" dirty="0" smtClean="0"/>
              <a:t>has been developed in Java and running on Beowulf cluster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FDTD method appears to be a suitable method for simulating grating movements and the phase noises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Shown that the ray picture phase noise also occurs in FDTD simulations of TEM</a:t>
            </a:r>
            <a:r>
              <a:rPr lang="en-GB" sz="1800" baseline="-25000" dirty="0" smtClean="0"/>
              <a:t>00</a:t>
            </a:r>
            <a:r>
              <a:rPr lang="en-GB" sz="1800" dirty="0"/>
              <a:t> </a:t>
            </a:r>
            <a:r>
              <a:rPr lang="en-GB" sz="1800" dirty="0" smtClean="0"/>
              <a:t>diffraction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Have begun to model the waveguide coatings, but some issues that need looking into</a:t>
            </a:r>
            <a:endParaRPr lang="en-GB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Future plans:</a:t>
            </a:r>
          </a:p>
          <a:p>
            <a:pPr lvl="1"/>
            <a:r>
              <a:rPr lang="en-GB" sz="1800" dirty="0" smtClean="0"/>
              <a:t>More work on verifying what is seen in FDTD simulations to the </a:t>
            </a:r>
            <a:r>
              <a:rPr lang="en-GB" sz="1800" dirty="0" smtClean="0"/>
              <a:t>RCWA method </a:t>
            </a:r>
            <a:r>
              <a:rPr lang="en-GB" sz="1800" dirty="0" smtClean="0"/>
              <a:t>used by A.Bunkowski et al. (2006</a:t>
            </a:r>
            <a:r>
              <a:rPr lang="en-GB" sz="1800" dirty="0" smtClean="0"/>
              <a:t>)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Measure the more relevant reflection coefficient for waveguide coatings and determine if it is immune to phase noises from moving grating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Looking into isotropic dispersion techniques and how they can improve the simulation </a:t>
            </a:r>
            <a:r>
              <a:rPr lang="en-GB" sz="1800" dirty="0" smtClean="0"/>
              <a:t>errors</a:t>
            </a: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r>
              <a:rPr lang="en-GB" sz="1800" dirty="0" smtClean="0"/>
              <a:t>To further develop the tool for optical simulations</a:t>
            </a:r>
            <a:endParaRPr lang="en-GB" sz="18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Project Aim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Try and s</a:t>
            </a:r>
            <a:r>
              <a:rPr lang="en-GB" sz="2000" dirty="0" smtClean="0"/>
              <a:t>imulate phase </a:t>
            </a:r>
            <a:r>
              <a:rPr lang="en-GB" sz="2000" dirty="0" smtClean="0"/>
              <a:t>noise</a:t>
            </a:r>
            <a:r>
              <a:rPr lang="en-GB" sz="2000" spc="-300" baseline="30000" dirty="0" smtClean="0"/>
              <a:t>[1</a:t>
            </a:r>
            <a:r>
              <a:rPr lang="en-GB" sz="2000" spc="-300" baseline="30000" dirty="0"/>
              <a:t>]</a:t>
            </a:r>
            <a:r>
              <a:rPr lang="en-GB" sz="2000" spc="-300" baseline="30000" dirty="0" smtClean="0"/>
              <a:t>  </a:t>
            </a:r>
            <a:r>
              <a:rPr lang="en-GB" sz="2000" dirty="0" smtClean="0"/>
              <a:t>from </a:t>
            </a:r>
            <a:r>
              <a:rPr lang="en-GB" sz="2000" dirty="0" smtClean="0"/>
              <a:t>moving diffraction grating</a:t>
            </a:r>
            <a:r>
              <a:rPr lang="en-GB" sz="2000" dirty="0" smtClean="0"/>
              <a:t>.</a:t>
            </a:r>
          </a:p>
          <a:p>
            <a:pPr lvl="1"/>
            <a:r>
              <a:rPr lang="en-GB" dirty="0" smtClean="0"/>
              <a:t> </a:t>
            </a:r>
            <a:r>
              <a:rPr lang="en-GB" sz="1800" dirty="0" smtClean="0"/>
              <a:t>Simulate </a:t>
            </a:r>
            <a:r>
              <a:rPr lang="en-GB" sz="1800" dirty="0"/>
              <a:t>using a finite grating size using Gaussian </a:t>
            </a:r>
            <a:r>
              <a:rPr lang="en-GB" sz="1800" dirty="0" smtClean="0"/>
              <a:t>beams</a:t>
            </a:r>
            <a:endParaRPr lang="en-GB" sz="1800" dirty="0"/>
          </a:p>
          <a:p>
            <a:endParaRPr lang="en-GB" sz="2000" dirty="0" smtClean="0"/>
          </a:p>
          <a:p>
            <a:r>
              <a:rPr lang="en-GB" sz="2000" dirty="0"/>
              <a:t>I</a:t>
            </a:r>
            <a:r>
              <a:rPr lang="en-GB" sz="2000" dirty="0" smtClean="0"/>
              <a:t>mplement </a:t>
            </a:r>
            <a:r>
              <a:rPr lang="en-GB" sz="2000" dirty="0" smtClean="0"/>
              <a:t>and verify a </a:t>
            </a:r>
            <a:r>
              <a:rPr lang="en-GB" sz="2000" dirty="0" smtClean="0"/>
              <a:t>2D/3D FDTD </a:t>
            </a:r>
            <a:r>
              <a:rPr lang="en-GB" sz="2000" dirty="0" smtClean="0"/>
              <a:t>numerical solver for Maxwell’s equations, this </a:t>
            </a:r>
            <a:r>
              <a:rPr lang="en-GB" sz="2000" dirty="0" smtClean="0"/>
              <a:t>should be able to…</a:t>
            </a:r>
            <a:endParaRPr lang="en-GB" sz="2000" dirty="0" smtClean="0"/>
          </a:p>
          <a:p>
            <a:pPr lvl="1"/>
            <a:r>
              <a:rPr lang="en-GB" sz="1800" dirty="0" smtClean="0"/>
              <a:t>Measure reactions </a:t>
            </a:r>
            <a:r>
              <a:rPr lang="en-GB" sz="1800" dirty="0" smtClean="0"/>
              <a:t>to </a:t>
            </a:r>
            <a:r>
              <a:rPr lang="en-GB" sz="1800" dirty="0" smtClean="0"/>
              <a:t>impulsive inputs like moving </a:t>
            </a:r>
            <a:r>
              <a:rPr lang="en-GB" sz="1800" dirty="0" smtClean="0"/>
              <a:t>gratings/sources</a:t>
            </a:r>
          </a:p>
          <a:p>
            <a:pPr lvl="1"/>
            <a:endParaRPr lang="en-GB" sz="1800" dirty="0" smtClean="0"/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Simulate time-domain interaction of Gaussian laser beams with gratings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181" y="61105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[1] A.Freise </a:t>
            </a:r>
            <a:r>
              <a:rPr lang="en-GB" sz="1200" i="1" dirty="0"/>
              <a:t>et al</a:t>
            </a:r>
            <a:r>
              <a:rPr lang="en-GB" sz="1200" i="1" dirty="0" smtClean="0"/>
              <a:t>. </a:t>
            </a:r>
            <a:r>
              <a:rPr lang="en-GB" sz="1200" i="1" dirty="0"/>
              <a:t>Phase and alignment noise in grating </a:t>
            </a:r>
            <a:r>
              <a:rPr lang="en-GB" sz="1200" i="1" dirty="0" smtClean="0"/>
              <a:t>interferometers</a:t>
            </a:r>
            <a:r>
              <a:rPr lang="en-GB" sz="1200" i="1" dirty="0" smtClean="0"/>
              <a:t>.</a:t>
            </a:r>
          </a:p>
          <a:p>
            <a:r>
              <a:rPr lang="en-GB" sz="1200" i="1" dirty="0" smtClean="0"/>
              <a:t>      New Journal of Physics 2007</a:t>
            </a:r>
            <a:endParaRPr lang="en-GB" sz="12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80">
        <p14:flythrough/>
      </p:transition>
    </mc:Choice>
    <mc:Fallback xmlns="">
      <p:transition spd="slow" advTm="3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noFill/>
          </a:ln>
        </p:spPr>
        <p:txBody>
          <a:bodyPr/>
          <a:lstStyle/>
          <a:p>
            <a:r>
              <a:rPr lang="en-GB" dirty="0" smtClean="0"/>
              <a:t>The phase noise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688404"/>
            <a:ext cx="3600401" cy="3540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What are we looking for:</a:t>
            </a:r>
          </a:p>
          <a:p>
            <a:r>
              <a:rPr lang="en-GB" sz="1800" dirty="0" smtClean="0"/>
              <a:t>Additional phase periodic with grating period</a:t>
            </a:r>
          </a:p>
          <a:p>
            <a:endParaRPr lang="en-GB" sz="1800" dirty="0" smtClean="0"/>
          </a:p>
          <a:p>
            <a:r>
              <a:rPr lang="en-GB" sz="1800" dirty="0" smtClean="0"/>
              <a:t>Increase’s with diffraction order linearly</a:t>
            </a:r>
          </a:p>
          <a:p>
            <a:endParaRPr lang="en-GB" sz="1800" dirty="0" smtClean="0"/>
          </a:p>
          <a:p>
            <a:r>
              <a:rPr lang="en-GB" sz="1800" dirty="0" smtClean="0"/>
              <a:t>Linear relationship to the grating displacement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1653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A.Freise </a:t>
            </a:r>
            <a:r>
              <a:rPr lang="en-GB" sz="1200" i="1" dirty="0"/>
              <a:t>et al</a:t>
            </a:r>
            <a:r>
              <a:rPr lang="en-GB" sz="1200" i="1" dirty="0" smtClean="0"/>
              <a:t>. </a:t>
            </a:r>
            <a:r>
              <a:rPr lang="en-GB" sz="1200" i="1" dirty="0"/>
              <a:t>Phase and alignment noise in grating </a:t>
            </a:r>
            <a:r>
              <a:rPr lang="en-GB" sz="1200" i="1" dirty="0" smtClean="0"/>
              <a:t>interferometers.</a:t>
            </a:r>
          </a:p>
          <a:p>
            <a:r>
              <a:rPr lang="en-GB" sz="1200" i="1" dirty="0" smtClean="0"/>
              <a:t>New </a:t>
            </a:r>
            <a:r>
              <a:rPr lang="en-GB" sz="1200" i="1" dirty="0"/>
              <a:t>Journal of Physics 2007</a:t>
            </a:r>
            <a:endParaRPr lang="en-GB" sz="1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6845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088232" cy="101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70" y="5223365"/>
            <a:ext cx="3882306" cy="4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05" y="4974250"/>
            <a:ext cx="1066142" cy="9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80">
        <p14:flythrough/>
      </p:transition>
    </mc:Choice>
    <mc:Fallback xmlns="">
      <p:transition spd="slow" advTm="35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476672"/>
            <a:ext cx="8229600" cy="1143000"/>
          </a:xfrm>
        </p:spPr>
        <p:txBody>
          <a:bodyPr/>
          <a:lstStyle/>
          <a:p>
            <a:r>
              <a:rPr lang="en-GB" dirty="0" smtClean="0"/>
              <a:t>Phase noise in a cavity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en-GB" sz="1900" dirty="0" smtClean="0"/>
              <a:t>Allows for an all reflective component optical cavity</a:t>
            </a:r>
            <a:r>
              <a:rPr lang="en-GB" sz="1900" baseline="30000" dirty="0" smtClean="0"/>
              <a:t>[1]</a:t>
            </a:r>
          </a:p>
          <a:p>
            <a:endParaRPr lang="en-GB" sz="1900" dirty="0" smtClean="0"/>
          </a:p>
          <a:p>
            <a:r>
              <a:rPr lang="en-GB" sz="1900" dirty="0" smtClean="0"/>
              <a:t>Of particular use in GW detectors</a:t>
            </a:r>
          </a:p>
          <a:p>
            <a:endParaRPr lang="en-GB" sz="1900" dirty="0" smtClean="0"/>
          </a:p>
          <a:p>
            <a:r>
              <a:rPr lang="en-GB" sz="1900" dirty="0" smtClean="0"/>
              <a:t>Potential to reduce thermal disturbances compared to transmissive optical cavity</a:t>
            </a:r>
          </a:p>
          <a:p>
            <a:endParaRPr lang="en-GB" sz="1900" dirty="0" smtClean="0"/>
          </a:p>
          <a:p>
            <a:r>
              <a:rPr lang="en-GB" sz="1900" dirty="0" smtClean="0"/>
              <a:t>But, we see additional phase noise added on each reflection from the grating due </a:t>
            </a:r>
            <a:r>
              <a:rPr lang="en-GB" sz="1900" dirty="0" smtClean="0"/>
              <a:t>to any </a:t>
            </a:r>
            <a:r>
              <a:rPr lang="en-GB" sz="1900" dirty="0" smtClean="0"/>
              <a:t>lateral movements</a:t>
            </a:r>
            <a:r>
              <a:rPr lang="en-GB" sz="1900" baseline="30000" dirty="0" smtClean="0"/>
              <a:t>[2]</a:t>
            </a:r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056012" cy="45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0212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[1] </a:t>
            </a:r>
            <a:r>
              <a:rPr lang="en-GB" sz="1200" i="1" dirty="0"/>
              <a:t>K</a:t>
            </a:r>
            <a:r>
              <a:rPr lang="en-GB" sz="1200" i="1" dirty="0" smtClean="0"/>
              <a:t>. </a:t>
            </a:r>
            <a:r>
              <a:rPr lang="en-GB" sz="1200" i="1" dirty="0"/>
              <a:t>Sun </a:t>
            </a:r>
            <a:r>
              <a:rPr lang="en-GB" sz="1200" i="1" dirty="0" smtClean="0"/>
              <a:t>et al. </a:t>
            </a:r>
            <a:r>
              <a:rPr lang="en-GB" sz="1200" i="1" dirty="0"/>
              <a:t>Byer. All-reflective Michelson, </a:t>
            </a:r>
            <a:r>
              <a:rPr lang="en-GB" sz="1200" i="1" dirty="0" smtClean="0"/>
              <a:t> Sagnac</a:t>
            </a:r>
            <a:r>
              <a:rPr lang="en-GB" sz="1200" i="1" dirty="0"/>
              <a:t>, and Fabry-Perot interferometers based on </a:t>
            </a:r>
            <a:r>
              <a:rPr lang="en-GB" sz="1200" i="1" dirty="0" smtClean="0"/>
              <a:t>grating beam </a:t>
            </a:r>
            <a:r>
              <a:rPr lang="en-GB" sz="1200" i="1" dirty="0"/>
              <a:t>splitters.</a:t>
            </a:r>
            <a:endParaRPr lang="en-GB" sz="1200" i="1" dirty="0" smtClean="0"/>
          </a:p>
          <a:p>
            <a:r>
              <a:rPr lang="en-GB" sz="1200" i="1" dirty="0" smtClean="0"/>
              <a:t>[2] J </a:t>
            </a:r>
            <a:r>
              <a:rPr lang="en-GB" sz="1200" i="1" dirty="0"/>
              <a:t>Hallam et al. </a:t>
            </a:r>
            <a:r>
              <a:rPr lang="en-GB" sz="1200" i="1" dirty="0" smtClean="0"/>
              <a:t>Lateral </a:t>
            </a:r>
            <a:r>
              <a:rPr lang="en-GB" sz="1200" i="1" dirty="0"/>
              <a:t>input-optic displacement in a diffractive Fabry-Perot </a:t>
            </a:r>
            <a:r>
              <a:rPr lang="en-GB" sz="1200" i="1" dirty="0" smtClean="0"/>
              <a:t>cavity 2010 </a:t>
            </a:r>
            <a:endParaRPr lang="en-GB" sz="1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4049-FBE0-4CE3-8AC7-6CF7F2B4E39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Previous and ongoing work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Previous and</a:t>
            </a:r>
            <a:r>
              <a:rPr lang="en-GB" sz="2000" dirty="0"/>
              <a:t> </a:t>
            </a:r>
            <a:r>
              <a:rPr lang="en-GB" sz="2000" dirty="0" smtClean="0"/>
              <a:t>o</a:t>
            </a:r>
            <a:r>
              <a:rPr lang="en-GB" sz="2000" dirty="0" smtClean="0"/>
              <a:t>ngoing </a:t>
            </a:r>
            <a:r>
              <a:rPr lang="en-GB" sz="2000" dirty="0" smtClean="0"/>
              <a:t>work in </a:t>
            </a:r>
            <a:r>
              <a:rPr lang="en-GB" sz="2000" dirty="0" smtClean="0"/>
              <a:t>Birmingham, Glasgow, Hannover and Jena</a:t>
            </a:r>
          </a:p>
          <a:p>
            <a:endParaRPr lang="en-GB" sz="2000" dirty="0"/>
          </a:p>
          <a:p>
            <a:r>
              <a:rPr lang="en-GB" sz="2000" dirty="0" smtClean="0"/>
              <a:t>Experimental work in Birmingham </a:t>
            </a:r>
            <a:r>
              <a:rPr lang="en-GB" sz="2000" dirty="0" smtClean="0"/>
              <a:t>attempting to measure effects of this phase noise</a:t>
            </a:r>
          </a:p>
          <a:p>
            <a:endParaRPr lang="en-GB" sz="2000" dirty="0" smtClean="0"/>
          </a:p>
          <a:p>
            <a:r>
              <a:rPr lang="en-GB" sz="2000" dirty="0" smtClean="0"/>
              <a:t>Previous work done at Birmingham by Daniel Wolliscroft on Transmission Line method for simulating EM propagation</a:t>
            </a:r>
            <a:r>
              <a:rPr lang="en-GB" sz="2000" baseline="30000" dirty="0" smtClean="0"/>
              <a:t>[1]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919" y="6207695"/>
            <a:ext cx="506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[1] Daniel </a:t>
            </a:r>
            <a:r>
              <a:rPr lang="en-GB" sz="1200" i="1" dirty="0"/>
              <a:t>Wolliscroft. Visualising the effects of mirror surface distortions, </a:t>
            </a:r>
            <a:r>
              <a:rPr lang="en-GB" sz="1200" i="1" dirty="0" smtClean="0"/>
              <a:t>2009</a:t>
            </a:r>
          </a:p>
          <a:p>
            <a:r>
              <a:rPr lang="en-GB" sz="1200" i="1" dirty="0"/>
              <a:t> </a:t>
            </a:r>
            <a:r>
              <a:rPr lang="en-GB" sz="1200" i="1" dirty="0" smtClean="0"/>
              <a:t>     School </a:t>
            </a:r>
            <a:r>
              <a:rPr lang="en-GB" sz="1200" i="1" dirty="0"/>
              <a:t>of Physics and Astronomy, University of Birmingham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cobham.com/media/73876/helicopter_antenna_plac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6" y="4289978"/>
            <a:ext cx="3093710" cy="20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3234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Is an accurate and well proven solver of Maxwell’s equations in the for many different </a:t>
            </a:r>
            <a:r>
              <a:rPr lang="en-GB" sz="2000" dirty="0" smtClean="0"/>
              <a:t>applications</a:t>
            </a:r>
          </a:p>
          <a:p>
            <a:endParaRPr lang="en-GB" sz="2000" dirty="0" smtClean="0"/>
          </a:p>
          <a:p>
            <a:r>
              <a:rPr lang="en-GB" sz="2000" dirty="0" smtClean="0"/>
              <a:t>Can solve Maxwell’s equations exactly, of course in reality numerical problems stop this</a:t>
            </a:r>
            <a:endParaRPr lang="en-GB" sz="2000" dirty="0" smtClean="0"/>
          </a:p>
        </p:txBody>
      </p:sp>
      <p:pic>
        <p:nvPicPr>
          <p:cNvPr id="2054" name="Picture 6" descr="http://emc.nict.go.jp/bio/model/images/model02_1_01_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34" y="2036290"/>
            <a:ext cx="2968030" cy="38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is.ee.ethz.ch/research/bioemc/Space_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4" y="4221088"/>
            <a:ext cx="2000522" cy="21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85CFB96F-EF60-4F05-B0DB-054CE7C2DB7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91996" cy="676671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…also been </a:t>
            </a:r>
            <a:r>
              <a:rPr lang="en-GB" sz="2000" dirty="0" smtClean="0"/>
              <a:t>used for the very </a:t>
            </a:r>
            <a:r>
              <a:rPr lang="en-GB" sz="2000" dirty="0" smtClean="0"/>
              <a:t>small, such as </a:t>
            </a:r>
            <a:r>
              <a:rPr lang="en-GB" sz="2000" dirty="0" smtClean="0"/>
              <a:t>in photonics and </a:t>
            </a:r>
            <a:r>
              <a:rPr lang="en-GB" sz="2000" dirty="0" smtClean="0"/>
              <a:t>nanophysics(waveguides </a:t>
            </a:r>
            <a:r>
              <a:rPr lang="en-GB" sz="2000" dirty="0" smtClean="0"/>
              <a:t>and circular </a:t>
            </a:r>
            <a:r>
              <a:rPr lang="en-GB" sz="2000" dirty="0" smtClean="0"/>
              <a:t>resonators)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2052" name="Picture 4" descr="http://www.photond.com/images/products/omnisim_crystalwave/yjun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08709"/>
            <a:ext cx="3888432" cy="320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85CFB96F-EF60-4F05-B0DB-054CE7C2DB7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8" y="2664693"/>
            <a:ext cx="3427376" cy="350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/>
              <a:t>Finite-Difference Time-Domain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83357"/>
                <a:ext cx="3898776" cy="4525963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 smtClean="0"/>
                  <a:t>Need to solve Maxwell equations to simulate propagation of EM waves</a:t>
                </a:r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Need to </a:t>
                </a:r>
                <a:r>
                  <a:rPr lang="en-GB" sz="2000" dirty="0" smtClean="0"/>
                  <a:t>be able to </a:t>
                </a:r>
                <a:r>
                  <a:rPr lang="en-GB" sz="2000" dirty="0" smtClean="0"/>
                  <a:t>simulate complicated problem </a:t>
                </a:r>
                <a:r>
                  <a:rPr lang="en-GB" sz="2000" dirty="0" smtClean="0"/>
                  <a:t>spaces(i.e.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GB" sz="2000" b="0" i="1" smtClean="0">
                        <a:latin typeface="Cambria Math"/>
                      </a:rPr>
                      <m:t>σ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b="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Faraday and Ampere’s laws are only really needed for the simulation</a:t>
                </a:r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83357"/>
                <a:ext cx="3898776" cy="4525963"/>
              </a:xfrm>
              <a:blipFill rotWithShape="1">
                <a:blip r:embed="rId2"/>
                <a:stretch>
                  <a:fillRect l="-1250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9949"/>
            <a:ext cx="4032448" cy="40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B96F-EF60-4F05-B0DB-054CE7C2DB7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12100</TotalTime>
  <Words>1261</Words>
  <Application>Microsoft Office PowerPoint</Application>
  <PresentationFormat>On-screen Show (4:3)</PresentationFormat>
  <Paragraphs>245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FDTD Simulation of Diffraction Grating Displacement Noise</vt:lpstr>
      <vt:lpstr>Overview</vt:lpstr>
      <vt:lpstr>Project Aim</vt:lpstr>
      <vt:lpstr>The phase noise</vt:lpstr>
      <vt:lpstr>Phase noise in a cavity</vt:lpstr>
      <vt:lpstr>Previous and ongoing work</vt:lpstr>
      <vt:lpstr>Finite-Difference Time-Domain</vt:lpstr>
      <vt:lpstr>Finite-Difference Time-Domain</vt:lpstr>
      <vt:lpstr>Finite-Difference Time-Domain</vt:lpstr>
      <vt:lpstr>Finite-Difference Time-Domain</vt:lpstr>
      <vt:lpstr>Finite-Difference Time-Domain</vt:lpstr>
      <vt:lpstr>Finite-Difference Time-Domain</vt:lpstr>
      <vt:lpstr>Finite-Difference Time-Domain</vt:lpstr>
      <vt:lpstr>Finite-Difference Time-Domain</vt:lpstr>
      <vt:lpstr>Numerical Stability</vt:lpstr>
      <vt:lpstr>Phase Errors</vt:lpstr>
      <vt:lpstr>Phase Errors</vt:lpstr>
      <vt:lpstr>FDTD Simulation</vt:lpstr>
      <vt:lpstr>PowerPoint Presentation</vt:lpstr>
      <vt:lpstr>PowerPoint Presentation</vt:lpstr>
      <vt:lpstr>Waveguide Coating</vt:lpstr>
      <vt:lpstr>PowerPoint Presentation</vt:lpstr>
      <vt:lpstr>Waveguide grating - Preliminary</vt:lpstr>
      <vt:lpstr>Waveguide Grating - Preliminary</vt:lpstr>
      <vt:lpstr>Waveguide Grating - Preliminary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simulation of diffraction grating alignment and phase noise</dc:title>
  <dc:creator>Daniel Brown</dc:creator>
  <cp:lastModifiedBy>Daniel</cp:lastModifiedBy>
  <cp:revision>387</cp:revision>
  <dcterms:created xsi:type="dcterms:W3CDTF">2010-09-10T12:51:12Z</dcterms:created>
  <dcterms:modified xsi:type="dcterms:W3CDTF">2010-12-14T12:15:27Z</dcterms:modified>
</cp:coreProperties>
</file>