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58" r:id="rId3"/>
    <p:sldId id="274" r:id="rId4"/>
    <p:sldId id="269" r:id="rId5"/>
    <p:sldId id="259" r:id="rId6"/>
    <p:sldId id="257" r:id="rId7"/>
    <p:sldId id="260" r:id="rId8"/>
    <p:sldId id="276" r:id="rId9"/>
    <p:sldId id="262" r:id="rId10"/>
    <p:sldId id="272" r:id="rId11"/>
    <p:sldId id="266" r:id="rId12"/>
    <p:sldId id="263" r:id="rId13"/>
    <p:sldId id="264" r:id="rId14"/>
    <p:sldId id="265" r:id="rId15"/>
    <p:sldId id="275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4" autoAdjust="0"/>
    <p:restoredTop sz="87156" autoAdjust="0"/>
  </p:normalViewPr>
  <p:slideViewPr>
    <p:cSldViewPr snapToGrid="0">
      <p:cViewPr varScale="1">
        <p:scale>
          <a:sx n="94" d="100"/>
          <a:sy n="94" d="100"/>
        </p:scale>
        <p:origin x="6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41B38-18AF-4FEF-87C9-32507DFB278D}" type="datetimeFigureOut">
              <a:rPr lang="de-DE" smtClean="0"/>
              <a:t>05.09.2017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30421-0E34-412A-91A3-537CFD35A6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405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core optics is a large enterprise, currently only done by industry. If we come to the conclusion that it is irresponsible to leave that to industry we will have to coordinate setting up a large/expensive  institution.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30421-0E34-412A-91A3-537CFD35A6E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624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C283-79B8-446A-8151-D53C155E4123}" type="datetimeFigureOut">
              <a:rPr lang="de-DE" smtClean="0"/>
              <a:t>04.09.2017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ACA-736F-43E0-BE95-E3CAE74E64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4088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C283-79B8-446A-8151-D53C155E4123}" type="datetimeFigureOut">
              <a:rPr lang="de-DE" smtClean="0"/>
              <a:t>04.09.2017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ACA-736F-43E0-BE95-E3CAE74E64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2170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C283-79B8-446A-8151-D53C155E4123}" type="datetimeFigureOut">
              <a:rPr lang="de-DE" smtClean="0"/>
              <a:t>04.09.2017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ACA-736F-43E0-BE95-E3CAE74E64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659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C275-5204-468E-B93A-712F45D852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3DD8F-8EA8-481B-B668-2E15FA9631E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32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C275-5204-468E-B93A-712F45D852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3DD8F-8EA8-481B-B668-2E15FA9631E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809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C275-5204-468E-B93A-712F45D852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3DD8F-8EA8-481B-B668-2E15FA9631E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143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C275-5204-468E-B93A-712F45D852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3DD8F-8EA8-481B-B668-2E15FA9631E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903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C275-5204-468E-B93A-712F45D852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3DD8F-8EA8-481B-B668-2E15FA9631E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122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C275-5204-468E-B93A-712F45D852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3DD8F-8EA8-481B-B668-2E15FA9631E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533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C275-5204-468E-B93A-712F45D852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3DD8F-8EA8-481B-B668-2E15FA9631E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108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C275-5204-468E-B93A-712F45D852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3DD8F-8EA8-481B-B668-2E15FA9631E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041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C283-79B8-446A-8151-D53C155E4123}" type="datetimeFigureOut">
              <a:rPr lang="de-DE" smtClean="0"/>
              <a:t>04.09.2017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ACA-736F-43E0-BE95-E3CAE74E64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7006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C275-5204-468E-B93A-712F45D852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3DD8F-8EA8-481B-B668-2E15FA9631E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97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C275-5204-468E-B93A-712F45D852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3DD8F-8EA8-481B-B668-2E15FA9631E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751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C275-5204-468E-B93A-712F45D852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3DD8F-8EA8-481B-B668-2E15FA9631E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5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C283-79B8-446A-8151-D53C155E4123}" type="datetimeFigureOut">
              <a:rPr lang="de-DE" smtClean="0"/>
              <a:t>04.09.2017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ACA-736F-43E0-BE95-E3CAE74E64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2998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C283-79B8-446A-8151-D53C155E4123}" type="datetimeFigureOut">
              <a:rPr lang="de-DE" smtClean="0"/>
              <a:t>04.09.2017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ACA-736F-43E0-BE95-E3CAE74E64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880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C283-79B8-446A-8151-D53C155E4123}" type="datetimeFigureOut">
              <a:rPr lang="de-DE" smtClean="0"/>
              <a:t>04.09.2017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ACA-736F-43E0-BE95-E3CAE74E64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33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C283-79B8-446A-8151-D53C155E4123}" type="datetimeFigureOut">
              <a:rPr lang="de-DE" smtClean="0"/>
              <a:t>04.09.2017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ACA-736F-43E0-BE95-E3CAE74E64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124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C283-79B8-446A-8151-D53C155E4123}" type="datetimeFigureOut">
              <a:rPr lang="de-DE" smtClean="0"/>
              <a:t>04.09.2017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ACA-736F-43E0-BE95-E3CAE74E64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1288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C283-79B8-446A-8151-D53C155E4123}" type="datetimeFigureOut">
              <a:rPr lang="de-DE" smtClean="0"/>
              <a:t>04.09.2017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ACA-736F-43E0-BE95-E3CAE74E64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168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C283-79B8-446A-8151-D53C155E4123}" type="datetimeFigureOut">
              <a:rPr lang="de-DE" smtClean="0"/>
              <a:t>04.09.2017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ACA-736F-43E0-BE95-E3CAE74E64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144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AC283-79B8-446A-8151-D53C155E4123}" type="datetimeFigureOut">
              <a:rPr lang="de-DE" smtClean="0"/>
              <a:t>04.09.2017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B4ACA-736F-43E0-BE95-E3CAE74E64AA}" type="slidenum">
              <a:rPr lang="de-DE" smtClean="0"/>
              <a:t>‹Nr.›</a:t>
            </a:fld>
            <a:endParaRPr lang="de-DE"/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1" y="-9525"/>
            <a:ext cx="9201150" cy="933450"/>
            <a:chOff x="1" y="-9525"/>
            <a:chExt cx="9201150" cy="933450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13"/>
            <a:srcRect r="35037"/>
            <a:stretch/>
          </p:blipFill>
          <p:spPr>
            <a:xfrm>
              <a:off x="1" y="-9525"/>
              <a:ext cx="9201150" cy="933450"/>
            </a:xfrm>
            <a:prstGeom prst="rect">
              <a:avLst/>
            </a:prstGeom>
          </p:spPr>
        </p:pic>
        <p:sp>
          <p:nvSpPr>
            <p:cNvPr id="9" name="Rechteck 8"/>
            <p:cNvSpPr/>
            <p:nvPr/>
          </p:nvSpPr>
          <p:spPr>
            <a:xfrm>
              <a:off x="5353318" y="457200"/>
              <a:ext cx="34570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https://gwic.ligo.org/3Gsubcomm/</a:t>
              </a:r>
              <a:endParaRPr lang="de-DE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236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FC275-5204-468E-B93A-712F45D852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3DD8F-8EA8-481B-B668-2E15FA9631E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87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GWIC 3G R&amp;D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/>
              <a:t>R&amp;D </a:t>
            </a:r>
            <a:r>
              <a:rPr lang="de-DE" dirty="0" err="1"/>
              <a:t>coordination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advanced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3G </a:t>
            </a:r>
            <a:r>
              <a:rPr lang="de-DE" dirty="0" err="1" smtClean="0"/>
              <a:t>detectors</a:t>
            </a:r>
            <a:endParaRPr lang="de-DE" dirty="0" smtClean="0"/>
          </a:p>
          <a:p>
            <a:r>
              <a:rPr lang="de-DE" dirty="0" smtClean="0"/>
              <a:t>Face-</a:t>
            </a:r>
            <a:r>
              <a:rPr lang="de-DE" dirty="0" err="1" smtClean="0"/>
              <a:t>to</a:t>
            </a:r>
            <a:r>
              <a:rPr lang="de-DE" dirty="0" smtClean="0"/>
              <a:t>-face-meeting</a:t>
            </a:r>
          </a:p>
          <a:p>
            <a:r>
              <a:rPr lang="de-DE" dirty="0" err="1" smtClean="0"/>
              <a:t>Monday</a:t>
            </a:r>
            <a:r>
              <a:rPr lang="de-DE" dirty="0" smtClean="0"/>
              <a:t> Sep. 4th, 2017</a:t>
            </a:r>
            <a:endParaRPr lang="de-DE" dirty="0" smtClean="0"/>
          </a:p>
          <a:p>
            <a:r>
              <a:rPr lang="de-DE" dirty="0" smtClean="0"/>
              <a:t>David </a:t>
            </a:r>
            <a:r>
              <a:rPr lang="de-DE" dirty="0" err="1" smtClean="0"/>
              <a:t>McClelland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Harald Lück</a:t>
            </a:r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0" y="-9525"/>
            <a:ext cx="14163675" cy="933450"/>
            <a:chOff x="0" y="-9525"/>
            <a:chExt cx="14163675" cy="933450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9525"/>
              <a:ext cx="14163675" cy="933450"/>
            </a:xfrm>
            <a:prstGeom prst="rect">
              <a:avLst/>
            </a:prstGeom>
          </p:spPr>
        </p:pic>
        <p:sp>
          <p:nvSpPr>
            <p:cNvPr id="6" name="Rechteck 5"/>
            <p:cNvSpPr/>
            <p:nvPr/>
          </p:nvSpPr>
          <p:spPr>
            <a:xfrm>
              <a:off x="5353318" y="457200"/>
              <a:ext cx="34570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https://gwic.ligo.org/3Gsubcomm/</a:t>
              </a:r>
              <a:endParaRPr lang="de-DE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878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655058"/>
            <a:ext cx="7886700" cy="1325563"/>
          </a:xfrm>
        </p:spPr>
        <p:txBody>
          <a:bodyPr>
            <a:normAutofit/>
          </a:bodyPr>
          <a:lstStyle/>
          <a:p>
            <a:r>
              <a:rPr lang="de-DE" sz="3600" dirty="0" smtClean="0"/>
              <a:t>Members </a:t>
            </a:r>
            <a:r>
              <a:rPr lang="de-DE" sz="3600" dirty="0" err="1" smtClean="0"/>
              <a:t>of</a:t>
            </a:r>
            <a:r>
              <a:rPr lang="de-DE" sz="3600" dirty="0" smtClean="0"/>
              <a:t> 3G R&amp;D Working </a:t>
            </a:r>
            <a:r>
              <a:rPr lang="de-DE" sz="3600" dirty="0" err="1" smtClean="0"/>
              <a:t>group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721929"/>
            <a:ext cx="4512062" cy="503237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de-DE" dirty="0" smtClean="0"/>
              <a:t>David </a:t>
            </a:r>
            <a:r>
              <a:rPr lang="de-DE" dirty="0" err="1" smtClean="0"/>
              <a:t>McClelland</a:t>
            </a:r>
            <a:r>
              <a:rPr lang="de-DE" dirty="0" smtClean="0"/>
              <a:t>, Harald Lück (</a:t>
            </a:r>
            <a:r>
              <a:rPr lang="de-DE" dirty="0" err="1" smtClean="0"/>
              <a:t>co_chairs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Rana </a:t>
            </a:r>
            <a:r>
              <a:rPr lang="de-DE" dirty="0" err="1" smtClean="0"/>
              <a:t>Adhikari</a:t>
            </a:r>
            <a:r>
              <a:rPr lang="de-DE" dirty="0" smtClean="0"/>
              <a:t>,</a:t>
            </a:r>
            <a:r>
              <a:rPr lang="de-DE" dirty="0"/>
              <a:t>  </a:t>
            </a:r>
            <a:r>
              <a:rPr lang="de-DE" dirty="0" err="1"/>
              <a:t>Caltech</a:t>
            </a:r>
            <a:r>
              <a:rPr lang="de-DE" dirty="0"/>
              <a:t>, </a:t>
            </a:r>
            <a:r>
              <a:rPr lang="de-DE" dirty="0" smtClean="0"/>
              <a:t>USA</a:t>
            </a:r>
          </a:p>
          <a:p>
            <a:pPr marL="0" indent="0">
              <a:buNone/>
            </a:pPr>
            <a:r>
              <a:rPr lang="de-DE" dirty="0" err="1" smtClean="0"/>
              <a:t>Gianpietro</a:t>
            </a:r>
            <a:r>
              <a:rPr lang="de-DE" dirty="0" smtClean="0"/>
              <a:t> </a:t>
            </a:r>
            <a:r>
              <a:rPr lang="de-DE" dirty="0" err="1" smtClean="0"/>
              <a:t>Cagnoli</a:t>
            </a:r>
            <a:r>
              <a:rPr lang="de-DE" dirty="0"/>
              <a:t>, LMA, Lyon, </a:t>
            </a:r>
            <a:r>
              <a:rPr lang="de-DE" dirty="0" smtClean="0"/>
              <a:t>France</a:t>
            </a:r>
          </a:p>
          <a:p>
            <a:pPr marL="0" indent="0">
              <a:buNone/>
            </a:pPr>
            <a:r>
              <a:rPr lang="de-DE" dirty="0" smtClean="0"/>
              <a:t>Martin </a:t>
            </a:r>
            <a:r>
              <a:rPr lang="de-DE" dirty="0" err="1" smtClean="0"/>
              <a:t>Fejer</a:t>
            </a:r>
            <a:r>
              <a:rPr lang="de-DE" dirty="0"/>
              <a:t>, Stanford University, </a:t>
            </a:r>
            <a:r>
              <a:rPr lang="de-DE" dirty="0" smtClean="0"/>
              <a:t>USA</a:t>
            </a:r>
          </a:p>
          <a:p>
            <a:pPr marL="0" indent="0">
              <a:buNone/>
            </a:pPr>
            <a:r>
              <a:rPr lang="de-DE" dirty="0"/>
              <a:t>Andreas Freise, University </a:t>
            </a:r>
            <a:r>
              <a:rPr lang="de-DE" dirty="0" err="1"/>
              <a:t>of</a:t>
            </a:r>
            <a:r>
              <a:rPr lang="de-DE" dirty="0"/>
              <a:t> Birmingham, UK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Gabriela Gonzales, Louisiana State University, </a:t>
            </a:r>
            <a:r>
              <a:rPr lang="de-DE" dirty="0" smtClean="0"/>
              <a:t>USA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Jan Harms, </a:t>
            </a:r>
            <a:r>
              <a:rPr lang="de-DE" dirty="0" err="1"/>
              <a:t>Università</a:t>
            </a:r>
            <a:r>
              <a:rPr lang="de-DE" dirty="0"/>
              <a:t> </a:t>
            </a:r>
            <a:r>
              <a:rPr lang="de-DE" dirty="0" err="1"/>
              <a:t>degli</a:t>
            </a:r>
            <a:r>
              <a:rPr lang="de-DE" dirty="0"/>
              <a:t> Studi di </a:t>
            </a:r>
            <a:r>
              <a:rPr lang="de-DE" dirty="0" err="1"/>
              <a:t>Urbino</a:t>
            </a:r>
            <a:r>
              <a:rPr lang="de-DE" dirty="0"/>
              <a:t>, </a:t>
            </a:r>
            <a:r>
              <a:rPr lang="de-DE" dirty="0" err="1" smtClean="0"/>
              <a:t>Italy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Giovanni </a:t>
            </a:r>
            <a:r>
              <a:rPr lang="de-DE" dirty="0" err="1" smtClean="0"/>
              <a:t>Losurdo</a:t>
            </a:r>
            <a:r>
              <a:rPr lang="de-DE" dirty="0"/>
              <a:t>, INFN Pisa, </a:t>
            </a:r>
            <a:r>
              <a:rPr lang="de-DE" dirty="0" err="1" smtClean="0"/>
              <a:t>Italy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Ando </a:t>
            </a:r>
            <a:r>
              <a:rPr lang="de-DE" dirty="0" err="1" smtClean="0"/>
              <a:t>Massaki</a:t>
            </a:r>
            <a:r>
              <a:rPr lang="de-DE" dirty="0"/>
              <a:t>, University </a:t>
            </a:r>
            <a:r>
              <a:rPr lang="de-DE" dirty="0" err="1"/>
              <a:t>of</a:t>
            </a:r>
            <a:r>
              <a:rPr lang="de-DE" dirty="0"/>
              <a:t> Tokyo, </a:t>
            </a:r>
            <a:r>
              <a:rPr lang="de-DE" dirty="0" smtClean="0"/>
              <a:t>Japan</a:t>
            </a:r>
          </a:p>
          <a:p>
            <a:pPr marL="0" indent="0">
              <a:buNone/>
            </a:pPr>
            <a:r>
              <a:rPr lang="de-DE" dirty="0" smtClean="0"/>
              <a:t>Anil </a:t>
            </a:r>
            <a:r>
              <a:rPr lang="de-DE" dirty="0" err="1" smtClean="0"/>
              <a:t>Prabhakar</a:t>
            </a:r>
            <a:r>
              <a:rPr lang="de-DE" dirty="0"/>
              <a:t>, IIT Madras, </a:t>
            </a:r>
            <a:r>
              <a:rPr lang="de-DE" dirty="0" err="1" smtClean="0"/>
              <a:t>India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Fulvio Ricci, INFN </a:t>
            </a:r>
            <a:r>
              <a:rPr lang="de-DE" dirty="0" err="1"/>
              <a:t>Rome</a:t>
            </a:r>
            <a:r>
              <a:rPr lang="de-DE" dirty="0"/>
              <a:t>, </a:t>
            </a:r>
            <a:r>
              <a:rPr lang="de-DE" dirty="0" err="1" smtClean="0"/>
              <a:t>Italy</a:t>
            </a:r>
            <a:endParaRPr lang="de-DE" dirty="0"/>
          </a:p>
          <a:p>
            <a:pPr marL="0" indent="0">
              <a:buNone/>
            </a:pPr>
            <a:r>
              <a:rPr lang="de-DE" dirty="0" err="1" smtClean="0"/>
              <a:t>Norna</a:t>
            </a:r>
            <a:r>
              <a:rPr lang="de-DE" dirty="0" smtClean="0"/>
              <a:t> </a:t>
            </a:r>
            <a:r>
              <a:rPr lang="de-DE" dirty="0"/>
              <a:t>Robertson, </a:t>
            </a:r>
            <a:r>
              <a:rPr lang="de-DE" dirty="0" err="1"/>
              <a:t>Caltech</a:t>
            </a:r>
            <a:r>
              <a:rPr lang="de-DE" dirty="0"/>
              <a:t>, </a:t>
            </a:r>
            <a:r>
              <a:rPr lang="de-DE" dirty="0" smtClean="0"/>
              <a:t>USA</a:t>
            </a:r>
          </a:p>
          <a:p>
            <a:pPr marL="0" indent="0">
              <a:buNone/>
            </a:pPr>
            <a:r>
              <a:rPr lang="de-DE" dirty="0"/>
              <a:t>Benno Willke, AEI, Hannover, Germany</a:t>
            </a:r>
          </a:p>
          <a:p>
            <a:pPr marL="0" indent="0">
              <a:buNone/>
            </a:pPr>
            <a:r>
              <a:rPr lang="de-DE" dirty="0" smtClean="0"/>
              <a:t>Michael </a:t>
            </a:r>
            <a:r>
              <a:rPr lang="de-DE" dirty="0"/>
              <a:t>Zucker, MIT, </a:t>
            </a:r>
            <a:r>
              <a:rPr lang="de-DE" dirty="0" smtClean="0"/>
              <a:t>USA</a:t>
            </a:r>
            <a:br>
              <a:rPr lang="de-DE" dirty="0" smtClean="0"/>
            </a:b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Co-</a:t>
            </a:r>
            <a:r>
              <a:rPr lang="de-DE" dirty="0" err="1" smtClean="0"/>
              <a:t>opted</a:t>
            </a:r>
            <a:r>
              <a:rPr lang="de-DE" dirty="0" smtClean="0"/>
              <a:t> </a:t>
            </a:r>
            <a:r>
              <a:rPr lang="de-DE" dirty="0" err="1" smtClean="0"/>
              <a:t>fom</a:t>
            </a:r>
            <a:r>
              <a:rPr lang="de-DE" dirty="0" smtClean="0"/>
              <a:t> </a:t>
            </a:r>
            <a:r>
              <a:rPr lang="de-DE" dirty="0" smtClean="0"/>
              <a:t>GWIC 3G Science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group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r>
              <a:rPr lang="de-DE" dirty="0"/>
              <a:t>Matthew Evans, MIT, </a:t>
            </a:r>
            <a:r>
              <a:rPr lang="de-DE" dirty="0" smtClean="0"/>
              <a:t>USA</a:t>
            </a:r>
          </a:p>
          <a:p>
            <a:pPr marL="0" indent="0">
              <a:buNone/>
            </a:pPr>
            <a:r>
              <a:rPr lang="de-DE" dirty="0"/>
              <a:t>Stefan Hild, </a:t>
            </a:r>
            <a:r>
              <a:rPr lang="de-DE" dirty="0" err="1"/>
              <a:t>Universtiy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Glasgow, </a:t>
            </a:r>
            <a:r>
              <a:rPr lang="de-DE" dirty="0" smtClean="0"/>
              <a:t>UK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547360" y="4277360"/>
            <a:ext cx="31990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had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teleconference</a:t>
            </a:r>
            <a:r>
              <a:rPr lang="de-DE" dirty="0" smtClean="0"/>
              <a:t> </a:t>
            </a:r>
            <a:r>
              <a:rPr lang="de-DE" dirty="0" err="1" smtClean="0"/>
              <a:t>meetings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endParaRPr lang="de-DE" dirty="0" smtClean="0"/>
          </a:p>
          <a:p>
            <a:r>
              <a:rPr lang="de-DE" dirty="0" smtClean="0"/>
              <a:t>1st face2face </a:t>
            </a:r>
            <a:r>
              <a:rPr lang="de-DE" dirty="0" err="1" smtClean="0"/>
              <a:t>meeting</a:t>
            </a:r>
            <a:r>
              <a:rPr lang="de-DE" dirty="0" smtClean="0"/>
              <a:t> </a:t>
            </a:r>
            <a:r>
              <a:rPr lang="de-DE" dirty="0" err="1" smtClean="0"/>
              <a:t>yesterday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946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380150"/>
              </p:ext>
            </p:extLst>
          </p:nvPr>
        </p:nvGraphicFramePr>
        <p:xfrm>
          <a:off x="320346" y="979440"/>
          <a:ext cx="5717755" cy="5878560"/>
        </p:xfrm>
        <a:graphic>
          <a:graphicData uri="http://schemas.openxmlformats.org/drawingml/2006/table">
            <a:tbl>
              <a:tblPr/>
              <a:tblGrid>
                <a:gridCol w="1751682"/>
                <a:gridCol w="1266940"/>
                <a:gridCol w="2699133"/>
              </a:tblGrid>
              <a:tr h="22453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Topic</a:t>
                      </a:r>
                      <a:endParaRPr lang="de-DE" sz="1800" b="1" dirty="0">
                        <a:effectLst/>
                      </a:endParaRPr>
                    </a:p>
                  </a:txBody>
                  <a:tcPr marL="40470" marR="40470" marT="40470" marB="404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Topic </a:t>
                      </a:r>
                      <a:r>
                        <a:rPr lang="de-DE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coordinators</a:t>
                      </a:r>
                      <a:endParaRPr lang="de-DE" sz="1600" b="1" dirty="0">
                        <a:effectLst/>
                      </a:endParaRPr>
                    </a:p>
                  </a:txBody>
                  <a:tcPr marL="40470" marR="40470" marT="40470" marB="404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b="1" dirty="0">
                        <a:effectLst/>
                      </a:endParaRPr>
                    </a:p>
                  </a:txBody>
                  <a:tcPr marL="40470" marR="40470" marT="40470" marB="404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52202">
                <a:tc>
                  <a:txBody>
                    <a:bodyPr/>
                    <a:lstStyle/>
                    <a:p>
                      <a:pPr rtl="0" fontAlgn="t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Communication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with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outside</a:t>
                      </a:r>
                      <a:endParaRPr lang="de-DE" sz="1800" dirty="0">
                        <a:effectLst/>
                      </a:endParaRPr>
                    </a:p>
                  </a:txBody>
                  <a:tcPr marL="40470" marR="40470" marT="40470" marB="404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Harald Lück</a:t>
                      </a:r>
                      <a:endParaRPr lang="de-DE" sz="16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David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McClelland</a:t>
                      </a:r>
                      <a:endParaRPr lang="de-DE" sz="1600" dirty="0">
                        <a:effectLst/>
                      </a:endParaRPr>
                    </a:p>
                  </a:txBody>
                  <a:tcPr marL="40470" marR="40470" marT="40470" marB="404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</a:rPr>
                        <a:t>Set </a:t>
                      </a:r>
                      <a:r>
                        <a:rPr lang="de-DE" sz="1200" dirty="0" err="1" smtClean="0">
                          <a:effectLst/>
                        </a:rPr>
                        <a:t>up</a:t>
                      </a:r>
                      <a:r>
                        <a:rPr lang="de-DE" sz="1200" baseline="0" dirty="0" smtClean="0">
                          <a:effectLst/>
                        </a:rPr>
                        <a:t> </a:t>
                      </a:r>
                      <a:r>
                        <a:rPr lang="de-DE" sz="1200" dirty="0" err="1" smtClean="0">
                          <a:effectLst/>
                        </a:rPr>
                        <a:t>wiki</a:t>
                      </a:r>
                      <a:r>
                        <a:rPr lang="de-DE" sz="1200" dirty="0" smtClean="0">
                          <a:effectLst/>
                        </a:rPr>
                        <a:t>, </a:t>
                      </a:r>
                      <a:r>
                        <a:rPr lang="de-DE" sz="1200" dirty="0" err="1" smtClean="0">
                          <a:effectLst/>
                        </a:rPr>
                        <a:t>make</a:t>
                      </a:r>
                      <a:r>
                        <a:rPr lang="de-DE" sz="1200" dirty="0" smtClean="0">
                          <a:effectLst/>
                        </a:rPr>
                        <a:t> </a:t>
                      </a:r>
                      <a:r>
                        <a:rPr lang="de-DE" sz="1200" dirty="0" err="1" smtClean="0">
                          <a:effectLst/>
                        </a:rPr>
                        <a:t>sure</a:t>
                      </a:r>
                      <a:r>
                        <a:rPr lang="de-DE" sz="1200" dirty="0" smtClean="0">
                          <a:effectLst/>
                        </a:rPr>
                        <a:t> R&amp;D </a:t>
                      </a:r>
                      <a:r>
                        <a:rPr lang="de-DE" sz="1200" dirty="0" err="1" smtClean="0">
                          <a:effectLst/>
                        </a:rPr>
                        <a:t>plans&amp;progress</a:t>
                      </a:r>
                      <a:r>
                        <a:rPr lang="de-DE" sz="1200" dirty="0" smtClean="0">
                          <a:effectLst/>
                        </a:rPr>
                        <a:t>  </a:t>
                      </a:r>
                      <a:r>
                        <a:rPr lang="de-DE" sz="1200" dirty="0" err="1" smtClean="0">
                          <a:effectLst/>
                        </a:rPr>
                        <a:t>are</a:t>
                      </a:r>
                      <a:r>
                        <a:rPr lang="de-DE" sz="1200" dirty="0" smtClean="0">
                          <a:effectLst/>
                        </a:rPr>
                        <a:t> </a:t>
                      </a:r>
                      <a:r>
                        <a:rPr lang="de-DE" sz="1200" dirty="0" err="1" smtClean="0">
                          <a:effectLst/>
                        </a:rPr>
                        <a:t>communicated</a:t>
                      </a:r>
                      <a:r>
                        <a:rPr lang="de-DE" sz="1200" dirty="0" smtClean="0">
                          <a:effectLst/>
                        </a:rPr>
                        <a:t> outside</a:t>
                      </a:r>
                      <a:r>
                        <a:rPr lang="de-DE" sz="1200" baseline="0" dirty="0" smtClean="0">
                          <a:effectLst/>
                        </a:rPr>
                        <a:t> GWIC</a:t>
                      </a:r>
                      <a:endParaRPr lang="de-DE" sz="1200" dirty="0">
                        <a:effectLst/>
                      </a:endParaRPr>
                    </a:p>
                  </a:txBody>
                  <a:tcPr marL="40470" marR="40470" marT="40470" marB="404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9871">
                <a:tc>
                  <a:txBody>
                    <a:bodyPr/>
                    <a:lstStyle/>
                    <a:p>
                      <a:pPr rtl="0" fontAlgn="t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Light sources (Lasers + squeezers)</a:t>
                      </a:r>
                      <a:endParaRPr lang="de-DE" sz="1800">
                        <a:effectLst/>
                      </a:endParaRPr>
                    </a:p>
                  </a:txBody>
                  <a:tcPr marL="40470" marR="40470" marT="40470" marB="404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Benno Willke</a:t>
                      </a:r>
                      <a:b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Anil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Prabhakar</a:t>
                      </a:r>
                      <a:endParaRPr lang="de-DE" sz="16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David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McClelland</a:t>
                      </a:r>
                      <a:endParaRPr lang="de-DE" sz="1600" dirty="0">
                        <a:effectLst/>
                      </a:endParaRPr>
                    </a:p>
                  </a:txBody>
                  <a:tcPr marL="40470" marR="40470" marT="40470" marB="404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effectLst/>
                        </a:rPr>
                        <a:t>Different</a:t>
                      </a:r>
                      <a:r>
                        <a:rPr lang="de-DE" sz="1200" baseline="0" dirty="0" smtClean="0">
                          <a:effectLst/>
                        </a:rPr>
                        <a:t> </a:t>
                      </a:r>
                      <a:r>
                        <a:rPr lang="el-GR" sz="1200" dirty="0" smtClean="0">
                          <a:effectLst/>
                        </a:rPr>
                        <a:t>λ</a:t>
                      </a:r>
                      <a:r>
                        <a:rPr lang="de-DE" sz="1200" dirty="0" smtClean="0">
                          <a:effectLst/>
                        </a:rPr>
                        <a:t>s (1064, 1550, 2100?)</a:t>
                      </a:r>
                      <a:r>
                        <a:rPr lang="de-DE" sz="1200" baseline="0" dirty="0" smtClean="0">
                          <a:effectLst/>
                        </a:rPr>
                        <a:t>, different </a:t>
                      </a:r>
                      <a:r>
                        <a:rPr lang="de-DE" sz="1200" baseline="0" dirty="0" err="1" smtClean="0">
                          <a:effectLst/>
                        </a:rPr>
                        <a:t>powers</a:t>
                      </a:r>
                      <a:r>
                        <a:rPr lang="de-DE" sz="1200" baseline="0" dirty="0" smtClean="0">
                          <a:effectLst/>
                        </a:rPr>
                        <a:t>, [not </a:t>
                      </a:r>
                      <a:r>
                        <a:rPr lang="de-DE" sz="1200" baseline="0" dirty="0" err="1" smtClean="0">
                          <a:effectLst/>
                        </a:rPr>
                        <a:t>interfacing</a:t>
                      </a:r>
                      <a:r>
                        <a:rPr lang="de-DE" sz="1200" baseline="0" dirty="0" smtClean="0">
                          <a:effectLst/>
                        </a:rPr>
                        <a:t> </a:t>
                      </a:r>
                      <a:r>
                        <a:rPr lang="de-DE" sz="1200" baseline="0" dirty="0" err="1" smtClean="0">
                          <a:effectLst/>
                        </a:rPr>
                        <a:t>of</a:t>
                      </a:r>
                      <a:r>
                        <a:rPr lang="de-DE" sz="1200" baseline="0" dirty="0" smtClean="0">
                          <a:effectLst/>
                        </a:rPr>
                        <a:t> </a:t>
                      </a:r>
                      <a:r>
                        <a:rPr lang="de-DE" sz="1200" baseline="0" dirty="0" err="1" smtClean="0">
                          <a:effectLst/>
                        </a:rPr>
                        <a:t>squeezers</a:t>
                      </a:r>
                      <a:r>
                        <a:rPr lang="de-DE" sz="1200" baseline="0" dirty="0" smtClean="0">
                          <a:effectLst/>
                        </a:rPr>
                        <a:t>]</a:t>
                      </a:r>
                      <a:endParaRPr lang="de-DE" sz="1200" dirty="0">
                        <a:effectLst/>
                      </a:endParaRPr>
                    </a:p>
                  </a:txBody>
                  <a:tcPr marL="40470" marR="40470" marT="40470" marB="404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2202">
                <a:tc>
                  <a:txBody>
                    <a:bodyPr/>
                    <a:lstStyle/>
                    <a:p>
                      <a:pPr rtl="0" fontAlgn="t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Coatings</a:t>
                      </a:r>
                      <a:endParaRPr lang="de-DE" sz="1800">
                        <a:effectLst/>
                      </a:endParaRPr>
                    </a:p>
                  </a:txBody>
                  <a:tcPr marL="40470" marR="40470" marT="40470" marB="404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Geppo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Cagnoli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Marty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Fejer</a:t>
                      </a:r>
                      <a:endParaRPr lang="de-DE" sz="1600" dirty="0">
                        <a:effectLst/>
                      </a:endParaRPr>
                    </a:p>
                  </a:txBody>
                  <a:tcPr marL="40470" marR="40470" marT="40470" marB="404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 err="1" smtClean="0">
                          <a:effectLst/>
                        </a:rPr>
                        <a:t>Requires</a:t>
                      </a:r>
                      <a:r>
                        <a:rPr lang="de-DE" sz="1200" dirty="0" smtClean="0">
                          <a:effectLst/>
                        </a:rPr>
                        <a:t> large </a:t>
                      </a:r>
                      <a:r>
                        <a:rPr lang="de-DE" sz="1200" dirty="0" err="1" smtClean="0">
                          <a:effectLst/>
                        </a:rPr>
                        <a:t>efforts</a:t>
                      </a:r>
                      <a:endParaRPr lang="de-DE" sz="1200" dirty="0">
                        <a:effectLst/>
                      </a:endParaRPr>
                    </a:p>
                  </a:txBody>
                  <a:tcPr marL="40470" marR="40470" marT="40470" marB="404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2202">
                <a:tc>
                  <a:txBody>
                    <a:bodyPr/>
                    <a:lstStyle/>
                    <a:p>
                      <a:pPr rtl="0" fontAlgn="t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 Frequencies (NN) + site requirements</a:t>
                      </a:r>
                      <a:endParaRPr lang="en-US" sz="1800">
                        <a:effectLst/>
                      </a:endParaRPr>
                    </a:p>
                  </a:txBody>
                  <a:tcPr marL="40470" marR="40470" marT="40470" marB="404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 Harms</a:t>
                      </a:r>
                      <a:b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Stefan Hild</a:t>
                      </a:r>
                      <a:endParaRPr lang="de-DE" sz="1600" dirty="0">
                        <a:effectLst/>
                      </a:endParaRPr>
                    </a:p>
                  </a:txBody>
                  <a:tcPr marL="40470" marR="40470" marT="40470" marB="404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</a:rPr>
                        <a:t>NN </a:t>
                      </a:r>
                      <a:r>
                        <a:rPr lang="de-DE" sz="1200" dirty="0" err="1" smtClean="0">
                          <a:effectLst/>
                        </a:rPr>
                        <a:t>subtraction</a:t>
                      </a:r>
                      <a:r>
                        <a:rPr lang="de-DE" sz="1200" dirty="0" smtClean="0">
                          <a:effectLst/>
                        </a:rPr>
                        <a:t>;</a:t>
                      </a:r>
                      <a:r>
                        <a:rPr lang="de-DE" sz="1200" baseline="0" dirty="0" smtClean="0">
                          <a:effectLst/>
                        </a:rPr>
                        <a:t> </a:t>
                      </a:r>
                      <a:r>
                        <a:rPr lang="de-DE" sz="1200" baseline="0" dirty="0" err="1" smtClean="0">
                          <a:effectLst/>
                        </a:rPr>
                        <a:t>influence</a:t>
                      </a:r>
                      <a:r>
                        <a:rPr lang="de-DE" sz="1200" baseline="0" dirty="0" smtClean="0">
                          <a:effectLst/>
                        </a:rPr>
                        <a:t> </a:t>
                      </a:r>
                      <a:r>
                        <a:rPr lang="de-DE" sz="1200" baseline="0" dirty="0" err="1" smtClean="0">
                          <a:effectLst/>
                        </a:rPr>
                        <a:t>of</a:t>
                      </a:r>
                      <a:r>
                        <a:rPr lang="de-DE" sz="1200" baseline="0" dirty="0" smtClean="0">
                          <a:effectLst/>
                        </a:rPr>
                        <a:t> </a:t>
                      </a:r>
                      <a:r>
                        <a:rPr lang="de-DE" sz="1200" baseline="0" dirty="0" err="1" smtClean="0">
                          <a:effectLst/>
                        </a:rPr>
                        <a:t>geology</a:t>
                      </a:r>
                      <a:r>
                        <a:rPr lang="de-DE" sz="1200" baseline="0" dirty="0" smtClean="0">
                          <a:effectLst/>
                        </a:rPr>
                        <a:t> </a:t>
                      </a:r>
                      <a:r>
                        <a:rPr lang="de-DE" sz="1200" baseline="0" dirty="0" err="1" smtClean="0">
                          <a:effectLst/>
                        </a:rPr>
                        <a:t>and</a:t>
                      </a:r>
                      <a:r>
                        <a:rPr lang="de-DE" sz="1200" baseline="0" dirty="0" smtClean="0">
                          <a:effectLst/>
                        </a:rPr>
                        <a:t> </a:t>
                      </a:r>
                      <a:r>
                        <a:rPr lang="de-DE" sz="1200" baseline="0" dirty="0" err="1" smtClean="0">
                          <a:effectLst/>
                        </a:rPr>
                        <a:t>facility</a:t>
                      </a:r>
                      <a:r>
                        <a:rPr lang="de-DE" sz="1200" baseline="0" dirty="0" smtClean="0">
                          <a:effectLst/>
                        </a:rPr>
                        <a:t> </a:t>
                      </a:r>
                      <a:r>
                        <a:rPr lang="de-DE" sz="1200" baseline="0" dirty="0" err="1" smtClean="0">
                          <a:effectLst/>
                        </a:rPr>
                        <a:t>geometry</a:t>
                      </a:r>
                      <a:r>
                        <a:rPr lang="de-DE" sz="1200" baseline="0" dirty="0" smtClean="0">
                          <a:effectLst/>
                        </a:rPr>
                        <a:t> on NN </a:t>
                      </a:r>
                      <a:r>
                        <a:rPr lang="de-DE" sz="1200" baseline="0" dirty="0" err="1" smtClean="0">
                          <a:effectLst/>
                        </a:rPr>
                        <a:t>and</a:t>
                      </a:r>
                      <a:r>
                        <a:rPr lang="de-DE" sz="1200" baseline="0" dirty="0" smtClean="0">
                          <a:effectLst/>
                        </a:rPr>
                        <a:t> </a:t>
                      </a:r>
                      <a:r>
                        <a:rPr lang="de-DE" sz="1200" baseline="0" dirty="0" err="1" smtClean="0">
                          <a:effectLst/>
                        </a:rPr>
                        <a:t>seism</a:t>
                      </a:r>
                      <a:r>
                        <a:rPr lang="de-DE" sz="1200" baseline="0" dirty="0" smtClean="0">
                          <a:effectLst/>
                        </a:rPr>
                        <a:t>. </a:t>
                      </a:r>
                      <a:r>
                        <a:rPr lang="de-DE" sz="1200" baseline="0" dirty="0" err="1" smtClean="0">
                          <a:effectLst/>
                        </a:rPr>
                        <a:t>noise</a:t>
                      </a:r>
                      <a:endParaRPr lang="de-DE" sz="1200" dirty="0">
                        <a:effectLst/>
                      </a:endParaRPr>
                    </a:p>
                  </a:txBody>
                  <a:tcPr marL="40470" marR="40470" marT="40470" marB="404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2202">
                <a:tc>
                  <a:txBody>
                    <a:bodyPr/>
                    <a:lstStyle/>
                    <a:p>
                      <a:pPr rtl="0" fontAlgn="t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Simulations &amp; Controls</a:t>
                      </a:r>
                      <a:endParaRPr lang="de-DE" sz="1800">
                        <a:effectLst/>
                      </a:endParaRPr>
                    </a:p>
                  </a:txBody>
                  <a:tcPr marL="40470" marR="40470" marT="40470" marB="404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Andreas Freise</a:t>
                      </a:r>
                      <a:endParaRPr lang="de-DE" sz="16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Rana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Adhikari</a:t>
                      </a:r>
                      <a:endParaRPr lang="de-DE" sz="1600" dirty="0">
                        <a:effectLst/>
                      </a:endParaRPr>
                    </a:p>
                  </a:txBody>
                  <a:tcPr marL="40470" marR="40470" marT="40470" marB="404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</a:rPr>
                        <a:t>Error </a:t>
                      </a:r>
                      <a:r>
                        <a:rPr lang="de-DE" sz="1200" dirty="0" err="1" smtClean="0">
                          <a:effectLst/>
                        </a:rPr>
                        <a:t>signal</a:t>
                      </a:r>
                      <a:r>
                        <a:rPr lang="de-DE" sz="1200" dirty="0" smtClean="0">
                          <a:effectLst/>
                        </a:rPr>
                        <a:t> </a:t>
                      </a:r>
                      <a:r>
                        <a:rPr lang="de-DE" sz="1200" dirty="0" err="1" smtClean="0">
                          <a:effectLst/>
                        </a:rPr>
                        <a:t>creation</a:t>
                      </a:r>
                      <a:r>
                        <a:rPr lang="de-DE" sz="1200" dirty="0" smtClean="0">
                          <a:effectLst/>
                        </a:rPr>
                        <a:t>, PI, </a:t>
                      </a:r>
                      <a:r>
                        <a:rPr lang="de-DE" sz="1200" dirty="0" err="1" smtClean="0">
                          <a:effectLst/>
                        </a:rPr>
                        <a:t>control</a:t>
                      </a:r>
                      <a:r>
                        <a:rPr lang="de-DE" sz="1200" dirty="0" smtClean="0">
                          <a:effectLst/>
                        </a:rPr>
                        <a:t> </a:t>
                      </a:r>
                      <a:r>
                        <a:rPr lang="de-DE" sz="1200" dirty="0" err="1" smtClean="0">
                          <a:effectLst/>
                        </a:rPr>
                        <a:t>systems</a:t>
                      </a:r>
                      <a:endParaRPr lang="de-DE" sz="1200" dirty="0">
                        <a:effectLst/>
                      </a:endParaRPr>
                    </a:p>
                  </a:txBody>
                  <a:tcPr marL="40470" marR="40470" marT="40470" marB="404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2202">
                <a:tc>
                  <a:txBody>
                    <a:bodyPr/>
                    <a:lstStyle/>
                    <a:p>
                      <a:pPr rtl="0" fontAlgn="t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Facilities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&amp;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infrastructure</a:t>
                      </a:r>
                      <a:endParaRPr lang="de-DE" sz="1800" dirty="0">
                        <a:effectLst/>
                      </a:endParaRPr>
                    </a:p>
                  </a:txBody>
                  <a:tcPr marL="40470" marR="40470" marT="40470" marB="404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Mike Zucker</a:t>
                      </a:r>
                      <a:endParaRPr lang="de-DE" sz="16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Fulvio Ricci</a:t>
                      </a:r>
                      <a:endParaRPr lang="de-DE" sz="1600" dirty="0">
                        <a:effectLst/>
                      </a:endParaRPr>
                    </a:p>
                  </a:txBody>
                  <a:tcPr marL="40470" marR="40470" marT="40470" marB="404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 err="1" smtClean="0">
                          <a:effectLst/>
                        </a:rPr>
                        <a:t>Cost</a:t>
                      </a:r>
                      <a:r>
                        <a:rPr lang="de-DE" sz="1200" dirty="0" smtClean="0">
                          <a:effectLst/>
                        </a:rPr>
                        <a:t> </a:t>
                      </a:r>
                      <a:r>
                        <a:rPr lang="de-DE" sz="1200" dirty="0" err="1" smtClean="0">
                          <a:effectLst/>
                        </a:rPr>
                        <a:t>saving</a:t>
                      </a:r>
                      <a:r>
                        <a:rPr lang="de-DE" sz="1200" dirty="0" smtClean="0">
                          <a:effectLst/>
                        </a:rPr>
                        <a:t> </a:t>
                      </a:r>
                      <a:r>
                        <a:rPr lang="de-DE" sz="1200" dirty="0" err="1" smtClean="0">
                          <a:effectLst/>
                        </a:rPr>
                        <a:t>designs</a:t>
                      </a:r>
                      <a:r>
                        <a:rPr lang="de-DE" sz="1200" baseline="0" dirty="0" smtClean="0">
                          <a:effectLst/>
                        </a:rPr>
                        <a:t> (incl. Op. </a:t>
                      </a:r>
                      <a:r>
                        <a:rPr lang="de-DE" sz="1200" baseline="0" dirty="0" err="1" smtClean="0">
                          <a:effectLst/>
                        </a:rPr>
                        <a:t>Costs</a:t>
                      </a:r>
                      <a:r>
                        <a:rPr lang="de-DE" sz="1200" baseline="0" dirty="0" smtClean="0">
                          <a:effectLst/>
                        </a:rPr>
                        <a:t>?)</a:t>
                      </a:r>
                      <a:br>
                        <a:rPr lang="de-DE" sz="1200" baseline="0" dirty="0" smtClean="0">
                          <a:effectLst/>
                        </a:rPr>
                      </a:br>
                      <a:r>
                        <a:rPr lang="de-DE" sz="1200" baseline="0" dirty="0" err="1" smtClean="0">
                          <a:effectLst/>
                        </a:rPr>
                        <a:t>maintain</a:t>
                      </a:r>
                      <a:r>
                        <a:rPr lang="de-DE" sz="1200" baseline="0" dirty="0" smtClean="0">
                          <a:effectLst/>
                        </a:rPr>
                        <a:t> </a:t>
                      </a:r>
                      <a:r>
                        <a:rPr lang="de-DE" sz="1200" baseline="0" dirty="0" err="1" smtClean="0">
                          <a:effectLst/>
                        </a:rPr>
                        <a:t>quietness</a:t>
                      </a:r>
                      <a:endParaRPr lang="de-DE" sz="1200" baseline="0" dirty="0" smtClean="0">
                        <a:effectLst/>
                      </a:endParaRPr>
                    </a:p>
                  </a:txBody>
                  <a:tcPr marL="40470" marR="40470" marT="40470" marB="404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9871">
                <a:tc>
                  <a:txBody>
                    <a:bodyPr/>
                    <a:lstStyle/>
                    <a:p>
                      <a:pPr rtl="0" fontAlgn="t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Cryogenics</a:t>
                      </a:r>
                      <a:endParaRPr lang="de-DE" sz="1800">
                        <a:effectLst/>
                      </a:endParaRPr>
                    </a:p>
                  </a:txBody>
                  <a:tcPr marL="40470" marR="40470" marT="40470" marB="404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Ando </a:t>
                      </a:r>
                      <a:r>
                        <a:rPr lang="it-I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Massaki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Fulvio Ricci</a:t>
                      </a:r>
                      <a:endParaRPr lang="it-IT" sz="16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Rana </a:t>
                      </a:r>
                      <a:r>
                        <a:rPr lang="it-I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Adhikari</a:t>
                      </a:r>
                      <a:endParaRPr lang="it-IT" sz="1600" dirty="0">
                        <a:effectLst/>
                      </a:endParaRPr>
                    </a:p>
                  </a:txBody>
                  <a:tcPr marL="40470" marR="40470" marT="40470" marB="404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 err="1" smtClean="0">
                          <a:effectLst/>
                        </a:rPr>
                        <a:t>Different</a:t>
                      </a:r>
                      <a:r>
                        <a:rPr lang="it-IT" sz="1200" baseline="0" dirty="0" smtClean="0">
                          <a:effectLst/>
                        </a:rPr>
                        <a:t> </a:t>
                      </a:r>
                      <a:r>
                        <a:rPr lang="it-IT" sz="1200" baseline="0" dirty="0" err="1" smtClean="0">
                          <a:effectLst/>
                        </a:rPr>
                        <a:t>cryo</a:t>
                      </a:r>
                      <a:r>
                        <a:rPr lang="it-IT" sz="1200" baseline="0" dirty="0" smtClean="0">
                          <a:effectLst/>
                        </a:rPr>
                        <a:t> </a:t>
                      </a:r>
                      <a:r>
                        <a:rPr lang="it-IT" sz="1200" baseline="0" dirty="0" err="1" smtClean="0">
                          <a:effectLst/>
                        </a:rPr>
                        <a:t>regimes</a:t>
                      </a:r>
                      <a:r>
                        <a:rPr lang="it-IT" sz="1200" baseline="0" dirty="0" smtClean="0">
                          <a:effectLst/>
                        </a:rPr>
                        <a:t> (4K, 20K, 124K, 300K)</a:t>
                      </a:r>
                      <a:endParaRPr lang="it-IT" sz="1200" dirty="0">
                        <a:effectLst/>
                      </a:endParaRPr>
                    </a:p>
                  </a:txBody>
                  <a:tcPr marL="40470" marR="40470" marT="40470" marB="404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9871">
                <a:tc>
                  <a:txBody>
                    <a:bodyPr/>
                    <a:lstStyle/>
                    <a:p>
                      <a:pPr rtl="0" fontAlgn="t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Suspensions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Isolation</a:t>
                      </a:r>
                      <a:endParaRPr lang="de-DE" sz="1800" dirty="0">
                        <a:effectLst/>
                      </a:endParaRPr>
                    </a:p>
                  </a:txBody>
                  <a:tcPr marL="40470" marR="40470" marT="40470" marB="404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Norna </a:t>
                      </a:r>
                      <a:r>
                        <a:rPr lang="it-I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Robertson</a:t>
                      </a:r>
                      <a:endParaRPr lang="it-IT" sz="16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Gabriela </a:t>
                      </a:r>
                      <a:r>
                        <a:rPr lang="it-I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Gonzalez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Giovanni </a:t>
                      </a:r>
                      <a:r>
                        <a:rPr lang="it-I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Losurdo</a:t>
                      </a:r>
                      <a:endParaRPr lang="it-IT" sz="1600" dirty="0">
                        <a:effectLst/>
                      </a:endParaRPr>
                    </a:p>
                  </a:txBody>
                  <a:tcPr marL="40470" marR="40470" marT="40470" marB="404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 err="1" smtClean="0">
                          <a:effectLst/>
                        </a:rPr>
                        <a:t>Materials</a:t>
                      </a:r>
                      <a:r>
                        <a:rPr lang="it-IT" sz="1200" dirty="0" smtClean="0">
                          <a:effectLst/>
                        </a:rPr>
                        <a:t>, </a:t>
                      </a:r>
                      <a:r>
                        <a:rPr lang="it-IT" sz="1200" dirty="0" err="1" smtClean="0">
                          <a:effectLst/>
                        </a:rPr>
                        <a:t>sensing</a:t>
                      </a:r>
                      <a:r>
                        <a:rPr lang="it-IT" sz="1200" dirty="0" smtClean="0">
                          <a:effectLst/>
                        </a:rPr>
                        <a:t>, </a:t>
                      </a:r>
                      <a:r>
                        <a:rPr lang="it-IT" sz="1200" dirty="0" err="1" smtClean="0">
                          <a:effectLst/>
                        </a:rPr>
                        <a:t>actuation</a:t>
                      </a:r>
                      <a:r>
                        <a:rPr lang="it-IT" sz="1200" dirty="0" smtClean="0">
                          <a:effectLst/>
                        </a:rPr>
                        <a:t>, </a:t>
                      </a:r>
                      <a:r>
                        <a:rPr lang="it-IT" sz="1200" dirty="0" err="1" smtClean="0">
                          <a:effectLst/>
                        </a:rPr>
                        <a:t>coupling</a:t>
                      </a:r>
                      <a:r>
                        <a:rPr lang="it-IT" sz="1200" dirty="0" smtClean="0">
                          <a:effectLst/>
                        </a:rPr>
                        <a:t/>
                      </a:r>
                      <a:br>
                        <a:rPr lang="it-IT" sz="1200" dirty="0" smtClean="0">
                          <a:effectLst/>
                        </a:rPr>
                      </a:br>
                      <a:r>
                        <a:rPr lang="it-IT" sz="1200" dirty="0" smtClean="0">
                          <a:effectLst/>
                        </a:rPr>
                        <a:t>(for </a:t>
                      </a:r>
                      <a:r>
                        <a:rPr lang="it-IT" sz="1200" dirty="0" err="1" smtClean="0">
                          <a:effectLst/>
                        </a:rPr>
                        <a:t>diff</a:t>
                      </a:r>
                      <a:r>
                        <a:rPr lang="it-IT" sz="1200" dirty="0" smtClean="0">
                          <a:effectLst/>
                        </a:rPr>
                        <a:t>. </a:t>
                      </a:r>
                      <a:r>
                        <a:rPr lang="it-IT" sz="1200" dirty="0" err="1" smtClean="0">
                          <a:effectLst/>
                        </a:rPr>
                        <a:t>temperatures</a:t>
                      </a:r>
                      <a:r>
                        <a:rPr lang="it-IT" sz="1200" dirty="0" smtClean="0">
                          <a:effectLst/>
                        </a:rPr>
                        <a:t>)  </a:t>
                      </a:r>
                      <a:endParaRPr lang="it-IT" sz="1200" dirty="0">
                        <a:effectLst/>
                      </a:endParaRPr>
                    </a:p>
                  </a:txBody>
                  <a:tcPr marL="40470" marR="40470" marT="40470" marB="404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2202">
                <a:tc>
                  <a:txBody>
                    <a:bodyPr/>
                    <a:lstStyle/>
                    <a:p>
                      <a:pPr rtl="0" fontAlgn="t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Core optics</a:t>
                      </a:r>
                      <a:endParaRPr lang="de-DE" sz="1800">
                        <a:effectLst/>
                      </a:endParaRPr>
                    </a:p>
                  </a:txBody>
                  <a:tcPr marL="40470" marR="40470" marT="40470" marB="404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Geppo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Cagnoli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Marty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Fejer</a:t>
                      </a:r>
                      <a:endParaRPr lang="de-DE" sz="1600" dirty="0">
                        <a:effectLst/>
                      </a:endParaRPr>
                    </a:p>
                  </a:txBody>
                  <a:tcPr marL="40470" marR="40470" marT="40470" marB="404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</a:rPr>
                        <a:t>May </a:t>
                      </a:r>
                      <a:r>
                        <a:rPr lang="de-DE" sz="1200" dirty="0" err="1" smtClean="0">
                          <a:effectLst/>
                        </a:rPr>
                        <a:t>need</a:t>
                      </a:r>
                      <a:r>
                        <a:rPr lang="de-DE" sz="1200" dirty="0" smtClean="0">
                          <a:effectLst/>
                        </a:rPr>
                        <a:t> ‚internal‘ x-tal</a:t>
                      </a:r>
                      <a:r>
                        <a:rPr lang="de-DE" sz="1200" baseline="0" dirty="0" smtClean="0">
                          <a:effectLst/>
                        </a:rPr>
                        <a:t> </a:t>
                      </a:r>
                      <a:r>
                        <a:rPr lang="de-DE" sz="1200" baseline="0" dirty="0" err="1" smtClean="0">
                          <a:effectLst/>
                        </a:rPr>
                        <a:t>growth</a:t>
                      </a:r>
                      <a:r>
                        <a:rPr lang="de-DE" sz="1200" baseline="0" dirty="0" smtClean="0">
                          <a:effectLst/>
                        </a:rPr>
                        <a:t> </a:t>
                      </a:r>
                      <a:r>
                        <a:rPr lang="de-DE" sz="1200" baseline="0" dirty="0" err="1" smtClean="0">
                          <a:effectLst/>
                        </a:rPr>
                        <a:t>facilities</a:t>
                      </a:r>
                      <a:r>
                        <a:rPr lang="de-DE" sz="1200" baseline="0" dirty="0" smtClean="0">
                          <a:effectLst/>
                        </a:rPr>
                        <a:t> not </a:t>
                      </a:r>
                      <a:r>
                        <a:rPr lang="de-DE" sz="1200" baseline="0" dirty="0" err="1" smtClean="0">
                          <a:effectLst/>
                        </a:rPr>
                        <a:t>to</a:t>
                      </a:r>
                      <a:r>
                        <a:rPr lang="de-DE" sz="1200" baseline="0" dirty="0" smtClean="0">
                          <a:effectLst/>
                        </a:rPr>
                        <a:t> </a:t>
                      </a:r>
                      <a:r>
                        <a:rPr lang="de-DE" sz="1200" baseline="0" dirty="0" err="1" smtClean="0">
                          <a:effectLst/>
                        </a:rPr>
                        <a:t>rely</a:t>
                      </a:r>
                      <a:r>
                        <a:rPr lang="de-DE" sz="1200" baseline="0" dirty="0" smtClean="0">
                          <a:effectLst/>
                        </a:rPr>
                        <a:t> on </a:t>
                      </a:r>
                      <a:r>
                        <a:rPr lang="de-DE" sz="1200" baseline="0" dirty="0" err="1" smtClean="0">
                          <a:effectLst/>
                        </a:rPr>
                        <a:t>progress</a:t>
                      </a:r>
                      <a:r>
                        <a:rPr lang="de-DE" sz="1200" baseline="0" dirty="0" smtClean="0">
                          <a:effectLst/>
                        </a:rPr>
                        <a:t> </a:t>
                      </a:r>
                      <a:r>
                        <a:rPr lang="de-DE" sz="1200" baseline="0" dirty="0" err="1" smtClean="0">
                          <a:effectLst/>
                        </a:rPr>
                        <a:t>of</a:t>
                      </a:r>
                      <a:r>
                        <a:rPr lang="de-DE" sz="1200" baseline="0" dirty="0" smtClean="0">
                          <a:effectLst/>
                        </a:rPr>
                        <a:t> </a:t>
                      </a:r>
                      <a:r>
                        <a:rPr lang="de-DE" sz="1200" baseline="0" dirty="0" err="1" smtClean="0">
                          <a:effectLst/>
                        </a:rPr>
                        <a:t>industry</a:t>
                      </a:r>
                      <a:endParaRPr lang="de-DE" sz="1200" dirty="0">
                        <a:effectLst/>
                      </a:endParaRPr>
                    </a:p>
                  </a:txBody>
                  <a:tcPr marL="40470" marR="40470" marT="40470" marB="404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2202">
                <a:tc>
                  <a:txBody>
                    <a:bodyPr/>
                    <a:lstStyle/>
                    <a:p>
                      <a:pPr rtl="0" fontAlgn="t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Aux optics</a:t>
                      </a:r>
                      <a:endParaRPr lang="de-DE" sz="1800">
                        <a:effectLst/>
                      </a:endParaRPr>
                    </a:p>
                  </a:txBody>
                  <a:tcPr marL="40470" marR="40470" marT="40470" marB="404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Anil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Prabhakar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Matt Evans</a:t>
                      </a:r>
                      <a:endParaRPr lang="de-DE" sz="1600" dirty="0">
                        <a:effectLst/>
                      </a:endParaRPr>
                    </a:p>
                  </a:txBody>
                  <a:tcPr marL="40470" marR="40470" marT="40470" marB="404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</a:rPr>
                        <a:t>New </a:t>
                      </a:r>
                      <a:r>
                        <a:rPr lang="el-GR" sz="1200" dirty="0" smtClean="0">
                          <a:effectLst/>
                        </a:rPr>
                        <a:t>λ</a:t>
                      </a:r>
                      <a:r>
                        <a:rPr lang="de-DE" sz="1200" dirty="0" smtClean="0">
                          <a:effectLst/>
                        </a:rPr>
                        <a:t>s, </a:t>
                      </a:r>
                      <a:r>
                        <a:rPr lang="de-DE" sz="1200" dirty="0" err="1" smtClean="0">
                          <a:effectLst/>
                        </a:rPr>
                        <a:t>lower</a:t>
                      </a:r>
                      <a:r>
                        <a:rPr lang="de-DE" sz="1200" dirty="0" smtClean="0">
                          <a:effectLst/>
                        </a:rPr>
                        <a:t> </a:t>
                      </a:r>
                      <a:r>
                        <a:rPr lang="de-DE" sz="1200" dirty="0" err="1" smtClean="0">
                          <a:effectLst/>
                        </a:rPr>
                        <a:t>loss</a:t>
                      </a:r>
                      <a:r>
                        <a:rPr lang="de-DE" sz="1200" dirty="0" smtClean="0">
                          <a:effectLst/>
                        </a:rPr>
                        <a:t>, TCS</a:t>
                      </a:r>
                      <a:endParaRPr lang="de-DE" sz="1200" dirty="0">
                        <a:effectLst/>
                      </a:endParaRPr>
                    </a:p>
                  </a:txBody>
                  <a:tcPr marL="40470" marR="40470" marT="40470" marB="404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07540">
                <a:tc>
                  <a:txBody>
                    <a:bodyPr/>
                    <a:lstStyle/>
                    <a:p>
                      <a:pPr rtl="0" fontAlgn="t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Quantum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noise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+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Configurations</a:t>
                      </a:r>
                      <a:endParaRPr lang="de-DE" sz="1800" dirty="0">
                        <a:effectLst/>
                      </a:endParaRPr>
                    </a:p>
                  </a:txBody>
                  <a:tcPr marL="40470" marR="40470" marT="40470" marB="404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 Harms</a:t>
                      </a:r>
                      <a:endParaRPr lang="en-US" sz="16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Stefan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Hild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Giovanni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Losurdo</a:t>
                      </a:r>
                      <a:endParaRPr lang="en-US" sz="16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Andreas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Freise</a:t>
                      </a:r>
                      <a:endParaRPr lang="en-US" sz="1600" dirty="0">
                        <a:effectLst/>
                      </a:endParaRPr>
                    </a:p>
                  </a:txBody>
                  <a:tcPr marL="40470" marR="40470" marT="40470" marB="404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Include</a:t>
                      </a:r>
                      <a:r>
                        <a:rPr lang="en-US" sz="1200" baseline="0" dirty="0" smtClean="0">
                          <a:effectLst/>
                        </a:rPr>
                        <a:t> FD squeezing, </a:t>
                      </a:r>
                      <a:endParaRPr lang="en-US" sz="1200" dirty="0">
                        <a:effectLst/>
                      </a:endParaRPr>
                    </a:p>
                  </a:txBody>
                  <a:tcPr marL="40470" marR="40470" marT="40470" marB="404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346449" y="3365796"/>
            <a:ext cx="1244504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246563" y="1208221"/>
            <a:ext cx="27321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Regular </a:t>
            </a:r>
            <a:r>
              <a:rPr lang="de-DE" dirty="0" err="1" smtClean="0"/>
              <a:t>reporting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WG </a:t>
            </a:r>
            <a:r>
              <a:rPr lang="de-DE" dirty="0" err="1" smtClean="0"/>
              <a:t>leads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WGs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Co-</a:t>
            </a:r>
            <a:r>
              <a:rPr lang="de-DE" dirty="0" err="1" smtClean="0"/>
              <a:t>opt</a:t>
            </a:r>
            <a:r>
              <a:rPr lang="de-DE" dirty="0" smtClean="0"/>
              <a:t> </a:t>
            </a:r>
            <a:r>
              <a:rPr lang="de-DE" dirty="0" err="1" smtClean="0"/>
              <a:t>expertise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collaboration</a:t>
            </a:r>
            <a:r>
              <a:rPr lang="de-DE" dirty="0" smtClean="0"/>
              <a:t> WGs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external</a:t>
            </a:r>
            <a:r>
              <a:rPr lang="de-DE" dirty="0" smtClean="0"/>
              <a:t> </a:t>
            </a:r>
            <a:r>
              <a:rPr lang="de-DE" dirty="0" err="1" smtClean="0"/>
              <a:t>experts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Compile</a:t>
            </a:r>
            <a:r>
              <a:rPr lang="de-DE" dirty="0" smtClean="0"/>
              <a:t> </a:t>
            </a:r>
            <a:r>
              <a:rPr lang="de-DE" dirty="0" err="1" smtClean="0"/>
              <a:t>lists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R&amp;D </a:t>
            </a:r>
            <a:r>
              <a:rPr lang="de-DE" dirty="0" err="1" smtClean="0"/>
              <a:t>required</a:t>
            </a:r>
            <a:r>
              <a:rPr lang="de-DE" dirty="0" smtClean="0"/>
              <a:t> in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topic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Timing </a:t>
            </a:r>
            <a:r>
              <a:rPr lang="de-DE" dirty="0" err="1" smtClean="0"/>
              <a:t>requirements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Financial </a:t>
            </a:r>
            <a:r>
              <a:rPr lang="de-DE" dirty="0" err="1" smtClean="0"/>
              <a:t>requirements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758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2662" y="1131385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Inclusion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balance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all </a:t>
            </a:r>
            <a:r>
              <a:rPr lang="de-DE" dirty="0" err="1" smtClean="0"/>
              <a:t>collaborations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2662" y="2375671"/>
            <a:ext cx="7886700" cy="3263504"/>
          </a:xfrm>
        </p:spPr>
        <p:txBody>
          <a:bodyPr/>
          <a:lstStyle/>
          <a:p>
            <a:r>
              <a:rPr lang="de-DE" dirty="0" smtClean="0"/>
              <a:t>CE (LIGO)</a:t>
            </a:r>
          </a:p>
          <a:p>
            <a:r>
              <a:rPr lang="de-DE" dirty="0" smtClean="0"/>
              <a:t>ET (</a:t>
            </a:r>
            <a:r>
              <a:rPr lang="de-DE" dirty="0" err="1" smtClean="0"/>
              <a:t>collaboration</a:t>
            </a:r>
            <a:r>
              <a:rPr lang="de-DE" dirty="0" smtClean="0"/>
              <a:t> still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formed</a:t>
            </a:r>
            <a:r>
              <a:rPr lang="de-DE" dirty="0" smtClean="0"/>
              <a:t>)</a:t>
            </a:r>
          </a:p>
          <a:p>
            <a:r>
              <a:rPr lang="de-DE" dirty="0" smtClean="0"/>
              <a:t>KAGRA</a:t>
            </a:r>
          </a:p>
          <a:p>
            <a:r>
              <a:rPr lang="de-DE" dirty="0" smtClean="0"/>
              <a:t>New </a:t>
            </a:r>
            <a:r>
              <a:rPr lang="de-DE" dirty="0" smtClean="0"/>
              <a:t>initiatives</a:t>
            </a:r>
          </a:p>
          <a:p>
            <a:r>
              <a:rPr lang="de-DE" dirty="0" err="1" smtClean="0"/>
              <a:t>Allow</a:t>
            </a:r>
            <a:r>
              <a:rPr lang="de-DE" dirty="0" smtClean="0"/>
              <a:t> </a:t>
            </a:r>
            <a:r>
              <a:rPr lang="de-DE" dirty="0" err="1" smtClean="0"/>
              <a:t>wide</a:t>
            </a:r>
            <a:r>
              <a:rPr lang="de-DE" dirty="0" smtClean="0"/>
              <a:t> </a:t>
            </a:r>
            <a:r>
              <a:rPr lang="de-DE" dirty="0" err="1" smtClean="0"/>
              <a:t>participation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endParaRPr lang="de-DE" dirty="0" smtClean="0"/>
          </a:p>
          <a:p>
            <a:endParaRPr lang="de-DE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5302078" y="4218990"/>
            <a:ext cx="3669664" cy="2517758"/>
            <a:chOff x="4467327" y="4008631"/>
            <a:chExt cx="3669664" cy="2517758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67327" y="4008631"/>
              <a:ext cx="3159402" cy="2454612"/>
            </a:xfrm>
            <a:prstGeom prst="rect">
              <a:avLst/>
            </a:prstGeom>
          </p:spPr>
        </p:pic>
        <p:grpSp>
          <p:nvGrpSpPr>
            <p:cNvPr id="7" name="Gruppieren 6"/>
            <p:cNvGrpSpPr/>
            <p:nvPr/>
          </p:nvGrpSpPr>
          <p:grpSpPr>
            <a:xfrm>
              <a:off x="6629750" y="6177402"/>
              <a:ext cx="1507241" cy="348987"/>
              <a:chOff x="7077203" y="5930544"/>
              <a:chExt cx="2009654" cy="465315"/>
            </a:xfrm>
          </p:grpSpPr>
          <p:pic>
            <p:nvPicPr>
              <p:cNvPr id="5" name="Grafik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47671" y="5930544"/>
                <a:ext cx="939186" cy="381120"/>
              </a:xfrm>
              <a:prstGeom prst="rect">
                <a:avLst/>
              </a:prstGeom>
            </p:spPr>
          </p:pic>
          <p:sp>
            <p:nvSpPr>
              <p:cNvPr id="6" name="Textfeld 5"/>
              <p:cNvSpPr txBox="1"/>
              <p:nvPr/>
            </p:nvSpPr>
            <p:spPr>
              <a:xfrm>
                <a:off x="7077203" y="6057303"/>
                <a:ext cx="1205886" cy="338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50" dirty="0"/>
                  <a:t>Image </a:t>
                </a:r>
                <a:r>
                  <a:rPr lang="de-DE" sz="1050" dirty="0" err="1"/>
                  <a:t>credit</a:t>
                </a:r>
                <a:r>
                  <a:rPr lang="de-DE" sz="1050" dirty="0"/>
                  <a:t>:</a:t>
                </a:r>
              </a:p>
            </p:txBody>
          </p:sp>
        </p:grpSp>
        <p:sp>
          <p:nvSpPr>
            <p:cNvPr id="12" name="Textfeld 11"/>
            <p:cNvSpPr txBox="1"/>
            <p:nvPr/>
          </p:nvSpPr>
          <p:spPr>
            <a:xfrm>
              <a:off x="4897675" y="4316542"/>
              <a:ext cx="2298706" cy="45875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108000" rIns="0" bIns="72000" rtlCol="0">
              <a:spAutoFit/>
            </a:bodyPr>
            <a:lstStyle/>
            <a:p>
              <a:r>
                <a:rPr lang="de-DE" b="1" dirty="0" err="1" smtClean="0">
                  <a:latin typeface="Segoe Script" panose="030B0504020000000003" pitchFamily="66" charset="0"/>
                </a:rPr>
                <a:t>Let‘s</a:t>
              </a:r>
              <a:r>
                <a:rPr lang="de-DE" b="1" dirty="0" smtClean="0">
                  <a:latin typeface="Segoe Script" panose="030B0504020000000003" pitchFamily="66" charset="0"/>
                </a:rPr>
                <a:t> </a:t>
              </a:r>
              <a:r>
                <a:rPr lang="de-DE" b="1" dirty="0" err="1" smtClean="0">
                  <a:latin typeface="Segoe Script" panose="030B0504020000000003" pitchFamily="66" charset="0"/>
                </a:rPr>
                <a:t>work</a:t>
              </a:r>
              <a:r>
                <a:rPr lang="de-DE" b="1" dirty="0" smtClean="0">
                  <a:latin typeface="Segoe Script" panose="030B0504020000000003" pitchFamily="66" charset="0"/>
                </a:rPr>
                <a:t> </a:t>
              </a:r>
              <a:r>
                <a:rPr lang="de-DE" b="1" dirty="0" err="1" smtClean="0">
                  <a:latin typeface="Segoe Script" panose="030B0504020000000003" pitchFamily="66" charset="0"/>
                </a:rPr>
                <a:t>together</a:t>
              </a:r>
              <a:endParaRPr lang="de-DE" b="1" dirty="0">
                <a:latin typeface="Segoe Script" panose="030B0504020000000003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362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953" y="890835"/>
            <a:ext cx="7886700" cy="934100"/>
          </a:xfrm>
        </p:spPr>
        <p:txBody>
          <a:bodyPr/>
          <a:lstStyle/>
          <a:p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R&amp;D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0655" y="2099485"/>
            <a:ext cx="6291695" cy="3263504"/>
          </a:xfrm>
        </p:spPr>
        <p:txBody>
          <a:bodyPr>
            <a:normAutofit/>
          </a:bodyPr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fund</a:t>
            </a:r>
            <a:r>
              <a:rPr lang="de-DE" dirty="0"/>
              <a:t> expensive R&amp;D?</a:t>
            </a:r>
          </a:p>
          <a:p>
            <a:r>
              <a:rPr lang="de-DE" dirty="0" smtClean="0"/>
              <a:t>NSF </a:t>
            </a:r>
            <a:r>
              <a:rPr lang="de-DE" dirty="0" err="1" smtClean="0"/>
              <a:t>indicates</a:t>
            </a:r>
            <a:r>
              <a:rPr lang="de-DE" dirty="0" smtClean="0"/>
              <a:t> </a:t>
            </a:r>
            <a:r>
              <a:rPr lang="de-DE" dirty="0" err="1" smtClean="0"/>
              <a:t>willingness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fund</a:t>
            </a:r>
            <a:r>
              <a:rPr lang="de-DE" dirty="0" smtClean="0"/>
              <a:t> 3G </a:t>
            </a:r>
            <a:br>
              <a:rPr lang="de-DE" dirty="0" smtClean="0"/>
            </a:br>
            <a:r>
              <a:rPr lang="de-DE" dirty="0" err="1" smtClean="0"/>
              <a:t>conceptual</a:t>
            </a:r>
            <a:r>
              <a:rPr lang="de-DE" dirty="0" smtClean="0"/>
              <a:t> design </a:t>
            </a:r>
            <a:r>
              <a:rPr lang="de-DE" dirty="0" err="1" smtClean="0"/>
              <a:t>study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balanced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on ET </a:t>
            </a:r>
            <a:r>
              <a:rPr lang="de-DE" dirty="0" err="1" smtClean="0"/>
              <a:t>side</a:t>
            </a:r>
            <a:endParaRPr lang="de-DE" dirty="0"/>
          </a:p>
          <a:p>
            <a:r>
              <a:rPr lang="de-DE" dirty="0" smtClean="0"/>
              <a:t>Need European national 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agencies</a:t>
            </a:r>
            <a:r>
              <a:rPr lang="de-DE" dirty="0" smtClean="0"/>
              <a:t>‘ </a:t>
            </a:r>
            <a:r>
              <a:rPr lang="de-DE" dirty="0" err="1" smtClean="0"/>
              <a:t>support</a:t>
            </a:r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119" y="1104037"/>
            <a:ext cx="2040515" cy="1671429"/>
          </a:xfrm>
          <a:prstGeom prst="rect">
            <a:avLst/>
          </a:prstGeom>
        </p:spPr>
      </p:pic>
      <p:grpSp>
        <p:nvGrpSpPr>
          <p:cNvPr id="5" name="Gruppieren 4"/>
          <p:cNvGrpSpPr/>
          <p:nvPr/>
        </p:nvGrpSpPr>
        <p:grpSpPr>
          <a:xfrm>
            <a:off x="7464247" y="6239710"/>
            <a:ext cx="1507241" cy="348986"/>
            <a:chOff x="8253372" y="6192665"/>
            <a:chExt cx="2009654" cy="465314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23840" y="6192665"/>
              <a:ext cx="939186" cy="381120"/>
            </a:xfrm>
            <a:prstGeom prst="rect">
              <a:avLst/>
            </a:prstGeom>
          </p:spPr>
        </p:pic>
        <p:sp>
          <p:nvSpPr>
            <p:cNvPr id="7" name="Textfeld 6"/>
            <p:cNvSpPr txBox="1"/>
            <p:nvPr/>
          </p:nvSpPr>
          <p:spPr>
            <a:xfrm>
              <a:off x="8253372" y="6319424"/>
              <a:ext cx="1276417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/>
                <a:t>Images </a:t>
              </a:r>
              <a:r>
                <a:rPr lang="de-DE" sz="1050" dirty="0" err="1"/>
                <a:t>credit</a:t>
              </a:r>
              <a:r>
                <a:rPr lang="de-DE" sz="1050" dirty="0"/>
                <a:t>:</a:t>
              </a:r>
            </a:p>
          </p:txBody>
        </p:sp>
      </p:grp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084" y="5256309"/>
            <a:ext cx="2713418" cy="142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1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934086"/>
            <a:ext cx="7886700" cy="1325563"/>
          </a:xfrm>
        </p:spPr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proceed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2506662"/>
            <a:ext cx="7886700" cy="4351338"/>
          </a:xfrm>
        </p:spPr>
        <p:txBody>
          <a:bodyPr/>
          <a:lstStyle/>
          <a:p>
            <a:r>
              <a:rPr lang="de-DE" dirty="0" smtClean="0"/>
              <a:t>Work </a:t>
            </a:r>
            <a:r>
              <a:rPr lang="de-DE" dirty="0" err="1" smtClean="0"/>
              <a:t>backwards</a:t>
            </a:r>
            <a:r>
              <a:rPr lang="de-DE" dirty="0" smtClean="0"/>
              <a:t> in time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determine</a:t>
            </a:r>
            <a:r>
              <a:rPr lang="de-DE" dirty="0" smtClean="0"/>
              <a:t> R&amp;D </a:t>
            </a:r>
            <a:r>
              <a:rPr lang="de-DE" dirty="0" err="1" smtClean="0"/>
              <a:t>timing</a:t>
            </a:r>
            <a:r>
              <a:rPr lang="de-DE" dirty="0" smtClean="0"/>
              <a:t> </a:t>
            </a:r>
            <a:r>
              <a:rPr lang="de-DE" dirty="0" err="1" smtClean="0"/>
              <a:t>needs</a:t>
            </a:r>
            <a:r>
              <a:rPr lang="de-DE" dirty="0" smtClean="0"/>
              <a:t>.</a:t>
            </a:r>
          </a:p>
          <a:p>
            <a:r>
              <a:rPr lang="de-DE" dirty="0" smtClean="0"/>
              <a:t>In </a:t>
            </a:r>
            <a:r>
              <a:rPr lang="de-DE" dirty="0" err="1" smtClean="0"/>
              <a:t>the</a:t>
            </a:r>
            <a:r>
              <a:rPr lang="de-DE" dirty="0" smtClean="0"/>
              <a:t> 2030s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wish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3G </a:t>
            </a:r>
            <a:r>
              <a:rPr lang="de-DE" dirty="0" err="1" smtClean="0"/>
              <a:t>observatories</a:t>
            </a:r>
            <a:r>
              <a:rPr lang="de-DE" dirty="0" smtClean="0"/>
              <a:t> </a:t>
            </a:r>
            <a:r>
              <a:rPr lang="de-DE" dirty="0" err="1" smtClean="0"/>
              <a:t>take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Deduce</a:t>
            </a:r>
            <a:r>
              <a:rPr lang="de-DE" dirty="0" smtClean="0"/>
              <a:t> </a:t>
            </a:r>
            <a:r>
              <a:rPr lang="de-DE" dirty="0" err="1" smtClean="0"/>
              <a:t>timescales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r>
              <a:rPr lang="de-DE" dirty="0" smtClean="0"/>
              <a:t> R&amp;D</a:t>
            </a:r>
          </a:p>
          <a:p>
            <a:r>
              <a:rPr lang="de-DE" dirty="0" smtClean="0"/>
              <a:t>List </a:t>
            </a:r>
            <a:r>
              <a:rPr lang="de-DE" dirty="0" err="1" smtClean="0"/>
              <a:t>existing</a:t>
            </a:r>
            <a:r>
              <a:rPr lang="de-DE" dirty="0" smtClean="0"/>
              <a:t> </a:t>
            </a:r>
            <a:r>
              <a:rPr lang="de-DE" dirty="0" err="1" smtClean="0"/>
              <a:t>activities</a:t>
            </a:r>
            <a:r>
              <a:rPr lang="de-DE" dirty="0" smtClean="0"/>
              <a:t>, </a:t>
            </a:r>
            <a:r>
              <a:rPr lang="de-DE" dirty="0" err="1" smtClean="0"/>
              <a:t>foster</a:t>
            </a:r>
            <a:r>
              <a:rPr lang="de-DE" dirty="0" smtClean="0"/>
              <a:t> </a:t>
            </a:r>
            <a:r>
              <a:rPr lang="de-DE" dirty="0" err="1" smtClean="0"/>
              <a:t>collaboration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those</a:t>
            </a:r>
            <a:r>
              <a:rPr lang="de-DE" dirty="0" smtClean="0"/>
              <a:t>, </a:t>
            </a:r>
            <a:r>
              <a:rPr lang="de-DE" dirty="0" err="1" smtClean="0"/>
              <a:t>encourage</a:t>
            </a:r>
            <a:r>
              <a:rPr lang="de-DE" dirty="0" smtClean="0"/>
              <a:t> </a:t>
            </a:r>
            <a:r>
              <a:rPr lang="de-DE" dirty="0" err="1" smtClean="0"/>
              <a:t>filling</a:t>
            </a:r>
            <a:r>
              <a:rPr lang="de-DE" dirty="0" smtClean="0"/>
              <a:t> </a:t>
            </a:r>
            <a:r>
              <a:rPr lang="de-DE" dirty="0" err="1" smtClean="0"/>
              <a:t>gaps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318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-203200" y="895350"/>
            <a:ext cx="8229600" cy="4667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200" dirty="0">
                <a:solidFill>
                  <a:srgbClr val="0070C0"/>
                </a:solidFill>
              </a:rPr>
              <a:t>Who is GWIC?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03200" y="2443163"/>
            <a:ext cx="4652963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b="1" dirty="0" smtClean="0">
                <a:solidFill>
                  <a:srgbClr val="0000FF"/>
                </a:solidFill>
              </a:rPr>
              <a:t>ACIGA  </a:t>
            </a:r>
            <a:r>
              <a:rPr lang="en-GB" altLang="en-US" sz="1400" b="1" dirty="0" smtClean="0"/>
              <a:t> Bram </a:t>
            </a:r>
            <a:r>
              <a:rPr lang="en-GB" altLang="en-US" sz="1400" b="1" dirty="0" err="1" smtClean="0"/>
              <a:t>Slagmolen</a:t>
            </a:r>
            <a:endParaRPr lang="en-GB" altLang="en-US" sz="14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b="1" dirty="0" smtClean="0">
                <a:solidFill>
                  <a:srgbClr val="0000FF"/>
                </a:solidFill>
              </a:rPr>
              <a:t>Einstein Telescope</a:t>
            </a:r>
            <a:r>
              <a:rPr lang="en-GB" altLang="en-US" sz="1400" b="1" dirty="0" smtClean="0"/>
              <a:t> Michele </a:t>
            </a:r>
            <a:r>
              <a:rPr lang="en-GB" altLang="en-US" sz="1400" b="1" dirty="0" err="1" smtClean="0"/>
              <a:t>Punturo</a:t>
            </a:r>
            <a:endParaRPr lang="en-GB" altLang="en-US" sz="14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b="1" dirty="0" smtClean="0">
                <a:solidFill>
                  <a:srgbClr val="0000FF"/>
                </a:solidFill>
              </a:rPr>
              <a:t>European Pulsar Timing Array</a:t>
            </a:r>
            <a:r>
              <a:rPr lang="en-GB" altLang="en-US" sz="1400" b="1" dirty="0" smtClean="0"/>
              <a:t> Michael Kramer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b="1" dirty="0" smtClean="0">
                <a:solidFill>
                  <a:srgbClr val="0000FF"/>
                </a:solidFill>
              </a:rPr>
              <a:t>GEO 600</a:t>
            </a:r>
            <a:r>
              <a:rPr lang="en-GB" altLang="en-US" sz="1400" b="1" dirty="0" smtClean="0"/>
              <a:t>    </a:t>
            </a:r>
            <a:r>
              <a:rPr lang="en-GB" altLang="en-US" sz="1400" b="1" dirty="0" err="1" smtClean="0"/>
              <a:t>Karsten</a:t>
            </a:r>
            <a:r>
              <a:rPr lang="en-GB" altLang="en-US" sz="1400" b="1" dirty="0" smtClean="0"/>
              <a:t> </a:t>
            </a:r>
            <a:r>
              <a:rPr lang="en-GB" altLang="en-US" sz="1400" b="1" dirty="0" err="1" smtClean="0"/>
              <a:t>Danzmann</a:t>
            </a:r>
            <a:r>
              <a:rPr lang="en-GB" altLang="en-US" sz="1400" b="1" dirty="0" smtClean="0"/>
              <a:t>, Sheila Rowan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b="1" dirty="0" err="1" smtClean="0">
                <a:solidFill>
                  <a:srgbClr val="0000FF"/>
                </a:solidFill>
              </a:rPr>
              <a:t>IndIGO</a:t>
            </a:r>
            <a:r>
              <a:rPr lang="en-GB" altLang="en-US" sz="1400" b="1" dirty="0" smtClean="0">
                <a:solidFill>
                  <a:srgbClr val="FF0000"/>
                </a:solidFill>
              </a:rPr>
              <a:t>    </a:t>
            </a:r>
            <a:r>
              <a:rPr lang="en-GB" altLang="en-US" sz="1400" b="1" dirty="0" err="1" smtClean="0"/>
              <a:t>Bala</a:t>
            </a:r>
            <a:r>
              <a:rPr lang="en-GB" altLang="en-US" sz="1400" b="1" dirty="0" smtClean="0"/>
              <a:t> </a:t>
            </a:r>
            <a:r>
              <a:rPr lang="en-GB" altLang="en-US" sz="1400" b="1" dirty="0" err="1" smtClean="0"/>
              <a:t>Iyer</a:t>
            </a:r>
            <a:r>
              <a:rPr lang="en-GB" altLang="en-US" sz="1400" b="1" dirty="0" smtClean="0"/>
              <a:t>, </a:t>
            </a:r>
            <a:r>
              <a:rPr lang="en-GB" altLang="en-US" sz="1400" b="1" dirty="0" err="1" smtClean="0"/>
              <a:t>Somak</a:t>
            </a:r>
            <a:r>
              <a:rPr lang="en-GB" altLang="en-US" sz="1400" b="1" dirty="0" smtClean="0"/>
              <a:t> </a:t>
            </a:r>
            <a:r>
              <a:rPr lang="en-GB" altLang="en-US" sz="1400" b="1" dirty="0" err="1" smtClean="0"/>
              <a:t>Raychaudhury</a:t>
            </a:r>
            <a:endParaRPr lang="en-GB" altLang="en-US" sz="14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b="1" dirty="0" smtClean="0">
                <a:solidFill>
                  <a:srgbClr val="0000FF"/>
                </a:solidFill>
              </a:rPr>
              <a:t>KAGRA</a:t>
            </a:r>
            <a:r>
              <a:rPr lang="en-GB" altLang="en-US" sz="1400" b="1" dirty="0" smtClean="0"/>
              <a:t> Yoshio Saito, </a:t>
            </a:r>
            <a:r>
              <a:rPr lang="en-GB" altLang="en-US" sz="1400" b="1" dirty="0" err="1" smtClean="0"/>
              <a:t>Takaaki</a:t>
            </a:r>
            <a:r>
              <a:rPr lang="en-GB" altLang="en-US" sz="1400" b="1" dirty="0" smtClean="0"/>
              <a:t> </a:t>
            </a:r>
            <a:r>
              <a:rPr lang="en-GB" altLang="en-US" sz="1400" b="1" dirty="0" err="1" smtClean="0"/>
              <a:t>Kajita</a:t>
            </a:r>
            <a:endParaRPr lang="en-GB" altLang="en-US" sz="14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b="1" dirty="0" smtClean="0">
                <a:solidFill>
                  <a:srgbClr val="0000FF"/>
                </a:solidFill>
              </a:rPr>
              <a:t>LIGO  </a:t>
            </a:r>
            <a:r>
              <a:rPr lang="en-GB" altLang="en-US" sz="1400" b="1" dirty="0" smtClean="0"/>
              <a:t>Dave </a:t>
            </a:r>
            <a:r>
              <a:rPr lang="en-GB" altLang="en-US" sz="1400" b="1" dirty="0" err="1" smtClean="0"/>
              <a:t>Reitze</a:t>
            </a:r>
            <a:r>
              <a:rPr lang="en-GB" altLang="en-US" sz="1400" b="1" dirty="0" smtClean="0"/>
              <a:t>, Gabriela Gonzalez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b="1" dirty="0" smtClean="0">
                <a:solidFill>
                  <a:srgbClr val="0000FF"/>
                </a:solidFill>
              </a:rPr>
              <a:t>LISA </a:t>
            </a:r>
            <a:r>
              <a:rPr lang="en-GB" altLang="en-US" sz="1400" b="1" dirty="0" smtClean="0"/>
              <a:t>  Neil Cornish, Bernard </a:t>
            </a:r>
            <a:r>
              <a:rPr lang="en-GB" altLang="en-US" sz="1400" b="1" dirty="0" err="1" smtClean="0"/>
              <a:t>Schutz</a:t>
            </a:r>
            <a:r>
              <a:rPr lang="en-GB" altLang="en-US" sz="1400" b="1" dirty="0" smtClean="0"/>
              <a:t>,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b="1" dirty="0" smtClean="0"/>
              <a:t>Ira Thorpe, Stefano Vitale,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000" b="1" dirty="0" smtClean="0"/>
              <a:t>*no CMB community membership</a:t>
            </a:r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81550" y="2433638"/>
            <a:ext cx="4027488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b="1" dirty="0" err="1" smtClean="0">
                <a:solidFill>
                  <a:srgbClr val="0000FF"/>
                </a:solidFill>
              </a:rPr>
              <a:t>NANOGrav</a:t>
            </a:r>
            <a:r>
              <a:rPr lang="en-GB" altLang="en-US" sz="1400" b="1" dirty="0" smtClean="0"/>
              <a:t>  Maura McLaughlin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b="1" dirty="0" err="1" smtClean="0">
                <a:solidFill>
                  <a:srgbClr val="0000FF"/>
                </a:solidFill>
              </a:rPr>
              <a:t>Parkes</a:t>
            </a:r>
            <a:r>
              <a:rPr lang="en-GB" altLang="en-US" sz="1400" b="1" dirty="0" smtClean="0">
                <a:solidFill>
                  <a:srgbClr val="0000FF"/>
                </a:solidFill>
              </a:rPr>
              <a:t> Pulsar Timing</a:t>
            </a:r>
            <a:r>
              <a:rPr lang="en-GB" altLang="en-US" sz="1400" b="1" dirty="0" smtClean="0"/>
              <a:t> </a:t>
            </a:r>
            <a:r>
              <a:rPr lang="en-GB" altLang="en-US" sz="1400" b="1" dirty="0" smtClean="0">
                <a:solidFill>
                  <a:srgbClr val="0000FF"/>
                </a:solidFill>
              </a:rPr>
              <a:t>Array</a:t>
            </a:r>
            <a:r>
              <a:rPr lang="en-GB" altLang="en-US" sz="1400" b="1" dirty="0" smtClean="0"/>
              <a:t> George Hobbs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b="1" dirty="0" smtClean="0">
                <a:solidFill>
                  <a:srgbClr val="0000FF"/>
                </a:solidFill>
              </a:rPr>
              <a:t>Spherical Acoustic detectors </a:t>
            </a:r>
            <a:r>
              <a:rPr lang="en-GB" altLang="en-US" sz="1400" b="1" dirty="0" err="1" smtClean="0"/>
              <a:t>Odylio</a:t>
            </a:r>
            <a:r>
              <a:rPr lang="en-GB" altLang="en-US" sz="1400" b="1" dirty="0" smtClean="0"/>
              <a:t> </a:t>
            </a:r>
            <a:r>
              <a:rPr lang="en-GB" altLang="en-US" sz="1400" b="1" dirty="0" err="1" smtClean="0"/>
              <a:t>Aguiar</a:t>
            </a:r>
            <a:endParaRPr lang="en-GB" altLang="en-US" sz="14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b="1" dirty="0" smtClean="0">
                <a:solidFill>
                  <a:srgbClr val="0000FF"/>
                </a:solidFill>
              </a:rPr>
              <a:t>Theory Community</a:t>
            </a:r>
            <a:r>
              <a:rPr lang="en-GB" altLang="en-US" sz="1400" b="1" dirty="0" smtClean="0"/>
              <a:t> Clifford Will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b="1" dirty="0" smtClean="0">
                <a:solidFill>
                  <a:srgbClr val="0000FF"/>
                </a:solidFill>
              </a:rPr>
              <a:t>Virgo</a:t>
            </a:r>
            <a:r>
              <a:rPr lang="en-GB" altLang="en-US" sz="1400" b="1" dirty="0" smtClean="0"/>
              <a:t> </a:t>
            </a:r>
            <a:r>
              <a:rPr lang="en-GB" altLang="en-US" sz="1400" b="1" dirty="0" err="1" smtClean="0"/>
              <a:t>Fulvio</a:t>
            </a:r>
            <a:r>
              <a:rPr lang="en-GB" altLang="en-US" sz="1400" b="1" dirty="0" smtClean="0"/>
              <a:t> Ricci, Jo van den Brand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b="1" dirty="0" smtClean="0">
                <a:solidFill>
                  <a:srgbClr val="0000FF"/>
                </a:solidFill>
              </a:rPr>
              <a:t>IUPAP AC2 (ISGRG) </a:t>
            </a:r>
            <a:r>
              <a:rPr lang="en-GB" altLang="en-US" sz="1400" b="1" dirty="0" smtClean="0"/>
              <a:t>Beverly Berger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b="1" dirty="0" smtClean="0">
                <a:solidFill>
                  <a:srgbClr val="0000FF"/>
                </a:solidFill>
              </a:rPr>
              <a:t>IAU D1 </a:t>
            </a:r>
            <a:r>
              <a:rPr lang="en-GB" altLang="en-US" sz="1400" b="1" dirty="0" err="1" smtClean="0"/>
              <a:t>Marica</a:t>
            </a:r>
            <a:r>
              <a:rPr lang="en-GB" altLang="en-US" sz="1400" b="1" dirty="0" smtClean="0"/>
              <a:t> </a:t>
            </a:r>
            <a:r>
              <a:rPr lang="en-GB" altLang="en-US" sz="1400" b="1" dirty="0" err="1" smtClean="0"/>
              <a:t>Branchesi</a:t>
            </a:r>
            <a:endParaRPr lang="en-GB" altLang="en-US" sz="14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b="1" dirty="0" smtClean="0"/>
              <a:t>Executive secretary : David Shoemaker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b="1" dirty="0" smtClean="0"/>
              <a:t>Co- secretary: Stan Whitcomb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b="1" dirty="0" smtClean="0"/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92075" y="1344613"/>
            <a:ext cx="89201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altLang="en-US" sz="1600">
                <a:solidFill>
                  <a:prstClr val="black"/>
                </a:solidFill>
              </a:rPr>
              <a:t>The membership of GWIC represents </a:t>
            </a:r>
            <a:r>
              <a:rPr lang="en-GB" altLang="en-US" sz="1600">
                <a:solidFill>
                  <a:srgbClr val="FF0000"/>
                </a:solidFill>
              </a:rPr>
              <a:t>all of the world’s active gravitational wave projects*</a:t>
            </a:r>
            <a:r>
              <a:rPr lang="en-GB" altLang="en-US" sz="1600">
                <a:solidFill>
                  <a:prstClr val="black"/>
                </a:solidFill>
              </a:rPr>
              <a:t>, as well as other relevant communities, covering gravitational wave frequencies from nanohertz to kilohertz. Each project has either one or two members on GWIC depending on size.</a:t>
            </a:r>
          </a:p>
          <a:p>
            <a:endParaRPr lang="en-GB" altLang="en-US" sz="1600">
              <a:solidFill>
                <a:prstClr val="black"/>
              </a:solidFill>
            </a:endParaRPr>
          </a:p>
        </p:txBody>
      </p:sp>
      <p:sp>
        <p:nvSpPr>
          <p:cNvPr id="717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BF63669-9690-4517-953D-C0EC4CAD9B44}" type="slidenum">
              <a:rPr lang="en-GB" altLang="en-US" smtClean="0">
                <a:solidFill>
                  <a:prstClr val="black"/>
                </a:solidFill>
              </a:rPr>
              <a:pPr/>
              <a:t>2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8913"/>
            <a:ext cx="71278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80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42385" y="1166510"/>
            <a:ext cx="3696770" cy="713661"/>
          </a:xfrm>
        </p:spPr>
        <p:txBody>
          <a:bodyPr>
            <a:normAutofit fontScale="90000"/>
          </a:bodyPr>
          <a:lstStyle/>
          <a:p>
            <a:r>
              <a:rPr lang="de-DE" altLang="de-DE" b="1" dirty="0">
                <a:latin typeface="Arial" panose="020B0604020202020204" pitchFamily="34" charset="0"/>
              </a:rPr>
              <a:t>GWIC News</a:t>
            </a:r>
            <a:br>
              <a:rPr lang="de-DE" altLang="de-DE" b="1" dirty="0">
                <a:latin typeface="Arial" panose="020B0604020202020204" pitchFamily="34" charset="0"/>
              </a:rPr>
            </a:br>
            <a:endParaRPr lang="de-DE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18271" y="1538472"/>
            <a:ext cx="8054939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GWIC </a:t>
            </a:r>
            <a:r>
              <a:rPr kumimoji="0" lang="de-DE" altLang="de-DE" sz="1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creates</a:t>
            </a:r>
            <a:r>
              <a:rPr kumimoji="0" lang="de-DE" altLang="de-DE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Subcommittee</a:t>
            </a:r>
            <a:r>
              <a:rPr kumimoji="0" lang="de-DE" altLang="de-DE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de-DE" altLang="de-DE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Coordinate</a:t>
            </a:r>
            <a:r>
              <a:rPr kumimoji="0" lang="de-DE" altLang="de-DE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Third-Generation </a:t>
            </a:r>
            <a:r>
              <a:rPr kumimoji="0" lang="de-DE" altLang="de-DE" sz="1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Ground-based</a:t>
            </a:r>
            <a:r>
              <a:rPr kumimoji="0" lang="de-DE" altLang="de-DE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Interferometers</a:t>
            </a:r>
            <a:br>
              <a:rPr kumimoji="0" lang="de-DE" altLang="de-DE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recent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first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detections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gravitational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waves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by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LIGO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and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Virgo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it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both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timely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and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appropriate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begin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seriously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planning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network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future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gravitational-wave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observatories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capable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extending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reach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detections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well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beyond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that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currently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achievable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second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generation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instruments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b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response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GWIC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forming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standing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Subcommittee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Third Generation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Ground-based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Detectors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This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subcommittee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tasked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examining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path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future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network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observatories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facilities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and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making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recommendations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coordinated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development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3G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network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883920" y="5151121"/>
            <a:ext cx="7805478" cy="1966856"/>
            <a:chOff x="1506682" y="4324114"/>
            <a:chExt cx="10515600" cy="2521644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6682" y="4324114"/>
              <a:ext cx="7367155" cy="2521644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47218" y="5686769"/>
              <a:ext cx="1375064" cy="557997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9504598" y="5872459"/>
              <a:ext cx="1205887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/>
                <a:t>Image </a:t>
              </a:r>
              <a:r>
                <a:rPr lang="de-DE" sz="1050" dirty="0" err="1"/>
                <a:t>credit</a:t>
              </a:r>
              <a:r>
                <a:rPr lang="de-DE" sz="1050" dirty="0"/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926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2662" y="1055923"/>
            <a:ext cx="7886700" cy="1325563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de-DE" altLang="de-DE" sz="2800" b="1" dirty="0">
                <a:latin typeface="Arial" panose="020B0604020202020204" pitchFamily="34" charset="0"/>
              </a:rPr>
              <a:t>GWIC </a:t>
            </a:r>
            <a:r>
              <a:rPr lang="de-DE" altLang="de-DE" sz="2800" b="1" dirty="0" err="1" smtClean="0">
                <a:latin typeface="Arial" panose="020B0604020202020204" pitchFamily="34" charset="0"/>
              </a:rPr>
              <a:t>subcommittee</a:t>
            </a:r>
            <a:r>
              <a:rPr lang="de-DE" altLang="de-DE" sz="2800" b="1" dirty="0" smtClean="0">
                <a:latin typeface="Arial" panose="020B0604020202020204" pitchFamily="34" charset="0"/>
              </a:rPr>
              <a:t>:</a:t>
            </a:r>
            <a:br>
              <a:rPr lang="de-DE" altLang="de-DE" sz="2800" b="1" dirty="0" smtClean="0">
                <a:latin typeface="Arial" panose="020B0604020202020204" pitchFamily="34" charset="0"/>
              </a:rPr>
            </a:br>
            <a:r>
              <a:rPr lang="de-DE" altLang="de-DE" sz="2000" b="1" dirty="0" smtClean="0">
                <a:latin typeface="Arial" panose="020B0604020202020204" pitchFamily="34" charset="0"/>
              </a:rPr>
              <a:t>Global </a:t>
            </a:r>
            <a:r>
              <a:rPr lang="de-DE" altLang="de-DE" sz="2000" b="1" dirty="0">
                <a:latin typeface="Arial" panose="020B0604020202020204" pitchFamily="34" charset="0"/>
              </a:rPr>
              <a:t>Roadmap </a:t>
            </a:r>
            <a:r>
              <a:rPr lang="de-DE" altLang="de-DE" sz="2000" b="1" dirty="0" err="1">
                <a:latin typeface="Arial" panose="020B0604020202020204" pitchFamily="34" charset="0"/>
              </a:rPr>
              <a:t>for</a:t>
            </a:r>
            <a:r>
              <a:rPr lang="de-DE" altLang="de-DE" sz="2000" b="1" dirty="0">
                <a:latin typeface="Arial" panose="020B0604020202020204" pitchFamily="34" charset="0"/>
              </a:rPr>
              <a:t> </a:t>
            </a:r>
            <a:r>
              <a:rPr lang="de-DE" altLang="de-DE" sz="2000" b="1" dirty="0" err="1">
                <a:latin typeface="Arial" panose="020B0604020202020204" pitchFamily="34" charset="0"/>
              </a:rPr>
              <a:t>the</a:t>
            </a:r>
            <a:r>
              <a:rPr lang="de-DE" altLang="de-DE" sz="2000" b="1" dirty="0">
                <a:latin typeface="Arial" panose="020B0604020202020204" pitchFamily="34" charset="0"/>
              </a:rPr>
              <a:t> </a:t>
            </a:r>
            <a:r>
              <a:rPr lang="de-DE" altLang="de-DE" sz="2000" b="1" dirty="0" err="1">
                <a:latin typeface="Arial" panose="020B0604020202020204" pitchFamily="34" charset="0"/>
              </a:rPr>
              <a:t>field</a:t>
            </a:r>
            <a:r>
              <a:rPr lang="de-DE" altLang="de-DE" sz="2000" b="1" dirty="0">
                <a:latin typeface="Arial" panose="020B0604020202020204" pitchFamily="34" charset="0"/>
              </a:rPr>
              <a:t> </a:t>
            </a:r>
            <a:r>
              <a:rPr lang="de-DE" altLang="de-DE" sz="2000" b="1" dirty="0" err="1">
                <a:latin typeface="Arial" panose="020B0604020202020204" pitchFamily="34" charset="0"/>
              </a:rPr>
              <a:t>of</a:t>
            </a:r>
            <a:r>
              <a:rPr lang="de-DE" altLang="de-DE" sz="2000" b="1" dirty="0">
                <a:latin typeface="Arial" panose="020B0604020202020204" pitchFamily="34" charset="0"/>
              </a:rPr>
              <a:t> </a:t>
            </a:r>
            <a:r>
              <a:rPr lang="de-DE" altLang="de-DE" sz="2000" b="1" dirty="0" err="1">
                <a:latin typeface="Arial" panose="020B0604020202020204" pitchFamily="34" charset="0"/>
              </a:rPr>
              <a:t>gravitational</a:t>
            </a:r>
            <a:r>
              <a:rPr lang="de-DE" altLang="de-DE" sz="2000" b="1" dirty="0">
                <a:latin typeface="Arial" panose="020B0604020202020204" pitchFamily="34" charset="0"/>
              </a:rPr>
              <a:t> </a:t>
            </a:r>
            <a:r>
              <a:rPr lang="de-DE" altLang="de-DE" sz="2000" b="1" dirty="0" err="1">
                <a:latin typeface="Arial" panose="020B0604020202020204" pitchFamily="34" charset="0"/>
              </a:rPr>
              <a:t>wave</a:t>
            </a:r>
            <a:r>
              <a:rPr lang="de-DE" altLang="de-DE" sz="2000" b="1" dirty="0">
                <a:latin typeface="Arial" panose="020B0604020202020204" pitchFamily="34" charset="0"/>
              </a:rPr>
              <a:t> </a:t>
            </a:r>
            <a:r>
              <a:rPr lang="de-DE" altLang="de-DE" sz="2000" b="1" dirty="0" err="1">
                <a:latin typeface="Arial" panose="020B0604020202020204" pitchFamily="34" charset="0"/>
              </a:rPr>
              <a:t>science</a:t>
            </a:r>
            <a:r>
              <a:rPr lang="de-DE" altLang="de-DE" sz="2000" b="1" dirty="0">
                <a:latin typeface="Arial" panose="020B0604020202020204" pitchFamily="34" charset="0"/>
              </a:rPr>
              <a:t> </a:t>
            </a:r>
            <a:br>
              <a:rPr lang="de-DE" altLang="de-DE" sz="2000" b="1" dirty="0">
                <a:latin typeface="Arial" panose="020B0604020202020204" pitchFamily="34" charset="0"/>
              </a:rPr>
            </a:br>
            <a:endParaRPr lang="de-DE" sz="2000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62662" y="2042932"/>
            <a:ext cx="7886700" cy="487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de-DE" altLang="de-DE" sz="1200" b="1" dirty="0">
                <a:latin typeface="Arial" panose="020B0604020202020204" pitchFamily="34" charset="0"/>
              </a:rPr>
              <a:t>Membership:</a:t>
            </a:r>
            <a:endParaRPr kumimoji="0" lang="de-DE" altLang="de-DE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</a:t>
            </a:r>
            <a:r>
              <a:rPr kumimoji="0" lang="de-DE" alt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membership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will </a:t>
            </a:r>
            <a:r>
              <a:rPr kumimoji="0" lang="de-DE" alt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include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directors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ground-based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GW </a:t>
            </a:r>
            <a:r>
              <a:rPr kumimoji="0" lang="de-DE" alt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interferometer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detectors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and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kumimoji="0" lang="de-DE" alt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few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senior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scientists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experience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kumimoji="0" lang="de-DE" alt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launching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Big Science </a:t>
            </a:r>
            <a:r>
              <a:rPr kumimoji="0" lang="de-DE" alt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projects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The </a:t>
            </a:r>
            <a:r>
              <a:rPr kumimoji="0" lang="de-DE" alt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membership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co-opt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members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and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commission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studies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</a:t>
            </a:r>
            <a:r>
              <a:rPr kumimoji="0" lang="de-DE" alt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specific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areas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related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third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generation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network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de-DE" alt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required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b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co-Chairs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Michele </a:t>
            </a:r>
            <a:r>
              <a:rPr kumimoji="0" lang="de-DE" alt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Punturo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Dave </a:t>
            </a:r>
            <a:r>
              <a:rPr kumimoji="0" lang="de-DE" alt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Reitze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Members </a:t>
            </a:r>
            <a:b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Federico </a:t>
            </a:r>
            <a:r>
              <a:rPr kumimoji="0" lang="de-DE" alt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Ferrini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  <a:r>
              <a:rPr kumimoji="0" lang="de-DE" alt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Takaaki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Kajita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Vicky </a:t>
            </a:r>
            <a:r>
              <a:rPr kumimoji="0" lang="de-DE" alt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Kalogera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Harald </a:t>
            </a:r>
            <a:r>
              <a:rPr kumimoji="0" lang="de-DE" alt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Lueck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Jay Marx </a:t>
            </a:r>
            <a:b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David </a:t>
            </a:r>
            <a:r>
              <a:rPr kumimoji="0" lang="de-DE" alt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McClelland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Sheila </a:t>
            </a:r>
            <a:r>
              <a:rPr kumimoji="0" lang="de-DE" alt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Rowan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Bangalore </a:t>
            </a:r>
            <a:r>
              <a:rPr kumimoji="0" lang="de-DE" alt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Sathyaprakash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Recording </a:t>
            </a:r>
            <a:r>
              <a:rPr kumimoji="0" lang="de-DE" alt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Secretary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David Shoemaker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3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34" y="1623320"/>
            <a:ext cx="8116681" cy="5078209"/>
          </a:xfrm>
          <a:prstGeom prst="rect">
            <a:avLst/>
          </a:prstGeom>
        </p:spPr>
      </p:pic>
      <p:sp>
        <p:nvSpPr>
          <p:cNvPr id="2" name="Abgerundetes Rechteck 1"/>
          <p:cNvSpPr/>
          <p:nvPr/>
        </p:nvSpPr>
        <p:spPr>
          <a:xfrm>
            <a:off x="542234" y="3139440"/>
            <a:ext cx="8286806" cy="17373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456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614" y="1716491"/>
            <a:ext cx="8272771" cy="456960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122548" y="5260157"/>
            <a:ext cx="9021452" cy="1206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293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0250" y="903606"/>
            <a:ext cx="7886700" cy="1325563"/>
          </a:xfrm>
        </p:spPr>
        <p:txBody>
          <a:bodyPr/>
          <a:lstStyle/>
          <a:p>
            <a:r>
              <a:rPr lang="de-DE" dirty="0" smtClean="0"/>
              <a:t>The </a:t>
            </a:r>
            <a:r>
              <a:rPr lang="de-DE" dirty="0"/>
              <a:t>C</a:t>
            </a:r>
            <a:r>
              <a:rPr lang="de-DE" dirty="0" smtClean="0"/>
              <a:t>harge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8010" y="2229169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Coordination of the Ground-based GW Community: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develop and facilitate coordination mechanisms </a:t>
            </a:r>
            <a:r>
              <a:rPr lang="en-US" dirty="0"/>
              <a:t>among the current and future planned and anticipated ground-based GW projects, including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identification of common technologies </a:t>
            </a:r>
            <a:r>
              <a:rPr lang="en-US" dirty="0"/>
              <a:t>and R&amp;D activities as well as comparison of the specific technical approaches to 3G detectors. Possible support for coordination of 2G observing and 3G construction schedules.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H. </a:t>
            </a:r>
            <a:r>
              <a:rPr lang="en-US" dirty="0" err="1"/>
              <a:t>Lueck</a:t>
            </a:r>
            <a:r>
              <a:rPr lang="en-US" dirty="0"/>
              <a:t>, D. McClelland)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 rot="19728009">
            <a:off x="1" y="3362960"/>
            <a:ext cx="841248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5400" dirty="0" err="1" smtClean="0"/>
              <a:t>Subject</a:t>
            </a:r>
            <a:r>
              <a:rPr lang="de-DE" sz="5400" dirty="0" smtClean="0"/>
              <a:t> </a:t>
            </a:r>
            <a:r>
              <a:rPr lang="de-DE" sz="5400" dirty="0" err="1" smtClean="0"/>
              <a:t>to</a:t>
            </a:r>
            <a:r>
              <a:rPr lang="de-DE" sz="5400" dirty="0" smtClean="0"/>
              <a:t> </a:t>
            </a:r>
            <a:r>
              <a:rPr lang="de-DE" sz="5400" dirty="0" err="1" smtClean="0"/>
              <a:t>change</a:t>
            </a:r>
            <a:r>
              <a:rPr lang="de-DE" sz="5400" dirty="0" smtClean="0"/>
              <a:t> </a:t>
            </a:r>
            <a:r>
              <a:rPr lang="de-DE" sz="5400" dirty="0" err="1" smtClean="0"/>
              <a:t>if</a:t>
            </a:r>
            <a:r>
              <a:rPr lang="de-DE" sz="5400" dirty="0" smtClean="0"/>
              <a:t> </a:t>
            </a:r>
            <a:r>
              <a:rPr lang="de-DE" sz="5400" dirty="0" err="1" smtClean="0"/>
              <a:t>needed</a:t>
            </a:r>
            <a:endParaRPr lang="de-DE" sz="5400" dirty="0"/>
          </a:p>
        </p:txBody>
      </p:sp>
    </p:spTree>
    <p:extLst>
      <p:ext uri="{BB962C8B-B14F-4D97-AF65-F5344CB8AC3E}">
        <p14:creationId xmlns:p14="http://schemas.microsoft.com/office/powerpoint/2010/main" val="390412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2698" y="1027811"/>
            <a:ext cx="7886700" cy="794905"/>
          </a:xfrm>
        </p:spPr>
        <p:txBody>
          <a:bodyPr>
            <a:normAutofit fontScale="90000"/>
          </a:bodyPr>
          <a:lstStyle/>
          <a:p>
            <a:r>
              <a:rPr lang="de-DE" sz="3600" dirty="0" smtClean="0"/>
              <a:t>Intention &amp; </a:t>
            </a:r>
            <a:r>
              <a:rPr lang="de-DE" sz="3600" dirty="0" err="1" smtClean="0"/>
              <a:t>Scope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</a:t>
            </a:r>
            <a:r>
              <a:rPr lang="de-DE" sz="3600" dirty="0" err="1" smtClean="0"/>
              <a:t>the</a:t>
            </a:r>
            <a:r>
              <a:rPr lang="de-DE" sz="3600" dirty="0" smtClean="0"/>
              <a:t> 3G R&amp;D </a:t>
            </a:r>
            <a:r>
              <a:rPr lang="de-DE" sz="3600" dirty="0" err="1" smtClean="0"/>
              <a:t>committee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2128445"/>
            <a:ext cx="8060748" cy="3263504"/>
          </a:xfrm>
        </p:spPr>
        <p:txBody>
          <a:bodyPr>
            <a:normAutofit/>
          </a:bodyPr>
          <a:lstStyle/>
          <a:p>
            <a:r>
              <a:rPr lang="en-GB" sz="2000" dirty="0" smtClean="0"/>
              <a:t>Lots of R&amp;D required for future GW detectors (A++ &amp; 3G)</a:t>
            </a:r>
          </a:p>
          <a:p>
            <a:r>
              <a:rPr lang="en-GB" sz="2000" dirty="0" smtClean="0"/>
              <a:t>Limit scope of </a:t>
            </a:r>
            <a:r>
              <a:rPr lang="en-GB" sz="2000" dirty="0" smtClean="0"/>
              <a:t>3G R&amp;D </a:t>
            </a:r>
            <a:r>
              <a:rPr lang="en-GB" sz="2000" dirty="0" smtClean="0"/>
              <a:t>committee to ground based Interferometers</a:t>
            </a:r>
          </a:p>
          <a:p>
            <a:r>
              <a:rPr lang="en-GB" sz="2000" dirty="0" smtClean="0"/>
              <a:t>Need global coordination &amp; harmonisation to cover all aspects and avoid unnecessary redundancy (sometimes </a:t>
            </a:r>
            <a:r>
              <a:rPr lang="en-GB" sz="2000" dirty="0" smtClean="0"/>
              <a:t>redundancy is desired</a:t>
            </a:r>
            <a:r>
              <a:rPr lang="en-GB" sz="2000" dirty="0" smtClean="0"/>
              <a:t>)</a:t>
            </a:r>
          </a:p>
          <a:p>
            <a:r>
              <a:rPr lang="en-GB" sz="2000" dirty="0"/>
              <a:t>Need to define R&amp;D </a:t>
            </a:r>
            <a:r>
              <a:rPr lang="en-GB" sz="2000" dirty="0" smtClean="0"/>
              <a:t>requirements</a:t>
            </a:r>
            <a:r>
              <a:rPr lang="en-GB" sz="2000" dirty="0" smtClean="0"/>
              <a:t> </a:t>
            </a:r>
            <a:r>
              <a:rPr lang="en-GB" sz="2000" dirty="0"/>
              <a:t>&amp; timelines </a:t>
            </a:r>
          </a:p>
          <a:p>
            <a:r>
              <a:rPr lang="en-GB" sz="2000" dirty="0" smtClean="0"/>
              <a:t>No </a:t>
            </a:r>
            <a:r>
              <a:rPr lang="en-GB" sz="2000" b="1" dirty="0" smtClean="0"/>
              <a:t>R&amp;D work </a:t>
            </a:r>
            <a:r>
              <a:rPr lang="en-GB" sz="2000" dirty="0" smtClean="0"/>
              <a:t>done in this sub-group </a:t>
            </a:r>
            <a:r>
              <a:rPr lang="en-GB" sz="2000" dirty="0" smtClean="0"/>
              <a:t>– committee has a </a:t>
            </a:r>
            <a:br>
              <a:rPr lang="en-GB" sz="2000" dirty="0" smtClean="0"/>
            </a:br>
            <a:r>
              <a:rPr lang="en-GB" sz="2000" b="1" dirty="0" smtClean="0"/>
              <a:t>monitoring &amp; advisory </a:t>
            </a:r>
            <a:r>
              <a:rPr lang="en-GB" sz="2000" dirty="0" smtClean="0"/>
              <a:t>function </a:t>
            </a:r>
            <a:r>
              <a:rPr lang="en-GB" sz="2000" dirty="0" smtClean="0"/>
              <a:t>only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092837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3786431" y="1461685"/>
            <a:ext cx="2385391" cy="866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Science Case</a:t>
            </a:r>
            <a:endParaRPr lang="de-DE" dirty="0"/>
          </a:p>
        </p:txBody>
      </p:sp>
      <p:sp>
        <p:nvSpPr>
          <p:cNvPr id="5" name="Ellipse 4"/>
          <p:cNvSpPr/>
          <p:nvPr/>
        </p:nvSpPr>
        <p:spPr>
          <a:xfrm>
            <a:off x="325160" y="3043048"/>
            <a:ext cx="2365514" cy="866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R&amp;D </a:t>
            </a:r>
            <a:r>
              <a:rPr lang="de-DE" dirty="0" err="1" smtClean="0"/>
              <a:t>Coordination</a:t>
            </a:r>
            <a:endParaRPr lang="de-DE" dirty="0"/>
          </a:p>
        </p:txBody>
      </p:sp>
      <p:sp>
        <p:nvSpPr>
          <p:cNvPr id="6" name="Ellipse 5"/>
          <p:cNvSpPr/>
          <p:nvPr/>
        </p:nvSpPr>
        <p:spPr>
          <a:xfrm>
            <a:off x="2055398" y="5487347"/>
            <a:ext cx="2133600" cy="866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Governance</a:t>
            </a:r>
            <a:r>
              <a:rPr lang="de-DE" dirty="0" smtClean="0"/>
              <a:t> </a:t>
            </a:r>
            <a:r>
              <a:rPr lang="de-DE" dirty="0" err="1" smtClean="0"/>
              <a:t>Schemes</a:t>
            </a:r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5561426" y="4881018"/>
            <a:ext cx="2279373" cy="1155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Funding</a:t>
            </a:r>
            <a:r>
              <a:rPr lang="de-DE" dirty="0" smtClean="0"/>
              <a:t> Agency </a:t>
            </a:r>
            <a:r>
              <a:rPr lang="de-DE" dirty="0" err="1" smtClean="0"/>
              <a:t>Interfacing</a:t>
            </a:r>
            <a:endParaRPr lang="de-DE" dirty="0"/>
          </a:p>
        </p:txBody>
      </p:sp>
      <p:sp>
        <p:nvSpPr>
          <p:cNvPr id="8" name="Ellipse 7"/>
          <p:cNvSpPr/>
          <p:nvPr/>
        </p:nvSpPr>
        <p:spPr>
          <a:xfrm>
            <a:off x="3069189" y="3476539"/>
            <a:ext cx="2756452" cy="866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Networking</a:t>
            </a:r>
            <a:endParaRPr lang="de-DE" dirty="0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2419832" y="3621753"/>
            <a:ext cx="929949" cy="164426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V="1">
            <a:off x="1919335" y="2020228"/>
            <a:ext cx="2246766" cy="1131426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H="1">
            <a:off x="4284849" y="2179703"/>
            <a:ext cx="500497" cy="1442050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>
            <a:off x="3122199" y="4203250"/>
            <a:ext cx="1078556" cy="1411296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1692997" y="3846408"/>
            <a:ext cx="997677" cy="1764789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>
            <a:off x="5088047" y="4104650"/>
            <a:ext cx="1116109" cy="983397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4979126" y="2643394"/>
            <a:ext cx="1974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Other </a:t>
            </a:r>
            <a:r>
              <a:rPr lang="de-DE" sz="1200" dirty="0" err="1" smtClean="0"/>
              <a:t>communities</a:t>
            </a:r>
            <a:r>
              <a:rPr lang="de-DE" sz="1200" dirty="0" smtClean="0"/>
              <a:t> </a:t>
            </a:r>
            <a:r>
              <a:rPr lang="de-DE" sz="1200" dirty="0" err="1" smtClean="0"/>
              <a:t>can</a:t>
            </a:r>
            <a:r>
              <a:rPr lang="de-DE" sz="1200" dirty="0" smtClean="0"/>
              <a:t> </a:t>
            </a:r>
            <a:r>
              <a:rPr lang="de-DE" sz="1200" dirty="0" err="1" smtClean="0"/>
              <a:t>influence</a:t>
            </a:r>
            <a:r>
              <a:rPr lang="de-DE" sz="1200" dirty="0" smtClean="0"/>
              <a:t> </a:t>
            </a:r>
            <a:r>
              <a:rPr lang="de-DE" sz="1200" dirty="0" err="1" smtClean="0"/>
              <a:t>science</a:t>
            </a:r>
            <a:r>
              <a:rPr lang="de-DE" sz="1200" dirty="0" smtClean="0"/>
              <a:t> </a:t>
            </a:r>
            <a:r>
              <a:rPr lang="de-DE" sz="1200" dirty="0" err="1" smtClean="0"/>
              <a:t>case</a:t>
            </a:r>
            <a:endParaRPr lang="de-DE" sz="1200" dirty="0"/>
          </a:p>
        </p:txBody>
      </p:sp>
      <p:sp>
        <p:nvSpPr>
          <p:cNvPr id="27" name="Textfeld 26"/>
          <p:cNvSpPr txBox="1"/>
          <p:nvPr/>
        </p:nvSpPr>
        <p:spPr>
          <a:xfrm>
            <a:off x="4166101" y="6073764"/>
            <a:ext cx="2038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Ifo GWD </a:t>
            </a:r>
            <a:r>
              <a:rPr lang="de-DE" sz="1200" dirty="0" err="1" smtClean="0"/>
              <a:t>landscape</a:t>
            </a:r>
            <a:r>
              <a:rPr lang="de-DE" sz="1200" dirty="0" smtClean="0"/>
              <a:t>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goals</a:t>
            </a:r>
            <a:endParaRPr lang="de-DE" sz="1200" dirty="0" smtClean="0"/>
          </a:p>
          <a:p>
            <a:r>
              <a:rPr lang="de-DE" sz="1200" dirty="0" err="1" smtClean="0"/>
              <a:t>Influences</a:t>
            </a:r>
            <a:r>
              <a:rPr lang="de-DE" sz="1200" dirty="0" smtClean="0"/>
              <a:t> </a:t>
            </a:r>
            <a:r>
              <a:rPr lang="de-DE" sz="1200" dirty="0" err="1" smtClean="0"/>
              <a:t>requests</a:t>
            </a:r>
            <a:r>
              <a:rPr lang="de-DE" sz="1200" dirty="0" smtClean="0"/>
              <a:t> </a:t>
            </a:r>
            <a:r>
              <a:rPr lang="de-DE" sz="1200" dirty="0" err="1" smtClean="0"/>
              <a:t>to</a:t>
            </a:r>
            <a:r>
              <a:rPr lang="de-DE" sz="1200" dirty="0" smtClean="0"/>
              <a:t> </a:t>
            </a:r>
            <a:r>
              <a:rPr lang="de-DE" sz="1200" dirty="0" err="1" smtClean="0"/>
              <a:t>agencies</a:t>
            </a:r>
            <a:r>
              <a:rPr lang="de-DE" sz="1200" dirty="0" smtClean="0"/>
              <a:t> </a:t>
            </a:r>
            <a:endParaRPr lang="de-DE" sz="1200" dirty="0"/>
          </a:p>
        </p:txBody>
      </p:sp>
      <p:cxnSp>
        <p:nvCxnSpPr>
          <p:cNvPr id="28" name="Gerade Verbindung mit Pfeil 27"/>
          <p:cNvCxnSpPr/>
          <p:nvPr/>
        </p:nvCxnSpPr>
        <p:spPr>
          <a:xfrm flipH="1">
            <a:off x="4051345" y="5487347"/>
            <a:ext cx="1977971" cy="427052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5656610" y="4041514"/>
            <a:ext cx="1974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GW </a:t>
            </a:r>
            <a:r>
              <a:rPr lang="de-DE" sz="1200" dirty="0" err="1" smtClean="0"/>
              <a:t>landscape</a:t>
            </a:r>
            <a:r>
              <a:rPr lang="de-DE" sz="1200" dirty="0" smtClean="0"/>
              <a:t>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goals</a:t>
            </a:r>
            <a:endParaRPr lang="de-DE" sz="1200" dirty="0" smtClean="0"/>
          </a:p>
          <a:p>
            <a:r>
              <a:rPr lang="de-DE" sz="1200" dirty="0" err="1" smtClean="0"/>
              <a:t>Influences</a:t>
            </a:r>
            <a:r>
              <a:rPr lang="de-DE" sz="1200" dirty="0" smtClean="0"/>
              <a:t> </a:t>
            </a:r>
            <a:r>
              <a:rPr lang="de-DE" sz="1200" dirty="0" err="1" smtClean="0"/>
              <a:t>requests</a:t>
            </a:r>
            <a:r>
              <a:rPr lang="de-DE" sz="1200" dirty="0" smtClean="0"/>
              <a:t> </a:t>
            </a:r>
            <a:r>
              <a:rPr lang="de-DE" sz="1200" dirty="0" err="1" smtClean="0"/>
              <a:t>to</a:t>
            </a:r>
            <a:r>
              <a:rPr lang="de-DE" sz="1200" dirty="0" smtClean="0"/>
              <a:t> </a:t>
            </a:r>
            <a:r>
              <a:rPr lang="de-DE" sz="1200" dirty="0" err="1" smtClean="0"/>
              <a:t>agencies</a:t>
            </a:r>
            <a:r>
              <a:rPr lang="de-DE" sz="1200" dirty="0" smtClean="0"/>
              <a:t> </a:t>
            </a:r>
            <a:endParaRPr lang="de-DE" sz="1200" dirty="0"/>
          </a:p>
        </p:txBody>
      </p:sp>
      <p:sp>
        <p:nvSpPr>
          <p:cNvPr id="37" name="Textfeld 36"/>
          <p:cNvSpPr txBox="1"/>
          <p:nvPr/>
        </p:nvSpPr>
        <p:spPr>
          <a:xfrm>
            <a:off x="1203896" y="2050070"/>
            <a:ext cx="1974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R&amp;D </a:t>
            </a:r>
            <a:r>
              <a:rPr lang="de-DE" sz="1200" dirty="0" err="1" smtClean="0"/>
              <a:t>influences</a:t>
            </a:r>
            <a:r>
              <a:rPr lang="de-DE" sz="1200" dirty="0" smtClean="0"/>
              <a:t> </a:t>
            </a:r>
            <a:r>
              <a:rPr lang="de-DE" sz="1200" dirty="0" err="1" smtClean="0"/>
              <a:t>options</a:t>
            </a:r>
            <a:endParaRPr lang="de-DE" sz="1200" dirty="0" smtClean="0"/>
          </a:p>
          <a:p>
            <a:r>
              <a:rPr lang="de-DE" sz="1200" dirty="0" smtClean="0"/>
              <a:t>SC </a:t>
            </a:r>
            <a:r>
              <a:rPr lang="de-DE" sz="1200" dirty="0" err="1" smtClean="0"/>
              <a:t>influences</a:t>
            </a:r>
            <a:r>
              <a:rPr lang="de-DE" sz="1200" dirty="0" smtClean="0"/>
              <a:t> </a:t>
            </a:r>
            <a:r>
              <a:rPr lang="de-DE" sz="1200" dirty="0" err="1" smtClean="0"/>
              <a:t>priorities</a:t>
            </a:r>
            <a:endParaRPr lang="de-DE" sz="1200" dirty="0"/>
          </a:p>
        </p:txBody>
      </p:sp>
      <p:sp>
        <p:nvSpPr>
          <p:cNvPr id="38" name="Textfeld 37"/>
          <p:cNvSpPr txBox="1"/>
          <p:nvPr/>
        </p:nvSpPr>
        <p:spPr>
          <a:xfrm>
            <a:off x="215035" y="4713389"/>
            <a:ext cx="2092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Global </a:t>
            </a:r>
            <a:r>
              <a:rPr lang="de-DE" sz="1200" dirty="0" err="1" smtClean="0"/>
              <a:t>organisation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IGWDs</a:t>
            </a:r>
          </a:p>
          <a:p>
            <a:r>
              <a:rPr lang="de-DE" sz="1200" dirty="0" err="1" smtClean="0"/>
              <a:t>influences</a:t>
            </a:r>
            <a:r>
              <a:rPr lang="de-DE" sz="1200" dirty="0" smtClean="0"/>
              <a:t> R&amp;D </a:t>
            </a:r>
            <a:r>
              <a:rPr lang="de-DE" sz="1200" dirty="0" err="1" smtClean="0"/>
              <a:t>needs</a:t>
            </a:r>
            <a:endParaRPr lang="de-DE" sz="1200" dirty="0"/>
          </a:p>
        </p:txBody>
      </p:sp>
      <p:sp>
        <p:nvSpPr>
          <p:cNvPr id="39" name="Textfeld 38"/>
          <p:cNvSpPr txBox="1"/>
          <p:nvPr/>
        </p:nvSpPr>
        <p:spPr>
          <a:xfrm>
            <a:off x="198476" y="959124"/>
            <a:ext cx="3967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Interaction </a:t>
            </a:r>
            <a:r>
              <a:rPr lang="de-DE" sz="2000" dirty="0" err="1" smtClean="0"/>
              <a:t>between</a:t>
            </a:r>
            <a:r>
              <a:rPr lang="de-DE" sz="2000" dirty="0" smtClean="0"/>
              <a:t> sub-sub-groups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803528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723</Words>
  <Application>Microsoft Office PowerPoint</Application>
  <PresentationFormat>Bildschirmpräsentation (4:3)</PresentationFormat>
  <Paragraphs>171</Paragraphs>
  <Slides>14</Slides>
  <Notes>1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MS PGothic</vt:lpstr>
      <vt:lpstr>Arial</vt:lpstr>
      <vt:lpstr>Calibri</vt:lpstr>
      <vt:lpstr>Calibri Light</vt:lpstr>
      <vt:lpstr>Segoe Script</vt:lpstr>
      <vt:lpstr>Office Theme</vt:lpstr>
      <vt:lpstr>1_Office Theme</vt:lpstr>
      <vt:lpstr>GWIC 3G R&amp;D </vt:lpstr>
      <vt:lpstr>Who is GWIC?</vt:lpstr>
      <vt:lpstr>GWIC News </vt:lpstr>
      <vt:lpstr>GWIC subcommittee: Global Roadmap for the field of gravitational wave science  </vt:lpstr>
      <vt:lpstr>PowerPoint-Präsentation</vt:lpstr>
      <vt:lpstr>PowerPoint-Präsentation</vt:lpstr>
      <vt:lpstr>The Charge</vt:lpstr>
      <vt:lpstr>Intention &amp; Scope of the 3G R&amp;D committee</vt:lpstr>
      <vt:lpstr>PowerPoint-Präsentation</vt:lpstr>
      <vt:lpstr>Members of 3G R&amp;D Working group</vt:lpstr>
      <vt:lpstr>PowerPoint-Präsentation</vt:lpstr>
      <vt:lpstr>Inclusion and balance of all collaborations</vt:lpstr>
      <vt:lpstr>Funding of R&amp;D</vt:lpstr>
      <vt:lpstr>How to proceed?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Harald Harald</dc:creator>
  <cp:lastModifiedBy>Harald Harald</cp:lastModifiedBy>
  <cp:revision>62</cp:revision>
  <dcterms:created xsi:type="dcterms:W3CDTF">2017-08-26T08:47:47Z</dcterms:created>
  <dcterms:modified xsi:type="dcterms:W3CDTF">2017-09-05T13:57:03Z</dcterms:modified>
</cp:coreProperties>
</file>