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17" r:id="rId2"/>
    <p:sldId id="421" r:id="rId3"/>
    <p:sldId id="408" r:id="rId4"/>
    <p:sldId id="426" r:id="rId5"/>
    <p:sldId id="703" r:id="rId6"/>
    <p:sldId id="702" r:id="rId7"/>
    <p:sldId id="704" r:id="rId8"/>
    <p:sldId id="705" r:id="rId9"/>
    <p:sldId id="715" r:id="rId10"/>
    <p:sldId id="706" r:id="rId11"/>
    <p:sldId id="707" r:id="rId12"/>
    <p:sldId id="708" r:id="rId13"/>
    <p:sldId id="709" r:id="rId14"/>
    <p:sldId id="710" r:id="rId15"/>
    <p:sldId id="712" r:id="rId16"/>
    <p:sldId id="711" r:id="rId17"/>
    <p:sldId id="714" r:id="rId18"/>
    <p:sldId id="412" r:id="rId19"/>
    <p:sldId id="413" r:id="rId20"/>
    <p:sldId id="419" r:id="rId21"/>
    <p:sldId id="713" r:id="rId22"/>
    <p:sldId id="416" r:id="rId23"/>
    <p:sldId id="415" r:id="rId24"/>
    <p:sldId id="409" r:id="rId25"/>
  </p:sldIdLst>
  <p:sldSz cx="9144000" cy="5143500" type="screen16x9"/>
  <p:notesSz cx="9144000" cy="6858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0D"/>
    <a:srgbClr val="CB071B"/>
    <a:srgbClr val="FF0020"/>
    <a:srgbClr val="FFFFFF"/>
    <a:srgbClr val="00A2DB"/>
    <a:srgbClr val="001C3D"/>
    <a:srgbClr val="E84E10"/>
    <a:srgbClr val="D9ED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547" autoAdjust="0"/>
    <p:restoredTop sz="94674"/>
  </p:normalViewPr>
  <p:slideViewPr>
    <p:cSldViewPr snapToGrid="0" snapToObjects="1">
      <p:cViewPr varScale="1">
        <p:scale>
          <a:sx n="151" d="100"/>
          <a:sy n="151" d="100"/>
        </p:scale>
        <p:origin x="200" y="9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0C369-13E3-C04F-AA91-3C19CF4D27E6}" type="datetimeFigureOut">
              <a:rPr lang="nl-NL" smtClean="0"/>
              <a:t>08-09-19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8B745-3CC2-3B46-A8BC-FE1F07A0832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823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D42C8-A255-5F4D-A951-1B90F54B60E2}" type="datetimeFigureOut">
              <a:rPr lang="nl-NL" smtClean="0"/>
              <a:t>08-09-19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75814-5E86-5743-808B-FA33B96378E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884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licht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E8EE48A-FDDC-0641-8E8E-B2ADCA7217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donkerblauw">
    <p:bg>
      <p:bgPr>
        <a:solidFill>
          <a:srgbClr val="D9E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369817" y="189852"/>
            <a:ext cx="6598342" cy="1653944"/>
          </a:xfrm>
        </p:spPr>
        <p:txBody>
          <a:bodyPr>
            <a:noAutofit/>
          </a:bodyPr>
          <a:lstStyle>
            <a:lvl1pPr>
              <a:defRPr sz="5400" baseline="0">
                <a:solidFill>
                  <a:srgbClr val="001C3D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369817" y="1829639"/>
            <a:ext cx="4196618" cy="1314450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rgbClr val="001C3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5" name="Afbeelding 4" descr="UM40_RGB_B_blauw.png">
            <a:extLst>
              <a:ext uri="{FF2B5EF4-FFF2-40B4-BE49-F238E27FC236}">
                <a16:creationId xmlns:a16="http://schemas.microsoft.com/office/drawing/2014/main" id="{AC25F19B-610C-9F43-A58E-D3E6731E2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91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ranje">
    <p:bg>
      <p:bgPr>
        <a:solidFill>
          <a:srgbClr val="E84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0"/>
          <a:stretch/>
        </p:blipFill>
        <p:spPr>
          <a:xfrm>
            <a:off x="360001" y="4630499"/>
            <a:ext cx="1578484" cy="381853"/>
          </a:xfrm>
          <a:prstGeom prst="rect">
            <a:avLst/>
          </a:prstGeom>
        </p:spPr>
      </p:pic>
      <p:sp>
        <p:nvSpPr>
          <p:cNvPr id="5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360000" y="972000"/>
            <a:ext cx="8326799" cy="3333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148868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72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 donkerblauw">
    <p:bg>
      <p:bgPr>
        <a:solidFill>
          <a:srgbClr val="001C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35"/>
          <a:stretch/>
        </p:blipFill>
        <p:spPr>
          <a:xfrm>
            <a:off x="360001" y="4630499"/>
            <a:ext cx="1572408" cy="38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97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 lichtblauw">
    <p:bg>
      <p:bgPr>
        <a:solidFill>
          <a:srgbClr val="00A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89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934625" cy="11744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7"/>
            <a:ext cx="3934624" cy="2857572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95043" y="4738971"/>
            <a:ext cx="550734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2" y="4738971"/>
            <a:ext cx="3449951" cy="273844"/>
          </a:xfrm>
        </p:spPr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5" y="4738800"/>
            <a:ext cx="56997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4" y="0"/>
            <a:ext cx="4548957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55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7" name="Afbeelding 6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14"/>
          <a:stretch/>
        </p:blipFill>
        <p:spPr>
          <a:xfrm>
            <a:off x="360001" y="4630499"/>
            <a:ext cx="1572820" cy="38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55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4" y="972000"/>
            <a:ext cx="8326437" cy="3231923"/>
          </a:xfrm>
        </p:spPr>
        <p:txBody>
          <a:bodyPr/>
          <a:lstStyle/>
          <a:p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71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972000"/>
            <a:ext cx="8326799" cy="3333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234468" y="4738971"/>
            <a:ext cx="91446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j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73246" y="4738971"/>
            <a:ext cx="3977658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2" y="4738800"/>
            <a:ext cx="370657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581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5" r:id="rId5"/>
    <p:sldLayoutId id="2147483656" r:id="rId6"/>
    <p:sldLayoutId id="2147483663" r:id="rId7"/>
    <p:sldLayoutId id="2147483659" r:id="rId8"/>
    <p:sldLayoutId id="2147483654" r:id="rId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Verdana"/>
        </a:defRPr>
      </a:lvl1pPr>
      <a:lvl2pPr marL="717550" indent="-358775" algn="l" defTabSz="457200" rtl="0" eaLnBrk="1" latinLnBrk="0" hangingPunct="1">
        <a:spcBef>
          <a:spcPts val="0"/>
        </a:spcBef>
        <a:buFont typeface="Lucida Grande"/>
        <a:buChar char="-"/>
        <a:defRPr sz="2800" kern="1200">
          <a:solidFill>
            <a:schemeClr val="tx1"/>
          </a:solidFill>
          <a:latin typeface="+mj-lt"/>
          <a:ea typeface="+mn-ea"/>
          <a:cs typeface="Verdana"/>
        </a:defRPr>
      </a:lvl2pPr>
      <a:lvl3pPr marL="1073150" indent="-357188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3pPr>
      <a:lvl4pPr marL="1430338" indent="-355600" algn="l" defTabSz="457200" rtl="0" eaLnBrk="1" latinLnBrk="0" hangingPunct="1">
        <a:spcBef>
          <a:spcPts val="0"/>
        </a:spcBef>
        <a:buFont typeface="Lucida Grande"/>
        <a:buChar char="-"/>
        <a:defRPr sz="2000" kern="1200">
          <a:solidFill>
            <a:schemeClr val="tx1"/>
          </a:solidFill>
          <a:latin typeface="+mj-lt"/>
          <a:ea typeface="+mn-ea"/>
          <a:cs typeface="Verdana"/>
        </a:defRPr>
      </a:lvl4pPr>
      <a:lvl5pPr marL="1793875" indent="-360363" algn="l" defTabSz="457200" rtl="0" eaLnBrk="1" latinLnBrk="0" hangingPunct="1">
        <a:spcBef>
          <a:spcPts val="0"/>
        </a:spcBef>
        <a:buFont typeface="Lucida Grande"/>
        <a:buChar char="-"/>
        <a:defRPr sz="2000" kern="1200">
          <a:solidFill>
            <a:schemeClr val="tx1"/>
          </a:solidFill>
          <a:latin typeface="+mj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nikhef.nl/pub/departments/mt/projects/EinsteinTelescoop/Pathfinder/ScaleModel/slides/IMG_7967.jpg">
            <a:extLst>
              <a:ext uri="{FF2B5EF4-FFF2-40B4-BE49-F238E27FC236}">
                <a16:creationId xmlns:a16="http://schemas.microsoft.com/office/drawing/2014/main" id="{8DCB3C3F-E844-8B42-B971-D1032DF18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547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E6361F-335A-5E4F-9B1A-4AFEF706D73C}"/>
              </a:ext>
            </a:extLst>
          </p:cNvPr>
          <p:cNvSpPr/>
          <p:nvPr/>
        </p:nvSpPr>
        <p:spPr>
          <a:xfrm>
            <a:off x="3897713" y="4351506"/>
            <a:ext cx="4682081" cy="63554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AC776D5A-4931-274C-80EA-0F24D29EF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7713" y="1065005"/>
            <a:ext cx="4682081" cy="2235578"/>
          </a:xfrm>
          <a:solidFill>
            <a:srgbClr val="FFFFFF">
              <a:alpha val="41176"/>
            </a:srgbClr>
          </a:solidFill>
        </p:spPr>
        <p:txBody>
          <a:bodyPr/>
          <a:lstStyle/>
          <a:p>
            <a:pPr algn="r"/>
            <a:r>
              <a:rPr lang="en-US" sz="4800" dirty="0">
                <a:solidFill>
                  <a:srgbClr val="CB071B"/>
                </a:solidFill>
              </a:rPr>
              <a:t>Einstein Telescope </a:t>
            </a:r>
            <a:br>
              <a:rPr lang="en-US" sz="4800" dirty="0">
                <a:solidFill>
                  <a:srgbClr val="CB071B"/>
                </a:solidFill>
              </a:rPr>
            </a:br>
            <a:r>
              <a:rPr lang="en-US" sz="4800" dirty="0">
                <a:solidFill>
                  <a:srgbClr val="CB071B"/>
                </a:solidFill>
              </a:rPr>
              <a:t>and </a:t>
            </a:r>
            <a:r>
              <a:rPr lang="en-US" sz="4800" dirty="0" err="1">
                <a:solidFill>
                  <a:srgbClr val="CB071B"/>
                </a:solidFill>
              </a:rPr>
              <a:t>ETpathfinder</a:t>
            </a:r>
            <a:r>
              <a:rPr lang="en-US" sz="4800" dirty="0">
                <a:solidFill>
                  <a:srgbClr val="CB071B"/>
                </a:solidFill>
              </a:rPr>
              <a:t> </a:t>
            </a:r>
            <a:br>
              <a:rPr lang="en-US" sz="4800" dirty="0">
                <a:solidFill>
                  <a:srgbClr val="CB071B"/>
                </a:solidFill>
              </a:rPr>
            </a:br>
            <a:r>
              <a:rPr lang="en-US" sz="4800" dirty="0">
                <a:solidFill>
                  <a:srgbClr val="CB071B"/>
                </a:solidFill>
              </a:rPr>
              <a:t>in a Nutshell</a:t>
            </a:r>
            <a:endParaRPr lang="nl-NL" sz="4800" dirty="0">
              <a:solidFill>
                <a:srgbClr val="CB071B"/>
              </a:solidFill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4E6C0760-F186-A142-815C-A03E179B1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6515" y="3997602"/>
            <a:ext cx="2361093" cy="1314450"/>
          </a:xfrm>
        </p:spPr>
        <p:txBody>
          <a:bodyPr/>
          <a:lstStyle/>
          <a:p>
            <a:r>
              <a:rPr lang="en-US" b="1" dirty="0">
                <a:solidFill>
                  <a:srgbClr val="CB071B"/>
                </a:solidFill>
              </a:rPr>
              <a:t>Stefan </a:t>
            </a:r>
            <a:r>
              <a:rPr lang="en-US" b="1" dirty="0" err="1">
                <a:solidFill>
                  <a:srgbClr val="CB071B"/>
                </a:solidFill>
              </a:rPr>
              <a:t>Hild</a:t>
            </a:r>
            <a:endParaRPr lang="en-US" b="1" dirty="0">
              <a:solidFill>
                <a:srgbClr val="CB071B"/>
              </a:solidFill>
            </a:endParaRPr>
          </a:p>
          <a:p>
            <a:endParaRPr lang="nl-NL" b="1" dirty="0">
              <a:solidFill>
                <a:srgbClr val="CB071B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40D1F2-690C-9E40-864A-8548CBE2F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565" y="4447385"/>
            <a:ext cx="1134893" cy="443782"/>
          </a:xfrm>
          <a:prstGeom prst="rect">
            <a:avLst/>
          </a:prstGeom>
        </p:spPr>
      </p:pic>
      <p:pic>
        <p:nvPicPr>
          <p:cNvPr id="1026" name="Picture 2" descr="Image result for Logo maastricht university">
            <a:extLst>
              <a:ext uri="{FF2B5EF4-FFF2-40B4-BE49-F238E27FC236}">
                <a16:creationId xmlns:a16="http://schemas.microsoft.com/office/drawing/2014/main" id="{AAB4C5C6-AD98-D84B-A2B0-13CA83A7D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421" y="4450708"/>
            <a:ext cx="1473770" cy="46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Einstein telescope Logo">
            <a:extLst>
              <a:ext uri="{FF2B5EF4-FFF2-40B4-BE49-F238E27FC236}">
                <a16:creationId xmlns:a16="http://schemas.microsoft.com/office/drawing/2014/main" id="{8371E6BA-BF07-4D44-B2DF-16591BB00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804" y="4422700"/>
            <a:ext cx="1594526" cy="49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568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B6406-3176-FF4E-B236-81148D963A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F930CE-F0CD-4B45-82D7-8270409FF2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B67817-C835-1549-9B59-328C8F2A9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17" y="124902"/>
            <a:ext cx="7935593" cy="4466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A56454-9768-4E40-979D-F06B44AA14FD}"/>
              </a:ext>
            </a:extLst>
          </p:cNvPr>
          <p:cNvSpPr txBox="1"/>
          <p:nvPr/>
        </p:nvSpPr>
        <p:spPr>
          <a:xfrm rot="16200000">
            <a:off x="5931587" y="2373823"/>
            <a:ext cx="5116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</a:t>
            </a:r>
            <a:r>
              <a:rPr lang="en-US" dirty="0" err="1"/>
              <a:t>M.Punturo’s</a:t>
            </a:r>
            <a:r>
              <a:rPr lang="en-US" dirty="0"/>
              <a:t> talk at LVC meeting last week</a:t>
            </a:r>
          </a:p>
        </p:txBody>
      </p:sp>
    </p:spTree>
    <p:extLst>
      <p:ext uri="{BB962C8B-B14F-4D97-AF65-F5344CB8AC3E}">
        <p14:creationId xmlns:p14="http://schemas.microsoft.com/office/powerpoint/2010/main" val="913456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EA7C1-BE23-7C4A-B278-6704E24D1B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F32F1C-15F3-574B-B402-3DA42D35B1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51D0E-F00F-6546-A221-D46D4E0EF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17" y="189851"/>
            <a:ext cx="7798823" cy="4389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7AD9AF-A694-AB4C-83C8-4AA987771D4C}"/>
              </a:ext>
            </a:extLst>
          </p:cNvPr>
          <p:cNvSpPr txBox="1"/>
          <p:nvPr/>
        </p:nvSpPr>
        <p:spPr>
          <a:xfrm rot="16200000">
            <a:off x="5931587" y="2373823"/>
            <a:ext cx="5116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</a:t>
            </a:r>
            <a:r>
              <a:rPr lang="en-US" dirty="0" err="1"/>
              <a:t>M.Punturo’s</a:t>
            </a:r>
            <a:r>
              <a:rPr lang="en-US" dirty="0"/>
              <a:t> talk at LVC meeting last week</a:t>
            </a:r>
          </a:p>
        </p:txBody>
      </p:sp>
    </p:spTree>
    <p:extLst>
      <p:ext uri="{BB962C8B-B14F-4D97-AF65-F5344CB8AC3E}">
        <p14:creationId xmlns:p14="http://schemas.microsoft.com/office/powerpoint/2010/main" val="1780358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D9524-C6FF-504C-A176-630232D738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8689A-8586-6242-8741-A7BC2D093B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8E12F0-A918-9A4D-98E1-E8EC19862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17" y="189851"/>
            <a:ext cx="7859783" cy="44236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E16AFC-82FE-A346-8B62-6328D6E3D960}"/>
              </a:ext>
            </a:extLst>
          </p:cNvPr>
          <p:cNvSpPr txBox="1"/>
          <p:nvPr/>
        </p:nvSpPr>
        <p:spPr>
          <a:xfrm rot="16200000">
            <a:off x="5931587" y="2373823"/>
            <a:ext cx="5116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</a:t>
            </a:r>
            <a:r>
              <a:rPr lang="en-US" dirty="0" err="1"/>
              <a:t>M.Punturo’s</a:t>
            </a:r>
            <a:r>
              <a:rPr lang="en-US" dirty="0"/>
              <a:t> talk at LVC meeting last week</a:t>
            </a:r>
          </a:p>
        </p:txBody>
      </p:sp>
    </p:spTree>
    <p:extLst>
      <p:ext uri="{BB962C8B-B14F-4D97-AF65-F5344CB8AC3E}">
        <p14:creationId xmlns:p14="http://schemas.microsoft.com/office/powerpoint/2010/main" val="1995983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76CC5-BA98-3B4E-A028-31BD48AAB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FC3A72-BEFD-5947-99FC-21D9E550FF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9764F1-CC37-C247-B11F-092CB90EB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17" y="189852"/>
            <a:ext cx="7849623" cy="44179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688AB1-52E0-F944-AF40-4F9386D7D2BB}"/>
              </a:ext>
            </a:extLst>
          </p:cNvPr>
          <p:cNvSpPr txBox="1"/>
          <p:nvPr/>
        </p:nvSpPr>
        <p:spPr>
          <a:xfrm rot="16200000">
            <a:off x="5931587" y="2373823"/>
            <a:ext cx="5116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</a:t>
            </a:r>
            <a:r>
              <a:rPr lang="en-US" dirty="0" err="1"/>
              <a:t>M.Punturo’s</a:t>
            </a:r>
            <a:r>
              <a:rPr lang="en-US" dirty="0"/>
              <a:t> talk at LVC meeting last week</a:t>
            </a:r>
          </a:p>
        </p:txBody>
      </p:sp>
    </p:spTree>
    <p:extLst>
      <p:ext uri="{BB962C8B-B14F-4D97-AF65-F5344CB8AC3E}">
        <p14:creationId xmlns:p14="http://schemas.microsoft.com/office/powerpoint/2010/main" val="477937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7BF39-9F7E-4B4E-816F-A002335B63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2B737-CCD5-9142-A4D2-D04884216B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47AC12-4C17-8D46-B0FE-4C2A82CBD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16" y="189852"/>
            <a:ext cx="7839851" cy="44532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99BA3E-A167-AE4C-B434-4C5A396B6923}"/>
              </a:ext>
            </a:extLst>
          </p:cNvPr>
          <p:cNvSpPr txBox="1"/>
          <p:nvPr/>
        </p:nvSpPr>
        <p:spPr>
          <a:xfrm rot="16200000">
            <a:off x="5931587" y="2373823"/>
            <a:ext cx="5116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</a:t>
            </a:r>
            <a:r>
              <a:rPr lang="en-US" dirty="0" err="1"/>
              <a:t>M.Punturo’s</a:t>
            </a:r>
            <a:r>
              <a:rPr lang="en-US" dirty="0"/>
              <a:t> talk at LVC meeting last week</a:t>
            </a:r>
          </a:p>
        </p:txBody>
      </p:sp>
    </p:spTree>
    <p:extLst>
      <p:ext uri="{BB962C8B-B14F-4D97-AF65-F5344CB8AC3E}">
        <p14:creationId xmlns:p14="http://schemas.microsoft.com/office/powerpoint/2010/main" val="826759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87A15-AE78-6542-A89B-4ECA0A594D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F5D7AA-97F3-0441-AE3B-F3A95CBA29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89BB42-E3E5-7844-9EC7-1A2E7AED7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17" y="189852"/>
            <a:ext cx="7819143" cy="44182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0EA726-3F5E-4C4D-8F78-ECCD47F5DF19}"/>
              </a:ext>
            </a:extLst>
          </p:cNvPr>
          <p:cNvSpPr txBox="1"/>
          <p:nvPr/>
        </p:nvSpPr>
        <p:spPr>
          <a:xfrm rot="16200000">
            <a:off x="5931587" y="2373823"/>
            <a:ext cx="5116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</a:t>
            </a:r>
            <a:r>
              <a:rPr lang="en-US" dirty="0" err="1"/>
              <a:t>M.Punturo’s</a:t>
            </a:r>
            <a:r>
              <a:rPr lang="en-US" dirty="0"/>
              <a:t> talk at LVC meeting last week</a:t>
            </a:r>
          </a:p>
        </p:txBody>
      </p:sp>
    </p:spTree>
    <p:extLst>
      <p:ext uri="{BB962C8B-B14F-4D97-AF65-F5344CB8AC3E}">
        <p14:creationId xmlns:p14="http://schemas.microsoft.com/office/powerpoint/2010/main" val="1166149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BA47D-7A81-684A-91E6-994D2979F9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EB5B1C-41ED-2A45-96FC-6F3C74AB2A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779D76-A8F7-F949-BD61-DDC3EB5E4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17" y="189852"/>
            <a:ext cx="7825265" cy="4439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1E0099-519E-4B4C-8D7D-1E6A164E0399}"/>
              </a:ext>
            </a:extLst>
          </p:cNvPr>
          <p:cNvSpPr txBox="1"/>
          <p:nvPr/>
        </p:nvSpPr>
        <p:spPr>
          <a:xfrm rot="16200000">
            <a:off x="5931587" y="2373823"/>
            <a:ext cx="5116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</a:t>
            </a:r>
            <a:r>
              <a:rPr lang="en-US" dirty="0" err="1"/>
              <a:t>M.Punturo’s</a:t>
            </a:r>
            <a:r>
              <a:rPr lang="en-US" dirty="0"/>
              <a:t> talk at LVC meeting last week</a:t>
            </a:r>
          </a:p>
        </p:txBody>
      </p:sp>
    </p:spTree>
    <p:extLst>
      <p:ext uri="{BB962C8B-B14F-4D97-AF65-F5344CB8AC3E}">
        <p14:creationId xmlns:p14="http://schemas.microsoft.com/office/powerpoint/2010/main" val="4055595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B6406-3176-FF4E-B236-81148D963A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F930CE-F0CD-4B45-82D7-8270409FF2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B67817-C835-1549-9B59-328C8F2A9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17" y="124902"/>
            <a:ext cx="7935593" cy="4466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A56454-9768-4E40-979D-F06B44AA14FD}"/>
              </a:ext>
            </a:extLst>
          </p:cNvPr>
          <p:cNvSpPr txBox="1"/>
          <p:nvPr/>
        </p:nvSpPr>
        <p:spPr>
          <a:xfrm rot="16200000">
            <a:off x="5931587" y="2373823"/>
            <a:ext cx="5116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</a:t>
            </a:r>
            <a:r>
              <a:rPr lang="en-US" dirty="0" err="1"/>
              <a:t>M.Punturo’s</a:t>
            </a:r>
            <a:r>
              <a:rPr lang="en-US" dirty="0"/>
              <a:t> talk at LVC meeting last week</a:t>
            </a:r>
          </a:p>
        </p:txBody>
      </p:sp>
    </p:spTree>
    <p:extLst>
      <p:ext uri="{BB962C8B-B14F-4D97-AF65-F5344CB8AC3E}">
        <p14:creationId xmlns:p14="http://schemas.microsoft.com/office/powerpoint/2010/main" val="2670413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17CC5-B8E9-1747-9CA6-D5E3DE674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816" y="189852"/>
            <a:ext cx="8409973" cy="1112006"/>
          </a:xfrm>
        </p:spPr>
        <p:txBody>
          <a:bodyPr/>
          <a:lstStyle/>
          <a:p>
            <a:r>
              <a:rPr lang="en-US" sz="4800" dirty="0"/>
              <a:t>Roadmap to Einstein Telescope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181C43-8257-164E-8660-C3A0E59A9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816" y="1111864"/>
            <a:ext cx="3664238" cy="310555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Current candidate locations: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Sardinia</a:t>
            </a:r>
            <a:r>
              <a:rPr lang="en-US" dirty="0"/>
              <a:t>, supported by Italy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South Limburg</a:t>
            </a:r>
            <a:r>
              <a:rPr lang="en-US" dirty="0"/>
              <a:t>, supported by a consortium from the Netherlands, Belgium and Germany </a:t>
            </a:r>
          </a:p>
          <a:p>
            <a:pPr>
              <a:spcAft>
                <a:spcPts val="600"/>
              </a:spcAft>
            </a:pPr>
            <a:r>
              <a:rPr lang="en-US" dirty="0"/>
              <a:t>Decision scheduled for 2022. </a:t>
            </a:r>
          </a:p>
        </p:txBody>
      </p:sp>
      <p:pic>
        <p:nvPicPr>
          <p:cNvPr id="5" name="Picture 2" descr="mage result for Appec roadmap">
            <a:extLst>
              <a:ext uri="{FF2B5EF4-FFF2-40B4-BE49-F238E27FC236}">
                <a16:creationId xmlns:a16="http://schemas.microsoft.com/office/drawing/2014/main" id="{FF12BC64-7AF5-9340-9C82-D4C165797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735" y="1397517"/>
            <a:ext cx="1992385" cy="281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age result for esfri roadmap">
            <a:extLst>
              <a:ext uri="{FF2B5EF4-FFF2-40B4-BE49-F238E27FC236}">
                <a16:creationId xmlns:a16="http://schemas.microsoft.com/office/drawing/2014/main" id="{4CFE1DE6-78C6-A049-AA59-4643B19C2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800" y="1397517"/>
            <a:ext cx="1888689" cy="281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04AED6EF-6D91-5E45-9FB8-B4E1F2FFFDDE}"/>
              </a:ext>
            </a:extLst>
          </p:cNvPr>
          <p:cNvSpPr/>
          <p:nvPr/>
        </p:nvSpPr>
        <p:spPr>
          <a:xfrm>
            <a:off x="6484930" y="2471820"/>
            <a:ext cx="480060" cy="79915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73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31E9E-E49B-9E47-A834-6842489F9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816" y="189852"/>
            <a:ext cx="8045763" cy="1653944"/>
          </a:xfrm>
        </p:spPr>
        <p:txBody>
          <a:bodyPr/>
          <a:lstStyle/>
          <a:p>
            <a:r>
              <a:rPr lang="en-US" sz="4400" dirty="0" err="1"/>
              <a:t>ETpathfinder</a:t>
            </a:r>
            <a:r>
              <a:rPr lang="en-US" sz="4400" dirty="0"/>
              <a:t> comes to Maastricht</a:t>
            </a:r>
          </a:p>
        </p:txBody>
      </p:sp>
      <p:pic>
        <p:nvPicPr>
          <p:cNvPr id="1026" name="Picture 2" descr="Facility Pathfinder">
            <a:extLst>
              <a:ext uri="{FF2B5EF4-FFF2-40B4-BE49-F238E27FC236}">
                <a16:creationId xmlns:a16="http://schemas.microsoft.com/office/drawing/2014/main" id="{495FA23C-B646-2B45-A744-9449831B2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42" y="1016824"/>
            <a:ext cx="6076177" cy="384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nterreg.eu/wp-content/uploads/2017/08/interreg_Vlaanderen-Nederland-300x129.png">
            <a:extLst>
              <a:ext uri="{FF2B5EF4-FFF2-40B4-BE49-F238E27FC236}">
                <a16:creationId xmlns:a16="http://schemas.microsoft.com/office/drawing/2014/main" id="{AF044EDF-EA43-D547-9097-47F404C2F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71" y="3861177"/>
            <a:ext cx="1703707" cy="7325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47785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DF96D-3E32-644B-A753-0E18BABF1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817" y="128458"/>
            <a:ext cx="6598342" cy="1653944"/>
          </a:xfrm>
        </p:spPr>
        <p:txBody>
          <a:bodyPr/>
          <a:lstStyle/>
          <a:p>
            <a:r>
              <a:rPr lang="en-US" sz="3600" dirty="0"/>
              <a:t>From a few seconds of signals …</a:t>
            </a:r>
          </a:p>
        </p:txBody>
      </p:sp>
      <p:pic>
        <p:nvPicPr>
          <p:cNvPr id="4" name="Picture 2" descr="Image result for GWTC-1 Ghonge">
            <a:extLst>
              <a:ext uri="{FF2B5EF4-FFF2-40B4-BE49-F238E27FC236}">
                <a16:creationId xmlns:a16="http://schemas.microsoft.com/office/drawing/2014/main" id="{CDCE6694-CDCF-0249-97BB-AD4251F55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29" y="721439"/>
            <a:ext cx="5310151" cy="302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EC9DE16D-6860-BF4E-B0D8-40986279CA2F}"/>
              </a:ext>
            </a:extLst>
          </p:cNvPr>
          <p:cNvGrpSpPr/>
          <p:nvPr/>
        </p:nvGrpSpPr>
        <p:grpSpPr>
          <a:xfrm>
            <a:off x="2396752" y="412511"/>
            <a:ext cx="6547868" cy="4736291"/>
            <a:chOff x="2396752" y="412511"/>
            <a:chExt cx="6547868" cy="4736291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8BF4E5FA-651F-984C-BF5C-44E2046B145C}"/>
                </a:ext>
              </a:extLst>
            </p:cNvPr>
            <p:cNvSpPr/>
            <p:nvPr/>
          </p:nvSpPr>
          <p:spPr>
            <a:xfrm>
              <a:off x="2502568" y="412511"/>
              <a:ext cx="6442052" cy="4688878"/>
            </a:xfrm>
            <a:custGeom>
              <a:avLst/>
              <a:gdLst>
                <a:gd name="connsiteX0" fmla="*/ 4723255 w 6442052"/>
                <a:gd name="connsiteY0" fmla="*/ 0 h 4688878"/>
                <a:gd name="connsiteX1" fmla="*/ 4716379 w 6442052"/>
                <a:gd name="connsiteY1" fmla="*/ 3437594 h 4688878"/>
                <a:gd name="connsiteX2" fmla="*/ 6876 w 6442052"/>
                <a:gd name="connsiteY2" fmla="*/ 3437594 h 4688878"/>
                <a:gd name="connsiteX3" fmla="*/ 0 w 6442052"/>
                <a:gd name="connsiteY3" fmla="*/ 4688878 h 4688878"/>
                <a:gd name="connsiteX4" fmla="*/ 6428301 w 6442052"/>
                <a:gd name="connsiteY4" fmla="*/ 4688878 h 4688878"/>
                <a:gd name="connsiteX5" fmla="*/ 6442052 w 6442052"/>
                <a:gd name="connsiteY5" fmla="*/ 0 h 4688878"/>
                <a:gd name="connsiteX6" fmla="*/ 4723255 w 6442052"/>
                <a:gd name="connsiteY6" fmla="*/ 0 h 468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42052" h="4688878">
                  <a:moveTo>
                    <a:pt x="4723255" y="0"/>
                  </a:moveTo>
                  <a:lnTo>
                    <a:pt x="4716379" y="3437594"/>
                  </a:lnTo>
                  <a:lnTo>
                    <a:pt x="6876" y="3437594"/>
                  </a:lnTo>
                  <a:lnTo>
                    <a:pt x="0" y="4688878"/>
                  </a:lnTo>
                  <a:lnTo>
                    <a:pt x="6428301" y="4688878"/>
                  </a:lnTo>
                  <a:cubicBezTo>
                    <a:pt x="6432885" y="3125919"/>
                    <a:pt x="6437468" y="1562959"/>
                    <a:pt x="6442052" y="0"/>
                  </a:cubicBezTo>
                  <a:lnTo>
                    <a:pt x="4723255" y="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4" name="Picture 2" descr="Image result for GWTC-1 Ghonge">
              <a:extLst>
                <a:ext uri="{FF2B5EF4-FFF2-40B4-BE49-F238E27FC236}">
                  <a16:creationId xmlns:a16="http://schemas.microsoft.com/office/drawing/2014/main" id="{2FB8F86C-CA3E-734D-BBC4-4A2891F0A2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419" y="507419"/>
              <a:ext cx="1489473" cy="1027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mage result for GW170817 Ho">
              <a:extLst>
                <a:ext uri="{FF2B5EF4-FFF2-40B4-BE49-F238E27FC236}">
                  <a16:creationId xmlns:a16="http://schemas.microsoft.com/office/drawing/2014/main" id="{C370838D-14ED-5A43-A75D-5EAEB8F32B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1579" y="3951066"/>
              <a:ext cx="1205570" cy="828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FB1E0B-AB04-EB41-B93F-5CB005B73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77923" y="3951488"/>
              <a:ext cx="1415771" cy="793303"/>
            </a:xfrm>
            <a:prstGeom prst="rect">
              <a:avLst/>
            </a:prstGeom>
          </p:spPr>
        </p:pic>
        <p:pic>
          <p:nvPicPr>
            <p:cNvPr id="8" name="Picture 2" descr="ttps://www.ligo.caltech.edu/system/avm_image_sqls/binaries/96/original/artist_NSIllustration_CREDIT__NSF">
              <a:extLst>
                <a:ext uri="{FF2B5EF4-FFF2-40B4-BE49-F238E27FC236}">
                  <a16:creationId xmlns:a16="http://schemas.microsoft.com/office/drawing/2014/main" id="{5589B088-1E8F-2C48-97E2-4958F98542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157" b="8940"/>
            <a:stretch/>
          </p:blipFill>
          <p:spPr bwMode="auto">
            <a:xfrm>
              <a:off x="7339420" y="3951488"/>
              <a:ext cx="1489472" cy="778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s://static01.nyt.com/images/2017/10/17/science/17LIGO2/00LIGO2-superJumbo.jpg">
              <a:extLst>
                <a:ext uri="{FF2B5EF4-FFF2-40B4-BE49-F238E27FC236}">
                  <a16:creationId xmlns:a16="http://schemas.microsoft.com/office/drawing/2014/main" id="{28570AD4-22E4-7440-9205-5B9286AC48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6000" y="3950492"/>
              <a:ext cx="1669322" cy="793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3A468F-EE9A-E440-9B7B-4F9E6459B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04" b="34336"/>
            <a:stretch/>
          </p:blipFill>
          <p:spPr>
            <a:xfrm>
              <a:off x="7338696" y="2060567"/>
              <a:ext cx="1490917" cy="13490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46E109B-9223-5146-8930-4DABAA0D1693}"/>
                </a:ext>
              </a:extLst>
            </p:cNvPr>
            <p:cNvSpPr txBox="1"/>
            <p:nvPr/>
          </p:nvSpPr>
          <p:spPr>
            <a:xfrm>
              <a:off x="2396752" y="4743795"/>
              <a:ext cx="15592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Cosmology independent of distance ladder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F4C9720-DB62-EE4D-988C-B3B60270CD4B}"/>
                </a:ext>
              </a:extLst>
            </p:cNvPr>
            <p:cNvSpPr txBox="1"/>
            <p:nvPr/>
          </p:nvSpPr>
          <p:spPr>
            <a:xfrm>
              <a:off x="3950995" y="4735515"/>
              <a:ext cx="15592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Ruled out some proposed EOS of neutron stars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02226A9-CEC9-4E40-B07D-0A2D1AFF5619}"/>
                </a:ext>
              </a:extLst>
            </p:cNvPr>
            <p:cNvSpPr txBox="1"/>
            <p:nvPr/>
          </p:nvSpPr>
          <p:spPr>
            <a:xfrm>
              <a:off x="5702747" y="4748692"/>
              <a:ext cx="15592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Confirmed </a:t>
              </a:r>
              <a:r>
                <a:rPr lang="en-US" sz="1000" dirty="0" err="1"/>
                <a:t>Kilonova</a:t>
              </a:r>
              <a:r>
                <a:rPr lang="en-US" sz="1000" dirty="0"/>
                <a:t> and </a:t>
              </a:r>
            </a:p>
            <a:p>
              <a:pPr algn="ctr"/>
              <a:r>
                <a:rPr lang="en-US" sz="1000" dirty="0"/>
                <a:t>R-process 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E51F3C9-5DB0-0040-96BF-C54D1BB81ABD}"/>
                </a:ext>
              </a:extLst>
            </p:cNvPr>
            <p:cNvSpPr txBox="1"/>
            <p:nvPr/>
          </p:nvSpPr>
          <p:spPr>
            <a:xfrm>
              <a:off x="7297013" y="4735515"/>
              <a:ext cx="15592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Confirmed BNS as origin for some GRBs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2FA8C56-A3BF-134C-B63B-B57CF3BF4584}"/>
                </a:ext>
              </a:extLst>
            </p:cNvPr>
            <p:cNvSpPr txBox="1"/>
            <p:nvPr/>
          </p:nvSpPr>
          <p:spPr>
            <a:xfrm>
              <a:off x="7261995" y="1503862"/>
              <a:ext cx="15592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Found new class of heavy stellar mass BBH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3F928AD-C753-D14C-BFA3-94C5AB141577}"/>
                </a:ext>
              </a:extLst>
            </p:cNvPr>
            <p:cNvSpPr txBox="1"/>
            <p:nvPr/>
          </p:nvSpPr>
          <p:spPr>
            <a:xfrm>
              <a:off x="7297013" y="3366140"/>
              <a:ext cx="15592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Start of GW multi-messenger astronomy</a:t>
              </a:r>
            </a:p>
          </p:txBody>
        </p:sp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462C4D28-C6A5-3446-901F-175DA03FD232}"/>
                </a:ext>
              </a:extLst>
            </p:cNvPr>
            <p:cNvSpPr/>
            <p:nvPr/>
          </p:nvSpPr>
          <p:spPr>
            <a:xfrm>
              <a:off x="5702747" y="1954732"/>
              <a:ext cx="1017528" cy="9144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832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31E9E-E49B-9E47-A834-6842489F9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816" y="189852"/>
            <a:ext cx="8045763" cy="1653944"/>
          </a:xfrm>
        </p:spPr>
        <p:txBody>
          <a:bodyPr/>
          <a:lstStyle/>
          <a:p>
            <a:r>
              <a:rPr lang="en-US" sz="4400" dirty="0" err="1"/>
              <a:t>ETpathfinder</a:t>
            </a:r>
            <a:r>
              <a:rPr lang="en-US" sz="4400" dirty="0"/>
              <a:t> comes to Maastricht</a:t>
            </a:r>
          </a:p>
        </p:txBody>
      </p:sp>
      <p:pic>
        <p:nvPicPr>
          <p:cNvPr id="4" name="Picture 1" descr="page11image19552976">
            <a:extLst>
              <a:ext uri="{FF2B5EF4-FFF2-40B4-BE49-F238E27FC236}">
                <a16:creationId xmlns:a16="http://schemas.microsoft.com/office/drawing/2014/main" id="{4A5EDC2B-ACE8-2249-8DC5-0A32C87E2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476"/>
            <a:ext cx="9525431" cy="504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928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F10B-EC5C-DC4D-BBBA-6DA8FAB48F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Low Frequency Challenge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C04F81-FE23-AA40-B3A6-A79A5B916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065" y="1049833"/>
            <a:ext cx="3292432" cy="1356684"/>
          </a:xfrm>
        </p:spPr>
        <p:txBody>
          <a:bodyPr/>
          <a:lstStyle/>
          <a:p>
            <a:r>
              <a:rPr lang="en-GB" altLang="x-none" dirty="0">
                <a:solidFill>
                  <a:srgbClr val="002060"/>
                </a:solidFill>
              </a:rPr>
              <a:t>At mid and high frequency we aim for factor ~10 improvement</a:t>
            </a:r>
            <a:r>
              <a:rPr lang="en-US" altLang="x-none" dirty="0">
                <a:solidFill>
                  <a:srgbClr val="002060"/>
                </a:solidFill>
              </a:rPr>
              <a:t>.</a:t>
            </a:r>
          </a:p>
          <a:p>
            <a:r>
              <a:rPr lang="en-US" altLang="x-none" dirty="0">
                <a:solidFill>
                  <a:srgbClr val="002060"/>
                </a:solidFill>
              </a:rPr>
              <a:t>At low frequency we are aiming for factors 100, 1000 and more improvement. -&gt; </a:t>
            </a:r>
          </a:p>
          <a:p>
            <a:endParaRPr lang="en-US" altLang="x-none" dirty="0">
              <a:solidFill>
                <a:srgbClr val="002060"/>
              </a:solidFill>
            </a:endParaRPr>
          </a:p>
          <a:p>
            <a:r>
              <a:rPr lang="en-US" altLang="x-none" b="1" dirty="0">
                <a:solidFill>
                  <a:srgbClr val="C00000"/>
                </a:solidFill>
              </a:rPr>
              <a:t>Need to do fundamental changes in technology and concepts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470697-7E3B-1045-8DC1-BA335BF463DE}"/>
              </a:ext>
            </a:extLst>
          </p:cNvPr>
          <p:cNvSpPr/>
          <p:nvPr/>
        </p:nvSpPr>
        <p:spPr>
          <a:xfrm>
            <a:off x="3742252" y="1066269"/>
            <a:ext cx="4255640" cy="314239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1197F7B-E812-7B45-9123-1962004DC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251" y="989550"/>
            <a:ext cx="4443413" cy="308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ADA90198-73EE-404D-8001-8BC61FCAD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4561" y="2837034"/>
            <a:ext cx="208817" cy="348395"/>
          </a:xfrm>
          <a:prstGeom prst="downArrow">
            <a:avLst>
              <a:gd name="adj1" fmla="val 50000"/>
              <a:gd name="adj2" fmla="val 49975"/>
            </a:avLst>
          </a:pr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247">
              <a:solidFill>
                <a:schemeClr val="lt1"/>
              </a:solidFill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73E71AF9-F092-EE44-9B35-89127A145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291" y="3010682"/>
            <a:ext cx="208817" cy="349494"/>
          </a:xfrm>
          <a:prstGeom prst="downArrow">
            <a:avLst>
              <a:gd name="adj1" fmla="val 50000"/>
              <a:gd name="adj2" fmla="val 50133"/>
            </a:avLst>
          </a:pr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247">
              <a:solidFill>
                <a:schemeClr val="lt1"/>
              </a:solidFill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7C89D3BA-00E9-E54C-986E-36DE94E86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5643" y="3085417"/>
            <a:ext cx="208817" cy="349494"/>
          </a:xfrm>
          <a:prstGeom prst="downArrow">
            <a:avLst>
              <a:gd name="adj1" fmla="val 50000"/>
              <a:gd name="adj2" fmla="val 50133"/>
            </a:avLst>
          </a:pr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247">
              <a:solidFill>
                <a:schemeClr val="lt1"/>
              </a:solidFill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F1E53543-BD2E-AB41-A159-9B8178104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7997" y="3010682"/>
            <a:ext cx="208817" cy="349494"/>
          </a:xfrm>
          <a:prstGeom prst="downArrow">
            <a:avLst>
              <a:gd name="adj1" fmla="val 50000"/>
              <a:gd name="adj2" fmla="val 50133"/>
            </a:avLst>
          </a:pr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247">
              <a:solidFill>
                <a:schemeClr val="lt1"/>
              </a:solidFill>
            </a:endParaRP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A0E41CCF-ACA9-1D4E-8F32-17853934E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7002" y="2185304"/>
            <a:ext cx="208817" cy="1000125"/>
          </a:xfrm>
          <a:prstGeom prst="downArrow">
            <a:avLst>
              <a:gd name="adj1" fmla="val 50000"/>
              <a:gd name="adj2" fmla="val 50046"/>
            </a:avLst>
          </a:prstGeom>
          <a:solidFill>
            <a:srgbClr val="F5ACA7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1247">
              <a:solidFill>
                <a:schemeClr val="lt1"/>
              </a:solidFill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05A8631E-30BF-CD45-8285-C23A21C83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182" y="1202764"/>
            <a:ext cx="208817" cy="1587011"/>
          </a:xfrm>
          <a:prstGeom prst="downArrow">
            <a:avLst>
              <a:gd name="adj1" fmla="val 50000"/>
              <a:gd name="adj2" fmla="val 50069"/>
            </a:avLst>
          </a:prstGeom>
          <a:solidFill>
            <a:srgbClr val="F5ACA7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1247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83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nikhef.nl/pub/departments/mt/projects/EinsteinTelescoop/Pathfinder/ScaleModel/Onthulling%20in%20Antwerpen/slides/EINSTEIN_TELESCOPE_065.jpg">
            <a:extLst>
              <a:ext uri="{FF2B5EF4-FFF2-40B4-BE49-F238E27FC236}">
                <a16:creationId xmlns:a16="http://schemas.microsoft.com/office/drawing/2014/main" id="{7FA93BB3-4485-EC4A-9149-60A9C30B2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9" r="14386" b="11467"/>
          <a:stretch/>
        </p:blipFill>
        <p:spPr bwMode="auto">
          <a:xfrm>
            <a:off x="0" y="0"/>
            <a:ext cx="9144000" cy="545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44F44E-0202-D440-BED8-D0A5BA96CE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649" y="91440"/>
            <a:ext cx="6598342" cy="1653944"/>
          </a:xfrm>
          <a:ln>
            <a:noFill/>
          </a:ln>
          <a:effectLst>
            <a:softEdge rad="0"/>
          </a:effectLst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New Technologies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D4EABA-DF19-E248-A97F-056561414811}"/>
              </a:ext>
            </a:extLst>
          </p:cNvPr>
          <p:cNvSpPr txBox="1"/>
          <p:nvPr/>
        </p:nvSpPr>
        <p:spPr>
          <a:xfrm>
            <a:off x="3813056" y="3419040"/>
            <a:ext cx="4769254" cy="1477328"/>
          </a:xfrm>
          <a:prstGeom prst="rect">
            <a:avLst/>
          </a:prstGeom>
          <a:solidFill>
            <a:schemeClr val="tx1">
              <a:lumMod val="90000"/>
              <a:lumOff val="10000"/>
              <a:alpha val="61000"/>
            </a:schemeClr>
          </a:solidFill>
          <a:effectLst>
            <a:outerShdw blurRad="50800" dist="50800" dir="5400000" algn="ctr" rotWithShape="0">
              <a:srgbClr val="049894"/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ET requires technological advances on all fronts:</a:t>
            </a:r>
          </a:p>
          <a:p>
            <a:pPr marL="214313" indent="-214313">
              <a:buFont typeface="Arial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New mirror material =&gt; Silicon</a:t>
            </a:r>
          </a:p>
          <a:p>
            <a:pPr marL="214313" indent="-214313">
              <a:buFont typeface="Arial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New temperature =&gt; 10-20K</a:t>
            </a:r>
          </a:p>
          <a:p>
            <a:pPr marL="214313" indent="-214313">
              <a:buFont typeface="Arial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New laser wavelength =&gt; 1.5-2.1 microns</a:t>
            </a:r>
          </a:p>
          <a:p>
            <a:pPr marL="214313" indent="-214313">
              <a:buFont typeface="Arial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Advanced quantum-noise-reduction schemes </a:t>
            </a:r>
          </a:p>
        </p:txBody>
      </p:sp>
    </p:spTree>
    <p:extLst>
      <p:ext uri="{BB962C8B-B14F-4D97-AF65-F5344CB8AC3E}">
        <p14:creationId xmlns:p14="http://schemas.microsoft.com/office/powerpoint/2010/main" val="794029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880DA-E25F-F74D-BB26-54C70D387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816" y="189852"/>
            <a:ext cx="8471967" cy="1653944"/>
          </a:xfrm>
        </p:spPr>
        <p:txBody>
          <a:bodyPr/>
          <a:lstStyle/>
          <a:p>
            <a:r>
              <a:rPr lang="en-US" sz="4400" dirty="0" err="1"/>
              <a:t>ETpathfinder</a:t>
            </a:r>
            <a:r>
              <a:rPr lang="en-US" sz="4400" dirty="0"/>
              <a:t> = Collaborative Effort!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547D07-6ADE-3345-80CC-B98E1AC0A2B5}"/>
              </a:ext>
            </a:extLst>
          </p:cNvPr>
          <p:cNvSpPr txBox="1"/>
          <p:nvPr/>
        </p:nvSpPr>
        <p:spPr>
          <a:xfrm>
            <a:off x="294468" y="892833"/>
            <a:ext cx="69002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1600" b="1" i="1" dirty="0" err="1">
                <a:solidFill>
                  <a:schemeClr val="tx2"/>
                </a:solidFill>
              </a:rPr>
              <a:t>Nikhef</a:t>
            </a:r>
            <a:endParaRPr lang="nl-NL" sz="1600" b="1" i="1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sz="1600" b="1" i="1" dirty="0">
                <a:solidFill>
                  <a:schemeClr val="tx2"/>
                </a:solidFill>
              </a:rPr>
              <a:t>Maastricht University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600" b="1" i="1" dirty="0">
                <a:solidFill>
                  <a:schemeClr val="tx2"/>
                </a:solidFill>
              </a:rPr>
              <a:t>Eindhoven University of Technology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600" b="1" i="1" dirty="0">
                <a:solidFill>
                  <a:schemeClr val="tx2"/>
                </a:solidFill>
              </a:rPr>
              <a:t>University of Leuven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600" b="1" i="1" dirty="0" err="1">
                <a:solidFill>
                  <a:schemeClr val="tx2"/>
                </a:solidFill>
              </a:rPr>
              <a:t>Ghent</a:t>
            </a:r>
            <a:r>
              <a:rPr lang="nl-NL" sz="1600" b="1" i="1" dirty="0">
                <a:solidFill>
                  <a:schemeClr val="tx2"/>
                </a:solidFill>
              </a:rPr>
              <a:t> University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600" b="1" i="1" dirty="0">
                <a:solidFill>
                  <a:schemeClr val="tx2"/>
                </a:solidFill>
              </a:rPr>
              <a:t>University of </a:t>
            </a:r>
            <a:r>
              <a:rPr lang="nl-NL" sz="1600" b="1" i="1" dirty="0" err="1">
                <a:solidFill>
                  <a:schemeClr val="tx2"/>
                </a:solidFill>
              </a:rPr>
              <a:t>Antwerp</a:t>
            </a:r>
            <a:endParaRPr lang="nl-NL" sz="1600" b="1" i="1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sz="1600" b="1" i="1" dirty="0">
                <a:solidFill>
                  <a:schemeClr val="tx2"/>
                </a:solidFill>
              </a:rPr>
              <a:t>University of Hasselt</a:t>
            </a:r>
          </a:p>
          <a:p>
            <a:pPr marL="457200" lvl="0" indent="-457200">
              <a:buFont typeface="+mj-lt"/>
              <a:buAutoNum type="arabicPeriod"/>
            </a:pPr>
            <a:r>
              <a:rPr lang="nl-NL" sz="1600" b="1" i="1" dirty="0">
                <a:solidFill>
                  <a:schemeClr val="tx2"/>
                </a:solidFill>
              </a:rPr>
              <a:t>University of Li</a:t>
            </a:r>
            <a:r>
              <a:rPr lang="en-GB" sz="1600" b="1" i="1" dirty="0">
                <a:solidFill>
                  <a:schemeClr val="tx2"/>
                </a:solidFill>
              </a:rPr>
              <a:t>è</a:t>
            </a:r>
            <a:r>
              <a:rPr lang="nl-NL" sz="1600" b="1" i="1" dirty="0">
                <a:solidFill>
                  <a:schemeClr val="tx2"/>
                </a:solidFill>
              </a:rPr>
              <a:t>ge</a:t>
            </a:r>
          </a:p>
          <a:p>
            <a:pPr marL="457200" lvl="0" indent="-457200">
              <a:buFont typeface="+mj-lt"/>
              <a:buAutoNum type="arabicPeriod"/>
            </a:pPr>
            <a:r>
              <a:rPr lang="nl-NL" sz="1600" b="1" i="1" dirty="0">
                <a:solidFill>
                  <a:schemeClr val="tx2"/>
                </a:solidFill>
              </a:rPr>
              <a:t>Vrije Universiteit Brussel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b="1" i="1" dirty="0" err="1">
                <a:solidFill>
                  <a:schemeClr val="tx2"/>
                </a:solidFill>
              </a:rPr>
              <a:t>Université</a:t>
            </a:r>
            <a:r>
              <a:rPr lang="en-US" sz="1600" b="1" i="1" dirty="0">
                <a:solidFill>
                  <a:schemeClr val="tx2"/>
                </a:solidFill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</a:rPr>
              <a:t>catholique</a:t>
            </a:r>
            <a:r>
              <a:rPr lang="en-US" sz="1600" b="1" i="1" dirty="0">
                <a:solidFill>
                  <a:schemeClr val="tx2"/>
                </a:solidFill>
              </a:rPr>
              <a:t> de Louvain</a:t>
            </a:r>
            <a:endParaRPr lang="en-GB" sz="1600" b="1" i="1" dirty="0">
              <a:solidFill>
                <a:schemeClr val="tx2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GB" sz="1600" b="1" i="1" dirty="0" err="1">
                <a:solidFill>
                  <a:schemeClr val="tx2"/>
                </a:solidFill>
              </a:rPr>
              <a:t>Fraunhofer</a:t>
            </a:r>
            <a:r>
              <a:rPr lang="en-GB" sz="1600" b="1" i="1" dirty="0">
                <a:solidFill>
                  <a:schemeClr val="tx2"/>
                </a:solidFill>
              </a:rPr>
              <a:t> Institute for Laser Technology (ILT)</a:t>
            </a:r>
          </a:p>
          <a:p>
            <a:pPr marL="457200" lvl="0" indent="-457200">
              <a:buFont typeface="+mj-lt"/>
              <a:buAutoNum type="arabicPeriod"/>
            </a:pPr>
            <a:r>
              <a:rPr lang="nl-NL" sz="1600" b="1" i="1" dirty="0">
                <a:solidFill>
                  <a:schemeClr val="tx2"/>
                </a:solidFill>
              </a:rPr>
              <a:t>RWTH Aachen University</a:t>
            </a:r>
            <a:endParaRPr lang="en-GB" sz="1600" b="1" i="1" dirty="0">
              <a:solidFill>
                <a:schemeClr val="tx2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nl-NL" sz="1600" b="1" i="1" dirty="0">
                <a:solidFill>
                  <a:schemeClr val="tx2"/>
                </a:solidFill>
              </a:rPr>
              <a:t>University of Twente</a:t>
            </a:r>
            <a:endParaRPr lang="en-GB" sz="1600" b="1" i="1" dirty="0">
              <a:solidFill>
                <a:schemeClr val="tx2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GB" sz="1600" b="1" i="1" dirty="0">
                <a:solidFill>
                  <a:schemeClr val="tx2"/>
                </a:solidFill>
              </a:rPr>
              <a:t>Flemish Institute for Technological Research</a:t>
            </a:r>
            <a:r>
              <a:rPr lang="nl-NL" sz="1600" b="1" i="1" dirty="0">
                <a:solidFill>
                  <a:schemeClr val="tx2"/>
                </a:solidFill>
              </a:rPr>
              <a:t> (VITO), Mol</a:t>
            </a:r>
            <a:endParaRPr lang="en-GB" sz="1600" b="1" i="1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1600" b="1" i="1" dirty="0">
                <a:solidFill>
                  <a:schemeClr val="tx2"/>
                </a:solidFill>
              </a:rPr>
              <a:t>Netherlands Organisation for Applied Scientific Research </a:t>
            </a:r>
            <a:r>
              <a:rPr lang="nl-NL" sz="1600" b="1" i="1" dirty="0">
                <a:solidFill>
                  <a:schemeClr val="tx2"/>
                </a:solidFill>
              </a:rPr>
              <a:t>(TNO), Delft</a:t>
            </a:r>
            <a:endParaRPr lang="en-GB" sz="1600" b="1" i="1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nl-NL" sz="1600" b="1" i="1" dirty="0">
              <a:solidFill>
                <a:srgbClr val="00A2DB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03E354-7D17-A148-B21C-28F375E1309C}"/>
              </a:ext>
            </a:extLst>
          </p:cNvPr>
          <p:cNvSpPr txBox="1"/>
          <p:nvPr/>
        </p:nvSpPr>
        <p:spPr>
          <a:xfrm>
            <a:off x="6075412" y="3175512"/>
            <a:ext cx="2766372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Collaboration with relevant local and national industry partners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C0C419-AAEC-8F41-9941-C8572F34D012}"/>
              </a:ext>
            </a:extLst>
          </p:cNvPr>
          <p:cNvSpPr txBox="1"/>
          <p:nvPr/>
        </p:nvSpPr>
        <p:spPr>
          <a:xfrm>
            <a:off x="6075412" y="985967"/>
            <a:ext cx="2766372" cy="8309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€14.5m capital investment (</a:t>
            </a:r>
            <a:r>
              <a:rPr lang="en-US" sz="1600" dirty="0" err="1">
                <a:solidFill>
                  <a:schemeClr val="bg1"/>
                </a:solidFill>
              </a:rPr>
              <a:t>Interreg</a:t>
            </a:r>
            <a:r>
              <a:rPr lang="en-US" sz="1600" dirty="0">
                <a:solidFill>
                  <a:schemeClr val="bg1"/>
                </a:solidFill>
              </a:rPr>
              <a:t>, institutions, governments, provinces)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8449EC-E3F1-A040-9EF6-1CBF171FA136}"/>
              </a:ext>
            </a:extLst>
          </p:cNvPr>
          <p:cNvSpPr txBox="1"/>
          <p:nvPr/>
        </p:nvSpPr>
        <p:spPr>
          <a:xfrm>
            <a:off x="6075412" y="1957629"/>
            <a:ext cx="2766372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Committed manpower of 100+ man years (scientists and engineers) over the next 5 years 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0298A64-E60B-2C4F-AB39-6E243164A1F5}"/>
              </a:ext>
            </a:extLst>
          </p:cNvPr>
          <p:cNvSpPr/>
          <p:nvPr/>
        </p:nvSpPr>
        <p:spPr>
          <a:xfrm>
            <a:off x="3668987" y="1557339"/>
            <a:ext cx="2406425" cy="1477508"/>
          </a:xfrm>
          <a:prstGeom prst="cloud">
            <a:avLst/>
          </a:prstGeom>
          <a:solidFill>
            <a:srgbClr val="00ABA5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plus contributions from AEI, Australia, Italy, the UK, etc.</a:t>
            </a:r>
          </a:p>
        </p:txBody>
      </p:sp>
    </p:spTree>
    <p:extLst>
      <p:ext uri="{BB962C8B-B14F-4D97-AF65-F5344CB8AC3E}">
        <p14:creationId xmlns:p14="http://schemas.microsoft.com/office/powerpoint/2010/main" val="2254844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E5229-8D5C-DB46-88C9-D2A01FA59E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B05817-6BE4-DB4D-ACB0-CDBCC7CACF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260838E8-9BBC-694F-99D1-34EB98669E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22452" r="6123" b="2548"/>
          <a:stretch/>
        </p:blipFill>
        <p:spPr bwMode="auto">
          <a:xfrm flipV="1">
            <a:off x="0" y="0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5435AFE-3BF1-D04C-BB20-3EE89A382524}"/>
              </a:ext>
            </a:extLst>
          </p:cNvPr>
          <p:cNvSpPr txBox="1">
            <a:spLocks/>
          </p:cNvSpPr>
          <p:nvPr/>
        </p:nvSpPr>
        <p:spPr>
          <a:xfrm>
            <a:off x="231557" y="169379"/>
            <a:ext cx="8795786" cy="66382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FFFFF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Einstein Telescope + </a:t>
            </a:r>
            <a:r>
              <a:rPr lang="en-US" sz="3600" dirty="0" err="1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rPr>
              <a:t>ETpathfinder</a:t>
            </a:r>
            <a:endParaRPr lang="en-US" sz="3600" dirty="0">
              <a:solidFill>
                <a:schemeClr val="bg1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32C799-EE82-B642-8C04-C9D8C8002323}"/>
              </a:ext>
            </a:extLst>
          </p:cNvPr>
          <p:cNvSpPr txBox="1"/>
          <p:nvPr/>
        </p:nvSpPr>
        <p:spPr>
          <a:xfrm>
            <a:off x="7502567" y="4816575"/>
            <a:ext cx="1524776" cy="2628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8" dirty="0">
                <a:solidFill>
                  <a:schemeClr val="bg2">
                    <a:lumMod val="75000"/>
                  </a:schemeClr>
                </a:solidFill>
              </a:rPr>
              <a:t>Picture: LIGO magazine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F28B5D2-AED1-C440-91E5-F2C0B77866B2}"/>
              </a:ext>
            </a:extLst>
          </p:cNvPr>
          <p:cNvSpPr txBox="1">
            <a:spLocks noChangeArrowheads="1"/>
          </p:cNvSpPr>
          <p:nvPr/>
        </p:nvSpPr>
        <p:spPr bwMode="auto">
          <a:xfrm rot="2579225">
            <a:off x="3584216" y="3226673"/>
            <a:ext cx="1731564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15" b="1" dirty="0">
                <a:solidFill>
                  <a:schemeClr val="bg1"/>
                </a:solidFill>
              </a:rPr>
              <a:t>Cosmology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18A6EFDD-3763-C04B-B637-FC64A1DA8D97}"/>
              </a:ext>
            </a:extLst>
          </p:cNvPr>
          <p:cNvSpPr txBox="1">
            <a:spLocks noChangeArrowheads="1"/>
          </p:cNvSpPr>
          <p:nvPr/>
        </p:nvSpPr>
        <p:spPr bwMode="auto">
          <a:xfrm rot="-2850443">
            <a:off x="1267125" y="3161738"/>
            <a:ext cx="1986441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15" b="1" dirty="0">
                <a:solidFill>
                  <a:schemeClr val="bg1"/>
                </a:solidFill>
              </a:rPr>
              <a:t>Astrophysics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58C3ACCC-1C73-5A46-99B5-D111FD866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128" y="4599977"/>
            <a:ext cx="3106941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15" b="1" dirty="0">
                <a:solidFill>
                  <a:schemeClr val="bg1"/>
                </a:solidFill>
              </a:rPr>
              <a:t>Fundamental Science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BBC626-BF1D-DA49-BBF8-2BA0AA1AE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3323" y="1229233"/>
            <a:ext cx="3621248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15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Technology Development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EFA062-0931-A546-B192-3E28AD74A9B3}"/>
              </a:ext>
            </a:extLst>
          </p:cNvPr>
          <p:cNvSpPr txBox="1">
            <a:spLocks noChangeArrowheads="1"/>
          </p:cNvSpPr>
          <p:nvPr/>
        </p:nvSpPr>
        <p:spPr bwMode="auto">
          <a:xfrm rot="18841448">
            <a:off x="-380550" y="2359124"/>
            <a:ext cx="3089307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15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Industry Engagement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13541A-765E-7D4E-A601-D85A5675318B}"/>
              </a:ext>
            </a:extLst>
          </p:cNvPr>
          <p:cNvSpPr txBox="1">
            <a:spLocks noChangeArrowheads="1"/>
          </p:cNvSpPr>
          <p:nvPr/>
        </p:nvSpPr>
        <p:spPr bwMode="auto">
          <a:xfrm rot="2811180">
            <a:off x="5403952" y="2515358"/>
            <a:ext cx="3400675" cy="77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15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Educating and Training </a:t>
            </a:r>
          </a:p>
          <a:p>
            <a:pPr eaLnBrk="1" hangingPunct="1"/>
            <a:r>
              <a:rPr lang="en-US" sz="2215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the Next Generation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345942F5-5AC4-8A46-BAA5-7D7C9B34235D}"/>
              </a:ext>
            </a:extLst>
          </p:cNvPr>
          <p:cNvSpPr/>
          <p:nvPr/>
        </p:nvSpPr>
        <p:spPr>
          <a:xfrm>
            <a:off x="6803472" y="965826"/>
            <a:ext cx="2223871" cy="1149292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Very exciting times ahead !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859FA033-BFB3-DB48-9AB7-3EE3E94FDE21}"/>
              </a:ext>
            </a:extLst>
          </p:cNvPr>
          <p:cNvSpPr/>
          <p:nvPr/>
        </p:nvSpPr>
        <p:spPr>
          <a:xfrm>
            <a:off x="5200567" y="3747494"/>
            <a:ext cx="2514939" cy="1149292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ET is in a hot state right now</a:t>
            </a:r>
          </a:p>
        </p:txBody>
      </p:sp>
    </p:spTree>
    <p:extLst>
      <p:ext uri="{BB962C8B-B14F-4D97-AF65-F5344CB8AC3E}">
        <p14:creationId xmlns:p14="http://schemas.microsoft.com/office/powerpoint/2010/main" val="114402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nikhef.nl/pub/departments/mt/projects/EinsteinTelescoop/Artistic/EinsteinTelescope1.jpg">
            <a:extLst>
              <a:ext uri="{FF2B5EF4-FFF2-40B4-BE49-F238E27FC236}">
                <a16:creationId xmlns:a16="http://schemas.microsoft.com/office/drawing/2014/main" id="{63CDAE62-3FCB-0144-A9F9-B60B5BFC2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262" y="1135644"/>
            <a:ext cx="4534296" cy="319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A5C9B616-AEED-9147-9F1A-017A9D94C716}"/>
              </a:ext>
            </a:extLst>
          </p:cNvPr>
          <p:cNvSpPr txBox="1">
            <a:spLocks/>
          </p:cNvSpPr>
          <p:nvPr/>
        </p:nvSpPr>
        <p:spPr>
          <a:xfrm>
            <a:off x="2991173" y="134361"/>
            <a:ext cx="5695626" cy="950519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FFFFF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nl-NL" dirty="0" err="1">
                <a:solidFill>
                  <a:srgbClr val="001C3D"/>
                </a:solidFill>
              </a:rPr>
              <a:t>From</a:t>
            </a:r>
            <a:r>
              <a:rPr lang="nl-NL" dirty="0">
                <a:solidFill>
                  <a:srgbClr val="001C3D"/>
                </a:solidFill>
              </a:rPr>
              <a:t> </a:t>
            </a:r>
            <a:r>
              <a:rPr lang="nl-NL" dirty="0" err="1">
                <a:solidFill>
                  <a:srgbClr val="001C3D"/>
                </a:solidFill>
              </a:rPr>
              <a:t>Current</a:t>
            </a:r>
            <a:r>
              <a:rPr lang="nl-NL" dirty="0">
                <a:solidFill>
                  <a:srgbClr val="001C3D"/>
                </a:solidFill>
              </a:rPr>
              <a:t> Detectors </a:t>
            </a:r>
            <a:r>
              <a:rPr lang="nl-NL" dirty="0" err="1">
                <a:solidFill>
                  <a:srgbClr val="001C3D"/>
                </a:solidFill>
              </a:rPr>
              <a:t>to</a:t>
            </a:r>
            <a:r>
              <a:rPr lang="nl-NL" dirty="0">
                <a:solidFill>
                  <a:srgbClr val="001C3D"/>
                </a:solidFill>
              </a:rPr>
              <a:t> </a:t>
            </a:r>
          </a:p>
          <a:p>
            <a:r>
              <a:rPr lang="nl-NL" dirty="0">
                <a:solidFill>
                  <a:srgbClr val="001C3D"/>
                </a:solidFill>
              </a:rPr>
              <a:t>3G/Einstein </a:t>
            </a:r>
            <a:r>
              <a:rPr lang="nl-NL" dirty="0" err="1">
                <a:solidFill>
                  <a:srgbClr val="001C3D"/>
                </a:solidFill>
              </a:rPr>
              <a:t>Telescope</a:t>
            </a:r>
            <a:endParaRPr lang="nl-NL" dirty="0">
              <a:solidFill>
                <a:srgbClr val="001C3D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3EEB40-ED6C-7741-B1D2-775047EC7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3" y="3509682"/>
            <a:ext cx="2484071" cy="1633818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A9E02B-54B4-A94C-83F2-7ABE92353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1" y="1785577"/>
            <a:ext cx="2487636" cy="1645861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B4D4BA-312D-004E-9DF5-F0B75B39E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5" y="46493"/>
            <a:ext cx="2491256" cy="1660838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EFABAE-D15D-C646-8280-89C061C05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1" y="1788033"/>
            <a:ext cx="2487636" cy="1645861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991ED1-9C52-9D42-9209-7A334EE11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5" y="51404"/>
            <a:ext cx="2491256" cy="1660838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637CF5-7785-8D4E-BF3F-821502DAB191}"/>
              </a:ext>
            </a:extLst>
          </p:cNvPr>
          <p:cNvSpPr txBox="1"/>
          <p:nvPr/>
        </p:nvSpPr>
        <p:spPr>
          <a:xfrm>
            <a:off x="216947" y="4943981"/>
            <a:ext cx="1064394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450"/>
              </a:spcBef>
              <a:buClr>
                <a:srgbClr val="313131"/>
              </a:buClr>
            </a:pPr>
            <a:r>
              <a:rPr lang="en-US" sz="1050" b="1" dirty="0">
                <a:solidFill>
                  <a:srgbClr val="FFFF00"/>
                </a:solidFill>
              </a:rPr>
              <a:t>LIGO, Hanford, WA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81580-7152-0646-B065-8C3F28F3F6EE}"/>
              </a:ext>
            </a:extLst>
          </p:cNvPr>
          <p:cNvSpPr txBox="1"/>
          <p:nvPr/>
        </p:nvSpPr>
        <p:spPr>
          <a:xfrm>
            <a:off x="207687" y="3255577"/>
            <a:ext cx="1112484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450"/>
              </a:spcBef>
              <a:buClr>
                <a:srgbClr val="313131"/>
              </a:buClr>
            </a:pPr>
            <a:r>
              <a:rPr lang="en-US" sz="1050" b="1" dirty="0">
                <a:solidFill>
                  <a:srgbClr val="FFFF00"/>
                </a:solidFill>
              </a:rPr>
              <a:t>LIGO, Livingston, LA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7A34B3-4459-1A42-AD49-6B2F46D1AF6B}"/>
              </a:ext>
            </a:extLst>
          </p:cNvPr>
          <p:cNvSpPr txBox="1"/>
          <p:nvPr/>
        </p:nvSpPr>
        <p:spPr>
          <a:xfrm>
            <a:off x="210703" y="1506536"/>
            <a:ext cx="1093248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450"/>
              </a:spcBef>
              <a:buClr>
                <a:srgbClr val="313131"/>
              </a:buClr>
            </a:pPr>
            <a:r>
              <a:rPr lang="en-US" sz="1050" b="1" dirty="0">
                <a:solidFill>
                  <a:srgbClr val="FFFF00"/>
                </a:solidFill>
              </a:rPr>
              <a:t>Virgo, Cascina, Italy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3503AF-B3E6-B04F-88F9-3A0DE81F76FB}"/>
              </a:ext>
            </a:extLst>
          </p:cNvPr>
          <p:cNvSpPr txBox="1"/>
          <p:nvPr/>
        </p:nvSpPr>
        <p:spPr>
          <a:xfrm>
            <a:off x="6717408" y="4084421"/>
            <a:ext cx="1519647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450"/>
              </a:spcBef>
              <a:buClr>
                <a:srgbClr val="313131"/>
              </a:buClr>
            </a:pPr>
            <a:r>
              <a:rPr lang="en-US" sz="1050" b="1" dirty="0">
                <a:solidFill>
                  <a:srgbClr val="FFFF00"/>
                </a:solidFill>
              </a:rPr>
              <a:t>Planned Einstein Telescope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43731227-57B5-B44A-937E-B9B3E7360983}"/>
              </a:ext>
            </a:extLst>
          </p:cNvPr>
          <p:cNvSpPr/>
          <p:nvPr/>
        </p:nvSpPr>
        <p:spPr>
          <a:xfrm>
            <a:off x="2781946" y="2316997"/>
            <a:ext cx="953146" cy="650928"/>
          </a:xfrm>
          <a:prstGeom prst="rightArrow">
            <a:avLst/>
          </a:prstGeom>
          <a:solidFill>
            <a:srgbClr val="00A2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8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AC516-C6B7-394D-99BD-DF776407F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817" y="189852"/>
            <a:ext cx="8526676" cy="1653944"/>
          </a:xfrm>
        </p:spPr>
        <p:txBody>
          <a:bodyPr/>
          <a:lstStyle/>
          <a:p>
            <a:r>
              <a:rPr lang="en-US" sz="4000" dirty="0"/>
              <a:t>Reaching for the full cosmos!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D40FAD78-0E30-3249-AB67-4C3405832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04" y="864896"/>
            <a:ext cx="5231940" cy="3941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4724A6-00B1-2C4F-BF07-FB358D82E7A0}"/>
              </a:ext>
            </a:extLst>
          </p:cNvPr>
          <p:cNvSpPr txBox="1"/>
          <p:nvPr/>
        </p:nvSpPr>
        <p:spPr>
          <a:xfrm rot="16200000">
            <a:off x="6683159" y="2517038"/>
            <a:ext cx="1598515" cy="2300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9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Credit: Evan Hall &amp; John Miller</a:t>
            </a: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2E614EFF-2C10-944F-899B-49BBF63DB561}"/>
              </a:ext>
            </a:extLst>
          </p:cNvPr>
          <p:cNvSpPr/>
          <p:nvPr/>
        </p:nvSpPr>
        <p:spPr>
          <a:xfrm>
            <a:off x="1242302" y="864896"/>
            <a:ext cx="522947" cy="3408255"/>
          </a:xfrm>
          <a:prstGeom prst="upArrow">
            <a:avLst/>
          </a:prstGeom>
          <a:gradFill flip="none" rotWithShape="1">
            <a:gsLst>
              <a:gs pos="15000">
                <a:schemeClr val="accent6">
                  <a:lumMod val="20000"/>
                  <a:lumOff val="80000"/>
                </a:schemeClr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47" dirty="0"/>
              <a:t>Seeing further out  </a:t>
            </a: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DDE64CDF-9227-2249-AA62-44C1648F93EC}"/>
              </a:ext>
            </a:extLst>
          </p:cNvPr>
          <p:cNvSpPr/>
          <p:nvPr/>
        </p:nvSpPr>
        <p:spPr>
          <a:xfrm>
            <a:off x="1765249" y="864896"/>
            <a:ext cx="556955" cy="3408255"/>
          </a:xfrm>
          <a:prstGeom prst="upArrow">
            <a:avLst/>
          </a:prstGeom>
          <a:gradFill flip="none" rotWithShape="1">
            <a:gsLst>
              <a:gs pos="31000">
                <a:schemeClr val="accent4">
                  <a:lumMod val="20000"/>
                  <a:lumOff val="80000"/>
                </a:schemeClr>
              </a:gs>
              <a:gs pos="59000">
                <a:schemeClr val="accent4">
                  <a:lumMod val="75000"/>
                </a:schemeClr>
              </a:gs>
              <a:gs pos="99000">
                <a:schemeClr val="accent4">
                  <a:lumMod val="5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47" dirty="0"/>
              <a:t>Seeing back in time 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75F40AD-BE8D-BA48-9862-C74549BB0D03}"/>
              </a:ext>
            </a:extLst>
          </p:cNvPr>
          <p:cNvSpPr/>
          <p:nvPr/>
        </p:nvSpPr>
        <p:spPr>
          <a:xfrm>
            <a:off x="3879994" y="3431327"/>
            <a:ext cx="1083005" cy="841823"/>
          </a:xfrm>
          <a:custGeom>
            <a:avLst/>
            <a:gdLst>
              <a:gd name="connsiteX0" fmla="*/ 0 w 1326777"/>
              <a:gd name="connsiteY0" fmla="*/ 959224 h 959224"/>
              <a:gd name="connsiteX1" fmla="*/ 1317812 w 1326777"/>
              <a:gd name="connsiteY1" fmla="*/ 0 h 959224"/>
              <a:gd name="connsiteX2" fmla="*/ 1326777 w 1326777"/>
              <a:gd name="connsiteY2" fmla="*/ 950259 h 959224"/>
              <a:gd name="connsiteX3" fmla="*/ 0 w 1326777"/>
              <a:gd name="connsiteY3" fmla="*/ 959224 h 95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77" h="959224">
                <a:moveTo>
                  <a:pt x="0" y="959224"/>
                </a:moveTo>
                <a:lnTo>
                  <a:pt x="1317812" y="0"/>
                </a:lnTo>
                <a:cubicBezTo>
                  <a:pt x="1320800" y="316753"/>
                  <a:pt x="1323789" y="633506"/>
                  <a:pt x="1326777" y="950259"/>
                </a:cubicBezTo>
                <a:lnTo>
                  <a:pt x="0" y="959224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7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12106-3D3A-CD4B-8EBA-5E2D9CD7B320}"/>
              </a:ext>
            </a:extLst>
          </p:cNvPr>
          <p:cNvSpPr txBox="1"/>
          <p:nvPr/>
        </p:nvSpPr>
        <p:spPr>
          <a:xfrm>
            <a:off x="4278126" y="3959259"/>
            <a:ext cx="719299" cy="284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47">
                <a:solidFill>
                  <a:schemeClr val="bg1"/>
                </a:solidFill>
              </a:rPr>
              <a:t>GWTC-1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3D19B8DC-3A1F-8B4E-ACA8-C25851E4B32B}"/>
              </a:ext>
            </a:extLst>
          </p:cNvPr>
          <p:cNvSpPr/>
          <p:nvPr/>
        </p:nvSpPr>
        <p:spPr>
          <a:xfrm rot="2638445">
            <a:off x="5655498" y="2470988"/>
            <a:ext cx="1545409" cy="729304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8" dirty="0"/>
              <a:t>Seeds of supermassive Black holes?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BFDAA3B-FC97-8742-B3D4-D81644E79BE5}"/>
              </a:ext>
            </a:extLst>
          </p:cNvPr>
          <p:cNvSpPr/>
          <p:nvPr/>
        </p:nvSpPr>
        <p:spPr>
          <a:xfrm rot="2638445">
            <a:off x="2106454" y="3179207"/>
            <a:ext cx="1545409" cy="729304"/>
          </a:xfrm>
          <a:prstGeom prst="cloud">
            <a:avLst/>
          </a:prstGeom>
          <a:solidFill>
            <a:srgbClr val="00D2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8" dirty="0"/>
              <a:t>Primordial black holes </a:t>
            </a:r>
            <a:r>
              <a:rPr lang="en-US" sz="1108"/>
              <a:t>as dark matter?</a:t>
            </a:r>
            <a:endParaRPr lang="en-US" sz="1108" dirty="0"/>
          </a:p>
        </p:txBody>
      </p:sp>
    </p:spTree>
    <p:extLst>
      <p:ext uri="{BB962C8B-B14F-4D97-AF65-F5344CB8AC3E}">
        <p14:creationId xmlns:p14="http://schemas.microsoft.com/office/powerpoint/2010/main" val="255914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C52A7-0B96-2D41-BDB9-7F01FADF6B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Parameter Estimation with 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087CB-D894-EC46-A871-E7A114D3E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2559" y="1076047"/>
            <a:ext cx="4196618" cy="1314450"/>
          </a:xfrm>
        </p:spPr>
        <p:txBody>
          <a:bodyPr/>
          <a:lstStyle/>
          <a:p>
            <a:r>
              <a:rPr lang="en-US" dirty="0"/>
              <a:t>Simulated for a GW150914 like event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0A93E3-9193-3C41-BDA9-980547584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7" t="2360" r="62358" b="4727"/>
          <a:stretch/>
        </p:blipFill>
        <p:spPr>
          <a:xfrm>
            <a:off x="1007604" y="1437624"/>
            <a:ext cx="3402378" cy="2677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1E2127-8E56-584D-A7B5-BDD293013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731" y="1413618"/>
            <a:ext cx="3818921" cy="2701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16B948-82CB-BA4C-9856-3704F6291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060" y="1653648"/>
            <a:ext cx="971605" cy="14019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1AD9DA-B867-BD42-9FBA-E2A3E8F5911F}"/>
              </a:ext>
            </a:extLst>
          </p:cNvPr>
          <p:cNvSpPr txBox="1"/>
          <p:nvPr/>
        </p:nvSpPr>
        <p:spPr>
          <a:xfrm rot="16200000">
            <a:off x="3309110" y="2248543"/>
            <a:ext cx="17668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Credit S. Vitale, private com.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1C29E-60AD-0B4E-A884-B2AECCA91C0C}"/>
              </a:ext>
            </a:extLst>
          </p:cNvPr>
          <p:cNvSpPr txBox="1"/>
          <p:nvPr/>
        </p:nvSpPr>
        <p:spPr>
          <a:xfrm rot="16200000">
            <a:off x="7235615" y="2084846"/>
            <a:ext cx="12763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50">
                <a:solidFill>
                  <a:schemeClr val="tx1">
                    <a:lumMod val="50000"/>
                    <a:lumOff val="50000"/>
                  </a:schemeClr>
                </a:solidFill>
              </a:rPr>
              <a:t>arXiv:1804.07866v2</a:t>
            </a:r>
          </a:p>
        </p:txBody>
      </p:sp>
    </p:spTree>
    <p:extLst>
      <p:ext uri="{BB962C8B-B14F-4D97-AF65-F5344CB8AC3E}">
        <p14:creationId xmlns:p14="http://schemas.microsoft.com/office/powerpoint/2010/main" val="1309266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80566-9B65-8E4D-A384-BBC6DD56AC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Seeing BNS in GW before merger 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39A0665E-0542-FA43-8DD8-7ED13DD9B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17" y="838672"/>
            <a:ext cx="4782407" cy="394243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D9A439-907E-404A-AD9D-E38E83531E5B}"/>
              </a:ext>
            </a:extLst>
          </p:cNvPr>
          <p:cNvCxnSpPr/>
          <p:nvPr/>
        </p:nvCxnSpPr>
        <p:spPr>
          <a:xfrm>
            <a:off x="3202127" y="2944906"/>
            <a:ext cx="4104456" cy="0"/>
          </a:xfrm>
          <a:prstGeom prst="line">
            <a:avLst/>
          </a:prstGeom>
          <a:ln>
            <a:solidFill>
              <a:srgbClr val="7030A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Up Arrow 6">
            <a:extLst>
              <a:ext uri="{FF2B5EF4-FFF2-40B4-BE49-F238E27FC236}">
                <a16:creationId xmlns:a16="http://schemas.microsoft.com/office/drawing/2014/main" id="{BE4A3714-2FAC-9947-B706-CE6660CC50D6}"/>
              </a:ext>
            </a:extLst>
          </p:cNvPr>
          <p:cNvSpPr/>
          <p:nvPr/>
        </p:nvSpPr>
        <p:spPr>
          <a:xfrm>
            <a:off x="3801662" y="3119168"/>
            <a:ext cx="108012" cy="390065"/>
          </a:xfrm>
          <a:prstGeom prst="up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343673E5-6480-2440-81FF-C88D22DD1D7E}"/>
              </a:ext>
            </a:extLst>
          </p:cNvPr>
          <p:cNvSpPr/>
          <p:nvPr/>
        </p:nvSpPr>
        <p:spPr>
          <a:xfrm flipH="1">
            <a:off x="4444265" y="3110033"/>
            <a:ext cx="101724" cy="390065"/>
          </a:xfrm>
          <a:prstGeom prst="up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A2769F-93EA-8A46-BCCE-098997995B73}"/>
              </a:ext>
            </a:extLst>
          </p:cNvPr>
          <p:cNvSpPr txBox="1"/>
          <p:nvPr/>
        </p:nvSpPr>
        <p:spPr>
          <a:xfrm>
            <a:off x="3584982" y="3531127"/>
            <a:ext cx="4812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>
                <a:solidFill>
                  <a:srgbClr val="7030A0"/>
                </a:solidFill>
              </a:rPr>
              <a:t>~3h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46DED5-8D8C-6345-8220-677242101030}"/>
              </a:ext>
            </a:extLst>
          </p:cNvPr>
          <p:cNvSpPr txBox="1"/>
          <p:nvPr/>
        </p:nvSpPr>
        <p:spPr>
          <a:xfrm>
            <a:off x="4308424" y="3531127"/>
            <a:ext cx="7825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7030A0"/>
                </a:solidFill>
              </a:rPr>
              <a:t>~30min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99D834-EE52-1D47-92EF-E60194EF6DF4}"/>
              </a:ext>
            </a:extLst>
          </p:cNvPr>
          <p:cNvSpPr txBox="1"/>
          <p:nvPr/>
        </p:nvSpPr>
        <p:spPr>
          <a:xfrm rot="16200000">
            <a:off x="7000087" y="2646068"/>
            <a:ext cx="1082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Credit: Evan Hall</a:t>
            </a:r>
          </a:p>
        </p:txBody>
      </p:sp>
    </p:spTree>
    <p:extLst>
      <p:ext uri="{BB962C8B-B14F-4D97-AF65-F5344CB8AC3E}">
        <p14:creationId xmlns:p14="http://schemas.microsoft.com/office/powerpoint/2010/main" val="1912096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24259-417E-2148-8B97-9DDA60E2BD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Science Case for 3G very broad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DC63BE-C05F-FC43-A9EF-2DE7E91C9F8E}"/>
              </a:ext>
            </a:extLst>
          </p:cNvPr>
          <p:cNvSpPr txBox="1"/>
          <p:nvPr/>
        </p:nvSpPr>
        <p:spPr>
          <a:xfrm>
            <a:off x="985967" y="1012474"/>
            <a:ext cx="1998221" cy="342144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>
              <a:spcAft>
                <a:spcPts val="225"/>
              </a:spcAft>
            </a:pPr>
            <a:r>
              <a:rPr lang="en-US" sz="1100" b="1" u="sng" dirty="0">
                <a:solidFill>
                  <a:schemeClr val="bg1"/>
                </a:solidFill>
              </a:rPr>
              <a:t>Fundamental Physics and Gravity</a:t>
            </a: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Is the nature of gravitational radiation as predicted by Einstein's theory?</a:t>
            </a: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Are black hole </a:t>
            </a:r>
            <a:r>
              <a:rPr lang="en-US" sz="1100" dirty="0" err="1">
                <a:solidFill>
                  <a:schemeClr val="bg1"/>
                </a:solidFill>
              </a:rPr>
              <a:t>spacetimes</a:t>
            </a:r>
            <a:r>
              <a:rPr lang="en-US" sz="1100" dirty="0">
                <a:solidFill>
                  <a:schemeClr val="bg1"/>
                </a:solidFill>
              </a:rPr>
              <a:t> uniquely given by the Kerr geometry?</a:t>
            </a: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What is the physics of gravitational collapse?</a:t>
            </a: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What is the equation of state of matter at supra-nuclear densities as might be found in neutron star cores?</a:t>
            </a: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 What is the maximum mass of a neutron star?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535ABA-66F1-754C-8E95-B36463BD4A64}"/>
              </a:ext>
            </a:extLst>
          </p:cNvPr>
          <p:cNvSpPr txBox="1"/>
          <p:nvPr/>
        </p:nvSpPr>
        <p:spPr>
          <a:xfrm>
            <a:off x="3178104" y="1012473"/>
            <a:ext cx="2704536" cy="3421449"/>
          </a:xfrm>
          <a:prstGeom prst="rect">
            <a:avLst/>
          </a:prstGeom>
          <a:solidFill>
            <a:srgbClr val="E86D27"/>
          </a:solidFill>
        </p:spPr>
        <p:txBody>
          <a:bodyPr wrap="square" rtlCol="0">
            <a:spAutoFit/>
          </a:bodyPr>
          <a:lstStyle/>
          <a:p>
            <a:pPr>
              <a:spcAft>
                <a:spcPts val="225"/>
              </a:spcAft>
            </a:pPr>
            <a:r>
              <a:rPr lang="en-US" sz="1100" b="1" u="sng" dirty="0">
                <a:solidFill>
                  <a:schemeClr val="bg1"/>
                </a:solidFill>
              </a:rPr>
              <a:t>Astrophysics and </a:t>
            </a:r>
            <a:r>
              <a:rPr lang="en-US" sz="1100" b="1" u="sng" dirty="0" err="1">
                <a:solidFill>
                  <a:schemeClr val="bg1"/>
                </a:solidFill>
              </a:rPr>
              <a:t>Multimessenger</a:t>
            </a:r>
            <a:r>
              <a:rPr lang="en-US" sz="1100" b="1" u="sng" dirty="0">
                <a:solidFill>
                  <a:schemeClr val="bg1"/>
                </a:solidFill>
              </a:rPr>
              <a:t> Astronomy</a:t>
            </a: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What is the mass function of black holes and neutron stars and their redshift distribution? </a:t>
            </a: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How do compact binaries form and evolve?</a:t>
            </a: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What is the physical mechanism behind supernovae and how asymmetric is the gravitational collapse that ensues?</a:t>
            </a: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Do relativistic instabilities occur in young neutron stars and if so what is their role in the evolution of neutron stars?</a:t>
            </a: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What is the nature of the neutron star crust and its interaction with the core?</a:t>
            </a: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What is the population of GW sources at high redshifts?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ADC962-7AD6-124D-A250-91A9CB7E87F6}"/>
              </a:ext>
            </a:extLst>
          </p:cNvPr>
          <p:cNvSpPr txBox="1"/>
          <p:nvPr/>
        </p:nvSpPr>
        <p:spPr>
          <a:xfrm>
            <a:off x="6076556" y="1012472"/>
            <a:ext cx="1665364" cy="3421449"/>
          </a:xfrm>
          <a:prstGeom prst="rect">
            <a:avLst/>
          </a:prstGeom>
          <a:solidFill>
            <a:srgbClr val="149C1B"/>
          </a:solidFill>
        </p:spPr>
        <p:txBody>
          <a:bodyPr wrap="square" rtlCol="0">
            <a:spAutoFit/>
          </a:bodyPr>
          <a:lstStyle/>
          <a:p>
            <a:pPr>
              <a:spcAft>
                <a:spcPts val="225"/>
              </a:spcAft>
            </a:pPr>
            <a:r>
              <a:rPr lang="en-US" sz="1400" b="1" u="sng" dirty="0">
                <a:solidFill>
                  <a:schemeClr val="bg1"/>
                </a:solidFill>
              </a:rPr>
              <a:t>Cosmology</a:t>
            </a: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en-GB" sz="1100" dirty="0">
                <a:solidFill>
                  <a:schemeClr val="bg1"/>
                </a:solidFill>
              </a:rPr>
              <a:t>What are the true distances of cosmological sources</a:t>
            </a:r>
            <a:r>
              <a:rPr lang="en-US" sz="1100" dirty="0">
                <a:solidFill>
                  <a:schemeClr val="bg1"/>
                </a:solidFill>
              </a:rPr>
              <a:t>?</a:t>
            </a: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en-GB" sz="1100" dirty="0">
                <a:solidFill>
                  <a:schemeClr val="bg1"/>
                </a:solidFill>
              </a:rPr>
              <a:t>What is the equation of state (</a:t>
            </a:r>
            <a:r>
              <a:rPr lang="en-GB" sz="1100" dirty="0" err="1">
                <a:solidFill>
                  <a:schemeClr val="bg1"/>
                </a:solidFill>
              </a:rPr>
              <a:t>EoS</a:t>
            </a:r>
            <a:r>
              <a:rPr lang="en-GB" sz="1100" dirty="0">
                <a:solidFill>
                  <a:schemeClr val="bg1"/>
                </a:solidFill>
              </a:rPr>
              <a:t>) of dark energy and how does it vary with redshift? </a:t>
            </a: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en-GB" sz="1100" dirty="0">
                <a:solidFill>
                  <a:schemeClr val="bg1"/>
                </a:solidFill>
              </a:rPr>
              <a:t>How did the black holes at galactic nuclei form and evolve? </a:t>
            </a: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en-GB" sz="1100" dirty="0">
                <a:solidFill>
                  <a:schemeClr val="bg1"/>
                </a:solidFill>
              </a:rPr>
              <a:t>What were the physical conditions in the primeval Universe and what phase transitions occurred in its early history?</a:t>
            </a:r>
          </a:p>
        </p:txBody>
      </p:sp>
    </p:spTree>
    <p:extLst>
      <p:ext uri="{BB962C8B-B14F-4D97-AF65-F5344CB8AC3E}">
        <p14:creationId xmlns:p14="http://schemas.microsoft.com/office/powerpoint/2010/main" val="1855621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nikhef.nl/pub/departments/mt/projects/EinsteinTelescoop/Artistic/EinsteinTelescope1.jpg">
            <a:extLst>
              <a:ext uri="{FF2B5EF4-FFF2-40B4-BE49-F238E27FC236}">
                <a16:creationId xmlns:a16="http://schemas.microsoft.com/office/drawing/2014/main" id="{3239A6E7-22D8-7543-90F4-C3D9FEABCF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9"/>
          <a:stretch/>
        </p:blipFill>
        <p:spPr bwMode="auto">
          <a:xfrm>
            <a:off x="0" y="-1"/>
            <a:ext cx="9132024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225C45-91AA-7C48-9425-A7549598F4E4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chemeClr val="accent5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DB38C5-FA6E-7C47-8E17-57204C22B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816" y="189852"/>
            <a:ext cx="7626103" cy="1653944"/>
          </a:xfrm>
        </p:spPr>
        <p:txBody>
          <a:bodyPr/>
          <a:lstStyle/>
          <a:p>
            <a:r>
              <a:rPr lang="en-US" sz="4400" dirty="0"/>
              <a:t>Key Concepts of ET in one slide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43C01D9-893E-2A46-9253-1A591AE7F07D}"/>
              </a:ext>
            </a:extLst>
          </p:cNvPr>
          <p:cNvGrpSpPr/>
          <p:nvPr/>
        </p:nvGrpSpPr>
        <p:grpSpPr>
          <a:xfrm>
            <a:off x="136699" y="845094"/>
            <a:ext cx="2960286" cy="3248783"/>
            <a:chOff x="136699" y="845094"/>
            <a:chExt cx="2960286" cy="324878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35FA1F-CE81-0E4E-B38C-55DA7592DEDD}"/>
                </a:ext>
              </a:extLst>
            </p:cNvPr>
            <p:cNvSpPr/>
            <p:nvPr/>
          </p:nvSpPr>
          <p:spPr>
            <a:xfrm>
              <a:off x="136699" y="845094"/>
              <a:ext cx="2960286" cy="309142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BestSiteComparison.pdf">
              <a:extLst>
                <a:ext uri="{FF2B5EF4-FFF2-40B4-BE49-F238E27FC236}">
                  <a16:creationId xmlns:a16="http://schemas.microsoft.com/office/drawing/2014/main" id="{BDFA04E7-06CB-3240-B6E9-F78596F2F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543" y="954509"/>
              <a:ext cx="2701389" cy="17747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rotWithShape="0">
                <a:srgbClr val="000000">
                  <a:alpha val="42998"/>
                </a:srgbClr>
              </a:outerShdw>
            </a:effectLst>
          </p:spPr>
        </p:pic>
        <p:sp>
          <p:nvSpPr>
            <p:cNvPr id="16" name="Subtitle 2">
              <a:extLst>
                <a:ext uri="{FF2B5EF4-FFF2-40B4-BE49-F238E27FC236}">
                  <a16:creationId xmlns:a16="http://schemas.microsoft.com/office/drawing/2014/main" id="{84CF62F9-484A-1F49-ADB7-94C8690B523C}"/>
                </a:ext>
              </a:extLst>
            </p:cNvPr>
            <p:cNvSpPr txBox="1">
              <a:spLocks/>
            </p:cNvSpPr>
            <p:nvPr/>
          </p:nvSpPr>
          <p:spPr>
            <a:xfrm>
              <a:off x="338487" y="2779427"/>
              <a:ext cx="2739144" cy="131445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kern="1200" baseline="0">
                  <a:solidFill>
                    <a:srgbClr val="001C3D"/>
                  </a:solidFill>
                  <a:latin typeface="+mj-lt"/>
                  <a:ea typeface="+mn-ea"/>
                  <a:cs typeface="Verdana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2pPr>
              <a:lvl3pPr marL="9144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3pPr>
              <a:lvl4pPr marL="13716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4pPr>
              <a:lvl5pPr marL="18288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bg1"/>
                  </a:solidFill>
                </a:rPr>
                <a:t>Underground location for </a:t>
              </a:r>
            </a:p>
            <a:p>
              <a:r>
                <a:rPr lang="en-US" sz="1800" dirty="0">
                  <a:solidFill>
                    <a:schemeClr val="bg1"/>
                  </a:solidFill>
                </a:rPr>
                <a:t>Reduction of seismic and </a:t>
              </a:r>
            </a:p>
            <a:p>
              <a:r>
                <a:rPr lang="en-US" sz="1800" dirty="0">
                  <a:solidFill>
                    <a:schemeClr val="bg1"/>
                  </a:solidFill>
                </a:rPr>
                <a:t>atmospheric GGN </a:t>
              </a:r>
            </a:p>
            <a:p>
              <a:r>
                <a:rPr lang="en-US" sz="1800" dirty="0">
                  <a:solidFill>
                    <a:schemeClr val="bg1"/>
                  </a:solidFill>
                </a:rPr>
                <a:t>+ long baseline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C68F22-5432-9443-A7C9-ACF3059BFE7A}"/>
              </a:ext>
            </a:extLst>
          </p:cNvPr>
          <p:cNvGrpSpPr/>
          <p:nvPr/>
        </p:nvGrpSpPr>
        <p:grpSpPr>
          <a:xfrm>
            <a:off x="3233684" y="1787161"/>
            <a:ext cx="2689207" cy="3242347"/>
            <a:chOff x="3233684" y="1787161"/>
            <a:chExt cx="2689207" cy="324234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9A847D6-C28D-864E-B4D6-030A74EFE9E2}"/>
                </a:ext>
              </a:extLst>
            </p:cNvPr>
            <p:cNvSpPr/>
            <p:nvPr/>
          </p:nvSpPr>
          <p:spPr>
            <a:xfrm>
              <a:off x="3233684" y="1787161"/>
              <a:ext cx="2682571" cy="324234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E590C20-DD69-5F47-854A-B85829216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8773" y="2386080"/>
              <a:ext cx="2493845" cy="2571575"/>
            </a:xfrm>
            <a:prstGeom prst="rect">
              <a:avLst/>
            </a:prstGeom>
          </p:spPr>
        </p:pic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id="{71613C2C-5CF0-2645-A529-D761759495DB}"/>
                </a:ext>
              </a:extLst>
            </p:cNvPr>
            <p:cNvSpPr txBox="1">
              <a:spLocks/>
            </p:cNvSpPr>
            <p:nvPr/>
          </p:nvSpPr>
          <p:spPr>
            <a:xfrm>
              <a:off x="3333164" y="1787162"/>
              <a:ext cx="2589727" cy="131445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kern="1200" baseline="0">
                  <a:solidFill>
                    <a:srgbClr val="001C3D"/>
                  </a:solidFill>
                  <a:latin typeface="+mj-lt"/>
                  <a:ea typeface="+mn-ea"/>
                  <a:cs typeface="Verdana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2pPr>
              <a:lvl3pPr marL="9144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3pPr>
              <a:lvl4pPr marL="13716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4pPr>
              <a:lvl5pPr marL="18288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bg1"/>
                  </a:solidFill>
                </a:rPr>
                <a:t>Triangular for full sky coverage and redundancy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8870AAC-1239-EC4A-A55B-A3CE24664A6D}"/>
              </a:ext>
            </a:extLst>
          </p:cNvPr>
          <p:cNvGrpSpPr/>
          <p:nvPr/>
        </p:nvGrpSpPr>
        <p:grpSpPr>
          <a:xfrm>
            <a:off x="6022371" y="823213"/>
            <a:ext cx="2821802" cy="3113305"/>
            <a:chOff x="6022371" y="823213"/>
            <a:chExt cx="2821802" cy="311330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85522D9-EBDE-AC40-A52D-5107128865CD}"/>
                </a:ext>
              </a:extLst>
            </p:cNvPr>
            <p:cNvGrpSpPr/>
            <p:nvPr/>
          </p:nvGrpSpPr>
          <p:grpSpPr>
            <a:xfrm>
              <a:off x="6022371" y="823213"/>
              <a:ext cx="2821802" cy="2133347"/>
              <a:chOff x="6022371" y="823213"/>
              <a:chExt cx="2821802" cy="2133347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58BEC1F-DD7C-CE40-B740-074828FFB603}"/>
                  </a:ext>
                </a:extLst>
              </p:cNvPr>
              <p:cNvSpPr/>
              <p:nvPr/>
            </p:nvSpPr>
            <p:spPr>
              <a:xfrm>
                <a:off x="6022371" y="823213"/>
                <a:ext cx="2821802" cy="2133347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9" descr="Layout_overview.pdf">
                <a:extLst>
                  <a:ext uri="{FF2B5EF4-FFF2-40B4-BE49-F238E27FC236}">
                    <a16:creationId xmlns:a16="http://schemas.microsoft.com/office/drawing/2014/main" id="{990B9DF9-8735-314F-B78C-902A5A5653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3608" y="945617"/>
                <a:ext cx="2625932" cy="1626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4" name="Subtitle 2">
              <a:extLst>
                <a:ext uri="{FF2B5EF4-FFF2-40B4-BE49-F238E27FC236}">
                  <a16:creationId xmlns:a16="http://schemas.microsoft.com/office/drawing/2014/main" id="{76218825-702D-BA4B-A8A0-BBF56AFA8322}"/>
                </a:ext>
              </a:extLst>
            </p:cNvPr>
            <p:cNvSpPr txBox="1">
              <a:spLocks/>
            </p:cNvSpPr>
            <p:nvPr/>
          </p:nvSpPr>
          <p:spPr>
            <a:xfrm>
              <a:off x="6140459" y="2622068"/>
              <a:ext cx="2589727" cy="131445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kern="1200" baseline="0">
                  <a:solidFill>
                    <a:srgbClr val="001C3D"/>
                  </a:solidFill>
                  <a:latin typeface="+mj-lt"/>
                  <a:ea typeface="+mn-ea"/>
                  <a:cs typeface="Verdana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2pPr>
              <a:lvl3pPr marL="9144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3pPr>
              <a:lvl4pPr marL="13716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4pPr>
              <a:lvl5pPr marL="18288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bg1"/>
                  </a:solidFill>
                </a:rPr>
                <a:t>Xylophone concept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ED816E15-AA71-2F4F-84F3-ACE6484AB67B}"/>
              </a:ext>
            </a:extLst>
          </p:cNvPr>
          <p:cNvSpPr/>
          <p:nvPr/>
        </p:nvSpPr>
        <p:spPr>
          <a:xfrm>
            <a:off x="6022371" y="3809619"/>
            <a:ext cx="2821802" cy="906027"/>
          </a:xfrm>
          <a:prstGeom prst="rect">
            <a:avLst/>
          </a:prstGeom>
          <a:solidFill>
            <a:srgbClr val="009D0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Many new technologies, like for instance cryogenic  silicon mirrors</a:t>
            </a:r>
          </a:p>
        </p:txBody>
      </p:sp>
    </p:spTree>
    <p:extLst>
      <p:ext uri="{BB962C8B-B14F-4D97-AF65-F5344CB8AC3E}">
        <p14:creationId xmlns:p14="http://schemas.microsoft.com/office/powerpoint/2010/main" val="167619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nikhef.nl/pub/departments/mt/projects/EinsteinTelescoop/Artistic/EinsteinTelescope1.jpg">
            <a:extLst>
              <a:ext uri="{FF2B5EF4-FFF2-40B4-BE49-F238E27FC236}">
                <a16:creationId xmlns:a16="http://schemas.microsoft.com/office/drawing/2014/main" id="{3239A6E7-22D8-7543-90F4-C3D9FEABCF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9"/>
          <a:stretch/>
        </p:blipFill>
        <p:spPr bwMode="auto">
          <a:xfrm>
            <a:off x="0" y="-1"/>
            <a:ext cx="9132024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225C45-91AA-7C48-9425-A7549598F4E4}"/>
              </a:ext>
            </a:extLst>
          </p:cNvPr>
          <p:cNvSpPr/>
          <p:nvPr/>
        </p:nvSpPr>
        <p:spPr>
          <a:xfrm>
            <a:off x="0" y="-2"/>
            <a:ext cx="9144000" cy="5143501"/>
          </a:xfrm>
          <a:prstGeom prst="rect">
            <a:avLst/>
          </a:prstGeom>
          <a:solidFill>
            <a:schemeClr val="accent5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DB38C5-FA6E-7C47-8E17-57204C22B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9639" y="1338575"/>
            <a:ext cx="5594104" cy="1653944"/>
          </a:xfrm>
        </p:spPr>
        <p:txBody>
          <a:bodyPr/>
          <a:lstStyle/>
          <a:p>
            <a:r>
              <a:rPr lang="en-US" sz="4400" dirty="0"/>
              <a:t>So, where are we with ET right now?</a:t>
            </a:r>
          </a:p>
        </p:txBody>
      </p:sp>
    </p:spTree>
    <p:extLst>
      <p:ext uri="{BB962C8B-B14F-4D97-AF65-F5344CB8AC3E}">
        <p14:creationId xmlns:p14="http://schemas.microsoft.com/office/powerpoint/2010/main" val="3002446329"/>
      </p:ext>
    </p:extLst>
  </p:cSld>
  <p:clrMapOvr>
    <a:masterClrMapping/>
  </p:clrMapOvr>
</p:sld>
</file>

<file path=ppt/theme/theme1.xml><?xml version="1.0" encoding="utf-8"?>
<a:theme xmlns:a="http://schemas.openxmlformats.org/drawingml/2006/main" name="Maastricht University">
  <a:themeElements>
    <a:clrScheme name="UM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7570</TotalTime>
  <Words>770</Words>
  <Application>Microsoft Macintosh PowerPoint</Application>
  <PresentationFormat>On-screen Show (16:9)</PresentationFormat>
  <Paragraphs>116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ＭＳ Ｐゴシック</vt:lpstr>
      <vt:lpstr>Arial</vt:lpstr>
      <vt:lpstr>Calibri</vt:lpstr>
      <vt:lpstr>Lucida Grande</vt:lpstr>
      <vt:lpstr>Verdana</vt:lpstr>
      <vt:lpstr>Maastricht University</vt:lpstr>
      <vt:lpstr>Einstein Telescope  and ETpathfinder  in a Nutshell</vt:lpstr>
      <vt:lpstr>From a few seconds of signals …</vt:lpstr>
      <vt:lpstr>PowerPoint Presentation</vt:lpstr>
      <vt:lpstr>Reaching for the full cosmos!</vt:lpstr>
      <vt:lpstr>Parameter Estimation with ET</vt:lpstr>
      <vt:lpstr>Seeing BNS in GW before merger </vt:lpstr>
      <vt:lpstr>Science Case for 3G very broad</vt:lpstr>
      <vt:lpstr>Key Concepts of ET in one slide</vt:lpstr>
      <vt:lpstr>So, where are we with ET right now?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Roadmap to Einstein Telescope</vt:lpstr>
      <vt:lpstr>ETpathfinder comes to Maastricht</vt:lpstr>
      <vt:lpstr>ETpathfinder comes to Maastricht</vt:lpstr>
      <vt:lpstr>Low Frequency Challenge</vt:lpstr>
      <vt:lpstr>New Technologies</vt:lpstr>
      <vt:lpstr>ETpathfinder = Collaborative Effort!</vt:lpstr>
      <vt:lpstr>PowerPoint Presentation</vt:lpstr>
    </vt:vector>
  </TitlesOfParts>
  <Company>Zuiderlicht BV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Jochen Lennertz</dc:creator>
  <cp:lastModifiedBy>Microsoft Office User</cp:lastModifiedBy>
  <cp:revision>78</cp:revision>
  <cp:lastPrinted>2019-09-09T06:18:42Z</cp:lastPrinted>
  <dcterms:created xsi:type="dcterms:W3CDTF">2016-01-20T13:07:02Z</dcterms:created>
  <dcterms:modified xsi:type="dcterms:W3CDTF">2019-09-09T07:29:31Z</dcterms:modified>
</cp:coreProperties>
</file>