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65" r:id="rId3"/>
    <p:sldId id="366" r:id="rId4"/>
    <p:sldId id="375" r:id="rId5"/>
    <p:sldId id="359" r:id="rId6"/>
    <p:sldId id="360" r:id="rId7"/>
    <p:sldId id="361" r:id="rId8"/>
    <p:sldId id="368" r:id="rId9"/>
    <p:sldId id="373" r:id="rId10"/>
    <p:sldId id="371" r:id="rId11"/>
    <p:sldId id="370" r:id="rId12"/>
    <p:sldId id="376" r:id="rId13"/>
    <p:sldId id="377" r:id="rId14"/>
    <p:sldId id="379" r:id="rId15"/>
    <p:sldId id="381" r:id="rId16"/>
    <p:sldId id="382" r:id="rId17"/>
    <p:sldId id="384" r:id="rId18"/>
    <p:sldId id="385" r:id="rId19"/>
    <p:sldId id="383" r:id="rId20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notesViewPr>
    <p:cSldViewPr>
      <p:cViewPr varScale="1">
        <p:scale>
          <a:sx n="79" d="100"/>
          <a:sy n="79" d="100"/>
        </p:scale>
        <p:origin x="-3930" y="-90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639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36" y="0"/>
            <a:ext cx="3078639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C36AE-F485-4B92-97F1-E0D37A991978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851"/>
            <a:ext cx="3078639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36" y="9721851"/>
            <a:ext cx="3078639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62404-816B-48AA-BD9E-7AB17DFC5B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693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427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1"/>
            <a:ext cx="3078427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05B507C-35A3-42D8-A4DE-C77CA609B8C7}" type="datetimeFigureOut">
              <a:rPr lang="en-GB" smtClean="0"/>
              <a:pPr/>
              <a:t>06/09/2017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AD6E888-C875-40C4-BEAE-E0E95AF468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14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6E888-C875-40C4-BEAE-E0E95AF4689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080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824-D807-4AFD-9A20-F248B87829A3}" type="datetime1">
              <a:rPr lang="en-GB" smtClean="0"/>
              <a:pPr/>
              <a:t>06/09/2017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3CEC-4C02-4DDC-A9FD-1618ACD9BA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4F10-8A6C-49C6-A3A3-94F291B82C61}" type="datetime1">
              <a:rPr lang="en-GB" smtClean="0"/>
              <a:pPr/>
              <a:t>06/09/2017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3CEC-4C02-4DDC-A9FD-1618ACD9BA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5D6D8-3EEF-4040-9B3A-1E981F2C0ECC}" type="datetime1">
              <a:rPr lang="en-GB" smtClean="0"/>
              <a:pPr/>
              <a:t>06/09/2017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3CEC-4C02-4DDC-A9FD-1618ACD9BA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34AC-2F48-4A37-B34C-58069A1DEA9A}" type="datetime1">
              <a:rPr lang="en-GB" smtClean="0"/>
              <a:pPr/>
              <a:t>06/09/2017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3CEC-4C02-4DDC-A9FD-1618ACD9BA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6F38-0E65-49D5-AE40-8E376A77B285}" type="datetime1">
              <a:rPr lang="en-GB" smtClean="0"/>
              <a:pPr/>
              <a:t>06/09/2017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3CEC-4C02-4DDC-A9FD-1618ACD9BA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B6C3-2100-4A69-8075-0AF302B69872}" type="datetime1">
              <a:rPr lang="en-GB" smtClean="0"/>
              <a:pPr/>
              <a:t>06/09/2017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3CEC-4C02-4DDC-A9FD-1618ACD9BA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B5D2-4794-4007-995A-E9246629EEF7}" type="datetime1">
              <a:rPr lang="en-GB" smtClean="0"/>
              <a:pPr/>
              <a:t>06/09/2017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3CEC-4C02-4DDC-A9FD-1618ACD9BA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2920-9E8C-47F8-B3D8-22655C8A61E8}" type="datetime1">
              <a:rPr lang="en-GB" smtClean="0"/>
              <a:pPr/>
              <a:t>06/09/2017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3CEC-4C02-4DDC-A9FD-1618ACD9BA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44388-6FCD-440F-B32B-48D8EB15E408}" type="datetime1">
              <a:rPr lang="en-GB" smtClean="0"/>
              <a:pPr/>
              <a:t>06/09/2017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3CEC-4C02-4DDC-A9FD-1618ACD9BA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2CBA-7DA2-4376-A9E3-D2D013FBC2CA}" type="datetime1">
              <a:rPr lang="en-GB" smtClean="0"/>
              <a:pPr/>
              <a:t>06/09/2017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3CEC-4C02-4DDC-A9FD-1618ACD9BA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E195-1550-49BD-BDBB-73A2B21B4387}" type="datetime1">
              <a:rPr lang="en-GB" smtClean="0"/>
              <a:pPr/>
              <a:t>06/09/2017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3CEC-4C02-4DDC-A9FD-1618ACD9BA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DA8BC-0CFC-47C7-8143-4FCEB0074082}" type="datetime1">
              <a:rPr lang="en-GB" smtClean="0"/>
              <a:pPr/>
              <a:t>06/09/2017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23CEC-4C02-4DDC-A9FD-1618ACD9BA6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>
            <a:normAutofit/>
          </a:bodyPr>
          <a:lstStyle/>
          <a:p>
            <a:r>
              <a:rPr lang="en-GB" dirty="0" smtClean="0"/>
              <a:t>Worldwide co-ordination towards a 3G network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Prof Sheila Rowan</a:t>
            </a:r>
          </a:p>
          <a:p>
            <a:r>
              <a:rPr lang="en-GB" sz="1900" dirty="0" smtClean="0"/>
              <a:t>University of Glasgow</a:t>
            </a:r>
          </a:p>
          <a:p>
            <a:r>
              <a:rPr lang="en-GB" sz="1900" dirty="0" smtClean="0"/>
              <a:t>GWIC Chair</a:t>
            </a:r>
          </a:p>
          <a:p>
            <a:r>
              <a:rPr lang="en-GB" sz="1900" dirty="0" smtClean="0"/>
              <a:t>Einstein Telescope workshop</a:t>
            </a:r>
          </a:p>
          <a:p>
            <a:r>
              <a:rPr lang="en-GB" sz="1900" dirty="0" smtClean="0"/>
              <a:t>Glasgow, Sept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3CEC-4C02-4DDC-A9FD-1618ACD9BA6B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1226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LIGO-G1701000</a:t>
            </a:r>
            <a:endParaRPr lang="en-GB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8229600" cy="778098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3G </a:t>
            </a:r>
            <a:r>
              <a:rPr lang="en-GB" sz="2800" dirty="0" smtClean="0">
                <a:solidFill>
                  <a:srgbClr val="FF0000"/>
                </a:solidFill>
              </a:rPr>
              <a:t>Science Case Team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038600" cy="4525963"/>
          </a:xfrm>
        </p:spPr>
        <p:txBody>
          <a:bodyPr>
            <a:noAutofit/>
          </a:bodyPr>
          <a:lstStyle/>
          <a:p>
            <a:r>
              <a:rPr lang="en-GB" sz="1600" dirty="0"/>
              <a:t>Matthew </a:t>
            </a:r>
            <a:r>
              <a:rPr lang="en-GB" sz="1600" dirty="0" err="1"/>
              <a:t>Bailes</a:t>
            </a:r>
            <a:r>
              <a:rPr lang="en-GB" sz="1600" dirty="0"/>
              <a:t> 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/>
              <a:t>&lt;</a:t>
            </a:r>
            <a:r>
              <a:rPr lang="en-GB" sz="1600" dirty="0"/>
              <a:t>mbailes@swin.edu.au&gt;</a:t>
            </a:r>
          </a:p>
          <a:p>
            <a:r>
              <a:rPr lang="en-GB" sz="1600" dirty="0"/>
              <a:t>Marie Anne </a:t>
            </a:r>
            <a:r>
              <a:rPr lang="en-GB" sz="1600" dirty="0" err="1"/>
              <a:t>Bizouard</a:t>
            </a:r>
            <a:r>
              <a:rPr lang="en-GB" sz="1600" dirty="0"/>
              <a:t> </a:t>
            </a:r>
          </a:p>
          <a:p>
            <a:pPr marL="0" indent="0">
              <a:buNone/>
            </a:pPr>
            <a:r>
              <a:rPr lang="en-GB" sz="1600" dirty="0"/>
              <a:t>&lt;mabizoua@lal.in2p3.fr&gt;</a:t>
            </a:r>
          </a:p>
          <a:p>
            <a:r>
              <a:rPr lang="en-GB" sz="1600" dirty="0"/>
              <a:t>Alessandra </a:t>
            </a:r>
            <a:r>
              <a:rPr lang="en-GB" sz="1600" dirty="0" err="1"/>
              <a:t>Buonanno</a:t>
            </a:r>
            <a:r>
              <a:rPr lang="en-GB" sz="1600" dirty="0"/>
              <a:t> </a:t>
            </a:r>
          </a:p>
          <a:p>
            <a:pPr marL="0" indent="0">
              <a:buNone/>
            </a:pPr>
            <a:r>
              <a:rPr lang="en-GB" sz="1600" dirty="0"/>
              <a:t>&lt;alessandra.buonanno@aei.mpg.de&gt;</a:t>
            </a:r>
          </a:p>
          <a:p>
            <a:r>
              <a:rPr lang="en-GB" sz="1600" dirty="0"/>
              <a:t>Adam Burrows </a:t>
            </a:r>
          </a:p>
          <a:p>
            <a:pPr marL="0" indent="0">
              <a:buNone/>
            </a:pPr>
            <a:r>
              <a:rPr lang="en-GB" sz="1600" dirty="0"/>
              <a:t>&lt;burrows@astro.princeton.edu&gt;</a:t>
            </a:r>
          </a:p>
          <a:p>
            <a:r>
              <a:rPr lang="en-GB" sz="1600" dirty="0"/>
              <a:t>Monica </a:t>
            </a:r>
            <a:r>
              <a:rPr lang="en-GB" sz="1600" dirty="0" err="1" smtClean="0"/>
              <a:t>Colpi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/>
              <a:t> </a:t>
            </a:r>
            <a:r>
              <a:rPr lang="en-GB" sz="1600" dirty="0"/>
              <a:t>&lt;Monica.Colpi@mib.infn.it&gt;</a:t>
            </a:r>
          </a:p>
          <a:p>
            <a:r>
              <a:rPr lang="en-GB" sz="1600" dirty="0"/>
              <a:t>Matt Evans 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/>
              <a:t>&lt;</a:t>
            </a:r>
            <a:r>
              <a:rPr lang="en-GB" sz="1600" dirty="0"/>
              <a:t>mevans@ligo.mit.edu&gt;</a:t>
            </a:r>
          </a:p>
          <a:p>
            <a:r>
              <a:rPr lang="en-GB" sz="1600" dirty="0"/>
              <a:t>Stephen </a:t>
            </a:r>
            <a:r>
              <a:rPr lang="en-GB" sz="1600" dirty="0" err="1"/>
              <a:t>Fairhurst</a:t>
            </a:r>
            <a:r>
              <a:rPr lang="en-GB" sz="1600" dirty="0"/>
              <a:t> </a:t>
            </a:r>
          </a:p>
          <a:p>
            <a:pPr marL="0" indent="0">
              <a:buNone/>
            </a:pPr>
            <a:r>
              <a:rPr lang="en-GB" sz="1600" dirty="0"/>
              <a:t>&lt;FairhurstS@cardiff.ac.uk&gt;</a:t>
            </a:r>
          </a:p>
          <a:p>
            <a:r>
              <a:rPr lang="en-GB" sz="1600" dirty="0" err="1"/>
              <a:t>Stefan.Hild</a:t>
            </a:r>
            <a:r>
              <a:rPr lang="en-GB" sz="1600" dirty="0"/>
              <a:t> 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/>
              <a:t>&lt;</a:t>
            </a:r>
            <a:r>
              <a:rPr lang="en-GB" sz="1600" dirty="0"/>
              <a:t>stefan.hild@glasgow.ac.uk&gt; </a:t>
            </a:r>
          </a:p>
          <a:p>
            <a:r>
              <a:rPr lang="en-GB" sz="1600" dirty="0"/>
              <a:t>Vicky </a:t>
            </a:r>
            <a:r>
              <a:rPr lang="en-GB" sz="1600" dirty="0" err="1"/>
              <a:t>Kalogera</a:t>
            </a:r>
            <a:r>
              <a:rPr lang="en-GB" sz="1600" dirty="0"/>
              <a:t> (Co-chair)</a:t>
            </a:r>
          </a:p>
          <a:p>
            <a:pPr marL="0" indent="0">
              <a:buNone/>
            </a:pPr>
            <a:r>
              <a:rPr lang="en-GB" sz="1600" dirty="0"/>
              <a:t>&lt;vicky@northwestern.edu&gt;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556792"/>
            <a:ext cx="4038600" cy="4525963"/>
          </a:xfrm>
        </p:spPr>
        <p:txBody>
          <a:bodyPr>
            <a:noAutofit/>
          </a:bodyPr>
          <a:lstStyle/>
          <a:p>
            <a:r>
              <a:rPr lang="en-GB" sz="1600" dirty="0" err="1"/>
              <a:t>Mansi</a:t>
            </a:r>
            <a:r>
              <a:rPr lang="en-GB" sz="1600" dirty="0"/>
              <a:t> M. </a:t>
            </a:r>
            <a:r>
              <a:rPr lang="en-GB" sz="1600" dirty="0" err="1"/>
              <a:t>Kasliwal</a:t>
            </a:r>
            <a:endParaRPr lang="en-GB" sz="1600" dirty="0"/>
          </a:p>
          <a:p>
            <a:pPr marL="0" indent="0">
              <a:buNone/>
            </a:pPr>
            <a:r>
              <a:rPr lang="en-GB" sz="1600" dirty="0"/>
              <a:t>&lt;mansi@astro.caltech.edu&gt;, </a:t>
            </a:r>
          </a:p>
          <a:p>
            <a:r>
              <a:rPr lang="en-GB" sz="1600" dirty="0"/>
              <a:t>Luis </a:t>
            </a:r>
            <a:r>
              <a:rPr lang="en-GB" sz="1600" dirty="0" err="1"/>
              <a:t>Lehner</a:t>
            </a:r>
            <a:endParaRPr lang="en-GB" sz="1600" dirty="0"/>
          </a:p>
          <a:p>
            <a:pPr marL="0" indent="0">
              <a:buNone/>
            </a:pPr>
            <a:r>
              <a:rPr lang="en-GB" sz="1600" dirty="0"/>
              <a:t>&lt;llehner@perimeterinstitute.ca&gt; </a:t>
            </a:r>
          </a:p>
          <a:p>
            <a:r>
              <a:rPr lang="en-GB" sz="1600" dirty="0" err="1"/>
              <a:t>Ilya</a:t>
            </a:r>
            <a:r>
              <a:rPr lang="en-GB" sz="1600" dirty="0"/>
              <a:t> Mandel 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/>
              <a:t>&lt;</a:t>
            </a:r>
            <a:r>
              <a:rPr lang="en-GB" sz="1600" dirty="0"/>
              <a:t>imandel@star.sr.bham.ac.uk&gt;</a:t>
            </a:r>
          </a:p>
          <a:p>
            <a:r>
              <a:rPr lang="en-GB" sz="1600" dirty="0" err="1"/>
              <a:t>Vuk</a:t>
            </a:r>
            <a:r>
              <a:rPr lang="en-GB" sz="1600" dirty="0"/>
              <a:t> </a:t>
            </a:r>
            <a:r>
              <a:rPr lang="en-GB" sz="1600" dirty="0" err="1"/>
              <a:t>Mandic</a:t>
            </a:r>
            <a:r>
              <a:rPr lang="en-GB" sz="1600" dirty="0"/>
              <a:t> 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/>
              <a:t>&lt;</a:t>
            </a:r>
            <a:r>
              <a:rPr lang="en-GB" sz="1600" dirty="0"/>
              <a:t>mandic@physics.umn.edu&gt;</a:t>
            </a:r>
          </a:p>
          <a:p>
            <a:r>
              <a:rPr lang="en-GB" sz="1600" dirty="0" err="1"/>
              <a:t>Marialessandra</a:t>
            </a:r>
            <a:r>
              <a:rPr lang="en-GB" sz="1600" dirty="0"/>
              <a:t> Papa </a:t>
            </a:r>
          </a:p>
          <a:p>
            <a:pPr marL="0" indent="0">
              <a:buNone/>
            </a:pPr>
            <a:r>
              <a:rPr lang="en-GB" sz="1600" dirty="0"/>
              <a:t>&lt;maria.alessandra.papa@aei.mpg.de&gt;</a:t>
            </a:r>
          </a:p>
          <a:p>
            <a:r>
              <a:rPr lang="en-GB" sz="1600" dirty="0"/>
              <a:t>Sanjay Reddy </a:t>
            </a:r>
          </a:p>
          <a:p>
            <a:pPr marL="0" indent="0">
              <a:buNone/>
            </a:pPr>
            <a:r>
              <a:rPr lang="en-GB" sz="1600" dirty="0"/>
              <a:t>&lt;sareddy@u.washington.edu&gt;</a:t>
            </a:r>
          </a:p>
          <a:p>
            <a:r>
              <a:rPr lang="en-GB" sz="1600" dirty="0"/>
              <a:t>Stephan </a:t>
            </a:r>
            <a:r>
              <a:rPr lang="en-GB" sz="1600" dirty="0" err="1"/>
              <a:t>Rosswog</a:t>
            </a:r>
            <a:r>
              <a:rPr lang="en-GB" sz="1600" dirty="0"/>
              <a:t> </a:t>
            </a:r>
          </a:p>
          <a:p>
            <a:pPr marL="0" indent="0">
              <a:buNone/>
            </a:pPr>
            <a:r>
              <a:rPr lang="en-GB" sz="1600" dirty="0"/>
              <a:t>&lt;stephan.rosswog@astro.su.se&gt;</a:t>
            </a:r>
          </a:p>
          <a:p>
            <a:r>
              <a:rPr lang="en-GB" sz="1600" dirty="0"/>
              <a:t>B.S. </a:t>
            </a:r>
            <a:r>
              <a:rPr lang="en-GB" sz="1600" dirty="0" err="1"/>
              <a:t>Sathyaprakash</a:t>
            </a:r>
            <a:r>
              <a:rPr lang="en-GB" sz="1600" dirty="0"/>
              <a:t> (Co-chair) </a:t>
            </a:r>
          </a:p>
          <a:p>
            <a:pPr marL="0" indent="0">
              <a:buNone/>
            </a:pPr>
            <a:r>
              <a:rPr lang="en-GB" sz="1600" dirty="0"/>
              <a:t>&lt;bss25@psu.edu&gt; </a:t>
            </a:r>
          </a:p>
          <a:p>
            <a:r>
              <a:rPr lang="en-GB" sz="1600" dirty="0"/>
              <a:t>Chris Van Den </a:t>
            </a:r>
            <a:r>
              <a:rPr lang="en-GB" sz="1600" dirty="0" err="1"/>
              <a:t>Broeck</a:t>
            </a:r>
            <a:endParaRPr lang="en-GB" sz="1600" dirty="0"/>
          </a:p>
          <a:p>
            <a:pPr marL="0" indent="0">
              <a:buNone/>
            </a:pPr>
            <a:r>
              <a:rPr lang="en-GB" sz="1600" dirty="0"/>
              <a:t>&lt;vdbroeck@nikhef.nl&gt;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3CEC-4C02-4DDC-A9FD-1618ACD9BA6B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1" y="188640"/>
            <a:ext cx="71278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Building the community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/>
              <a:t>g</a:t>
            </a:r>
            <a:r>
              <a:rPr lang="en-GB" sz="2400" dirty="0" smtClean="0"/>
              <a:t>oal: engage </a:t>
            </a:r>
            <a:r>
              <a:rPr lang="en-GB" sz="2400" dirty="0"/>
              <a:t>the whole physics and astronomy </a:t>
            </a:r>
            <a:r>
              <a:rPr lang="en-GB" sz="2400" dirty="0" smtClean="0"/>
              <a:t>community through </a:t>
            </a:r>
            <a:r>
              <a:rPr lang="en-GB" sz="2400" dirty="0"/>
              <a:t>formation of working groups  </a:t>
            </a:r>
          </a:p>
          <a:p>
            <a:r>
              <a:rPr lang="en-GB" sz="2400" dirty="0"/>
              <a:t>an open call inviting people to join the effort </a:t>
            </a:r>
            <a:r>
              <a:rPr lang="en-GB" sz="2400" dirty="0" smtClean="0"/>
              <a:t>and contribute </a:t>
            </a:r>
            <a:r>
              <a:rPr lang="en-GB" sz="2400" dirty="0"/>
              <a:t>to working groups </a:t>
            </a:r>
            <a:r>
              <a:rPr lang="en-GB" sz="2400" dirty="0" smtClean="0"/>
              <a:t>went out in early July</a:t>
            </a:r>
            <a:endParaRPr lang="en-GB" sz="2400" dirty="0"/>
          </a:p>
          <a:p>
            <a:r>
              <a:rPr lang="en-GB" sz="2400" dirty="0"/>
              <a:t>working groups </a:t>
            </a:r>
            <a:r>
              <a:rPr lang="en-GB" sz="2400" dirty="0" smtClean="0"/>
              <a:t>to be co-chaired </a:t>
            </a:r>
            <a:r>
              <a:rPr lang="en-GB" sz="2400" dirty="0"/>
              <a:t>by members of </a:t>
            </a:r>
            <a:r>
              <a:rPr lang="en-GB" sz="2400" dirty="0" smtClean="0"/>
              <a:t>the 3G </a:t>
            </a:r>
            <a:r>
              <a:rPr lang="en-GB" sz="2400" dirty="0"/>
              <a:t>Science Team, with deputy chairs selected </a:t>
            </a:r>
            <a:r>
              <a:rPr lang="en-GB" sz="2400" dirty="0" smtClean="0"/>
              <a:t>from scientists </a:t>
            </a:r>
            <a:r>
              <a:rPr lang="en-GB" sz="2400" dirty="0"/>
              <a:t>expressing interest </a:t>
            </a:r>
          </a:p>
          <a:p>
            <a:r>
              <a:rPr lang="en-GB" sz="2400" dirty="0"/>
              <a:t>working groups </a:t>
            </a:r>
            <a:r>
              <a:rPr lang="en-GB" sz="2400" dirty="0" smtClean="0"/>
              <a:t>centred </a:t>
            </a:r>
            <a:r>
              <a:rPr lang="en-GB" sz="2400" dirty="0"/>
              <a:t>around key </a:t>
            </a:r>
            <a:r>
              <a:rPr lang="en-GB" sz="2400" dirty="0" smtClean="0"/>
              <a:t>questions in </a:t>
            </a:r>
            <a:r>
              <a:rPr lang="en-GB" sz="2400" dirty="0"/>
              <a:t>fundamental physics, astrophysics and </a:t>
            </a:r>
            <a:r>
              <a:rPr lang="en-GB" sz="2400" dirty="0" smtClean="0"/>
              <a:t>cosmology</a:t>
            </a:r>
          </a:p>
          <a:p>
            <a:r>
              <a:rPr lang="en-GB" sz="2400" dirty="0"/>
              <a:t>n</a:t>
            </a:r>
            <a:r>
              <a:rPr lang="en-GB" sz="2400" dirty="0" smtClean="0"/>
              <a:t>eed to mesh with a range of </a:t>
            </a:r>
            <a:r>
              <a:rPr lang="en-GB" sz="2400" dirty="0" err="1" smtClean="0"/>
              <a:t>relecant</a:t>
            </a:r>
            <a:r>
              <a:rPr lang="en-GB" sz="2400" dirty="0" smtClean="0"/>
              <a:t> community exercises in different parts of the globe (</a:t>
            </a:r>
            <a:r>
              <a:rPr lang="en-GB" sz="2400" i="1" dirty="0" smtClean="0"/>
              <a:t>e.g. </a:t>
            </a:r>
            <a:r>
              <a:rPr lang="en-GB" sz="2400" dirty="0" smtClean="0"/>
              <a:t>US decadal </a:t>
            </a:r>
            <a:r>
              <a:rPr lang="en-GB" sz="2400" dirty="0" err="1" smtClean="0"/>
              <a:t>etc</a:t>
            </a:r>
            <a:r>
              <a:rPr lang="en-GB" sz="2400" dirty="0" smtClean="0"/>
              <a:t>)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3CEC-4C02-4DDC-A9FD-1618ACD9BA6B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1" y="188640"/>
            <a:ext cx="71278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26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6136" y="1015911"/>
            <a:ext cx="3970784" cy="706090"/>
          </a:xfrm>
        </p:spPr>
        <p:txBody>
          <a:bodyPr>
            <a:normAutofit/>
          </a:bodyPr>
          <a:lstStyle/>
          <a:p>
            <a:pPr algn="l"/>
            <a:r>
              <a:rPr lang="en-GB" sz="2000" dirty="0" smtClean="0">
                <a:solidFill>
                  <a:srgbClr val="FF0000"/>
                </a:solidFill>
              </a:rPr>
              <a:t>Tentative list of WGs and Chairs/Deputies – </a:t>
            </a:r>
            <a:r>
              <a:rPr lang="en-GB" sz="2000" b="1" u="sng" dirty="0" smtClean="0">
                <a:solidFill>
                  <a:srgbClr val="FF0000"/>
                </a:solidFill>
              </a:rPr>
              <a:t>still TBC</a:t>
            </a:r>
            <a:endParaRPr lang="en-GB" sz="20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5454" y="1817440"/>
            <a:ext cx="3528392" cy="5040560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Extreme gravity: </a:t>
            </a:r>
            <a:r>
              <a:rPr lang="en-GB" dirty="0" smtClean="0"/>
              <a:t>	   </a:t>
            </a:r>
          </a:p>
          <a:p>
            <a:pPr lvl="1"/>
            <a:r>
              <a:rPr lang="en-GB" dirty="0" err="1" smtClean="0"/>
              <a:t>Buonanno</a:t>
            </a:r>
            <a:r>
              <a:rPr lang="en-GB" dirty="0"/>
              <a:t>, Van Den </a:t>
            </a:r>
            <a:r>
              <a:rPr lang="en-GB" dirty="0" err="1"/>
              <a:t>Broeck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err="1" smtClean="0"/>
              <a:t>EoS</a:t>
            </a:r>
            <a:r>
              <a:rPr lang="en-GB" dirty="0" smtClean="0"/>
              <a:t> </a:t>
            </a:r>
            <a:r>
              <a:rPr lang="en-GB" dirty="0"/>
              <a:t>of NS and NS pops: </a:t>
            </a:r>
            <a:endParaRPr lang="en-GB" dirty="0" smtClean="0"/>
          </a:p>
          <a:p>
            <a:pPr lvl="1"/>
            <a:r>
              <a:rPr lang="en-GB" dirty="0" smtClean="0"/>
              <a:t>Papa</a:t>
            </a:r>
            <a:r>
              <a:rPr lang="en-GB" dirty="0"/>
              <a:t>, Reddy, </a:t>
            </a:r>
            <a:r>
              <a:rPr lang="en-GB" dirty="0" err="1"/>
              <a:t>Rosswog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Compact </a:t>
            </a:r>
            <a:r>
              <a:rPr lang="en-GB" dirty="0"/>
              <a:t>binaries: </a:t>
            </a:r>
            <a:r>
              <a:rPr lang="en-GB" dirty="0" smtClean="0"/>
              <a:t>	    </a:t>
            </a:r>
          </a:p>
          <a:p>
            <a:pPr lvl="1"/>
            <a:r>
              <a:rPr lang="en-GB" dirty="0" err="1" smtClean="0"/>
              <a:t>Bailes</a:t>
            </a:r>
            <a:r>
              <a:rPr lang="en-GB" dirty="0"/>
              <a:t>, </a:t>
            </a:r>
            <a:r>
              <a:rPr lang="en-GB" dirty="0" err="1"/>
              <a:t>Kalogera</a:t>
            </a:r>
            <a:r>
              <a:rPr lang="en-GB" dirty="0"/>
              <a:t>, Mandel, </a:t>
            </a:r>
            <a:endParaRPr lang="en-GB" dirty="0" smtClean="0"/>
          </a:p>
          <a:p>
            <a:r>
              <a:rPr lang="en-GB" dirty="0" smtClean="0"/>
              <a:t>Light </a:t>
            </a:r>
            <a:r>
              <a:rPr lang="en-GB" dirty="0"/>
              <a:t>seed black holes: </a:t>
            </a:r>
            <a:endParaRPr lang="en-GB" dirty="0" smtClean="0"/>
          </a:p>
          <a:p>
            <a:pPr lvl="1"/>
            <a:r>
              <a:rPr lang="en-GB" dirty="0" err="1" smtClean="0"/>
              <a:t>Colpi</a:t>
            </a:r>
            <a:r>
              <a:rPr lang="en-GB" dirty="0"/>
              <a:t>, </a:t>
            </a:r>
            <a:r>
              <a:rPr lang="en-GB" dirty="0" err="1"/>
              <a:t>Fairhurst</a:t>
            </a:r>
            <a:r>
              <a:rPr lang="en-GB" dirty="0"/>
              <a:t>?, </a:t>
            </a:r>
            <a:r>
              <a:rPr lang="en-GB" dirty="0" err="1" smtClean="0"/>
              <a:t>Sathyaprakash</a:t>
            </a:r>
            <a:r>
              <a:rPr lang="en-GB" dirty="0" smtClean="0"/>
              <a:t>? </a:t>
            </a:r>
          </a:p>
          <a:p>
            <a:r>
              <a:rPr lang="en-GB" dirty="0" err="1" smtClean="0"/>
              <a:t>SNe</a:t>
            </a:r>
            <a:r>
              <a:rPr lang="en-GB" dirty="0"/>
              <a:t>: </a:t>
            </a:r>
            <a:r>
              <a:rPr lang="en-GB" dirty="0" smtClean="0"/>
              <a:t>			   </a:t>
            </a:r>
          </a:p>
          <a:p>
            <a:pPr lvl="1"/>
            <a:r>
              <a:rPr lang="en-GB" dirty="0" err="1" smtClean="0"/>
              <a:t>Bizourd</a:t>
            </a:r>
            <a:r>
              <a:rPr lang="en-GB" dirty="0"/>
              <a:t>, Burrows </a:t>
            </a:r>
            <a:endParaRPr lang="en-GB" dirty="0" smtClean="0"/>
          </a:p>
          <a:p>
            <a:r>
              <a:rPr lang="en-GB" dirty="0" smtClean="0"/>
              <a:t>Cosmology </a:t>
            </a:r>
            <a:r>
              <a:rPr lang="en-GB" dirty="0"/>
              <a:t>and Cosmography: </a:t>
            </a:r>
            <a:endParaRPr lang="en-GB" dirty="0" smtClean="0"/>
          </a:p>
          <a:p>
            <a:pPr lvl="1"/>
            <a:r>
              <a:rPr lang="en-GB" dirty="0" err="1" smtClean="0"/>
              <a:t>Mandic</a:t>
            </a:r>
            <a:r>
              <a:rPr lang="en-GB" dirty="0"/>
              <a:t>, </a:t>
            </a:r>
            <a:r>
              <a:rPr lang="en-GB" dirty="0" err="1" smtClean="0"/>
              <a:t>Sathyaprakash</a:t>
            </a:r>
            <a:endParaRPr lang="en-GB" dirty="0" smtClean="0"/>
          </a:p>
          <a:p>
            <a:r>
              <a:rPr lang="en-GB" dirty="0" smtClean="0"/>
              <a:t>NR/AR</a:t>
            </a:r>
            <a:r>
              <a:rPr lang="en-GB" dirty="0"/>
              <a:t>: </a:t>
            </a:r>
            <a:endParaRPr lang="en-GB" dirty="0" smtClean="0"/>
          </a:p>
          <a:p>
            <a:pPr lvl="1"/>
            <a:r>
              <a:rPr lang="en-GB" dirty="0" err="1" smtClean="0"/>
              <a:t>Buonanno</a:t>
            </a:r>
            <a:r>
              <a:rPr lang="en-GB" dirty="0"/>
              <a:t>, </a:t>
            </a:r>
            <a:r>
              <a:rPr lang="en-GB" dirty="0" err="1"/>
              <a:t>Lehner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Detector </a:t>
            </a:r>
            <a:r>
              <a:rPr lang="en-GB" dirty="0"/>
              <a:t>Networks: </a:t>
            </a:r>
            <a:endParaRPr lang="en-GB" dirty="0" smtClean="0"/>
          </a:p>
          <a:p>
            <a:pPr lvl="1"/>
            <a:r>
              <a:rPr lang="en-GB" dirty="0" smtClean="0"/>
              <a:t>Evans</a:t>
            </a:r>
            <a:r>
              <a:rPr lang="en-GB" dirty="0"/>
              <a:t>, </a:t>
            </a:r>
            <a:r>
              <a:rPr lang="en-GB" dirty="0" err="1"/>
              <a:t>Fairhurst</a:t>
            </a:r>
            <a:r>
              <a:rPr lang="en-GB" dirty="0"/>
              <a:t>, </a:t>
            </a:r>
            <a:r>
              <a:rPr lang="en-GB" dirty="0" err="1"/>
              <a:t>Hild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Multi-Messenger</a:t>
            </a:r>
            <a:r>
              <a:rPr lang="en-GB" dirty="0"/>
              <a:t>: </a:t>
            </a:r>
            <a:endParaRPr lang="en-GB" dirty="0" smtClean="0"/>
          </a:p>
          <a:p>
            <a:pPr lvl="1"/>
            <a:r>
              <a:rPr lang="en-GB" dirty="0" err="1" smtClean="0"/>
              <a:t>Bailes</a:t>
            </a:r>
            <a:r>
              <a:rPr lang="en-GB" dirty="0"/>
              <a:t>, </a:t>
            </a:r>
            <a:r>
              <a:rPr lang="en-GB" dirty="0" err="1"/>
              <a:t>Kasliwal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3CEC-4C02-4DDC-A9FD-1618ACD9BA6B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" y="1527439"/>
            <a:ext cx="2843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600" dirty="0"/>
          </a:p>
          <a:p>
            <a:r>
              <a:rPr lang="en-GB" sz="1600" dirty="0"/>
              <a:t>how and when did black holes at the centre of </a:t>
            </a:r>
            <a:r>
              <a:rPr lang="en-GB" sz="1600" dirty="0" smtClean="0"/>
              <a:t>nuclei form </a:t>
            </a:r>
            <a:r>
              <a:rPr lang="en-GB" sz="1600" dirty="0"/>
              <a:t>and evolve? </a:t>
            </a:r>
            <a:endParaRPr lang="en-GB" sz="1600" dirty="0" smtClean="0"/>
          </a:p>
          <a:p>
            <a:endParaRPr lang="en-GB" sz="1600" dirty="0"/>
          </a:p>
          <a:p>
            <a:r>
              <a:rPr lang="en-GB" sz="1600" dirty="0"/>
              <a:t>what is the nature of dynamical </a:t>
            </a:r>
            <a:r>
              <a:rPr lang="en-GB" sz="1600" dirty="0" err="1"/>
              <a:t>spacetime</a:t>
            </a:r>
            <a:r>
              <a:rPr lang="en-GB" sz="1600" dirty="0" smtClean="0"/>
              <a:t>?</a:t>
            </a:r>
          </a:p>
          <a:p>
            <a:endParaRPr lang="en-GB" sz="1600" dirty="0"/>
          </a:p>
          <a:p>
            <a:r>
              <a:rPr lang="en-GB" sz="1600" dirty="0"/>
              <a:t>are astronomical black holes the same as black holes of </a:t>
            </a:r>
            <a:r>
              <a:rPr lang="en-GB" sz="1600" dirty="0" smtClean="0"/>
              <a:t> general </a:t>
            </a:r>
            <a:r>
              <a:rPr lang="en-GB" sz="1600" dirty="0"/>
              <a:t>relativity</a:t>
            </a:r>
            <a:r>
              <a:rPr lang="en-GB" sz="1600" dirty="0" smtClean="0"/>
              <a:t>?</a:t>
            </a:r>
          </a:p>
          <a:p>
            <a:endParaRPr lang="en-GB" sz="1600" dirty="0"/>
          </a:p>
          <a:p>
            <a:r>
              <a:rPr lang="en-GB" sz="1600" dirty="0"/>
              <a:t>what is the nature of matter under extreme conditions </a:t>
            </a:r>
            <a:r>
              <a:rPr lang="en-GB" sz="1600" dirty="0" smtClean="0"/>
              <a:t> of </a:t>
            </a:r>
            <a:r>
              <a:rPr lang="en-GB" sz="1600" dirty="0"/>
              <a:t>density, pressure and temperature</a:t>
            </a:r>
            <a:r>
              <a:rPr lang="en-GB" sz="1600" dirty="0" smtClean="0"/>
              <a:t>?</a:t>
            </a:r>
          </a:p>
          <a:p>
            <a:endParaRPr lang="en-GB" sz="1600" dirty="0"/>
          </a:p>
          <a:p>
            <a:r>
              <a:rPr lang="en-GB" sz="1600" dirty="0"/>
              <a:t>what is the physics of supernova and other powerful </a:t>
            </a:r>
            <a:r>
              <a:rPr lang="en-GB" sz="1600" dirty="0" smtClean="0"/>
              <a:t> events </a:t>
            </a:r>
            <a:r>
              <a:rPr lang="en-GB" sz="1600" dirty="0"/>
              <a:t>in the universe?</a:t>
            </a:r>
          </a:p>
          <a:p>
            <a:endParaRPr lang="en-GB" sz="16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1" y="188640"/>
            <a:ext cx="71278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1" y="1772816"/>
            <a:ext cx="2210047" cy="284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998" y="1045791"/>
            <a:ext cx="2826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Some key questions that motivate the science case: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11043"/>
            <a:ext cx="2406990" cy="265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urved Left Arrow 8"/>
          <p:cNvSpPr/>
          <p:nvPr/>
        </p:nvSpPr>
        <p:spPr>
          <a:xfrm rot="16200000">
            <a:off x="3819583" y="-120938"/>
            <a:ext cx="648072" cy="289568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16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2) </a:t>
            </a:r>
            <a:r>
              <a:rPr lang="en-GB" sz="2800" u="sng" dirty="0">
                <a:solidFill>
                  <a:srgbClr val="FF0000"/>
                </a:solidFill>
              </a:rPr>
              <a:t>Coordination of the Ground-based GW Community</a:t>
            </a:r>
            <a:r>
              <a:rPr lang="en-GB" sz="2800" u="sng" dirty="0" smtClean="0">
                <a:solidFill>
                  <a:srgbClr val="FF0000"/>
                </a:solidFill>
              </a:rPr>
              <a:t>: </a:t>
            </a:r>
            <a:r>
              <a:rPr lang="en-GB" sz="2000" u="sng" dirty="0" smtClean="0">
                <a:solidFill>
                  <a:srgbClr val="FF0000"/>
                </a:solidFill>
              </a:rPr>
              <a:t>(</a:t>
            </a:r>
            <a:r>
              <a:rPr lang="en-GB" sz="2000" u="sng" dirty="0" err="1" smtClean="0">
                <a:solidFill>
                  <a:srgbClr val="FF0000"/>
                </a:solidFill>
              </a:rPr>
              <a:t>Lueck</a:t>
            </a:r>
            <a:r>
              <a:rPr lang="en-GB" sz="2000" u="sng" dirty="0" smtClean="0">
                <a:solidFill>
                  <a:srgbClr val="FF0000"/>
                </a:solidFill>
              </a:rPr>
              <a:t>/McClelland) </a:t>
            </a:r>
            <a:r>
              <a:rPr lang="en-GB" sz="2800" u="sng" dirty="0">
                <a:solidFill>
                  <a:srgbClr val="FF0000"/>
                </a:solidFill>
              </a:rPr>
              <a:t/>
            </a:r>
            <a:br>
              <a:rPr lang="en-GB" sz="2800" u="sng" dirty="0">
                <a:solidFill>
                  <a:srgbClr val="FF0000"/>
                </a:solidFill>
              </a:rPr>
            </a:b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132857"/>
            <a:ext cx="8229600" cy="576064"/>
          </a:xfrm>
        </p:spPr>
        <p:txBody>
          <a:bodyPr>
            <a:normAutofit/>
          </a:bodyPr>
          <a:lstStyle/>
          <a:p>
            <a:r>
              <a:rPr lang="en-GB" sz="1800" dirty="0" smtClean="0"/>
              <a:t>See update from </a:t>
            </a:r>
            <a:r>
              <a:rPr lang="en-GB" sz="1800" dirty="0" err="1" smtClean="0"/>
              <a:t>Harald</a:t>
            </a:r>
            <a:r>
              <a:rPr lang="en-GB" sz="1800" dirty="0" smtClean="0"/>
              <a:t> tomorrow!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3CEC-4C02-4DDC-A9FD-1618ACD9BA6B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1" y="188640"/>
            <a:ext cx="71278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5654" y="2636912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3) </a:t>
            </a:r>
            <a:r>
              <a:rPr lang="en-GB" sz="2800" u="sng" dirty="0">
                <a:solidFill>
                  <a:srgbClr val="FF0000"/>
                </a:solidFill>
              </a:rPr>
              <a:t>Networking among Ground-based </a:t>
            </a:r>
            <a:r>
              <a:rPr lang="en-GB" sz="2800" u="sng" dirty="0" smtClean="0">
                <a:solidFill>
                  <a:srgbClr val="FF0000"/>
                </a:solidFill>
              </a:rPr>
              <a:t>GW Community</a:t>
            </a:r>
            <a:r>
              <a:rPr lang="en-GB" sz="2800" u="sng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7318" y="3284984"/>
            <a:ext cx="8229600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/>
              <a:t>Talks/workshop sessions at a range of meetings including :</a:t>
            </a:r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	GWPAW, Annecy </a:t>
            </a:r>
            <a:r>
              <a:rPr lang="en-GB" sz="1800" dirty="0"/>
              <a:t>(2017) 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	GWDAW, Hamilton Island (2017)		</a:t>
            </a:r>
          </a:p>
          <a:p>
            <a:pPr marL="0" indent="0">
              <a:buNone/>
            </a:pPr>
            <a:r>
              <a:rPr lang="en-GB" sz="1800" dirty="0" smtClean="0"/>
              <a:t>	DAWN III meeting, Syracuse (2017) </a:t>
            </a:r>
          </a:p>
          <a:p>
            <a:pPr marL="0" indent="0">
              <a:buNone/>
            </a:pPr>
            <a:r>
              <a:rPr lang="en-GB" sz="1800" dirty="0" smtClean="0"/>
              <a:t>	E. </a:t>
            </a:r>
            <a:r>
              <a:rPr lang="en-GB" sz="1800" dirty="0" err="1" smtClean="0"/>
              <a:t>Amaldi</a:t>
            </a:r>
            <a:r>
              <a:rPr lang="en-GB" sz="1800" dirty="0" smtClean="0"/>
              <a:t>, Pasadena (2017) 	</a:t>
            </a:r>
          </a:p>
          <a:p>
            <a:pPr marL="0" indent="0">
              <a:buNone/>
            </a:pPr>
            <a:r>
              <a:rPr lang="en-GB" sz="1800" dirty="0" smtClean="0"/>
              <a:t>	LVC meeting, Pasadena (2017)</a:t>
            </a:r>
          </a:p>
          <a:p>
            <a:pPr marL="0" indent="0">
              <a:buNone/>
            </a:pPr>
            <a:r>
              <a:rPr lang="en-GB" sz="1800" dirty="0" smtClean="0"/>
              <a:t>	SUSSP (2017)</a:t>
            </a:r>
          </a:p>
          <a:p>
            <a:pPr marL="0" indent="0">
              <a:buNone/>
            </a:pPr>
            <a:r>
              <a:rPr lang="en-GB" sz="1800" dirty="0" smtClean="0"/>
              <a:t>	LVC meeting, CERN </a:t>
            </a:r>
            <a:r>
              <a:rPr lang="en-GB" sz="1800" dirty="0"/>
              <a:t>(2017) </a:t>
            </a:r>
            <a:r>
              <a:rPr lang="en-GB" sz="1800" dirty="0" smtClean="0"/>
              <a:t>	</a:t>
            </a:r>
          </a:p>
          <a:p>
            <a:pPr marL="0" indent="0">
              <a:buNone/>
            </a:pPr>
            <a:r>
              <a:rPr lang="en-GB" sz="1800" dirty="0" smtClean="0"/>
              <a:t>	LVC/CERN Workshop </a:t>
            </a:r>
            <a:r>
              <a:rPr lang="en-GB" sz="1800" dirty="0"/>
              <a:t>(2017) </a:t>
            </a:r>
            <a:r>
              <a:rPr lang="en-GB" sz="1800" dirty="0" smtClean="0"/>
              <a:t>	</a:t>
            </a:r>
          </a:p>
          <a:p>
            <a:pPr marL="0" indent="0">
              <a:buNone/>
            </a:pPr>
            <a:r>
              <a:rPr lang="en-GB" sz="1800" dirty="0" smtClean="0"/>
              <a:t>	ET workshop, Glasgow – today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31149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32859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4400" dirty="0">
                <a:solidFill>
                  <a:srgbClr val="FF0000"/>
                </a:solidFill>
              </a:rPr>
              <a:t>4) </a:t>
            </a:r>
            <a:r>
              <a:rPr lang="en-GB" sz="4400" u="sng" dirty="0">
                <a:solidFill>
                  <a:srgbClr val="FF0000"/>
                </a:solidFill>
              </a:rPr>
              <a:t>Agency interfacing and </a:t>
            </a:r>
            <a:r>
              <a:rPr lang="en-GB" sz="4400" u="sng" dirty="0" smtClean="0">
                <a:solidFill>
                  <a:srgbClr val="FF0000"/>
                </a:solidFill>
              </a:rPr>
              <a:t>advocacy </a:t>
            </a:r>
            <a:r>
              <a:rPr lang="en-GB" u="sng" dirty="0" smtClean="0">
                <a:solidFill>
                  <a:srgbClr val="FF0000"/>
                </a:solidFill>
              </a:rPr>
              <a:t>(GWIC Chair and Secretariat)</a:t>
            </a:r>
          </a:p>
          <a:p>
            <a:endParaRPr lang="en-GB" u="sng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2016</a:t>
            </a:r>
            <a:r>
              <a:rPr lang="en-GB" dirty="0" smtClean="0"/>
              <a:t>, stimulated by the US NSF, informal body formed of funding agencies supporting GW science international </a:t>
            </a:r>
            <a:r>
              <a:rPr lang="en-US" dirty="0" smtClean="0"/>
              <a:t>GW “funding</a:t>
            </a:r>
            <a:r>
              <a:rPr lang="en-US" dirty="0"/>
              <a:t>” Agencies </a:t>
            </a:r>
            <a:r>
              <a:rPr lang="en-US" dirty="0" smtClean="0"/>
              <a:t>Committee (GWAC)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involving:</a:t>
            </a:r>
          </a:p>
          <a:p>
            <a:pPr lvl="1"/>
            <a:r>
              <a:rPr lang="en-US" dirty="0"/>
              <a:t>Australian Research Council (ARC) </a:t>
            </a:r>
          </a:p>
          <a:p>
            <a:pPr lvl="1"/>
            <a:r>
              <a:rPr lang="en-US" dirty="0"/>
              <a:t>Canada Foundation for Innovation (CFI)</a:t>
            </a:r>
          </a:p>
          <a:p>
            <a:pPr lvl="1"/>
            <a:r>
              <a:rPr lang="en-US" dirty="0"/>
              <a:t>Centre National de la </a:t>
            </a:r>
            <a:r>
              <a:rPr lang="en-US" dirty="0" err="1"/>
              <a:t>Recherche</a:t>
            </a:r>
            <a:r>
              <a:rPr lang="en-US" dirty="0"/>
              <a:t> </a:t>
            </a:r>
            <a:r>
              <a:rPr lang="en-US" dirty="0" err="1"/>
              <a:t>Scientifique</a:t>
            </a:r>
            <a:r>
              <a:rPr lang="en-US" dirty="0"/>
              <a:t> (CNRS) </a:t>
            </a:r>
          </a:p>
          <a:p>
            <a:pPr lvl="1"/>
            <a:r>
              <a:rPr lang="en-US" dirty="0" err="1"/>
              <a:t>Consejo</a:t>
            </a:r>
            <a:r>
              <a:rPr lang="en-US" dirty="0"/>
              <a:t> </a:t>
            </a:r>
            <a:r>
              <a:rPr lang="en-US" dirty="0" err="1"/>
              <a:t>Nacional</a:t>
            </a:r>
            <a:r>
              <a:rPr lang="en-US" dirty="0"/>
              <a:t> de </a:t>
            </a:r>
            <a:r>
              <a:rPr lang="en-US" dirty="0" err="1"/>
              <a:t>Ciencia</a:t>
            </a:r>
            <a:r>
              <a:rPr lang="en-US" dirty="0"/>
              <a:t> y </a:t>
            </a:r>
            <a:r>
              <a:rPr lang="en-US" dirty="0" err="1"/>
              <a:t>Tecnología</a:t>
            </a:r>
            <a:r>
              <a:rPr lang="en-US" dirty="0"/>
              <a:t> (CONACYT)</a:t>
            </a:r>
          </a:p>
          <a:p>
            <a:pPr lvl="1"/>
            <a:r>
              <a:rPr lang="en-US" dirty="0"/>
              <a:t>Deutsche </a:t>
            </a:r>
            <a:r>
              <a:rPr lang="en-US" dirty="0" err="1"/>
              <a:t>Forschungsgemeinschaft</a:t>
            </a:r>
            <a:r>
              <a:rPr lang="en-US" dirty="0"/>
              <a:t> (DFG) </a:t>
            </a:r>
          </a:p>
          <a:p>
            <a:pPr lvl="1"/>
            <a:r>
              <a:rPr lang="en-US" dirty="0" err="1"/>
              <a:t>Istituto</a:t>
            </a:r>
            <a:r>
              <a:rPr lang="en-US" dirty="0"/>
              <a:t> </a:t>
            </a:r>
            <a:r>
              <a:rPr lang="en-US" dirty="0" err="1"/>
              <a:t>Nazionale</a:t>
            </a:r>
            <a:r>
              <a:rPr lang="en-US" dirty="0"/>
              <a:t> di </a:t>
            </a:r>
            <a:r>
              <a:rPr lang="en-US" dirty="0" err="1"/>
              <a:t>Fisica</a:t>
            </a:r>
            <a:r>
              <a:rPr lang="en-US" dirty="0"/>
              <a:t> </a:t>
            </a:r>
            <a:r>
              <a:rPr lang="en-US" dirty="0" err="1"/>
              <a:t>Nucleare</a:t>
            </a:r>
            <a:r>
              <a:rPr lang="en-US" dirty="0"/>
              <a:t> (INFN) </a:t>
            </a:r>
          </a:p>
          <a:p>
            <a:pPr lvl="1"/>
            <a:r>
              <a:rPr lang="en-US" dirty="0"/>
              <a:t>National Aeronautics and Space Administration (NASA)</a:t>
            </a:r>
          </a:p>
          <a:p>
            <a:pPr lvl="1"/>
            <a:r>
              <a:rPr lang="en-GB" dirty="0"/>
              <a:t>Science &amp; Technology Facilities Council (STFC)</a:t>
            </a:r>
          </a:p>
          <a:p>
            <a:pPr marL="457200" lvl="1" indent="0">
              <a:buNone/>
            </a:pPr>
            <a:r>
              <a:rPr lang="en-GB" dirty="0"/>
              <a:t>+++ open invitation to interested </a:t>
            </a:r>
            <a:r>
              <a:rPr lang="en-GB" dirty="0" smtClean="0"/>
              <a:t>agencies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Oct 2016</a:t>
            </a:r>
            <a:r>
              <a:rPr lang="en-GB" dirty="0" smtClean="0"/>
              <a:t>: Presentation via </a:t>
            </a:r>
            <a:r>
              <a:rPr lang="en-GB" dirty="0" err="1" smtClean="0"/>
              <a:t>telecon</a:t>
            </a:r>
            <a:r>
              <a:rPr lang="en-GB" dirty="0" smtClean="0"/>
              <a:t> by GWIC (Rowan, </a:t>
            </a:r>
            <a:r>
              <a:rPr lang="en-GB" dirty="0" err="1" smtClean="0"/>
              <a:t>Reitze</a:t>
            </a:r>
            <a:r>
              <a:rPr lang="en-GB" dirty="0" smtClean="0"/>
              <a:t>, </a:t>
            </a:r>
            <a:r>
              <a:rPr lang="en-GB" dirty="0" err="1" smtClean="0"/>
              <a:t>Punturo</a:t>
            </a:r>
            <a:r>
              <a:rPr lang="en-GB" dirty="0" smtClean="0"/>
              <a:t>, Shoemaker, Whitcomb) of status of GWIC activities, including 3G planning</a:t>
            </a:r>
          </a:p>
          <a:p>
            <a:endParaRPr lang="en-GB" dirty="0"/>
          </a:p>
          <a:p>
            <a:r>
              <a:rPr lang="en-GB" b="1" dirty="0" smtClean="0">
                <a:solidFill>
                  <a:srgbClr val="FF0000"/>
                </a:solidFill>
              </a:rPr>
              <a:t>July 2017</a:t>
            </a:r>
            <a:r>
              <a:rPr lang="en-GB" dirty="0" smtClean="0"/>
              <a:t>: Invited talk by APPEC (Job de </a:t>
            </a:r>
            <a:r>
              <a:rPr lang="en-GB" dirty="0" err="1" smtClean="0"/>
              <a:t>Kleuver</a:t>
            </a:r>
            <a:r>
              <a:rPr lang="en-GB" dirty="0" smtClean="0"/>
              <a:t>) on 3G perspectives in Europe and the new APPEC roadmap, DAWN </a:t>
            </a:r>
            <a:r>
              <a:rPr lang="en-GB" dirty="0"/>
              <a:t>III meeting, </a:t>
            </a:r>
            <a:r>
              <a:rPr lang="en-GB" dirty="0" smtClean="0"/>
              <a:t>Syracuse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3CEC-4C02-4DDC-A9FD-1618ACD9BA6B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1" y="188640"/>
            <a:ext cx="71278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71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99" y="1196752"/>
            <a:ext cx="8229600" cy="4525963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5) </a:t>
            </a:r>
            <a:r>
              <a:rPr lang="en-GB" u="sng" dirty="0">
                <a:solidFill>
                  <a:srgbClr val="FF0000"/>
                </a:solidFill>
              </a:rPr>
              <a:t>Investigate governance schemes: </a:t>
            </a:r>
            <a:r>
              <a:rPr lang="en-GB" sz="1800" u="sng" dirty="0" smtClean="0">
                <a:solidFill>
                  <a:srgbClr val="FF0000"/>
                </a:solidFill>
              </a:rPr>
              <a:t>(Marx/</a:t>
            </a:r>
            <a:r>
              <a:rPr lang="en-GB" sz="1800" u="sng" dirty="0" err="1" smtClean="0">
                <a:solidFill>
                  <a:srgbClr val="FF0000"/>
                </a:solidFill>
              </a:rPr>
              <a:t>Ferrini</a:t>
            </a:r>
            <a:r>
              <a:rPr lang="en-GB" sz="1800" u="sng" dirty="0" smtClean="0">
                <a:solidFill>
                  <a:srgbClr val="FF0000"/>
                </a:solidFill>
              </a:rPr>
              <a:t>)</a:t>
            </a:r>
            <a:endParaRPr lang="en-GB" sz="1800" u="sng" dirty="0">
              <a:solidFill>
                <a:srgbClr val="FF0000"/>
              </a:solidFill>
            </a:endParaRPr>
          </a:p>
          <a:p>
            <a:pPr lvl="1"/>
            <a:r>
              <a:rPr lang="en-GB" dirty="0" smtClean="0"/>
              <a:t>WG reaching out to management of sister projects (e.g. SKA, </a:t>
            </a:r>
            <a:r>
              <a:rPr lang="en-GB" dirty="0" err="1" smtClean="0"/>
              <a:t>Snolab</a:t>
            </a:r>
            <a:r>
              <a:rPr lang="en-GB" dirty="0"/>
              <a:t>,</a:t>
            </a:r>
            <a:r>
              <a:rPr lang="en-GB" dirty="0" smtClean="0"/>
              <a:t> ELI, CTA </a:t>
            </a:r>
            <a:r>
              <a:rPr lang="en-GB" dirty="0" err="1" smtClean="0"/>
              <a:t>etc</a:t>
            </a:r>
            <a:r>
              <a:rPr lang="en-GB" dirty="0" smtClean="0"/>
              <a:t>) </a:t>
            </a:r>
          </a:p>
          <a:p>
            <a:pPr lvl="1"/>
            <a:r>
              <a:rPr lang="en-GB" dirty="0" smtClean="0"/>
              <a:t>Surveying options for governance models</a:t>
            </a:r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r>
              <a:rPr lang="en-GB" dirty="0" smtClean="0"/>
              <a:t>Very nice status summary by Gary Sanders @ the Dawn II meeting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3CEC-4C02-4DDC-A9FD-1618ACD9BA6B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1" y="188640"/>
            <a:ext cx="71278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95536" y="4437112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 smtClean="0"/>
              <a:t>“Models for Governance of Scientific Megaprojects”</a:t>
            </a:r>
            <a:endParaRPr lang="en-US" sz="2800" i="1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90903" y="5301208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Gary H Sanders, Caltech</a:t>
            </a:r>
          </a:p>
          <a:p>
            <a:pPr marL="0" indent="0" algn="ctr">
              <a:buNone/>
            </a:pPr>
            <a:r>
              <a:rPr lang="en-US" sz="2000" dirty="0" smtClean="0"/>
              <a:t>DAWN III Workshop</a:t>
            </a:r>
          </a:p>
          <a:p>
            <a:pPr marL="0" indent="0" algn="ctr">
              <a:buNone/>
            </a:pPr>
            <a:r>
              <a:rPr lang="en-US" sz="2000" dirty="0" smtClean="0"/>
              <a:t>Syracuse, July 2017</a:t>
            </a:r>
          </a:p>
        </p:txBody>
      </p:sp>
    </p:spTree>
    <p:extLst>
      <p:ext uri="{BB962C8B-B14F-4D97-AF65-F5344CB8AC3E}">
        <p14:creationId xmlns:p14="http://schemas.microsoft.com/office/powerpoint/2010/main" val="343167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Options for Global Project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Intergovernmental (</a:t>
            </a:r>
            <a:r>
              <a:rPr lang="en-US" u="sng" dirty="0" smtClean="0"/>
              <a:t>treaty</a:t>
            </a:r>
            <a:r>
              <a:rPr lang="en-US" dirty="0" smtClean="0"/>
              <a:t>) organization (</a:t>
            </a:r>
            <a:r>
              <a:rPr lang="en-US" dirty="0" smtClean="0">
                <a:solidFill>
                  <a:srgbClr val="0066FF"/>
                </a:solidFill>
              </a:rPr>
              <a:t>strongest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International </a:t>
            </a:r>
            <a:r>
              <a:rPr lang="en-US" u="sng" dirty="0" smtClean="0"/>
              <a:t>partnership</a:t>
            </a:r>
            <a:r>
              <a:rPr lang="en-US" dirty="0" smtClean="0"/>
              <a:t> of existing executive organizations via </a:t>
            </a:r>
            <a:r>
              <a:rPr lang="en-US" u="sng" dirty="0" smtClean="0"/>
              <a:t>legal</a:t>
            </a:r>
            <a:r>
              <a:rPr lang="en-US" dirty="0" smtClean="0"/>
              <a:t> member corporation</a:t>
            </a:r>
          </a:p>
          <a:p>
            <a:r>
              <a:rPr lang="en-US" dirty="0"/>
              <a:t>I</a:t>
            </a:r>
            <a:r>
              <a:rPr lang="en-US" dirty="0" smtClean="0"/>
              <a:t>nternational </a:t>
            </a:r>
            <a:r>
              <a:rPr lang="en-US" u="sng" dirty="0" smtClean="0"/>
              <a:t>collaboration</a:t>
            </a:r>
            <a:r>
              <a:rPr lang="en-US" dirty="0" smtClean="0"/>
              <a:t> of existing executives via single </a:t>
            </a:r>
            <a:r>
              <a:rPr lang="en-US" u="sng" dirty="0" smtClean="0"/>
              <a:t>nonbinding</a:t>
            </a:r>
            <a:r>
              <a:rPr lang="en-US" dirty="0" smtClean="0"/>
              <a:t> member association</a:t>
            </a:r>
          </a:p>
          <a:p>
            <a:r>
              <a:rPr lang="en-US" dirty="0" smtClean="0"/>
              <a:t>International </a:t>
            </a:r>
            <a:r>
              <a:rPr lang="en-US" u="sng" dirty="0" smtClean="0"/>
              <a:t>collaboration</a:t>
            </a:r>
            <a:r>
              <a:rPr lang="en-US" dirty="0" smtClean="0"/>
              <a:t> with </a:t>
            </a:r>
            <a:r>
              <a:rPr lang="en-US" u="sng" dirty="0" smtClean="0"/>
              <a:t>multiple</a:t>
            </a:r>
            <a:r>
              <a:rPr lang="en-US" dirty="0" smtClean="0"/>
              <a:t> </a:t>
            </a:r>
            <a:r>
              <a:rPr lang="en-US" u="sng" dirty="0" smtClean="0"/>
              <a:t>nonbinding</a:t>
            </a:r>
            <a:r>
              <a:rPr lang="en-US" dirty="0" smtClean="0"/>
              <a:t> agreements with multiple existing executive organizations</a:t>
            </a:r>
          </a:p>
          <a:p>
            <a:r>
              <a:rPr lang="en-US" dirty="0" smtClean="0"/>
              <a:t>International </a:t>
            </a:r>
            <a:r>
              <a:rPr lang="en-US" u="sng" dirty="0" smtClean="0"/>
              <a:t>coordination</a:t>
            </a:r>
            <a:r>
              <a:rPr lang="en-US" dirty="0" smtClean="0"/>
              <a:t> of </a:t>
            </a:r>
            <a:r>
              <a:rPr lang="en-US" u="sng" dirty="0" smtClean="0"/>
              <a:t>separate</a:t>
            </a:r>
            <a:r>
              <a:rPr lang="en-US" dirty="0" smtClean="0"/>
              <a:t>, but related, existing executive organizations</a:t>
            </a:r>
          </a:p>
          <a:p>
            <a:r>
              <a:rPr lang="en-US" u="sng" dirty="0" smtClean="0"/>
              <a:t>Non-coordinated separate</a:t>
            </a:r>
            <a:r>
              <a:rPr lang="en-US" dirty="0" smtClean="0"/>
              <a:t>, but related, existing executive organizations (</a:t>
            </a:r>
            <a:r>
              <a:rPr lang="en-US" dirty="0" smtClean="0">
                <a:solidFill>
                  <a:srgbClr val="0066FF"/>
                </a:solidFill>
              </a:rPr>
              <a:t>least strong</a:t>
            </a:r>
            <a:r>
              <a:rPr lang="en-US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C9544-3F81-4856-A30C-C52D7DB506EB}" type="datetime1">
              <a:rPr lang="en-US" smtClean="0"/>
              <a:t>9/6/2017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00BD-656F-4251-A869-CCC1CF7D99BD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1" y="188640"/>
            <a:ext cx="71278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46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71352" y="764704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What is your vision for 3</a:t>
            </a:r>
            <a:r>
              <a:rPr lang="en-US" sz="2400" b="1" baseline="30000" dirty="0" smtClean="0"/>
              <a:t>rd</a:t>
            </a:r>
            <a:r>
              <a:rPr lang="en-US" sz="2400" b="1" dirty="0" smtClean="0"/>
              <a:t> Generation GW </a:t>
            </a:r>
            <a:br>
              <a:rPr lang="en-US" sz="2400" b="1" dirty="0" smtClean="0"/>
            </a:br>
            <a:r>
              <a:rPr lang="en-US" sz="2400" b="1" dirty="0" smtClean="0"/>
              <a:t>or for a longer future?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Single world GW laboratory with multiple sites</a:t>
            </a:r>
          </a:p>
          <a:p>
            <a:pPr lvl="1"/>
            <a:r>
              <a:rPr lang="en-US" dirty="0" smtClean="0"/>
              <a:t>Vision extends beyond 3</a:t>
            </a:r>
            <a:r>
              <a:rPr lang="en-US" baseline="30000" dirty="0" smtClean="0"/>
              <a:t>rd</a:t>
            </a:r>
            <a:r>
              <a:rPr lang="en-US" dirty="0" smtClean="0"/>
              <a:t> generation</a:t>
            </a:r>
          </a:p>
          <a:p>
            <a:r>
              <a:rPr lang="en-US" dirty="0" smtClean="0"/>
              <a:t>Vision of 3</a:t>
            </a:r>
            <a:r>
              <a:rPr lang="en-US" baseline="30000" dirty="0" smtClean="0"/>
              <a:t>rd</a:t>
            </a:r>
            <a:r>
              <a:rPr lang="en-US" dirty="0" smtClean="0"/>
              <a:t> generation only</a:t>
            </a:r>
          </a:p>
          <a:p>
            <a:r>
              <a:rPr lang="en-US" dirty="0" smtClean="0"/>
              <a:t>Coordination or unified management of technology development</a:t>
            </a:r>
          </a:p>
          <a:p>
            <a:r>
              <a:rPr lang="en-US" dirty="0" smtClean="0"/>
              <a:t>Only one 3</a:t>
            </a:r>
            <a:r>
              <a:rPr lang="en-US" baseline="30000" dirty="0" smtClean="0"/>
              <a:t>rd</a:t>
            </a:r>
            <a:r>
              <a:rPr lang="en-US" dirty="0" smtClean="0"/>
              <a:t> generation IFO design deployed at multiple sites</a:t>
            </a:r>
          </a:p>
          <a:p>
            <a:pPr lvl="1"/>
            <a:r>
              <a:rPr lang="en-US" dirty="0" smtClean="0"/>
              <a:t>One construction project</a:t>
            </a:r>
          </a:p>
          <a:p>
            <a:r>
              <a:rPr lang="en-US" dirty="0" smtClean="0"/>
              <a:t>Diverse designs deployed at different sites but coordinated in operation and production of science</a:t>
            </a:r>
          </a:p>
          <a:p>
            <a:pPr lvl="1"/>
            <a:r>
              <a:rPr lang="en-US" dirty="0" smtClean="0"/>
              <a:t>Construction managed separately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Is the starting point of opening the field of gravitational wave astrophysics established by the current generation or is the 3</a:t>
            </a:r>
            <a:r>
              <a:rPr lang="en-US" baseline="30000" dirty="0" smtClean="0"/>
              <a:t>rd</a:t>
            </a:r>
            <a:r>
              <a:rPr lang="en-US" dirty="0" smtClean="0"/>
              <a:t> generation when that threshold will be realized or …</a:t>
            </a:r>
          </a:p>
          <a:p>
            <a:r>
              <a:rPr lang="en-US" dirty="0" smtClean="0"/>
              <a:t>These overwhelmingly influence the proposed governance model</a:t>
            </a:r>
          </a:p>
          <a:p>
            <a:r>
              <a:rPr lang="en-US" i="1" dirty="0" smtClean="0"/>
              <a:t>Who are you and what do you want to be?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3821-50F4-4CEA-82DA-0090175C1C1E}" type="datetime1">
              <a:rPr lang="en-US" smtClean="0"/>
              <a:t>9/6/2017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00BD-656F-4251-A869-CCC1CF7D99BD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1" y="188640"/>
            <a:ext cx="71278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03794" y="404664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Stimulating questions from Gary Sanders (TMT)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75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980728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525963"/>
          </a:xfrm>
        </p:spPr>
        <p:txBody>
          <a:bodyPr>
            <a:normAutofit fontScale="92500"/>
          </a:bodyPr>
          <a:lstStyle/>
          <a:p>
            <a:pPr lvl="1"/>
            <a:r>
              <a:rPr lang="en-GB" dirty="0" smtClean="0"/>
              <a:t>GWIC will update GWAC at intervals of no less than a year</a:t>
            </a:r>
          </a:p>
          <a:p>
            <a:pPr lvl="1"/>
            <a:r>
              <a:rPr lang="en-GB" dirty="0" smtClean="0"/>
              <a:t>Timing suggests an update due this autumn</a:t>
            </a:r>
          </a:p>
          <a:p>
            <a:pPr lvl="1"/>
            <a:r>
              <a:rPr lang="en-GB" dirty="0" smtClean="0"/>
              <a:t>Opportunity to not only inform but ask, with a global perspective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Reports from the 3G WGs will come back to GWIC at the next GWIC meeting (July 2018, </a:t>
            </a:r>
            <a:r>
              <a:rPr lang="en-GB" dirty="0"/>
              <a:t>C</a:t>
            </a:r>
            <a:r>
              <a:rPr lang="en-GB" dirty="0" smtClean="0"/>
              <a:t>hicago)</a:t>
            </a:r>
          </a:p>
          <a:p>
            <a:pPr lvl="1"/>
            <a:r>
              <a:rPr lang="en-GB" b="1" dirty="0" smtClean="0"/>
              <a:t>We need: </a:t>
            </a:r>
            <a:r>
              <a:rPr lang="en-GB" dirty="0" smtClean="0"/>
              <a:t>Science case, </a:t>
            </a:r>
            <a:r>
              <a:rPr lang="en-GB" u="sng" dirty="0" smtClean="0"/>
              <a:t>updated detector concepts</a:t>
            </a:r>
            <a:r>
              <a:rPr lang="en-GB" dirty="0" smtClean="0"/>
              <a:t>, network plan – consolidate our future vision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3CEC-4C02-4DDC-A9FD-1618ACD9BA6B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1" y="188640"/>
            <a:ext cx="71278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95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980728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Messages for this workshop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916832"/>
            <a:ext cx="3816424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The Einstein Telescope is by far the most mature example of a 3G concept</a:t>
            </a:r>
          </a:p>
          <a:p>
            <a:endParaRPr lang="en-GB" dirty="0" smtClean="0"/>
          </a:p>
          <a:p>
            <a:r>
              <a:rPr lang="en-GB" dirty="0" smtClean="0"/>
              <a:t>The ET design study was published in May 2011</a:t>
            </a:r>
          </a:p>
          <a:p>
            <a:pPr lvl="1"/>
            <a:r>
              <a:rPr lang="en-GB" dirty="0" smtClean="0"/>
              <a:t>Our science is evolving (rapidly)</a:t>
            </a:r>
          </a:p>
          <a:p>
            <a:pPr lvl="1"/>
            <a:r>
              <a:rPr lang="en-GB" dirty="0" smtClean="0"/>
              <a:t>The global field is evolving</a:t>
            </a:r>
          </a:p>
          <a:p>
            <a:pPr lvl="1"/>
            <a:r>
              <a:rPr lang="en-GB" dirty="0" smtClean="0"/>
              <a:t>How should ET evolve in this new global vision?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3CEC-4C02-4DDC-A9FD-1618ACD9BA6B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1" y="188640"/>
            <a:ext cx="71278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6" name="Picture 2" descr="Image result for Einstein telesc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88840"/>
            <a:ext cx="5396586" cy="299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52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528" y="620688"/>
            <a:ext cx="9540876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400" b="1" dirty="0">
                <a:solidFill>
                  <a:srgbClr val="0070C0"/>
                </a:solidFill>
              </a:rPr>
              <a:t>What is GWIC (Gravitational Wave International Committee)?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2776"/>
            <a:ext cx="8640960" cy="4896544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en-US" sz="2000" b="1" i="1" dirty="0" smtClean="0"/>
              <a:t>     </a:t>
            </a:r>
            <a:r>
              <a:rPr lang="en-GB" altLang="en-US" sz="1800" b="1" i="1" dirty="0" smtClean="0"/>
              <a:t>Body formed in 1997 to facilitate international collaboration and cooperation in the construction, operation and use of the major gravitational wave detection facilities world-wide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1800" b="1" i="1" dirty="0" smtClean="0"/>
          </a:p>
          <a:p>
            <a:pPr>
              <a:defRPr/>
            </a:pPr>
            <a:r>
              <a:rPr lang="en-GB" altLang="en-US" sz="1800" dirty="0" smtClean="0"/>
              <a:t>Affiliated with the International Union of Pure and Applied Physics</a:t>
            </a:r>
          </a:p>
          <a:p>
            <a:pPr lvl="1">
              <a:defRPr/>
            </a:pPr>
            <a:r>
              <a:rPr lang="en-GB" altLang="en-US" sz="1800" dirty="0" smtClean="0"/>
              <a:t>From 1999 until 2011, GWIC recognized as a subpanel of </a:t>
            </a:r>
            <a:r>
              <a:rPr lang="en-GB" altLang="en-US" sz="1800" dirty="0" err="1" smtClean="0"/>
              <a:t>PaNAGIC</a:t>
            </a:r>
            <a:r>
              <a:rPr lang="en-GB" altLang="en-US" sz="1800" dirty="0" smtClean="0"/>
              <a:t> (IUPAP WG.4). </a:t>
            </a:r>
          </a:p>
          <a:p>
            <a:pPr lvl="1">
              <a:defRPr/>
            </a:pPr>
            <a:r>
              <a:rPr lang="en-GB" altLang="en-US" sz="1800" dirty="0" smtClean="0"/>
              <a:t>In 2011, GWIC was accepted by IUPAP as a separate Working Group (WG.11).</a:t>
            </a:r>
          </a:p>
          <a:p>
            <a:pPr lvl="1">
              <a:defRPr/>
            </a:pPr>
            <a:endParaRPr lang="en-GB" altLang="en-US" sz="1800" b="1" i="1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en-US" sz="1800" dirty="0" smtClean="0"/>
              <a:t>Links to the: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en-US" sz="1800" dirty="0" smtClean="0"/>
              <a:t> International Astronomical Union (IAU)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en-US" sz="1800" dirty="0" smtClean="0"/>
              <a:t> International Society for General Relativity and Gravitation (ISGRG)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1800" dirty="0"/>
          </a:p>
          <a:p>
            <a:pPr>
              <a:lnSpc>
                <a:spcPct val="90000"/>
              </a:lnSpc>
              <a:buNone/>
              <a:defRPr/>
            </a:pPr>
            <a:r>
              <a:rPr lang="en-GB" altLang="en-US" sz="1800" dirty="0" smtClean="0"/>
              <a:t>The </a:t>
            </a:r>
            <a:r>
              <a:rPr lang="en-GB" altLang="en-US" sz="1800" dirty="0"/>
              <a:t>membership of GWIC represents </a:t>
            </a:r>
            <a:r>
              <a:rPr lang="en-GB" altLang="en-US" sz="1800" dirty="0">
                <a:solidFill>
                  <a:srgbClr val="FF0000"/>
                </a:solidFill>
              </a:rPr>
              <a:t>all of the world’s active gravitational wave projects*</a:t>
            </a:r>
            <a:r>
              <a:rPr lang="en-GB" altLang="en-US" sz="1800" dirty="0"/>
              <a:t>, </a:t>
            </a:r>
            <a:endParaRPr lang="en-GB" altLang="en-US" sz="1800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en-GB" altLang="en-US" sz="1800" dirty="0" smtClean="0"/>
              <a:t>as </a:t>
            </a:r>
            <a:r>
              <a:rPr lang="en-GB" altLang="en-US" sz="1800" dirty="0"/>
              <a:t>well as other relevant communities, covering gravitational wave frequencies from </a:t>
            </a:r>
            <a:endParaRPr lang="en-GB" altLang="en-US" sz="1800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en-GB" altLang="en-US" sz="1800" dirty="0" err="1" smtClean="0"/>
              <a:t>nanohertz</a:t>
            </a:r>
            <a:r>
              <a:rPr lang="en-GB" altLang="en-US" sz="1800" dirty="0" smtClean="0"/>
              <a:t> </a:t>
            </a:r>
            <a:r>
              <a:rPr lang="en-GB" altLang="en-US" sz="1800" dirty="0"/>
              <a:t>to kilohertz. </a:t>
            </a:r>
            <a:endParaRPr lang="en-GB" altLang="en-US" sz="1800" dirty="0" smtClean="0"/>
          </a:p>
          <a:p>
            <a:pPr>
              <a:lnSpc>
                <a:spcPct val="90000"/>
              </a:lnSpc>
              <a:buNone/>
              <a:defRPr/>
            </a:pPr>
            <a:endParaRPr lang="en-GB" altLang="en-US" sz="1800" dirty="0"/>
          </a:p>
          <a:p>
            <a:pPr>
              <a:lnSpc>
                <a:spcPct val="90000"/>
              </a:lnSpc>
              <a:buNone/>
              <a:defRPr/>
            </a:pPr>
            <a:r>
              <a:rPr lang="en-GB" altLang="en-US" sz="1800" dirty="0" smtClean="0"/>
              <a:t>Current Chair: Sheila Rowan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GB" altLang="en-US" sz="1800" dirty="0" smtClean="0"/>
              <a:t>Executive Secretary: David Shoemaker, Co-secretary: Stan Whitcomb</a:t>
            </a:r>
            <a:endParaRPr lang="en-GB" altLang="en-US" sz="1800" dirty="0"/>
          </a:p>
          <a:p>
            <a:pPr>
              <a:lnSpc>
                <a:spcPct val="90000"/>
              </a:lnSpc>
              <a:buNone/>
              <a:defRPr/>
            </a:pPr>
            <a:endParaRPr lang="en-GB" altLang="en-US" sz="1800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en-GB" altLang="en-US" sz="1800" dirty="0" smtClean="0"/>
              <a:t>Full membership and </a:t>
            </a:r>
            <a:r>
              <a:rPr lang="en-GB" altLang="en-US" sz="1800" dirty="0"/>
              <a:t>more information at: https://gwic.ligo.org/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8913"/>
            <a:ext cx="71278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14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40EBEBC-4285-4262-8371-6AAC8B0B3052}" type="slidenum">
              <a:rPr lang="en-GB" altLang="en-US" smtClean="0"/>
              <a:pPr/>
              <a:t>2</a:t>
            </a:fld>
            <a:endParaRPr lang="en-GB" altLang="en-US" smtClean="0"/>
          </a:p>
        </p:txBody>
      </p:sp>
      <p:sp>
        <p:nvSpPr>
          <p:cNvPr id="2" name="Rectangle 1"/>
          <p:cNvSpPr/>
          <p:nvPr/>
        </p:nvSpPr>
        <p:spPr>
          <a:xfrm>
            <a:off x="323528" y="6453336"/>
            <a:ext cx="2186817" cy="2311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GB" altLang="en-US" sz="1100" b="1" dirty="0"/>
              <a:t>*no CMB community membership</a:t>
            </a:r>
          </a:p>
        </p:txBody>
      </p:sp>
    </p:spTree>
    <p:extLst>
      <p:ext uri="{BB962C8B-B14F-4D97-AF65-F5344CB8AC3E}">
        <p14:creationId xmlns:p14="http://schemas.microsoft.com/office/powerpoint/2010/main" val="89876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112954" y="188640"/>
            <a:ext cx="8229600" cy="4667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200" dirty="0">
                <a:solidFill>
                  <a:srgbClr val="0070C0"/>
                </a:solidFill>
              </a:rPr>
              <a:t>Who is GWIC?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484784"/>
            <a:ext cx="4652963" cy="530120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b="1" dirty="0" smtClean="0">
                <a:solidFill>
                  <a:srgbClr val="0000FF"/>
                </a:solidFill>
              </a:rPr>
              <a:t>ACIGA  </a:t>
            </a:r>
            <a:r>
              <a:rPr lang="en-GB" altLang="en-US" sz="1400" b="1" dirty="0" smtClean="0"/>
              <a:t> Bram </a:t>
            </a:r>
            <a:r>
              <a:rPr lang="en-GB" altLang="en-US" sz="1400" b="1" dirty="0" err="1" smtClean="0"/>
              <a:t>Slagmolen</a:t>
            </a:r>
            <a:endParaRPr lang="en-GB" altLang="en-US" sz="14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b="1" dirty="0" smtClean="0">
                <a:solidFill>
                  <a:srgbClr val="0000FF"/>
                </a:solidFill>
              </a:rPr>
              <a:t>Einstein Telescope</a:t>
            </a:r>
            <a:r>
              <a:rPr lang="en-GB" altLang="en-US" sz="1400" b="1" dirty="0" smtClean="0"/>
              <a:t> Michele </a:t>
            </a:r>
            <a:r>
              <a:rPr lang="en-GB" altLang="en-US" sz="1400" b="1" dirty="0" err="1" smtClean="0"/>
              <a:t>Punturo</a:t>
            </a:r>
            <a:endParaRPr lang="en-GB" altLang="en-US" sz="14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b="1" dirty="0" smtClean="0">
                <a:solidFill>
                  <a:srgbClr val="0000FF"/>
                </a:solidFill>
              </a:rPr>
              <a:t>European Pulsar Timing Array</a:t>
            </a:r>
            <a:r>
              <a:rPr lang="en-GB" altLang="en-US" sz="1400" b="1" dirty="0" smtClean="0"/>
              <a:t> Michael Kramer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b="1" dirty="0" smtClean="0">
                <a:solidFill>
                  <a:srgbClr val="0000FF"/>
                </a:solidFill>
              </a:rPr>
              <a:t>GEO 600</a:t>
            </a:r>
            <a:r>
              <a:rPr lang="en-GB" altLang="en-US" sz="1400" b="1" dirty="0" smtClean="0"/>
              <a:t>    </a:t>
            </a:r>
            <a:r>
              <a:rPr lang="en-GB" altLang="en-US" sz="1400" b="1" dirty="0" err="1" smtClean="0"/>
              <a:t>Karsten</a:t>
            </a:r>
            <a:r>
              <a:rPr lang="en-GB" altLang="en-US" sz="1400" b="1" dirty="0" smtClean="0"/>
              <a:t> </a:t>
            </a:r>
            <a:r>
              <a:rPr lang="en-GB" altLang="en-US" sz="1400" b="1" dirty="0" err="1" smtClean="0"/>
              <a:t>Danzmann</a:t>
            </a:r>
            <a:r>
              <a:rPr lang="en-GB" altLang="en-US" sz="1400" b="1" dirty="0" smtClean="0"/>
              <a:t>, Sheila Rowan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GB" altLang="en-US" sz="1400" b="1" dirty="0" err="1" smtClean="0">
                <a:solidFill>
                  <a:srgbClr val="0000FF"/>
                </a:solidFill>
              </a:rPr>
              <a:t>IndIGO</a:t>
            </a:r>
            <a:r>
              <a:rPr lang="en-GB" altLang="en-US" sz="1400" b="1" dirty="0" smtClean="0">
                <a:solidFill>
                  <a:srgbClr val="FF0000"/>
                </a:solidFill>
              </a:rPr>
              <a:t>    </a:t>
            </a:r>
            <a:r>
              <a:rPr lang="en-GB" altLang="en-US" sz="1400" b="1" dirty="0" err="1" smtClean="0"/>
              <a:t>Bala</a:t>
            </a:r>
            <a:r>
              <a:rPr lang="en-GB" altLang="en-US" sz="1400" b="1" dirty="0" smtClean="0"/>
              <a:t> </a:t>
            </a:r>
            <a:r>
              <a:rPr lang="en-GB" altLang="en-US" sz="1400" b="1" dirty="0" err="1" smtClean="0"/>
              <a:t>Iyer</a:t>
            </a:r>
            <a:r>
              <a:rPr lang="en-GB" altLang="en-US" sz="1400" b="1" dirty="0" smtClean="0"/>
              <a:t>, </a:t>
            </a:r>
            <a:r>
              <a:rPr lang="en-GB" altLang="en-US" sz="1400" b="1" dirty="0" err="1" smtClean="0"/>
              <a:t>Somak</a:t>
            </a:r>
            <a:r>
              <a:rPr lang="en-GB" altLang="en-US" sz="1400" b="1" dirty="0" smtClean="0"/>
              <a:t> </a:t>
            </a:r>
            <a:r>
              <a:rPr lang="en-GB" sz="1400" b="1" dirty="0" err="1"/>
              <a:t>Raychaudhury</a:t>
            </a:r>
            <a:endParaRPr lang="en-GB" altLang="en-US" sz="14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b="1" dirty="0" smtClean="0">
                <a:solidFill>
                  <a:srgbClr val="0000FF"/>
                </a:solidFill>
              </a:rPr>
              <a:t>KAGRA</a:t>
            </a:r>
            <a:r>
              <a:rPr lang="en-GB" altLang="en-US" sz="1400" b="1" dirty="0" smtClean="0"/>
              <a:t> Yoshio Saito, </a:t>
            </a:r>
            <a:r>
              <a:rPr lang="en-GB" altLang="en-US" sz="1400" b="1" dirty="0" err="1" smtClean="0"/>
              <a:t>Takaaki</a:t>
            </a:r>
            <a:r>
              <a:rPr lang="en-GB" altLang="en-US" sz="1400" b="1" dirty="0" smtClean="0"/>
              <a:t> </a:t>
            </a:r>
            <a:r>
              <a:rPr lang="en-GB" altLang="en-US" sz="1400" b="1" dirty="0" err="1" smtClean="0"/>
              <a:t>Kajita</a:t>
            </a:r>
            <a:endParaRPr lang="en-GB" altLang="en-US" sz="14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b="1" dirty="0" smtClean="0">
                <a:solidFill>
                  <a:srgbClr val="0000FF"/>
                </a:solidFill>
              </a:rPr>
              <a:t>LIGO  </a:t>
            </a:r>
            <a:r>
              <a:rPr lang="en-GB" altLang="en-US" sz="1400" b="1" dirty="0" smtClean="0"/>
              <a:t>Dave </a:t>
            </a:r>
            <a:r>
              <a:rPr lang="en-GB" altLang="en-US" sz="1400" b="1" dirty="0" err="1" smtClean="0"/>
              <a:t>Reitze</a:t>
            </a:r>
            <a:r>
              <a:rPr lang="en-GB" altLang="en-US" sz="1400" b="1" dirty="0" smtClean="0"/>
              <a:t>, Gabriela Gonzalez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b="1" dirty="0" smtClean="0">
                <a:solidFill>
                  <a:srgbClr val="0000FF"/>
                </a:solidFill>
              </a:rPr>
              <a:t>LISA </a:t>
            </a:r>
            <a:r>
              <a:rPr lang="en-GB" altLang="en-US" sz="1400" b="1" dirty="0" smtClean="0"/>
              <a:t>  Neil Cornish, Bernard </a:t>
            </a:r>
            <a:r>
              <a:rPr lang="en-GB" altLang="en-US" sz="1400" b="1" dirty="0" err="1" smtClean="0"/>
              <a:t>Schutz</a:t>
            </a:r>
            <a:r>
              <a:rPr lang="en-GB" altLang="en-US" sz="1400" b="1" dirty="0" smtClean="0"/>
              <a:t>,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b="1" dirty="0" smtClean="0"/>
              <a:t>Ira Thorpe, Stefano Vitale,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0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000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0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000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0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000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0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0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000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000" b="1" dirty="0" smtClean="0"/>
              <a:t>*no CMB community membership</a:t>
            </a: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60032" y="1484784"/>
            <a:ext cx="4027488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b="1" dirty="0" err="1" smtClean="0">
                <a:solidFill>
                  <a:srgbClr val="0000FF"/>
                </a:solidFill>
              </a:rPr>
              <a:t>NANOGrav</a:t>
            </a:r>
            <a:r>
              <a:rPr lang="en-GB" altLang="en-US" sz="1400" b="1" dirty="0" smtClean="0"/>
              <a:t>  Maura McLaughlin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b="1" dirty="0" err="1" smtClean="0">
                <a:solidFill>
                  <a:srgbClr val="0000FF"/>
                </a:solidFill>
              </a:rPr>
              <a:t>Parkes</a:t>
            </a:r>
            <a:r>
              <a:rPr lang="en-GB" altLang="en-US" sz="1400" b="1" dirty="0" smtClean="0">
                <a:solidFill>
                  <a:srgbClr val="0000FF"/>
                </a:solidFill>
              </a:rPr>
              <a:t> Pulsar Timing</a:t>
            </a:r>
            <a:r>
              <a:rPr lang="en-GB" altLang="en-US" sz="1400" b="1" dirty="0" smtClean="0"/>
              <a:t> </a:t>
            </a:r>
            <a:r>
              <a:rPr lang="en-GB" altLang="en-US" sz="1400" b="1" dirty="0" smtClean="0">
                <a:solidFill>
                  <a:srgbClr val="0000FF"/>
                </a:solidFill>
              </a:rPr>
              <a:t>Array</a:t>
            </a:r>
            <a:r>
              <a:rPr lang="en-GB" altLang="en-US" sz="1400" b="1" dirty="0" smtClean="0"/>
              <a:t> George Hobbs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b="1" dirty="0" smtClean="0">
                <a:solidFill>
                  <a:srgbClr val="0000FF"/>
                </a:solidFill>
              </a:rPr>
              <a:t>Spherical Acoustic detectors </a:t>
            </a:r>
            <a:r>
              <a:rPr lang="en-GB" altLang="en-US" sz="1400" b="1" dirty="0" err="1" smtClean="0"/>
              <a:t>Odylio</a:t>
            </a:r>
            <a:r>
              <a:rPr lang="en-GB" altLang="en-US" sz="1400" b="1" dirty="0" smtClean="0"/>
              <a:t> </a:t>
            </a:r>
            <a:r>
              <a:rPr lang="en-GB" altLang="en-US" sz="1400" b="1" dirty="0" err="1" smtClean="0"/>
              <a:t>Aguiar</a:t>
            </a:r>
            <a:endParaRPr lang="en-GB" altLang="en-US" sz="14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b="1" dirty="0" smtClean="0">
                <a:solidFill>
                  <a:srgbClr val="0000FF"/>
                </a:solidFill>
              </a:rPr>
              <a:t>Theory Community</a:t>
            </a:r>
            <a:r>
              <a:rPr lang="en-GB" altLang="en-US" sz="1400" b="1" dirty="0" smtClean="0"/>
              <a:t> Clifford Will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b="1" dirty="0" smtClean="0">
                <a:solidFill>
                  <a:srgbClr val="0000FF"/>
                </a:solidFill>
              </a:rPr>
              <a:t>Virgo</a:t>
            </a:r>
            <a:r>
              <a:rPr lang="en-GB" altLang="en-US" sz="1400" b="1" dirty="0" smtClean="0"/>
              <a:t> </a:t>
            </a:r>
            <a:r>
              <a:rPr lang="en-GB" altLang="en-US" sz="1400" b="1" dirty="0" err="1" smtClean="0"/>
              <a:t>Fulvio</a:t>
            </a:r>
            <a:r>
              <a:rPr lang="en-GB" altLang="en-US" sz="1400" b="1" dirty="0" smtClean="0"/>
              <a:t> Ricci, Jo van den Brand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b="1" dirty="0" smtClean="0">
                <a:solidFill>
                  <a:srgbClr val="0000FF"/>
                </a:solidFill>
              </a:rPr>
              <a:t>IUPAP AC2 (ISGRG) </a:t>
            </a:r>
            <a:r>
              <a:rPr lang="en-GB" altLang="en-US" sz="1400" b="1" dirty="0" smtClean="0"/>
              <a:t>Beverly Berger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b="1" dirty="0" smtClean="0">
                <a:solidFill>
                  <a:srgbClr val="0000FF"/>
                </a:solidFill>
              </a:rPr>
              <a:t>IAU D1 </a:t>
            </a:r>
            <a:r>
              <a:rPr lang="en-GB" altLang="en-US" sz="1400" b="1" dirty="0" err="1" smtClean="0"/>
              <a:t>Marica</a:t>
            </a:r>
            <a:r>
              <a:rPr lang="en-GB" altLang="en-US" sz="1400" b="1" dirty="0" smtClean="0"/>
              <a:t> </a:t>
            </a:r>
            <a:r>
              <a:rPr lang="en-GB" altLang="en-US" sz="1400" b="1" dirty="0" err="1" smtClean="0"/>
              <a:t>Branchesi</a:t>
            </a:r>
            <a:endParaRPr lang="en-GB" altLang="en-US" sz="14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b="1" dirty="0" smtClean="0"/>
              <a:t>Executive secretary : David Shoemaker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1400" b="1" dirty="0" smtClean="0"/>
              <a:t>Co- secretary: Stan Whitcomb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1400" b="1" dirty="0" smtClean="0"/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179512" y="746701"/>
            <a:ext cx="89201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400" dirty="0"/>
              <a:t>The membership of GWIC represents </a:t>
            </a:r>
            <a:r>
              <a:rPr lang="en-GB" altLang="en-US" sz="1400" dirty="0">
                <a:solidFill>
                  <a:srgbClr val="FF0000"/>
                </a:solidFill>
              </a:rPr>
              <a:t>all of the world’s active gravitational wave projects*</a:t>
            </a:r>
            <a:r>
              <a:rPr lang="en-GB" altLang="en-US" sz="1400" dirty="0"/>
              <a:t>, as well as other relevant communities, covering gravitational wave frequencies from </a:t>
            </a:r>
            <a:r>
              <a:rPr lang="en-GB" altLang="en-US" sz="1400" dirty="0" err="1"/>
              <a:t>nanohertz</a:t>
            </a:r>
            <a:r>
              <a:rPr lang="en-GB" altLang="en-US" sz="1400" dirty="0"/>
              <a:t> to kilohertz. Each project has either one or two members on GWIC depending on size.</a:t>
            </a:r>
          </a:p>
          <a:p>
            <a:pPr eaLnBrk="1" hangingPunct="1"/>
            <a:endParaRPr lang="en-GB" altLang="en-US" sz="1400" dirty="0"/>
          </a:p>
        </p:txBody>
      </p:sp>
      <p:sp>
        <p:nvSpPr>
          <p:cNvPr id="71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BF63669-9690-4517-953D-C0EC4CAD9B44}" type="slidenum">
              <a:rPr lang="en-GB" altLang="en-US" smtClean="0"/>
              <a:pPr/>
              <a:t>3</a:t>
            </a:fld>
            <a:endParaRPr lang="en-GB" altLang="en-US" smtClean="0"/>
          </a:p>
        </p:txBody>
      </p:sp>
      <p:sp>
        <p:nvSpPr>
          <p:cNvPr id="2" name="Rectangle 1"/>
          <p:cNvSpPr/>
          <p:nvPr/>
        </p:nvSpPr>
        <p:spPr>
          <a:xfrm>
            <a:off x="198491" y="4883676"/>
            <a:ext cx="8308603" cy="156966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2009 GWIC formulated a roadmap with a 30 year </a:t>
            </a:r>
            <a:r>
              <a:rPr lang="en-US" sz="1600" dirty="0"/>
              <a:t>horizon  </a:t>
            </a:r>
            <a:r>
              <a:rPr lang="en-US" sz="1600" dirty="0" smtClean="0"/>
              <a:t>- see  </a:t>
            </a:r>
            <a:r>
              <a:rPr lang="en-US" sz="1600" dirty="0"/>
              <a:t>https://gwic.ligo.org/roadmap/</a:t>
            </a:r>
            <a:endParaRPr lang="en-US" sz="1600" dirty="0" smtClean="0"/>
          </a:p>
          <a:p>
            <a:r>
              <a:rPr lang="en-US" sz="1600" dirty="0" smtClean="0"/>
              <a:t>Foresaw</a:t>
            </a:r>
            <a:r>
              <a:rPr lang="en-US" sz="1600" dirty="0"/>
              <a:t> </a:t>
            </a:r>
            <a:r>
              <a:rPr lang="en-US" sz="1600" dirty="0" smtClean="0"/>
              <a:t>for GW observatories on the ground: </a:t>
            </a:r>
            <a:endParaRPr lang="en-US" sz="1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essential to have a global network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upgrades to the Advanced detectors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i="1" dirty="0">
                <a:solidFill>
                  <a:srgbClr val="FF0000"/>
                </a:solidFill>
              </a:rPr>
              <a:t>a science case and technology pointing to future 3</a:t>
            </a:r>
            <a:r>
              <a:rPr lang="en-US" sz="1600" i="1" baseline="30000" dirty="0">
                <a:solidFill>
                  <a:srgbClr val="FF0000"/>
                </a:solidFill>
              </a:rPr>
              <a:t>rd</a:t>
            </a:r>
            <a:r>
              <a:rPr lang="en-US" sz="1600" i="1" dirty="0">
                <a:solidFill>
                  <a:srgbClr val="FF0000"/>
                </a:solidFill>
              </a:rPr>
              <a:t> Generation GW observatories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GWIC is conscious of the </a:t>
            </a:r>
            <a:r>
              <a:rPr lang="en-US" sz="1600" dirty="0">
                <a:solidFill>
                  <a:srgbClr val="FF0000"/>
                </a:solidFill>
              </a:rPr>
              <a:t>relevance of the global approach </a:t>
            </a:r>
            <a:r>
              <a:rPr lang="en-US" sz="1600" dirty="0"/>
              <a:t>to 3G matters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0"/>
            <a:ext cx="71278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95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3CEC-4C02-4DDC-A9FD-1618ACD9BA6B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1" y="548680"/>
            <a:ext cx="4946985" cy="6158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0"/>
            <a:ext cx="71278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441" y="5013176"/>
            <a:ext cx="76009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966" y="4077072"/>
            <a:ext cx="75819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771525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26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6453" y="1529793"/>
            <a:ext cx="8887441" cy="4967682"/>
          </a:xfrm>
        </p:spPr>
        <p:txBody>
          <a:bodyPr>
            <a:noAutofit/>
          </a:bodyPr>
          <a:lstStyle/>
          <a:p>
            <a:r>
              <a:rPr lang="en-GB" sz="1800" dirty="0"/>
              <a:t>At its meeting in New York, </a:t>
            </a:r>
            <a:r>
              <a:rPr lang="en-GB" sz="1800" dirty="0" smtClean="0"/>
              <a:t>2016, GWIC </a:t>
            </a:r>
            <a:r>
              <a:rPr lang="en-GB" sz="1800" dirty="0"/>
              <a:t>agreed to form a subcommittee </a:t>
            </a:r>
            <a:r>
              <a:rPr lang="en-GB" sz="1800" dirty="0" smtClean="0"/>
              <a:t> </a:t>
            </a:r>
            <a:r>
              <a:rPr lang="en-US" sz="1800" dirty="0" smtClean="0"/>
              <a:t>to deal with this subject:</a:t>
            </a:r>
          </a:p>
          <a:p>
            <a:pPr lvl="1"/>
            <a:r>
              <a:rPr lang="en-US" sz="1800" dirty="0" smtClean="0"/>
              <a:t>Co-chairs: </a:t>
            </a:r>
            <a:r>
              <a:rPr lang="en-US" sz="1800" dirty="0"/>
              <a:t>	</a:t>
            </a:r>
            <a:r>
              <a:rPr lang="en-US" sz="1800" dirty="0" smtClean="0"/>
              <a:t>	Dave Reitze, Michele Punturo</a:t>
            </a:r>
          </a:p>
          <a:p>
            <a:pPr marL="457200" lvl="1" indent="0">
              <a:buNone/>
            </a:pPr>
            <a:r>
              <a:rPr lang="en-US" sz="1800" dirty="0" smtClean="0"/>
              <a:t>Members: </a:t>
            </a:r>
          </a:p>
          <a:p>
            <a:pPr lvl="1"/>
            <a:r>
              <a:rPr lang="en-US" sz="1800" dirty="0" smtClean="0"/>
              <a:t>Federico </a:t>
            </a:r>
            <a:r>
              <a:rPr lang="en-US" sz="1800" dirty="0" err="1"/>
              <a:t>Ferrini</a:t>
            </a:r>
            <a:r>
              <a:rPr lang="en-US" sz="1800" dirty="0"/>
              <a:t> </a:t>
            </a:r>
            <a:r>
              <a:rPr lang="en-US" sz="1800" dirty="0" smtClean="0"/>
              <a:t>	- </a:t>
            </a:r>
            <a:r>
              <a:rPr lang="en-US" sz="1800" dirty="0"/>
              <a:t>EGO Director/interface to Virgo related </a:t>
            </a:r>
            <a:endParaRPr lang="en-US" sz="1800" dirty="0" smtClean="0"/>
          </a:p>
          <a:p>
            <a:pPr marL="457200" lvl="1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	   </a:t>
            </a:r>
            <a:r>
              <a:rPr lang="en-US" sz="1800" dirty="0" err="1" smtClean="0"/>
              <a:t>organisations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 smtClean="0"/>
              <a:t>Takaaki </a:t>
            </a:r>
            <a:r>
              <a:rPr lang="en-US" sz="1800" dirty="0" err="1"/>
              <a:t>Kajita</a:t>
            </a:r>
            <a:r>
              <a:rPr lang="en-US" sz="1800" dirty="0"/>
              <a:t> </a:t>
            </a:r>
            <a:r>
              <a:rPr lang="en-US" sz="1800" dirty="0" smtClean="0"/>
              <a:t>	- </a:t>
            </a:r>
            <a:r>
              <a:rPr lang="en-US" sz="1800" dirty="0"/>
              <a:t>KAGRA Director </a:t>
            </a:r>
            <a:endParaRPr lang="en-US" sz="1800" dirty="0" smtClean="0"/>
          </a:p>
          <a:p>
            <a:pPr lvl="1"/>
            <a:r>
              <a:rPr lang="en-US" sz="1800" dirty="0" smtClean="0"/>
              <a:t>Harald </a:t>
            </a:r>
            <a:r>
              <a:rPr lang="en-US" sz="1800" dirty="0" err="1"/>
              <a:t>Lueck</a:t>
            </a:r>
            <a:r>
              <a:rPr lang="en-US" sz="1800" dirty="0"/>
              <a:t> </a:t>
            </a:r>
            <a:r>
              <a:rPr lang="en-US" sz="1800" dirty="0" smtClean="0"/>
              <a:t>	- </a:t>
            </a:r>
            <a:r>
              <a:rPr lang="en-US" sz="1800" dirty="0"/>
              <a:t>interface to German agencies </a:t>
            </a:r>
            <a:endParaRPr lang="en-US" sz="1800" dirty="0" smtClean="0"/>
          </a:p>
          <a:p>
            <a:pPr lvl="1"/>
            <a:r>
              <a:rPr lang="en-US" sz="1800" dirty="0" smtClean="0"/>
              <a:t>Jay </a:t>
            </a:r>
            <a:r>
              <a:rPr lang="en-US" sz="1800" dirty="0"/>
              <a:t>Marx </a:t>
            </a:r>
            <a:r>
              <a:rPr lang="en-US" sz="1800" dirty="0" smtClean="0"/>
              <a:t>		- Big Project Expertise </a:t>
            </a:r>
          </a:p>
          <a:p>
            <a:pPr lvl="1"/>
            <a:r>
              <a:rPr lang="en-US" sz="1800" dirty="0" smtClean="0"/>
              <a:t>David McClelland 	- interface to Australian agencies </a:t>
            </a:r>
          </a:p>
          <a:p>
            <a:pPr lvl="1"/>
            <a:r>
              <a:rPr lang="en-US" sz="1800" dirty="0" smtClean="0"/>
              <a:t>Michele </a:t>
            </a:r>
            <a:r>
              <a:rPr lang="en-US" sz="1800" dirty="0" err="1"/>
              <a:t>Punturo</a:t>
            </a:r>
            <a:r>
              <a:rPr lang="en-US" sz="1800" dirty="0"/>
              <a:t> </a:t>
            </a:r>
            <a:r>
              <a:rPr lang="en-US" sz="1800" dirty="0" smtClean="0"/>
              <a:t>	- </a:t>
            </a:r>
            <a:r>
              <a:rPr lang="en-US" sz="1800" dirty="0"/>
              <a:t>ET Design Study Lead </a:t>
            </a:r>
            <a:endParaRPr lang="en-US" sz="1800" dirty="0" smtClean="0"/>
          </a:p>
          <a:p>
            <a:pPr lvl="1"/>
            <a:r>
              <a:rPr lang="en-US" sz="1800" dirty="0" smtClean="0"/>
              <a:t>David </a:t>
            </a:r>
            <a:r>
              <a:rPr lang="en-US" sz="1800" dirty="0" err="1"/>
              <a:t>Reitze</a:t>
            </a:r>
            <a:r>
              <a:rPr lang="en-US" sz="1800" dirty="0"/>
              <a:t> </a:t>
            </a:r>
            <a:r>
              <a:rPr lang="en-US" sz="1800" dirty="0" smtClean="0"/>
              <a:t>	- </a:t>
            </a:r>
            <a:r>
              <a:rPr lang="en-US" sz="1800" dirty="0"/>
              <a:t>LIGO </a:t>
            </a:r>
            <a:r>
              <a:rPr lang="en-US" sz="1800" dirty="0" smtClean="0"/>
              <a:t>Director/interface </a:t>
            </a:r>
            <a:r>
              <a:rPr lang="en-US" sz="1800" dirty="0"/>
              <a:t>to NSF </a:t>
            </a:r>
            <a:endParaRPr lang="en-US" sz="1800" dirty="0" smtClean="0"/>
          </a:p>
          <a:p>
            <a:pPr lvl="1"/>
            <a:r>
              <a:rPr lang="en-US" sz="1800" dirty="0" smtClean="0"/>
              <a:t>Sheila </a:t>
            </a:r>
            <a:r>
              <a:rPr lang="en-US" sz="1800" dirty="0"/>
              <a:t>Rowan </a:t>
            </a:r>
            <a:r>
              <a:rPr lang="en-US" sz="1800" dirty="0" smtClean="0"/>
              <a:t>	- </a:t>
            </a:r>
            <a:r>
              <a:rPr lang="en-US" sz="1800" dirty="0"/>
              <a:t>GWIC Chair 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5598" y="893490"/>
            <a:ext cx="8229600" cy="86409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GWIC 3G sub-committee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E7C-033A-4BE6-9241-F8E4AC8D5A09}" type="slidenum">
              <a:rPr lang="en-US" smtClean="0"/>
              <a:t>5</a:t>
            </a:fld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1691680" y="5820111"/>
            <a:ext cx="2543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D. Shoemaker (secretary)</a:t>
            </a:r>
          </a:p>
          <a:p>
            <a:r>
              <a:rPr lang="en-US" dirty="0" smtClean="0"/>
              <a:t>V. </a:t>
            </a:r>
            <a:r>
              <a:rPr lang="en-US" dirty="0" err="1" smtClean="0"/>
              <a:t>Kalogera</a:t>
            </a:r>
            <a:endParaRPr lang="en-US" dirty="0" smtClean="0"/>
          </a:p>
          <a:p>
            <a:r>
              <a:rPr lang="en-US" dirty="0" smtClean="0"/>
              <a:t>B. Sathyaprakash</a:t>
            </a:r>
            <a:endParaRPr lang="en-US" dirty="0"/>
          </a:p>
        </p:txBody>
      </p:sp>
      <p:sp>
        <p:nvSpPr>
          <p:cNvPr id="7" name="Croce 6"/>
          <p:cNvSpPr/>
          <p:nvPr/>
        </p:nvSpPr>
        <p:spPr>
          <a:xfrm>
            <a:off x="611560" y="5983072"/>
            <a:ext cx="464343" cy="514403"/>
          </a:xfrm>
          <a:prstGeom prst="plus">
            <a:avLst>
              <a:gd name="adj" fmla="val 3333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3815916" y="6165304"/>
            <a:ext cx="216024" cy="55399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150731" y="6257637"/>
            <a:ext cx="3289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Expertise in astrophysics/analysis</a:t>
            </a:r>
            <a:endParaRPr lang="en-GB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1" y="188640"/>
            <a:ext cx="71278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52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832685"/>
            <a:ext cx="7886700" cy="865038"/>
          </a:xfrm>
        </p:spPr>
        <p:txBody>
          <a:bodyPr>
            <a:normAutofit/>
          </a:bodyPr>
          <a:lstStyle/>
          <a:p>
            <a:r>
              <a:rPr lang="en-US" sz="3200" dirty="0"/>
              <a:t>GWIC 3G </a:t>
            </a:r>
            <a:r>
              <a:rPr lang="en-US" sz="3200" dirty="0" smtClean="0"/>
              <a:t>sub-committee mandate</a:t>
            </a:r>
            <a:endParaRPr lang="en-US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496" y="1726223"/>
            <a:ext cx="8828235" cy="602325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/>
              <a:t>“Examining </a:t>
            </a:r>
            <a:r>
              <a:rPr lang="en-GB" dirty="0"/>
              <a:t>the path to a future network of </a:t>
            </a:r>
            <a:r>
              <a:rPr lang="en-GB" dirty="0" smtClean="0"/>
              <a:t>observatories / facilities</a:t>
            </a:r>
            <a:r>
              <a:rPr lang="en-GB" dirty="0"/>
              <a:t>, specifically</a:t>
            </a:r>
            <a:r>
              <a:rPr lang="en-US" dirty="0" smtClean="0"/>
              <a:t>”: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GB" dirty="0" smtClean="0"/>
              <a:t>    1) </a:t>
            </a:r>
            <a:r>
              <a:rPr lang="en-GB" u="sng" dirty="0" smtClean="0"/>
              <a:t>Science </a:t>
            </a:r>
            <a:r>
              <a:rPr lang="en-GB" u="sng" dirty="0"/>
              <a:t>Drivers for 3G detectors</a:t>
            </a:r>
            <a:r>
              <a:rPr lang="en-GB" dirty="0"/>
              <a:t>: </a:t>
            </a:r>
          </a:p>
          <a:p>
            <a:pPr marL="457200" lvl="1" indent="0">
              <a:buNone/>
            </a:pPr>
            <a:r>
              <a:rPr lang="en-GB" sz="2600" b="1" dirty="0">
                <a:solidFill>
                  <a:srgbClr val="FF0000"/>
                </a:solidFill>
              </a:rPr>
              <a:t>commission a study of ground-based gravitational wave science from the global scientific community</a:t>
            </a:r>
            <a:r>
              <a:rPr lang="en-GB" sz="2600" dirty="0">
                <a:solidFill>
                  <a:srgbClr val="FF0000"/>
                </a:solidFill>
              </a:rPr>
              <a:t>, </a:t>
            </a:r>
            <a:r>
              <a:rPr lang="en-GB" sz="2600" dirty="0"/>
              <a:t>investigating potential science vs architecture vs. network configuration vs. cost trade-offs, recognizing and taking into account existing studies for 3G projects (such as ET) as well as science overlap with the larger gravitational-wave spectrum. </a:t>
            </a:r>
            <a:endParaRPr lang="en-GB" sz="2600" dirty="0" smtClean="0"/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  2</a:t>
            </a:r>
            <a:r>
              <a:rPr lang="en-GB" dirty="0"/>
              <a:t>) </a:t>
            </a:r>
            <a:r>
              <a:rPr lang="en-GB" u="sng" dirty="0"/>
              <a:t>Coordination of the Ground-based GW Community: </a:t>
            </a:r>
          </a:p>
          <a:p>
            <a:pPr marL="457200" lvl="1" indent="0">
              <a:buNone/>
            </a:pPr>
            <a:r>
              <a:rPr lang="en-GB" sz="2600" dirty="0"/>
              <a:t>develop and facilitate </a:t>
            </a:r>
            <a:r>
              <a:rPr lang="en-GB" sz="2600" b="1" dirty="0">
                <a:solidFill>
                  <a:srgbClr val="FF0000"/>
                </a:solidFill>
              </a:rPr>
              <a:t>coordination mechanisms </a:t>
            </a:r>
            <a:r>
              <a:rPr lang="en-GB" sz="2600" dirty="0"/>
              <a:t>among the current and future planned and anticipated ground-based GW projects, </a:t>
            </a:r>
            <a:r>
              <a:rPr lang="en-GB" sz="2600" b="1" dirty="0">
                <a:solidFill>
                  <a:srgbClr val="FF0000"/>
                </a:solidFill>
              </a:rPr>
              <a:t>including identification of common technologies and R&amp;D activities </a:t>
            </a:r>
            <a:r>
              <a:rPr lang="en-GB" sz="2600" dirty="0"/>
              <a:t>as well as comparison of the specific technical approaches to 3G detectors. Possible support for coordination of 2G observing and 3G construction schedules</a:t>
            </a:r>
            <a:r>
              <a:rPr lang="en-GB" sz="2600" dirty="0" smtClean="0"/>
              <a:t>.</a:t>
            </a:r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  3</a:t>
            </a:r>
            <a:r>
              <a:rPr lang="en-GB" dirty="0"/>
              <a:t>) </a:t>
            </a:r>
            <a:r>
              <a:rPr lang="en-GB" u="sng" dirty="0"/>
              <a:t>Networking among Ground-based GW Community: </a:t>
            </a:r>
          </a:p>
          <a:p>
            <a:pPr marL="457200" lvl="1" indent="0">
              <a:buNone/>
            </a:pPr>
            <a:r>
              <a:rPr lang="en-GB" sz="2600" dirty="0"/>
              <a:t>organize and facilitate links between planned global 3G projects and other relevant scientific communities, including organizing:</a:t>
            </a:r>
          </a:p>
          <a:p>
            <a:pPr marL="914400" lvl="2" indent="0">
              <a:buNone/>
            </a:pPr>
            <a:r>
              <a:rPr lang="en-GB" dirty="0" smtClean="0"/>
              <a:t>town </a:t>
            </a:r>
            <a:r>
              <a:rPr lang="en-GB" dirty="0"/>
              <a:t>hall meetings to survey the community</a:t>
            </a:r>
          </a:p>
          <a:p>
            <a:pPr marL="914400" lvl="2" indent="0">
              <a:buNone/>
            </a:pPr>
            <a:r>
              <a:rPr lang="en-GB" dirty="0" smtClean="0"/>
              <a:t>dedicated </a:t>
            </a:r>
            <a:r>
              <a:rPr lang="en-GB" dirty="0"/>
              <a:t>sessions in scientific conferences dedicated to GW physics and astronomy</a:t>
            </a:r>
          </a:p>
          <a:p>
            <a:pPr marL="914400" lvl="2" indent="0">
              <a:buNone/>
            </a:pPr>
            <a:r>
              <a:rPr lang="en-GB" dirty="0" smtClean="0"/>
              <a:t>focused </a:t>
            </a:r>
            <a:r>
              <a:rPr lang="en-GB" dirty="0"/>
              <a:t>topical workshops within the relevant communities</a:t>
            </a:r>
          </a:p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E7C-033A-4BE6-9241-F8E4AC8D5A09}" type="slidenum">
              <a:rPr lang="en-US" smtClean="0"/>
              <a:t>6</a:t>
            </a:fld>
            <a:endParaRPr lang="en-US"/>
          </a:p>
        </p:txBody>
      </p:sp>
      <p:sp>
        <p:nvSpPr>
          <p:cNvPr id="7" name="Fumetto 1 5"/>
          <p:cNvSpPr/>
          <p:nvPr/>
        </p:nvSpPr>
        <p:spPr>
          <a:xfrm>
            <a:off x="6300192" y="2636912"/>
            <a:ext cx="2483141" cy="1367405"/>
          </a:xfrm>
          <a:prstGeom prst="wedgeRectCallout">
            <a:avLst>
              <a:gd name="adj1" fmla="val -120497"/>
              <a:gd name="adj2" fmla="val 60972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WG : chairs H. </a:t>
            </a:r>
            <a:r>
              <a:rPr lang="en-US" dirty="0" err="1" smtClean="0">
                <a:solidFill>
                  <a:srgbClr val="FFFF00"/>
                </a:solidFill>
              </a:rPr>
              <a:t>Lueck</a:t>
            </a:r>
            <a:r>
              <a:rPr lang="en-US" dirty="0" smtClean="0">
                <a:solidFill>
                  <a:srgbClr val="FFFF00"/>
                </a:solidFill>
              </a:rPr>
              <a:t>, D. McClelland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1" y="188640"/>
            <a:ext cx="71278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Fumetto 1 5"/>
          <p:cNvSpPr/>
          <p:nvPr/>
        </p:nvSpPr>
        <p:spPr>
          <a:xfrm>
            <a:off x="6065815" y="1052736"/>
            <a:ext cx="2483141" cy="1367405"/>
          </a:xfrm>
          <a:prstGeom prst="wedgeRectCallout">
            <a:avLst>
              <a:gd name="adj1" fmla="val -120497"/>
              <a:gd name="adj2" fmla="val 60972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WG: chairs V. </a:t>
            </a:r>
            <a:r>
              <a:rPr lang="en-US" dirty="0" err="1" smtClean="0">
                <a:solidFill>
                  <a:srgbClr val="FFFF00"/>
                </a:solidFill>
              </a:rPr>
              <a:t>Kalogera</a:t>
            </a:r>
            <a:r>
              <a:rPr lang="en-US" dirty="0" smtClean="0">
                <a:solidFill>
                  <a:srgbClr val="FFFF00"/>
                </a:solidFill>
              </a:rPr>
              <a:t>, B. Sathyaprakash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1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941834"/>
            <a:ext cx="8229600" cy="1143000"/>
          </a:xfrm>
        </p:spPr>
        <p:txBody>
          <a:bodyPr/>
          <a:lstStyle/>
          <a:p>
            <a:r>
              <a:rPr lang="en-US" dirty="0"/>
              <a:t>GWIC 3G sub-committee mandate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2248303"/>
            <a:ext cx="8778487" cy="47396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4) </a:t>
            </a:r>
            <a:r>
              <a:rPr lang="en-GB" u="sng" dirty="0"/>
              <a:t>Agency interfacing and advocacy: </a:t>
            </a:r>
          </a:p>
          <a:p>
            <a:pPr marL="457200" lvl="1" indent="0">
              <a:buNone/>
            </a:pPr>
            <a:r>
              <a:rPr lang="en-GB" sz="2600" dirty="0"/>
              <a:t>identify and establish </a:t>
            </a:r>
            <a:r>
              <a:rPr lang="en-GB" sz="2600" b="1" dirty="0">
                <a:solidFill>
                  <a:srgbClr val="FF0000"/>
                </a:solidFill>
              </a:rPr>
              <a:t>a communication channel with funding agencies</a:t>
            </a:r>
            <a:r>
              <a:rPr lang="en-GB" sz="2600" dirty="0">
                <a:solidFill>
                  <a:srgbClr val="FF0000"/>
                </a:solidFill>
              </a:rPr>
              <a:t> </a:t>
            </a:r>
            <a:r>
              <a:rPr lang="en-GB" sz="2600" dirty="0"/>
              <a:t>who currently or may in the future support ground-based GW detectors; communicate as needed to those agencies officially through GWIC on the scientific needs, desires, and constraints from the communities and 3G projects (collected via 1) – 3) above) structured in a coherent framework; serve as an advocacy group for the communities and 3G projects with the funding agencies.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5) </a:t>
            </a:r>
            <a:r>
              <a:rPr lang="en-GB" u="sng" dirty="0"/>
              <a:t>Investigate governance schemes: </a:t>
            </a:r>
          </a:p>
          <a:p>
            <a:pPr marL="457200" lvl="1" indent="0">
              <a:buNone/>
            </a:pPr>
            <a:r>
              <a:rPr lang="en-GB" sz="2600" dirty="0"/>
              <a:t>by applying knowledge of the diverse structures of the global GW community, </a:t>
            </a:r>
            <a:r>
              <a:rPr lang="en-GB" sz="2600" b="1" dirty="0">
                <a:solidFill>
                  <a:srgbClr val="FF0000"/>
                </a:solidFill>
              </a:rPr>
              <a:t>propose a sustainable governance model</a:t>
            </a:r>
            <a:r>
              <a:rPr lang="en-GB" sz="2600" dirty="0"/>
              <a:t> for the management of detector construction and joint working, to support planning of 3rd generation observatories"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/>
              <a:t>The subcommittee should provide a preliminary report and set of proposed </a:t>
            </a:r>
            <a:r>
              <a:rPr lang="en-GB" dirty="0" smtClean="0"/>
              <a:t>actions/recommendations </a:t>
            </a:r>
            <a:r>
              <a:rPr lang="en-GB" dirty="0"/>
              <a:t>to GWIC no later than the 2017 GWIC meeting.  </a:t>
            </a:r>
          </a:p>
          <a:p>
            <a:r>
              <a:rPr lang="en-GB" dirty="0"/>
              <a:t>Subsequent reports should be delivered future GWIC meetings.</a:t>
            </a:r>
          </a:p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E7C-033A-4BE6-9241-F8E4AC8D5A09}" type="slidenum">
              <a:rPr lang="en-US" smtClean="0"/>
              <a:t>7</a:t>
            </a:fld>
            <a:endParaRPr lang="en-US"/>
          </a:p>
        </p:txBody>
      </p:sp>
      <p:sp>
        <p:nvSpPr>
          <p:cNvPr id="6" name="Fumetto 1 5"/>
          <p:cNvSpPr/>
          <p:nvPr/>
        </p:nvSpPr>
        <p:spPr>
          <a:xfrm>
            <a:off x="6156176" y="800334"/>
            <a:ext cx="2483141" cy="1367405"/>
          </a:xfrm>
          <a:prstGeom prst="wedgeRectCallout">
            <a:avLst>
              <a:gd name="adj1" fmla="val -120497"/>
              <a:gd name="adj2" fmla="val 60972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GWIC Chair, secretariat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Fumetto 1 5"/>
          <p:cNvSpPr/>
          <p:nvPr/>
        </p:nvSpPr>
        <p:spPr>
          <a:xfrm>
            <a:off x="5940152" y="2564904"/>
            <a:ext cx="2483141" cy="1367405"/>
          </a:xfrm>
          <a:prstGeom prst="wedgeRectCallout">
            <a:avLst>
              <a:gd name="adj1" fmla="val -120497"/>
              <a:gd name="adj2" fmla="val 60972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WG Chairs: J. Marx, F. </a:t>
            </a:r>
            <a:r>
              <a:rPr lang="en-US" dirty="0" err="1" smtClean="0">
                <a:solidFill>
                  <a:srgbClr val="FFFF00"/>
                </a:solidFill>
              </a:rPr>
              <a:t>Ferrini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34" y="109605"/>
            <a:ext cx="71278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8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3CEC-4C02-4DDC-A9FD-1618ACD9BA6B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7611194" cy="463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1196752"/>
            <a:ext cx="7858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 1) </a:t>
            </a:r>
            <a:r>
              <a:rPr lang="en-GB" sz="2800" u="sng" dirty="0">
                <a:solidFill>
                  <a:srgbClr val="FF0000"/>
                </a:solidFill>
              </a:rPr>
              <a:t>Science Drivers for 3G detectors</a:t>
            </a:r>
            <a:r>
              <a:rPr lang="en-GB" sz="2800" dirty="0">
                <a:solidFill>
                  <a:srgbClr val="FF0000"/>
                </a:solidFill>
              </a:rPr>
              <a:t>: </a:t>
            </a:r>
            <a:r>
              <a:rPr lang="en-GB" dirty="0" smtClean="0">
                <a:solidFill>
                  <a:srgbClr val="FF0000"/>
                </a:solidFill>
              </a:rPr>
              <a:t>(</a:t>
            </a:r>
            <a:r>
              <a:rPr lang="en-GB" dirty="0" err="1" smtClean="0">
                <a:solidFill>
                  <a:srgbClr val="FF0000"/>
                </a:solidFill>
              </a:rPr>
              <a:t>Kalogera</a:t>
            </a:r>
            <a:r>
              <a:rPr lang="en-GB" dirty="0" smtClean="0">
                <a:solidFill>
                  <a:srgbClr val="FF0000"/>
                </a:solidFill>
              </a:rPr>
              <a:t>/</a:t>
            </a:r>
            <a:r>
              <a:rPr lang="en-GB" dirty="0" err="1" smtClean="0">
                <a:solidFill>
                  <a:srgbClr val="FF0000"/>
                </a:solidFill>
              </a:rPr>
              <a:t>Sathyaprakash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1" y="188640"/>
            <a:ext cx="71278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12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3CEC-4C02-4DDC-A9FD-1618ACD9BA6B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1" y="188640"/>
            <a:ext cx="71278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" y="1556792"/>
            <a:ext cx="6911305" cy="454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79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2814</TotalTime>
  <Words>1715</Words>
  <Application>Microsoft Office PowerPoint</Application>
  <PresentationFormat>On-screen Show (4:3)</PresentationFormat>
  <Paragraphs>300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Worldwide co-ordination towards a 3G network</vt:lpstr>
      <vt:lpstr>What is GWIC (Gravitational Wave International Committee)?</vt:lpstr>
      <vt:lpstr>Who is GWIC?</vt:lpstr>
      <vt:lpstr>PowerPoint Presentation</vt:lpstr>
      <vt:lpstr>GWIC 3G sub-committee</vt:lpstr>
      <vt:lpstr>GWIC 3G sub-committee mandate</vt:lpstr>
      <vt:lpstr>GWIC 3G sub-committee mandate</vt:lpstr>
      <vt:lpstr>PowerPoint Presentation</vt:lpstr>
      <vt:lpstr>PowerPoint Presentation</vt:lpstr>
      <vt:lpstr>3G Science Case Team</vt:lpstr>
      <vt:lpstr>Building the community</vt:lpstr>
      <vt:lpstr>Tentative list of WGs and Chairs/Deputies – still TBC</vt:lpstr>
      <vt:lpstr>2) Coordination of the Ground-based GW Community: (Lueck/McClelland)  </vt:lpstr>
      <vt:lpstr>PowerPoint Presentation</vt:lpstr>
      <vt:lpstr>PowerPoint Presentation</vt:lpstr>
      <vt:lpstr>Options for Global Project Governance</vt:lpstr>
      <vt:lpstr>What is your vision for 3rd Generation GW  or for a longer future?</vt:lpstr>
      <vt:lpstr>Next steps</vt:lpstr>
      <vt:lpstr>Messages for this workshop</vt:lpstr>
    </vt:vector>
  </TitlesOfParts>
  <Company>University of Glasgow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of ground-based GW programmes beyond Advanced detectors</dc:title>
  <dc:creator>Sheila Rowan</dc:creator>
  <cp:lastModifiedBy>Sheila Rowan</cp:lastModifiedBy>
  <cp:revision>271</cp:revision>
  <cp:lastPrinted>2017-05-28T19:52:14Z</cp:lastPrinted>
  <dcterms:created xsi:type="dcterms:W3CDTF">2013-10-22T09:01:10Z</dcterms:created>
  <dcterms:modified xsi:type="dcterms:W3CDTF">2017-09-06T09:01:00Z</dcterms:modified>
</cp:coreProperties>
</file>