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1" r:id="rId4"/>
    <p:sldId id="265" r:id="rId5"/>
    <p:sldId id="258" r:id="rId6"/>
    <p:sldId id="257" r:id="rId7"/>
    <p:sldId id="264" r:id="rId8"/>
    <p:sldId id="269" r:id="rId9"/>
    <p:sldId id="270" r:id="rId10"/>
    <p:sldId id="25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F5BBC02A-A845-41FD-BEB9-764E7D8215AA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99FFE49A-CB24-40FE-A86E-EBF4B126B1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E49A-CB24-40FE-A86E-EBF4B126B11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6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E49A-CB24-40FE-A86E-EBF4B126B11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5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0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9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1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2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2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9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9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0C89-0BB7-4B22-8D86-CBB9F3AF070D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917E-B8C4-467F-A761-A32F33B4E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a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a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hyperlink" Target="http://www.supa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jp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1" y="116632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10" y="2449331"/>
            <a:ext cx="2376264" cy="1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5113" y="2655863"/>
            <a:ext cx="3193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PHOTONICS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4312744"/>
            <a:ext cx="5116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Martin Dawson and Gerald Buller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536825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2014/15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631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Support/delivery mechanisms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64" y="787182"/>
            <a:ext cx="9210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EPSRC Programme Grants (PG), EU, ERC Starter &amp; Advanced Grants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      </a:t>
            </a:r>
            <a:r>
              <a:rPr lang="en-GB" sz="2000" dirty="0" smtClean="0">
                <a:solidFill>
                  <a:srgbClr val="002060"/>
                </a:solidFill>
              </a:rPr>
              <a:t>- Quantum Technology Hubs and associated Innovate UK support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</a:t>
            </a:r>
            <a:r>
              <a:rPr lang="en-GB" sz="2000" dirty="0" err="1" smtClean="0">
                <a:solidFill>
                  <a:srgbClr val="002060"/>
                </a:solidFill>
              </a:rPr>
              <a:t>Prog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r>
              <a:rPr lang="en-GB" sz="2000" dirty="0" err="1" smtClean="0">
                <a:solidFill>
                  <a:srgbClr val="002060"/>
                </a:solidFill>
              </a:rPr>
              <a:t>Grnt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r>
              <a:rPr lang="en-GB" sz="2000" dirty="0" smtClean="0">
                <a:solidFill>
                  <a:srgbClr val="002060"/>
                </a:solidFill>
              </a:rPr>
              <a:t>in ‘Orbital angular momentum’ (Padgett and Barnett: Glasgow)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</a:t>
            </a:r>
            <a:r>
              <a:rPr lang="en-GB" sz="2000" dirty="0" err="1" smtClean="0">
                <a:solidFill>
                  <a:srgbClr val="002060"/>
                </a:solidFill>
              </a:rPr>
              <a:t>Prog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r>
              <a:rPr lang="en-GB" sz="2000" dirty="0" err="1" smtClean="0">
                <a:solidFill>
                  <a:srgbClr val="002060"/>
                </a:solidFill>
              </a:rPr>
              <a:t>Grnt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r>
              <a:rPr lang="en-GB" sz="2000" dirty="0" smtClean="0">
                <a:solidFill>
                  <a:srgbClr val="002060"/>
                </a:solidFill>
              </a:rPr>
              <a:t>in ‘Structured Light’ (Dholakia: St. And)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Platform Grant </a:t>
            </a:r>
            <a:r>
              <a:rPr lang="en-GB" sz="2000" dirty="0" smtClean="0">
                <a:solidFill>
                  <a:srgbClr val="002060"/>
                </a:solidFill>
              </a:rPr>
              <a:t>‘Shaped light at the interface’ (Dholakia</a:t>
            </a:r>
            <a:r>
              <a:rPr lang="en-GB" sz="2000" dirty="0" smtClean="0">
                <a:solidFill>
                  <a:srgbClr val="002060"/>
                </a:solidFill>
              </a:rPr>
              <a:t>: St A)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</a:t>
            </a:r>
            <a:r>
              <a:rPr lang="en-GB" sz="2000" dirty="0" err="1" smtClean="0">
                <a:solidFill>
                  <a:srgbClr val="002060"/>
                </a:solidFill>
              </a:rPr>
              <a:t>Prog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r>
              <a:rPr lang="en-GB" sz="2000" dirty="0" err="1" smtClean="0">
                <a:solidFill>
                  <a:srgbClr val="002060"/>
                </a:solidFill>
              </a:rPr>
              <a:t>Grnt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r>
              <a:rPr lang="en-GB" sz="2000" dirty="0" smtClean="0">
                <a:solidFill>
                  <a:srgbClr val="002060"/>
                </a:solidFill>
              </a:rPr>
              <a:t>in ‘Visible Light Communications’ (Dawson: </a:t>
            </a:r>
            <a:r>
              <a:rPr lang="en-GB" sz="2000" dirty="0" err="1" smtClean="0">
                <a:solidFill>
                  <a:srgbClr val="002060"/>
                </a:solidFill>
              </a:rPr>
              <a:t>Strath</a:t>
            </a:r>
            <a:r>
              <a:rPr lang="en-GB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- ERC Advanced Grant ‘Twists and more’ (Padgett: Glasgow)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ERC Starter Grant ‘Advanced </a:t>
            </a:r>
            <a:r>
              <a:rPr lang="en-GB" sz="2000" dirty="0" err="1">
                <a:solidFill>
                  <a:srgbClr val="002060"/>
                </a:solidFill>
              </a:rPr>
              <a:t>b</a:t>
            </a:r>
            <a:r>
              <a:rPr lang="en-GB" sz="2000" dirty="0" err="1" smtClean="0">
                <a:solidFill>
                  <a:srgbClr val="002060"/>
                </a:solidFill>
              </a:rPr>
              <a:t>ioderived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and biocompatible lasers (Gather: St A</a:t>
            </a:r>
            <a:r>
              <a:rPr lang="en-GB" sz="2000" dirty="0" smtClean="0">
                <a:solidFill>
                  <a:srgbClr val="002060"/>
                </a:solidFill>
              </a:rPr>
              <a:t>)    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International Engagement and Profile </a:t>
            </a:r>
            <a:r>
              <a:rPr lang="en-GB" sz="2400" i="1" dirty="0"/>
              <a:t>R</a:t>
            </a:r>
            <a:r>
              <a:rPr lang="en-GB" sz="2400" i="1" dirty="0" smtClean="0"/>
              <a:t>aising</a:t>
            </a:r>
            <a:endParaRPr lang="en-GB" sz="2400" i="1" dirty="0"/>
          </a:p>
          <a:p>
            <a:r>
              <a:rPr lang="en-GB" sz="2400" i="1" dirty="0" smtClean="0"/>
              <a:t>       </a:t>
            </a:r>
            <a:r>
              <a:rPr lang="en-GB" sz="2000" dirty="0" smtClean="0">
                <a:solidFill>
                  <a:srgbClr val="002060"/>
                </a:solidFill>
              </a:rPr>
              <a:t>- International Max Planck Partnership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Scotland-Stanford (SU2P) EPSRC Science Bridges Programme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Fraunhofer Centre for Applied Photonics</a:t>
            </a:r>
          </a:p>
          <a:p>
            <a:endParaRPr lang="en-GB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1368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Major awards/marks of esteem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22223" y="5498514"/>
            <a:ext cx="9316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    Padgett:             Prize for Research into Science of Light (2015)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  HW/Glasgow:   ‘Creative cameras’ at Royal Society Summer Science </a:t>
            </a:r>
            <a:r>
              <a:rPr lang="en-GB" dirty="0" err="1" smtClean="0"/>
              <a:t>Exhib</a:t>
            </a:r>
            <a:r>
              <a:rPr lang="en-GB" dirty="0" smtClean="0"/>
              <a:t>.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  Dawson: 	    Rank Prize Lect. (2014) &amp; Exhibit at RS: Science for a Successful Nation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    </a:t>
            </a:r>
            <a:r>
              <a:rPr lang="en-GB" dirty="0" err="1" smtClean="0"/>
              <a:t>Trager</a:t>
            </a:r>
            <a:r>
              <a:rPr lang="en-GB" dirty="0" smtClean="0"/>
              <a:t>-Cowan:  Fellowship of the RSE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8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50837"/>
            <a:ext cx="8229600" cy="1143000"/>
          </a:xfrm>
        </p:spPr>
        <p:txBody>
          <a:bodyPr/>
          <a:lstStyle/>
          <a:p>
            <a:r>
              <a:rPr lang="en-GB" smtClean="0"/>
              <a:t>International Year of Light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00" y="691550"/>
            <a:ext cx="921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Launch events in Paris and London 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      </a:t>
            </a:r>
            <a:r>
              <a:rPr lang="en-GB" sz="2000" dirty="0" smtClean="0">
                <a:solidFill>
                  <a:srgbClr val="002060"/>
                </a:solidFill>
              </a:rPr>
              <a:t>- 19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/20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 January in Paris: attended by SUPA representatives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- 28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 January at St James’s Palace: attended by many SUPA representatives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000" y="1512937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         </a:t>
            </a:r>
            <a:endParaRPr lang="en-GB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Launch event in Scotland</a:t>
            </a:r>
            <a:endParaRPr lang="en-GB" sz="2000" dirty="0">
              <a:solidFill>
                <a:srgbClr val="002060"/>
              </a:solidFill>
            </a:endParaRPr>
          </a:p>
          <a:p>
            <a:pPr marL="536575" indent="-536575"/>
            <a:r>
              <a:rPr lang="en-GB" sz="2000" dirty="0">
                <a:solidFill>
                  <a:srgbClr val="002060"/>
                </a:solidFill>
              </a:rPr>
              <a:t>       - </a:t>
            </a:r>
            <a:r>
              <a:rPr lang="en-GB" sz="2000" dirty="0" smtClean="0">
                <a:solidFill>
                  <a:srgbClr val="002060"/>
                </a:solidFill>
              </a:rPr>
              <a:t>23</a:t>
            </a:r>
            <a:r>
              <a:rPr lang="en-GB" sz="2000" baseline="30000" dirty="0" smtClean="0">
                <a:solidFill>
                  <a:srgbClr val="002060"/>
                </a:solidFill>
              </a:rPr>
              <a:t>rd</a:t>
            </a:r>
            <a:r>
              <a:rPr lang="en-GB" sz="2000" dirty="0" smtClean="0">
                <a:solidFill>
                  <a:srgbClr val="002060"/>
                </a:solidFill>
              </a:rPr>
              <a:t> February at the RSE including extensive demonstrations and keynote talks, ~ 100 school children attended during the day and ~ 200 adults in the evening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91239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Other events in Scotland planned or held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       </a:t>
            </a:r>
            <a:r>
              <a:rPr lang="en-GB" sz="2000" dirty="0">
                <a:solidFill>
                  <a:srgbClr val="002060"/>
                </a:solidFill>
              </a:rPr>
              <a:t>- </a:t>
            </a:r>
            <a:r>
              <a:rPr lang="en-GB" sz="2000" dirty="0" smtClean="0">
                <a:solidFill>
                  <a:srgbClr val="002060"/>
                </a:solidFill>
              </a:rPr>
              <a:t>Light works exhibition in Edinburgh (March 2015)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- Lecture by David A.B. Miller FRSE, FRS at the RSE (17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 March 2015)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- Eclipse event in Shetland, with talk by Giles Hammond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- Touring light-themed “lab in a lorry”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- “Maxwell’s Baton” link between Scotland’s science festivals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- 20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 Anniversary of the Institute of Photonics (4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 Nov 2015)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- Closing event with Jim Al-</a:t>
            </a:r>
            <a:r>
              <a:rPr lang="en-GB" sz="2000" dirty="0" err="1" smtClean="0">
                <a:solidFill>
                  <a:srgbClr val="002060"/>
                </a:solidFill>
              </a:rPr>
              <a:t>Khalili</a:t>
            </a:r>
            <a:r>
              <a:rPr lang="en-GB" sz="2000" dirty="0" smtClean="0">
                <a:solidFill>
                  <a:srgbClr val="002060"/>
                </a:solidFill>
              </a:rPr>
              <a:t> at Heriot-Watt University (2</a:t>
            </a:r>
            <a:r>
              <a:rPr lang="en-GB" sz="2000" baseline="30000" dirty="0" smtClean="0">
                <a:solidFill>
                  <a:srgbClr val="002060"/>
                </a:solidFill>
              </a:rPr>
              <a:t>nd</a:t>
            </a:r>
            <a:r>
              <a:rPr lang="en-GB" sz="2000" dirty="0" smtClean="0">
                <a:solidFill>
                  <a:srgbClr val="002060"/>
                </a:solidFill>
              </a:rPr>
              <a:t> December 2015)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… plus many more events being planned by SUPA universities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021288"/>
            <a:ext cx="2058159" cy="6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-150837"/>
            <a:ext cx="8229600" cy="1143000"/>
          </a:xfrm>
        </p:spPr>
        <p:txBody>
          <a:bodyPr/>
          <a:lstStyle/>
          <a:p>
            <a:r>
              <a:rPr lang="en-GB" dirty="0" smtClean="0"/>
              <a:t>REF 2014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50" y="992163"/>
            <a:ext cx="91243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Strong contribution to REF 2014 results from SUPA Photonics</a:t>
            </a:r>
          </a:p>
          <a:p>
            <a:r>
              <a:rPr lang="en-GB" sz="2400" i="1" dirty="0" smtClean="0"/>
              <a:t>       across all partner universities</a:t>
            </a:r>
          </a:p>
          <a:p>
            <a:endParaRPr lang="en-GB" sz="24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Major contributor to Research Outputs and Impact Case Studies</a:t>
            </a:r>
          </a:p>
          <a:p>
            <a:r>
              <a:rPr lang="en-GB" sz="2400" i="1" dirty="0"/>
              <a:t> </a:t>
            </a:r>
            <a:r>
              <a:rPr lang="en-GB" sz="2400" i="1" dirty="0" smtClean="0"/>
              <a:t>    </a:t>
            </a:r>
          </a:p>
          <a:p>
            <a:r>
              <a:rPr lang="en-GB" sz="2400" i="1" dirty="0" smtClean="0"/>
              <a:t>   </a:t>
            </a:r>
            <a:r>
              <a:rPr lang="en-GB" sz="2400" dirty="0" smtClean="0"/>
              <a:t>Individual  case studies, </a:t>
            </a:r>
            <a:r>
              <a:rPr lang="en-GB" sz="2400" u="sng" dirty="0" smtClean="0"/>
              <a:t>including</a:t>
            </a:r>
            <a:r>
              <a:rPr lang="en-GB" sz="2400" dirty="0" smtClean="0"/>
              <a:t>:</a:t>
            </a:r>
          </a:p>
          <a:p>
            <a:r>
              <a:rPr lang="en-GB" sz="2400" dirty="0" smtClean="0"/>
              <a:t>   </a:t>
            </a:r>
            <a:r>
              <a:rPr lang="en-GB" dirty="0" smtClean="0">
                <a:solidFill>
                  <a:schemeClr val="tx2"/>
                </a:solidFill>
              </a:rPr>
              <a:t>Glasgow: ‘Development of ultra-stable lasers for metrology, spectroscopy and imaging’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                ‘Optical techniques for oil and gas prospecting’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St A:        ‘Manufacturing and commercialisation of novel laser devices, and their applications’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              ‘Ultrashort pulse lasers as the underpinning technology for ultrafast technology’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              ‘Light-emitting </a:t>
            </a:r>
            <a:r>
              <a:rPr lang="en-GB" dirty="0" err="1" smtClean="0">
                <a:solidFill>
                  <a:schemeClr val="tx2"/>
                </a:solidFill>
              </a:rPr>
              <a:t>dendrimers</a:t>
            </a:r>
            <a:r>
              <a:rPr lang="en-GB" dirty="0" smtClean="0">
                <a:solidFill>
                  <a:schemeClr val="tx2"/>
                </a:solidFill>
              </a:rPr>
              <a:t>’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HW:        ‘</a:t>
            </a:r>
            <a:r>
              <a:rPr lang="en-GB" dirty="0" err="1" smtClean="0">
                <a:solidFill>
                  <a:schemeClr val="tx2"/>
                </a:solidFill>
              </a:rPr>
              <a:t>Optoscribe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Chromacity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Helia</a:t>
            </a:r>
            <a:r>
              <a:rPr lang="en-GB" dirty="0" smtClean="0">
                <a:solidFill>
                  <a:schemeClr val="tx2"/>
                </a:solidFill>
              </a:rPr>
              <a:t>, working with Renishaw, </a:t>
            </a:r>
            <a:r>
              <a:rPr lang="en-GB" dirty="0" err="1" smtClean="0">
                <a:solidFill>
                  <a:schemeClr val="tx2"/>
                </a:solidFill>
              </a:rPr>
              <a:t>Selex</a:t>
            </a:r>
            <a:r>
              <a:rPr lang="en-GB" dirty="0" smtClean="0">
                <a:solidFill>
                  <a:schemeClr val="tx2"/>
                </a:solidFill>
              </a:rPr>
              <a:t>, AWE...’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</a:t>
            </a:r>
            <a:r>
              <a:rPr lang="en-GB" dirty="0" err="1" smtClean="0">
                <a:solidFill>
                  <a:schemeClr val="tx2"/>
                </a:solidFill>
              </a:rPr>
              <a:t>Strath</a:t>
            </a:r>
            <a:r>
              <a:rPr lang="en-GB" dirty="0" smtClean="0">
                <a:solidFill>
                  <a:schemeClr val="tx2"/>
                </a:solidFill>
              </a:rPr>
              <a:t>:   ‘Creation of a cluster of innovative laser companies serving global markets’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             ‘Market leading sales of fluorescence spectrometers for multidisciplinary apps’</a:t>
            </a:r>
          </a:p>
        </p:txBody>
      </p:sp>
    </p:spTree>
    <p:extLst>
      <p:ext uri="{BB962C8B-B14F-4D97-AF65-F5344CB8AC3E}">
        <p14:creationId xmlns:p14="http://schemas.microsoft.com/office/powerpoint/2010/main" val="1889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-150837"/>
            <a:ext cx="8229600" cy="1143000"/>
          </a:xfrm>
        </p:spPr>
        <p:txBody>
          <a:bodyPr/>
          <a:lstStyle/>
          <a:p>
            <a:r>
              <a:rPr lang="en-GB" dirty="0" smtClean="0"/>
              <a:t>SUPA and Quantum Tech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92106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£270M QT Initiative by UK Government in 2013 Autumn Statement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      </a:t>
            </a:r>
            <a:r>
              <a:rPr lang="en-GB" sz="2000" dirty="0" smtClean="0">
                <a:solidFill>
                  <a:srgbClr val="002060"/>
                </a:solidFill>
              </a:rPr>
              <a:t>- Heavy SUPA partner engagement in DSTL, Innovate and EPSRC planning and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scoping meetings throughout 2014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SUPA partnerships </a:t>
            </a:r>
            <a:r>
              <a:rPr lang="en-GB" sz="2000" i="1" dirty="0" smtClean="0">
                <a:solidFill>
                  <a:srgbClr val="002060"/>
                </a:solidFill>
              </a:rPr>
              <a:t>in all four of the QT Hubs funded</a:t>
            </a:r>
            <a:r>
              <a:rPr lang="en-GB" sz="2000" dirty="0" smtClean="0">
                <a:solidFill>
                  <a:srgbClr val="002060"/>
                </a:solidFill>
              </a:rPr>
              <a:t>, led respectively by Glasgow,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Oxford, Birmingham and York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</a:t>
            </a:r>
            <a:r>
              <a:rPr lang="en-GB" sz="2000" b="1" dirty="0" smtClean="0">
                <a:solidFill>
                  <a:srgbClr val="002060"/>
                </a:solidFill>
              </a:rPr>
              <a:t>Glasgow Hub</a:t>
            </a:r>
            <a:r>
              <a:rPr lang="en-GB" sz="2000" dirty="0" smtClean="0">
                <a:solidFill>
                  <a:srgbClr val="002060"/>
                </a:solidFill>
              </a:rPr>
              <a:t> (Padgett/Beaumont) ‘Quantic’ on Quantum Enhanced Imaging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£23M over 5 years, with strong support from SFC (£3M) and DSTL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partners: </a:t>
            </a:r>
            <a:r>
              <a:rPr lang="en-GB" sz="2000" u="sng" dirty="0" smtClean="0">
                <a:solidFill>
                  <a:srgbClr val="002060"/>
                </a:solidFill>
              </a:rPr>
              <a:t>Glasgow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u="sng" dirty="0" smtClean="0">
                <a:solidFill>
                  <a:srgbClr val="002060"/>
                </a:solidFill>
              </a:rPr>
              <a:t>Strathclyde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u="sng" dirty="0" smtClean="0">
                <a:solidFill>
                  <a:srgbClr val="002060"/>
                </a:solidFill>
              </a:rPr>
              <a:t>Heriot-Watt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u="sng" dirty="0" smtClean="0">
                <a:solidFill>
                  <a:srgbClr val="002060"/>
                </a:solidFill>
              </a:rPr>
              <a:t>Edinburgh</a:t>
            </a:r>
            <a:r>
              <a:rPr lang="en-GB" sz="2000" dirty="0" smtClean="0">
                <a:solidFill>
                  <a:srgbClr val="002060"/>
                </a:solidFill>
              </a:rPr>
              <a:t>, Oxford, Bristol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</a:t>
            </a:r>
            <a:r>
              <a:rPr lang="en-GB" sz="2000" b="1" dirty="0" smtClean="0">
                <a:solidFill>
                  <a:srgbClr val="002060"/>
                </a:solidFill>
              </a:rPr>
              <a:t>Birmingham Hub</a:t>
            </a:r>
            <a:r>
              <a:rPr lang="en-GB" sz="2000" dirty="0" smtClean="0">
                <a:solidFill>
                  <a:srgbClr val="002060"/>
                </a:solidFill>
              </a:rPr>
              <a:t> (Bongs) on Sensors and Metrology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£35.5M over 5 years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partners: Birmingham, </a:t>
            </a:r>
            <a:r>
              <a:rPr lang="en-GB" sz="2000" u="sng" dirty="0" smtClean="0">
                <a:solidFill>
                  <a:srgbClr val="002060"/>
                </a:solidFill>
              </a:rPr>
              <a:t>Glasgow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u="sng" dirty="0" smtClean="0">
                <a:solidFill>
                  <a:srgbClr val="002060"/>
                </a:solidFill>
              </a:rPr>
              <a:t>Strathclyde</a:t>
            </a:r>
            <a:r>
              <a:rPr lang="en-GB" sz="2000" dirty="0" smtClean="0">
                <a:solidFill>
                  <a:srgbClr val="002060"/>
                </a:solidFill>
              </a:rPr>
              <a:t>, Nottingham, Sussex, and </a:t>
            </a:r>
            <a:r>
              <a:rPr lang="en-GB" sz="2000" dirty="0" err="1" smtClean="0">
                <a:solidFill>
                  <a:srgbClr val="002060"/>
                </a:solidFill>
              </a:rPr>
              <a:t>S’ton</a:t>
            </a: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</a:t>
            </a:r>
            <a:r>
              <a:rPr lang="en-GB" sz="2000" b="1" dirty="0" smtClean="0">
                <a:solidFill>
                  <a:srgbClr val="002060"/>
                </a:solidFill>
              </a:rPr>
              <a:t>Oxford Hub</a:t>
            </a:r>
            <a:r>
              <a:rPr lang="en-GB" sz="2000" dirty="0" smtClean="0">
                <a:solidFill>
                  <a:srgbClr val="002060"/>
                </a:solidFill>
              </a:rPr>
              <a:t> (Walmsley): NQIT, Networked Quantum Information Technologies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£38M over 5 years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   partners: Oxford, </a:t>
            </a:r>
            <a:r>
              <a:rPr lang="en-GB" sz="2000" u="sng" dirty="0" smtClean="0">
                <a:solidFill>
                  <a:srgbClr val="002060"/>
                </a:solidFill>
              </a:rPr>
              <a:t>Edinburgh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u="sng" dirty="0" smtClean="0">
                <a:solidFill>
                  <a:srgbClr val="002060"/>
                </a:solidFill>
              </a:rPr>
              <a:t>Strathclyde</a:t>
            </a:r>
            <a:r>
              <a:rPr lang="en-GB" sz="2000" dirty="0" smtClean="0">
                <a:solidFill>
                  <a:srgbClr val="002060"/>
                </a:solidFill>
              </a:rPr>
              <a:t>, Leeds, </a:t>
            </a:r>
            <a:r>
              <a:rPr lang="en-GB" sz="2000" dirty="0" err="1" smtClean="0">
                <a:solidFill>
                  <a:srgbClr val="002060"/>
                </a:solidFill>
              </a:rPr>
              <a:t>Camb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</a:rPr>
              <a:t>W’wick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</a:rPr>
              <a:t>Bath,S’ton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</a:rPr>
              <a:t>S’sex</a:t>
            </a: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</a:t>
            </a:r>
            <a:r>
              <a:rPr lang="en-GB" sz="2000" b="1" dirty="0" smtClean="0">
                <a:solidFill>
                  <a:srgbClr val="002060"/>
                </a:solidFill>
              </a:rPr>
              <a:t>York Hub</a:t>
            </a:r>
            <a:r>
              <a:rPr lang="en-GB" sz="2000" dirty="0" smtClean="0">
                <a:solidFill>
                  <a:srgbClr val="002060"/>
                </a:solidFill>
              </a:rPr>
              <a:t> (Spiller) on Quantum Communications Technologies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£24M over 5 years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partners: York, </a:t>
            </a:r>
            <a:r>
              <a:rPr lang="en-GB" sz="2000" u="sng" dirty="0" smtClean="0">
                <a:solidFill>
                  <a:srgbClr val="002060"/>
                </a:solidFill>
              </a:rPr>
              <a:t>Heriot-Watt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u="sng" dirty="0" smtClean="0">
                <a:solidFill>
                  <a:srgbClr val="002060"/>
                </a:solidFill>
              </a:rPr>
              <a:t>Strathclyde</a:t>
            </a:r>
            <a:r>
              <a:rPr lang="en-GB" sz="2000" dirty="0" smtClean="0">
                <a:solidFill>
                  <a:srgbClr val="002060"/>
                </a:solidFill>
              </a:rPr>
              <a:t>, Cambridge, Bristol, Leeds, Sheffield,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Royal Holloway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- Involvement of </a:t>
            </a:r>
            <a:r>
              <a:rPr lang="en-GB" sz="2000" dirty="0" err="1" smtClean="0">
                <a:solidFill>
                  <a:srgbClr val="002060"/>
                </a:solidFill>
              </a:rPr>
              <a:t>Fraunhofer</a:t>
            </a:r>
            <a:r>
              <a:rPr lang="en-GB" sz="2000" dirty="0" smtClean="0">
                <a:solidFill>
                  <a:srgbClr val="002060"/>
                </a:solidFill>
              </a:rPr>
              <a:t> CAP in Birmingham, Oxford and Glasgow Hubs</a:t>
            </a:r>
          </a:p>
        </p:txBody>
      </p:sp>
    </p:spTree>
    <p:extLst>
      <p:ext uri="{BB962C8B-B14F-4D97-AF65-F5344CB8AC3E}">
        <p14:creationId xmlns:p14="http://schemas.microsoft.com/office/powerpoint/2010/main" val="37621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50837"/>
            <a:ext cx="8229600" cy="1143000"/>
          </a:xfrm>
        </p:spPr>
        <p:txBody>
          <a:bodyPr/>
          <a:lstStyle/>
          <a:p>
            <a:r>
              <a:rPr lang="en-GB" dirty="0" smtClean="0"/>
              <a:t>Cross-university initiatives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44" y="635640"/>
            <a:ext cx="92106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IMPP: ‘Measurement and Observation at the Quantum Limit’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      </a:t>
            </a:r>
            <a:r>
              <a:rPr lang="en-GB" sz="2000" dirty="0" smtClean="0">
                <a:solidFill>
                  <a:srgbClr val="002060"/>
                </a:solidFill>
              </a:rPr>
              <a:t>- Virtual Centre: gravitational physics/</a:t>
            </a:r>
            <a:r>
              <a:rPr lang="en-GB" sz="2000" dirty="0" err="1" smtClean="0">
                <a:solidFill>
                  <a:srgbClr val="002060"/>
                </a:solidFill>
              </a:rPr>
              <a:t>astro</a:t>
            </a:r>
            <a:r>
              <a:rPr lang="en-GB" sz="2000" dirty="0" smtClean="0">
                <a:solidFill>
                  <a:srgbClr val="002060"/>
                </a:solidFill>
              </a:rPr>
              <a:t>-photonics ; quantum optics; solid state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Partners</a:t>
            </a:r>
            <a:r>
              <a:rPr lang="en-GB" sz="2000" dirty="0">
                <a:solidFill>
                  <a:srgbClr val="002060"/>
                </a:solidFill>
              </a:rPr>
              <a:t>: Glasgow, Strathclyde, St. Andrews, </a:t>
            </a:r>
            <a:r>
              <a:rPr lang="en-GB" sz="2000" dirty="0" smtClean="0">
                <a:solidFill>
                  <a:srgbClr val="002060"/>
                </a:solidFill>
              </a:rPr>
              <a:t>HW </a:t>
            </a:r>
            <a:r>
              <a:rPr lang="en-GB" sz="2000" dirty="0">
                <a:solidFill>
                  <a:srgbClr val="002060"/>
                </a:solidFill>
              </a:rPr>
              <a:t>and </a:t>
            </a:r>
            <a:r>
              <a:rPr lang="en-GB" sz="2000" dirty="0" smtClean="0">
                <a:solidFill>
                  <a:srgbClr val="002060"/>
                </a:solidFill>
              </a:rPr>
              <a:t>Edinburgh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- Partner </a:t>
            </a:r>
            <a:r>
              <a:rPr lang="en-GB" sz="2000" dirty="0">
                <a:solidFill>
                  <a:srgbClr val="002060"/>
                </a:solidFill>
              </a:rPr>
              <a:t>MPI’s: Hannover (</a:t>
            </a:r>
            <a:r>
              <a:rPr lang="en-GB" sz="2000" dirty="0" smtClean="0">
                <a:solidFill>
                  <a:srgbClr val="002060"/>
                </a:solidFill>
              </a:rPr>
              <a:t>Gravitational </a:t>
            </a:r>
            <a:r>
              <a:rPr lang="en-GB" sz="2000" dirty="0">
                <a:solidFill>
                  <a:srgbClr val="002060"/>
                </a:solidFill>
              </a:rPr>
              <a:t>Physics), Erlangen (Science of Light),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          </a:t>
            </a:r>
            <a:r>
              <a:rPr lang="en-GB" sz="2000" dirty="0" err="1">
                <a:solidFill>
                  <a:srgbClr val="002060"/>
                </a:solidFill>
              </a:rPr>
              <a:t>Garching</a:t>
            </a:r>
            <a:r>
              <a:rPr lang="en-GB" sz="2000" dirty="0">
                <a:solidFill>
                  <a:srgbClr val="002060"/>
                </a:solidFill>
              </a:rPr>
              <a:t>  (Quantum Optics), Dresden (</a:t>
            </a:r>
            <a:r>
              <a:rPr lang="en-GB" sz="2000" dirty="0" err="1" smtClean="0">
                <a:solidFill>
                  <a:srgbClr val="002060"/>
                </a:solidFill>
              </a:rPr>
              <a:t>Chem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Phys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of Solids), </a:t>
            </a:r>
            <a:r>
              <a:rPr lang="en-GB" sz="2000" dirty="0" smtClean="0">
                <a:solidFill>
                  <a:srgbClr val="002060"/>
                </a:solidFill>
              </a:rPr>
              <a:t>Stuttgart </a:t>
            </a:r>
            <a:r>
              <a:rPr lang="en-GB" sz="2000" dirty="0">
                <a:solidFill>
                  <a:srgbClr val="002060"/>
                </a:solidFill>
              </a:rPr>
              <a:t>(Solid </a:t>
            </a:r>
            <a:r>
              <a:rPr lang="en-GB" sz="2000" dirty="0" smtClean="0">
                <a:solidFill>
                  <a:srgbClr val="002060"/>
                </a:solidFill>
              </a:rPr>
              <a:t>St)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-  3x ERC Advanced Research grants to IMPP partners: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Padgett (Glasgow), </a:t>
            </a:r>
            <a:r>
              <a:rPr lang="en-GB" sz="2000" dirty="0" err="1" smtClean="0">
                <a:solidFill>
                  <a:srgbClr val="002060"/>
                </a:solidFill>
              </a:rPr>
              <a:t>Leuchs</a:t>
            </a:r>
            <a:r>
              <a:rPr lang="en-GB" sz="2000" dirty="0" smtClean="0">
                <a:solidFill>
                  <a:srgbClr val="002060"/>
                </a:solidFill>
              </a:rPr>
              <a:t> (Erlangen) and Schnabel (Hannover/Hamburg)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 5 workshops in relevant areas planned/arranged funded by EPSRC/STFC: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*Condensed matter systems for future quantum technologies (Aug 2014)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*Open quantum systems (Oct 2014)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*Macroscopic quantum coherence (June 2015)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  *Engineering quantum states for quantum info applications (summer 2015)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    *Optical analogues of fundamental quantum field 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4488120"/>
            <a:ext cx="9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     </a:t>
            </a:r>
            <a:endParaRPr lang="en-GB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UK National Physical Laboratory</a:t>
            </a:r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      - </a:t>
            </a:r>
            <a:r>
              <a:rPr lang="en-GB" sz="2000" dirty="0" smtClean="0">
                <a:solidFill>
                  <a:srgbClr val="002060"/>
                </a:solidFill>
              </a:rPr>
              <a:t>Strathclyde (with Surrey, Huddersfield and Cambridge) took over operational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responsibility for NPL on 1</a:t>
            </a:r>
            <a:r>
              <a:rPr lang="en-GB" sz="2000" baseline="30000" dirty="0" smtClean="0">
                <a:solidFill>
                  <a:srgbClr val="002060"/>
                </a:solidFill>
              </a:rPr>
              <a:t>st</a:t>
            </a:r>
            <a:r>
              <a:rPr lang="en-GB" sz="2000" dirty="0" smtClean="0">
                <a:solidFill>
                  <a:srgbClr val="002060"/>
                </a:solidFill>
              </a:rPr>
              <a:t> January 2015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- Regional Hub in Glasgow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- Joint research centres: low carbon energy, quantum tech., advanced mfg.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- Postgraduate Institute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6098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0"/>
            <a:ext cx="8229600" cy="1143000"/>
          </a:xfrm>
        </p:spPr>
        <p:txBody>
          <a:bodyPr/>
          <a:lstStyle/>
          <a:p>
            <a:r>
              <a:rPr lang="en-GB" dirty="0" smtClean="0"/>
              <a:t>Industrial engagement and KT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80728"/>
            <a:ext cx="92106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Fraunhofer Centre for Applied Photonics (F-CAP)</a:t>
            </a: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         - Growth to 17 staff &amp; 12 PhD/EngD students in 2014 in line with business plan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 Students (so far) with Strathclyde, St Andrews, Heriot-Watt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 &gt;20 competitively won projects in first 3 years (including 14x TSB, 4x EU)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Total (new) project value awarded £13M of which £3.5M to </a:t>
            </a:r>
            <a:r>
              <a:rPr lang="en-GB" sz="2000" dirty="0" err="1" smtClean="0">
                <a:solidFill>
                  <a:srgbClr val="002060"/>
                </a:solidFill>
              </a:rPr>
              <a:t>Fraunhofer</a:t>
            </a:r>
            <a:r>
              <a:rPr lang="en-GB" sz="2000" dirty="0" smtClean="0">
                <a:solidFill>
                  <a:srgbClr val="002060"/>
                </a:solidFill>
              </a:rPr>
              <a:t> CAP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Supporting 4 successful CDTs in photonics: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*Applied Photonics (Heriot-Watt); *Diamond Science &amp; Technology (Warwick)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  *</a:t>
            </a:r>
            <a:r>
              <a:rPr lang="en-GB" sz="2000" dirty="0" err="1" smtClean="0">
                <a:solidFill>
                  <a:srgbClr val="002060"/>
                </a:solidFill>
              </a:rPr>
              <a:t>Electromag</a:t>
            </a:r>
            <a:r>
              <a:rPr lang="en-GB" sz="2000" dirty="0" smtClean="0">
                <a:solidFill>
                  <a:srgbClr val="002060"/>
                </a:solidFill>
              </a:rPr>
              <a:t>. metamaterials (Exeter); *</a:t>
            </a:r>
            <a:r>
              <a:rPr lang="en-GB" sz="2000" dirty="0" err="1" smtClean="0">
                <a:solidFill>
                  <a:srgbClr val="002060"/>
                </a:solidFill>
              </a:rPr>
              <a:t>Integ</a:t>
            </a:r>
            <a:r>
              <a:rPr lang="en-GB" sz="2000" dirty="0" smtClean="0">
                <a:solidFill>
                  <a:srgbClr val="002060"/>
                </a:solidFill>
              </a:rPr>
              <a:t>. Photonic/Electronic Sys. (UCL/Cam)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Royal Society/Fraunhofer ‘From Mind to Market’ event, May 2014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</a:t>
            </a:r>
            <a:r>
              <a:rPr lang="en-GB" sz="2000" dirty="0" err="1" smtClean="0">
                <a:solidFill>
                  <a:srgbClr val="002060"/>
                </a:solidFill>
              </a:rPr>
              <a:t>Fraunhofer</a:t>
            </a:r>
            <a:r>
              <a:rPr lang="en-GB" sz="2000" dirty="0" smtClean="0">
                <a:solidFill>
                  <a:srgbClr val="002060"/>
                </a:solidFill>
              </a:rPr>
              <a:t>/</a:t>
            </a:r>
            <a:r>
              <a:rPr lang="en-GB" sz="2000" dirty="0" err="1" smtClean="0">
                <a:solidFill>
                  <a:srgbClr val="002060"/>
                </a:solidFill>
              </a:rPr>
              <a:t>RAEng</a:t>
            </a:r>
            <a:r>
              <a:rPr lang="en-GB" sz="2000" dirty="0" smtClean="0">
                <a:solidFill>
                  <a:srgbClr val="002060"/>
                </a:solidFill>
              </a:rPr>
              <a:t> Research Chair in Advanced Lasers (Alan Kemp)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Key engagement in UK Quantum Tech initiative and supporting 3 Hubs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Supporting Heriot-Watt led Centre for Innovation Manufacturing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  - Partner of the International Year of Light (UK)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 descr="Fraunhofer_Gesellschaft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72" y="6021288"/>
            <a:ext cx="2968757" cy="7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1" y="116632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163613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/>
              <a:t>EPSRC </a:t>
            </a:r>
            <a:r>
              <a:rPr lang="en-GB" sz="2400" i="1" dirty="0" smtClean="0"/>
              <a:t>CIM </a:t>
            </a:r>
            <a:r>
              <a:rPr lang="en-GB" sz="2400" i="1" dirty="0"/>
              <a:t>in Laser-based production processes</a:t>
            </a:r>
          </a:p>
          <a:p>
            <a:r>
              <a:rPr lang="en-GB" sz="2000" b="1" i="1" dirty="0">
                <a:solidFill>
                  <a:schemeClr val="tx2"/>
                </a:solidFill>
              </a:rPr>
              <a:t>       </a:t>
            </a:r>
            <a:r>
              <a:rPr lang="en-GB" sz="2000" dirty="0" smtClean="0">
                <a:solidFill>
                  <a:schemeClr val="tx2"/>
                </a:solidFill>
              </a:rPr>
              <a:t>- Heriot-Watt lead, with Cambridge, Cranfield, </a:t>
            </a:r>
            <a:r>
              <a:rPr lang="en-GB" sz="2000" dirty="0" err="1" smtClean="0">
                <a:solidFill>
                  <a:schemeClr val="tx2"/>
                </a:solidFill>
              </a:rPr>
              <a:t>L’pool</a:t>
            </a:r>
            <a:r>
              <a:rPr lang="en-GB" sz="2000" dirty="0" smtClean="0">
                <a:solidFill>
                  <a:schemeClr val="tx2"/>
                </a:solidFill>
              </a:rPr>
              <a:t>, Manchester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      </a:t>
            </a:r>
            <a:r>
              <a:rPr lang="en-GB" sz="2000" dirty="0" smtClean="0">
                <a:solidFill>
                  <a:schemeClr val="tx2"/>
                </a:solidFill>
              </a:rPr>
              <a:t>- 12 industrial partners</a:t>
            </a:r>
          </a:p>
          <a:p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      - £5.6M EPSRC contribution, £4.8M industrial support</a:t>
            </a:r>
            <a:endParaRPr lang="en-GB" sz="20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/>
              <a:t>Industry-interfacing </a:t>
            </a:r>
            <a:r>
              <a:rPr lang="en-GB" sz="2400" i="1" dirty="0" smtClean="0"/>
              <a:t>chairs: </a:t>
            </a:r>
          </a:p>
          <a:p>
            <a:r>
              <a:rPr lang="en-GB" sz="2000" i="1" dirty="0">
                <a:solidFill>
                  <a:schemeClr val="tx2"/>
                </a:solidFill>
              </a:rPr>
              <a:t> </a:t>
            </a:r>
            <a:r>
              <a:rPr lang="en-GB" sz="2000" i="1" dirty="0" smtClean="0">
                <a:solidFill>
                  <a:schemeClr val="tx2"/>
                </a:solidFill>
              </a:rPr>
              <a:t>      - </a:t>
            </a:r>
            <a:r>
              <a:rPr lang="en-GB" sz="2000" dirty="0" smtClean="0">
                <a:solidFill>
                  <a:schemeClr val="tx2"/>
                </a:solidFill>
              </a:rPr>
              <a:t>Daniel </a:t>
            </a:r>
            <a:r>
              <a:rPr lang="en-GB" sz="2000" dirty="0" err="1">
                <a:solidFill>
                  <a:schemeClr val="tx2"/>
                </a:solidFill>
              </a:rPr>
              <a:t>Esser</a:t>
            </a:r>
            <a:r>
              <a:rPr lang="en-GB" sz="2000" dirty="0">
                <a:solidFill>
                  <a:schemeClr val="tx2"/>
                </a:solidFill>
              </a:rPr>
              <a:t>, SELEX ES Chair of Laser Devices and Engineering (HW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      - Alan Kemp </a:t>
            </a:r>
            <a:r>
              <a:rPr lang="en-GB" sz="2000" dirty="0" smtClean="0">
                <a:solidFill>
                  <a:srgbClr val="002060"/>
                </a:solidFill>
              </a:rPr>
              <a:t>Fraunhofer/</a:t>
            </a:r>
            <a:r>
              <a:rPr lang="en-GB" sz="2000" dirty="0" err="1" smtClean="0">
                <a:solidFill>
                  <a:srgbClr val="002060"/>
                </a:solidFill>
              </a:rPr>
              <a:t>RAEng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Chair </a:t>
            </a:r>
            <a:r>
              <a:rPr lang="en-GB" sz="2000" dirty="0" smtClean="0">
                <a:solidFill>
                  <a:srgbClr val="002060"/>
                </a:solidFill>
              </a:rPr>
              <a:t>in Advanced Lasers (</a:t>
            </a:r>
            <a:r>
              <a:rPr lang="en-GB" sz="2000" dirty="0" err="1" smtClean="0">
                <a:solidFill>
                  <a:srgbClr val="002060"/>
                </a:solidFill>
              </a:rPr>
              <a:t>Strath</a:t>
            </a:r>
            <a:r>
              <a:rPr lang="en-GB" sz="2000" dirty="0" smtClean="0">
                <a:solidFill>
                  <a:srgbClr val="002060"/>
                </a:solidFill>
              </a:rPr>
              <a:t>)</a:t>
            </a:r>
            <a:endParaRPr lang="en-GB" sz="20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/>
              <a:t>Intelligent Lighting Centre at </a:t>
            </a:r>
            <a:r>
              <a:rPr lang="en-GB" sz="2400" i="1" dirty="0" smtClean="0"/>
              <a:t>Strathclyde </a:t>
            </a:r>
            <a:endParaRPr lang="en-GB" sz="2400" i="1" dirty="0"/>
          </a:p>
          <a:p>
            <a:r>
              <a:rPr lang="en-GB" sz="2400" dirty="0" smtClean="0"/>
              <a:t>       </a:t>
            </a:r>
            <a:r>
              <a:rPr lang="en-GB" sz="2000" dirty="0" smtClean="0">
                <a:solidFill>
                  <a:schemeClr val="tx2"/>
                </a:solidFill>
              </a:rPr>
              <a:t>- linked to EPSRC Programme Grant on Ultra-parallel Visible Light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        Communications, £4.6M (</a:t>
            </a:r>
            <a:r>
              <a:rPr lang="en-GB" sz="2000" dirty="0" err="1" smtClean="0">
                <a:solidFill>
                  <a:schemeClr val="tx2"/>
                </a:solidFill>
              </a:rPr>
              <a:t>Strath</a:t>
            </a:r>
            <a:r>
              <a:rPr lang="en-GB" sz="2000" dirty="0" smtClean="0">
                <a:solidFill>
                  <a:schemeClr val="tx2"/>
                </a:solidFill>
              </a:rPr>
              <a:t> lead, with Edinburgh and St A)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EPSRC CDT in Applied Photonics</a:t>
            </a:r>
          </a:p>
          <a:p>
            <a:r>
              <a:rPr lang="en-GB" sz="2400" i="1" dirty="0"/>
              <a:t> </a:t>
            </a:r>
            <a:r>
              <a:rPr lang="en-GB" sz="2400" i="1" dirty="0" smtClean="0"/>
              <a:t>     </a:t>
            </a:r>
            <a:r>
              <a:rPr lang="en-GB" sz="2000" dirty="0" smtClean="0">
                <a:solidFill>
                  <a:schemeClr val="tx2"/>
                </a:solidFill>
              </a:rPr>
              <a:t>- HW lead with Strathclyde, St Andrews, Glasgow, Dundee</a:t>
            </a:r>
          </a:p>
          <a:p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     - 24 industrial partners, £4.5M EPSRC contribution, started Sept.’14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EPSRC CDT in Integrative Sensing and Measurement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r>
              <a:rPr lang="en-GB" sz="2000" dirty="0" smtClean="0">
                <a:solidFill>
                  <a:schemeClr val="tx2"/>
                </a:solidFill>
              </a:rPr>
              <a:t>- Glasgow (Harvey)/Edinburgh, £4.7M EPSRC</a:t>
            </a:r>
            <a:endParaRPr lang="en-GB" sz="2000" i="1" dirty="0"/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206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Industrial engagement and 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2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5083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Selected research highlights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" y="764704"/>
            <a:ext cx="92106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Quantum photonics and fundamentals of photonics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</a:t>
            </a:r>
            <a:r>
              <a:rPr lang="en-GB" sz="1600" dirty="0" smtClean="0">
                <a:solidFill>
                  <a:schemeClr val="tx2"/>
                </a:solidFill>
              </a:rPr>
              <a:t>- Nature/Science/Physical Review/</a:t>
            </a:r>
            <a:r>
              <a:rPr lang="en-GB" sz="1600" dirty="0" err="1" smtClean="0">
                <a:solidFill>
                  <a:schemeClr val="tx2"/>
                </a:solidFill>
              </a:rPr>
              <a:t>Optica</a:t>
            </a:r>
            <a:r>
              <a:rPr lang="en-GB" sz="1600" dirty="0" smtClean="0">
                <a:solidFill>
                  <a:schemeClr val="tx2"/>
                </a:solidFill>
              </a:rPr>
              <a:t> journal publications include: 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Realization of quantum digital signatures w/out req. quantum memory (HW &amp; Strathclyde)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</a:t>
            </a:r>
            <a:r>
              <a:rPr lang="en-GB" sz="1600" dirty="0" err="1" smtClean="0">
                <a:solidFill>
                  <a:schemeClr val="tx2"/>
                </a:solidFill>
              </a:rPr>
              <a:t>Ep’tal</a:t>
            </a:r>
            <a:r>
              <a:rPr lang="en-GB" sz="1600" dirty="0" smtClean="0">
                <a:solidFill>
                  <a:schemeClr val="tx2"/>
                </a:solidFill>
              </a:rPr>
              <a:t> implementation of a quantum optical state comparison amplifier (HW, </a:t>
            </a:r>
            <a:r>
              <a:rPr lang="en-GB" sz="1600" dirty="0" err="1" smtClean="0">
                <a:solidFill>
                  <a:schemeClr val="tx2"/>
                </a:solidFill>
              </a:rPr>
              <a:t>Strath</a:t>
            </a:r>
            <a:r>
              <a:rPr lang="en-GB" sz="1600" dirty="0" smtClean="0">
                <a:solidFill>
                  <a:schemeClr val="tx2"/>
                </a:solidFill>
              </a:rPr>
              <a:t>, </a:t>
            </a:r>
            <a:r>
              <a:rPr lang="en-GB" sz="1600" dirty="0" err="1" smtClean="0">
                <a:solidFill>
                  <a:schemeClr val="tx2"/>
                </a:solidFill>
              </a:rPr>
              <a:t>Gla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Discriminating single-photon states unambiguously in high dimensions (HW, Glasgow)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Spatially-structured photons that travel in free space slower than the speed of light (</a:t>
            </a:r>
            <a:r>
              <a:rPr lang="en-GB" sz="1600" dirty="0" err="1" smtClean="0">
                <a:solidFill>
                  <a:schemeClr val="tx2"/>
                </a:solidFill>
              </a:rPr>
              <a:t>Gla</a:t>
            </a:r>
            <a:r>
              <a:rPr lang="en-GB" sz="1600" dirty="0" smtClean="0">
                <a:solidFill>
                  <a:schemeClr val="tx2"/>
                </a:solidFill>
              </a:rPr>
              <a:t>, HW)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Coherent perfect absorption in the single photon regime (</a:t>
            </a:r>
            <a:r>
              <a:rPr lang="en-GB" sz="1600" dirty="0" err="1" smtClean="0">
                <a:solidFill>
                  <a:schemeClr val="tx2"/>
                </a:solidFill>
              </a:rPr>
              <a:t>Strath</a:t>
            </a:r>
            <a:r>
              <a:rPr lang="en-GB" sz="1600" dirty="0" smtClean="0">
                <a:solidFill>
                  <a:schemeClr val="tx2"/>
                </a:solidFill>
              </a:rPr>
              <a:t>, HW)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                    Gravitational parameter estimation in a waveguide (St Andrews, HW)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Triggering extreme events at the nanoscale in photonic seas (St Andrews)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Imaging with a small number of photons (</a:t>
            </a:r>
            <a:r>
              <a:rPr lang="en-GB" sz="1600" dirty="0" err="1" smtClean="0">
                <a:solidFill>
                  <a:schemeClr val="tx2"/>
                </a:solidFill>
              </a:rPr>
              <a:t>Gla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Single pixel infrared and visible microscope (</a:t>
            </a:r>
            <a:r>
              <a:rPr lang="en-GB" sz="1600" dirty="0" err="1" smtClean="0">
                <a:solidFill>
                  <a:schemeClr val="tx2"/>
                </a:solidFill>
              </a:rPr>
              <a:t>Gla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</a:t>
            </a:r>
            <a:r>
              <a:rPr lang="en-GB" sz="1600" dirty="0" err="1" smtClean="0">
                <a:solidFill>
                  <a:schemeClr val="tx2"/>
                </a:solidFill>
              </a:rPr>
              <a:t>Optomechanical</a:t>
            </a:r>
            <a:r>
              <a:rPr lang="en-GB" sz="1600" dirty="0" smtClean="0">
                <a:solidFill>
                  <a:schemeClr val="tx2"/>
                </a:solidFill>
              </a:rPr>
              <a:t> self-structuring in a cold atomic gas (</a:t>
            </a:r>
            <a:r>
              <a:rPr lang="en-GB" sz="1600" dirty="0" err="1" smtClean="0">
                <a:solidFill>
                  <a:schemeClr val="tx2"/>
                </a:solidFill>
              </a:rPr>
              <a:t>Strath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                  Inductively-guided circuits for </a:t>
            </a:r>
            <a:r>
              <a:rPr lang="en-GB" sz="1600" dirty="0" err="1" smtClean="0">
                <a:solidFill>
                  <a:schemeClr val="tx2"/>
                </a:solidFill>
              </a:rPr>
              <a:t>ultracold</a:t>
            </a:r>
            <a:r>
              <a:rPr lang="en-GB" sz="1600" dirty="0" smtClean="0">
                <a:solidFill>
                  <a:schemeClr val="tx2"/>
                </a:solidFill>
              </a:rPr>
              <a:t> dressed atoms (</a:t>
            </a:r>
            <a:r>
              <a:rPr lang="en-GB" sz="1600" dirty="0" err="1" smtClean="0">
                <a:solidFill>
                  <a:schemeClr val="tx2"/>
                </a:solidFill>
              </a:rPr>
              <a:t>Strath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err="1" smtClean="0"/>
              <a:t>Neurophotonics</a:t>
            </a:r>
            <a:r>
              <a:rPr lang="en-GB" sz="2400" i="1" dirty="0" smtClean="0"/>
              <a:t> and </a:t>
            </a:r>
            <a:r>
              <a:rPr lang="en-GB" sz="2400" i="1" dirty="0" err="1" smtClean="0"/>
              <a:t>Biophotonics</a:t>
            </a: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        </a:t>
            </a:r>
            <a:r>
              <a:rPr lang="en-GB" sz="1600" dirty="0" smtClean="0">
                <a:solidFill>
                  <a:schemeClr val="tx2"/>
                </a:solidFill>
              </a:rPr>
              <a:t>- Photovoltaic restoration of sight with high visual acuity (</a:t>
            </a:r>
            <a:r>
              <a:rPr lang="en-GB" sz="1600" dirty="0" err="1" smtClean="0">
                <a:solidFill>
                  <a:schemeClr val="tx2"/>
                </a:solidFill>
              </a:rPr>
              <a:t>Strath</a:t>
            </a:r>
            <a:r>
              <a:rPr lang="en-GB" sz="1600" dirty="0" smtClean="0">
                <a:solidFill>
                  <a:schemeClr val="tx2"/>
                </a:solidFill>
              </a:rPr>
              <a:t> /Stanford)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          - Leading developments in neurological </a:t>
            </a:r>
            <a:r>
              <a:rPr lang="en-GB" sz="1600" dirty="0" err="1" smtClean="0">
                <a:solidFill>
                  <a:srgbClr val="002060"/>
                </a:solidFill>
              </a:rPr>
              <a:t>optogenetic</a:t>
            </a:r>
            <a:r>
              <a:rPr lang="en-GB" sz="1600" dirty="0" smtClean="0">
                <a:solidFill>
                  <a:srgbClr val="002060"/>
                </a:solidFill>
              </a:rPr>
              <a:t> probe technology (</a:t>
            </a:r>
            <a:r>
              <a:rPr lang="en-GB" sz="1600" dirty="0" err="1" smtClean="0">
                <a:solidFill>
                  <a:srgbClr val="002060"/>
                </a:solidFill>
              </a:rPr>
              <a:t>GaN</a:t>
            </a:r>
            <a:r>
              <a:rPr lang="en-GB" sz="1600" dirty="0" smtClean="0">
                <a:solidFill>
                  <a:srgbClr val="002060"/>
                </a:solidFill>
              </a:rPr>
              <a:t>/Si)</a:t>
            </a:r>
            <a:endParaRPr lang="en-GB" sz="16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i="1" dirty="0" smtClean="0"/>
              <a:t>Hybrid and Flexible Photonics</a:t>
            </a:r>
            <a:endParaRPr lang="en-GB" sz="2400" i="1" dirty="0"/>
          </a:p>
          <a:p>
            <a:r>
              <a:rPr lang="en-GB" sz="1600" dirty="0">
                <a:solidFill>
                  <a:srgbClr val="002060"/>
                </a:solidFill>
              </a:rPr>
              <a:t>       </a:t>
            </a:r>
            <a:r>
              <a:rPr lang="en-GB" sz="1600" dirty="0" smtClean="0">
                <a:solidFill>
                  <a:srgbClr val="002060"/>
                </a:solidFill>
              </a:rPr>
              <a:t>    - nm-thickness single-</a:t>
            </a:r>
            <a:r>
              <a:rPr lang="en-GB" sz="1600" dirty="0" err="1" smtClean="0">
                <a:solidFill>
                  <a:srgbClr val="002060"/>
                </a:solidFill>
              </a:rPr>
              <a:t>xtal</a:t>
            </a:r>
            <a:r>
              <a:rPr lang="en-GB" sz="1600" dirty="0" smtClean="0">
                <a:solidFill>
                  <a:srgbClr val="002060"/>
                </a:solidFill>
              </a:rPr>
              <a:t> diamond platelets; printing </a:t>
            </a:r>
            <a:r>
              <a:rPr lang="en-GB" sz="1600" dirty="0" err="1" smtClean="0">
                <a:solidFill>
                  <a:srgbClr val="002060"/>
                </a:solidFill>
              </a:rPr>
              <a:t>GaN</a:t>
            </a:r>
            <a:r>
              <a:rPr lang="en-GB" sz="1600" dirty="0" smtClean="0">
                <a:solidFill>
                  <a:srgbClr val="002060"/>
                </a:solidFill>
              </a:rPr>
              <a:t> and III-P’s on diamond (</a:t>
            </a:r>
            <a:r>
              <a:rPr lang="en-GB" sz="1600" dirty="0" err="1" smtClean="0">
                <a:solidFill>
                  <a:srgbClr val="002060"/>
                </a:solidFill>
              </a:rPr>
              <a:t>Strath</a:t>
            </a:r>
            <a:r>
              <a:rPr lang="en-GB" sz="1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          - LED-based visible light communications at &gt;3Gb/s (48 citations in less than 1 year, Ed, </a:t>
            </a:r>
            <a:r>
              <a:rPr lang="en-GB" sz="1600" dirty="0" err="1" smtClean="0">
                <a:solidFill>
                  <a:srgbClr val="002060"/>
                </a:solidFill>
              </a:rPr>
              <a:t>Strath</a:t>
            </a:r>
            <a:r>
              <a:rPr lang="en-GB" sz="1600" dirty="0" smtClean="0">
                <a:solidFill>
                  <a:srgbClr val="002060"/>
                </a:solidFill>
              </a:rPr>
              <a:t>, </a:t>
            </a:r>
            <a:r>
              <a:rPr lang="en-GB" sz="1600" dirty="0" err="1" smtClean="0">
                <a:solidFill>
                  <a:srgbClr val="002060"/>
                </a:solidFill>
              </a:rPr>
              <a:t>Gla</a:t>
            </a:r>
            <a:r>
              <a:rPr lang="en-GB" sz="1600" dirty="0" smtClean="0">
                <a:solidFill>
                  <a:srgbClr val="002060"/>
                </a:solidFill>
              </a:rPr>
              <a:t> +...):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            including high-definition video over 10 m using a single micro-LED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          - White light visible light communications at &gt;1Gb/s (St A, </a:t>
            </a:r>
            <a:r>
              <a:rPr lang="en-GB" sz="1600" dirty="0" err="1" smtClean="0">
                <a:solidFill>
                  <a:srgbClr val="002060"/>
                </a:solidFill>
              </a:rPr>
              <a:t>Strath</a:t>
            </a:r>
            <a:r>
              <a:rPr lang="en-GB" sz="1600" dirty="0" smtClean="0">
                <a:solidFill>
                  <a:srgbClr val="002060"/>
                </a:solidFill>
              </a:rPr>
              <a:t>, Edinburgh +...)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          - Diode-pumped and mechanically flexible organic lasers encapsulated by ultra-thin glass (</a:t>
            </a:r>
            <a:r>
              <a:rPr lang="en-GB" sz="1600" dirty="0" err="1" smtClean="0">
                <a:solidFill>
                  <a:srgbClr val="002060"/>
                </a:solidFill>
              </a:rPr>
              <a:t>Strath</a:t>
            </a:r>
            <a:r>
              <a:rPr lang="en-GB" sz="1600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6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5083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Selected research highlights</a:t>
            </a:r>
            <a:endParaRPr lang="en-GB" dirty="0"/>
          </a:p>
        </p:txBody>
      </p:sp>
      <p:pic>
        <p:nvPicPr>
          <p:cNvPr id="4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61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9a299a2-d36c-412b-b76b-2506392737c3@camp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741869"/>
            <a:ext cx="24243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483" y="741869"/>
            <a:ext cx="3086393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0428" y="2515736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Monolithic diamond Raman laser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73631"/>
            <a:ext cx="21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Slow light in free space </a:t>
            </a:r>
            <a:endParaRPr lang="en-GB" sz="160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94" y="708591"/>
            <a:ext cx="2506337" cy="180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1163" y="2432596"/>
            <a:ext cx="212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Organic and CQD lasers</a:t>
            </a:r>
          </a:p>
          <a:p>
            <a:r>
              <a:rPr lang="en-GB" sz="1600" dirty="0" smtClean="0"/>
              <a:t>in flexible glass</a:t>
            </a:r>
            <a:endParaRPr lang="en-GB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2" y="3069468"/>
            <a:ext cx="3622897" cy="20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9592" y="5082146"/>
            <a:ext cx="3751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Real-time HD video trans. over 10m by VLC</a:t>
            </a:r>
            <a:endParaRPr lang="en-GB" sz="16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41" y="3012288"/>
            <a:ext cx="2585207" cy="118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75819" y="4111586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LED/organic semiconductor hybrids</a:t>
            </a:r>
          </a:p>
          <a:p>
            <a:r>
              <a:rPr lang="en-GB" sz="1600" dirty="0" smtClean="0"/>
              <a:t>&amp; ultrafast white light modulation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2" y="5389679"/>
            <a:ext cx="3342231" cy="111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590" y="6519446"/>
            <a:ext cx="2432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GaN</a:t>
            </a:r>
            <a:r>
              <a:rPr lang="en-GB" sz="1600" dirty="0" smtClean="0"/>
              <a:t>/Si </a:t>
            </a:r>
            <a:r>
              <a:rPr lang="en-GB" sz="1600" dirty="0" err="1" smtClean="0"/>
              <a:t>optogenetic</a:t>
            </a:r>
            <a:r>
              <a:rPr lang="en-GB" sz="1600" dirty="0" smtClean="0"/>
              <a:t> probes</a:t>
            </a:r>
            <a:endParaRPr lang="en-GB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2" y="2893456"/>
            <a:ext cx="1196355" cy="67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467544" y="3565447"/>
            <a:ext cx="935023" cy="367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06212" y="3565447"/>
            <a:ext cx="261332" cy="367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71" y="4745405"/>
            <a:ext cx="2844061" cy="1597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08109" y="6392349"/>
            <a:ext cx="2023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SPAD camera imaging </a:t>
            </a:r>
            <a:endParaRPr lang="en-GB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0857" y="3017371"/>
            <a:ext cx="1687937" cy="12817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45220" y="4215296"/>
            <a:ext cx="170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Sub-µm single </a:t>
            </a:r>
            <a:r>
              <a:rPr lang="en-GB" sz="1600" dirty="0" err="1" smtClean="0"/>
              <a:t>xtal</a:t>
            </a:r>
            <a:endParaRPr lang="en-GB" sz="1600" dirty="0" smtClean="0"/>
          </a:p>
          <a:p>
            <a:r>
              <a:rPr lang="en-GB" sz="1600" dirty="0"/>
              <a:t>d</a:t>
            </a:r>
            <a:r>
              <a:rPr lang="en-GB" sz="1600" dirty="0" smtClean="0"/>
              <a:t>iamond platelets</a:t>
            </a:r>
            <a:endParaRPr lang="en-GB" sz="1600" dirty="0"/>
          </a:p>
        </p:txBody>
      </p:sp>
      <p:pic>
        <p:nvPicPr>
          <p:cNvPr id="25" name="Picture 14" descr="PDMS Stamps_00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58" y="4835669"/>
            <a:ext cx="1571277" cy="1446659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84784" y="6293445"/>
            <a:ext cx="1534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nm-accuracy</a:t>
            </a:r>
          </a:p>
          <a:p>
            <a:r>
              <a:rPr lang="en-GB" sz="1600" dirty="0"/>
              <a:t>t</a:t>
            </a:r>
            <a:r>
              <a:rPr lang="en-GB" sz="1600" dirty="0" smtClean="0"/>
              <a:t>ransfer printing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6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1628</Words>
  <Application>Microsoft Office PowerPoint</Application>
  <PresentationFormat>On-screen Show (4:3)</PresentationFormat>
  <Paragraphs>170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International Year of Light</vt:lpstr>
      <vt:lpstr>REF 2014</vt:lpstr>
      <vt:lpstr>SUPA and Quantum Tech</vt:lpstr>
      <vt:lpstr>Cross-university initiatives</vt:lpstr>
      <vt:lpstr>Industrial engagement and KT</vt:lpstr>
      <vt:lpstr>PowerPoint Presentation</vt:lpstr>
      <vt:lpstr>Selected research highlights</vt:lpstr>
      <vt:lpstr>Selected research highlights</vt:lpstr>
      <vt:lpstr>Support/delivery mechanisms</vt:lpstr>
    </vt:vector>
  </TitlesOfParts>
  <Company>University of Strathclyde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Dawson</dc:creator>
  <cp:lastModifiedBy>Martin Dawson</cp:lastModifiedBy>
  <cp:revision>98</cp:revision>
  <cp:lastPrinted>2015-03-16T15:06:12Z</cp:lastPrinted>
  <dcterms:created xsi:type="dcterms:W3CDTF">2012-04-02T13:36:39Z</dcterms:created>
  <dcterms:modified xsi:type="dcterms:W3CDTF">2015-03-17T13:13:53Z</dcterms:modified>
</cp:coreProperties>
</file>