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4"/>
  </p:notesMasterIdLst>
  <p:sldIdLst>
    <p:sldId id="256" r:id="rId3"/>
    <p:sldId id="257" r:id="rId4"/>
    <p:sldId id="290" r:id="rId5"/>
    <p:sldId id="292" r:id="rId6"/>
    <p:sldId id="259" r:id="rId7"/>
    <p:sldId id="262" r:id="rId8"/>
    <p:sldId id="263" r:id="rId9"/>
    <p:sldId id="273" r:id="rId10"/>
    <p:sldId id="294" r:id="rId11"/>
    <p:sldId id="293" r:id="rId12"/>
    <p:sldId id="291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4B8864-A44C-4404-B539-7A97AC9462BD}" type="datetimeFigureOut">
              <a:rPr lang="en-GB" smtClean="0"/>
              <a:t>05/12/2012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AFB5D-5FF4-475F-89E8-E40BC788FB59}" type="slidenum">
              <a:rPr lang="en-GB" smtClean="0"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 b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 b="1" dirty="0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 b="1" dirty="0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 b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-108520" y="0"/>
            <a:ext cx="9721080" cy="89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971600" y="0"/>
            <a:ext cx="5904656" cy="980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 des Ganzen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06.12.2012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699792" y="6356350"/>
            <a:ext cx="37444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GEO-ISC meeting                                 Dirk Schütte</a:t>
            </a:r>
            <a:endParaRPr lang="de-DE" b="1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83519-9719-40B2-A079-DA6092467857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0" name="Grafik 9" descr="luh_logo_rgb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6977616" y="116633"/>
            <a:ext cx="1998489" cy="576064"/>
          </a:xfrm>
          <a:prstGeom prst="rect">
            <a:avLst/>
          </a:prstGeom>
        </p:spPr>
      </p:pic>
      <p:pic>
        <p:nvPicPr>
          <p:cNvPr id="11" name="Grafik 10" descr="AEI-Logo.png"/>
          <p:cNvPicPr>
            <a:picLocks noChangeAspect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3086" y="44624"/>
            <a:ext cx="718514" cy="816090"/>
          </a:xfrm>
          <a:prstGeom prst="rect">
            <a:avLst/>
          </a:prstGeom>
        </p:spPr>
      </p:pic>
      <p:cxnSp>
        <p:nvCxnSpPr>
          <p:cNvPr id="16" name="Gerade Verbindung 15"/>
          <p:cNvCxnSpPr/>
          <p:nvPr/>
        </p:nvCxnSpPr>
        <p:spPr>
          <a:xfrm>
            <a:off x="-108520" y="6237312"/>
            <a:ext cx="93610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 descr="quest-logo-final.pn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6228184" y="116632"/>
            <a:ext cx="679996" cy="651129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fade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-108520" y="0"/>
            <a:ext cx="9721080" cy="89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971600" y="0"/>
            <a:ext cx="5904656" cy="980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 des Ganzen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06.12.2012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699792" y="6356350"/>
            <a:ext cx="37444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v-SE" smtClean="0"/>
              <a:t>GEO-ISC meeting                                 Dirk Schütte</a:t>
            </a:r>
            <a:endParaRPr lang="de-DE" b="1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83519-9719-40B2-A079-DA6092467857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0" name="Grafik 9" descr="luh_logo_rgb.pn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6977616" y="116633"/>
            <a:ext cx="1998489" cy="576064"/>
          </a:xfrm>
          <a:prstGeom prst="rect">
            <a:avLst/>
          </a:prstGeom>
        </p:spPr>
      </p:pic>
      <p:pic>
        <p:nvPicPr>
          <p:cNvPr id="11" name="Grafik 10" descr="AEI-Logo.png"/>
          <p:cNvPicPr>
            <a:picLocks noChangeAspect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3086" y="44624"/>
            <a:ext cx="718514" cy="816090"/>
          </a:xfrm>
          <a:prstGeom prst="rect">
            <a:avLst/>
          </a:prstGeom>
        </p:spPr>
      </p:pic>
      <p:cxnSp>
        <p:nvCxnSpPr>
          <p:cNvPr id="16" name="Gerade Verbindung 15"/>
          <p:cNvCxnSpPr/>
          <p:nvPr/>
        </p:nvCxnSpPr>
        <p:spPr>
          <a:xfrm>
            <a:off x="-108520" y="6237312"/>
            <a:ext cx="936104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 descr="quest-logo-final.pn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6228184" y="116632"/>
            <a:ext cx="679996" cy="651129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>
    <p:fade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988841"/>
            <a:ext cx="7772400" cy="172819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Alternative suspension</a:t>
            </a:r>
            <a:br>
              <a:rPr lang="en-US" dirty="0" smtClean="0"/>
            </a:br>
            <a:r>
              <a:rPr lang="en-US" dirty="0" smtClean="0"/>
              <a:t>control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 smtClean="0"/>
              <a:t>Dirk </a:t>
            </a:r>
            <a:r>
              <a:rPr lang="en-US" sz="2800" dirty="0" err="1" smtClean="0"/>
              <a:t>Schütte</a:t>
            </a:r>
            <a:endParaRPr lang="en-US" sz="2800" dirty="0" smtClean="0"/>
          </a:p>
          <a:p>
            <a:r>
              <a:rPr lang="en-US" sz="2200" dirty="0" smtClean="0"/>
              <a:t>”Quantum Control“ group</a:t>
            </a:r>
            <a:endParaRPr lang="en-US" sz="22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1331640" y="116632"/>
            <a:ext cx="41837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Quantum Control</a:t>
            </a:r>
            <a:endParaRPr lang="en-US" sz="4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LQG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Combining LQR and </a:t>
            </a:r>
            <a:r>
              <a:rPr lang="en-US" dirty="0" err="1" smtClean="0"/>
              <a:t>Kalman</a:t>
            </a:r>
            <a:r>
              <a:rPr lang="en-US" dirty="0" smtClean="0"/>
              <a:t> filtering </a:t>
            </a:r>
          </a:p>
          <a:p>
            <a:pPr>
              <a:buNone/>
            </a:pPr>
            <a:r>
              <a:rPr lang="en-US" dirty="0" smtClean="0"/>
              <a:t>   	=&gt; Linear Quadratic Gaussian (LQG)</a:t>
            </a:r>
          </a:p>
          <a:p>
            <a:r>
              <a:rPr lang="en-US" dirty="0" smtClean="0"/>
              <a:t>Resulting cost function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Solution of the feedback regulator </a:t>
            </a:r>
            <a:r>
              <a:rPr lang="en-US" dirty="0" smtClean="0"/>
              <a:t>replaces x by its </a:t>
            </a:r>
            <a:r>
              <a:rPr lang="en-US" dirty="0" smtClean="0"/>
              <a:t>minimum mean square linear estimator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 b="1" dirty="0"/>
          </a:p>
        </p:txBody>
      </p:sp>
      <p:pic>
        <p:nvPicPr>
          <p:cNvPr id="7" name="Grafik 6" descr="newcos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14662" y="3291830"/>
            <a:ext cx="3114675" cy="857250"/>
          </a:xfrm>
          <a:prstGeom prst="rect">
            <a:avLst/>
          </a:prstGeom>
        </p:spPr>
      </p:pic>
      <p:pic>
        <p:nvPicPr>
          <p:cNvPr id="8" name="Grafik 7" descr="newla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67112" y="5229200"/>
            <a:ext cx="2009775" cy="56197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Thanks for your attention &amp; let the</a:t>
            </a:r>
          </a:p>
          <a:p>
            <a:pPr algn="ctr">
              <a:buNone/>
            </a:pPr>
            <a:r>
              <a:rPr lang="en-US" dirty="0" smtClean="0"/>
              <a:t>discussion begin !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11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 dirty="0" smtClean="0"/>
              <a:t>GEO-ISC meeting                                 Dirk Schütte</a:t>
            </a:r>
            <a:endParaRPr lang="de-DE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Motivation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Design and implementation of an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</a:t>
            </a:r>
            <a:r>
              <a:rPr lang="en-US" b="1" dirty="0" smtClean="0"/>
              <a:t>L</a:t>
            </a:r>
            <a:r>
              <a:rPr lang="en-US" dirty="0" smtClean="0"/>
              <a:t>inear </a:t>
            </a:r>
            <a:r>
              <a:rPr lang="en-US" b="1" dirty="0" smtClean="0"/>
              <a:t>Q</a:t>
            </a:r>
            <a:r>
              <a:rPr lang="en-US" dirty="0" smtClean="0"/>
              <a:t>uadratic </a:t>
            </a:r>
            <a:r>
              <a:rPr lang="en-US" b="1" dirty="0" smtClean="0"/>
              <a:t>G</a:t>
            </a:r>
            <a:r>
              <a:rPr lang="en-US" dirty="0" smtClean="0"/>
              <a:t>aussian </a:t>
            </a:r>
            <a:r>
              <a:rPr lang="en-US" dirty="0" smtClean="0"/>
              <a:t>controller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 dirty="0" smtClean="0"/>
              <a:t>GEO-ISC meeting                                 Dirk Schütte</a:t>
            </a:r>
            <a:endParaRPr lang="de-DE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„</a:t>
            </a:r>
            <a:r>
              <a:rPr lang="en-GB" dirty="0" smtClean="0"/>
              <a:t>Why</a:t>
            </a:r>
            <a:r>
              <a:rPr lang="de-DE" dirty="0" smtClean="0"/>
              <a:t> LQG?“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Traditional </a:t>
            </a:r>
            <a:r>
              <a:rPr lang="en-US" dirty="0" smtClean="0"/>
              <a:t>control</a:t>
            </a:r>
            <a:r>
              <a:rPr lang="de-DE" dirty="0" smtClean="0"/>
              <a:t> works perfectly well for SISO </a:t>
            </a:r>
            <a:r>
              <a:rPr lang="de-DE" dirty="0" smtClean="0"/>
              <a:t>&amp; </a:t>
            </a:r>
            <a:r>
              <a:rPr lang="de-DE" dirty="0" smtClean="0"/>
              <a:t>MIMO </a:t>
            </a:r>
            <a:r>
              <a:rPr lang="en-GB" dirty="0" smtClean="0"/>
              <a:t>systems</a:t>
            </a:r>
            <a:r>
              <a:rPr lang="de-DE" dirty="0" smtClean="0"/>
              <a:t> </a:t>
            </a:r>
            <a:r>
              <a:rPr lang="de-DE" dirty="0" smtClean="0"/>
              <a:t>(e.g. laser freq. stab.) =&gt; so </a:t>
            </a:r>
            <a:r>
              <a:rPr lang="en-US" dirty="0" smtClean="0"/>
              <a:t>where is the benefit of modern control techniques?</a:t>
            </a:r>
          </a:p>
          <a:p>
            <a:endParaRPr lang="en-US" dirty="0" smtClean="0"/>
          </a:p>
          <a:p>
            <a:r>
              <a:rPr lang="en-US" dirty="0" smtClean="0"/>
              <a:t>Answer: </a:t>
            </a:r>
            <a:r>
              <a:rPr lang="en-US" dirty="0" smtClean="0"/>
              <a:t>simplify the compensation of            </a:t>
            </a:r>
            <a:r>
              <a:rPr lang="en-US" dirty="0" smtClean="0"/>
              <a:t>cross-correlations related to more complex systems (SIMO or MIMO)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Triple pendulum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Suspension developed for the</a:t>
            </a:r>
          </a:p>
          <a:p>
            <a:pPr>
              <a:buNone/>
            </a:pPr>
            <a:r>
              <a:rPr lang="en-GB" dirty="0" smtClean="0"/>
              <a:t>    10m Prototype reference cavity</a:t>
            </a:r>
          </a:p>
          <a:p>
            <a:pPr>
              <a:buNone/>
            </a:pPr>
            <a:endParaRPr lang="en-GB" dirty="0" smtClean="0"/>
          </a:p>
          <a:p>
            <a:pPr lvl="2"/>
            <a:endParaRPr lang="en-GB" dirty="0" smtClean="0"/>
          </a:p>
          <a:p>
            <a:pPr lvl="2"/>
            <a:r>
              <a:rPr lang="en-GB" dirty="0" smtClean="0"/>
              <a:t>triple cascaded pendulum</a:t>
            </a:r>
          </a:p>
          <a:p>
            <a:pPr lvl="2"/>
            <a:r>
              <a:rPr lang="en-GB" dirty="0" smtClean="0"/>
              <a:t>two vertical stages</a:t>
            </a:r>
          </a:p>
          <a:p>
            <a:pPr lvl="2"/>
            <a:r>
              <a:rPr lang="en-GB" dirty="0" smtClean="0"/>
              <a:t>compound lower mass</a:t>
            </a:r>
          </a:p>
          <a:p>
            <a:pPr lvl="1"/>
            <a:endParaRPr lang="en-GB" dirty="0" smtClean="0"/>
          </a:p>
          <a:p>
            <a:pPr>
              <a:buNone/>
            </a:pPr>
            <a:r>
              <a:rPr lang="en-GB" dirty="0" smtClean="0"/>
              <a:t> </a:t>
            </a:r>
            <a:r>
              <a:rPr lang="en-GB" dirty="0" smtClean="0"/>
              <a:t>   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 b="1" dirty="0"/>
          </a:p>
        </p:txBody>
      </p:sp>
      <p:pic>
        <p:nvPicPr>
          <p:cNvPr id="1026" name="Picture 2" descr="C:\Users\dischu\Desktop\RefC suspensi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1196752"/>
            <a:ext cx="1908526" cy="484224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TFs for the plant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TFs needed to </a:t>
            </a:r>
            <a:r>
              <a:rPr lang="en-GB" dirty="0" smtClean="0"/>
              <a:t>characterise</a:t>
            </a:r>
            <a:r>
              <a:rPr lang="en-US" dirty="0" smtClean="0"/>
              <a:t> </a:t>
            </a:r>
            <a:r>
              <a:rPr lang="en-US" dirty="0" smtClean="0"/>
              <a:t>the system (plant)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 b="1" dirty="0"/>
          </a:p>
        </p:txBody>
      </p:sp>
      <p:pic>
        <p:nvPicPr>
          <p:cNvPr id="7" name="Grafik 6" descr="plantt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07254" y="2111477"/>
            <a:ext cx="4324986" cy="4053827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0"/>
            <a:ext cx="5904656" cy="980728"/>
          </a:xfrm>
        </p:spPr>
        <p:txBody>
          <a:bodyPr/>
          <a:lstStyle/>
          <a:p>
            <a:r>
              <a:rPr lang="en-US" dirty="0" smtClean="0"/>
              <a:t>System identification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Linear estimation model based on </a:t>
            </a:r>
          </a:p>
          <a:p>
            <a:pPr>
              <a:buNone/>
            </a:pPr>
            <a:r>
              <a:rPr lang="en-US" dirty="0" smtClean="0"/>
              <a:t>                        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/>
              <a:t>                           </a:t>
            </a:r>
            <a:r>
              <a:rPr lang="en-US" dirty="0" smtClean="0"/>
              <a:t>A</a:t>
            </a:r>
            <a:r>
              <a:rPr lang="en-US" dirty="0" smtClean="0"/>
              <a:t>: system matrix, B: </a:t>
            </a:r>
            <a:r>
              <a:rPr lang="en-US" dirty="0" smtClean="0"/>
              <a:t>input matrix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C</a:t>
            </a:r>
            <a:r>
              <a:rPr lang="en-US" dirty="0" smtClean="0"/>
              <a:t>: output </a:t>
            </a:r>
            <a:r>
              <a:rPr lang="en-US" dirty="0" smtClean="0"/>
              <a:t>matrix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describing </a:t>
            </a:r>
            <a:r>
              <a:rPr lang="en-US" dirty="0" smtClean="0"/>
              <a:t>the state</a:t>
            </a:r>
          </a:p>
          <a:p>
            <a:pPr>
              <a:buNone/>
            </a:pPr>
            <a:r>
              <a:rPr lang="en-US" dirty="0" smtClean="0"/>
              <a:t>    space </a:t>
            </a:r>
            <a:r>
              <a:rPr lang="en-US" dirty="0" smtClean="0"/>
              <a:t>model</a:t>
            </a:r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 b="1" dirty="0"/>
          </a:p>
        </p:txBody>
      </p:sp>
      <p:pic>
        <p:nvPicPr>
          <p:cNvPr id="7" name="Grafik 6" descr="xdo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2728342"/>
            <a:ext cx="2171700" cy="628650"/>
          </a:xfrm>
          <a:prstGeom prst="rect">
            <a:avLst/>
          </a:prstGeom>
        </p:spPr>
      </p:pic>
      <p:pic>
        <p:nvPicPr>
          <p:cNvPr id="8" name="Grafik 7" descr="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3452614"/>
            <a:ext cx="1238250" cy="55245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LQR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linear time-invariant system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Control law</a:t>
            </a:r>
          </a:p>
          <a:p>
            <a:endParaRPr lang="en-US" dirty="0" smtClean="0"/>
          </a:p>
          <a:p>
            <a:r>
              <a:rPr lang="en-GB" dirty="0" err="1" smtClean="0"/>
              <a:t>Eigenvalues</a:t>
            </a:r>
            <a:r>
              <a:rPr lang="en-US" dirty="0" smtClean="0"/>
              <a:t> </a:t>
            </a:r>
            <a:r>
              <a:rPr lang="en-US" dirty="0" smtClean="0"/>
              <a:t>of                           must have  negative real part =&gt; system stable</a:t>
            </a:r>
            <a:endParaRPr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 b="1" dirty="0"/>
          </a:p>
        </p:txBody>
      </p:sp>
      <p:pic>
        <p:nvPicPr>
          <p:cNvPr id="7" name="Grafik 6" descr="xdo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80420" y="2204864"/>
            <a:ext cx="2171700" cy="628650"/>
          </a:xfrm>
          <a:prstGeom prst="rect">
            <a:avLst/>
          </a:prstGeom>
        </p:spPr>
      </p:pic>
      <p:pic>
        <p:nvPicPr>
          <p:cNvPr id="9" name="Grafik 8" descr="la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43337" y="3466331"/>
            <a:ext cx="1457325" cy="466725"/>
          </a:xfrm>
          <a:prstGeom prst="rect">
            <a:avLst/>
          </a:prstGeom>
        </p:spPr>
      </p:pic>
      <p:pic>
        <p:nvPicPr>
          <p:cNvPr id="10" name="Grafik 9" descr="eige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2862" y="4561309"/>
            <a:ext cx="1438275" cy="52387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LQR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Formulation of the control problem leads to</a:t>
            </a:r>
            <a:r>
              <a:rPr lang="en-US" dirty="0"/>
              <a:t> </a:t>
            </a:r>
            <a:r>
              <a:rPr lang="en-US" dirty="0" smtClean="0"/>
              <a:t>quadratic integral criteria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where Q and R are design parameter</a:t>
            </a:r>
          </a:p>
          <a:p>
            <a:r>
              <a:rPr lang="en-US" dirty="0" smtClean="0"/>
              <a:t>Find the u which </a:t>
            </a:r>
            <a:r>
              <a:rPr lang="en-GB" dirty="0" smtClean="0"/>
              <a:t>minimises</a:t>
            </a:r>
            <a:r>
              <a:rPr lang="en-US" dirty="0" smtClean="0"/>
              <a:t> </a:t>
            </a:r>
            <a:r>
              <a:rPr lang="en-US" dirty="0" smtClean="0"/>
              <a:t>the cost function</a:t>
            </a:r>
          </a:p>
          <a:p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 b="1" dirty="0"/>
          </a:p>
        </p:txBody>
      </p:sp>
      <p:pic>
        <p:nvPicPr>
          <p:cNvPr id="7" name="Grafik 6" descr="cos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90825" y="2780928"/>
            <a:ext cx="3562350" cy="990600"/>
          </a:xfrm>
          <a:prstGeom prst="rect">
            <a:avLst/>
          </a:prstGeom>
        </p:spPr>
      </p:pic>
      <p:pic>
        <p:nvPicPr>
          <p:cNvPr id="9" name="Grafik 8" descr="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39752" y="4941168"/>
            <a:ext cx="4454054" cy="123395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Kalman</a:t>
            </a:r>
            <a:r>
              <a:rPr lang="en-US" dirty="0" smtClean="0"/>
              <a:t> Filter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Takes account of noise </a:t>
            </a:r>
            <a:endParaRPr lang="en-US" dirty="0" smtClean="0"/>
          </a:p>
          <a:p>
            <a:r>
              <a:rPr lang="en-US" dirty="0" smtClean="0"/>
              <a:t>Optimal estimator for state x</a:t>
            </a:r>
            <a:endParaRPr lang="en-US" dirty="0" smtClean="0"/>
          </a:p>
          <a:p>
            <a:pPr lvl="1"/>
            <a:r>
              <a:rPr lang="en-US" dirty="0" smtClean="0"/>
              <a:t>w process noise</a:t>
            </a:r>
          </a:p>
          <a:p>
            <a:pPr lvl="1"/>
            <a:r>
              <a:rPr lang="en-US" dirty="0" smtClean="0"/>
              <a:t>v sensor noise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06.12.2012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383519-9719-40B2-A079-DA6092467857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sv-SE" smtClean="0"/>
              <a:t>GEO-ISC meeting                                 Dirk Schütte</a:t>
            </a:r>
            <a:endParaRPr lang="de-DE" b="1" dirty="0"/>
          </a:p>
        </p:txBody>
      </p:sp>
      <p:pic>
        <p:nvPicPr>
          <p:cNvPr id="7" name="Grafik 6" descr="noise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00028" y="4005064"/>
            <a:ext cx="2324100" cy="666750"/>
          </a:xfrm>
          <a:prstGeom prst="rect">
            <a:avLst/>
          </a:prstGeom>
        </p:spPr>
      </p:pic>
      <p:pic>
        <p:nvPicPr>
          <p:cNvPr id="8" name="Grafik 7" descr="noise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44838" y="5013176"/>
            <a:ext cx="1619250" cy="44767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sign2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sign1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Design2</Template>
  <TotalTime>0</TotalTime>
  <Words>276</Words>
  <Application>Microsoft Office PowerPoint</Application>
  <PresentationFormat>Bildschirmpräsentation (4:3)</PresentationFormat>
  <Paragraphs>98</Paragraphs>
  <Slides>11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2</vt:i4>
      </vt:variant>
      <vt:variant>
        <vt:lpstr>Folientitel</vt:lpstr>
      </vt:variant>
      <vt:variant>
        <vt:i4>11</vt:i4>
      </vt:variant>
    </vt:vector>
  </HeadingPairs>
  <TitlesOfParts>
    <vt:vector size="13" baseType="lpstr">
      <vt:lpstr>Design2</vt:lpstr>
      <vt:lpstr>Design1</vt:lpstr>
      <vt:lpstr>Alternative suspension control </vt:lpstr>
      <vt:lpstr>Outline</vt:lpstr>
      <vt:lpstr>„Why LQG?“</vt:lpstr>
      <vt:lpstr>Triple pendulum</vt:lpstr>
      <vt:lpstr>TFs for the plant</vt:lpstr>
      <vt:lpstr>System identification</vt:lpstr>
      <vt:lpstr>LQR</vt:lpstr>
      <vt:lpstr>LQR</vt:lpstr>
      <vt:lpstr>Kalman Filter</vt:lpstr>
      <vt:lpstr>LQG</vt:lpstr>
      <vt:lpstr>Folie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dischu</dc:creator>
  <cp:lastModifiedBy>dischu</cp:lastModifiedBy>
  <cp:revision>389</cp:revision>
  <dcterms:created xsi:type="dcterms:W3CDTF">2012-01-10T14:51:40Z</dcterms:created>
  <dcterms:modified xsi:type="dcterms:W3CDTF">2012-12-06T13:00:28Z</dcterms:modified>
</cp:coreProperties>
</file>