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38" r:id="rId2"/>
    <p:sldId id="330" r:id="rId3"/>
    <p:sldId id="340" r:id="rId4"/>
    <p:sldId id="339" r:id="rId5"/>
    <p:sldId id="341" r:id="rId6"/>
    <p:sldId id="342" r:id="rId7"/>
    <p:sldId id="343" r:id="rId8"/>
    <p:sldId id="344" r:id="rId9"/>
    <p:sldId id="345" r:id="rId10"/>
    <p:sldId id="349" r:id="rId11"/>
    <p:sldId id="350" r:id="rId12"/>
    <p:sldId id="351" r:id="rId13"/>
    <p:sldId id="348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46" r:id="rId24"/>
    <p:sldId id="347" r:id="rId2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A0A"/>
    <a:srgbClr val="984807"/>
    <a:srgbClr val="FF9645"/>
    <a:srgbClr val="F79646"/>
    <a:srgbClr val="002CC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08" autoAdjust="0"/>
    <p:restoredTop sz="98916" autoAdjust="0"/>
  </p:normalViewPr>
  <p:slideViewPr>
    <p:cSldViewPr>
      <p:cViewPr varScale="1">
        <p:scale>
          <a:sx n="135" d="100"/>
          <a:sy n="135" d="100"/>
        </p:scale>
        <p:origin x="-1152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1339C6E-98DE-4ECC-B22A-30F80D18DA87}" type="datetimeFigureOut">
              <a:rPr lang="en-GB"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28/03/2012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88E2433-8736-4025-95B4-6035DFB0D6B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6945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BA7FFA4-855E-4202-987C-8704919331CB}" type="datetimeFigureOut">
              <a:rPr lang="en-GB"/>
              <a:pPr lvl="0"/>
              <a:t>28/03/2012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AD1ED3-7241-4C84-9410-255ED114D93B}" type="slidenum">
              <a:rPr/>
              <a:pPr lv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9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9800" cy="4722840"/>
          </a:xfrm>
        </p:spPr>
        <p:txBody>
          <a:bodyPr vert="horz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45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indent="0" algn="l" hangingPunct="1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ea typeface="MS Gothic" pitchFamily="49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DE1692D-D7E0-B242-8B18-F5CE0CB4AC1D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C162D274-2FD7-48A1-94EE-D3098683451A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A3AA05-867D-2946-910C-48528AB6F9F6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99484E59-FBB0-4D80-BE6B-4868B8622985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2325" y="842963"/>
            <a:ext cx="2390775" cy="71181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42963"/>
            <a:ext cx="7019925" cy="71181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04812D-83BA-BA4C-93D8-A9F4F76AD4BE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987C0F6F-6168-4EB3-A3A0-2D866976734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D3FAA2-A9FE-A648-A5DA-C9B499D29B59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103751A8-7D96-41D2-B6F7-0833AE6DBE3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84153F-F199-5C4D-A754-75215852010E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47638C04-6A96-4342-9E40-D80E990E94C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2235775"/>
            <a:ext cx="4459288" cy="3978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32235775"/>
            <a:ext cx="4460875" cy="3978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BC3035-DCBC-3145-A98B-BB7657430C33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59B5FEE5-8896-4013-B438-553DAFAC330C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AE561F-FFF5-D248-A46E-95660059631A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D8E3D6EE-F1CD-4AA8-8156-C61E1CE48A1F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860901-4B63-4448-BE2D-711C1D339D37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1F3BABA6-FB81-4D01-88F9-87EC5249430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A586C9-1719-F747-9DB4-7BFEAF0AF172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63029893-9ED5-4B82-B2F5-4CB319F055C7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C6874C4-3893-CD41-BB7C-660F729BE777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14A8954E-6E48-4520-BDDD-CB960CBC71E1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FADB6AA-6AB8-724E-BB40-00665ECCD566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GB" smtClean="0"/>
              <a:t>Slide </a:t>
            </a:r>
            <a:fld id="{043547D0-2437-4FF0-BA1D-7E0CDFCC7F07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/>
          <p:nvPr/>
        </p:nvSpPr>
        <p:spPr>
          <a:xfrm>
            <a:off x="1308600" y="763200"/>
            <a:ext cx="8652240" cy="0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traight Connector 7"/>
          <p:cNvSpPr/>
          <p:nvPr/>
        </p:nvSpPr>
        <p:spPr>
          <a:xfrm>
            <a:off x="118800" y="6954480"/>
            <a:ext cx="9842040" cy="0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118800" y="127440"/>
            <a:ext cx="1081440" cy="12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1308600" y="208080"/>
            <a:ext cx="1906200" cy="409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Placeholder 5"/>
          <p:cNvSpPr txBox="1">
            <a:spLocks noGrp="1"/>
          </p:cNvSpPr>
          <p:nvPr>
            <p:ph type="title"/>
          </p:nvPr>
        </p:nvSpPr>
        <p:spPr>
          <a:xfrm>
            <a:off x="1308240" y="843119"/>
            <a:ext cx="8254800" cy="79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0F0499"/>
              </a:buClr>
              <a:buSzPct val="100000"/>
              <a:buFont typeface="Verdana" pitchFamily="34"/>
              <a:buNone/>
            </a:defPPr>
            <a:lvl1pPr lvl="0">
              <a:buClr>
                <a:srgbClr val="0F0499"/>
              </a:buClr>
              <a:buSzPct val="100000"/>
              <a:buFont typeface="Verdana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360" y="32236200"/>
            <a:ext cx="9072000" cy="39787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 pitchFamily="34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Gothic" pitchFamily="49"/>
                <a:cs typeface="MS Gothic" pitchFamily="49"/>
              </a:defRPr>
            </a:defPPr>
            <a:lvl1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Gothic" pitchFamily="49"/>
                <a:cs typeface="MS Gothic" pitchFamily="49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Verdana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C0504D"/>
                </a:solidFill>
                <a:latin typeface="Verdana" pitchFamily="34"/>
                <a:ea typeface="MS Gothic" pitchFamily="49"/>
                <a:cs typeface="MS Gothic" pitchFamily="49"/>
              </a:defRPr>
            </a:lvl2pPr>
            <a:lvl3pPr marL="742680" marR="0" lvl="2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Verdana" pitchFamily="34"/>
              <a:buChar char="●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C0504D"/>
                </a:solidFill>
                <a:latin typeface="Verdana" pitchFamily="34"/>
                <a:ea typeface="Arial" pitchFamily="50"/>
                <a:cs typeface="Arial" pitchFamily="50"/>
              </a:defRPr>
            </a:lvl3pPr>
            <a:lvl4pPr marL="742680" marR="0" lvl="3" indent="-285480" algn="l" rtl="0" hangingPunct="0">
              <a:lnSpc>
                <a:spcPct val="100000"/>
              </a:lnSpc>
              <a:spcBef>
                <a:spcPts val="123001"/>
              </a:spcBef>
              <a:spcAft>
                <a:spcPts val="0"/>
              </a:spcAft>
              <a:buClr>
                <a:srgbClr val="000000"/>
              </a:buClr>
              <a:buSzPct val="25000"/>
              <a:buChar char="●"/>
              <a:tabLst>
                <a:tab pos="742680" algn="l"/>
                <a:tab pos="914040" algn="l"/>
                <a:tab pos="1828439" algn="l"/>
                <a:tab pos="2742840" algn="l"/>
                <a:tab pos="3657240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GB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Arial" pitchFamily="50"/>
                <a:cs typeface="Arial" pitchFamily="50"/>
              </a:defRPr>
            </a:lvl4pPr>
            <a:lvl5pPr marL="0" marR="0" lvl="4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50"/>
                <a:cs typeface="Arial" pitchFamily="50"/>
              </a:defRPr>
            </a:lvl5pPr>
            <a:lvl6pPr marL="0" marR="0" lvl="5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50"/>
                <a:cs typeface="Arial" pitchFamily="50"/>
              </a:defRPr>
            </a:lvl6pPr>
            <a:lvl7pPr marL="0" marR="0" lvl="6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50"/>
                <a:cs typeface="Arial" pitchFamily="50"/>
              </a:defRPr>
            </a:lvl7pPr>
            <a:lvl8pPr marL="0" marR="0" lvl="7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50"/>
                <a:cs typeface="Arial" pitchFamily="50"/>
              </a:defRPr>
            </a:lvl8pPr>
            <a:lvl9pPr marL="0" marR="0" lvl="8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•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50"/>
                <a:cs typeface="Arial" pitchFamily="5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 txBox="1">
            <a:spLocks noGrp="1"/>
          </p:cNvSpPr>
          <p:nvPr>
            <p:ph type="dt" sz="half" idx="2"/>
          </p:nvPr>
        </p:nvSpPr>
        <p:spPr>
          <a:xfrm>
            <a:off x="503280" y="6985440"/>
            <a:ext cx="2352240" cy="573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hangingPunc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1400" kern="1200">
                <a:solidFill>
                  <a:srgbClr val="000000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895CED2D-3246-5140-8F80-47D0FB01A042}" type="datetime1">
              <a:rPr lang="en-US" smtClean="0"/>
              <a:pPr lvl="0"/>
              <a:t>28/03/2012</a:t>
            </a:fld>
            <a:endParaRPr lang="en-GB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2181960" y="7055640"/>
            <a:ext cx="5041800" cy="375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r>
              <a:rPr lang="en-US" smtClean="0"/>
              <a:t>LVC March 2012                                       Charlotte Bond</a:t>
            </a:r>
            <a:endParaRPr lang="en-GB"/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4"/>
          </p:nvPr>
        </p:nvSpPr>
        <p:spPr>
          <a:xfrm>
            <a:off x="7223399" y="7034760"/>
            <a:ext cx="2352240" cy="375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400" kern="1200">
                <a:solidFill>
                  <a:srgbClr val="000000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r>
              <a:rPr lang="en-GB"/>
              <a:t>Slide </a:t>
            </a:r>
            <a:fld id="{F2C78DCF-01FD-4A1A-8CC5-C9B8CF2F14A0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dt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GB" sz="2800" b="0" i="0" u="none" strike="noStrike" kern="1200" baseline="0">
          <a:ln>
            <a:noFill/>
          </a:ln>
          <a:solidFill>
            <a:srgbClr val="0F0499"/>
          </a:solidFill>
          <a:latin typeface="Verdana" pitchFamily="34"/>
          <a:ea typeface="MS Gothic" pitchFamily="49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GB" sz="2400" b="0" i="0" u="none" strike="noStrike" kern="1200" baseline="0">
          <a:ln>
            <a:noFill/>
          </a:ln>
          <a:solidFill>
            <a:srgbClr val="000000"/>
          </a:solidFill>
          <a:latin typeface="Verdana" pitchFamily="34"/>
          <a:ea typeface="MS Gothic" pitchFamily="49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gif"/><Relationship Id="rId8" Type="http://schemas.openxmlformats.org/officeDocument/2006/relationships/image" Target="../media/image4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12.gif"/><Relationship Id="rId7" Type="http://schemas.openxmlformats.org/officeDocument/2006/relationships/image" Target="../media/image4.png"/><Relationship Id="rId8" Type="http://schemas.openxmlformats.org/officeDocument/2006/relationships/image" Target="../media/image14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891016" cy="3737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Plans on table-top experiments</a:t>
            </a:r>
            <a:br>
              <a:rPr lang="en-US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towards Newtonian noise subtraction</a:t>
            </a:r>
            <a:br>
              <a:rPr lang="en-US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en-US" sz="4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+mj-lt"/>
              </a:rPr>
            </a:b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Frank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Brückner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D. Brown, L. Carbone, P. Fulda, A.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Freise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University of Birmingham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976" y="7077125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Cube 5"/>
          <p:cNvSpPr/>
          <p:nvPr/>
        </p:nvSpPr>
        <p:spPr>
          <a:xfrm>
            <a:off x="1557887" y="4000363"/>
            <a:ext cx="7199412" cy="2241253"/>
          </a:xfrm>
          <a:prstGeom prst="cube">
            <a:avLst>
              <a:gd name="adj" fmla="val 605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5036621" y="3994303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5168" y="7555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(2D)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Reasonable approach –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Small sensor array + Filtering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47" descr="Z:\braccini\Amaldi 2001\Stefano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0498" y="2267669"/>
            <a:ext cx="1752600" cy="24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be 9"/>
          <p:cNvSpPr/>
          <p:nvPr/>
        </p:nvSpPr>
        <p:spPr>
          <a:xfrm>
            <a:off x="5630137" y="4199025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11319" y="409666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4170133" y="409666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214561" y="4640219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834843" y="479147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3314134" y="430138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4353537" y="4586752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393214" y="4947302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333379" y="4640219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362163" y="415883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234" y="3465963"/>
            <a:ext cx="166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Accelerometers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926895" y="3835295"/>
            <a:ext cx="806619" cy="32353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08077" y="3809739"/>
            <a:ext cx="195760" cy="28692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04266" y="3809739"/>
            <a:ext cx="1" cy="29194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1840" y="235676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only surface waves</a:t>
            </a:r>
          </a:p>
          <a:p>
            <a:r>
              <a:rPr lang="en-US" dirty="0" smtClean="0"/>
              <a:t>(reasonable for LIGO)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318071" y="6468719"/>
            <a:ext cx="4490006" cy="90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5698" y="6425273"/>
            <a:ext cx="8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10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0313" y="2594766"/>
            <a:ext cx="4157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Optimization of the sensor array</a:t>
            </a:r>
          </a:p>
          <a:p>
            <a:r>
              <a:rPr lang="en-US" dirty="0" smtClean="0"/>
              <a:t>By minimizing the subtraction residual R</a:t>
            </a:r>
          </a:p>
          <a:p>
            <a:r>
              <a:rPr lang="en-US" dirty="0"/>
              <a:t>w</a:t>
            </a:r>
            <a:r>
              <a:rPr lang="en-US" dirty="0" smtClean="0"/>
              <a:t>hich is dependent on the sensor location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53" y="3708009"/>
            <a:ext cx="3261211" cy="73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936" y="4718231"/>
            <a:ext cx="394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en-US" sz="1600" baseline="-25000" dirty="0" smtClean="0"/>
              <a:t>SN</a:t>
            </a:r>
            <a:r>
              <a:rPr lang="en-US" sz="1600" dirty="0" smtClean="0"/>
              <a:t> … cross-correlation vector between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sensor and NN acceleration</a:t>
            </a:r>
          </a:p>
          <a:p>
            <a:r>
              <a:rPr lang="en-US" sz="1600" dirty="0" smtClean="0"/>
              <a:t>C</a:t>
            </a:r>
            <a:r>
              <a:rPr lang="en-US" sz="1600" baseline="-25000" dirty="0" smtClean="0"/>
              <a:t>SS</a:t>
            </a:r>
            <a:r>
              <a:rPr lang="en-US" sz="1600" dirty="0" smtClean="0"/>
              <a:t> … cross-correlation matrix between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different sensors</a:t>
            </a:r>
          </a:p>
          <a:p>
            <a:r>
              <a:rPr lang="en-US" sz="1600" dirty="0" smtClean="0"/>
              <a:t>C</a:t>
            </a:r>
            <a:r>
              <a:rPr lang="en-US" sz="1600" baseline="-25000" dirty="0" smtClean="0"/>
              <a:t>NN</a:t>
            </a:r>
            <a:r>
              <a:rPr lang="en-US" sz="1600" dirty="0" smtClean="0"/>
              <a:t> … NN variance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259" y="3111133"/>
            <a:ext cx="3769783" cy="2973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9315" y="2411685"/>
            <a:ext cx="346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Optimizing the sensor locations of 10 sensors simultaneously gives: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2997" y="6229568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 “Almost” optimal pattern with R ~ 10</a:t>
            </a:r>
            <a:r>
              <a:rPr lang="en-US" b="1" baseline="30000" dirty="0" smtClean="0">
                <a:solidFill>
                  <a:srgbClr val="800000"/>
                </a:solidFill>
                <a:sym typeface="Wingdings"/>
              </a:rPr>
              <a:t>-12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at 10 Hz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5168" y="7555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(2D)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Reasonable approach –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b="1" dirty="0" smtClean="0">
                <a:solidFill>
                  <a:srgbClr val="000000"/>
                </a:solidFill>
                <a:latin typeface="+mj-lt"/>
              </a:rPr>
              <a:t>Small sensor array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+ Filtering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00" y="6300117"/>
            <a:ext cx="223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</a:t>
            </a:r>
            <a:r>
              <a:rPr lang="en-US" sz="1400" dirty="0" err="1" smtClean="0"/>
              <a:t>Driggers</a:t>
            </a:r>
            <a:r>
              <a:rPr lang="en-US" sz="1400" dirty="0" smtClean="0"/>
              <a:t> et al., LIGO</a:t>
            </a:r>
          </a:p>
          <a:p>
            <a:r>
              <a:rPr lang="en-US" sz="1400" dirty="0" smtClean="0"/>
              <a:t>Document P1200017 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0138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1747" y="2232823"/>
            <a:ext cx="37768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Off-line post subtraction</a:t>
            </a:r>
          </a:p>
          <a:p>
            <a:r>
              <a:rPr lang="en-US" dirty="0" smtClean="0"/>
              <a:t>Basic idea: Optimally construct a vector of filter coefficients (one per sensor) which form a linear superposition of the sensor channels as the NN estimate</a:t>
            </a:r>
          </a:p>
          <a:p>
            <a:endParaRPr lang="en-US" sz="1400" dirty="0"/>
          </a:p>
          <a:p>
            <a:r>
              <a:rPr lang="en-US" dirty="0" smtClean="0"/>
              <a:t>Minimize: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39" y="4632832"/>
            <a:ext cx="4491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Residual = IFO date – NN estimate from sensor data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- Can use non-causal filters</a:t>
            </a:r>
            <a:endParaRPr lang="en-US" sz="1600" dirty="0"/>
          </a:p>
          <a:p>
            <a:r>
              <a:rPr lang="en-US" sz="1600" dirty="0" smtClean="0"/>
              <a:t>- To account for non-</a:t>
            </a:r>
            <a:r>
              <a:rPr lang="en-US" sz="1600" dirty="0" err="1" smtClean="0"/>
              <a:t>stationarity</a:t>
            </a:r>
            <a:r>
              <a:rPr lang="en-US" sz="1600" dirty="0" smtClean="0"/>
              <a:t>, filter coefficients should be re-evaluated after certain time </a:t>
            </a:r>
            <a:r>
              <a:rPr lang="en-US" sz="1600" dirty="0" smtClean="0">
                <a:sym typeface="Wingdings"/>
              </a:rPr>
              <a:t> quasi-adaptive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37" y="2944217"/>
            <a:ext cx="3902939" cy="3050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4358" y="2297886"/>
            <a:ext cx="370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subtraction </a:t>
            </a:r>
            <a:r>
              <a:rPr lang="en-US" dirty="0" err="1" smtClean="0"/>
              <a:t>perfor-mance</a:t>
            </a:r>
            <a:r>
              <a:rPr lang="en-US" dirty="0" smtClean="0"/>
              <a:t> for different sensor arrays: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76684" y="6012085"/>
            <a:ext cx="354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 Surprisingly all arrays perform equally well ???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439" y="4632832"/>
            <a:ext cx="4491134" cy="3697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29" y="5086582"/>
            <a:ext cx="3891643" cy="57329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15168" y="7555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(2D)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Reasonable approach –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Small sensor array +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Filtering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6616" y="6444133"/>
            <a:ext cx="223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</a:t>
            </a:r>
            <a:r>
              <a:rPr lang="en-US" sz="1400" dirty="0" err="1" smtClean="0"/>
              <a:t>Driggers</a:t>
            </a:r>
            <a:r>
              <a:rPr lang="en-US" sz="1400" dirty="0" smtClean="0"/>
              <a:t> et al., LIGO</a:t>
            </a:r>
          </a:p>
          <a:p>
            <a:r>
              <a:rPr lang="en-US" sz="1400" dirty="0" smtClean="0"/>
              <a:t>Document P1200017 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3745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4618" y="2308314"/>
            <a:ext cx="3776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Online feed-forward subtraction</a:t>
            </a:r>
          </a:p>
          <a:p>
            <a:endParaRPr lang="en-US" dirty="0" smtClean="0"/>
          </a:p>
          <a:p>
            <a:r>
              <a:rPr lang="en-US" sz="1600" dirty="0" smtClean="0"/>
              <a:t>Can be implemented in two ways: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Exerting a cancellation force directly to the test masses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Cancellation can be done on interferometer data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- Fundamental difference to post-subtraction:</a:t>
            </a:r>
          </a:p>
          <a:p>
            <a:r>
              <a:rPr lang="en-US" sz="1600" dirty="0" smtClean="0"/>
              <a:t>	Can only use causal filters</a:t>
            </a:r>
          </a:p>
          <a:p>
            <a:endParaRPr lang="en-US" sz="1600" dirty="0" smtClean="0"/>
          </a:p>
          <a:p>
            <a:r>
              <a:rPr lang="en-US" sz="1600" dirty="0" smtClean="0"/>
              <a:t>- To account for non-</a:t>
            </a:r>
            <a:r>
              <a:rPr lang="en-US" sz="1600" dirty="0" err="1" smtClean="0"/>
              <a:t>stationarity</a:t>
            </a:r>
            <a:r>
              <a:rPr lang="en-US" sz="1600" dirty="0" smtClean="0"/>
              <a:t> can use adaptive filter algorithms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7229" y="2225878"/>
            <a:ext cx="37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of causality: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0118" y="5771859"/>
            <a:ext cx="411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Can train filter on data series and</a:t>
            </a:r>
          </a:p>
          <a:p>
            <a:r>
              <a:rPr lang="en-U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   apply it to next series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Surprisingly all arrays perform equally</a:t>
            </a:r>
          </a:p>
          <a:p>
            <a:r>
              <a:rPr lang="en-U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   well ???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02" y="2585057"/>
            <a:ext cx="4179167" cy="318680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5168" y="7555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(2D)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Reasonable approach –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Small sensor array +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Filtering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6300117"/>
            <a:ext cx="223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</a:t>
            </a:r>
            <a:r>
              <a:rPr lang="en-US" sz="1400" dirty="0" err="1" smtClean="0"/>
              <a:t>Driggers</a:t>
            </a:r>
            <a:r>
              <a:rPr lang="en-US" sz="1400" dirty="0" smtClean="0"/>
              <a:t> et al., LIGO</a:t>
            </a:r>
          </a:p>
          <a:p>
            <a:r>
              <a:rPr lang="en-US" sz="1400" dirty="0" smtClean="0"/>
              <a:t>Document P1200017 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4959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3848" y="7646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What are the challenges/open questions of active NN cancellation?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058" y="2002858"/>
            <a:ext cx="756671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 far it is just an idea, not in practice yet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need a detailed 3D model of the geology around the sites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With this model how accurately can a simulation of the full seismic spectra reproduce the measured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How strong is the correlation between the </a:t>
            </a:r>
            <a:r>
              <a:rPr lang="en-US" dirty="0" smtClean="0"/>
              <a:t>motion </a:t>
            </a:r>
            <a:r>
              <a:rPr lang="en-US" dirty="0"/>
              <a:t>of </a:t>
            </a:r>
            <a:r>
              <a:rPr lang="en-US" dirty="0" smtClean="0"/>
              <a:t>the ground near </a:t>
            </a:r>
            <a:r>
              <a:rPr lang="en-US" dirty="0"/>
              <a:t>the test masses </a:t>
            </a:r>
            <a:r>
              <a:rPr lang="en-US" dirty="0" smtClean="0"/>
              <a:t>and </a:t>
            </a:r>
            <a:r>
              <a:rPr lang="en-US" dirty="0"/>
              <a:t>the gravitational potential experienced at the test </a:t>
            </a:r>
            <a:r>
              <a:rPr lang="en-US" dirty="0" smtClean="0"/>
              <a:t>mass?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impact of local </a:t>
            </a:r>
            <a:r>
              <a:rPr lang="en-US" dirty="0" err="1" smtClean="0"/>
              <a:t>inhomogeneities</a:t>
            </a:r>
            <a:r>
              <a:rPr lang="en-US" dirty="0" smtClean="0"/>
              <a:t> within the sensor network?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large is the impact of non-seismic NN 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maximum achievable level of NN subtraction?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required density and size of the sensor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optimal pattern of the sensor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online (feed-forward) or offline (post-processing) subtraction more efficient/practical?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static filtering sufficient or do we need adaptive filtering?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algorithms are most suitable in terms of performance and computation?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kind of pre-conditioning of the sensor data is required?</a:t>
            </a:r>
          </a:p>
        </p:txBody>
      </p:sp>
    </p:spTree>
    <p:extLst>
      <p:ext uri="{BB962C8B-B14F-4D97-AF65-F5344CB8AC3E}">
        <p14:creationId xmlns:p14="http://schemas.microsoft.com/office/powerpoint/2010/main" val="2385403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How can we contribute with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table-top experiments?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Cube 6"/>
          <p:cNvSpPr/>
          <p:nvPr/>
        </p:nvSpPr>
        <p:spPr>
          <a:xfrm>
            <a:off x="2023541" y="4476056"/>
            <a:ext cx="6313080" cy="2067367"/>
          </a:xfrm>
          <a:prstGeom prst="cube">
            <a:avLst>
              <a:gd name="adj" fmla="val 9288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245290" y="550051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699190" y="5675010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3057840" y="5879732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378390" y="611011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5620911" y="511316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239190" y="490844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867840" y="4760872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509190" y="4601361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5201174" y="550051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497932" y="5736988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786011" y="5941710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3923132" y="4499000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4158082" y="4686955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393669" y="4908444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4626290" y="5113166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035990" y="6146432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5030998" y="5130694"/>
            <a:ext cx="57150" cy="280922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4884948" y="5021222"/>
            <a:ext cx="355600" cy="14757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4884948" y="3655972"/>
            <a:ext cx="355600" cy="14757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3"/>
            <a:endCxn id="25" idx="1"/>
          </p:cNvCxnSpPr>
          <p:nvPr/>
        </p:nvCxnSpPr>
        <p:spPr>
          <a:xfrm>
            <a:off x="5062748" y="3803544"/>
            <a:ext cx="0" cy="1217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58892" y="5675010"/>
            <a:ext cx="126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 plate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20911" y="4068001"/>
            <a:ext cx="240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Accelerometer network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23201" y="381622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2556374" y="6543423"/>
            <a:ext cx="296650" cy="33275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90662" y="6588149"/>
            <a:ext cx="175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Vibrational force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557567" y="5130694"/>
            <a:ext cx="365565" cy="280922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52897" y="533057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Inhomogeneity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1832" y="1764697"/>
            <a:ext cx="207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Simplify the system: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76040" y="1783050"/>
            <a:ext cx="678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Witness sensors measure the same quantity as “primary sensor”: displacement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Replace seismic motion by acoustic vibrations of a metal plate (several hundred Hz)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55332" y="4776908"/>
            <a:ext cx="1139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Signals from sensor network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620070" y="5879732"/>
            <a:ext cx="936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620070" y="5500516"/>
            <a:ext cx="0" cy="379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50241" y="3768484"/>
            <a:ext cx="952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ISO-Filter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7" idx="0"/>
            <a:endCxn id="40" idx="2"/>
          </p:cNvCxnSpPr>
          <p:nvPr/>
        </p:nvCxnSpPr>
        <p:spPr>
          <a:xfrm flipV="1">
            <a:off x="1625082" y="4476056"/>
            <a:ext cx="1409" cy="300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018730" y="3086432"/>
            <a:ext cx="1215627" cy="48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Displacement of mirror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5794690" y="2987443"/>
            <a:ext cx="1215627" cy="6685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Cavity feedback system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endCxn id="26" idx="1"/>
          </p:cNvCxnSpPr>
          <p:nvPr/>
        </p:nvCxnSpPr>
        <p:spPr>
          <a:xfrm>
            <a:off x="5062748" y="3321708"/>
            <a:ext cx="0" cy="334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74800" y="3086432"/>
            <a:ext cx="1215627" cy="48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Error signal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43" idx="1"/>
            <a:endCxn id="45" idx="3"/>
          </p:cNvCxnSpPr>
          <p:nvPr/>
        </p:nvCxnSpPr>
        <p:spPr>
          <a:xfrm flipH="1">
            <a:off x="4690427" y="3321708"/>
            <a:ext cx="1104263" cy="8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</p:cNvCxnSpPr>
          <p:nvPr/>
        </p:nvCxnSpPr>
        <p:spPr>
          <a:xfrm flipV="1">
            <a:off x="2234357" y="3321708"/>
            <a:ext cx="422251" cy="8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1"/>
          </p:cNvCxnSpPr>
          <p:nvPr/>
        </p:nvCxnSpPr>
        <p:spPr>
          <a:xfrm flipH="1">
            <a:off x="3034082" y="3330459"/>
            <a:ext cx="440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inus 48"/>
          <p:cNvSpPr/>
          <p:nvPr/>
        </p:nvSpPr>
        <p:spPr>
          <a:xfrm>
            <a:off x="2738793" y="3239744"/>
            <a:ext cx="235857" cy="18142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75148" y="3149679"/>
            <a:ext cx="360000" cy="3600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0"/>
            <a:endCxn id="42" idx="2"/>
          </p:cNvCxnSpPr>
          <p:nvPr/>
        </p:nvCxnSpPr>
        <p:spPr>
          <a:xfrm flipV="1">
            <a:off x="1626491" y="3574485"/>
            <a:ext cx="53" cy="19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917669" y="4437333"/>
            <a:ext cx="321521" cy="58388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332748" y="4444597"/>
            <a:ext cx="176766" cy="44708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909943" y="4411777"/>
            <a:ext cx="1" cy="29194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19653" y="4395010"/>
            <a:ext cx="89537" cy="206351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0" idx="4"/>
            <a:endCxn id="40" idx="3"/>
          </p:cNvCxnSpPr>
          <p:nvPr/>
        </p:nvCxnSpPr>
        <p:spPr>
          <a:xfrm rot="5400000">
            <a:off x="2172650" y="3439771"/>
            <a:ext cx="612591" cy="752407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15488" y="3393960"/>
            <a:ext cx="677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0 ?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259846" y="4122271"/>
            <a:ext cx="11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0889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Design of the metal plate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4" y="3819070"/>
            <a:ext cx="5548056" cy="250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214" y="2048581"/>
            <a:ext cx="2803072" cy="71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168" y="1403573"/>
            <a:ext cx="228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Free quadratic plate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0117" y="2839357"/>
            <a:ext cx="53413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</a:t>
            </a:r>
            <a:r>
              <a:rPr lang="en-US" sz="1400" baseline="-25000" dirty="0" err="1" smtClean="0"/>
              <a:t>L</a:t>
            </a:r>
            <a:r>
              <a:rPr lang="en-US" sz="1400" dirty="0" smtClean="0"/>
              <a:t> … speed of sound (steel: 3100 m/s for transverse (shear) waves)</a:t>
            </a:r>
          </a:p>
          <a:p>
            <a:r>
              <a:rPr lang="en-US" sz="1400" dirty="0" smtClean="0"/>
              <a:t>d </a:t>
            </a:r>
            <a:r>
              <a:rPr lang="en-US" sz="1400" dirty="0"/>
              <a:t>… thickness of the </a:t>
            </a:r>
            <a:r>
              <a:rPr lang="en-US" sz="1400" dirty="0" smtClean="0"/>
              <a:t>plate                    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… </a:t>
            </a:r>
            <a:r>
              <a:rPr lang="en-US" sz="1400" dirty="0" err="1" smtClean="0"/>
              <a:t>poisson</a:t>
            </a:r>
            <a:r>
              <a:rPr lang="en-US" sz="1400" dirty="0" smtClean="0"/>
              <a:t> ration (steel: 0.3)</a:t>
            </a:r>
          </a:p>
          <a:p>
            <a:r>
              <a:rPr lang="en-US" sz="1400" dirty="0" smtClean="0"/>
              <a:t>L … side length of plate                          </a:t>
            </a:r>
            <a:r>
              <a:rPr lang="en-US" sz="1400" dirty="0" err="1" smtClean="0">
                <a:latin typeface="Symbol" charset="2"/>
                <a:cs typeface="Symbol" charset="2"/>
              </a:rPr>
              <a:t>a</a:t>
            </a:r>
            <a:r>
              <a:rPr lang="en-US" sz="1400" baseline="-25000" dirty="0" err="1" smtClean="0"/>
              <a:t>m,n</a:t>
            </a:r>
            <a:r>
              <a:rPr lang="en-US" sz="1400" dirty="0" smtClean="0"/>
              <a:t> … frequency ratios of modes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117" y="6428405"/>
            <a:ext cx="49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ratios and modes of free quadratic plate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4215" y="2494643"/>
            <a:ext cx="246944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example:</a:t>
            </a:r>
          </a:p>
          <a:p>
            <a:r>
              <a:rPr lang="en-US" dirty="0" smtClean="0"/>
              <a:t>d = 2 mm</a:t>
            </a:r>
          </a:p>
          <a:p>
            <a:r>
              <a:rPr lang="en-US" dirty="0" smtClean="0"/>
              <a:t>L = 50 cm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f</a:t>
            </a:r>
            <a:r>
              <a:rPr lang="en-US" b="1" baseline="-25000" dirty="0" smtClean="0">
                <a:solidFill>
                  <a:srgbClr val="800000"/>
                </a:solidFill>
                <a:sym typeface="Wingdings"/>
              </a:rPr>
              <a:t>(1,1)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= 150 Hz</a:t>
            </a:r>
          </a:p>
          <a:p>
            <a:pPr marL="285750" indent="-285750">
              <a:buFont typeface="Wingdings" charset="0"/>
              <a:buChar char="à"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 an oscillation amplitude of 500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m this gives a maximum acceleration of:</a:t>
            </a: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a = ± 44 g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472" y="6516141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T. </a:t>
            </a:r>
            <a:r>
              <a:rPr lang="en-US" sz="1400" dirty="0" err="1" smtClean="0"/>
              <a:t>Görne</a:t>
            </a:r>
            <a:r>
              <a:rPr lang="en-US" sz="1400" dirty="0" smtClean="0"/>
              <a:t>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004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26795" y="3369586"/>
            <a:ext cx="0" cy="19376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19877" y="3369586"/>
            <a:ext cx="0" cy="19376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96096" y="5247098"/>
            <a:ext cx="340488" cy="10456"/>
          </a:xfrm>
          <a:prstGeom prst="line">
            <a:avLst/>
          </a:pr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39105" y="5424420"/>
            <a:ext cx="517031" cy="0"/>
          </a:xfrm>
          <a:prstGeom prst="line">
            <a:avLst/>
          </a:pr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333743" y="5229734"/>
            <a:ext cx="1826250" cy="639678"/>
          </a:xfrm>
          <a:prstGeom prst="cube">
            <a:avLst>
              <a:gd name="adj" fmla="val 74275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Case</a:t>
            </a:r>
            <a:endParaRPr lang="en-US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Accelerometers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301" y="1520395"/>
            <a:ext cx="7907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measure proper acceleration (i.e. change in velocity) by determining the inertial force to a test mass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Double integration of the signal gives displacement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Most common are piezoelectric accelerometers</a:t>
            </a:r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644855" y="4788785"/>
            <a:ext cx="1209222" cy="788007"/>
          </a:xfrm>
          <a:prstGeom prst="cube">
            <a:avLst/>
          </a:prstGeom>
          <a:solidFill>
            <a:srgbClr val="FF9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Piezoelectric material</a:t>
            </a:r>
            <a:endParaRPr lang="en-US" sz="1200" dirty="0"/>
          </a:p>
        </p:txBody>
      </p:sp>
      <p:sp>
        <p:nvSpPr>
          <p:cNvPr id="14" name="Cube 13"/>
          <p:cNvSpPr/>
          <p:nvPr/>
        </p:nvSpPr>
        <p:spPr>
          <a:xfrm>
            <a:off x="648934" y="4180963"/>
            <a:ext cx="1205143" cy="788007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Mass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5754" y="5405878"/>
            <a:ext cx="639651" cy="9271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24294" y="4968970"/>
            <a:ext cx="639651" cy="0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Block Arc 16"/>
          <p:cNvSpPr/>
          <p:nvPr/>
        </p:nvSpPr>
        <p:spPr>
          <a:xfrm>
            <a:off x="1909702" y="4905261"/>
            <a:ext cx="1492519" cy="1613102"/>
          </a:xfrm>
          <a:prstGeom prst="blockArc">
            <a:avLst>
              <a:gd name="adj1" fmla="val 13485812"/>
              <a:gd name="adj2" fmla="val 18790401"/>
              <a:gd name="adj3" fmla="val 32642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729" y="4543701"/>
            <a:ext cx="90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261957" y="5044321"/>
            <a:ext cx="380083" cy="532471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be 19"/>
          <p:cNvSpPr/>
          <p:nvPr/>
        </p:nvSpPr>
        <p:spPr>
          <a:xfrm>
            <a:off x="3035478" y="5229734"/>
            <a:ext cx="1826250" cy="639678"/>
          </a:xfrm>
          <a:prstGeom prst="cube">
            <a:avLst>
              <a:gd name="adj" fmla="val 74275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ase</a:t>
            </a:r>
            <a:endParaRPr lang="en-US" sz="1200" dirty="0"/>
          </a:p>
        </p:txBody>
      </p:sp>
      <p:sp>
        <p:nvSpPr>
          <p:cNvPr id="21" name="Cube 20"/>
          <p:cNvSpPr/>
          <p:nvPr/>
        </p:nvSpPr>
        <p:spPr>
          <a:xfrm>
            <a:off x="3346590" y="4968970"/>
            <a:ext cx="1209222" cy="607822"/>
          </a:xfrm>
          <a:prstGeom prst="cube">
            <a:avLst/>
          </a:prstGeom>
          <a:solidFill>
            <a:srgbClr val="993A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Piezoelectric material</a:t>
            </a:r>
            <a:endParaRPr lang="en-US" sz="1200" dirty="0"/>
          </a:p>
        </p:txBody>
      </p:sp>
      <p:sp>
        <p:nvSpPr>
          <p:cNvPr id="22" name="Cube 21"/>
          <p:cNvSpPr/>
          <p:nvPr/>
        </p:nvSpPr>
        <p:spPr>
          <a:xfrm>
            <a:off x="3350669" y="4333363"/>
            <a:ext cx="1205143" cy="788007"/>
          </a:xfrm>
          <a:prstGeom prst="cube">
            <a:avLst>
              <a:gd name="adj" fmla="val 2029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Mass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06932" y="5044321"/>
            <a:ext cx="272926" cy="532471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4996701" y="4943840"/>
            <a:ext cx="203947" cy="133498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26795" y="6074117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731" y="2411685"/>
            <a:ext cx="2100696" cy="18355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779" y="4308417"/>
            <a:ext cx="827169" cy="11637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997323" y="3077728"/>
            <a:ext cx="104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Triaxial</a:t>
            </a: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ccelero</a:t>
            </a:r>
            <a:r>
              <a:rPr lang="en-US" dirty="0" smtClean="0"/>
              <a:t>-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97323" y="4448357"/>
            <a:ext cx="1147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axis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ccelero</a:t>
            </a:r>
            <a:r>
              <a:rPr lang="en-US" dirty="0" smtClean="0"/>
              <a:t>-</a:t>
            </a:r>
          </a:p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54699" y="5580037"/>
            <a:ext cx="3218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range: 0.5 … ~ 20 kHz</a:t>
            </a:r>
          </a:p>
          <a:p>
            <a:r>
              <a:rPr lang="en-US" dirty="0" smtClean="0"/>
              <a:t>Measuring range: ± 55 g</a:t>
            </a:r>
          </a:p>
          <a:p>
            <a:r>
              <a:rPr lang="en-US" dirty="0" smtClean="0"/>
              <a:t>Sensitivity: 100 mV/g</a:t>
            </a:r>
          </a:p>
          <a:p>
            <a:endParaRPr lang="en-US" dirty="0"/>
          </a:p>
        </p:txBody>
      </p:sp>
      <p:cxnSp>
        <p:nvCxnSpPr>
          <p:cNvPr id="31" name="Straight Connector 30"/>
          <p:cNvCxnSpPr>
            <a:stCxn id="10" idx="2"/>
            <a:endCxn id="35" idx="2"/>
          </p:cNvCxnSpPr>
          <p:nvPr/>
        </p:nvCxnSpPr>
        <p:spPr>
          <a:xfrm flipV="1">
            <a:off x="333743" y="3844706"/>
            <a:ext cx="0" cy="19424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00571" y="3534632"/>
            <a:ext cx="0" cy="22525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5" idx="5"/>
          </p:cNvCxnSpPr>
          <p:nvPr/>
        </p:nvCxnSpPr>
        <p:spPr>
          <a:xfrm flipV="1">
            <a:off x="2150729" y="3369586"/>
            <a:ext cx="9264" cy="19376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075350" y="3737153"/>
            <a:ext cx="370606" cy="528429"/>
          </a:xfrm>
          <a:custGeom>
            <a:avLst/>
            <a:gdLst>
              <a:gd name="connsiteX0" fmla="*/ 74162 w 370832"/>
              <a:gd name="connsiteY0" fmla="*/ 0 h 565512"/>
              <a:gd name="connsiteX1" fmla="*/ 361542 w 370832"/>
              <a:gd name="connsiteY1" fmla="*/ 55624 h 565512"/>
              <a:gd name="connsiteX2" fmla="*/ 9270 w 370832"/>
              <a:gd name="connsiteY2" fmla="*/ 111248 h 565512"/>
              <a:gd name="connsiteX3" fmla="*/ 370812 w 370832"/>
              <a:gd name="connsiteY3" fmla="*/ 176143 h 565512"/>
              <a:gd name="connsiteX4" fmla="*/ 18540 w 370832"/>
              <a:gd name="connsiteY4" fmla="*/ 231767 h 565512"/>
              <a:gd name="connsiteX5" fmla="*/ 370812 w 370832"/>
              <a:gd name="connsiteY5" fmla="*/ 287391 h 565512"/>
              <a:gd name="connsiteX6" fmla="*/ 18540 w 370832"/>
              <a:gd name="connsiteY6" fmla="*/ 343015 h 565512"/>
              <a:gd name="connsiteX7" fmla="*/ 361542 w 370832"/>
              <a:gd name="connsiteY7" fmla="*/ 389369 h 565512"/>
              <a:gd name="connsiteX8" fmla="*/ 18540 w 370832"/>
              <a:gd name="connsiteY8" fmla="*/ 454264 h 565512"/>
              <a:gd name="connsiteX9" fmla="*/ 370812 w 370832"/>
              <a:gd name="connsiteY9" fmla="*/ 491347 h 565512"/>
              <a:gd name="connsiteX10" fmla="*/ 0 w 370832"/>
              <a:gd name="connsiteY10" fmla="*/ 565512 h 565512"/>
              <a:gd name="connsiteX0" fmla="*/ 64898 w 370606"/>
              <a:gd name="connsiteY0" fmla="*/ 0 h 528429"/>
              <a:gd name="connsiteX1" fmla="*/ 352278 w 370606"/>
              <a:gd name="connsiteY1" fmla="*/ 55624 h 528429"/>
              <a:gd name="connsiteX2" fmla="*/ 6 w 370606"/>
              <a:gd name="connsiteY2" fmla="*/ 111248 h 528429"/>
              <a:gd name="connsiteX3" fmla="*/ 361548 w 370606"/>
              <a:gd name="connsiteY3" fmla="*/ 176143 h 528429"/>
              <a:gd name="connsiteX4" fmla="*/ 9276 w 370606"/>
              <a:gd name="connsiteY4" fmla="*/ 231767 h 528429"/>
              <a:gd name="connsiteX5" fmla="*/ 361548 w 370606"/>
              <a:gd name="connsiteY5" fmla="*/ 287391 h 528429"/>
              <a:gd name="connsiteX6" fmla="*/ 9276 w 370606"/>
              <a:gd name="connsiteY6" fmla="*/ 343015 h 528429"/>
              <a:gd name="connsiteX7" fmla="*/ 352278 w 370606"/>
              <a:gd name="connsiteY7" fmla="*/ 389369 h 528429"/>
              <a:gd name="connsiteX8" fmla="*/ 9276 w 370606"/>
              <a:gd name="connsiteY8" fmla="*/ 454264 h 528429"/>
              <a:gd name="connsiteX9" fmla="*/ 361548 w 370606"/>
              <a:gd name="connsiteY9" fmla="*/ 491347 h 528429"/>
              <a:gd name="connsiteX10" fmla="*/ 176142 w 370606"/>
              <a:gd name="connsiteY10" fmla="*/ 528429 h 52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06" h="528429">
                <a:moveTo>
                  <a:pt x="64898" y="0"/>
                </a:moveTo>
                <a:cubicBezTo>
                  <a:pt x="213995" y="18541"/>
                  <a:pt x="363093" y="37083"/>
                  <a:pt x="352278" y="55624"/>
                </a:cubicBezTo>
                <a:cubicBezTo>
                  <a:pt x="341463" y="74165"/>
                  <a:pt x="-1539" y="91162"/>
                  <a:pt x="6" y="111248"/>
                </a:cubicBezTo>
                <a:cubicBezTo>
                  <a:pt x="1551" y="131334"/>
                  <a:pt x="360003" y="156057"/>
                  <a:pt x="361548" y="176143"/>
                </a:cubicBezTo>
                <a:cubicBezTo>
                  <a:pt x="363093" y="196229"/>
                  <a:pt x="9276" y="213226"/>
                  <a:pt x="9276" y="231767"/>
                </a:cubicBezTo>
                <a:cubicBezTo>
                  <a:pt x="9276" y="250308"/>
                  <a:pt x="361548" y="268850"/>
                  <a:pt x="361548" y="287391"/>
                </a:cubicBezTo>
                <a:cubicBezTo>
                  <a:pt x="361548" y="305932"/>
                  <a:pt x="10821" y="326019"/>
                  <a:pt x="9276" y="343015"/>
                </a:cubicBezTo>
                <a:cubicBezTo>
                  <a:pt x="7731" y="360011"/>
                  <a:pt x="352278" y="370828"/>
                  <a:pt x="352278" y="389369"/>
                </a:cubicBezTo>
                <a:cubicBezTo>
                  <a:pt x="352278" y="407910"/>
                  <a:pt x="7731" y="437268"/>
                  <a:pt x="9276" y="454264"/>
                </a:cubicBezTo>
                <a:cubicBezTo>
                  <a:pt x="10821" y="471260"/>
                  <a:pt x="333737" y="478986"/>
                  <a:pt x="361548" y="491347"/>
                </a:cubicBezTo>
                <a:cubicBezTo>
                  <a:pt x="389359" y="503708"/>
                  <a:pt x="360003" y="500617"/>
                  <a:pt x="176142" y="528429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333743" y="3287307"/>
            <a:ext cx="1826250" cy="639678"/>
          </a:xfrm>
          <a:prstGeom prst="cube">
            <a:avLst>
              <a:gd name="adj" fmla="val 74275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6" name="Straight Connector 35"/>
          <p:cNvCxnSpPr>
            <a:endCxn id="40" idx="2"/>
          </p:cNvCxnSpPr>
          <p:nvPr/>
        </p:nvCxnSpPr>
        <p:spPr>
          <a:xfrm flipV="1">
            <a:off x="3040661" y="3844706"/>
            <a:ext cx="0" cy="194242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07489" y="3534632"/>
            <a:ext cx="0" cy="22525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5"/>
          </p:cNvCxnSpPr>
          <p:nvPr/>
        </p:nvCxnSpPr>
        <p:spPr>
          <a:xfrm flipV="1">
            <a:off x="4857647" y="3369586"/>
            <a:ext cx="9264" cy="19376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782268" y="3737153"/>
            <a:ext cx="370606" cy="720809"/>
          </a:xfrm>
          <a:custGeom>
            <a:avLst/>
            <a:gdLst>
              <a:gd name="connsiteX0" fmla="*/ 74162 w 370832"/>
              <a:gd name="connsiteY0" fmla="*/ 0 h 565512"/>
              <a:gd name="connsiteX1" fmla="*/ 361542 w 370832"/>
              <a:gd name="connsiteY1" fmla="*/ 55624 h 565512"/>
              <a:gd name="connsiteX2" fmla="*/ 9270 w 370832"/>
              <a:gd name="connsiteY2" fmla="*/ 111248 h 565512"/>
              <a:gd name="connsiteX3" fmla="*/ 370812 w 370832"/>
              <a:gd name="connsiteY3" fmla="*/ 176143 h 565512"/>
              <a:gd name="connsiteX4" fmla="*/ 18540 w 370832"/>
              <a:gd name="connsiteY4" fmla="*/ 231767 h 565512"/>
              <a:gd name="connsiteX5" fmla="*/ 370812 w 370832"/>
              <a:gd name="connsiteY5" fmla="*/ 287391 h 565512"/>
              <a:gd name="connsiteX6" fmla="*/ 18540 w 370832"/>
              <a:gd name="connsiteY6" fmla="*/ 343015 h 565512"/>
              <a:gd name="connsiteX7" fmla="*/ 361542 w 370832"/>
              <a:gd name="connsiteY7" fmla="*/ 389369 h 565512"/>
              <a:gd name="connsiteX8" fmla="*/ 18540 w 370832"/>
              <a:gd name="connsiteY8" fmla="*/ 454264 h 565512"/>
              <a:gd name="connsiteX9" fmla="*/ 370812 w 370832"/>
              <a:gd name="connsiteY9" fmla="*/ 491347 h 565512"/>
              <a:gd name="connsiteX10" fmla="*/ 0 w 370832"/>
              <a:gd name="connsiteY10" fmla="*/ 565512 h 565512"/>
              <a:gd name="connsiteX0" fmla="*/ 64898 w 370606"/>
              <a:gd name="connsiteY0" fmla="*/ 0 h 528429"/>
              <a:gd name="connsiteX1" fmla="*/ 352278 w 370606"/>
              <a:gd name="connsiteY1" fmla="*/ 55624 h 528429"/>
              <a:gd name="connsiteX2" fmla="*/ 6 w 370606"/>
              <a:gd name="connsiteY2" fmla="*/ 111248 h 528429"/>
              <a:gd name="connsiteX3" fmla="*/ 361548 w 370606"/>
              <a:gd name="connsiteY3" fmla="*/ 176143 h 528429"/>
              <a:gd name="connsiteX4" fmla="*/ 9276 w 370606"/>
              <a:gd name="connsiteY4" fmla="*/ 231767 h 528429"/>
              <a:gd name="connsiteX5" fmla="*/ 361548 w 370606"/>
              <a:gd name="connsiteY5" fmla="*/ 287391 h 528429"/>
              <a:gd name="connsiteX6" fmla="*/ 9276 w 370606"/>
              <a:gd name="connsiteY6" fmla="*/ 343015 h 528429"/>
              <a:gd name="connsiteX7" fmla="*/ 352278 w 370606"/>
              <a:gd name="connsiteY7" fmla="*/ 389369 h 528429"/>
              <a:gd name="connsiteX8" fmla="*/ 9276 w 370606"/>
              <a:gd name="connsiteY8" fmla="*/ 454264 h 528429"/>
              <a:gd name="connsiteX9" fmla="*/ 361548 w 370606"/>
              <a:gd name="connsiteY9" fmla="*/ 491347 h 528429"/>
              <a:gd name="connsiteX10" fmla="*/ 176142 w 370606"/>
              <a:gd name="connsiteY10" fmla="*/ 528429 h 52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06" h="528429">
                <a:moveTo>
                  <a:pt x="64898" y="0"/>
                </a:moveTo>
                <a:cubicBezTo>
                  <a:pt x="213995" y="18541"/>
                  <a:pt x="363093" y="37083"/>
                  <a:pt x="352278" y="55624"/>
                </a:cubicBezTo>
                <a:cubicBezTo>
                  <a:pt x="341463" y="74165"/>
                  <a:pt x="-1539" y="91162"/>
                  <a:pt x="6" y="111248"/>
                </a:cubicBezTo>
                <a:cubicBezTo>
                  <a:pt x="1551" y="131334"/>
                  <a:pt x="360003" y="156057"/>
                  <a:pt x="361548" y="176143"/>
                </a:cubicBezTo>
                <a:cubicBezTo>
                  <a:pt x="363093" y="196229"/>
                  <a:pt x="9276" y="213226"/>
                  <a:pt x="9276" y="231767"/>
                </a:cubicBezTo>
                <a:cubicBezTo>
                  <a:pt x="9276" y="250308"/>
                  <a:pt x="361548" y="268850"/>
                  <a:pt x="361548" y="287391"/>
                </a:cubicBezTo>
                <a:cubicBezTo>
                  <a:pt x="361548" y="305932"/>
                  <a:pt x="10821" y="326019"/>
                  <a:pt x="9276" y="343015"/>
                </a:cubicBezTo>
                <a:cubicBezTo>
                  <a:pt x="7731" y="360011"/>
                  <a:pt x="352278" y="370828"/>
                  <a:pt x="352278" y="389369"/>
                </a:cubicBezTo>
                <a:cubicBezTo>
                  <a:pt x="352278" y="407910"/>
                  <a:pt x="7731" y="437268"/>
                  <a:pt x="9276" y="454264"/>
                </a:cubicBezTo>
                <a:cubicBezTo>
                  <a:pt x="10821" y="471260"/>
                  <a:pt x="333737" y="478986"/>
                  <a:pt x="361548" y="491347"/>
                </a:cubicBezTo>
                <a:cubicBezTo>
                  <a:pt x="389359" y="503708"/>
                  <a:pt x="360003" y="500617"/>
                  <a:pt x="176142" y="528429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040661" y="3287307"/>
            <a:ext cx="1826250" cy="639678"/>
          </a:xfrm>
          <a:prstGeom prst="cube">
            <a:avLst>
              <a:gd name="adj" fmla="val 74275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120432" y="6588149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http://</a:t>
            </a:r>
            <a:r>
              <a:rPr lang="en-US" sz="1400" dirty="0" err="1" smtClean="0"/>
              <a:t>www.mmf.de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3164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43021" y="3135818"/>
            <a:ext cx="4884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88628" y="3135568"/>
            <a:ext cx="440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Research plan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272" y="1483868"/>
            <a:ext cx="756671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Play with accelerometers, </a:t>
            </a:r>
            <a:r>
              <a:rPr lang="en-US" dirty="0" err="1" smtClean="0"/>
              <a:t>characterise</a:t>
            </a:r>
            <a:r>
              <a:rPr lang="en-US" dirty="0" smtClean="0"/>
              <a:t> internal noise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Setup </a:t>
            </a:r>
            <a:r>
              <a:rPr lang="en-US" dirty="0"/>
              <a:t>simple, extendable digital system, test </a:t>
            </a:r>
            <a:r>
              <a:rPr lang="en-US" dirty="0" smtClean="0"/>
              <a:t>static and adaptive </a:t>
            </a:r>
            <a:r>
              <a:rPr lang="en-US" dirty="0"/>
              <a:t>filters on FPGA with single </a:t>
            </a:r>
            <a:r>
              <a:rPr lang="en-US" dirty="0" smtClean="0"/>
              <a:t>sensor (one accelerometer is primary sensor, the other one the witness sensor)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and set </a:t>
            </a:r>
            <a:r>
              <a:rPr lang="en-US" dirty="0"/>
              <a:t>up simple suspension system with local damping for mechanical vibration plate with </a:t>
            </a:r>
            <a:r>
              <a:rPr lang="en-US" dirty="0" smtClean="0"/>
              <a:t>accelerometer </a:t>
            </a:r>
            <a:r>
              <a:rPr lang="en-US" dirty="0"/>
              <a:t>sensor network and the end mirror of an optical </a:t>
            </a:r>
            <a:r>
              <a:rPr lang="en-US" dirty="0" smtClean="0"/>
              <a:t>cavity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Modelling</a:t>
            </a:r>
            <a:r>
              <a:rPr lang="en-US" dirty="0" smtClean="0"/>
              <a:t> of the vibrational modes of the plate using </a:t>
            </a:r>
            <a:r>
              <a:rPr lang="en-US" dirty="0" err="1" smtClean="0"/>
              <a:t>Comsol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Modelling</a:t>
            </a:r>
            <a:r>
              <a:rPr lang="en-US" dirty="0" smtClean="0"/>
              <a:t> of different sensor networks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sensor network to reconstruct plate </a:t>
            </a:r>
            <a:r>
              <a:rPr lang="en-US" dirty="0" smtClean="0"/>
              <a:t>vibration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feed-forward and post</a:t>
            </a:r>
            <a:r>
              <a:rPr lang="en-US" dirty="0" smtClean="0"/>
              <a:t>-subtraction techniques</a:t>
            </a:r>
          </a:p>
        </p:txBody>
      </p:sp>
      <p:sp>
        <p:nvSpPr>
          <p:cNvPr id="10" name="Cube 9"/>
          <p:cNvSpPr/>
          <p:nvPr/>
        </p:nvSpPr>
        <p:spPr>
          <a:xfrm>
            <a:off x="4462488" y="3493142"/>
            <a:ext cx="3196676" cy="319445"/>
          </a:xfrm>
          <a:prstGeom prst="cube">
            <a:avLst>
              <a:gd name="adj" fmla="val 64178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4633779" y="3465928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195866" y="3452058"/>
            <a:ext cx="296758" cy="204722"/>
          </a:xfrm>
          <a:prstGeom prst="cube">
            <a:avLst>
              <a:gd name="adj" fmla="val 3898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872011" y="3822188"/>
            <a:ext cx="296650" cy="47677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33731" y="3965914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Vibrational force causes noise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698872" y="2872613"/>
            <a:ext cx="1307385" cy="526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Signal from witness sensor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395761" y="2872613"/>
            <a:ext cx="810538" cy="526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ISO-Filter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5006257" y="3135818"/>
            <a:ext cx="389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13608" y="2910969"/>
            <a:ext cx="1309914" cy="48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Signal from primary sensor </a:t>
            </a:r>
            <a:endParaRPr lang="en-US" sz="1400" dirty="0"/>
          </a:p>
        </p:txBody>
      </p:sp>
      <p:sp>
        <p:nvSpPr>
          <p:cNvPr id="19" name="Minus 18"/>
          <p:cNvSpPr/>
          <p:nvPr/>
        </p:nvSpPr>
        <p:spPr>
          <a:xfrm>
            <a:off x="6593339" y="3044853"/>
            <a:ext cx="235857" cy="18142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29694" y="2954788"/>
            <a:ext cx="360000" cy="3600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89399" y="3171856"/>
            <a:ext cx="677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0 ?</a:t>
            </a:r>
            <a:endParaRPr lang="en-US" sz="2000" b="1" dirty="0"/>
          </a:p>
        </p:txBody>
      </p:sp>
      <p:sp>
        <p:nvSpPr>
          <p:cNvPr id="22" name="Can 21"/>
          <p:cNvSpPr/>
          <p:nvPr/>
        </p:nvSpPr>
        <p:spPr>
          <a:xfrm>
            <a:off x="5278391" y="3352681"/>
            <a:ext cx="365565" cy="280922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13071" y="3399805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noise</a:t>
            </a:r>
            <a:endParaRPr lang="en-US" sz="1400" dirty="0"/>
          </a:p>
        </p:txBody>
      </p:sp>
      <p:cxnSp>
        <p:nvCxnSpPr>
          <p:cNvPr id="24" name="Elbow Connector 23"/>
          <p:cNvCxnSpPr>
            <a:stCxn id="20" idx="0"/>
            <a:endCxn id="16" idx="0"/>
          </p:cNvCxnSpPr>
          <p:nvPr/>
        </p:nvCxnSpPr>
        <p:spPr>
          <a:xfrm rot="16200000" flipV="1">
            <a:off x="6214275" y="2459369"/>
            <a:ext cx="82175" cy="908664"/>
          </a:xfrm>
          <a:prstGeom prst="bentConnector3">
            <a:avLst>
              <a:gd name="adj1" fmla="val 245713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00737" y="2483693"/>
            <a:ext cx="11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Optimization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714" y="6327236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42978" y="6416139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42978" y="6506849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62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9272" y="1483868"/>
            <a:ext cx="756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Test different </a:t>
            </a:r>
            <a:r>
              <a:rPr lang="en-US" dirty="0"/>
              <a:t>filter </a:t>
            </a:r>
            <a:r>
              <a:rPr lang="en-US" dirty="0" smtClean="0"/>
              <a:t>types (</a:t>
            </a:r>
            <a:r>
              <a:rPr lang="en-US" dirty="0"/>
              <a:t>filtered-x least mean square (</a:t>
            </a:r>
            <a:r>
              <a:rPr lang="en-US" dirty="0" err="1" smtClean="0"/>
              <a:t>fxLMS</a:t>
            </a:r>
            <a:r>
              <a:rPr lang="en-US" dirty="0" smtClean="0"/>
              <a:t>), </a:t>
            </a:r>
            <a:r>
              <a:rPr lang="en-US" dirty="0"/>
              <a:t>fast recursive least-squares (fast RLS</a:t>
            </a:r>
            <a:r>
              <a:rPr lang="en-US" dirty="0" smtClean="0"/>
              <a:t>), </a:t>
            </a:r>
            <a:r>
              <a:rPr lang="en-US" dirty="0"/>
              <a:t>fast transversal filters (fast FTF</a:t>
            </a:r>
            <a:r>
              <a:rPr lang="en-US" dirty="0" smtClean="0"/>
              <a:t>))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Evaluate required pre-conditioning of accelerometer data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Test different sensor </a:t>
            </a:r>
            <a:r>
              <a:rPr lang="en-US" dirty="0"/>
              <a:t>network </a:t>
            </a:r>
            <a:r>
              <a:rPr lang="en-US" dirty="0" smtClean="0"/>
              <a:t>configurations - Aliasing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3466" b="33994"/>
          <a:stretch/>
        </p:blipFill>
        <p:spPr>
          <a:xfrm>
            <a:off x="3222507" y="2700392"/>
            <a:ext cx="2353235" cy="2231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7593"/>
          <a:stretch/>
        </p:blipFill>
        <p:spPr>
          <a:xfrm>
            <a:off x="5575742" y="2709465"/>
            <a:ext cx="2353235" cy="22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67593"/>
          <a:stretch/>
        </p:blipFill>
        <p:spPr>
          <a:xfrm>
            <a:off x="869272" y="2709465"/>
            <a:ext cx="2353235" cy="2222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Research plan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3888" y="5003973"/>
            <a:ext cx="430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M. </a:t>
            </a:r>
            <a:r>
              <a:rPr lang="en-US" sz="1400" dirty="0" err="1" smtClean="0"/>
              <a:t>Wathelet</a:t>
            </a:r>
            <a:r>
              <a:rPr lang="en-US" sz="1400" dirty="0" smtClean="0"/>
              <a:t>, </a:t>
            </a:r>
            <a:r>
              <a:rPr lang="en-US" sz="1400" dirty="0"/>
              <a:t>PhD thesis, </a:t>
            </a:r>
            <a:r>
              <a:rPr lang="en-US" sz="1400" dirty="0" err="1"/>
              <a:t>Universite</a:t>
            </a:r>
            <a:r>
              <a:rPr lang="en-US" sz="1400" dirty="0"/>
              <a:t> ́ de </a:t>
            </a:r>
            <a:r>
              <a:rPr lang="en-US" sz="1400" dirty="0" smtClean="0"/>
              <a:t>Liege </a:t>
            </a:r>
            <a:r>
              <a:rPr lang="en-US" sz="1400" dirty="0"/>
              <a:t>(2005)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0287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856" y="89951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Outline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872" y="2195661"/>
            <a:ext cx="51475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What is Newtonian Noise (NN)?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Why do we care about NN?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to mitigate NN?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Subtraction of NN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Plans on table-top experiments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Summary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856" y="75550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How can we contribute with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table-top experiments?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5986" y="2002858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0234" y="22748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5044" y="26868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5044" y="3930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5986" y="3234054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7634" y="3672373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54579" y="4188494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7634" y="4478923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59504" y="4747773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5044" y="55754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58658" y="5941003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39854" y="51808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78058" y="2002858"/>
            <a:ext cx="756671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 far it is just an idea, not in practice yet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need a detailed 3D model of the geology around the sites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With this model how accurately can a simulation of the full seismic spectra reproduce the measured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How strong is the correlation between the </a:t>
            </a:r>
            <a:r>
              <a:rPr lang="en-US" dirty="0" smtClean="0"/>
              <a:t>motion </a:t>
            </a:r>
            <a:r>
              <a:rPr lang="en-US" dirty="0"/>
              <a:t>of </a:t>
            </a:r>
            <a:r>
              <a:rPr lang="en-US" dirty="0" smtClean="0"/>
              <a:t>the ground near </a:t>
            </a:r>
            <a:r>
              <a:rPr lang="en-US" dirty="0"/>
              <a:t>the test masses </a:t>
            </a:r>
            <a:r>
              <a:rPr lang="en-US" dirty="0" smtClean="0"/>
              <a:t>and </a:t>
            </a:r>
            <a:r>
              <a:rPr lang="en-US" dirty="0"/>
              <a:t>the gravitational potential experienced at the test </a:t>
            </a:r>
            <a:r>
              <a:rPr lang="en-US" dirty="0" smtClean="0"/>
              <a:t>mass?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impact of local </a:t>
            </a:r>
            <a:r>
              <a:rPr lang="en-US" dirty="0" err="1" smtClean="0"/>
              <a:t>inhomogeneities</a:t>
            </a:r>
            <a:r>
              <a:rPr lang="en-US" dirty="0" smtClean="0"/>
              <a:t> within the sensor network?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large is the impact of non-seismic NN 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maximum achievable level of NN subtraction?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required density and size of the sensor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is the optimal pattern of the sensor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online (feed-forward) or offline (post-processing) subtraction more efficient/practical?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static filtering sufficient or do we need adaptive filtering?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algorithms are most suitable in terms of performance and computation?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kind of pre-conditioning of the sensor data is required?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5922" y="6383675"/>
            <a:ext cx="39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8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34573" y="755501"/>
            <a:ext cx="17698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Summary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848" y="1835621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Newtonian noise is going to be a limiting noise source for future detectors at low frequencies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most promising, maybe only option to reduce this noise is an active subtraction scheme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Simulation work has already been carried out and the results support this hope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There is yet a lot of open questions and foreseen challenges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Table-top experiments can indeed be useful to address some of these questions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They can serve as a test bed for several aspects of NN subtraction: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000" dirty="0" smtClean="0"/>
              <a:t>Size of sensor array relative to vibration wavelength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000" dirty="0" smtClean="0"/>
              <a:t>Amount of sensors, density of sensors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000" dirty="0" smtClean="0"/>
              <a:t>Pattern of sensor array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000" dirty="0" smtClean="0"/>
              <a:t>Filter algorithms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000" dirty="0" smtClean="0"/>
              <a:t>Wave scattering/</a:t>
            </a:r>
            <a:r>
              <a:rPr lang="en-US" sz="2000" dirty="0" err="1" smtClean="0"/>
              <a:t>inhomogeneities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7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92040" y="3419797"/>
            <a:ext cx="5104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Thank you for your attention!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2831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1472867" y="2204953"/>
            <a:ext cx="759133" cy="171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9834" y="4139877"/>
            <a:ext cx="1512166" cy="720080"/>
          </a:xfrm>
          <a:prstGeom prst="line">
            <a:avLst/>
          </a:prstGeom>
          <a:ln w="9525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232000" y="4139877"/>
            <a:ext cx="1584176" cy="72008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8" idx="0"/>
          </p:cNvCxnSpPr>
          <p:nvPr/>
        </p:nvCxnSpPr>
        <p:spPr>
          <a:xfrm flipH="1">
            <a:off x="2232000" y="2242020"/>
            <a:ext cx="24963" cy="1897857"/>
          </a:xfrm>
          <a:prstGeom prst="line">
            <a:avLst/>
          </a:prstGeom>
          <a:ln w="9525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32000" y="3923853"/>
            <a:ext cx="108572" cy="1085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41" y="1835621"/>
            <a:ext cx="4703035" cy="11854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35856" y="68349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(3D)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Na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ive </a:t>
            </a:r>
            <a:r>
              <a:rPr lang="fr-FR" sz="3200" dirty="0" err="1" smtClean="0">
                <a:solidFill>
                  <a:srgbClr val="000000"/>
                </a:solidFill>
                <a:latin typeface="+mj-lt"/>
              </a:rPr>
              <a:t>approach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 No </a:t>
            </a:r>
            <a:r>
              <a:rPr lang="fr-FR" sz="3200" dirty="0" err="1" smtClean="0">
                <a:solidFill>
                  <a:srgbClr val="000000"/>
                </a:solidFill>
                <a:latin typeface="+mj-lt"/>
              </a:rPr>
              <a:t>filtering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506177" y="2242020"/>
            <a:ext cx="3501571" cy="367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177" y="1835621"/>
            <a:ext cx="193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mass at</a:t>
            </a:r>
            <a:r>
              <a:rPr lang="en-US" i="1" dirty="0" smtClean="0"/>
              <a:t> r</a:t>
            </a:r>
            <a:r>
              <a:rPr lang="en-US" i="1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=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5776" y="5868069"/>
            <a:ext cx="456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Seismic sensor at each grid point</a:t>
            </a:r>
          </a:p>
          <a:p>
            <a:r>
              <a:rPr lang="en-US" dirty="0" smtClean="0"/>
              <a:t>(70</a:t>
            </a:r>
            <a:r>
              <a:rPr lang="en-US" baseline="30000" dirty="0" smtClean="0"/>
              <a:t>3</a:t>
            </a:r>
            <a:r>
              <a:rPr lang="en-US" dirty="0" smtClean="0"/>
              <a:t> grid points in grid volume of (3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P</a:t>
            </a:r>
            <a:r>
              <a:rPr lang="en-US" dirty="0" smtClean="0"/>
              <a:t> = 3km)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296" y="3059757"/>
            <a:ext cx="3930874" cy="29057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6296" y="5940077"/>
            <a:ext cx="434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For 99% accuracy of NN prediction: monitored sphere with radius of about 2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l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p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(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l</a:t>
            </a:r>
            <a:r>
              <a:rPr lang="en-US" b="1" baseline="-25000" dirty="0" err="1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= 1 km)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95608" y="1948474"/>
            <a:ext cx="143999" cy="0"/>
          </a:xfrm>
          <a:prstGeom prst="straightConnector1">
            <a:avLst/>
          </a:prstGeom>
          <a:ln>
            <a:headEnd type="none"/>
            <a:tailEnd type="triangle" w="sm" len="sm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792" y="6660157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Harms et al., Phys. Rev. D 80, 122001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7879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7071" y="2051645"/>
            <a:ext cx="379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error of fewer grid points?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13" y="2555701"/>
            <a:ext cx="4173552" cy="3446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991" y="5940077"/>
            <a:ext cx="405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Seismic sensor at each grid point</a:t>
            </a:r>
          </a:p>
          <a:p>
            <a:r>
              <a:rPr lang="en-US" dirty="0" smtClean="0"/>
              <a:t>(15</a:t>
            </a:r>
            <a:r>
              <a:rPr lang="en-US" baseline="30000" dirty="0" smtClean="0"/>
              <a:t>3</a:t>
            </a:r>
            <a:r>
              <a:rPr lang="en-US" dirty="0" smtClean="0"/>
              <a:t> grid points in grid volume of (3 km)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37947" y="1835621"/>
            <a:ext cx="4394853" cy="5112568"/>
            <a:chOff x="5037947" y="1835621"/>
            <a:chExt cx="4394853" cy="5112568"/>
          </a:xfrm>
        </p:grpSpPr>
        <p:sp>
          <p:nvSpPr>
            <p:cNvPr id="10" name="TextBox 9"/>
            <p:cNvSpPr txBox="1"/>
            <p:nvPr/>
          </p:nvSpPr>
          <p:spPr>
            <a:xfrm>
              <a:off x="5256336" y="1835621"/>
              <a:ext cx="41680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Non-uniform coarse grid (due to 1/r</a:t>
              </a:r>
              <a:r>
                <a:rPr lang="en-US" baseline="30000" dirty="0" smtClean="0"/>
                <a:t>3</a:t>
              </a:r>
              <a:r>
                <a:rPr lang="en-US" dirty="0" smtClean="0"/>
                <a:t> dependence more sensors close to test mass, less far away)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947" y="2855474"/>
              <a:ext cx="4207804" cy="3409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37915" y="6301858"/>
              <a:ext cx="3894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Acceptable errors for:</a:t>
              </a:r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 smtClean="0">
                  <a:solidFill>
                    <a:srgbClr val="800000"/>
                  </a:solidFill>
                </a:rPr>
                <a:t>13</a:t>
              </a:r>
              <a:r>
                <a:rPr lang="en-US" b="1" baseline="30000" dirty="0" smtClean="0">
                  <a:solidFill>
                    <a:srgbClr val="800000"/>
                  </a:solidFill>
                </a:rPr>
                <a:t>3</a:t>
              </a:r>
              <a:r>
                <a:rPr lang="en-US" b="1" dirty="0" smtClean="0">
                  <a:solidFill>
                    <a:srgbClr val="800000"/>
                  </a:solidFill>
                </a:rPr>
                <a:t> = 2197 grid points in grid volume of (3 km)</a:t>
              </a:r>
              <a:r>
                <a:rPr lang="en-US" b="1" baseline="30000" dirty="0" smtClean="0">
                  <a:solidFill>
                    <a:srgbClr val="800000"/>
                  </a:solidFill>
                </a:rPr>
                <a:t>3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35856" y="68349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 (3D)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Na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ive </a:t>
            </a:r>
            <a:r>
              <a:rPr lang="fr-FR" sz="3200" dirty="0" err="1" smtClean="0">
                <a:solidFill>
                  <a:srgbClr val="000000"/>
                </a:solidFill>
                <a:latin typeface="+mj-lt"/>
              </a:rPr>
              <a:t>approach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 No </a:t>
            </a:r>
            <a:r>
              <a:rPr lang="fr-FR" sz="3200" dirty="0" err="1" smtClean="0">
                <a:solidFill>
                  <a:srgbClr val="000000"/>
                </a:solidFill>
                <a:latin typeface="+mj-lt"/>
              </a:rPr>
              <a:t>filtering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792" y="6660157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Harms et al., Phys. Rev. D 80, 122001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5531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7176" y="8836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What is Newtonian noise?</a:t>
            </a:r>
            <a:br>
              <a:rPr lang="en-US" sz="3200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(also known as gravity gradient noise)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 descr="lon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25" y="4419611"/>
            <a:ext cx="2971800" cy="1485900"/>
          </a:xfrm>
          <a:prstGeom prst="rect">
            <a:avLst/>
          </a:prstGeom>
        </p:spPr>
      </p:pic>
      <p:pic>
        <p:nvPicPr>
          <p:cNvPr id="8" name="Picture 47" descr="Z:\braccini\Amaldi 2001\Stefano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430" y="2324111"/>
            <a:ext cx="1752600" cy="24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20201" y="1979637"/>
            <a:ext cx="46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Direct coupling between environmental</a:t>
            </a:r>
          </a:p>
          <a:p>
            <a:r>
              <a:rPr lang="en-US" dirty="0"/>
              <a:t> </a:t>
            </a:r>
            <a:r>
              <a:rPr lang="en-US" dirty="0" smtClean="0"/>
              <a:t>    fluctuations of mass density and test masses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325" y="3704806"/>
            <a:ext cx="355600" cy="20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325" y="3704806"/>
            <a:ext cx="355600" cy="19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325" y="3704806"/>
            <a:ext cx="355600" cy="1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325" y="3704806"/>
            <a:ext cx="355600" cy="190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325" y="3704806"/>
            <a:ext cx="355600" cy="190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1325" y="6098176"/>
            <a:ext cx="306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pressure waves (p-waves)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69821" y="4202593"/>
            <a:ext cx="5764476" cy="2745596"/>
            <a:chOff x="4169821" y="4202593"/>
            <a:chExt cx="5764476" cy="2745596"/>
          </a:xfrm>
        </p:grpSpPr>
        <p:sp>
          <p:nvSpPr>
            <p:cNvPr id="10" name="TextBox 9"/>
            <p:cNvSpPr txBox="1"/>
            <p:nvPr/>
          </p:nvSpPr>
          <p:spPr>
            <a:xfrm>
              <a:off x="4176216" y="4202593"/>
              <a:ext cx="526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Seismic displacement generates density perturbations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69821" y="5077722"/>
              <a:ext cx="49937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These perturbations cause</a:t>
              </a:r>
            </a:p>
            <a:p>
              <a:r>
                <a:rPr lang="en-US" dirty="0" smtClean="0"/>
                <a:t>fluctuations of the gravitational force at point r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via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339" y="4599597"/>
              <a:ext cx="689429" cy="37732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4411" y="4533119"/>
              <a:ext cx="1836301" cy="483756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024268" y="4844500"/>
              <a:ext cx="4989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7002" y="5759752"/>
              <a:ext cx="4200071" cy="75638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120432" y="6640412"/>
              <a:ext cx="3813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 dirty="0" smtClean="0"/>
                <a:t>J. Harms et al., Phys. Rev. D 80, 122001 (2009)</a:t>
              </a:r>
              <a:endParaRPr lang="en-US" sz="14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272" y="3491805"/>
            <a:ext cx="4303960" cy="7008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r="56292"/>
          <a:stretch/>
        </p:blipFill>
        <p:spPr>
          <a:xfrm>
            <a:off x="5976416" y="2699718"/>
            <a:ext cx="1888395" cy="7200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20232" y="2843733"/>
            <a:ext cx="152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Newton’s law: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62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11772" y="2051645"/>
            <a:ext cx="46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Direct coupling between environmental</a:t>
            </a:r>
          </a:p>
          <a:p>
            <a:r>
              <a:rPr lang="en-US" dirty="0"/>
              <a:t> </a:t>
            </a:r>
            <a:r>
              <a:rPr lang="en-US" dirty="0" smtClean="0"/>
              <a:t>    fluctuations of mass density and test masses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61392" y="3165089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Seismic displacement generates density perturbations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61392" y="4370286"/>
            <a:ext cx="499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perturbations cause</a:t>
            </a:r>
          </a:p>
          <a:p>
            <a:r>
              <a:rPr lang="en-US" dirty="0" smtClean="0"/>
              <a:t>fluctuations of the gravitational force at point r</a:t>
            </a:r>
            <a:r>
              <a:rPr lang="en-US" baseline="-25000" dirty="0" smtClean="0"/>
              <a:t>0</a:t>
            </a:r>
            <a:r>
              <a:rPr lang="en-US" dirty="0" smtClean="0"/>
              <a:t> via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96" y="3488782"/>
            <a:ext cx="355600" cy="20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96" y="3488782"/>
            <a:ext cx="355600" cy="190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96" y="3488782"/>
            <a:ext cx="355600" cy="190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96" y="3488782"/>
            <a:ext cx="355600" cy="190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96" y="3488782"/>
            <a:ext cx="355600" cy="190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910" y="3826265"/>
            <a:ext cx="689429" cy="377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982" y="3759786"/>
            <a:ext cx="2060666" cy="54286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015839" y="4071168"/>
            <a:ext cx="4989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rans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896" y="4447377"/>
            <a:ext cx="2971800" cy="1485900"/>
          </a:xfrm>
          <a:prstGeom prst="rect">
            <a:avLst/>
          </a:prstGeom>
        </p:spPr>
      </p:pic>
      <p:pic>
        <p:nvPicPr>
          <p:cNvPr id="37" name="Picture 47" descr="Z:\braccini\Amaldi 2001\Stefano1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5001" y="2324111"/>
            <a:ext cx="1752600" cy="24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75816" y="6088905"/>
            <a:ext cx="316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waves (Rayleigh-waves)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652" y="5258704"/>
            <a:ext cx="4276077" cy="731684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987176" y="8836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What is Newtonian noise?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0432" y="6516141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Harms et al., Phys. Rev. D 80, 122001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9405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64" name="Picture 63" descr="lon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28" y="5202822"/>
            <a:ext cx="2971800" cy="14859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477329" y="1979637"/>
            <a:ext cx="46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Direct coupling between environmental</a:t>
            </a:r>
          </a:p>
          <a:p>
            <a:r>
              <a:rPr lang="en-US" dirty="0"/>
              <a:t> </a:t>
            </a:r>
            <a:r>
              <a:rPr lang="en-US" dirty="0" smtClean="0"/>
              <a:t>    fluctuations of mass density and test masses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018097" y="3093081"/>
            <a:ext cx="548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contributions can be combined into a single model: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53" y="3416774"/>
            <a:ext cx="355600" cy="2032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453" y="3416774"/>
            <a:ext cx="355600" cy="1905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453" y="3416774"/>
            <a:ext cx="355600" cy="1905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453" y="3416774"/>
            <a:ext cx="355600" cy="1905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453" y="3416774"/>
            <a:ext cx="355600" cy="190500"/>
          </a:xfrm>
          <a:prstGeom prst="rect">
            <a:avLst/>
          </a:prstGeom>
        </p:spPr>
      </p:pic>
      <p:pic>
        <p:nvPicPr>
          <p:cNvPr id="73" name="Picture 72" descr="trans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453" y="4102903"/>
            <a:ext cx="2971800" cy="1485900"/>
          </a:xfrm>
          <a:prstGeom prst="rect">
            <a:avLst/>
          </a:prstGeom>
        </p:spPr>
      </p:pic>
      <p:pic>
        <p:nvPicPr>
          <p:cNvPr id="74" name="Picture 47" descr="Z:\braccini\Amaldi 2001\Stefano1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0558" y="1979637"/>
            <a:ext cx="1752600" cy="24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395" y="3868275"/>
            <a:ext cx="4082143" cy="153608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170497" y="5812695"/>
            <a:ext cx="51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Describes a dipole perturbation with               as the dipole moment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896" y="5804705"/>
            <a:ext cx="689429" cy="377322"/>
          </a:xfrm>
          <a:prstGeom prst="rect">
            <a:avLst/>
          </a:prstGeom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987176" y="8836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What is Newtonian noise?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0432" y="6516141"/>
            <a:ext cx="381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Harms et al., Phys. Rev. D 80, 122001 (2009)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457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7176" y="83663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Why do we care?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960" y="5940077"/>
            <a:ext cx="654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 noise spectral density of </a:t>
            </a:r>
            <a:r>
              <a:rPr lang="en-US" dirty="0" smtClean="0"/>
              <a:t>Advanced LIGO and its noise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84" y="1403573"/>
            <a:ext cx="5841247" cy="4515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1196" y="5219997"/>
            <a:ext cx="1659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</a:t>
            </a:r>
            <a:r>
              <a:rPr lang="en-US" sz="1400" dirty="0" err="1" smtClean="0"/>
              <a:t>Driggers</a:t>
            </a:r>
            <a:r>
              <a:rPr lang="en-US" sz="1400" dirty="0" smtClean="0"/>
              <a:t> et al.,</a:t>
            </a:r>
          </a:p>
          <a:p>
            <a:r>
              <a:rPr lang="en-US" sz="1400" dirty="0" smtClean="0"/>
              <a:t>LIGO Document</a:t>
            </a:r>
          </a:p>
          <a:p>
            <a:r>
              <a:rPr lang="en-US" sz="1400" dirty="0" smtClean="0"/>
              <a:t>P1200017 (2012)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99952" y="637212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 Dominant noise source near 10 Hz: Pulsars and massive BH mergers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0" y="1403573"/>
            <a:ext cx="6365446" cy="5169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968" y="6516141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Estimates for contributions to the NN spectra at the LIGO sites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7176" y="83663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Why do we care?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1196" y="5364013"/>
            <a:ext cx="1659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J. </a:t>
            </a:r>
            <a:r>
              <a:rPr lang="en-US" sz="1400" dirty="0" err="1" smtClean="0"/>
              <a:t>Driggers</a:t>
            </a:r>
            <a:r>
              <a:rPr lang="en-US" sz="1400" dirty="0" smtClean="0"/>
              <a:t> et al.,</a:t>
            </a:r>
          </a:p>
          <a:p>
            <a:r>
              <a:rPr lang="en-US" sz="1400" dirty="0" smtClean="0"/>
              <a:t>LIGO Document</a:t>
            </a:r>
          </a:p>
          <a:p>
            <a:r>
              <a:rPr lang="en-US" sz="1400" dirty="0" smtClean="0"/>
              <a:t>T1100237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3357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5856" y="880155"/>
            <a:ext cx="8229600" cy="145952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4700" dirty="0" smtClean="0">
                <a:solidFill>
                  <a:srgbClr val="000000"/>
                </a:solidFill>
                <a:latin typeface="+mj-lt"/>
              </a:rPr>
              <a:t>How to mitigate NN?</a:t>
            </a:r>
            <a:r>
              <a:rPr lang="en-US" sz="53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5300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+mj-lt"/>
              </a:rPr>
            </a:b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Important: Test masses cannot be shielded from local gravitational fluctuations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4371"/>
            <a:ext cx="5917004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detector at a quiet 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Going underground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Seismic shielding (Tidal barrage / seismic “</a:t>
            </a:r>
            <a:r>
              <a:rPr lang="en-US" dirty="0" err="1" smtClean="0"/>
              <a:t>metamaterial</a:t>
            </a:r>
            <a:r>
              <a:rPr lang="en-US" dirty="0" smtClean="0"/>
              <a:t>”)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Subtraction/Cancellation techniques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6" y="3563813"/>
            <a:ext cx="2448272" cy="2052346"/>
          </a:xfrm>
          <a:prstGeom prst="rect">
            <a:avLst/>
          </a:prstGeom>
        </p:spPr>
      </p:pic>
      <p:pic>
        <p:nvPicPr>
          <p:cNvPr id="9" name="Picture 8" descr="Layer0.gif"/>
          <p:cNvPicPr>
            <a:picLocks noChangeAspect="1"/>
          </p:cNvPicPr>
          <p:nvPr/>
        </p:nvPicPr>
        <p:blipFill rotWithShape="1">
          <a:blip r:embed="rId4" cstate="print"/>
          <a:srcRect l="16525" t="5491"/>
          <a:stretch/>
        </p:blipFill>
        <p:spPr>
          <a:xfrm>
            <a:off x="7195222" y="2159000"/>
            <a:ext cx="2309586" cy="42954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29214" y="2676072"/>
            <a:ext cx="3727322" cy="23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831" y="3311071"/>
            <a:ext cx="2858687" cy="1834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091" y="4712566"/>
            <a:ext cx="1652814" cy="1551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250" y="5238787"/>
            <a:ext cx="1956238" cy="102506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728276" y="3436588"/>
            <a:ext cx="0" cy="282726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4528" y="3472849"/>
            <a:ext cx="0" cy="282726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536" y="3472849"/>
            <a:ext cx="0" cy="282726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808" y="5580037"/>
            <a:ext cx="222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B. Barr et al., LIGO</a:t>
            </a:r>
          </a:p>
          <a:p>
            <a:r>
              <a:rPr lang="en-US" sz="1400" dirty="0" smtClean="0"/>
              <a:t>Document T1200005 (2012)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08064" y="3275781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S.-H. Kim et al., </a:t>
            </a:r>
            <a:r>
              <a:rPr lang="en-US" sz="1400" dirty="0" err="1" smtClean="0"/>
              <a:t>arXiv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1202.1586 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2316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Slide </a:t>
            </a:r>
            <a:fld id="{63029893-9ED5-4B82-B2F5-4CB319F055C7}" type="slidenum">
              <a:rPr lang="en-US" smtClean="0"/>
              <a:pPr lvl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8" y="7055640"/>
            <a:ext cx="6314736" cy="375120"/>
          </a:xfrm>
        </p:spPr>
        <p:txBody>
          <a:bodyPr/>
          <a:lstStyle/>
          <a:p>
            <a:pPr lvl="0"/>
            <a:r>
              <a:rPr lang="en-US" dirty="0" smtClean="0"/>
              <a:t>GEO-ISC Meeting, March 28, 2012		Frank </a:t>
            </a:r>
            <a:r>
              <a:rPr lang="en-US" dirty="0" err="1" smtClean="0"/>
              <a:t>Brückner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5168" y="82750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F0499"/>
                </a:solidFill>
                <a:latin typeface="Verdana" pitchFamily="34"/>
                <a:ea typeface="MS Gothic" pitchFamily="49"/>
              </a:defRPr>
            </a:lvl1pPr>
          </a:lstStyle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Newtonian Noise subtraction for GWD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466" y="5348177"/>
            <a:ext cx="8159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Differences to simple SISO scheme such as in active noise cancellation headphones: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Several witness sensors </a:t>
            </a:r>
            <a:r>
              <a:rPr lang="en-US" dirty="0" smtClean="0">
                <a:sym typeface="Wingdings"/>
              </a:rPr>
              <a:t> MISO filter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/>
              </a:rPr>
              <a:t>Witness sensors do not measure the same physical quantity </a:t>
            </a:r>
          </a:p>
          <a:p>
            <a:r>
              <a:rPr lang="en-US" dirty="0" smtClean="0">
                <a:sym typeface="Wingdings"/>
              </a:rPr>
              <a:t>       Theoretical model has to be included ???</a:t>
            </a:r>
          </a:p>
          <a:p>
            <a:r>
              <a:rPr lang="en-US" dirty="0" smtClean="0">
                <a:sym typeface="Wingdings"/>
              </a:rPr>
              <a:t>3.   ….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80272" y="2195661"/>
            <a:ext cx="1531683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IFO</a:t>
            </a:r>
          </a:p>
          <a:p>
            <a:pPr algn="ctr"/>
            <a:r>
              <a:rPr lang="en-US" dirty="0" smtClean="0"/>
              <a:t>(Prim. Sensor)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9955" y="4282556"/>
            <a:ext cx="183515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Accelerometers</a:t>
            </a:r>
          </a:p>
          <a:p>
            <a:pPr algn="ctr"/>
            <a:r>
              <a:rPr lang="en-US" dirty="0" smtClean="0"/>
              <a:t>(Second. Sensors)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28855" y="2195661"/>
            <a:ext cx="952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GW-Signal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11355" y="3208032"/>
            <a:ext cx="12700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Newtonian Noise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  <a:endCxn id="8" idx="1"/>
          </p:cNvCxnSpPr>
          <p:nvPr/>
        </p:nvCxnSpPr>
        <p:spPr>
          <a:xfrm>
            <a:off x="2681355" y="2549447"/>
            <a:ext cx="19989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3"/>
          </p:cNvCxnSpPr>
          <p:nvPr/>
        </p:nvCxnSpPr>
        <p:spPr>
          <a:xfrm>
            <a:off x="2681355" y="3561818"/>
            <a:ext cx="503464" cy="1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84819" y="2549447"/>
            <a:ext cx="0" cy="1014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3" idx="3"/>
            <a:endCxn id="9" idx="1"/>
          </p:cNvCxnSpPr>
          <p:nvPr/>
        </p:nvCxnSpPr>
        <p:spPr>
          <a:xfrm flipV="1">
            <a:off x="2516255" y="4636342"/>
            <a:ext cx="393700" cy="4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3048747" y="2195661"/>
            <a:ext cx="272143" cy="254000"/>
          </a:xfrm>
          <a:prstGeom prst="mathPlus">
            <a:avLst>
              <a:gd name="adj1" fmla="val 142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6211955" y="2549447"/>
            <a:ext cx="11185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30462" y="2195661"/>
            <a:ext cx="952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9" name="Straight Connector 18"/>
          <p:cNvCxnSpPr>
            <a:stCxn id="9" idx="3"/>
          </p:cNvCxnSpPr>
          <p:nvPr/>
        </p:nvCxnSpPr>
        <p:spPr>
          <a:xfrm>
            <a:off x="4745105" y="4636342"/>
            <a:ext cx="72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inus 19"/>
          <p:cNvSpPr/>
          <p:nvPr/>
        </p:nvSpPr>
        <p:spPr>
          <a:xfrm>
            <a:off x="6512203" y="2234777"/>
            <a:ext cx="235857" cy="18142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88240" y="3576332"/>
            <a:ext cx="952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ISO-Filter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004819" y="2144671"/>
            <a:ext cx="360000" cy="3600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57777" y="2144671"/>
            <a:ext cx="360000" cy="360000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1" idx="2"/>
          </p:cNvCxnSpPr>
          <p:nvPr/>
        </p:nvCxnSpPr>
        <p:spPr>
          <a:xfrm flipH="1" flipV="1">
            <a:off x="5464490" y="4283904"/>
            <a:ext cx="6330" cy="357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Minus 24"/>
          <p:cNvSpPr/>
          <p:nvPr/>
        </p:nvSpPr>
        <p:spPr>
          <a:xfrm>
            <a:off x="4052031" y="2234777"/>
            <a:ext cx="235857" cy="18142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7605" y="2144671"/>
            <a:ext cx="360000" cy="360000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1" idx="0"/>
          </p:cNvCxnSpPr>
          <p:nvPr/>
        </p:nvCxnSpPr>
        <p:spPr>
          <a:xfrm flipV="1">
            <a:off x="5464490" y="3093737"/>
            <a:ext cx="6330" cy="482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748" y="3093737"/>
            <a:ext cx="2449285" cy="0"/>
          </a:xfrm>
          <a:prstGeom prst="line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91748" y="2549447"/>
            <a:ext cx="0" cy="5442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641033" y="2549447"/>
            <a:ext cx="0" cy="544290"/>
          </a:xfrm>
          <a:prstGeom prst="straightConnector1">
            <a:avLst/>
          </a:prstGeom>
          <a:ln>
            <a:solidFill>
              <a:srgbClr val="4F81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29546" y="2856082"/>
            <a:ext cx="115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nline/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eed-forward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84031" y="2836125"/>
            <a:ext cx="133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o</a:t>
            </a:r>
            <a:r>
              <a:rPr lang="en-US" sz="1400" dirty="0" smtClean="0"/>
              <a:t>ffline/</a:t>
            </a:r>
          </a:p>
          <a:p>
            <a:pPr algn="r"/>
            <a:r>
              <a:rPr lang="en-US" sz="1400" dirty="0"/>
              <a:t>p</a:t>
            </a:r>
            <a:r>
              <a:rPr lang="en-US" sz="1400" dirty="0" smtClean="0"/>
              <a:t>ost-processing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1563755" y="4287512"/>
            <a:ext cx="952500" cy="707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Seismic</a:t>
            </a:r>
          </a:p>
          <a:p>
            <a:pPr algn="ctr"/>
            <a:r>
              <a:rPr lang="en-US" dirty="0" smtClean="0"/>
              <a:t>field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0"/>
            <a:endCxn id="11" idx="2"/>
          </p:cNvCxnSpPr>
          <p:nvPr/>
        </p:nvCxnSpPr>
        <p:spPr>
          <a:xfrm flipV="1">
            <a:off x="2040005" y="3915604"/>
            <a:ext cx="6350" cy="371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21" idx="3"/>
          </p:cNvCxnSpPr>
          <p:nvPr/>
        </p:nvCxnSpPr>
        <p:spPr>
          <a:xfrm rot="10800000" flipV="1">
            <a:off x="5940740" y="2903232"/>
            <a:ext cx="1865068" cy="1026885"/>
          </a:xfrm>
          <a:prstGeom prst="bentConnector3">
            <a:avLst>
              <a:gd name="adj1" fmla="val -39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20131" y="3547700"/>
            <a:ext cx="11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562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8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32140</TotalTime>
  <Words>2105</Words>
  <Application>Microsoft Macintosh PowerPoint</Application>
  <PresentationFormat>Custom</PresentationFormat>
  <Paragraphs>334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Title8</vt:lpstr>
      <vt:lpstr>Plans on table-top experiments towards Newtonian noise subtraction   Frank Brückner, D. Brown, L. Carbone, P. Fulda, A. Freise   University of Birmingham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 Bond</dc:creator>
  <cp:lastModifiedBy>Frank Brueckner</cp:lastModifiedBy>
  <cp:revision>105</cp:revision>
  <dcterms:created xsi:type="dcterms:W3CDTF">2012-03-19T12:35:45Z</dcterms:created>
  <dcterms:modified xsi:type="dcterms:W3CDTF">2012-03-28T08:54:50Z</dcterms:modified>
</cp:coreProperties>
</file>