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44" r:id="rId2"/>
    <p:sldId id="899" r:id="rId3"/>
    <p:sldId id="916" r:id="rId4"/>
    <p:sldId id="917" r:id="rId5"/>
    <p:sldId id="919" r:id="rId6"/>
    <p:sldId id="875" r:id="rId7"/>
    <p:sldId id="920" r:id="rId8"/>
    <p:sldId id="922" r:id="rId9"/>
    <p:sldId id="923" r:id="rId10"/>
    <p:sldId id="831" r:id="rId11"/>
    <p:sldId id="852" r:id="rId12"/>
    <p:sldId id="921" r:id="rId13"/>
    <p:sldId id="924" r:id="rId14"/>
    <p:sldId id="932" r:id="rId15"/>
    <p:sldId id="925" r:id="rId16"/>
    <p:sldId id="926" r:id="rId17"/>
    <p:sldId id="927" r:id="rId18"/>
    <p:sldId id="928" r:id="rId19"/>
    <p:sldId id="929" r:id="rId20"/>
    <p:sldId id="930" r:id="rId21"/>
    <p:sldId id="816" r:id="rId22"/>
  </p:sldIdLst>
  <p:sldSz cx="9144000" cy="6858000" type="screen4x3"/>
  <p:notesSz cx="6934200" cy="9220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03"/>
    <a:srgbClr val="FE9726"/>
    <a:srgbClr val="FE9226"/>
    <a:srgbClr val="FF6600"/>
    <a:srgbClr val="FFFE3C"/>
    <a:srgbClr val="FFF421"/>
    <a:srgbClr val="FBE333"/>
    <a:srgbClr val="FFCC00"/>
    <a:srgbClr val="FFFF00"/>
    <a:srgbClr val="FFAE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25" autoAdjust="0"/>
    <p:restoredTop sz="92083" autoAdjust="0"/>
  </p:normalViewPr>
  <p:slideViewPr>
    <p:cSldViewPr>
      <p:cViewPr varScale="1">
        <p:scale>
          <a:sx n="84" d="100"/>
          <a:sy n="84" d="100"/>
        </p:scale>
        <p:origin x="-2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00"/>
    </p:cViewPr>
  </p:sorterViewPr>
  <p:notesViewPr>
    <p:cSldViewPr>
      <p:cViewPr varScale="1">
        <p:scale>
          <a:sx n="100" d="100"/>
          <a:sy n="100" d="100"/>
        </p:scale>
        <p:origin x="-3576" y="-84"/>
      </p:cViewPr>
      <p:guideLst>
        <p:guide orient="horz" pos="2904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6FA15-224C-4244-A67D-AE298A223535}" type="datetimeFigureOut">
              <a:rPr lang="de-DE" smtClean="0"/>
              <a:pPr/>
              <a:t>06.05.2011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DF9C-E948-4BF6-8C70-E886793B81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27" cy="460509"/>
          </a:xfrm>
          <a:prstGeom prst="rect">
            <a:avLst/>
          </a:prstGeom>
        </p:spPr>
        <p:txBody>
          <a:bodyPr vert="horz" lIns="92303" tIns="46151" rIns="92303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27624" y="1"/>
            <a:ext cx="3005027" cy="460509"/>
          </a:xfrm>
          <a:prstGeom prst="rect">
            <a:avLst/>
          </a:prstGeom>
        </p:spPr>
        <p:txBody>
          <a:bodyPr vert="horz" lIns="92303" tIns="46151" rIns="92303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587CA3-0926-47A8-BA0B-A174BF904ECD}" type="datetimeFigureOut">
              <a:rPr lang="de-DE"/>
              <a:pPr>
                <a:defRPr/>
              </a:pPr>
              <a:t>06.05.2011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3111" y="4379130"/>
            <a:ext cx="5547980" cy="4148876"/>
          </a:xfrm>
          <a:prstGeom prst="rect">
            <a:avLst/>
          </a:prstGeom>
        </p:spPr>
        <p:txBody>
          <a:bodyPr vert="horz" lIns="92303" tIns="46151" rIns="92303" bIns="4615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758261"/>
            <a:ext cx="3005027" cy="460509"/>
          </a:xfrm>
          <a:prstGeom prst="rect">
            <a:avLst/>
          </a:prstGeom>
        </p:spPr>
        <p:txBody>
          <a:bodyPr vert="horz" lIns="92303" tIns="46151" rIns="92303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27624" y="8758261"/>
            <a:ext cx="3005027" cy="460509"/>
          </a:xfrm>
          <a:prstGeom prst="rect">
            <a:avLst/>
          </a:prstGeom>
        </p:spPr>
        <p:txBody>
          <a:bodyPr vert="horz" lIns="92303" tIns="46151" rIns="92303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6B80B3-6E80-4BD1-8958-92EE2F21F5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286544" cy="72547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3A05-27B8-482E-949D-25813253159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Picture 3" descr="C:\Documents and Settings\towest\My Documents\Talks\IMPRS evaluation\Athenekopp_weiß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11085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9C48-91BA-4520-A467-4B34CE95AC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814513" y="274638"/>
            <a:ext cx="7186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214313"/>
            <a:ext cx="131286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>
            <a:off x="0" y="6570663"/>
            <a:ext cx="9144000" cy="1587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0432" y="6572250"/>
            <a:ext cx="2133600" cy="29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7BCA93-6DC9-4514-AD44-A032B7087D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663825" y="1141413"/>
            <a:ext cx="6480175" cy="1587"/>
          </a:xfrm>
          <a:prstGeom prst="line">
            <a:avLst/>
          </a:prstGeom>
          <a:ln w="25400" cap="rnd">
            <a:solidFill>
              <a:srgbClr val="8C0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928813" y="998538"/>
            <a:ext cx="7199312" cy="1587"/>
          </a:xfrm>
          <a:prstGeom prst="line">
            <a:avLst/>
          </a:prstGeom>
          <a:ln w="254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000" kern="1200">
          <a:solidFill>
            <a:srgbClr val="F2F2F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feld 23"/>
          <p:cNvSpPr txBox="1">
            <a:spLocks noChangeArrowheads="1"/>
          </p:cNvSpPr>
          <p:nvPr/>
        </p:nvSpPr>
        <p:spPr bwMode="auto">
          <a:xfrm>
            <a:off x="6372201" y="6613525"/>
            <a:ext cx="2771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solidFill>
                  <a:schemeClr val="bg1"/>
                </a:solidFill>
                <a:latin typeface="Calibri" pitchFamily="34" charset="0"/>
              </a:rPr>
              <a:t>Geo ISC meeting, May 2011</a:t>
            </a:r>
            <a:endParaRPr lang="en-GB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32" y="1772816"/>
            <a:ext cx="6012192" cy="1152128"/>
            <a:chOff x="-32" y="2000240"/>
            <a:chExt cx="9144032" cy="1152128"/>
          </a:xfrm>
        </p:grpSpPr>
        <p:sp>
          <p:nvSpPr>
            <p:cNvPr id="12" name="Text Box 1"/>
            <p:cNvSpPr txBox="1">
              <a:spLocks noChangeArrowheads="1"/>
            </p:cNvSpPr>
            <p:nvPr/>
          </p:nvSpPr>
          <p:spPr bwMode="auto">
            <a:xfrm>
              <a:off x="-32" y="2000240"/>
              <a:ext cx="9144032" cy="642942"/>
            </a:xfrm>
            <a:prstGeom prst="rect">
              <a:avLst/>
            </a:prstGeom>
            <a:gradFill flip="none" rotWithShape="1">
              <a:gsLst>
                <a:gs pos="42000">
                  <a:srgbClr val="8C020F"/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defTabSz="449263" fontAlgn="auto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4400" dirty="0" smtClean="0">
                  <a:solidFill>
                    <a:schemeClr val="bg2">
                      <a:lumMod val="90000"/>
                    </a:schemeClr>
                  </a:solidFill>
                  <a:latin typeface="+mj-lt"/>
                </a:rPr>
                <a:t>Yet another SQL?</a:t>
              </a:r>
              <a:endParaRPr lang="en-GB" sz="2000" dirty="0">
                <a:solidFill>
                  <a:schemeClr val="bg2">
                    <a:lumMod val="90000"/>
                  </a:schemeClr>
                </a:solidFill>
                <a:latin typeface="+mj-lt"/>
              </a:endParaRPr>
            </a:p>
          </p:txBody>
        </p:sp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0" y="2795178"/>
              <a:ext cx="4982315" cy="357190"/>
            </a:xfrm>
            <a:prstGeom prst="rect">
              <a:avLst/>
            </a:prstGeom>
            <a:gradFill flip="none" rotWithShape="1">
              <a:gsLst>
                <a:gs pos="41000">
                  <a:srgbClr val="8C020F"/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defTabSz="449263" fontAlgn="auto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>
                  <a:solidFill>
                    <a:srgbClr val="DDD9C3"/>
                  </a:solidFill>
                  <a:latin typeface="Calibri" pitchFamily="34" charset="0"/>
                </a:rPr>
                <a:t>Tobias </a:t>
              </a:r>
              <a:r>
                <a:rPr lang="en-GB" dirty="0" err="1" smtClean="0">
                  <a:solidFill>
                    <a:srgbClr val="DDD9C3"/>
                  </a:solidFill>
                  <a:latin typeface="Calibri" pitchFamily="34" charset="0"/>
                </a:rPr>
                <a:t>Westphal</a:t>
              </a:r>
              <a:endParaRPr lang="en-GB" sz="1400" dirty="0">
                <a:solidFill>
                  <a:srgbClr val="DDD9C3"/>
                </a:solidFill>
                <a:latin typeface="Calibri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611779"/>
            <a:ext cx="1875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libri" pitchFamily="34" charset="0"/>
              </a:rPr>
              <a:t>http://www.qi.aei-hannover.de/</a:t>
            </a:r>
            <a:endParaRPr lang="de-DE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Gerade Verbindung 12"/>
          <p:cNvCxnSpPr/>
          <p:nvPr/>
        </p:nvCxnSpPr>
        <p:spPr>
          <a:xfrm>
            <a:off x="2663825" y="1141413"/>
            <a:ext cx="6480175" cy="1587"/>
          </a:xfrm>
          <a:prstGeom prst="line">
            <a:avLst/>
          </a:prstGeom>
          <a:ln w="25400" cap="rnd">
            <a:gradFill>
              <a:gsLst>
                <a:gs pos="0">
                  <a:srgbClr val="003399">
                    <a:alpha val="0"/>
                  </a:srgbClr>
                </a:gs>
                <a:gs pos="8000">
                  <a:srgbClr val="8C020F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4"/>
          <p:cNvCxnSpPr/>
          <p:nvPr/>
        </p:nvCxnSpPr>
        <p:spPr>
          <a:xfrm>
            <a:off x="1643042" y="1000108"/>
            <a:ext cx="7485083" cy="17"/>
          </a:xfrm>
          <a:prstGeom prst="line">
            <a:avLst/>
          </a:prstGeom>
          <a:ln w="25400" cap="rnd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214313"/>
            <a:ext cx="131286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21" name="Gerade Verbindung 12"/>
          <p:cNvCxnSpPr/>
          <p:nvPr/>
        </p:nvCxnSpPr>
        <p:spPr>
          <a:xfrm>
            <a:off x="0" y="6572272"/>
            <a:ext cx="9144000" cy="0"/>
          </a:xfrm>
          <a:prstGeom prst="line">
            <a:avLst/>
          </a:prstGeom>
          <a:ln w="254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Documents and Settings\towest\My Documents\Talks\IMPRS evaluation\Athenekopp_weiß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11085"/>
            <a:ext cx="714380" cy="714380"/>
          </a:xfrm>
          <a:prstGeom prst="rect">
            <a:avLst/>
          </a:prstGeom>
          <a:noFill/>
        </p:spPr>
      </p:pic>
      <p:pic>
        <p:nvPicPr>
          <p:cNvPr id="27" name="Picture 2" descr="P:\institutstalk  09\B12Monster.jpg"/>
          <p:cNvPicPr>
            <a:picLocks noChangeAspect="1" noChangeArrowheads="1"/>
          </p:cNvPicPr>
          <p:nvPr/>
        </p:nvPicPr>
        <p:blipFill>
          <a:blip r:embed="rId4" cstate="print">
            <a:lum bright="-18000" contrast="-29000"/>
          </a:blip>
          <a:srcRect/>
          <a:stretch>
            <a:fillRect/>
          </a:stretch>
        </p:blipFill>
        <p:spPr bwMode="auto">
          <a:xfrm>
            <a:off x="0" y="3595471"/>
            <a:ext cx="9144000" cy="29298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err="1" smtClean="0"/>
              <a:t>Suceptibility</a:t>
            </a:r>
            <a:r>
              <a:rPr lang="de-DE" dirty="0" smtClean="0"/>
              <a:t> /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funtion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Displacement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clamping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moves</a:t>
            </a:r>
            <a:r>
              <a:rPr lang="de-DE" dirty="0" smtClean="0"/>
              <a:t> </a:t>
            </a:r>
            <a:r>
              <a:rPr lang="de-DE" dirty="0" err="1" smtClean="0"/>
              <a:t>suspension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/>
          </a:p>
        </p:txBody>
      </p:sp>
      <p:pic>
        <p:nvPicPr>
          <p:cNvPr id="58370" name="Picture 2" descr="P:\talks\Institutsseminar\pendel-b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060848"/>
            <a:ext cx="1007037" cy="377120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Content Placeholder 66"/>
          <p:cNvSpPr txBox="1">
            <a:spLocks/>
          </p:cNvSpPr>
          <p:nvPr/>
        </p:nvSpPr>
        <p:spPr bwMode="auto">
          <a:xfrm>
            <a:off x="7452320" y="5785048"/>
            <a:ext cx="1442120" cy="11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Suspension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6"/>
          <p:cNvSpPr txBox="1">
            <a:spLocks/>
          </p:cNvSpPr>
          <p:nvPr/>
        </p:nvSpPr>
        <p:spPr bwMode="auto">
          <a:xfrm>
            <a:off x="7236296" y="1628800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Clamping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66"/>
          <p:cNvSpPr txBox="1">
            <a:spLocks/>
          </p:cNvSpPr>
          <p:nvPr/>
        </p:nvSpPr>
        <p:spPr bwMode="auto">
          <a:xfrm>
            <a:off x="446856" y="5239741"/>
            <a:ext cx="8229600" cy="13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Below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resonance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:	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no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isolation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(1)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resonance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	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enhancement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(Q)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Above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resonance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:	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isolation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(~1/f²)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660232" y="2204864"/>
            <a:ext cx="432048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6660232" y="5227612"/>
            <a:ext cx="432048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6"/>
          <p:cNvSpPr txBox="1">
            <a:spLocks/>
          </p:cNvSpPr>
          <p:nvPr/>
        </p:nvSpPr>
        <p:spPr bwMode="auto">
          <a:xfrm>
            <a:off x="6660232" y="1772816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de-DE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66"/>
          <p:cNvSpPr txBox="1">
            <a:spLocks/>
          </p:cNvSpPr>
          <p:nvPr/>
        </p:nvSpPr>
        <p:spPr bwMode="auto">
          <a:xfrm>
            <a:off x="6660232" y="479715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de-DE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rot="5400000">
            <a:off x="5652120" y="3572222"/>
            <a:ext cx="2448272" cy="1588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0"/>
          <p:cNvSpPr/>
          <p:nvPr/>
        </p:nvSpPr>
        <p:spPr>
          <a:xfrm>
            <a:off x="467544" y="2060848"/>
            <a:ext cx="4248472" cy="3168352"/>
          </a:xfrm>
          <a:prstGeom prst="roundRect">
            <a:avLst>
              <a:gd name="adj" fmla="val 17449"/>
            </a:avLst>
          </a:prstGeom>
          <a:gradFill>
            <a:gsLst>
              <a:gs pos="0">
                <a:srgbClr val="808080"/>
              </a:gs>
              <a:gs pos="50000">
                <a:srgbClr val="B9B9B9"/>
              </a:gs>
              <a:gs pos="100000">
                <a:srgbClr val="DDDDDD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" descr="P:\talks\Institutsseminar\displacement transfer fun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18" y="2132856"/>
            <a:ext cx="3801474" cy="30309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0"/>
          <p:cNvSpPr/>
          <p:nvPr/>
        </p:nvSpPr>
        <p:spPr>
          <a:xfrm>
            <a:off x="467544" y="2060848"/>
            <a:ext cx="4248472" cy="3168352"/>
          </a:xfrm>
          <a:prstGeom prst="roundRect">
            <a:avLst>
              <a:gd name="adj" fmla="val 17449"/>
            </a:avLst>
          </a:prstGeom>
          <a:gradFill>
            <a:gsLst>
              <a:gs pos="0">
                <a:srgbClr val="808080"/>
              </a:gs>
              <a:gs pos="50000">
                <a:srgbClr val="B9B9B9"/>
              </a:gs>
              <a:gs pos="100000">
                <a:srgbClr val="DDDDDD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err="1" smtClean="0"/>
              <a:t>Suceptibility</a:t>
            </a:r>
            <a:r>
              <a:rPr lang="de-DE" dirty="0" smtClean="0"/>
              <a:t> /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funtion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7" name="Content Placeholder 6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Force </a:t>
            </a:r>
            <a:r>
              <a:rPr lang="de-DE" dirty="0" err="1" smtClean="0"/>
              <a:t>onto</a:t>
            </a:r>
            <a:r>
              <a:rPr lang="de-DE" dirty="0" smtClean="0"/>
              <a:t> </a:t>
            </a:r>
            <a:r>
              <a:rPr lang="de-DE" dirty="0" err="1" smtClean="0"/>
              <a:t>suspension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moves</a:t>
            </a:r>
            <a:r>
              <a:rPr lang="de-DE" dirty="0" smtClean="0"/>
              <a:t> </a:t>
            </a:r>
            <a:r>
              <a:rPr lang="de-DE" dirty="0" err="1" smtClean="0"/>
              <a:t>suspension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/>
          </a:p>
        </p:txBody>
      </p:sp>
      <p:pic>
        <p:nvPicPr>
          <p:cNvPr id="58370" name="Picture 2" descr="P:\talks\Institutsseminar\pendel-b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060848"/>
            <a:ext cx="1007037" cy="377120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Content Placeholder 66"/>
          <p:cNvSpPr txBox="1">
            <a:spLocks/>
          </p:cNvSpPr>
          <p:nvPr/>
        </p:nvSpPr>
        <p:spPr bwMode="auto">
          <a:xfrm>
            <a:off x="7452320" y="5785048"/>
            <a:ext cx="1442120" cy="11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Suspension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6"/>
          <p:cNvSpPr txBox="1">
            <a:spLocks/>
          </p:cNvSpPr>
          <p:nvPr/>
        </p:nvSpPr>
        <p:spPr bwMode="auto">
          <a:xfrm>
            <a:off x="7236296" y="1628800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Clamping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66"/>
          <p:cNvSpPr txBox="1">
            <a:spLocks/>
          </p:cNvSpPr>
          <p:nvPr/>
        </p:nvSpPr>
        <p:spPr bwMode="auto">
          <a:xfrm>
            <a:off x="446856" y="5239741"/>
            <a:ext cx="8229600" cy="12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Below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resonance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:	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constant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response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(1/m</a:t>
            </a:r>
            <a:r>
              <a:rPr lang="el-GR" sz="2000" dirty="0" smtClean="0">
                <a:solidFill>
                  <a:srgbClr val="F2F2F2"/>
                </a:solidFill>
                <a:latin typeface="+mn-lt"/>
              </a:rPr>
              <a:t>ω</a:t>
            </a:r>
            <a:r>
              <a:rPr lang="de-DE" sz="2000" baseline="-25000" dirty="0" smtClean="0">
                <a:solidFill>
                  <a:srgbClr val="F2F2F2"/>
                </a:solidFill>
                <a:latin typeface="+mn-lt"/>
              </a:rPr>
              <a:t>0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²)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resonance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	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enhancement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(Q)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Above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resonance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:	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isolation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(~1/f²)  </a:t>
            </a:r>
            <a:r>
              <a:rPr lang="de-DE" dirty="0" smtClean="0">
                <a:solidFill>
                  <a:srgbClr val="F2F2F2"/>
                </a:solidFill>
                <a:latin typeface="+mn-lt"/>
              </a:rPr>
              <a:t>→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732240" y="4291508"/>
            <a:ext cx="432048" cy="158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6660232" y="5227612"/>
            <a:ext cx="432048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6"/>
          <p:cNvSpPr txBox="1">
            <a:spLocks/>
          </p:cNvSpPr>
          <p:nvPr/>
        </p:nvSpPr>
        <p:spPr bwMode="auto">
          <a:xfrm>
            <a:off x="6660232" y="386104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de-DE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66"/>
          <p:cNvSpPr txBox="1">
            <a:spLocks/>
          </p:cNvSpPr>
          <p:nvPr/>
        </p:nvSpPr>
        <p:spPr bwMode="auto">
          <a:xfrm>
            <a:off x="6660232" y="479715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de-DE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</a:t>
            </a:r>
            <a:endParaRPr kumimoji="0" lang="de-DE" sz="2000" b="0" i="0" u="none" strike="noStrike" kern="1200" cap="none" spc="0" normalizeH="0" baseline="-2500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rot="5400000">
            <a:off x="6695839" y="4616735"/>
            <a:ext cx="360040" cy="794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:\talks\Institutsseminar\force transfer fun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81" y="2132856"/>
            <a:ext cx="3835611" cy="3030938"/>
          </a:xfrm>
          <a:prstGeom prst="rect">
            <a:avLst/>
          </a:prstGeom>
          <a:noFill/>
        </p:spPr>
      </p:pic>
      <p:grpSp>
        <p:nvGrpSpPr>
          <p:cNvPr id="24" name="Gruppieren 23"/>
          <p:cNvGrpSpPr/>
          <p:nvPr/>
        </p:nvGrpSpPr>
        <p:grpSpPr>
          <a:xfrm>
            <a:off x="5321404" y="6011996"/>
            <a:ext cx="1338828" cy="369332"/>
            <a:chOff x="5364088" y="6011996"/>
            <a:chExt cx="1338828" cy="369332"/>
          </a:xfrm>
        </p:grpSpPr>
        <p:sp>
          <p:nvSpPr>
            <p:cNvPr id="20" name="Abgerundetes Rechteck 19"/>
            <p:cNvSpPr/>
            <p:nvPr/>
          </p:nvSpPr>
          <p:spPr>
            <a:xfrm>
              <a:off x="5364088" y="6021288"/>
              <a:ext cx="1296144" cy="36004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5364088" y="6011996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solidFill>
                    <a:srgbClr val="F2F2F2"/>
                  </a:solidFill>
                </a:rPr>
                <a:t>Free </a:t>
              </a:r>
              <a:r>
                <a:rPr lang="de-DE" dirty="0" err="1" smtClean="0">
                  <a:solidFill>
                    <a:srgbClr val="F2F2F2"/>
                  </a:solidFill>
                </a:rPr>
                <a:t>mass</a:t>
              </a:r>
              <a:r>
                <a:rPr lang="de-DE" dirty="0" smtClean="0">
                  <a:solidFill>
                    <a:srgbClr val="F2F2F2"/>
                  </a:solidFill>
                </a:rPr>
                <a:t>!</a:t>
              </a:r>
              <a:endParaRPr lang="de-DE" dirty="0"/>
            </a:p>
          </p:txBody>
        </p:sp>
      </p:grpSp>
      <p:sp>
        <p:nvSpPr>
          <p:cNvPr id="22" name="Abgerundetes Rechteck 21"/>
          <p:cNvSpPr/>
          <p:nvPr/>
        </p:nvSpPr>
        <p:spPr>
          <a:xfrm>
            <a:off x="3059832" y="3429000"/>
            <a:ext cx="1296144" cy="1296144"/>
          </a:xfrm>
          <a:prstGeom prst="roundRect">
            <a:avLst/>
          </a:prstGeom>
          <a:solidFill>
            <a:srgbClr val="C00000">
              <a:alpha val="61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Welcome </a:t>
            </a:r>
            <a:r>
              <a:rPr lang="de-DE" dirty="0" err="1" smtClean="0"/>
              <a:t>the</a:t>
            </a:r>
            <a:r>
              <a:rPr lang="de-DE" dirty="0" smtClean="0"/>
              <a:t> SQL</a:t>
            </a:r>
            <a:endParaRPr lang="de-DE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-36512" y="1844824"/>
            <a:ext cx="26642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Shot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noise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 √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shot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(f)=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const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√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shot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      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~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1/ √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P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las</a:t>
            </a:r>
            <a:endParaRPr lang="de-DE" baseline="-250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endParaRPr lang="de-DE" sz="9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Radiation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pressure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noise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√G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rad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(f)~ 1/</a:t>
            </a:r>
            <a:r>
              <a:rPr lang="el-GR" dirty="0" smtClean="0">
                <a:solidFill>
                  <a:srgbClr val="F2F2F2"/>
                </a:solidFill>
                <a:latin typeface="+mj-lt"/>
              </a:rPr>
              <a:t>ω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² 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√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rad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     ~ √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P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las</a:t>
            </a:r>
            <a:endParaRPr lang="de-DE" baseline="-250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endParaRPr lang="de-DE" sz="9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Total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quantum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noise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 √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Qtot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√(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rad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+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shot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endParaRPr lang="de-DE" sz="9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Standard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quantum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limit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 √G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SQL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= √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Qtot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(P) |</a:t>
            </a:r>
            <a:r>
              <a:rPr lang="de-DE" sz="1200" dirty="0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sz="1200" baseline="-25000" dirty="0" smtClean="0">
                <a:solidFill>
                  <a:srgbClr val="F2F2F2"/>
                </a:solidFill>
                <a:latin typeface="+mj-lt"/>
              </a:rPr>
              <a:t>rad</a:t>
            </a:r>
            <a:r>
              <a:rPr lang="de-DE" sz="1200" dirty="0" smtClean="0">
                <a:solidFill>
                  <a:srgbClr val="F2F2F2"/>
                </a:solidFill>
                <a:latin typeface="+mj-lt"/>
              </a:rPr>
              <a:t>=</a:t>
            </a:r>
            <a:r>
              <a:rPr lang="de-DE" sz="1200" dirty="0" err="1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sz="1200" baseline="-25000" dirty="0" err="1" smtClean="0">
                <a:solidFill>
                  <a:srgbClr val="F2F2F2"/>
                </a:solidFill>
                <a:latin typeface="+mj-lt"/>
              </a:rPr>
              <a:t>shot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	     = √(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2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G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rad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(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P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opt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 )	  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endParaRPr lang="de-DE" dirty="0" smtClean="0">
              <a:solidFill>
                <a:srgbClr val="F2F2F2"/>
              </a:solidFill>
              <a:latin typeface="+mj-lt"/>
            </a:endParaRPr>
          </a:p>
        </p:txBody>
      </p:sp>
      <p:pic>
        <p:nvPicPr>
          <p:cNvPr id="25" name="Picture 3" descr="C:\Users\towest\Desktop\IMPRS Evaluation\material\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663" y="1287908"/>
            <a:ext cx="6388100" cy="4814888"/>
          </a:xfrm>
          <a:prstGeom prst="rect">
            <a:avLst/>
          </a:prstGeom>
          <a:noFill/>
        </p:spPr>
      </p:pic>
      <p:pic>
        <p:nvPicPr>
          <p:cNvPr id="26" name="Picture 2" descr="C:\Documents and Settings\towest\Desktop\DPG 10\interferometer sensitivity w_wo Khali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26163"/>
            <a:ext cx="5873621" cy="4405215"/>
          </a:xfrm>
          <a:prstGeom prst="rect">
            <a:avLst/>
          </a:prstGeom>
          <a:noFill/>
        </p:spPr>
      </p:pic>
      <p:pic>
        <p:nvPicPr>
          <p:cNvPr id="27" name="Picture 3" descr="C:\Documents and Settings\towest\Desktop\DPG 10\interferometer sensitivity w Khali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26163"/>
            <a:ext cx="5873621" cy="4405215"/>
          </a:xfrm>
          <a:prstGeom prst="rect">
            <a:avLst/>
          </a:prstGeom>
          <a:noFill/>
        </p:spPr>
      </p:pic>
      <p:sp>
        <p:nvSpPr>
          <p:cNvPr id="29" name="Rechteck 11"/>
          <p:cNvSpPr/>
          <p:nvPr/>
        </p:nvSpPr>
        <p:spPr>
          <a:xfrm>
            <a:off x="3538463" y="4609950"/>
            <a:ext cx="4929222" cy="210724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winkliges Dreieck 13"/>
          <p:cNvSpPr/>
          <p:nvPr/>
        </p:nvSpPr>
        <p:spPr>
          <a:xfrm>
            <a:off x="3538463" y="2502354"/>
            <a:ext cx="4929222" cy="3714776"/>
          </a:xfrm>
          <a:prstGeom prst="rt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Picture 3" descr="C:\Documents and Settings\towest\Desktop\DPG 10\interferometer sensitivity w Khalili.png"/>
          <p:cNvPicPr>
            <a:picLocks noChangeAspect="1" noChangeArrowheads="1"/>
          </p:cNvPicPr>
          <p:nvPr/>
        </p:nvPicPr>
        <p:blipFill>
          <a:blip r:embed="rId4" cstate="print"/>
          <a:srcRect l="90343"/>
          <a:stretch>
            <a:fillRect/>
          </a:stretch>
        </p:blipFill>
        <p:spPr bwMode="auto">
          <a:xfrm>
            <a:off x="8078193" y="1526163"/>
            <a:ext cx="567228" cy="4405215"/>
          </a:xfrm>
          <a:prstGeom prst="rect">
            <a:avLst/>
          </a:prstGeom>
          <a:noFill/>
        </p:spPr>
      </p:pic>
      <p:pic>
        <p:nvPicPr>
          <p:cNvPr id="32" name="Picture 2" descr="C:\Users\towest\Desktop\IMPRS Evaluation\material\Box.png"/>
          <p:cNvPicPr>
            <a:picLocks noChangeAspect="1" noChangeArrowheads="1"/>
          </p:cNvPicPr>
          <p:nvPr/>
        </p:nvPicPr>
        <p:blipFill>
          <a:blip r:embed="rId2" cstate="print"/>
          <a:srcRect t="89711"/>
          <a:stretch>
            <a:fillRect/>
          </a:stretch>
        </p:blipFill>
        <p:spPr bwMode="auto">
          <a:xfrm>
            <a:off x="2555663" y="5650393"/>
            <a:ext cx="6388101" cy="495299"/>
          </a:xfrm>
          <a:prstGeom prst="rect">
            <a:avLst/>
          </a:prstGeom>
          <a:noFill/>
        </p:spPr>
      </p:pic>
      <p:pic>
        <p:nvPicPr>
          <p:cNvPr id="33" name="Picture 3" descr="C:\Documents and Settings\towest\Desktop\DPG 10\interferometer sensitivity w Khalili.png"/>
          <p:cNvPicPr>
            <a:picLocks noChangeAspect="1" noChangeArrowheads="1"/>
          </p:cNvPicPr>
          <p:nvPr/>
        </p:nvPicPr>
        <p:blipFill>
          <a:blip r:embed="rId4" cstate="print"/>
          <a:srcRect t="88995"/>
          <a:stretch>
            <a:fillRect/>
          </a:stretch>
        </p:blipFill>
        <p:spPr bwMode="auto">
          <a:xfrm>
            <a:off x="2771800" y="5446566"/>
            <a:ext cx="5873621" cy="484812"/>
          </a:xfrm>
          <a:prstGeom prst="rect">
            <a:avLst/>
          </a:prstGeom>
          <a:noFill/>
        </p:spPr>
      </p:pic>
      <p:sp>
        <p:nvSpPr>
          <p:cNvPr id="34" name="Rectangle 27"/>
          <p:cNvSpPr/>
          <p:nvPr/>
        </p:nvSpPr>
        <p:spPr>
          <a:xfrm>
            <a:off x="4996383" y="1558840"/>
            <a:ext cx="15841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Picture 1" descr="C:\Users\towest\Desktop\DPG Dresden 2011\SQLbo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8463" y="5502848"/>
            <a:ext cx="6411600" cy="1355152"/>
          </a:xfrm>
          <a:prstGeom prst="rect">
            <a:avLst/>
          </a:prstGeom>
          <a:noFill/>
        </p:spPr>
      </p:pic>
      <p:sp>
        <p:nvSpPr>
          <p:cNvPr id="23" name="Foliennummernplatzhalt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13784E-6 L 0.00017 -0.10407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6.47549E-7 L 0.00017 0.08395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0407 L 0.00017 0.14778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8395 L 0.00017 -0.1572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4778 L 0.00017 0.0011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15726 L 0.00017 6.47549E-7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25" name="Titel 24"/>
          <p:cNvSpPr>
            <a:spLocks noGrp="1"/>
          </p:cNvSpPr>
          <p:nvPr>
            <p:ph type="title"/>
          </p:nvPr>
        </p:nvSpPr>
        <p:spPr>
          <a:xfrm>
            <a:off x="1331640" y="285728"/>
            <a:ext cx="6740822" cy="725470"/>
          </a:xfrm>
        </p:spPr>
        <p:txBody>
          <a:bodyPr/>
          <a:lstStyle/>
          <a:p>
            <a:r>
              <a:rPr lang="de-DE" dirty="0" smtClean="0"/>
              <a:t>Trend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nano</a:t>
            </a:r>
            <a:r>
              <a:rPr lang="de-DE" dirty="0" smtClean="0"/>
              <a:t> </a:t>
            </a:r>
            <a:r>
              <a:rPr lang="de-DE" dirty="0" err="1" smtClean="0"/>
              <a:t>oscillators</a:t>
            </a:r>
            <a:endParaRPr lang="de-DE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-36512" y="6597352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ＭＳ Ｐゴシック" pitchFamily="52" charset="-128"/>
              </a:rPr>
              <a:t>[</a:t>
            </a:r>
            <a:r>
              <a:rPr lang="de-DE" sz="1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ＭＳ Ｐゴシック" pitchFamily="52" charset="-128"/>
              </a:rPr>
              <a:t>Kippenberg</a:t>
            </a:r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ＭＳ Ｐゴシック" pitchFamily="52" charset="-128"/>
              </a:rPr>
              <a:t>, </a:t>
            </a:r>
            <a:r>
              <a:rPr lang="de-DE" sz="1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ＭＳ Ｐゴシック" pitchFamily="52" charset="-128"/>
              </a:rPr>
              <a:t>Vahala</a:t>
            </a:r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ＭＳ Ｐゴシック" pitchFamily="52" charset="-128"/>
              </a:rPr>
              <a:t>, DOI: 10.1126/science.1156032]</a:t>
            </a:r>
          </a:p>
        </p:txBody>
      </p:sp>
      <p:pic>
        <p:nvPicPr>
          <p:cNvPr id="27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54" y="1316757"/>
            <a:ext cx="1846263" cy="1230312"/>
          </a:xfrm>
          <a:prstGeom prst="rect">
            <a:avLst/>
          </a:prstGeom>
          <a:noFill/>
        </p:spPr>
      </p:pic>
      <p:pic>
        <p:nvPicPr>
          <p:cNvPr id="28" name="Picture 9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529" y="2261319"/>
            <a:ext cx="1530350" cy="1204913"/>
          </a:xfrm>
          <a:prstGeom prst="rect">
            <a:avLst/>
          </a:prstGeom>
          <a:noFill/>
        </p:spPr>
      </p:pic>
      <p:pic>
        <p:nvPicPr>
          <p:cNvPr id="29" name="Picture 10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2479" y="2845519"/>
            <a:ext cx="2341563" cy="1217613"/>
          </a:xfrm>
          <a:prstGeom prst="rect">
            <a:avLst/>
          </a:prstGeom>
          <a:noFill/>
        </p:spPr>
      </p:pic>
      <p:pic>
        <p:nvPicPr>
          <p:cNvPr id="30" name="Picture 1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404" y="3656732"/>
            <a:ext cx="1800225" cy="1203325"/>
          </a:xfrm>
          <a:prstGeom prst="rect">
            <a:avLst/>
          </a:prstGeom>
          <a:noFill/>
        </p:spPr>
      </p:pic>
      <p:pic>
        <p:nvPicPr>
          <p:cNvPr id="31" name="Picture 12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7879" y="4105994"/>
            <a:ext cx="1393825" cy="1219200"/>
          </a:xfrm>
          <a:prstGeom prst="rect">
            <a:avLst/>
          </a:prstGeom>
          <a:noFill/>
        </p:spPr>
      </p:pic>
      <p:pic>
        <p:nvPicPr>
          <p:cNvPr id="32" name="Picture 13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3417" y="4645744"/>
            <a:ext cx="1200150" cy="1216025"/>
          </a:xfrm>
          <a:prstGeom prst="rect">
            <a:avLst/>
          </a:prstGeom>
          <a:noFill/>
        </p:spPr>
      </p:pic>
      <p:pic>
        <p:nvPicPr>
          <p:cNvPr id="33" name="Picture 15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3529" y="5096594"/>
            <a:ext cx="1704975" cy="1428750"/>
          </a:xfrm>
          <a:prstGeom prst="rect">
            <a:avLst/>
          </a:prstGeom>
          <a:noFill/>
        </p:spPr>
      </p:pic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2452117" y="1270719"/>
            <a:ext cx="6389687" cy="3419475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rot="10800000">
            <a:off x="459161" y="2844552"/>
            <a:ext cx="6389688" cy="3419475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 rot="1677409">
            <a:off x="2566230" y="4650785"/>
            <a:ext cx="2257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>
                    <a:lumMod val="95000"/>
                  </a:schemeClr>
                </a:solidFill>
                <a:latin typeface="+mj-lt"/>
              </a:rPr>
              <a:t>Resonance Frequency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 rot="1679511">
            <a:off x="4727038" y="2455272"/>
            <a:ext cx="1555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>
                    <a:lumMod val="95000"/>
                  </a:schemeClr>
                </a:solidFill>
                <a:latin typeface="+mj-lt"/>
              </a:rPr>
              <a:t>Effective Mass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651892" y="3205882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>
                    <a:lumMod val="95000"/>
                  </a:schemeClr>
                </a:solidFill>
                <a:latin typeface="+mj-lt"/>
              </a:rPr>
              <a:t>Hz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5963667" y="6087194"/>
            <a:ext cx="623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>
                    <a:lumMod val="95000"/>
                  </a:schemeClr>
                </a:solidFill>
                <a:latin typeface="+mj-lt"/>
              </a:rPr>
              <a:t>MHz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2858517" y="1135782"/>
            <a:ext cx="404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kg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8529067" y="4152032"/>
            <a:ext cx="41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>
                    <a:lumMod val="95000"/>
                  </a:schemeClr>
                </a:solidFill>
                <a:latin typeface="+mj-lt"/>
              </a:rPr>
              <a:t>pg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/>
          <p:cNvSpPr/>
          <p:nvPr/>
        </p:nvSpPr>
        <p:spPr>
          <a:xfrm>
            <a:off x="488232" y="5722715"/>
            <a:ext cx="2016224" cy="432048"/>
          </a:xfrm>
          <a:prstGeom prst="roundRect">
            <a:avLst/>
          </a:prstGeom>
          <a:solidFill>
            <a:srgbClr val="C00000">
              <a:alpha val="61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ounded Rectangle 10"/>
          <p:cNvSpPr/>
          <p:nvPr/>
        </p:nvSpPr>
        <p:spPr>
          <a:xfrm>
            <a:off x="486731" y="1556792"/>
            <a:ext cx="4248472" cy="3168352"/>
          </a:xfrm>
          <a:prstGeom prst="roundRect">
            <a:avLst>
              <a:gd name="adj" fmla="val 17449"/>
            </a:avLst>
          </a:prstGeom>
          <a:gradFill>
            <a:gsLst>
              <a:gs pos="0">
                <a:srgbClr val="808080"/>
              </a:gs>
              <a:gs pos="50000">
                <a:srgbClr val="B9B9B9"/>
              </a:gs>
              <a:gs pos="100000">
                <a:srgbClr val="DDDDDD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smtClean="0"/>
              <a:t>Back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roots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Content Placeholder 66"/>
          <p:cNvSpPr txBox="1">
            <a:spLocks/>
          </p:cNvSpPr>
          <p:nvPr/>
        </p:nvSpPr>
        <p:spPr bwMode="auto">
          <a:xfrm>
            <a:off x="467544" y="5013176"/>
            <a:ext cx="5832648" cy="12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Below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resonance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:	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constant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response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(1/m</a:t>
            </a:r>
            <a:r>
              <a:rPr lang="el-GR" sz="2000" dirty="0" smtClean="0">
                <a:solidFill>
                  <a:srgbClr val="F2F2F2"/>
                </a:solidFill>
                <a:latin typeface="+mn-lt"/>
              </a:rPr>
              <a:t>ω</a:t>
            </a:r>
            <a:r>
              <a:rPr lang="de-DE" sz="2000" baseline="-25000" dirty="0" smtClean="0">
                <a:solidFill>
                  <a:srgbClr val="F2F2F2"/>
                </a:solidFill>
                <a:latin typeface="+mn-lt"/>
              </a:rPr>
              <a:t>0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²)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resonance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	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enhancement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(Q)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Above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resonance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:	</a:t>
            </a:r>
            <a:r>
              <a:rPr lang="de-DE" sz="2000" dirty="0" err="1" smtClean="0">
                <a:solidFill>
                  <a:srgbClr val="F2F2F2"/>
                </a:solidFill>
                <a:latin typeface="+mn-lt"/>
              </a:rPr>
              <a:t>isolation</a:t>
            </a:r>
            <a:r>
              <a:rPr lang="de-DE" sz="2000" dirty="0" smtClean="0">
                <a:solidFill>
                  <a:srgbClr val="F2F2F2"/>
                </a:solidFill>
                <a:latin typeface="+mn-lt"/>
              </a:rPr>
              <a:t> (~1/f²)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P:\talks\Institutsseminar\force transfer fun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835611" cy="3030938"/>
          </a:xfrm>
          <a:prstGeom prst="rect">
            <a:avLst/>
          </a:prstGeom>
          <a:noFill/>
        </p:spPr>
      </p:pic>
      <p:sp>
        <p:nvSpPr>
          <p:cNvPr id="22" name="Abgerundetes Rechteck 21"/>
          <p:cNvSpPr/>
          <p:nvPr/>
        </p:nvSpPr>
        <p:spPr>
          <a:xfrm>
            <a:off x="3079019" y="2924944"/>
            <a:ext cx="1296144" cy="1296144"/>
          </a:xfrm>
          <a:prstGeom prst="roundRect">
            <a:avLst/>
          </a:prstGeom>
          <a:solidFill>
            <a:srgbClr val="C00000">
              <a:alpha val="61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ontent Placeholder 66"/>
          <p:cNvSpPr txBox="1">
            <a:spLocks/>
          </p:cNvSpPr>
          <p:nvPr/>
        </p:nvSpPr>
        <p:spPr bwMode="auto">
          <a:xfrm>
            <a:off x="5004048" y="1556792"/>
            <a:ext cx="4032448" cy="12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dirty="0" err="1" smtClean="0">
                <a:solidFill>
                  <a:srgbClr val="F2F2F2"/>
                </a:solidFill>
                <a:latin typeface="+mn-lt"/>
              </a:rPr>
              <a:t>Susceptibility</a:t>
            </a:r>
            <a:r>
              <a:rPr lang="de-DE" dirty="0" smtClean="0">
                <a:solidFill>
                  <a:srgbClr val="F2F2F2"/>
                </a:solidFill>
                <a:latin typeface="+mn-lt"/>
              </a:rPr>
              <a:t>: </a:t>
            </a:r>
            <a:r>
              <a:rPr lang="de-DE" dirty="0" err="1" smtClean="0">
                <a:solidFill>
                  <a:srgbClr val="F2F2F2"/>
                </a:solidFill>
                <a:latin typeface="+mn-lt"/>
              </a:rPr>
              <a:t>free</a:t>
            </a:r>
            <a:r>
              <a:rPr lang="de-DE" dirty="0" smtClean="0">
                <a:solidFill>
                  <a:srgbClr val="F2F2F2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n-lt"/>
              </a:rPr>
              <a:t>mass</a:t>
            </a:r>
            <a:r>
              <a:rPr lang="de-DE" dirty="0" smtClean="0">
                <a:solidFill>
                  <a:srgbClr val="F2F2F2"/>
                </a:solidFill>
                <a:latin typeface="+mn-lt"/>
              </a:rPr>
              <a:t> → </a:t>
            </a:r>
            <a:r>
              <a:rPr lang="de-DE" dirty="0" err="1" smtClean="0">
                <a:solidFill>
                  <a:srgbClr val="F2F2F2"/>
                </a:solidFill>
                <a:latin typeface="+mn-lt"/>
              </a:rPr>
              <a:t>oscillator</a:t>
            </a:r>
            <a:endParaRPr lang="de-DE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5" name="Content Placeholder 66"/>
          <p:cNvSpPr txBox="1">
            <a:spLocks/>
          </p:cNvSpPr>
          <p:nvPr/>
        </p:nvSpPr>
        <p:spPr bwMode="auto">
          <a:xfrm>
            <a:off x="5004048" y="2780928"/>
            <a:ext cx="4032448" cy="12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m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mem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m	=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mass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of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oscillator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l-GR" dirty="0" smtClean="0">
                <a:solidFill>
                  <a:srgbClr val="F2F2F2"/>
                </a:solidFill>
              </a:rPr>
              <a:t>ω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mem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</a:t>
            </a:r>
            <a:r>
              <a:rPr lang="el-GR" dirty="0" smtClean="0">
                <a:solidFill>
                  <a:srgbClr val="F2F2F2"/>
                </a:solidFill>
                <a:latin typeface="+mj-lt"/>
              </a:rPr>
              <a:t>ω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0	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resonance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frequency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Q		=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quality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factor</a:t>
            </a:r>
            <a:endParaRPr lang="de-DE" dirty="0">
              <a:solidFill>
                <a:srgbClr val="F2F2F2"/>
              </a:solidFill>
              <a:latin typeface="+mj-lt"/>
            </a:endParaRPr>
          </a:p>
        </p:txBody>
      </p:sp>
      <p:pic>
        <p:nvPicPr>
          <p:cNvPr id="278534" name="Picture 6" descr="C:\Users\towest\Desktop\talks\GEO ISC meeting 2011_05_06\H_in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24475"/>
            <a:ext cx="4032448" cy="612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6.33966E-7 L -0.11007 -0.17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97131E-6 L 1.66667E-6 -0.052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2" grpId="0" animBg="1"/>
      <p:bldP spid="22" grpId="1" animBg="1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491880" y="1484784"/>
            <a:ext cx="5400600" cy="3888432"/>
          </a:xfrm>
          <a:prstGeom prst="roundRect">
            <a:avLst>
              <a:gd name="adj" fmla="val 12730"/>
            </a:avLst>
          </a:prstGeom>
          <a:gradFill>
            <a:gsLst>
              <a:gs pos="0">
                <a:srgbClr val="808080"/>
              </a:gs>
              <a:gs pos="50000">
                <a:srgbClr val="B9B9B9"/>
              </a:gs>
              <a:gs pos="100000">
                <a:srgbClr val="DDDDDD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smtClean="0"/>
              <a:t>SQL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1187624" y="3789040"/>
            <a:ext cx="1" cy="648072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5" name="Picture 7" descr="C:\Users\towest\Desktop\talks\GEO ISC meeting 2011_05_06\Grad_inv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40" y="2780928"/>
            <a:ext cx="2760476" cy="696191"/>
          </a:xfrm>
          <a:prstGeom prst="rect">
            <a:avLst/>
          </a:prstGeom>
          <a:noFill/>
        </p:spPr>
      </p:pic>
      <p:pic>
        <p:nvPicPr>
          <p:cNvPr id="16" name="Picture 8" descr="C:\Users\towest\Desktop\talks\GEO ISC meeting 2011_05_06\Gshot_in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48" y="1844824"/>
            <a:ext cx="2460952" cy="744762"/>
          </a:xfrm>
          <a:prstGeom prst="rect">
            <a:avLst/>
          </a:prstGeom>
          <a:noFill/>
        </p:spPr>
      </p:pic>
      <p:pic>
        <p:nvPicPr>
          <p:cNvPr id="18" name="Picture 9" descr="C:\Users\towest\Desktop\talks\GEO ISC meeting 2011_05_06\Gsql_inve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61892"/>
            <a:ext cx="1861905" cy="420952"/>
          </a:xfrm>
          <a:prstGeom prst="rect">
            <a:avLst/>
          </a:prstGeom>
          <a:noFill/>
        </p:spPr>
      </p:pic>
      <p:sp>
        <p:nvSpPr>
          <p:cNvPr id="19" name="Content Placeholder 66"/>
          <p:cNvSpPr txBox="1">
            <a:spLocks/>
          </p:cNvSpPr>
          <p:nvPr/>
        </p:nvSpPr>
        <p:spPr bwMode="auto">
          <a:xfrm>
            <a:off x="107504" y="5805264"/>
            <a:ext cx="3888432" cy="9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 r²P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0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= total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reflected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power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(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Formulas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valid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for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B12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interferometer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de-DE" dirty="0">
              <a:solidFill>
                <a:srgbClr val="F2F2F2"/>
              </a:solidFill>
              <a:latin typeface="+mj-lt"/>
            </a:endParaRPr>
          </a:p>
        </p:txBody>
      </p:sp>
      <p:pic>
        <p:nvPicPr>
          <p:cNvPr id="279557" name="Picture 5" descr="C:\Users\towest\Desktop\talks\GEO ISC meeting 2011_05_06\Popt_inve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05064"/>
            <a:ext cx="1369622" cy="288032"/>
          </a:xfrm>
          <a:prstGeom prst="rect">
            <a:avLst/>
          </a:prstGeom>
          <a:noFill/>
        </p:spPr>
      </p:pic>
      <p:pic>
        <p:nvPicPr>
          <p:cNvPr id="1028" name="Picture 4" descr="C:\Users\towest\Desktop\talks\GEO ISC meeting 2011_05_06\SQL_1E5W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700808"/>
            <a:ext cx="4844806" cy="3450038"/>
          </a:xfrm>
          <a:prstGeom prst="rect">
            <a:avLst/>
          </a:prstGeom>
          <a:noFill/>
        </p:spPr>
      </p:pic>
      <p:pic>
        <p:nvPicPr>
          <p:cNvPr id="1026" name="Picture 2" descr="C:\Users\towest\Desktop\talks\GEO ISC meeting 2011_05_06\SQL_3E3W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700808"/>
            <a:ext cx="4844806" cy="3450038"/>
          </a:xfrm>
          <a:prstGeom prst="rect">
            <a:avLst/>
          </a:prstGeom>
          <a:noFill/>
        </p:spPr>
      </p:pic>
      <p:pic>
        <p:nvPicPr>
          <p:cNvPr id="1027" name="Picture 3" descr="C:\Users\towest\Desktop\talks\GEO ISC meeting 2011_05_06\SQL_1E2W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707154"/>
            <a:ext cx="4844806" cy="34500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interpretation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3312368" cy="4565103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Lehnert </a:t>
            </a:r>
            <a:r>
              <a:rPr lang="de-DE" sz="2200" dirty="0" err="1" smtClean="0"/>
              <a:t>group</a:t>
            </a:r>
            <a:endParaRPr lang="de-DE" sz="2200" dirty="0" smtClean="0"/>
          </a:p>
          <a:p>
            <a:pPr>
              <a:buClr>
                <a:srgbClr val="C00000"/>
              </a:buClr>
            </a:pPr>
            <a:r>
              <a:rPr lang="de-DE" sz="1800" dirty="0" err="1" smtClean="0"/>
              <a:t>Sensitivity</a:t>
            </a:r>
            <a:r>
              <a:rPr lang="de-DE" sz="1800" dirty="0" smtClean="0"/>
              <a:t> was </a:t>
            </a:r>
            <a:r>
              <a:rPr lang="de-DE" sz="1800" dirty="0" err="1" smtClean="0"/>
              <a:t>normalized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peak</a:t>
            </a:r>
            <a:r>
              <a:rPr lang="de-DE" sz="1800" dirty="0" smtClean="0"/>
              <a:t> </a:t>
            </a:r>
            <a:r>
              <a:rPr lang="de-DE" sz="1800" dirty="0" err="1" smtClean="0"/>
              <a:t>value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SQL</a:t>
            </a:r>
          </a:p>
          <a:p>
            <a:pPr>
              <a:buClr>
                <a:srgbClr val="C00000"/>
              </a:buClr>
            </a:pPr>
            <a:r>
              <a:rPr lang="de-DE" sz="1800" dirty="0" smtClean="0"/>
              <a:t>But </a:t>
            </a:r>
            <a:r>
              <a:rPr lang="de-DE" sz="1800" dirty="0" err="1" smtClean="0"/>
              <a:t>neither</a:t>
            </a:r>
            <a:r>
              <a:rPr lang="de-DE" sz="1800" dirty="0" smtClean="0"/>
              <a:t> </a:t>
            </a:r>
            <a:r>
              <a:rPr lang="de-DE" sz="1800" dirty="0" err="1" smtClean="0"/>
              <a:t>oscillator</a:t>
            </a:r>
            <a:r>
              <a:rPr lang="de-DE" sz="1800" dirty="0" smtClean="0"/>
              <a:t> </a:t>
            </a:r>
            <a:r>
              <a:rPr lang="de-DE" sz="1800" dirty="0" err="1" smtClean="0"/>
              <a:t>nor</a:t>
            </a:r>
            <a:r>
              <a:rPr lang="de-DE" sz="1800" dirty="0" smtClean="0"/>
              <a:t> </a:t>
            </a:r>
            <a:r>
              <a:rPr lang="de-DE" sz="1800" dirty="0" err="1" smtClean="0"/>
              <a:t>free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SQL </a:t>
            </a:r>
            <a:r>
              <a:rPr lang="de-DE" sz="1800" dirty="0" err="1" smtClean="0"/>
              <a:t>were</a:t>
            </a:r>
            <a:r>
              <a:rPr lang="de-DE" sz="1800" dirty="0" smtClean="0"/>
              <a:t> (</a:t>
            </a:r>
            <a:r>
              <a:rPr lang="de-DE" sz="1800" dirty="0" err="1" smtClean="0"/>
              <a:t>could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) </a:t>
            </a:r>
            <a:r>
              <a:rPr lang="de-DE" sz="1800" dirty="0" err="1" smtClean="0"/>
              <a:t>beaten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→</a:t>
            </a:r>
            <a:r>
              <a:rPr lang="de-DE" sz="1800" dirty="0" smtClean="0"/>
              <a:t>	Linear </a:t>
            </a:r>
            <a:r>
              <a:rPr lang="de-DE" sz="1800" dirty="0" err="1" smtClean="0"/>
              <a:t>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readout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endParaRPr lang="de-DE" sz="500" dirty="0" smtClean="0"/>
          </a:p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Trick:</a:t>
            </a:r>
          </a:p>
          <a:p>
            <a:pPr>
              <a:buClr>
                <a:srgbClr val="C00000"/>
              </a:buClr>
            </a:pPr>
            <a:r>
              <a:rPr lang="de-DE" sz="1800" dirty="0" smtClean="0"/>
              <a:t>A </a:t>
            </a:r>
            <a:r>
              <a:rPr lang="de-DE" sz="1800" dirty="0" err="1" smtClean="0"/>
              <a:t>force</a:t>
            </a:r>
            <a:r>
              <a:rPr lang="de-DE" sz="1800" dirty="0" smtClean="0"/>
              <a:t> SQL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introduced</a:t>
            </a:r>
            <a:endParaRPr lang="de-DE" sz="1800" dirty="0" smtClean="0"/>
          </a:p>
          <a:p>
            <a:pPr>
              <a:buClr>
                <a:srgbClr val="C00000"/>
              </a:buClr>
            </a:pPr>
            <a:r>
              <a:rPr lang="de-DE" sz="1800" dirty="0" err="1" smtClean="0"/>
              <a:t>Positions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forces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inferred</a:t>
            </a:r>
            <a:endParaRPr lang="de-DE" sz="1800" dirty="0" smtClean="0"/>
          </a:p>
          <a:p>
            <a:pPr>
              <a:buClr>
                <a:srgbClr val="C00000"/>
              </a:buClr>
            </a:pPr>
            <a:r>
              <a:rPr lang="de-DE" sz="1800" dirty="0" smtClean="0"/>
              <a:t>BUT </a:t>
            </a:r>
            <a:r>
              <a:rPr lang="de-DE" sz="1800" dirty="0" err="1" smtClean="0"/>
              <a:t>force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classical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→</a:t>
            </a:r>
            <a:r>
              <a:rPr lang="de-DE" sz="1800" dirty="0" smtClean="0"/>
              <a:t>	</a:t>
            </a:r>
            <a:r>
              <a:rPr lang="de-DE" sz="1800" dirty="0" err="1" smtClean="0"/>
              <a:t>no</a:t>
            </a:r>
            <a:r>
              <a:rPr lang="de-DE" sz="1800" dirty="0" smtClean="0"/>
              <a:t> back </a:t>
            </a:r>
            <a:r>
              <a:rPr lang="de-DE" sz="1800" dirty="0" err="1" smtClean="0"/>
              <a:t>action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SQL</a:t>
            </a:r>
          </a:p>
          <a:p>
            <a:pPr>
              <a:buClr>
                <a:srgbClr val="C00000"/>
              </a:buClr>
              <a:buNone/>
            </a:pPr>
            <a:endParaRPr lang="de-DE" sz="1800" dirty="0" smtClean="0"/>
          </a:p>
        </p:txBody>
      </p:sp>
      <p:pic>
        <p:nvPicPr>
          <p:cNvPr id="275458" name="Picture 2" descr="C:\Users\towest\Desktop\talks\GEO ISC meeting 2011_05_06\Teufel sensitiv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09212"/>
            <a:ext cx="5257725" cy="3900108"/>
          </a:xfrm>
          <a:prstGeom prst="rect">
            <a:avLst/>
          </a:prstGeom>
          <a:noFill/>
        </p:spPr>
      </p:pic>
      <p:pic>
        <p:nvPicPr>
          <p:cNvPr id="275459" name="Picture 3" descr="C:\Users\towest\Desktop\talks\GEO ISC meeting 2011_05_06\Teufel ti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3" y="1415094"/>
            <a:ext cx="5256584" cy="771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Lets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lemmings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2880320" cy="247687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err="1" smtClean="0"/>
              <a:t>Kippenberg</a:t>
            </a:r>
            <a:r>
              <a:rPr lang="de-DE" sz="2200" dirty="0" smtClean="0"/>
              <a:t> </a:t>
            </a:r>
            <a:r>
              <a:rPr lang="de-DE" sz="2200" dirty="0" err="1" smtClean="0"/>
              <a:t>group</a:t>
            </a:r>
            <a:endParaRPr lang="de-DE" sz="2200" dirty="0" smtClean="0"/>
          </a:p>
          <a:p>
            <a:pPr lvl="0">
              <a:buClr>
                <a:srgbClr val="C00000"/>
              </a:buClr>
            </a:pPr>
            <a:r>
              <a:rPr lang="de-DE" sz="1800" dirty="0" err="1" smtClean="0"/>
              <a:t>Followed</a:t>
            </a:r>
            <a:r>
              <a:rPr lang="de-DE" sz="1800" dirty="0" smtClean="0"/>
              <a:t> Lehnert</a:t>
            </a:r>
          </a:p>
          <a:p>
            <a:pPr lvl="0">
              <a:buClr>
                <a:srgbClr val="C00000"/>
              </a:buClr>
            </a:pPr>
            <a:r>
              <a:rPr lang="de-DE" sz="1800" dirty="0" smtClean="0"/>
              <a:t>People </a:t>
            </a:r>
            <a:r>
              <a:rPr lang="de-DE" sz="1800" dirty="0" err="1" smtClean="0"/>
              <a:t>tend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„</a:t>
            </a:r>
            <a:r>
              <a:rPr lang="de-DE" sz="1800" dirty="0" err="1" smtClean="0"/>
              <a:t>forget</a:t>
            </a:r>
            <a:r>
              <a:rPr lang="de-DE" sz="1800" dirty="0" smtClean="0"/>
              <a:t>“ </a:t>
            </a:r>
            <a:r>
              <a:rPr lang="de-DE" sz="1800" dirty="0" err="1" smtClean="0"/>
              <a:t>the</a:t>
            </a:r>
            <a:r>
              <a:rPr lang="de-DE" sz="1800" dirty="0" smtClean="0"/>
              <a:t> SQL </a:t>
            </a:r>
            <a:r>
              <a:rPr lang="de-DE" sz="1800" dirty="0" err="1" smtClean="0"/>
              <a:t>definition</a:t>
            </a:r>
            <a:r>
              <a:rPr lang="de-DE" sz="1800" dirty="0" smtClean="0"/>
              <a:t>?</a:t>
            </a:r>
            <a:endParaRPr lang="de-DE" sz="1800" dirty="0" smtClean="0"/>
          </a:p>
          <a:p>
            <a:pPr lvl="0">
              <a:buClr>
                <a:srgbClr val="C00000"/>
              </a:buClr>
            </a:pPr>
            <a:r>
              <a:rPr lang="de-DE" sz="1800" dirty="0" err="1" smtClean="0"/>
              <a:t>Inferred</a:t>
            </a:r>
            <a:r>
              <a:rPr lang="de-DE" sz="1800" dirty="0" smtClean="0"/>
              <a:t> </a:t>
            </a:r>
            <a:r>
              <a:rPr lang="de-DE" sz="1800" dirty="0" err="1" smtClean="0"/>
              <a:t>shot</a:t>
            </a:r>
            <a:r>
              <a:rPr lang="de-DE" sz="1800" dirty="0" smtClean="0"/>
              <a:t> </a:t>
            </a:r>
            <a:r>
              <a:rPr lang="de-DE" sz="1800" dirty="0" err="1" smtClean="0"/>
              <a:t>noise</a:t>
            </a:r>
            <a:r>
              <a:rPr lang="de-DE" sz="1800" dirty="0" smtClean="0"/>
              <a:t> </a:t>
            </a:r>
            <a:r>
              <a:rPr lang="de-DE" sz="1800" dirty="0" err="1" smtClean="0"/>
              <a:t>below</a:t>
            </a:r>
            <a:r>
              <a:rPr lang="de-DE" sz="1800" dirty="0" smtClean="0"/>
              <a:t>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noises</a:t>
            </a:r>
            <a:endParaRPr lang="de-DE" sz="1800" dirty="0" smtClean="0"/>
          </a:p>
          <a:p>
            <a:pPr>
              <a:buClr>
                <a:srgbClr val="C00000"/>
              </a:buClr>
            </a:pPr>
            <a:endParaRPr lang="de-DE" sz="1800" dirty="0" smtClean="0"/>
          </a:p>
        </p:txBody>
      </p:sp>
      <p:grpSp>
        <p:nvGrpSpPr>
          <p:cNvPr id="11" name="Gruppieren 10"/>
          <p:cNvGrpSpPr/>
          <p:nvPr/>
        </p:nvGrpSpPr>
        <p:grpSpPr>
          <a:xfrm>
            <a:off x="3498824" y="1196752"/>
            <a:ext cx="5177632" cy="1733392"/>
            <a:chOff x="3779912" y="836712"/>
            <a:chExt cx="5177632" cy="1733392"/>
          </a:xfrm>
        </p:grpSpPr>
        <p:pic>
          <p:nvPicPr>
            <p:cNvPr id="10" name="Picture 3" descr="C:\Users\towest\Desktop\talks\GEO ISC meeting 2011_05_06\Kippenberg abstract.png"/>
            <p:cNvPicPr>
              <a:picLocks noChangeAspect="1" noChangeArrowheads="1"/>
            </p:cNvPicPr>
            <p:nvPr/>
          </p:nvPicPr>
          <p:blipFill>
            <a:blip r:embed="rId2" cstate="print"/>
            <a:srcRect t="32586"/>
            <a:stretch>
              <a:fillRect/>
            </a:stretch>
          </p:blipFill>
          <p:spPr bwMode="auto">
            <a:xfrm>
              <a:off x="3779912" y="964668"/>
              <a:ext cx="5177632" cy="1605436"/>
            </a:xfrm>
            <a:prstGeom prst="rect">
              <a:avLst/>
            </a:prstGeom>
            <a:noFill/>
          </p:spPr>
        </p:pic>
        <p:pic>
          <p:nvPicPr>
            <p:cNvPr id="276483" name="Picture 3" descr="C:\Users\towest\Desktop\talks\GEO ISC meeting 2011_05_06\Kippenberg abstract.png"/>
            <p:cNvPicPr>
              <a:picLocks noChangeAspect="1" noChangeArrowheads="1"/>
            </p:cNvPicPr>
            <p:nvPr/>
          </p:nvPicPr>
          <p:blipFill>
            <a:blip r:embed="rId2" cstate="print"/>
            <a:srcRect b="68431"/>
            <a:stretch>
              <a:fillRect/>
            </a:stretch>
          </p:blipFill>
          <p:spPr bwMode="auto">
            <a:xfrm>
              <a:off x="3779912" y="836712"/>
              <a:ext cx="5177632" cy="751926"/>
            </a:xfrm>
            <a:prstGeom prst="rect">
              <a:avLst/>
            </a:prstGeom>
            <a:noFill/>
          </p:spPr>
        </p:pic>
      </p:grpSp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3" cstate="print"/>
          <a:srcRect l="1543" t="1260" r="1543" b="1260"/>
          <a:stretch>
            <a:fillRect/>
          </a:stretch>
        </p:blipFill>
        <p:spPr bwMode="auto">
          <a:xfrm>
            <a:off x="179512" y="3631944"/>
            <a:ext cx="2232248" cy="274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5" descr="C:\Users\towest\Desktop\talks\GEO ISC meeting 2011_05_06\Kippenberg sensitiv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824" y="3068960"/>
            <a:ext cx="5166618" cy="33427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smtClean="0"/>
              <a:t>B12 </a:t>
            </a:r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 smtClean="0"/>
              <a:t>suspension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9992" y="1255291"/>
            <a:ext cx="425767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u="sng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mechanical</a:t>
            </a:r>
            <a:r>
              <a:rPr lang="de-DE" u="sng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u="sng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properties</a:t>
            </a:r>
            <a:endParaRPr lang="de-DE" u="sng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frame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		7,5</a:t>
            </a:r>
            <a:r>
              <a:rPr lang="de-DE" baseline="30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mm</a:t>
            </a:r>
            <a:r>
              <a:rPr lang="de-DE" baseline="30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x 200 µm</a:t>
            </a: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area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		1,5 mm x 1,5 mm</a:t>
            </a: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thickness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	75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nm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effective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mass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~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100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ng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j-lt"/>
              <a:cs typeface="Arial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resonance freq.:	~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100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kHz	</a:t>
            </a: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Q-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factor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	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~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10</a:t>
            </a: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6</a:t>
            </a:r>
            <a:endParaRPr lang="en-US" baseline="30000" dirty="0">
              <a:solidFill>
                <a:schemeClr val="bg1">
                  <a:lumMod val="95000"/>
                </a:schemeClr>
              </a:solidFill>
              <a:latin typeface="+mj-lt"/>
              <a:cs typeface="Arial" charset="0"/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de-DE" u="sng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optical</a:t>
            </a:r>
            <a:r>
              <a:rPr lang="de-DE" u="sng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u="sng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properties</a:t>
            </a:r>
            <a:endParaRPr lang="de-DE" u="sng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de-DE" u="sng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reflectivity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~ 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30% </a:t>
            </a:r>
            <a:endParaRPr lang="de-DE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absorption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	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≤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150 ppm</a:t>
            </a: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scattering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	→ 0</a:t>
            </a: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flatness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		1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nm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?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roughness:	0,2 nm?</a:t>
            </a:r>
            <a:endParaRPr lang="de-DE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ＭＳ Ｐゴシック" pitchFamily="52" charset="-128"/>
              </a:rPr>
              <a:t>[J.D. Thompson et al. arXiv:0711.2263]</a:t>
            </a:r>
          </a:p>
          <a:p>
            <a:endParaRPr lang="de-DE" sz="1200" dirty="0">
              <a:solidFill>
                <a:schemeClr val="bg1">
                  <a:lumMod val="95000"/>
                </a:schemeClr>
              </a:solidFill>
              <a:latin typeface="+mj-lt"/>
              <a:ea typeface="ＭＳ Ｐゴシック" pitchFamily="52" charset="-128"/>
            </a:endParaRPr>
          </a:p>
        </p:txBody>
      </p:sp>
      <p:grpSp>
        <p:nvGrpSpPr>
          <p:cNvPr id="8" name="Group 20"/>
          <p:cNvGrpSpPr>
            <a:grpSpLocks noChangeAspect="1"/>
          </p:cNvGrpSpPr>
          <p:nvPr/>
        </p:nvGrpSpPr>
        <p:grpSpPr bwMode="auto">
          <a:xfrm>
            <a:off x="957956" y="1700808"/>
            <a:ext cx="2893964" cy="1967268"/>
            <a:chOff x="442" y="714"/>
            <a:chExt cx="2211" cy="1503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442" y="714"/>
              <a:ext cx="2211" cy="15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13" descr="membran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" y="764"/>
              <a:ext cx="2098" cy="13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9"/>
          <p:cNvGrpSpPr>
            <a:grpSpLocks noChangeAspect="1"/>
          </p:cNvGrpSpPr>
          <p:nvPr/>
        </p:nvGrpSpPr>
        <p:grpSpPr bwMode="auto">
          <a:xfrm>
            <a:off x="971600" y="3789040"/>
            <a:ext cx="2893964" cy="2301035"/>
            <a:chOff x="442" y="2245"/>
            <a:chExt cx="2211" cy="1758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42" y="2245"/>
              <a:ext cx="2211" cy="17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" y="2295"/>
              <a:ext cx="2098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3456384" cy="50405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err="1" smtClean="0"/>
              <a:t>SiN</a:t>
            </a:r>
            <a:r>
              <a:rPr lang="de-DE" sz="2200" dirty="0" smtClean="0"/>
              <a:t> </a:t>
            </a:r>
            <a:r>
              <a:rPr lang="de-DE" sz="2200" dirty="0" err="1" smtClean="0"/>
              <a:t>membrane</a:t>
            </a:r>
            <a:r>
              <a:rPr lang="de-DE" sz="2200" dirty="0" smtClean="0"/>
              <a:t> in SI </a:t>
            </a:r>
            <a:r>
              <a:rPr lang="de-DE" sz="2200" dirty="0" err="1" smtClean="0"/>
              <a:t>frame</a:t>
            </a:r>
            <a:endParaRPr lang="de-DE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5220072" y="1700808"/>
            <a:ext cx="2952328" cy="28083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smtClean="0"/>
              <a:t>B12 </a:t>
            </a:r>
            <a:r>
              <a:rPr lang="de-DE" dirty="0" err="1" smtClean="0"/>
              <a:t>interferometer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6510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Michelson </a:t>
            </a:r>
            <a:r>
              <a:rPr lang="de-DE" sz="2200" dirty="0" err="1" smtClean="0"/>
              <a:t>Sagnac</a:t>
            </a:r>
            <a:r>
              <a:rPr lang="de-DE" sz="2200" dirty="0" smtClean="0"/>
              <a:t> </a:t>
            </a:r>
            <a:r>
              <a:rPr lang="de-DE" sz="2200" dirty="0" err="1" smtClean="0"/>
              <a:t>configuration</a:t>
            </a:r>
            <a:endParaRPr lang="de-DE" sz="2200" dirty="0" smtClean="0"/>
          </a:p>
          <a:p>
            <a:pPr lvl="0">
              <a:buClr>
                <a:srgbClr val="C00000"/>
              </a:buClr>
            </a:pPr>
            <a:r>
              <a:rPr lang="de-DE" sz="1800" dirty="0" smtClean="0"/>
              <a:t>Membrane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common</a:t>
            </a:r>
            <a:r>
              <a:rPr lang="de-DE" sz="1800" dirty="0" smtClean="0"/>
              <a:t> end </a:t>
            </a:r>
            <a:r>
              <a:rPr lang="de-DE" sz="1800" dirty="0" err="1" smtClean="0"/>
              <a:t>mirror</a:t>
            </a:r>
            <a:endParaRPr lang="de-DE" sz="1800" dirty="0" smtClean="0"/>
          </a:p>
          <a:p>
            <a:pPr lvl="0">
              <a:buClr>
                <a:srgbClr val="C00000"/>
              </a:buClr>
              <a:buNone/>
            </a:pPr>
            <a:r>
              <a:rPr lang="de-DE" sz="1800" dirty="0" smtClean="0"/>
              <a:t>	</a:t>
            </a:r>
            <a:r>
              <a:rPr lang="de-DE" sz="1800" dirty="0" err="1" smtClean="0"/>
              <a:t>of</a:t>
            </a:r>
            <a:r>
              <a:rPr lang="de-DE" sz="1800" dirty="0" smtClean="0"/>
              <a:t> a Michelson </a:t>
            </a:r>
            <a:r>
              <a:rPr lang="de-DE" sz="1800" dirty="0" err="1" smtClean="0"/>
              <a:t>interferometer</a:t>
            </a:r>
            <a:endParaRPr lang="de-DE" sz="1800" dirty="0" smtClean="0"/>
          </a:p>
          <a:p>
            <a:pPr lvl="0"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  →</a:t>
            </a:r>
            <a:r>
              <a:rPr lang="de-DE" sz="1800" dirty="0" smtClean="0"/>
              <a:t>	</a:t>
            </a:r>
            <a:r>
              <a:rPr lang="de-DE" sz="1800" dirty="0" err="1" smtClean="0"/>
              <a:t>displacement</a:t>
            </a:r>
            <a:r>
              <a:rPr lang="de-DE" sz="1800" dirty="0" smtClean="0"/>
              <a:t> </a:t>
            </a:r>
            <a:r>
              <a:rPr lang="de-DE" sz="1800" dirty="0" err="1" smtClean="0"/>
              <a:t>sensitivity</a:t>
            </a:r>
            <a:r>
              <a:rPr lang="de-DE" sz="1800" dirty="0" smtClean="0"/>
              <a:t> </a:t>
            </a:r>
            <a:r>
              <a:rPr lang="de-DE" sz="1800" dirty="0" err="1" smtClean="0"/>
              <a:t>doubled</a:t>
            </a:r>
            <a:endParaRPr lang="de-DE" sz="1800" dirty="0" smtClean="0"/>
          </a:p>
          <a:p>
            <a:pPr lvl="0">
              <a:buClr>
                <a:srgbClr val="C00000"/>
              </a:buClr>
              <a:buNone/>
            </a:pPr>
            <a:endParaRPr lang="de-DE" sz="500" dirty="0" smtClean="0"/>
          </a:p>
          <a:p>
            <a:pPr>
              <a:buClr>
                <a:srgbClr val="C00000"/>
              </a:buClr>
            </a:pPr>
            <a:r>
              <a:rPr lang="de-DE" sz="1800" dirty="0" err="1" smtClean="0"/>
              <a:t>Transmitted</a:t>
            </a:r>
            <a:r>
              <a:rPr lang="de-DE" sz="1800" dirty="0" smtClean="0"/>
              <a:t> </a:t>
            </a:r>
            <a:r>
              <a:rPr lang="de-DE" sz="1800" dirty="0" err="1" smtClean="0"/>
              <a:t>light</a:t>
            </a:r>
            <a:r>
              <a:rPr lang="de-DE" sz="1800" dirty="0" smtClean="0"/>
              <a:t> </a:t>
            </a:r>
            <a:r>
              <a:rPr lang="de-DE" sz="1800" dirty="0" err="1" smtClean="0"/>
              <a:t>circulates</a:t>
            </a:r>
            <a:r>
              <a:rPr lang="de-DE" sz="1800" dirty="0" smtClean="0"/>
              <a:t> in a    </a:t>
            </a:r>
            <a:r>
              <a:rPr lang="de-DE" sz="1800" dirty="0" err="1" smtClean="0"/>
              <a:t>Sagnac</a:t>
            </a:r>
            <a:r>
              <a:rPr lang="de-DE" sz="1800" dirty="0" smtClean="0"/>
              <a:t> </a:t>
            </a:r>
            <a:r>
              <a:rPr lang="de-DE" sz="1800" dirty="0" err="1" smtClean="0"/>
              <a:t>mode</a:t>
            </a:r>
            <a:endParaRPr lang="de-DE" sz="1800" dirty="0" smtClean="0"/>
          </a:p>
          <a:p>
            <a:pPr lvl="0"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  →</a:t>
            </a:r>
            <a:r>
              <a:rPr lang="de-DE" sz="1800" dirty="0" smtClean="0"/>
              <a:t>	</a:t>
            </a:r>
            <a:r>
              <a:rPr lang="de-DE" sz="1800" dirty="0" err="1" smtClean="0"/>
              <a:t>d</a:t>
            </a:r>
            <a:r>
              <a:rPr lang="de-DE" sz="1800" dirty="0" err="1" smtClean="0"/>
              <a:t>ark</a:t>
            </a:r>
            <a:r>
              <a:rPr lang="de-DE" sz="1800" dirty="0" smtClean="0"/>
              <a:t> </a:t>
            </a:r>
            <a:r>
              <a:rPr lang="de-DE" sz="1800" dirty="0" err="1" smtClean="0"/>
              <a:t>output</a:t>
            </a:r>
            <a:r>
              <a:rPr lang="de-DE" sz="1800" dirty="0" smtClean="0"/>
              <a:t>, </a:t>
            </a:r>
            <a:r>
              <a:rPr lang="de-DE" sz="1800" dirty="0" err="1" smtClean="0"/>
              <a:t>important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endParaRPr lang="de-DE" sz="1800" dirty="0" smtClean="0"/>
          </a:p>
          <a:p>
            <a:pPr lvl="1">
              <a:buClr>
                <a:srgbClr val="C00000"/>
              </a:buClr>
            </a:pPr>
            <a:r>
              <a:rPr lang="de-DE" dirty="0" smtClean="0"/>
              <a:t>C</a:t>
            </a:r>
            <a:r>
              <a:rPr lang="de-DE" dirty="0" smtClean="0"/>
              <a:t>ommon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rejection</a:t>
            </a:r>
            <a:endParaRPr lang="de-DE" dirty="0" smtClean="0"/>
          </a:p>
          <a:p>
            <a:pPr lvl="1">
              <a:buClr>
                <a:srgbClr val="C00000"/>
              </a:buClr>
            </a:pPr>
            <a:r>
              <a:rPr lang="de-DE" dirty="0" smtClean="0"/>
              <a:t>O</a:t>
            </a:r>
            <a:r>
              <a:rPr lang="de-DE" dirty="0" smtClean="0"/>
              <a:t>ptical </a:t>
            </a:r>
            <a:r>
              <a:rPr lang="de-DE" dirty="0" err="1" smtClean="0"/>
              <a:t>recycling</a:t>
            </a:r>
            <a:endParaRPr lang="de-DE" dirty="0" smtClean="0"/>
          </a:p>
          <a:p>
            <a:pPr lvl="1">
              <a:buClr>
                <a:srgbClr val="C00000"/>
              </a:buClr>
            </a:pPr>
            <a:endParaRPr lang="de-DE" sz="500" dirty="0" smtClean="0"/>
          </a:p>
          <a:p>
            <a:pPr>
              <a:buClr>
                <a:srgbClr val="C00000"/>
              </a:buClr>
            </a:pPr>
            <a:r>
              <a:rPr lang="de-DE" sz="1800" dirty="0" smtClean="0"/>
              <a:t>H</a:t>
            </a:r>
            <a:r>
              <a:rPr lang="de-DE" sz="1800" dirty="0" smtClean="0"/>
              <a:t>igh </a:t>
            </a:r>
            <a:r>
              <a:rPr lang="de-DE" sz="1800" dirty="0" err="1" smtClean="0"/>
              <a:t>amount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symmetry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 →</a:t>
            </a:r>
            <a:r>
              <a:rPr lang="de-DE" sz="1800" dirty="0" smtClean="0"/>
              <a:t>	</a:t>
            </a:r>
            <a:r>
              <a:rPr lang="de-DE" sz="1800" dirty="0" err="1" smtClean="0"/>
              <a:t>laser</a:t>
            </a:r>
            <a:r>
              <a:rPr lang="de-DE" sz="1800" dirty="0" smtClean="0"/>
              <a:t> </a:t>
            </a:r>
            <a:r>
              <a:rPr lang="de-DE" sz="1800" dirty="0" err="1" smtClean="0"/>
              <a:t>frequency</a:t>
            </a:r>
            <a:r>
              <a:rPr lang="de-DE" sz="1800" dirty="0" smtClean="0"/>
              <a:t> </a:t>
            </a:r>
            <a:r>
              <a:rPr lang="de-DE" sz="1800" dirty="0" err="1" smtClean="0"/>
              <a:t>noise</a:t>
            </a:r>
            <a:r>
              <a:rPr lang="de-DE" sz="1800" dirty="0" smtClean="0"/>
              <a:t> </a:t>
            </a:r>
            <a:r>
              <a:rPr lang="de-DE" sz="1800" dirty="0" err="1" smtClean="0"/>
              <a:t>rejection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endParaRPr lang="de-DE" sz="500" dirty="0" smtClean="0"/>
          </a:p>
          <a:p>
            <a:pPr>
              <a:buClr>
                <a:srgbClr val="C00000"/>
              </a:buClr>
            </a:pPr>
            <a:r>
              <a:rPr lang="de-DE" sz="1800" dirty="0" smtClean="0"/>
              <a:t>S</a:t>
            </a:r>
            <a:r>
              <a:rPr lang="de-DE" sz="1800" dirty="0" smtClean="0"/>
              <a:t>tanding </a:t>
            </a:r>
            <a:r>
              <a:rPr lang="de-DE" sz="1800" dirty="0" err="1" smtClean="0"/>
              <a:t>wave</a:t>
            </a:r>
            <a:r>
              <a:rPr lang="de-DE" sz="1800" dirty="0" smtClean="0"/>
              <a:t> in </a:t>
            </a:r>
            <a:r>
              <a:rPr lang="de-DE" sz="1800" dirty="0" err="1" smtClean="0"/>
              <a:t>Sagnac</a:t>
            </a:r>
            <a:r>
              <a:rPr lang="de-DE" sz="1800" dirty="0" smtClean="0"/>
              <a:t> </a:t>
            </a:r>
            <a:r>
              <a:rPr lang="de-DE" sz="1800" dirty="0" err="1" smtClean="0"/>
              <a:t>intererometer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 →</a:t>
            </a:r>
            <a:r>
              <a:rPr lang="de-DE" sz="1800" dirty="0" smtClean="0"/>
              <a:t>	</a:t>
            </a:r>
            <a:r>
              <a:rPr lang="de-DE" sz="1800" dirty="0" err="1" smtClean="0"/>
              <a:t>low</a:t>
            </a:r>
            <a:r>
              <a:rPr lang="de-DE" sz="1800" dirty="0" smtClean="0"/>
              <a:t> </a:t>
            </a:r>
            <a:r>
              <a:rPr lang="de-DE" sz="1800" dirty="0" smtClean="0"/>
              <a:t>power </a:t>
            </a:r>
            <a:r>
              <a:rPr lang="de-DE" sz="1800" dirty="0" err="1" smtClean="0"/>
              <a:t>absorption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node</a:t>
            </a:r>
            <a:endParaRPr lang="de-DE" sz="1800" dirty="0" smtClean="0"/>
          </a:p>
          <a:p>
            <a:pPr lvl="1">
              <a:buClr>
                <a:srgbClr val="C00000"/>
              </a:buClr>
              <a:buFont typeface="Symbol" pitchFamily="18" charset="2"/>
              <a:buChar char="-"/>
            </a:pPr>
            <a:endParaRPr lang="de-DE" dirty="0" smtClean="0"/>
          </a:p>
          <a:p>
            <a:pPr lvl="1">
              <a:buClr>
                <a:srgbClr val="C00000"/>
              </a:buClr>
              <a:buNone/>
            </a:pPr>
            <a:endParaRPr lang="de-DE" dirty="0" smtClean="0"/>
          </a:p>
          <a:p>
            <a:pPr lvl="0">
              <a:buClr>
                <a:srgbClr val="C00000"/>
              </a:buClr>
              <a:buNone/>
            </a:pPr>
            <a:endParaRPr lang="de-DE" sz="1800" dirty="0" smtClean="0"/>
          </a:p>
          <a:p>
            <a:pPr lvl="0">
              <a:buClr>
                <a:srgbClr val="C00000"/>
              </a:buClr>
            </a:pPr>
            <a:endParaRPr lang="de-DE" sz="1800" dirty="0" smtClean="0"/>
          </a:p>
          <a:p>
            <a:pPr>
              <a:buClr>
                <a:srgbClr val="C00000"/>
              </a:buClr>
            </a:pPr>
            <a:endParaRPr lang="de-DE" sz="1800" dirty="0" err="1" smtClean="0"/>
          </a:p>
        </p:txBody>
      </p:sp>
      <p:pic>
        <p:nvPicPr>
          <p:cNvPr id="7" name="Picture 11" descr="B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696" y="1556792"/>
            <a:ext cx="2906712" cy="3195638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5220072" y="4736345"/>
            <a:ext cx="2952328" cy="852895"/>
            <a:chOff x="5220072" y="4941168"/>
            <a:chExt cx="2952328" cy="852895"/>
          </a:xfrm>
        </p:grpSpPr>
        <p:sp>
          <p:nvSpPr>
            <p:cNvPr id="12" name="Abgerundetes Rechteck 11"/>
            <p:cNvSpPr/>
            <p:nvPr/>
          </p:nvSpPr>
          <p:spPr>
            <a:xfrm>
              <a:off x="5220072" y="4941168"/>
              <a:ext cx="2952328" cy="852895"/>
            </a:xfrm>
            <a:prstGeom prst="roundRect">
              <a:avLst>
                <a:gd name="adj" fmla="val 28296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74434" name="Picture 2" descr="C:\Users\towest\Desktop\talks\GEO ISC meeting 2011_05_06\MiSa modes.png"/>
            <p:cNvPicPr>
              <a:picLocks noChangeAspect="1" noChangeArrowheads="1"/>
            </p:cNvPicPr>
            <p:nvPr/>
          </p:nvPicPr>
          <p:blipFill>
            <a:blip r:embed="rId3" cstate="print">
              <a:lum contrast="-46000"/>
            </a:blip>
            <a:srcRect/>
            <a:stretch>
              <a:fillRect/>
            </a:stretch>
          </p:blipFill>
          <p:spPr bwMode="auto">
            <a:xfrm>
              <a:off x="5344886" y="5004725"/>
              <a:ext cx="2689899" cy="73738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The SQL - a fundamental </a:t>
            </a:r>
            <a:r>
              <a:rPr lang="de-DE" sz="2200" dirty="0" err="1" smtClean="0"/>
              <a:t>limit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classical</a:t>
            </a:r>
            <a:r>
              <a:rPr lang="de-DE" sz="2200" dirty="0" smtClean="0"/>
              <a:t> </a:t>
            </a:r>
            <a:r>
              <a:rPr lang="de-DE" sz="2200" dirty="0" err="1" smtClean="0"/>
              <a:t>interferometry</a:t>
            </a:r>
            <a:endParaRPr lang="de-DE" sz="2200" dirty="0" smtClean="0"/>
          </a:p>
          <a:p>
            <a:pPr>
              <a:buClr>
                <a:srgbClr val="C00000"/>
              </a:buClr>
              <a:buNone/>
            </a:pPr>
            <a:endParaRPr lang="de-DE" sz="1100" dirty="0" smtClean="0"/>
          </a:p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Basics</a:t>
            </a:r>
            <a:endParaRPr lang="en-GB" sz="2200" dirty="0" smtClean="0"/>
          </a:p>
          <a:p>
            <a:pPr marL="34200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smtClean="0"/>
              <a:t>Heisenberg </a:t>
            </a:r>
            <a:r>
              <a:rPr lang="de-DE" dirty="0" err="1" smtClean="0"/>
              <a:t>uncertainty</a:t>
            </a:r>
            <a:endParaRPr lang="de-DE" dirty="0" smtClean="0"/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GB" dirty="0" smtClean="0"/>
              <a:t>Time evolution of a free mass</a:t>
            </a:r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GB" dirty="0" smtClean="0"/>
              <a:t>Shot noise vs. </a:t>
            </a:r>
            <a:r>
              <a:rPr lang="en-GB" dirty="0" smtClean="0"/>
              <a:t>radiation </a:t>
            </a:r>
            <a:r>
              <a:rPr lang="en-GB" dirty="0" smtClean="0"/>
              <a:t>pressure noise</a:t>
            </a:r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GB" dirty="0" smtClean="0"/>
              <a:t>Free mass SQL</a:t>
            </a:r>
          </a:p>
          <a:p>
            <a:pPr marL="0" lvl="1" indent="-342900">
              <a:buClr>
                <a:srgbClr val="C00000"/>
              </a:buClr>
              <a:buNone/>
            </a:pPr>
            <a:endParaRPr lang="de-DE" sz="1100" dirty="0" err="1" smtClean="0"/>
          </a:p>
          <a:p>
            <a:pPr marL="342900" lvl="1" indent="-342900">
              <a:buClr>
                <a:srgbClr val="C00000"/>
              </a:buClr>
              <a:buNone/>
            </a:pPr>
            <a:r>
              <a:rPr lang="de-DE" sz="2200" dirty="0" smtClean="0"/>
              <a:t>Free </a:t>
            </a:r>
            <a:r>
              <a:rPr lang="de-DE" sz="2200" dirty="0" err="1" smtClean="0"/>
              <a:t>mass</a:t>
            </a:r>
            <a:r>
              <a:rPr lang="de-DE" sz="2200" dirty="0" smtClean="0"/>
              <a:t> </a:t>
            </a:r>
            <a:r>
              <a:rPr lang="de-DE" sz="2000" dirty="0" smtClean="0"/>
              <a:t>→</a:t>
            </a:r>
            <a:r>
              <a:rPr lang="de-DE" sz="2200" dirty="0" smtClean="0"/>
              <a:t> </a:t>
            </a:r>
            <a:r>
              <a:rPr lang="de-DE" sz="2200" dirty="0" err="1" smtClean="0"/>
              <a:t>oscillator</a:t>
            </a:r>
            <a:endParaRPr lang="de-DE" sz="2200" dirty="0" smtClean="0"/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smtClean="0"/>
              <a:t>Transfer </a:t>
            </a:r>
            <a:r>
              <a:rPr lang="de-DE" dirty="0" err="1" smtClean="0"/>
              <a:t>function</a:t>
            </a:r>
            <a:endParaRPr lang="de-DE" dirty="0" smtClean="0"/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err="1" smtClean="0"/>
              <a:t>Oscillator</a:t>
            </a:r>
            <a:r>
              <a:rPr lang="de-DE" dirty="0" smtClean="0"/>
              <a:t> </a:t>
            </a:r>
            <a:r>
              <a:rPr lang="de-DE" dirty="0" smtClean="0"/>
              <a:t>SQL</a:t>
            </a:r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smtClean="0"/>
              <a:t>Nano </a:t>
            </a:r>
            <a:r>
              <a:rPr lang="de-DE" dirty="0" err="1" smtClean="0"/>
              <a:t>oscillators</a:t>
            </a:r>
            <a:endParaRPr lang="de-DE" dirty="0" smtClean="0"/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„</a:t>
            </a:r>
            <a:r>
              <a:rPr lang="de-DE" dirty="0" err="1" smtClean="0"/>
              <a:t>force</a:t>
            </a:r>
            <a:r>
              <a:rPr lang="de-DE" dirty="0" smtClean="0"/>
              <a:t> SQL“</a:t>
            </a:r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smtClean="0"/>
              <a:t>Membrane </a:t>
            </a:r>
            <a:r>
              <a:rPr lang="de-DE" dirty="0" err="1" smtClean="0"/>
              <a:t>interferometer</a:t>
            </a:r>
            <a:r>
              <a:rPr lang="de-DE" dirty="0" smtClean="0"/>
              <a:t> (B12)</a:t>
            </a:r>
            <a:endParaRPr lang="de-DE" dirty="0" smtClean="0"/>
          </a:p>
          <a:p>
            <a:pPr marL="0" lvl="1" indent="-342900">
              <a:buClr>
                <a:srgbClr val="C00000"/>
              </a:buClr>
              <a:buNone/>
            </a:pPr>
            <a:endParaRPr lang="en-GB" dirty="0" smtClean="0"/>
          </a:p>
          <a:p>
            <a:pPr marL="0" lvl="1" indent="-342900">
              <a:buClr>
                <a:srgbClr val="C00000"/>
              </a:buClr>
              <a:buNone/>
            </a:pPr>
            <a:endParaRPr lang="en-GB" dirty="0" smtClean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smtClean="0"/>
              <a:t>B12 </a:t>
            </a:r>
            <a:r>
              <a:rPr lang="de-DE" dirty="0" err="1" smtClean="0"/>
              <a:t>sensitivity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7000892" y="6572250"/>
            <a:ext cx="2133600" cy="293688"/>
          </a:xfr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4546848" cy="3845023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err="1" smtClean="0"/>
              <a:t>Factor</a:t>
            </a:r>
            <a:r>
              <a:rPr lang="de-DE" sz="2200" dirty="0" smtClean="0"/>
              <a:t> 5.8 </a:t>
            </a:r>
            <a:r>
              <a:rPr lang="de-DE" sz="2200" dirty="0" err="1" smtClean="0"/>
              <a:t>below</a:t>
            </a:r>
            <a:r>
              <a:rPr lang="de-DE" sz="2200" dirty="0" smtClean="0"/>
              <a:t> </a:t>
            </a:r>
            <a:r>
              <a:rPr lang="de-DE" sz="2200" dirty="0" err="1" smtClean="0"/>
              <a:t>peak</a:t>
            </a:r>
            <a:r>
              <a:rPr lang="de-DE" sz="2200" dirty="0" smtClean="0"/>
              <a:t> SQL </a:t>
            </a:r>
            <a:r>
              <a:rPr lang="de-DE" sz="2200" dirty="0" err="1" smtClean="0"/>
              <a:t>value</a:t>
            </a:r>
            <a:endParaRPr lang="de-DE" sz="2200" dirty="0" smtClean="0"/>
          </a:p>
          <a:p>
            <a:pPr lvl="0">
              <a:buClr>
                <a:srgbClr val="C00000"/>
              </a:buClr>
            </a:pPr>
            <a:r>
              <a:rPr lang="de-DE" sz="1800" dirty="0" err="1" smtClean="0"/>
              <a:t>Sensitivity</a:t>
            </a:r>
            <a:r>
              <a:rPr lang="de-DE" sz="1800" dirty="0" smtClean="0"/>
              <a:t> on </a:t>
            </a:r>
            <a:r>
              <a:rPr lang="de-DE" sz="1800" dirty="0" err="1" smtClean="0"/>
              <a:t>resonance</a:t>
            </a:r>
            <a:r>
              <a:rPr lang="de-DE" sz="1800" dirty="0" smtClean="0"/>
              <a:t> limited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</a:p>
          <a:p>
            <a:pPr lvl="0">
              <a:buClr>
                <a:srgbClr val="C00000"/>
              </a:buClr>
              <a:buNone/>
            </a:pPr>
            <a:r>
              <a:rPr lang="de-DE" sz="1800" dirty="0" smtClean="0"/>
              <a:t>	thermal </a:t>
            </a:r>
            <a:r>
              <a:rPr lang="de-DE" sz="1800" dirty="0" err="1" smtClean="0"/>
              <a:t>noise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  →</a:t>
            </a:r>
            <a:r>
              <a:rPr lang="de-DE" sz="1800" dirty="0" smtClean="0"/>
              <a:t>	</a:t>
            </a:r>
            <a:r>
              <a:rPr lang="de-DE" sz="1800" dirty="0" smtClean="0"/>
              <a:t>cool </a:t>
            </a:r>
            <a:r>
              <a:rPr lang="de-DE" sz="1800" dirty="0" err="1" smtClean="0"/>
              <a:t>experiment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endParaRPr lang="de-DE" sz="500" dirty="0" smtClean="0"/>
          </a:p>
          <a:p>
            <a:pPr lvl="0">
              <a:buClr>
                <a:srgbClr val="C00000"/>
              </a:buClr>
            </a:pPr>
            <a:r>
              <a:rPr lang="de-DE" sz="1800" dirty="0" err="1" smtClean="0"/>
              <a:t>Sensitivity</a:t>
            </a:r>
            <a:r>
              <a:rPr lang="de-DE" sz="1800" dirty="0" smtClean="0"/>
              <a:t> off resonant limited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</a:p>
          <a:p>
            <a:pPr lvl="0">
              <a:buClr>
                <a:srgbClr val="C00000"/>
              </a:buClr>
              <a:buNone/>
            </a:pPr>
            <a:r>
              <a:rPr lang="de-DE" sz="1800" dirty="0" smtClean="0"/>
              <a:t>	</a:t>
            </a:r>
            <a:r>
              <a:rPr lang="de-DE" sz="1800" dirty="0" err="1" smtClean="0"/>
              <a:t>shot</a:t>
            </a:r>
            <a:r>
              <a:rPr lang="de-DE" sz="1800" dirty="0" smtClean="0"/>
              <a:t> </a:t>
            </a:r>
            <a:r>
              <a:rPr lang="de-DE" sz="1800" dirty="0" err="1" smtClean="0"/>
              <a:t>noise</a:t>
            </a:r>
            <a:endParaRPr lang="de-DE" sz="1800" dirty="0" smtClean="0"/>
          </a:p>
          <a:p>
            <a:pPr lvl="0"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  →</a:t>
            </a:r>
            <a:r>
              <a:rPr lang="de-DE" sz="1800" dirty="0" smtClean="0"/>
              <a:t>	</a:t>
            </a:r>
            <a:r>
              <a:rPr lang="de-DE" sz="1800" dirty="0" smtClean="0"/>
              <a:t>non </a:t>
            </a:r>
            <a:r>
              <a:rPr lang="de-DE" sz="1800" dirty="0" err="1" smtClean="0"/>
              <a:t>displacement</a:t>
            </a:r>
            <a:r>
              <a:rPr lang="de-DE" sz="1800" dirty="0" smtClean="0"/>
              <a:t> </a:t>
            </a:r>
            <a:r>
              <a:rPr lang="de-DE" sz="1800" dirty="0" err="1" smtClean="0"/>
              <a:t>noises</a:t>
            </a:r>
            <a:r>
              <a:rPr lang="de-DE" sz="1800" dirty="0" smtClean="0"/>
              <a:t> </a:t>
            </a:r>
            <a:r>
              <a:rPr lang="de-DE" sz="1800" dirty="0" err="1" smtClean="0"/>
              <a:t>below</a:t>
            </a:r>
            <a:r>
              <a:rPr lang="de-DE" sz="1800" dirty="0" smtClean="0"/>
              <a:t> </a:t>
            </a:r>
            <a:r>
              <a:rPr lang="de-DE" sz="1800" dirty="0" err="1" smtClean="0"/>
              <a:t>peak</a:t>
            </a:r>
            <a:r>
              <a:rPr lang="de-DE" sz="1800" dirty="0" smtClean="0"/>
              <a:t>: </a:t>
            </a:r>
          </a:p>
          <a:p>
            <a:pPr lvl="0">
              <a:buClr>
                <a:srgbClr val="C00000"/>
              </a:buClr>
              <a:buNone/>
            </a:pPr>
            <a:r>
              <a:rPr lang="de-DE" sz="1800" dirty="0" smtClean="0"/>
              <a:t>	e.g. </a:t>
            </a:r>
            <a:r>
              <a:rPr lang="de-DE" sz="1800" dirty="0" err="1" smtClean="0"/>
              <a:t>laser</a:t>
            </a:r>
            <a:r>
              <a:rPr lang="de-DE" sz="1800" dirty="0" smtClean="0"/>
              <a:t> </a:t>
            </a:r>
            <a:r>
              <a:rPr lang="de-DE" sz="1800" dirty="0" err="1" smtClean="0"/>
              <a:t>noise</a:t>
            </a:r>
            <a:r>
              <a:rPr lang="de-DE" sz="1800" dirty="0" smtClean="0"/>
              <a:t>, electronic </a:t>
            </a:r>
            <a:r>
              <a:rPr lang="de-DE" sz="1800" dirty="0" err="1" smtClean="0"/>
              <a:t>noise</a:t>
            </a:r>
            <a:r>
              <a:rPr lang="de-DE" sz="1800" dirty="0" smtClean="0"/>
              <a:t>…</a:t>
            </a:r>
          </a:p>
          <a:p>
            <a:pPr lvl="0">
              <a:buClr>
                <a:srgbClr val="C00000"/>
              </a:buClr>
              <a:buNone/>
            </a:pPr>
            <a:endParaRPr lang="de-DE" sz="500" dirty="0" smtClean="0"/>
          </a:p>
          <a:p>
            <a:pPr lvl="0">
              <a:buClr>
                <a:srgbClr val="C00000"/>
              </a:buClr>
            </a:pPr>
            <a:r>
              <a:rPr lang="de-DE" sz="1800" dirty="0" smtClean="0"/>
              <a:t>Shot </a:t>
            </a:r>
            <a:r>
              <a:rPr lang="de-DE" sz="1800" dirty="0" err="1" smtClean="0"/>
              <a:t>noise</a:t>
            </a:r>
            <a:r>
              <a:rPr lang="de-DE" sz="1800" dirty="0" smtClean="0"/>
              <a:t> &gt;10x </a:t>
            </a:r>
            <a:r>
              <a:rPr lang="de-DE" sz="1800" dirty="0" err="1" smtClean="0"/>
              <a:t>below</a:t>
            </a:r>
            <a:r>
              <a:rPr lang="de-DE" sz="1800" dirty="0" smtClean="0"/>
              <a:t> </a:t>
            </a:r>
            <a:r>
              <a:rPr lang="de-DE" sz="1800" dirty="0" err="1" smtClean="0"/>
              <a:t>peak</a:t>
            </a:r>
            <a:r>
              <a:rPr lang="de-DE" sz="1800" dirty="0" smtClean="0"/>
              <a:t> SQL</a:t>
            </a:r>
          </a:p>
          <a:p>
            <a:pPr>
              <a:buClr>
                <a:srgbClr val="C00000"/>
              </a:buClr>
              <a:buNone/>
            </a:pPr>
            <a:r>
              <a:rPr lang="de-DE" sz="1800" b="1" dirty="0" smtClean="0">
                <a:solidFill>
                  <a:srgbClr val="FDDF03"/>
                </a:solidFill>
              </a:rPr>
              <a:t>  →</a:t>
            </a:r>
            <a:r>
              <a:rPr lang="de-DE" sz="1800" dirty="0" smtClean="0"/>
              <a:t>	</a:t>
            </a:r>
            <a:r>
              <a:rPr lang="de-DE" sz="1800" dirty="0" err="1" smtClean="0"/>
              <a:t>decrease</a:t>
            </a:r>
            <a:r>
              <a:rPr lang="de-DE" sz="1800" dirty="0" smtClean="0"/>
              <a:t> </a:t>
            </a:r>
            <a:r>
              <a:rPr lang="de-DE" sz="1800" dirty="0" err="1" smtClean="0"/>
              <a:t>dark</a:t>
            </a:r>
            <a:r>
              <a:rPr lang="de-DE" sz="1800" dirty="0" smtClean="0"/>
              <a:t> </a:t>
            </a:r>
            <a:r>
              <a:rPr lang="de-DE" sz="1800" dirty="0" err="1" smtClean="0"/>
              <a:t>noise</a:t>
            </a:r>
            <a:endParaRPr lang="de-DE" sz="1800" dirty="0" smtClean="0"/>
          </a:p>
          <a:p>
            <a:pPr lvl="0">
              <a:buClr>
                <a:srgbClr val="C00000"/>
              </a:buClr>
              <a:buNone/>
            </a:pPr>
            <a:endParaRPr lang="de-DE" sz="1800" dirty="0" smtClean="0"/>
          </a:p>
          <a:p>
            <a:pPr lvl="0">
              <a:buClr>
                <a:srgbClr val="C00000"/>
              </a:buClr>
            </a:pPr>
            <a:endParaRPr lang="de-DE" sz="1800" dirty="0" smtClean="0"/>
          </a:p>
          <a:p>
            <a:pPr>
              <a:buClr>
                <a:srgbClr val="C00000"/>
              </a:buClr>
            </a:pPr>
            <a:endParaRPr lang="de-DE" sz="1800" dirty="0" smtClean="0"/>
          </a:p>
        </p:txBody>
      </p:sp>
      <p:pic>
        <p:nvPicPr>
          <p:cNvPr id="277506" name="Picture 2" descr="C:\Users\towest\Desktop\talks\GEO ISC meeting 2011_05_06\our sensitiv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1"/>
            <a:ext cx="4738239" cy="36985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2" cstate="print">
            <a:lum bright="-33000" contrast="-26000"/>
          </a:blip>
          <a:srcRect l="3827" t="2520" r="3827" b="2520"/>
          <a:stretch>
            <a:fillRect/>
          </a:stretch>
        </p:blipFill>
        <p:spPr bwMode="auto">
          <a:xfrm>
            <a:off x="5724128" y="1170352"/>
            <a:ext cx="3419872" cy="53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6812830" cy="725470"/>
          </a:xfrm>
        </p:spPr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 rot="20708687">
            <a:off x="386305" y="5288049"/>
            <a:ext cx="4783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There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can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only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be</a:t>
            </a:r>
            <a:r>
              <a:rPr lang="de-DE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one</a:t>
            </a:r>
            <a:endParaRPr lang="de-DE" sz="4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3556991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The Standard Quantum Limit</a:t>
            </a:r>
          </a:p>
          <a:p>
            <a:pPr>
              <a:buClr>
                <a:srgbClr val="C00000"/>
              </a:buClr>
            </a:pP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set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optimal </a:t>
            </a:r>
            <a:r>
              <a:rPr lang="de-DE" sz="2200" dirty="0" err="1" smtClean="0"/>
              <a:t>sensitivities</a:t>
            </a:r>
            <a:endParaRPr lang="de-DE" sz="2200" dirty="0" smtClean="0"/>
          </a:p>
          <a:p>
            <a:pPr>
              <a:buClr>
                <a:srgbClr val="C00000"/>
              </a:buClr>
            </a:pP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defined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linear x-</a:t>
            </a:r>
            <a:r>
              <a:rPr lang="de-DE" sz="2200" dirty="0" err="1" smtClean="0"/>
              <a:t>readout</a:t>
            </a:r>
            <a:endParaRPr lang="de-DE" sz="2200" dirty="0" smtClean="0"/>
          </a:p>
          <a:p>
            <a:pPr>
              <a:buClr>
                <a:srgbClr val="C00000"/>
              </a:buClr>
              <a:buNone/>
            </a:pPr>
            <a:r>
              <a:rPr lang="de-DE" sz="2400" b="1" dirty="0" smtClean="0">
                <a:solidFill>
                  <a:srgbClr val="FDDF03"/>
                </a:solidFill>
              </a:rPr>
              <a:t>→</a:t>
            </a:r>
            <a:r>
              <a:rPr lang="de-DE" sz="2400" b="1" dirty="0" smtClean="0">
                <a:solidFill>
                  <a:srgbClr val="FDDF03"/>
                </a:solidFill>
              </a:rPr>
              <a:t>	</a:t>
            </a: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be</a:t>
            </a:r>
            <a:r>
              <a:rPr lang="de-DE" sz="2200" dirty="0" smtClean="0"/>
              <a:t> </a:t>
            </a:r>
            <a:r>
              <a:rPr lang="de-DE" sz="2200" dirty="0" err="1" smtClean="0"/>
              <a:t>beaten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QND </a:t>
            </a:r>
            <a:r>
              <a:rPr lang="de-DE" sz="2200" dirty="0" err="1" smtClean="0"/>
              <a:t>measurements</a:t>
            </a:r>
            <a:endParaRPr lang="de-DE" sz="2200" dirty="0" smtClean="0"/>
          </a:p>
          <a:p>
            <a:pPr>
              <a:buClr>
                <a:srgbClr val="C00000"/>
              </a:buClr>
              <a:buNone/>
            </a:pPr>
            <a:r>
              <a:rPr lang="de-DE" sz="2400" b="1" dirty="0" smtClean="0">
                <a:solidFill>
                  <a:srgbClr val="FDDF03"/>
                </a:solidFill>
              </a:rPr>
              <a:t>→	</a:t>
            </a:r>
            <a:r>
              <a:rPr lang="de-DE" sz="2200" dirty="0" err="1" smtClean="0"/>
              <a:t>requires</a:t>
            </a:r>
            <a:r>
              <a:rPr lang="de-DE" sz="2200" dirty="0" smtClean="0"/>
              <a:t> </a:t>
            </a:r>
            <a:r>
              <a:rPr lang="de-DE" sz="2200" dirty="0" err="1" smtClean="0"/>
              <a:t>uncorellated</a:t>
            </a:r>
            <a:r>
              <a:rPr lang="de-DE" sz="2200" dirty="0" smtClean="0"/>
              <a:t> </a:t>
            </a:r>
            <a:r>
              <a:rPr lang="de-DE" sz="2200" dirty="0" err="1" smtClean="0"/>
              <a:t>quantum</a:t>
            </a:r>
            <a:r>
              <a:rPr lang="de-DE" sz="2200" dirty="0" smtClean="0"/>
              <a:t> </a:t>
            </a:r>
            <a:r>
              <a:rPr lang="de-DE" sz="2200" dirty="0" err="1" smtClean="0"/>
              <a:t>noises</a:t>
            </a:r>
            <a:r>
              <a:rPr lang="de-DE" sz="2200" dirty="0" smtClean="0"/>
              <a:t>?</a:t>
            </a:r>
            <a:endParaRPr lang="de-DE" sz="2200" dirty="0" smtClean="0"/>
          </a:p>
          <a:p>
            <a:pPr>
              <a:buClr>
                <a:srgbClr val="C00000"/>
              </a:buClr>
            </a:pP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originally</a:t>
            </a:r>
            <a:r>
              <a:rPr lang="de-DE" sz="2200" dirty="0" smtClean="0"/>
              <a:t> </a:t>
            </a:r>
            <a:r>
              <a:rPr lang="de-DE" sz="2200" dirty="0" err="1" smtClean="0"/>
              <a:t>related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a </a:t>
            </a:r>
            <a:r>
              <a:rPr lang="de-DE" sz="2200" dirty="0" err="1" smtClean="0"/>
              <a:t>free</a:t>
            </a:r>
            <a:r>
              <a:rPr lang="de-DE" sz="2200" dirty="0" smtClean="0"/>
              <a:t> </a:t>
            </a:r>
            <a:r>
              <a:rPr lang="de-DE" sz="2200" dirty="0" err="1" smtClean="0"/>
              <a:t>mass</a:t>
            </a:r>
            <a:r>
              <a:rPr lang="de-DE" sz="2200" dirty="0" smtClean="0"/>
              <a:t> </a:t>
            </a:r>
            <a:endParaRPr lang="de-DE" sz="2200" dirty="0" smtClean="0"/>
          </a:p>
          <a:p>
            <a:pPr>
              <a:buClr>
                <a:srgbClr val="C00000"/>
              </a:buClr>
              <a:buNone/>
            </a:pPr>
            <a:r>
              <a:rPr lang="de-DE" sz="2400" b="1" dirty="0" smtClean="0">
                <a:solidFill>
                  <a:srgbClr val="FDDF03"/>
                </a:solidFill>
              </a:rPr>
              <a:t>→	</a:t>
            </a:r>
            <a:r>
              <a:rPr lang="de-DE" sz="2200" dirty="0" err="1" smtClean="0"/>
              <a:t>used</a:t>
            </a:r>
            <a:r>
              <a:rPr lang="de-DE" sz="2200" dirty="0" smtClean="0"/>
              <a:t> </a:t>
            </a:r>
            <a:r>
              <a:rPr lang="de-DE" sz="2200" dirty="0" err="1" smtClean="0"/>
              <a:t>as</a:t>
            </a:r>
            <a:r>
              <a:rPr lang="de-DE" sz="2200" dirty="0" smtClean="0"/>
              <a:t> </a:t>
            </a:r>
            <a:r>
              <a:rPr lang="de-DE" sz="2200" dirty="0" err="1" smtClean="0"/>
              <a:t>quantum</a:t>
            </a:r>
            <a:r>
              <a:rPr lang="de-DE" sz="2200" dirty="0" smtClean="0"/>
              <a:t> </a:t>
            </a:r>
            <a:r>
              <a:rPr lang="de-DE" sz="2200" dirty="0" err="1" smtClean="0"/>
              <a:t>noise</a:t>
            </a:r>
            <a:r>
              <a:rPr lang="de-DE" sz="2200" dirty="0" smtClean="0"/>
              <a:t> </a:t>
            </a:r>
            <a:r>
              <a:rPr lang="de-DE" sz="2200" dirty="0" err="1" smtClean="0"/>
              <a:t>reference</a:t>
            </a:r>
            <a:endParaRPr lang="de-DE" sz="2200" dirty="0" smtClean="0"/>
          </a:p>
          <a:p>
            <a:pPr>
              <a:buClr>
                <a:srgbClr val="C00000"/>
              </a:buClr>
            </a:pPr>
            <a:r>
              <a:rPr lang="de-DE" sz="2200" dirty="0" err="1" smtClean="0"/>
              <a:t>can</a:t>
            </a:r>
            <a:r>
              <a:rPr lang="de-DE" sz="2200" dirty="0" smtClean="0"/>
              <a:t> </a:t>
            </a:r>
            <a:r>
              <a:rPr lang="de-DE" sz="2200" dirty="0" err="1" smtClean="0"/>
              <a:t>be</a:t>
            </a:r>
            <a:r>
              <a:rPr lang="de-DE" sz="2200" dirty="0" smtClean="0"/>
              <a:t> </a:t>
            </a:r>
            <a:r>
              <a:rPr lang="de-DE" sz="2200" dirty="0" err="1" smtClean="0"/>
              <a:t>extended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oscillators</a:t>
            </a:r>
            <a:endParaRPr lang="de-DE" sz="2200" dirty="0" smtClean="0"/>
          </a:p>
          <a:p>
            <a:pPr>
              <a:buClr>
                <a:srgbClr val="C00000"/>
              </a:buClr>
              <a:buNone/>
            </a:pPr>
            <a:r>
              <a:rPr lang="de-DE" sz="2400" b="1" dirty="0" smtClean="0">
                <a:solidFill>
                  <a:srgbClr val="FDDF03"/>
                </a:solidFill>
              </a:rPr>
              <a:t>	</a:t>
            </a:r>
            <a:endParaRPr lang="de-DE" sz="2200" dirty="0" smtClean="0"/>
          </a:p>
          <a:p>
            <a:pPr>
              <a:buClr>
                <a:srgbClr val="C00000"/>
              </a:buClr>
              <a:buNone/>
            </a:pPr>
            <a:endParaRPr lang="de-DE" sz="2200" dirty="0" err="1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7216"/>
            <a:ext cx="500066" cy="6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Heisenberg </a:t>
            </a:r>
            <a:r>
              <a:rPr lang="de-DE" dirty="0" err="1" smtClean="0"/>
              <a:t>uncertainty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Non </a:t>
            </a:r>
            <a:r>
              <a:rPr lang="de-DE" sz="2200" dirty="0" err="1" smtClean="0"/>
              <a:t>commuting</a:t>
            </a:r>
            <a:r>
              <a:rPr lang="de-DE" sz="2200" dirty="0" smtClean="0"/>
              <a:t> </a:t>
            </a:r>
            <a:r>
              <a:rPr lang="de-DE" sz="2200" dirty="0" err="1" smtClean="0"/>
              <a:t>operators</a:t>
            </a:r>
            <a:endParaRPr lang="en-GB" sz="2200" dirty="0" smtClean="0"/>
          </a:p>
          <a:p>
            <a:pPr marL="34200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GB" dirty="0" smtClean="0"/>
              <a:t>Position x</a:t>
            </a:r>
          </a:p>
          <a:p>
            <a:pPr marL="34200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GB" dirty="0" smtClean="0"/>
              <a:t>Momentum p</a:t>
            </a:r>
          </a:p>
          <a:p>
            <a:pPr marL="342000" lvl="1" indent="-342900">
              <a:buClr>
                <a:srgbClr val="C00000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42000" lvl="1" indent="-342900">
              <a:buClr>
                <a:srgbClr val="C00000"/>
              </a:buClr>
              <a:buNone/>
            </a:pPr>
            <a:r>
              <a:rPr lang="en-GB" sz="2200" dirty="0" smtClean="0"/>
              <a:t>Variance</a:t>
            </a:r>
            <a:endParaRPr lang="de-DE" sz="2200" dirty="0" smtClean="0"/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GB" dirty="0" smtClean="0"/>
              <a:t>Measure of the spread</a:t>
            </a:r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de-DE" dirty="0" smtClean="0"/>
              <a:t>x= &lt;(x- &lt;x&gt;)²</a:t>
            </a:r>
          </a:p>
          <a:p>
            <a:pPr marL="0" lvl="1" indent="-342900">
              <a:buClr>
                <a:srgbClr val="C00000"/>
              </a:buClr>
              <a:buNone/>
            </a:pPr>
            <a:r>
              <a:rPr lang="de-DE" dirty="0" smtClean="0"/>
              <a:t>           = &lt;x²&gt; - &lt;x&gt;²</a:t>
            </a:r>
          </a:p>
          <a:p>
            <a:pPr marL="0" lvl="1" indent="-342900">
              <a:buClr>
                <a:srgbClr val="C00000"/>
              </a:buClr>
              <a:buNone/>
            </a:pPr>
            <a:endParaRPr lang="de-DE" dirty="0" smtClean="0"/>
          </a:p>
          <a:p>
            <a:pPr marL="0" lvl="1" indent="-342900">
              <a:buClr>
                <a:srgbClr val="C00000"/>
              </a:buClr>
              <a:buNone/>
            </a:pPr>
            <a:r>
              <a:rPr lang="de-DE" sz="2200" dirty="0" smtClean="0"/>
              <a:t>Heisenberg </a:t>
            </a:r>
            <a:r>
              <a:rPr lang="de-DE" sz="2200" dirty="0" err="1" smtClean="0"/>
              <a:t>says</a:t>
            </a:r>
            <a:endParaRPr lang="de-DE" sz="2200" dirty="0" smtClean="0"/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l-GR" dirty="0" smtClean="0"/>
              <a:t>Δ</a:t>
            </a:r>
            <a:r>
              <a:rPr lang="de-DE" dirty="0" smtClean="0"/>
              <a:t>x </a:t>
            </a:r>
            <a:r>
              <a:rPr lang="el-GR" dirty="0" smtClean="0"/>
              <a:t>Δ</a:t>
            </a:r>
            <a:r>
              <a:rPr lang="de-DE" dirty="0" smtClean="0"/>
              <a:t>p </a:t>
            </a:r>
            <a:r>
              <a:rPr lang="el-GR" dirty="0" smtClean="0"/>
              <a:t>≥</a:t>
            </a:r>
            <a:r>
              <a:rPr lang="de-DE" dirty="0" smtClean="0"/>
              <a:t> ħ/2</a:t>
            </a:r>
          </a:p>
          <a:p>
            <a:pPr marL="0" lvl="1" indent="-342900">
              <a:buClr>
                <a:srgbClr val="C00000"/>
              </a:buClr>
              <a:buNone/>
            </a:pPr>
            <a:r>
              <a:rPr lang="de-DE" b="1" dirty="0" smtClean="0">
                <a:solidFill>
                  <a:srgbClr val="FDDF03"/>
                </a:solidFill>
              </a:rPr>
              <a:t>→  </a:t>
            </a:r>
            <a:r>
              <a:rPr lang="de-DE" dirty="0" err="1" smtClean="0"/>
              <a:t>Measuring</a:t>
            </a:r>
            <a:r>
              <a:rPr lang="de-DE" dirty="0" smtClean="0"/>
              <a:t> x </a:t>
            </a:r>
            <a:r>
              <a:rPr lang="de-DE" dirty="0" err="1" smtClean="0"/>
              <a:t>exactly</a:t>
            </a:r>
            <a:r>
              <a:rPr lang="de-DE" dirty="0" smtClean="0"/>
              <a:t> </a:t>
            </a:r>
            <a:r>
              <a:rPr lang="de-DE" dirty="0" err="1" smtClean="0"/>
              <a:t>smears</a:t>
            </a:r>
            <a:r>
              <a:rPr lang="de-DE" dirty="0" smtClean="0"/>
              <a:t> out p</a:t>
            </a:r>
            <a:endParaRPr lang="en-GB" dirty="0" smtClean="0"/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endParaRPr lang="de-DE" dirty="0" err="1" smtClean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77153" name="Picture 1" descr="C:\Users\towest\Desktop\talks\GEO ISC meeting 2011_05_06\Werner_Heisenberg_Briefmar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541117" cy="3088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7154" name="Picture 2" descr="C:\Users\towest\Desktop\talks\GEO ISC meeting 2011_05_06\Quantum_C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384376" cy="253821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7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6884838" cy="725470"/>
          </a:xfrm>
        </p:spPr>
        <p:txBody>
          <a:bodyPr/>
          <a:lstStyle/>
          <a:p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exactly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4186808" cy="204482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err="1" smtClean="0"/>
              <a:t>Interferometry</a:t>
            </a:r>
            <a:endParaRPr lang="en-GB" sz="2200" dirty="0" smtClean="0"/>
          </a:p>
          <a:p>
            <a:pPr marL="34200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err="1" smtClean="0"/>
              <a:t>measures</a:t>
            </a:r>
            <a:r>
              <a:rPr lang="de-DE" dirty="0" smtClean="0"/>
              <a:t> differential </a:t>
            </a:r>
            <a:r>
              <a:rPr lang="de-DE" dirty="0" err="1" smtClean="0"/>
              <a:t>displacements</a:t>
            </a:r>
            <a:endParaRPr lang="de-DE" dirty="0" smtClean="0"/>
          </a:p>
          <a:p>
            <a:pPr marL="34200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smtClean="0"/>
              <a:t>Single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on </a:t>
            </a:r>
            <a:r>
              <a:rPr lang="el-GR" dirty="0" smtClean="0"/>
              <a:t>Δ</a:t>
            </a:r>
            <a:r>
              <a:rPr lang="de-DE" dirty="0" smtClean="0"/>
              <a:t>x(0)  </a:t>
            </a:r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endParaRPr lang="de-DE" dirty="0" err="1" smtClean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32040" y="3645024"/>
            <a:ext cx="38987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lang="de-DE" sz="2200" dirty="0" err="1" smtClean="0">
                <a:solidFill>
                  <a:srgbClr val="F2F2F2"/>
                </a:solidFill>
                <a:latin typeface="+mj-lt"/>
              </a:rPr>
              <a:t>Consequences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000" lvl="1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l-GR" dirty="0" smtClean="0">
                <a:solidFill>
                  <a:srgbClr val="F2F2F2"/>
                </a:solidFill>
                <a:latin typeface="+mj-lt"/>
              </a:rPr>
              <a:t>Δ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p(0)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is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set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(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state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collapses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000" lvl="1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evolution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translates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000" lvl="1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	</a:t>
            </a:r>
            <a:r>
              <a:rPr lang="el-GR" dirty="0" smtClean="0">
                <a:solidFill>
                  <a:srgbClr val="F2F2F2"/>
                </a:solidFill>
                <a:latin typeface="+mj-lt"/>
              </a:rPr>
              <a:t>Δ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p(0) → </a:t>
            </a:r>
            <a:r>
              <a:rPr lang="el-GR" dirty="0" smtClean="0">
                <a:solidFill>
                  <a:srgbClr val="F2F2F2"/>
                </a:solidFill>
                <a:latin typeface="+mj-lt"/>
              </a:rPr>
              <a:t>Δ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x(</a:t>
            </a:r>
            <a:r>
              <a:rPr lang="de-DE" b="1" dirty="0" smtClean="0">
                <a:solidFill>
                  <a:srgbClr val="F2F2F2"/>
                </a:solidFill>
                <a:latin typeface="+mj-lt"/>
                <a:sym typeface="Symbol"/>
              </a:rPr>
              <a:t>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</a:t>
            </a:r>
          </a:p>
          <a:p>
            <a:pPr marL="342000" lvl="1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Position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measurements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different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times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do not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commute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000" lvl="1" indent="-342900">
              <a:spcBef>
                <a:spcPct val="20000"/>
              </a:spcBef>
              <a:buClr>
                <a:srgbClr val="C00000"/>
              </a:buClr>
            </a:pPr>
            <a:r>
              <a:rPr lang="de-DE" b="1" dirty="0" smtClean="0">
                <a:solidFill>
                  <a:srgbClr val="FDDF03"/>
                </a:solidFill>
                <a:latin typeface="+mj-lt"/>
              </a:rPr>
              <a:t>  →	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back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action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noise</a:t>
            </a: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683568" y="3861048"/>
            <a:ext cx="3960440" cy="1944216"/>
            <a:chOff x="5076056" y="1340768"/>
            <a:chExt cx="3960440" cy="1944216"/>
          </a:xfrm>
        </p:grpSpPr>
        <p:sp>
          <p:nvSpPr>
            <p:cNvPr id="9" name="Right Arrow 26"/>
            <p:cNvSpPr/>
            <p:nvPr/>
          </p:nvSpPr>
          <p:spPr>
            <a:xfrm>
              <a:off x="5076056" y="2132856"/>
              <a:ext cx="936104" cy="432048"/>
            </a:xfrm>
            <a:prstGeom prst="rightArrow">
              <a:avLst>
                <a:gd name="adj1" fmla="val 32064"/>
                <a:gd name="adj2" fmla="val 64349"/>
              </a:avLst>
            </a:prstGeom>
            <a:solidFill>
              <a:srgbClr val="DD62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ight Arrow 37"/>
            <p:cNvSpPr/>
            <p:nvPr/>
          </p:nvSpPr>
          <p:spPr>
            <a:xfrm rot="579141">
              <a:off x="6630637" y="2206703"/>
              <a:ext cx="936104" cy="432048"/>
            </a:xfrm>
            <a:prstGeom prst="rightArrow">
              <a:avLst>
                <a:gd name="adj1" fmla="val 32064"/>
                <a:gd name="adj2" fmla="val 64349"/>
              </a:avLst>
            </a:prstGeom>
            <a:solidFill>
              <a:srgbClr val="DD6255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ight Arrow 38"/>
            <p:cNvSpPr/>
            <p:nvPr/>
          </p:nvSpPr>
          <p:spPr>
            <a:xfrm>
              <a:off x="6660232" y="2131283"/>
              <a:ext cx="936104" cy="432048"/>
            </a:xfrm>
            <a:prstGeom prst="rightArrow">
              <a:avLst>
                <a:gd name="adj1" fmla="val 32064"/>
                <a:gd name="adj2" fmla="val 64349"/>
              </a:avLst>
            </a:prstGeom>
            <a:solidFill>
              <a:srgbClr val="DD62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ght Arrow 39"/>
            <p:cNvSpPr/>
            <p:nvPr/>
          </p:nvSpPr>
          <p:spPr>
            <a:xfrm rot="21051535">
              <a:off x="6631857" y="2060454"/>
              <a:ext cx="936104" cy="432048"/>
            </a:xfrm>
            <a:prstGeom prst="rightArrow">
              <a:avLst>
                <a:gd name="adj1" fmla="val 32064"/>
                <a:gd name="adj2" fmla="val 64349"/>
              </a:avLst>
            </a:prstGeom>
            <a:solidFill>
              <a:srgbClr val="DD6255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156176" y="1340768"/>
              <a:ext cx="2880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156176" y="2492896"/>
              <a:ext cx="2880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5994538" y="2132856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Δ</a:t>
              </a:r>
              <a:r>
                <a:rPr lang="de-DE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x(0) </a:t>
              </a:r>
              <a:endParaRPr lang="de-DE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7668344" y="1340768"/>
              <a:ext cx="1368152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05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3000"/>
            </a:blip>
            <a:srcRect/>
            <a:stretch>
              <a:fillRect/>
            </a:stretch>
          </p:blipFill>
          <p:spPr bwMode="auto">
            <a:xfrm rot="5400000">
              <a:off x="7486689" y="1672987"/>
              <a:ext cx="1800197" cy="1279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hteck 17"/>
            <p:cNvSpPr/>
            <p:nvPr/>
          </p:nvSpPr>
          <p:spPr>
            <a:xfrm>
              <a:off x="7812360" y="2132856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Δ</a:t>
              </a:r>
              <a:r>
                <a:rPr lang="de-DE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x(</a:t>
              </a:r>
              <a:r>
                <a:rPr lang="de-DE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sym typeface="Symbol"/>
                </a:rPr>
                <a:t></a:t>
              </a:r>
              <a:r>
                <a:rPr lang="de-DE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)</a:t>
              </a:r>
              <a:endParaRPr lang="de-DE" b="1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6588224" y="2564904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→</a:t>
              </a:r>
              <a:r>
                <a:rPr lang="de-DE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 </a:t>
              </a:r>
              <a:r>
                <a:rPr lang="el-GR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Δ</a:t>
              </a:r>
              <a:r>
                <a:rPr lang="de-DE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p </a:t>
              </a:r>
              <a:endParaRPr lang="de-DE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Abgerundetes Rechteck 20"/>
          <p:cNvSpPr/>
          <p:nvPr/>
        </p:nvSpPr>
        <p:spPr>
          <a:xfrm>
            <a:off x="5004048" y="1268760"/>
            <a:ext cx="2736304" cy="20162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0579" name="Picture 3" descr="P:\temp\aa gEO isc tALK\Michelson I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410" y="1340769"/>
            <a:ext cx="2611532" cy="19312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6884838" cy="72547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: back </a:t>
            </a:r>
            <a:r>
              <a:rPr lang="de-DE" dirty="0" err="1" smtClean="0"/>
              <a:t>action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4906888" cy="247687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Standard </a:t>
            </a:r>
            <a:r>
              <a:rPr lang="de-DE" sz="2200" dirty="0" err="1" smtClean="0"/>
              <a:t>text</a:t>
            </a:r>
            <a:r>
              <a:rPr lang="de-DE" sz="2200" dirty="0" smtClean="0"/>
              <a:t> </a:t>
            </a:r>
            <a:r>
              <a:rPr lang="de-DE" sz="2200" dirty="0" err="1" smtClean="0"/>
              <a:t>book</a:t>
            </a:r>
            <a:r>
              <a:rPr lang="de-DE" sz="2200" dirty="0" smtClean="0"/>
              <a:t> </a:t>
            </a:r>
            <a:r>
              <a:rPr lang="de-DE" sz="2200" dirty="0" err="1" smtClean="0"/>
              <a:t>explanation</a:t>
            </a:r>
            <a:endParaRPr lang="de-DE" sz="2200" dirty="0" smtClean="0"/>
          </a:p>
          <a:p>
            <a:pPr>
              <a:buClr>
                <a:srgbClr val="C00000"/>
              </a:buClr>
            </a:pPr>
            <a:r>
              <a:rPr lang="de-DE" sz="1800" dirty="0" err="1" smtClean="0"/>
              <a:t>Momentum</a:t>
            </a:r>
            <a:r>
              <a:rPr lang="de-DE" sz="1800" dirty="0" smtClean="0"/>
              <a:t> </a:t>
            </a:r>
            <a:r>
              <a:rPr lang="de-DE" sz="1800" dirty="0" err="1" smtClean="0"/>
              <a:t>uncertainty</a:t>
            </a:r>
            <a:r>
              <a:rPr lang="de-DE" sz="1800" dirty="0" smtClean="0"/>
              <a:t> </a:t>
            </a:r>
            <a:r>
              <a:rPr lang="de-DE" sz="1800" dirty="0" err="1" smtClean="0"/>
              <a:t>converts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(</a:t>
            </a:r>
            <a:r>
              <a:rPr lang="de-DE" sz="1800" dirty="0" err="1" smtClean="0"/>
              <a:t>uncertain</a:t>
            </a:r>
            <a:r>
              <a:rPr lang="de-DE" sz="1800" dirty="0" smtClean="0"/>
              <a:t>) </a:t>
            </a:r>
            <a:r>
              <a:rPr lang="de-DE" sz="1800" dirty="0" err="1" smtClean="0"/>
              <a:t>position</a:t>
            </a:r>
            <a:r>
              <a:rPr lang="de-DE" sz="1800" dirty="0" smtClean="0"/>
              <a:t> </a:t>
            </a:r>
            <a:r>
              <a:rPr lang="de-DE" sz="1800" dirty="0" err="1" smtClean="0"/>
              <a:t>change</a:t>
            </a:r>
            <a:endParaRPr lang="en-GB" sz="1800" dirty="0" smtClean="0"/>
          </a:p>
          <a:p>
            <a:pPr marL="0" lvl="1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de-DE" dirty="0" smtClean="0"/>
              <a:t>(</a:t>
            </a:r>
            <a:r>
              <a:rPr lang="el-GR" dirty="0" smtClean="0"/>
              <a:t>Δ</a:t>
            </a:r>
            <a:r>
              <a:rPr lang="de-DE" dirty="0" smtClean="0"/>
              <a:t>x)²(</a:t>
            </a:r>
            <a:r>
              <a:rPr lang="de-DE" b="1" dirty="0" smtClean="0">
                <a:sym typeface="Symbol"/>
              </a:rPr>
              <a:t></a:t>
            </a:r>
            <a:r>
              <a:rPr lang="de-DE" dirty="0" smtClean="0">
                <a:sym typeface="Symbol"/>
              </a:rPr>
              <a:t>) </a:t>
            </a:r>
            <a:r>
              <a:rPr lang="de-DE" dirty="0" smtClean="0"/>
              <a:t>= (</a:t>
            </a:r>
            <a:r>
              <a:rPr lang="el-GR" dirty="0" smtClean="0"/>
              <a:t>Δ</a:t>
            </a:r>
            <a:r>
              <a:rPr lang="de-DE" dirty="0" smtClean="0"/>
              <a:t>x)²(</a:t>
            </a:r>
            <a:r>
              <a:rPr lang="de-DE" dirty="0" smtClean="0">
                <a:sym typeface="Symbol"/>
              </a:rPr>
              <a:t>0)</a:t>
            </a:r>
            <a:r>
              <a:rPr lang="de-DE" dirty="0" smtClean="0"/>
              <a:t> + [(</a:t>
            </a:r>
            <a:r>
              <a:rPr lang="el-GR" dirty="0" smtClean="0"/>
              <a:t>Δ</a:t>
            </a:r>
            <a:r>
              <a:rPr lang="de-DE" dirty="0" smtClean="0"/>
              <a:t>p)²(</a:t>
            </a:r>
            <a:r>
              <a:rPr lang="de-DE" dirty="0" smtClean="0">
                <a:sym typeface="Symbol"/>
              </a:rPr>
              <a:t>0) /m²] </a:t>
            </a:r>
            <a:r>
              <a:rPr lang="de-DE" b="1" dirty="0" smtClean="0">
                <a:sym typeface="Symbol"/>
              </a:rPr>
              <a:t> </a:t>
            </a:r>
            <a:endParaRPr lang="de-DE" dirty="0" smtClean="0"/>
          </a:p>
          <a:p>
            <a:pPr marL="0" lvl="1" indent="-342900">
              <a:buClr>
                <a:srgbClr val="C00000"/>
              </a:buClr>
              <a:buNone/>
            </a:pPr>
            <a:r>
              <a:rPr lang="de-DE" dirty="0" smtClean="0"/>
              <a:t>	   </a:t>
            </a:r>
            <a:r>
              <a:rPr lang="el-GR" dirty="0" smtClean="0"/>
              <a:t>≥</a:t>
            </a:r>
            <a:r>
              <a:rPr lang="de-DE" dirty="0" smtClean="0"/>
              <a:t> 2 </a:t>
            </a:r>
            <a:r>
              <a:rPr lang="el-GR" dirty="0" smtClean="0"/>
              <a:t>Δ</a:t>
            </a:r>
            <a:r>
              <a:rPr lang="de-DE" dirty="0" smtClean="0"/>
              <a:t>x(0) </a:t>
            </a:r>
            <a:r>
              <a:rPr lang="el-GR" dirty="0" smtClean="0"/>
              <a:t>Δ</a:t>
            </a:r>
            <a:r>
              <a:rPr lang="de-DE" dirty="0" smtClean="0"/>
              <a:t>p(0) </a:t>
            </a:r>
            <a:r>
              <a:rPr lang="de-DE" b="1" dirty="0" smtClean="0">
                <a:sym typeface="Symbol"/>
              </a:rPr>
              <a:t></a:t>
            </a:r>
            <a:r>
              <a:rPr lang="de-DE" dirty="0" smtClean="0"/>
              <a:t>/m</a:t>
            </a:r>
          </a:p>
          <a:p>
            <a:pPr marL="0" lvl="1" indent="-342900">
              <a:buClr>
                <a:srgbClr val="C00000"/>
              </a:buClr>
              <a:buNone/>
            </a:pPr>
            <a:r>
              <a:rPr lang="de-DE" dirty="0" smtClean="0"/>
              <a:t> 	   </a:t>
            </a:r>
            <a:r>
              <a:rPr lang="el-GR" dirty="0" smtClean="0"/>
              <a:t>≥</a:t>
            </a:r>
            <a:r>
              <a:rPr lang="de-DE" dirty="0" smtClean="0"/>
              <a:t> ħ</a:t>
            </a:r>
            <a:r>
              <a:rPr lang="de-DE" b="1" dirty="0" smtClean="0">
                <a:sym typeface="Symbol"/>
              </a:rPr>
              <a:t></a:t>
            </a:r>
            <a:r>
              <a:rPr lang="de-DE" dirty="0" smtClean="0"/>
              <a:t>/m</a:t>
            </a:r>
          </a:p>
          <a:p>
            <a:pPr marL="0" lvl="1" indent="-342900">
              <a:buClr>
                <a:srgbClr val="C00000"/>
              </a:buClr>
              <a:buNone/>
            </a:pPr>
            <a:r>
              <a:rPr lang="de-DE" dirty="0" smtClean="0"/>
              <a:t>       (</a:t>
            </a:r>
            <a:r>
              <a:rPr lang="el-GR" dirty="0" smtClean="0"/>
              <a:t>Δ</a:t>
            </a:r>
            <a:r>
              <a:rPr lang="de-DE" dirty="0" smtClean="0"/>
              <a:t>x)(</a:t>
            </a:r>
            <a:r>
              <a:rPr lang="de-DE" b="1" dirty="0" smtClean="0">
                <a:sym typeface="Symbol"/>
              </a:rPr>
              <a:t></a:t>
            </a:r>
            <a:r>
              <a:rPr lang="de-DE" dirty="0" smtClean="0">
                <a:sym typeface="Symbol"/>
              </a:rPr>
              <a:t>)  </a:t>
            </a:r>
            <a:r>
              <a:rPr lang="el-GR" dirty="0" smtClean="0"/>
              <a:t>≥</a:t>
            </a:r>
            <a:r>
              <a:rPr lang="de-DE" dirty="0" smtClean="0"/>
              <a:t> √(ħ</a:t>
            </a:r>
            <a:r>
              <a:rPr lang="de-DE" b="1" dirty="0" smtClean="0">
                <a:sym typeface="Symbol"/>
              </a:rPr>
              <a:t></a:t>
            </a:r>
            <a:r>
              <a:rPr lang="de-DE" dirty="0" smtClean="0"/>
              <a:t>/m)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273410" name="Picture 2" descr="C:\Users\towest\Desktop\talks\GEO ISC meeting 2011_05_06\Caves Abstr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139952" cy="118771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39952" y="3717032"/>
            <a:ext cx="50040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Caves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undergoes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unitary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collapsed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x)²(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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(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x)²(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0)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[(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p)²(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0) /m²]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</a:t>
            </a:r>
          </a:p>
          <a:p>
            <a:pPr marL="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      + [&lt;x(0)p(0)+p(0)x(0)&gt; -2&lt;x(0)&gt; &lt;p(0)&gt; ] 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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/m</a:t>
            </a:r>
          </a:p>
          <a:p>
            <a:pPr marL="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>
                <a:solidFill>
                  <a:srgbClr val="F2F2F2"/>
                </a:solidFill>
                <a:latin typeface="+mn-lt"/>
              </a:rPr>
              <a:t>L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negative (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contractive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argument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x-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readout</a:t>
            </a: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683568" y="3861048"/>
            <a:ext cx="3960440" cy="1944216"/>
            <a:chOff x="5076056" y="1340768"/>
            <a:chExt cx="3960440" cy="1944216"/>
          </a:xfrm>
        </p:grpSpPr>
        <p:sp>
          <p:nvSpPr>
            <p:cNvPr id="11" name="Right Arrow 26"/>
            <p:cNvSpPr/>
            <p:nvPr/>
          </p:nvSpPr>
          <p:spPr>
            <a:xfrm>
              <a:off x="5076056" y="2132856"/>
              <a:ext cx="936104" cy="432048"/>
            </a:xfrm>
            <a:prstGeom prst="rightArrow">
              <a:avLst>
                <a:gd name="adj1" fmla="val 32064"/>
                <a:gd name="adj2" fmla="val 64349"/>
              </a:avLst>
            </a:prstGeom>
            <a:solidFill>
              <a:srgbClr val="DD62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ght Arrow 37"/>
            <p:cNvSpPr/>
            <p:nvPr/>
          </p:nvSpPr>
          <p:spPr>
            <a:xfrm rot="579141">
              <a:off x="6630637" y="2206703"/>
              <a:ext cx="936104" cy="432048"/>
            </a:xfrm>
            <a:prstGeom prst="rightArrow">
              <a:avLst>
                <a:gd name="adj1" fmla="val 32064"/>
                <a:gd name="adj2" fmla="val 64349"/>
              </a:avLst>
            </a:prstGeom>
            <a:solidFill>
              <a:srgbClr val="DD6255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ight Arrow 38"/>
            <p:cNvSpPr/>
            <p:nvPr/>
          </p:nvSpPr>
          <p:spPr>
            <a:xfrm>
              <a:off x="6660232" y="2131283"/>
              <a:ext cx="936104" cy="432048"/>
            </a:xfrm>
            <a:prstGeom prst="rightArrow">
              <a:avLst>
                <a:gd name="adj1" fmla="val 32064"/>
                <a:gd name="adj2" fmla="val 64349"/>
              </a:avLst>
            </a:prstGeom>
            <a:solidFill>
              <a:srgbClr val="DD62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ight Arrow 39"/>
            <p:cNvSpPr/>
            <p:nvPr/>
          </p:nvSpPr>
          <p:spPr>
            <a:xfrm rot="21051535">
              <a:off x="6631857" y="2060454"/>
              <a:ext cx="936104" cy="432048"/>
            </a:xfrm>
            <a:prstGeom prst="rightArrow">
              <a:avLst>
                <a:gd name="adj1" fmla="val 32064"/>
                <a:gd name="adj2" fmla="val 64349"/>
              </a:avLst>
            </a:prstGeom>
            <a:solidFill>
              <a:srgbClr val="DD6255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156176" y="1340768"/>
              <a:ext cx="2880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156176" y="2492896"/>
              <a:ext cx="2880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994538" y="2132856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Δ</a:t>
              </a:r>
              <a:r>
                <a:rPr lang="de-DE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x(0) </a:t>
              </a:r>
              <a:endParaRPr lang="de-DE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668344" y="1340768"/>
              <a:ext cx="1368152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3000"/>
            </a:blip>
            <a:srcRect/>
            <a:stretch>
              <a:fillRect/>
            </a:stretch>
          </p:blipFill>
          <p:spPr bwMode="auto">
            <a:xfrm rot="5400000">
              <a:off x="7486689" y="1672987"/>
              <a:ext cx="1800197" cy="1279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hteck 19"/>
            <p:cNvSpPr/>
            <p:nvPr/>
          </p:nvSpPr>
          <p:spPr>
            <a:xfrm>
              <a:off x="7812360" y="2132856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Δ</a:t>
              </a:r>
              <a:r>
                <a:rPr lang="de-DE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x(</a:t>
              </a:r>
              <a:r>
                <a:rPr lang="de-DE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sym typeface="Symbol"/>
                </a:rPr>
                <a:t></a:t>
              </a:r>
              <a:r>
                <a:rPr lang="de-DE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)</a:t>
              </a:r>
              <a:endParaRPr lang="de-DE" b="1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6588224" y="2564904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→</a:t>
              </a:r>
              <a:r>
                <a:rPr lang="de-DE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 </a:t>
              </a:r>
              <a:r>
                <a:rPr lang="el-GR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Δ</a:t>
              </a:r>
              <a:r>
                <a:rPr lang="de-DE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+mj-lt"/>
                </a:rPr>
                <a:t>p </a:t>
              </a:r>
              <a:endParaRPr lang="de-DE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6317E-6 L -0.08264 0.026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Welcome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endParaRPr lang="de-DE" dirty="0"/>
          </a:p>
        </p:txBody>
      </p:sp>
      <p:sp>
        <p:nvSpPr>
          <p:cNvPr id="23" name="Foliennummernplatzhalt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4" name="Picture 3" descr="C:\Users\towest\Desktop\IMPRS Evaluation\material\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00" y="1285860"/>
            <a:ext cx="6388100" cy="4814888"/>
          </a:xfrm>
          <a:prstGeom prst="rect">
            <a:avLst/>
          </a:prstGeom>
          <a:noFill/>
        </p:spPr>
      </p:pic>
      <p:pic>
        <p:nvPicPr>
          <p:cNvPr id="15" name="Picture 2" descr="C:\Documents and Settings\towest\Desktop\DPG 10\interferometer sensitivity w_wo Khali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337" y="1524115"/>
            <a:ext cx="5873621" cy="4405215"/>
          </a:xfrm>
          <a:prstGeom prst="rect">
            <a:avLst/>
          </a:prstGeom>
          <a:noFill/>
        </p:spPr>
      </p:pic>
      <p:pic>
        <p:nvPicPr>
          <p:cNvPr id="16" name="Picture 3" descr="C:\Documents and Settings\towest\Desktop\DPG 10\interferometer sensitivity w Khali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337" y="1524115"/>
            <a:ext cx="5873621" cy="4405215"/>
          </a:xfrm>
          <a:prstGeom prst="rect">
            <a:avLst/>
          </a:prstGeom>
          <a:noFill/>
        </p:spPr>
      </p:pic>
      <p:sp>
        <p:nvSpPr>
          <p:cNvPr id="17" name="Rechteck 11"/>
          <p:cNvSpPr/>
          <p:nvPr/>
        </p:nvSpPr>
        <p:spPr>
          <a:xfrm>
            <a:off x="2394000" y="4607902"/>
            <a:ext cx="4929222" cy="2107246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winkliges Dreieck 13"/>
          <p:cNvSpPr/>
          <p:nvPr/>
        </p:nvSpPr>
        <p:spPr>
          <a:xfrm>
            <a:off x="2394000" y="2500306"/>
            <a:ext cx="4929222" cy="3714776"/>
          </a:xfrm>
          <a:prstGeom prst="rt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3" descr="C:\Documents and Settings\towest\Desktop\DPG 10\interferometer sensitivity w Khalili.png"/>
          <p:cNvPicPr>
            <a:picLocks noChangeAspect="1" noChangeArrowheads="1"/>
          </p:cNvPicPr>
          <p:nvPr/>
        </p:nvPicPr>
        <p:blipFill>
          <a:blip r:embed="rId4" cstate="print"/>
          <a:srcRect l="90343"/>
          <a:stretch>
            <a:fillRect/>
          </a:stretch>
        </p:blipFill>
        <p:spPr bwMode="auto">
          <a:xfrm>
            <a:off x="6933730" y="1524115"/>
            <a:ext cx="567228" cy="4405215"/>
          </a:xfrm>
          <a:prstGeom prst="rect">
            <a:avLst/>
          </a:prstGeom>
          <a:noFill/>
        </p:spPr>
      </p:pic>
      <p:pic>
        <p:nvPicPr>
          <p:cNvPr id="20" name="Picture 2" descr="C:\Users\towest\Desktop\IMPRS Evaluation\material\Box.png"/>
          <p:cNvPicPr>
            <a:picLocks noChangeAspect="1" noChangeArrowheads="1"/>
          </p:cNvPicPr>
          <p:nvPr/>
        </p:nvPicPr>
        <p:blipFill>
          <a:blip r:embed="rId2" cstate="print"/>
          <a:srcRect t="89711"/>
          <a:stretch>
            <a:fillRect/>
          </a:stretch>
        </p:blipFill>
        <p:spPr bwMode="auto">
          <a:xfrm>
            <a:off x="1411200" y="5648345"/>
            <a:ext cx="6388101" cy="495299"/>
          </a:xfrm>
          <a:prstGeom prst="rect">
            <a:avLst/>
          </a:prstGeom>
          <a:noFill/>
        </p:spPr>
      </p:pic>
      <p:pic>
        <p:nvPicPr>
          <p:cNvPr id="21" name="Picture 3" descr="C:\Documents and Settings\towest\Desktop\DPG 10\interferometer sensitivity w Khalili.png"/>
          <p:cNvPicPr>
            <a:picLocks noChangeAspect="1" noChangeArrowheads="1"/>
          </p:cNvPicPr>
          <p:nvPr/>
        </p:nvPicPr>
        <p:blipFill>
          <a:blip r:embed="rId4" cstate="print"/>
          <a:srcRect t="88995"/>
          <a:stretch>
            <a:fillRect/>
          </a:stretch>
        </p:blipFill>
        <p:spPr bwMode="auto">
          <a:xfrm>
            <a:off x="1627337" y="5444518"/>
            <a:ext cx="5873621" cy="484812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851920" y="1556792"/>
            <a:ext cx="15841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4081" name="Picture 1" descr="C:\Users\towest\Desktop\DPG Dresden 2011\SQLbo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000" y="5500800"/>
            <a:ext cx="6411600" cy="13551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4427984" y="1412776"/>
            <a:ext cx="4464496" cy="30963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3" descr="P:\temp\aa gEO isc tALK\Michelson I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98885"/>
            <a:ext cx="4243740" cy="31382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6884838" cy="725470"/>
          </a:xfrm>
        </p:spPr>
        <p:txBody>
          <a:bodyPr/>
          <a:lstStyle/>
          <a:p>
            <a:r>
              <a:rPr lang="de-DE" dirty="0" smtClean="0"/>
              <a:t>Interferometers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247687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Inputs </a:t>
            </a:r>
            <a:r>
              <a:rPr lang="de-DE" sz="2200" dirty="0" err="1" smtClean="0"/>
              <a:t>into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interferometer</a:t>
            </a:r>
            <a:r>
              <a:rPr lang="de-DE" sz="2200" dirty="0" smtClean="0"/>
              <a:t>:</a:t>
            </a:r>
            <a:endParaRPr lang="de-DE" sz="2200" dirty="0" smtClean="0"/>
          </a:p>
          <a:p>
            <a:pPr lvl="0">
              <a:buClr>
                <a:srgbClr val="C00000"/>
              </a:buClr>
            </a:pPr>
            <a:r>
              <a:rPr lang="de-DE" sz="1800" dirty="0" smtClean="0"/>
              <a:t>Laser </a:t>
            </a:r>
            <a:r>
              <a:rPr lang="de-DE" sz="1800" dirty="0" err="1" smtClean="0"/>
              <a:t>amplitude</a:t>
            </a:r>
            <a:r>
              <a:rPr lang="de-DE" sz="1800" dirty="0" smtClean="0"/>
              <a:t> a</a:t>
            </a:r>
            <a:r>
              <a:rPr lang="de-DE" sz="1800" baseline="-25000" dirty="0" smtClean="0"/>
              <a:t>las</a:t>
            </a:r>
            <a:endParaRPr lang="de-DE" sz="18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dirty="0" smtClean="0"/>
              <a:t>	</a:t>
            </a:r>
            <a:r>
              <a:rPr lang="de-DE" sz="1800" dirty="0" err="1" smtClean="0"/>
              <a:t>sent</a:t>
            </a:r>
            <a:r>
              <a:rPr lang="de-DE" sz="1800" dirty="0" smtClean="0"/>
              <a:t> </a:t>
            </a:r>
            <a:r>
              <a:rPr lang="de-DE" sz="1800" dirty="0" err="1" smtClean="0"/>
              <a:t>into</a:t>
            </a:r>
            <a:r>
              <a:rPr lang="de-DE" sz="1800" dirty="0" smtClean="0"/>
              <a:t> </a:t>
            </a:r>
            <a:r>
              <a:rPr lang="de-DE" sz="1800" dirty="0" err="1" smtClean="0"/>
              <a:t>bright</a:t>
            </a:r>
            <a:r>
              <a:rPr lang="de-DE" sz="1800" dirty="0" smtClean="0"/>
              <a:t> </a:t>
            </a:r>
            <a:r>
              <a:rPr lang="de-DE" sz="1800" dirty="0" err="1" smtClean="0"/>
              <a:t>port</a:t>
            </a:r>
            <a:endParaRPr lang="de-DE" sz="1800" dirty="0" smtClean="0"/>
          </a:p>
          <a:p>
            <a:pPr lvl="0">
              <a:buClr>
                <a:srgbClr val="C00000"/>
              </a:buClr>
            </a:pPr>
            <a:r>
              <a:rPr lang="de-DE" sz="1800" dirty="0" err="1" smtClean="0"/>
              <a:t>Vacuum</a:t>
            </a:r>
            <a:r>
              <a:rPr lang="de-DE" sz="1800" dirty="0" smtClean="0"/>
              <a:t> </a:t>
            </a:r>
            <a:r>
              <a:rPr lang="de-DE" sz="1800" dirty="0" err="1" smtClean="0"/>
              <a:t>amplitude</a:t>
            </a:r>
            <a:r>
              <a:rPr lang="de-DE" sz="1800" dirty="0" smtClean="0"/>
              <a:t>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vac</a:t>
            </a:r>
            <a:endParaRPr lang="de-DE" sz="1800" baseline="-25000" dirty="0" smtClean="0"/>
          </a:p>
          <a:p>
            <a:pPr lvl="0">
              <a:buClr>
                <a:srgbClr val="C00000"/>
              </a:buClr>
              <a:buNone/>
            </a:pPr>
            <a:r>
              <a:rPr lang="de-DE" sz="1800" baseline="-25000" dirty="0" smtClean="0"/>
              <a:t>	</a:t>
            </a:r>
            <a:r>
              <a:rPr lang="de-DE" sz="1800" dirty="0" err="1" smtClean="0"/>
              <a:t>enters</a:t>
            </a:r>
            <a:r>
              <a:rPr lang="de-DE" sz="1800" dirty="0" smtClean="0"/>
              <a:t> </a:t>
            </a:r>
            <a:r>
              <a:rPr lang="de-DE" sz="1800" dirty="0" err="1" smtClean="0"/>
              <a:t>dark</a:t>
            </a:r>
            <a:r>
              <a:rPr lang="de-DE" sz="1800" dirty="0" smtClean="0"/>
              <a:t> </a:t>
            </a:r>
            <a:r>
              <a:rPr lang="de-DE" sz="1800" dirty="0" err="1" smtClean="0"/>
              <a:t>port</a:t>
            </a:r>
            <a:endParaRPr lang="de-DE" sz="1800" dirty="0" smtClean="0"/>
          </a:p>
          <a:p>
            <a:pPr>
              <a:buClr>
                <a:srgbClr val="C00000"/>
              </a:buClr>
            </a:pPr>
            <a:r>
              <a:rPr lang="de-DE" sz="1800" dirty="0" err="1" smtClean="0"/>
              <a:t>Combined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beam splitter</a:t>
            </a:r>
          </a:p>
          <a:p>
            <a:pPr>
              <a:buClr>
                <a:srgbClr val="C00000"/>
              </a:buClr>
            </a:pPr>
            <a:r>
              <a:rPr lang="de-DE" sz="1800" dirty="0" err="1" smtClean="0"/>
              <a:t>Vacuum</a:t>
            </a:r>
            <a:r>
              <a:rPr lang="de-DE" sz="1800" dirty="0" smtClean="0"/>
              <a:t> a</a:t>
            </a:r>
            <a:r>
              <a:rPr lang="de-DE" sz="1800" dirty="0" smtClean="0"/>
              <a:t>nti </a:t>
            </a:r>
            <a:r>
              <a:rPr lang="de-DE" sz="1800" dirty="0" err="1" smtClean="0"/>
              <a:t>corollated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BS </a:t>
            </a:r>
            <a:r>
              <a:rPr lang="de-DE" sz="1800" dirty="0" err="1" smtClean="0"/>
              <a:t>phase</a:t>
            </a:r>
            <a:endParaRPr lang="de-DE" sz="1800" dirty="0" smtClean="0"/>
          </a:p>
          <a:p>
            <a:pPr>
              <a:buClr>
                <a:srgbClr val="C00000"/>
              </a:buClr>
            </a:pPr>
            <a:endParaRPr lang="de-DE" sz="1800" dirty="0" smtClean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04248" y="1700808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north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(a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+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)/ √2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endParaRPr lang="de-DE" dirty="0" smtClean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04248" y="2204864"/>
            <a:ext cx="2339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east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  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(a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-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)/ √2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52120" y="2420888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n-lt"/>
              </a:rPr>
              <a:t>a</a:t>
            </a:r>
            <a:r>
              <a:rPr lang="de-DE" baseline="-25000" dirty="0" smtClean="0">
                <a:solidFill>
                  <a:srgbClr val="F2F2F2"/>
                </a:solidFill>
                <a:latin typeface="+mn-lt"/>
              </a:rPr>
              <a:t>las</a:t>
            </a:r>
            <a:endParaRPr lang="de-DE" dirty="0" smtClean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76256" y="342900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n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n-lt"/>
              </a:rPr>
              <a:t>vac</a:t>
            </a:r>
            <a:endParaRPr lang="de-DE" dirty="0" smtClean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rot="10800000">
            <a:off x="5652120" y="2780928"/>
            <a:ext cx="576064" cy="1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10800000" flipV="1">
            <a:off x="6876256" y="3356992"/>
            <a:ext cx="0" cy="432048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7020272" y="3140968"/>
            <a:ext cx="216024" cy="216024"/>
            <a:chOff x="7740352" y="3933056"/>
            <a:chExt cx="288032" cy="288032"/>
          </a:xfrm>
        </p:grpSpPr>
        <p:sp>
          <p:nvSpPr>
            <p:cNvPr id="18" name="Oval 25"/>
            <p:cNvSpPr/>
            <p:nvPr/>
          </p:nvSpPr>
          <p:spPr>
            <a:xfrm>
              <a:off x="7740352" y="3933056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7812360" y="4077072"/>
              <a:ext cx="144016" cy="0"/>
            </a:xfrm>
            <a:prstGeom prst="line">
              <a:avLst/>
            </a:prstGeom>
            <a:ln w="25400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>
            <a:off x="6876256" y="3033454"/>
            <a:ext cx="467554" cy="467554"/>
            <a:chOff x="6877116" y="5013176"/>
            <a:chExt cx="467554" cy="467554"/>
          </a:xfrm>
        </p:grpSpPr>
        <p:sp>
          <p:nvSpPr>
            <p:cNvPr id="25" name="Arc 132"/>
            <p:cNvSpPr/>
            <p:nvPr/>
          </p:nvSpPr>
          <p:spPr>
            <a:xfrm rot="16200000">
              <a:off x="6877116" y="5013176"/>
              <a:ext cx="467554" cy="467554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Straight Arrow Connector 137"/>
            <p:cNvCxnSpPr/>
            <p:nvPr/>
          </p:nvCxnSpPr>
          <p:spPr>
            <a:xfrm>
              <a:off x="7110893" y="5013176"/>
              <a:ext cx="38963" cy="8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411760" y="4581128"/>
            <a:ext cx="792088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6884838" cy="725470"/>
          </a:xfrm>
        </p:spPr>
        <p:txBody>
          <a:bodyPr/>
          <a:lstStyle/>
          <a:p>
            <a:r>
              <a:rPr lang="de-DE" dirty="0" smtClean="0"/>
              <a:t>Shot </a:t>
            </a:r>
            <a:r>
              <a:rPr lang="de-DE" dirty="0" err="1" smtClean="0"/>
              <a:t>noise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676671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de-DE" sz="2200" dirty="0" smtClean="0"/>
              <a:t>Limit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position</a:t>
            </a:r>
            <a:r>
              <a:rPr lang="de-DE" sz="2200" dirty="0" smtClean="0"/>
              <a:t> </a:t>
            </a:r>
            <a:r>
              <a:rPr lang="de-DE" sz="2200" dirty="0" err="1" smtClean="0"/>
              <a:t>measurement</a:t>
            </a:r>
            <a:endParaRPr lang="de-DE" sz="22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dirty="0" err="1" smtClean="0"/>
              <a:t>a</a:t>
            </a:r>
            <a:r>
              <a:rPr lang="de-DE" sz="1800" baseline="-25000" dirty="0" err="1" smtClean="0"/>
              <a:t>bright</a:t>
            </a:r>
            <a:r>
              <a:rPr lang="de-DE" sz="1800" dirty="0" smtClean="0"/>
              <a:t> =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north</a:t>
            </a:r>
            <a:r>
              <a:rPr lang="de-DE" sz="1800" dirty="0" smtClean="0"/>
              <a:t> /√2 +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east</a:t>
            </a:r>
            <a:r>
              <a:rPr lang="de-DE" sz="1800" dirty="0" smtClean="0"/>
              <a:t>/√2</a:t>
            </a:r>
          </a:p>
          <a:p>
            <a:pPr>
              <a:buClr>
                <a:srgbClr val="C00000"/>
              </a:buClr>
              <a:buNone/>
            </a:pPr>
            <a:r>
              <a:rPr lang="de-DE" sz="1800" dirty="0" smtClean="0"/>
              <a:t>	    = a</a:t>
            </a:r>
            <a:r>
              <a:rPr lang="de-DE" sz="1800" baseline="-25000" dirty="0" smtClean="0"/>
              <a:t>las</a:t>
            </a:r>
            <a:endParaRPr lang="de-DE" sz="1800" dirty="0" smtClean="0"/>
          </a:p>
          <a:p>
            <a:pPr lvl="0">
              <a:buClr>
                <a:srgbClr val="C00000"/>
              </a:buClr>
              <a:buNone/>
            </a:pPr>
            <a:r>
              <a:rPr lang="de-DE" sz="1800" dirty="0" err="1" smtClean="0"/>
              <a:t>a</a:t>
            </a:r>
            <a:r>
              <a:rPr lang="de-DE" sz="1800" baseline="-25000" dirty="0" err="1" smtClean="0"/>
              <a:t>dark</a:t>
            </a:r>
            <a:r>
              <a:rPr lang="de-DE" sz="1800" dirty="0" smtClean="0"/>
              <a:t>   =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north</a:t>
            </a:r>
            <a:r>
              <a:rPr lang="de-DE" sz="1800" dirty="0" smtClean="0"/>
              <a:t> /√2 -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east</a:t>
            </a:r>
            <a:r>
              <a:rPr lang="de-DE" sz="1800" dirty="0" smtClean="0"/>
              <a:t>/√2</a:t>
            </a:r>
          </a:p>
          <a:p>
            <a:pPr lvl="0">
              <a:buClr>
                <a:srgbClr val="C00000"/>
              </a:buClr>
              <a:buNone/>
            </a:pPr>
            <a:r>
              <a:rPr lang="de-DE" sz="1800" dirty="0" smtClean="0"/>
              <a:t>	    =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vac</a:t>
            </a:r>
            <a:endParaRPr lang="de-DE" sz="1800" baseline="-25000" dirty="0" smtClean="0"/>
          </a:p>
          <a:p>
            <a:pPr lvl="0">
              <a:buClr>
                <a:srgbClr val="C00000"/>
              </a:buClr>
            </a:pPr>
            <a:endParaRPr lang="de-DE" sz="1800" baseline="-25000" dirty="0" smtClean="0"/>
          </a:p>
          <a:p>
            <a:pPr>
              <a:buClr>
                <a:srgbClr val="C00000"/>
              </a:buClr>
              <a:buNone/>
            </a:pP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signal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dark</a:t>
            </a:r>
            <a:r>
              <a:rPr lang="de-DE" sz="1800" dirty="0" smtClean="0"/>
              <a:t> </a:t>
            </a:r>
            <a:r>
              <a:rPr lang="de-DE" sz="1800" dirty="0" err="1" smtClean="0"/>
              <a:t>port</a:t>
            </a:r>
            <a:r>
              <a:rPr lang="de-DE" sz="1800" dirty="0" smtClean="0"/>
              <a:t>:</a:t>
            </a:r>
          </a:p>
          <a:p>
            <a:pPr lvl="0">
              <a:buClr>
                <a:srgbClr val="C00000"/>
              </a:buClr>
              <a:buNone/>
            </a:pPr>
            <a:r>
              <a:rPr lang="de-DE" sz="1800" dirty="0" err="1" smtClean="0"/>
              <a:t>a</a:t>
            </a:r>
            <a:r>
              <a:rPr lang="de-DE" sz="1800" baseline="-25000" dirty="0" err="1" smtClean="0"/>
              <a:t>dark</a:t>
            </a:r>
            <a:r>
              <a:rPr lang="de-DE" sz="1800" dirty="0" smtClean="0"/>
              <a:t>   =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sig</a:t>
            </a:r>
            <a:r>
              <a:rPr lang="de-DE" sz="1800" dirty="0" smtClean="0"/>
              <a:t> +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vac</a:t>
            </a:r>
            <a:endParaRPr lang="de-DE" sz="1800" baseline="-25000" dirty="0" smtClean="0"/>
          </a:p>
          <a:p>
            <a:pPr lvl="0">
              <a:buClr>
                <a:srgbClr val="C00000"/>
              </a:buClr>
              <a:buNone/>
            </a:pPr>
            <a:r>
              <a:rPr lang="de-DE" sz="1800" dirty="0" err="1" smtClean="0"/>
              <a:t>P</a:t>
            </a:r>
            <a:r>
              <a:rPr lang="de-DE" sz="1800" baseline="-25000" dirty="0" err="1" smtClean="0"/>
              <a:t>dark</a:t>
            </a:r>
            <a:r>
              <a:rPr lang="de-DE" sz="1800" baseline="-25000" dirty="0" smtClean="0"/>
              <a:t> </a:t>
            </a:r>
            <a:r>
              <a:rPr lang="de-DE" sz="1800" dirty="0" smtClean="0"/>
              <a:t>  = (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sig</a:t>
            </a:r>
            <a:r>
              <a:rPr lang="de-DE" sz="1800" dirty="0" smtClean="0"/>
              <a:t> +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vac</a:t>
            </a:r>
            <a:r>
              <a:rPr lang="de-DE" sz="1800" dirty="0" smtClean="0"/>
              <a:t>)²</a:t>
            </a:r>
          </a:p>
          <a:p>
            <a:pPr lvl="0">
              <a:buClr>
                <a:srgbClr val="C00000"/>
              </a:buClr>
              <a:buNone/>
            </a:pPr>
            <a:r>
              <a:rPr lang="de-DE" sz="1800" dirty="0" smtClean="0"/>
              <a:t>	    = a</a:t>
            </a:r>
            <a:r>
              <a:rPr lang="de-DE" sz="1800" baseline="-25000" dirty="0" smtClean="0"/>
              <a:t>sig</a:t>
            </a:r>
            <a:r>
              <a:rPr lang="de-DE" sz="1800" dirty="0" smtClean="0"/>
              <a:t>² + a</a:t>
            </a:r>
            <a:r>
              <a:rPr lang="de-DE" sz="1800" baseline="-25000" dirty="0" smtClean="0"/>
              <a:t>vac</a:t>
            </a:r>
            <a:r>
              <a:rPr lang="de-DE" sz="1800" dirty="0" smtClean="0"/>
              <a:t>² + </a:t>
            </a:r>
            <a:r>
              <a:rPr lang="de-DE" sz="1800" dirty="0" smtClean="0"/>
              <a:t>2a</a:t>
            </a:r>
            <a:r>
              <a:rPr lang="de-DE" sz="1800" baseline="-25000" dirty="0" smtClean="0"/>
              <a:t>sig</a:t>
            </a:r>
            <a:r>
              <a:rPr lang="de-DE" sz="1800" dirty="0" smtClean="0"/>
              <a:t>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vac</a:t>
            </a:r>
            <a:endParaRPr lang="de-DE" sz="1800" baseline="-25000" dirty="0" smtClean="0"/>
          </a:p>
          <a:p>
            <a:pPr lvl="0">
              <a:buClr>
                <a:srgbClr val="C00000"/>
              </a:buClr>
            </a:pPr>
            <a:endParaRPr lang="de-DE" sz="1800" baseline="-25000" dirty="0" smtClean="0"/>
          </a:p>
          <a:p>
            <a:pPr lvl="0">
              <a:buClr>
                <a:srgbClr val="C00000"/>
              </a:buClr>
              <a:buNone/>
            </a:pPr>
            <a:r>
              <a:rPr lang="de-DE" sz="1800" dirty="0" smtClean="0"/>
              <a:t>Signal </a:t>
            </a:r>
            <a:r>
              <a:rPr lang="de-DE" sz="1800" dirty="0" err="1" smtClean="0"/>
              <a:t>normalized</a:t>
            </a:r>
            <a:r>
              <a:rPr lang="de-DE" sz="1800" dirty="0" smtClean="0"/>
              <a:t> </a:t>
            </a:r>
            <a:r>
              <a:rPr lang="de-DE" sz="1800" dirty="0" err="1" smtClean="0"/>
              <a:t>shot</a:t>
            </a:r>
            <a:r>
              <a:rPr lang="de-DE" sz="1800" dirty="0" smtClean="0"/>
              <a:t> </a:t>
            </a:r>
            <a:r>
              <a:rPr lang="de-DE" sz="1800" dirty="0" err="1" smtClean="0"/>
              <a:t>noise</a:t>
            </a:r>
            <a:r>
              <a:rPr lang="de-DE" sz="1800" dirty="0" smtClean="0"/>
              <a:t>:</a:t>
            </a:r>
          </a:p>
          <a:p>
            <a:pPr lvl="0">
              <a:buClr>
                <a:srgbClr val="C00000"/>
              </a:buClr>
              <a:buNone/>
            </a:pPr>
            <a:r>
              <a:rPr lang="de-DE" sz="1800" dirty="0" err="1" smtClean="0"/>
              <a:t>a</a:t>
            </a:r>
            <a:r>
              <a:rPr lang="de-DE" sz="1800" baseline="-25000" dirty="0" err="1" smtClean="0"/>
              <a:t>sig</a:t>
            </a:r>
            <a:r>
              <a:rPr lang="de-DE" sz="1800" dirty="0" smtClean="0"/>
              <a:t> </a:t>
            </a:r>
            <a:r>
              <a:rPr lang="de-DE" sz="1800" dirty="0" err="1" smtClean="0"/>
              <a:t>a</a:t>
            </a:r>
            <a:r>
              <a:rPr lang="de-DE" sz="1800" baseline="-25000" dirty="0" err="1" smtClean="0"/>
              <a:t>vac</a:t>
            </a:r>
            <a:r>
              <a:rPr lang="de-DE" sz="1800" baseline="-25000" dirty="0" smtClean="0"/>
              <a:t> </a:t>
            </a:r>
            <a:r>
              <a:rPr lang="de-DE" sz="1800" dirty="0" smtClean="0"/>
              <a:t>/a</a:t>
            </a:r>
            <a:r>
              <a:rPr lang="de-DE" sz="1800" baseline="-25000" dirty="0" smtClean="0"/>
              <a:t>sig</a:t>
            </a:r>
            <a:r>
              <a:rPr lang="de-DE" sz="1800" dirty="0" smtClean="0"/>
              <a:t>² ~ 1/√P</a:t>
            </a:r>
            <a:r>
              <a:rPr lang="de-DE" sz="1800" baseline="-25000" dirty="0" smtClean="0"/>
              <a:t>las</a:t>
            </a:r>
          </a:p>
          <a:p>
            <a:pPr>
              <a:buClr>
                <a:srgbClr val="C00000"/>
              </a:buClr>
              <a:buNone/>
            </a:pPr>
            <a:endParaRPr lang="de-DE" sz="1800" dirty="0" smtClean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835696" y="4581128"/>
            <a:ext cx="432048" cy="288032"/>
            <a:chOff x="1835696" y="5229200"/>
            <a:chExt cx="432048" cy="288032"/>
          </a:xfrm>
        </p:grpSpPr>
        <p:cxnSp>
          <p:nvCxnSpPr>
            <p:cNvPr id="10" name="Gerade Verbindung 9"/>
            <p:cNvCxnSpPr/>
            <p:nvPr/>
          </p:nvCxnSpPr>
          <p:spPr>
            <a:xfrm flipV="1">
              <a:off x="1835696" y="5229200"/>
              <a:ext cx="432048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835696" y="5229200"/>
              <a:ext cx="432048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bgerundetes Rechteck 13"/>
          <p:cNvSpPr/>
          <p:nvPr/>
        </p:nvSpPr>
        <p:spPr>
          <a:xfrm>
            <a:off x="4427984" y="1412776"/>
            <a:ext cx="4464496" cy="30963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3" descr="P:\temp\aa gEO isc tALK\Michelson I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98885"/>
            <a:ext cx="4243740" cy="3138227"/>
          </a:xfrm>
          <a:prstGeom prst="rect">
            <a:avLst/>
          </a:prstGeom>
          <a:noFill/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804248" y="1700808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north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(a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+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)/ √2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endParaRPr lang="de-DE" dirty="0" smtClean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804248" y="2204864"/>
            <a:ext cx="2339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east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  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(a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-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)/ √2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652120" y="2420888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n-lt"/>
              </a:rPr>
              <a:t>a</a:t>
            </a:r>
            <a:r>
              <a:rPr lang="de-DE" baseline="-25000" dirty="0" smtClean="0">
                <a:solidFill>
                  <a:srgbClr val="F2F2F2"/>
                </a:solidFill>
                <a:latin typeface="+mn-lt"/>
              </a:rPr>
              <a:t>las</a:t>
            </a:r>
            <a:endParaRPr lang="de-DE" dirty="0" smtClean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876256" y="342900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n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n-lt"/>
              </a:rPr>
              <a:t>vac</a:t>
            </a:r>
            <a:endParaRPr lang="de-DE" dirty="0" smtClean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rot="10800000">
            <a:off x="5652120" y="2780928"/>
            <a:ext cx="576064" cy="1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rot="10800000" flipV="1">
            <a:off x="6876256" y="3356992"/>
            <a:ext cx="0" cy="432048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7020272" y="3140968"/>
            <a:ext cx="216024" cy="216024"/>
            <a:chOff x="7740352" y="3933056"/>
            <a:chExt cx="288032" cy="288032"/>
          </a:xfrm>
        </p:grpSpPr>
        <p:sp>
          <p:nvSpPr>
            <p:cNvPr id="23" name="Oval 25"/>
            <p:cNvSpPr/>
            <p:nvPr/>
          </p:nvSpPr>
          <p:spPr>
            <a:xfrm>
              <a:off x="7740352" y="3933056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7812360" y="4077072"/>
              <a:ext cx="144016" cy="0"/>
            </a:xfrm>
            <a:prstGeom prst="line">
              <a:avLst/>
            </a:prstGeom>
            <a:ln w="25400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/>
        </p:nvGrpSpPr>
        <p:grpSpPr>
          <a:xfrm>
            <a:off x="6876256" y="3033454"/>
            <a:ext cx="467554" cy="467554"/>
            <a:chOff x="6877116" y="5013176"/>
            <a:chExt cx="467554" cy="467554"/>
          </a:xfrm>
        </p:grpSpPr>
        <p:sp>
          <p:nvSpPr>
            <p:cNvPr id="26" name="Arc 132"/>
            <p:cNvSpPr/>
            <p:nvPr/>
          </p:nvSpPr>
          <p:spPr>
            <a:xfrm rot="16200000">
              <a:off x="6877116" y="5013176"/>
              <a:ext cx="467554" cy="467554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Straight Arrow Connector 137"/>
            <p:cNvCxnSpPr/>
            <p:nvPr/>
          </p:nvCxnSpPr>
          <p:spPr>
            <a:xfrm>
              <a:off x="7110893" y="5013176"/>
              <a:ext cx="38963" cy="8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Line 17"/>
          <p:cNvSpPr>
            <a:spLocks noChangeShapeType="1"/>
          </p:cNvSpPr>
          <p:nvPr/>
        </p:nvSpPr>
        <p:spPr bwMode="auto">
          <a:xfrm rot="10800000" flipH="1" flipV="1">
            <a:off x="3347864" y="4725144"/>
            <a:ext cx="504056" cy="144016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923928" y="4797152"/>
            <a:ext cx="12241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Shot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noise</a:t>
            </a:r>
            <a:endParaRPr lang="de-DE" baseline="-25000" dirty="0" smtClean="0">
              <a:solidFill>
                <a:srgbClr val="F2F2F2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1043608" y="4941168"/>
            <a:ext cx="1440160" cy="36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627784" y="2636912"/>
            <a:ext cx="936104" cy="36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27784" y="1988840"/>
            <a:ext cx="936104" cy="36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6884838" cy="725470"/>
          </a:xfrm>
        </p:spPr>
        <p:txBody>
          <a:bodyPr/>
          <a:lstStyle/>
          <a:p>
            <a:r>
              <a:rPr lang="de-DE" dirty="0" smtClean="0"/>
              <a:t>Radiation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DDC538-DA9F-4260-BB2E-4F30C5369FAE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1628800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P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north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 =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north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²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	    </a:t>
            </a:r>
            <a:r>
              <a:rPr lang="de-DE" sz="9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²/2 + 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vac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²/2  +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endParaRPr lang="de-DE" baseline="-250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P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east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   =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east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²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	    </a:t>
            </a:r>
            <a:r>
              <a:rPr lang="de-DE" sz="9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²/2 + 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vac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²/2  -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endParaRPr lang="de-DE" baseline="-250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P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diff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    =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P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north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 –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P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east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	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   </a:t>
            </a:r>
            <a:r>
              <a:rPr lang="de-DE" sz="9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2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endParaRPr lang="de-DE" baseline="-250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endParaRPr lang="de-DE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</a:rPr>
              <a:t>Back </a:t>
            </a:r>
            <a:r>
              <a:rPr lang="de-DE" dirty="0" err="1" smtClean="0">
                <a:solidFill>
                  <a:srgbClr val="F2F2F2"/>
                </a:solidFill>
              </a:rPr>
              <a:t>action</a:t>
            </a:r>
            <a:r>
              <a:rPr lang="de-DE" dirty="0" smtClean="0">
                <a:solidFill>
                  <a:srgbClr val="F2F2F2"/>
                </a:solidFill>
              </a:rPr>
              <a:t> </a:t>
            </a:r>
            <a:r>
              <a:rPr lang="de-DE" dirty="0" err="1" smtClean="0">
                <a:solidFill>
                  <a:srgbClr val="F2F2F2"/>
                </a:solidFill>
              </a:rPr>
              <a:t>noise</a:t>
            </a:r>
            <a:endParaRPr lang="de-DE" dirty="0" smtClean="0">
              <a:solidFill>
                <a:srgbClr val="F2F2F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F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diff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    = 2P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diff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/c </a:t>
            </a:r>
            <a:endParaRPr lang="de-DE" baseline="-25000" dirty="0" smtClean="0">
              <a:solidFill>
                <a:srgbClr val="F2F2F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x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diff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    </a:t>
            </a:r>
            <a:r>
              <a:rPr lang="de-DE" sz="4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H F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diff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	    </a:t>
            </a:r>
            <a:r>
              <a:rPr lang="de-DE" sz="9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H 4a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vac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/c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j-lt"/>
              </a:rPr>
              <a:t>           </a:t>
            </a:r>
            <a:r>
              <a:rPr lang="de-DE" sz="900" dirty="0" smtClean="0">
                <a:solidFill>
                  <a:srgbClr val="F2F2F2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~ √P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427984" y="1412776"/>
            <a:ext cx="4464496" cy="30963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3" descr="P:\temp\aa gEO isc tALK\Michelson I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98885"/>
            <a:ext cx="4243740" cy="3138227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04248" y="1700808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north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(a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+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)/ √2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endParaRPr lang="de-DE" dirty="0" smtClean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04248" y="2204864"/>
            <a:ext cx="23397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east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   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= (a</a:t>
            </a:r>
            <a:r>
              <a:rPr lang="de-DE" baseline="-25000" dirty="0" smtClean="0">
                <a:solidFill>
                  <a:srgbClr val="F2F2F2"/>
                </a:solidFill>
                <a:latin typeface="+mj-lt"/>
              </a:rPr>
              <a:t>las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- </a:t>
            </a:r>
            <a:r>
              <a:rPr lang="de-DE" dirty="0" err="1" smtClean="0">
                <a:solidFill>
                  <a:srgbClr val="F2F2F2"/>
                </a:solidFill>
                <a:latin typeface="+mj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j-lt"/>
              </a:rPr>
              <a:t>vac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)/ √2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52120" y="2420888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smtClean="0">
                <a:solidFill>
                  <a:srgbClr val="F2F2F2"/>
                </a:solidFill>
                <a:latin typeface="+mn-lt"/>
              </a:rPr>
              <a:t>a</a:t>
            </a:r>
            <a:r>
              <a:rPr lang="de-DE" baseline="-25000" dirty="0" smtClean="0">
                <a:solidFill>
                  <a:srgbClr val="F2F2F2"/>
                </a:solidFill>
                <a:latin typeface="+mn-lt"/>
              </a:rPr>
              <a:t>las</a:t>
            </a:r>
            <a:endParaRPr lang="de-DE" dirty="0" smtClean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876256" y="342900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de-DE" dirty="0" err="1" smtClean="0">
                <a:solidFill>
                  <a:srgbClr val="F2F2F2"/>
                </a:solidFill>
                <a:latin typeface="+mn-lt"/>
              </a:rPr>
              <a:t>a</a:t>
            </a:r>
            <a:r>
              <a:rPr lang="de-DE" baseline="-25000" dirty="0" err="1" smtClean="0">
                <a:solidFill>
                  <a:srgbClr val="F2F2F2"/>
                </a:solidFill>
                <a:latin typeface="+mn-lt"/>
              </a:rPr>
              <a:t>vac</a:t>
            </a:r>
            <a:endParaRPr lang="de-DE" dirty="0" smtClean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10800000">
            <a:off x="5652120" y="2780928"/>
            <a:ext cx="576064" cy="1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10800000" flipV="1">
            <a:off x="6876256" y="3356992"/>
            <a:ext cx="0" cy="432048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arrow"/>
            <a:tailEnd type="none" w="lg" len="lg"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7020272" y="3140968"/>
            <a:ext cx="216024" cy="216024"/>
            <a:chOff x="7740352" y="3933056"/>
            <a:chExt cx="288032" cy="288032"/>
          </a:xfrm>
        </p:grpSpPr>
        <p:sp>
          <p:nvSpPr>
            <p:cNvPr id="20" name="Oval 25"/>
            <p:cNvSpPr/>
            <p:nvPr/>
          </p:nvSpPr>
          <p:spPr>
            <a:xfrm>
              <a:off x="7740352" y="3933056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 Verbindung 20"/>
            <p:cNvCxnSpPr/>
            <p:nvPr/>
          </p:nvCxnSpPr>
          <p:spPr>
            <a:xfrm>
              <a:off x="7812360" y="4077072"/>
              <a:ext cx="144016" cy="0"/>
            </a:xfrm>
            <a:prstGeom prst="line">
              <a:avLst/>
            </a:prstGeom>
            <a:ln w="25400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6876256" y="3033454"/>
            <a:ext cx="467554" cy="467554"/>
            <a:chOff x="6877116" y="5013176"/>
            <a:chExt cx="467554" cy="467554"/>
          </a:xfrm>
        </p:grpSpPr>
        <p:sp>
          <p:nvSpPr>
            <p:cNvPr id="23" name="Arc 132"/>
            <p:cNvSpPr/>
            <p:nvPr/>
          </p:nvSpPr>
          <p:spPr>
            <a:xfrm rot="16200000">
              <a:off x="6877116" y="5013176"/>
              <a:ext cx="467554" cy="467554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" name="Straight Arrow Connector 137"/>
            <p:cNvCxnSpPr/>
            <p:nvPr/>
          </p:nvCxnSpPr>
          <p:spPr>
            <a:xfrm>
              <a:off x="7110893" y="5013176"/>
              <a:ext cx="38963" cy="8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U-Turn Arrow 67"/>
          <p:cNvSpPr/>
          <p:nvPr/>
        </p:nvSpPr>
        <p:spPr>
          <a:xfrm>
            <a:off x="6538621" y="1707648"/>
            <a:ext cx="481651" cy="569224"/>
          </a:xfrm>
          <a:prstGeom prst="uturnArrow">
            <a:avLst>
              <a:gd name="adj1" fmla="val 18051"/>
              <a:gd name="adj2" fmla="val 23255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U-Turn Arrow 67"/>
          <p:cNvSpPr/>
          <p:nvPr/>
        </p:nvSpPr>
        <p:spPr>
          <a:xfrm rot="5400000">
            <a:off x="7496107" y="2665134"/>
            <a:ext cx="481651" cy="569224"/>
          </a:xfrm>
          <a:prstGeom prst="uturnArrow">
            <a:avLst>
              <a:gd name="adj1" fmla="val 18051"/>
              <a:gd name="adj2" fmla="val 23255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948264" y="1988840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lang="el-GR" dirty="0" smtClean="0">
                <a:solidFill>
                  <a:srgbClr val="F2F2F2"/>
                </a:solidFill>
                <a:latin typeface="+mj-lt"/>
              </a:rPr>
              <a:t>δ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p</a:t>
            </a:r>
            <a:r>
              <a:rPr lang="el-GR" baseline="-25000" dirty="0" smtClean="0">
                <a:solidFill>
                  <a:srgbClr val="F2F2F2"/>
                </a:solidFill>
                <a:latin typeface="+mj-lt"/>
              </a:rPr>
              <a:t>γ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 = 2E</a:t>
            </a:r>
            <a:r>
              <a:rPr lang="el-GR" baseline="-25000" dirty="0" smtClean="0">
                <a:solidFill>
                  <a:srgbClr val="F2F2F2"/>
                </a:solidFill>
              </a:rPr>
              <a:t>γ</a:t>
            </a:r>
            <a:r>
              <a:rPr lang="de-DE" dirty="0" smtClean="0">
                <a:solidFill>
                  <a:srgbClr val="F2F2F2"/>
                </a:solidFill>
                <a:latin typeface="+mj-lt"/>
              </a:rPr>
              <a:t>/c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endParaRPr lang="de-DE" dirty="0" smtClean="0">
              <a:solidFill>
                <a:srgbClr val="F2F2F2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1"/>
      <p:bldP spid="14" grpId="1"/>
      <p:bldP spid="26" grpId="0" animBg="1"/>
      <p:bldP spid="27" grpId="0" animBg="1"/>
      <p:bldP spid="28" grpId="1"/>
    </p:bldLst>
  </p:timing>
</p:sld>
</file>

<file path=ppt/theme/theme1.xml><?xml version="1.0" encoding="utf-8"?>
<a:theme xmlns:a="http://schemas.openxmlformats.org/drawingml/2006/main" name="Larissa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Bildschirmpräsentation (4:3)</PresentationFormat>
  <Paragraphs>270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Folie 1</vt:lpstr>
      <vt:lpstr>outlook</vt:lpstr>
      <vt:lpstr>Heisenberg uncertainty</vt:lpstr>
      <vt:lpstr>Measuring positions exactly</vt:lpstr>
      <vt:lpstr>How to: back action noise</vt:lpstr>
      <vt:lpstr>Welcome the quantum noise</vt:lpstr>
      <vt:lpstr>Interferometers point of view</vt:lpstr>
      <vt:lpstr>Shot noise</vt:lpstr>
      <vt:lpstr>Radiation pressure noise</vt:lpstr>
      <vt:lpstr>Suceptibility / transfer funtion</vt:lpstr>
      <vt:lpstr>Suceptibility / transfer funtion</vt:lpstr>
      <vt:lpstr>Welcome the SQL</vt:lpstr>
      <vt:lpstr>Trend towards nano oscillators</vt:lpstr>
      <vt:lpstr>Back to the roots </vt:lpstr>
      <vt:lpstr>SQL below free mass limit</vt:lpstr>
      <vt:lpstr>Wrong interpretation</vt:lpstr>
      <vt:lpstr>„Lets play lemmings“</vt:lpstr>
      <vt:lpstr>B12 mirror suspension</vt:lpstr>
      <vt:lpstr>B12 interferometer</vt:lpstr>
      <vt:lpstr>B12 sensitivity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Vorstellung Doktorarbeit</dc:subject>
  <dc:creator>ChristianGräf</dc:creator>
  <cp:lastModifiedBy>towest</cp:lastModifiedBy>
  <cp:revision>2376</cp:revision>
  <dcterms:created xsi:type="dcterms:W3CDTF">2009-02-13T09:25:28Z</dcterms:created>
  <dcterms:modified xsi:type="dcterms:W3CDTF">2011-05-06T14:26:35Z</dcterms:modified>
</cp:coreProperties>
</file>