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EB Garamond"/>
      <p:regular r:id="rId36"/>
      <p:bold r:id="rId37"/>
      <p:italic r:id="rId38"/>
      <p:boldItalic r:id="rId39"/>
    </p:embeddedFont>
    <p:embeddedFont>
      <p:font typeface="Comforta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Stefan Hil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4.xml"/><Relationship Id="rId41" Type="http://schemas.openxmlformats.org/officeDocument/2006/relationships/font" Target="fonts/Comfortaa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bold.fntdata"/><Relationship Id="rId10" Type="http://schemas.openxmlformats.org/officeDocument/2006/relationships/slide" Target="slides/slide4.xml"/><Relationship Id="rId32" Type="http://schemas.openxmlformats.org/officeDocument/2006/relationships/font" Target="fonts/Roboto-regular.fntdata"/><Relationship Id="rId13" Type="http://schemas.openxmlformats.org/officeDocument/2006/relationships/slide" Target="slides/slide7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-italic.fntdata"/><Relationship Id="rId15" Type="http://schemas.openxmlformats.org/officeDocument/2006/relationships/slide" Target="slides/slide9.xml"/><Relationship Id="rId37" Type="http://schemas.openxmlformats.org/officeDocument/2006/relationships/font" Target="fonts/EBGaramond-bold.fntdata"/><Relationship Id="rId14" Type="http://schemas.openxmlformats.org/officeDocument/2006/relationships/slide" Target="slides/slide8.xml"/><Relationship Id="rId36" Type="http://schemas.openxmlformats.org/officeDocument/2006/relationships/font" Target="fonts/EBGaramond-regular.fntdata"/><Relationship Id="rId17" Type="http://schemas.openxmlformats.org/officeDocument/2006/relationships/slide" Target="slides/slide11.xml"/><Relationship Id="rId39" Type="http://schemas.openxmlformats.org/officeDocument/2006/relationships/font" Target="fonts/EBGaramond-boldItalic.fntdata"/><Relationship Id="rId16" Type="http://schemas.openxmlformats.org/officeDocument/2006/relationships/slide" Target="slides/slide10.xml"/><Relationship Id="rId38" Type="http://schemas.openxmlformats.org/officeDocument/2006/relationships/font" Target="fonts/EBGaramond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5-07T15:42:24.155">
    <p:pos x="6000" y="0"/>
    <p:text>Might be nice to have a brief summary slide before had:
- Developed framework for a basic ET Time Domain simulator.
- Checked that it delivers required noise characteristics
- Developed combining filters to create a single data stream per xylophone detector.
Showed that nullstream can only be as good as the calibration of individual detectors.</p:text>
  </p:cm>
  <p:cm authorId="0" idx="2" dt="2019-05-07T15:42:24.155">
    <p:pos x="6000" y="0"/>
    <p:text>Actually, I would put summary and future steps all on one slide and cut down future steps to something like:
- Next simulate realistic movement of all mirrors caused by newtonian noise and explore coherence and subtraction effects.
- Happy to hear any ideas you have for other applications or questions that could be lookled into with time domain simulator.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12dd8205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12dd820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15919fab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15919fab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912dd8205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912dd820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912dd820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912dd820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912dd820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912dd820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912dd820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912dd820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912dd820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912dd820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71b37eeb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71b37ee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912dd820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912dd820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912dd820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912dd820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12dd8205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912dd8205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15919fa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15919fa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912dd8205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912dd820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912dd820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912dd820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912dd820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912dd820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912dd820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912dd820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912dd820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912dd820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12dd820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12dd820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912dd820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912dd820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1b37eeb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1b37ee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12dd820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912dd820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912dd820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912dd820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912dd820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912dd820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12dd820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12dd820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749892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73425" y="172350"/>
            <a:ext cx="4590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 flipH="1" rot="10800000">
            <a:off x="386550" y="4719988"/>
            <a:ext cx="8476200" cy="198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718100" y="-21125"/>
            <a:ext cx="1425900" cy="4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020875" y="-46175"/>
            <a:ext cx="2782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739351" y="451500"/>
            <a:ext cx="8100000" cy="102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9850"/>
            <a:ext cx="1538525" cy="6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3631050" y="4796200"/>
            <a:ext cx="20706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 - telecon, May 2019</a:t>
            </a:r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://www.et-gw.e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26.png"/><Relationship Id="rId6" Type="http://schemas.openxmlformats.org/officeDocument/2006/relationships/image" Target="../media/image46.png"/><Relationship Id="rId7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54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53.png"/><Relationship Id="rId5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Relationship Id="rId5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51.png"/><Relationship Id="rId5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6.png"/><Relationship Id="rId4" Type="http://schemas.openxmlformats.org/officeDocument/2006/relationships/image" Target="../media/image27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36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 amt="34000"/>
          </a:blip>
          <a:srcRect b="0" l="0" r="0" t="28510"/>
          <a:stretch/>
        </p:blipFill>
        <p:spPr>
          <a:xfrm>
            <a:off x="0" y="775575"/>
            <a:ext cx="9143999" cy="39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141575" y="4230725"/>
            <a:ext cx="57171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http://www.et-gw.eu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543125" y="994525"/>
            <a:ext cx="50928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A </a:t>
            </a:r>
            <a:r>
              <a:rPr b="1" lang="en" sz="2400">
                <a:solidFill>
                  <a:srgbClr val="20124D"/>
                </a:solidFill>
                <a:latin typeface="Comfortaa"/>
                <a:ea typeface="Comfortaa"/>
                <a:cs typeface="Comfortaa"/>
                <a:sym typeface="Comfortaa"/>
              </a:rPr>
              <a:t>Time Domain Simulator for Einstein Telescope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2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b="1" lang="en" u="sng">
                <a:solidFill>
                  <a:schemeClr val="dk1"/>
                </a:solidFill>
              </a:rPr>
              <a:t>Ayatri Singha</a:t>
            </a:r>
            <a:r>
              <a:rPr lang="en">
                <a:solidFill>
                  <a:schemeClr val="dk1"/>
                </a:solidFill>
              </a:rPr>
              <a:t>, Stefan Hild</a:t>
            </a:r>
            <a:endParaRPr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>
                <a:solidFill>
                  <a:schemeClr val="dk1"/>
                </a:solidFill>
              </a:rPr>
              <a:t>a.singha.1@research.gla.ac.uk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/>
        </p:nvSpPr>
        <p:spPr>
          <a:xfrm>
            <a:off x="260625" y="1093125"/>
            <a:ext cx="5751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Time series data from ET-HF and ET-LF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 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418088" y="558425"/>
            <a:ext cx="84894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STEP 3: Reshaping the noise time series by low and high pass filter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 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6346300" y="1093125"/>
            <a:ext cx="24702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STEP 4: Combining two noise time </a:t>
            </a:r>
            <a:r>
              <a:rPr b="1" lang="en" sz="1600"/>
              <a:t>series</a:t>
            </a:r>
            <a:r>
              <a:rPr b="1" lang="en" sz="1600">
                <a:solidFill>
                  <a:srgbClr val="0000FF"/>
                </a:solidFill>
              </a:rPr>
              <a:t> </a:t>
            </a:r>
            <a:endParaRPr b="1" sz="1600">
              <a:solidFill>
                <a:srgbClr val="0000FF"/>
              </a:solidFill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3295" r="8365" t="7270"/>
          <a:stretch/>
        </p:blipFill>
        <p:spPr>
          <a:xfrm>
            <a:off x="3325352" y="2459075"/>
            <a:ext cx="2674861" cy="21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0" l="3742" r="8623" t="6759"/>
          <a:stretch/>
        </p:blipFill>
        <p:spPr>
          <a:xfrm>
            <a:off x="6161500" y="2453169"/>
            <a:ext cx="2839800" cy="2112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2992200" y="3238973"/>
            <a:ext cx="322500" cy="3936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5969288" y="3238963"/>
            <a:ext cx="183000" cy="2721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 rot="-5400000">
            <a:off x="-732500" y="2611950"/>
            <a:ext cx="1834500" cy="30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Strain</a:t>
            </a:r>
            <a:endParaRPr sz="1200"/>
          </a:p>
        </p:txBody>
      </p:sp>
      <p:sp>
        <p:nvSpPr>
          <p:cNvPr id="165" name="Google Shape;165;p22"/>
          <p:cNvSpPr txBox="1"/>
          <p:nvPr/>
        </p:nvSpPr>
        <p:spPr>
          <a:xfrm>
            <a:off x="521625" y="2045450"/>
            <a:ext cx="247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Noise time series from ET- LF after applying low pass filter</a:t>
            </a:r>
            <a:endParaRPr sz="1200"/>
          </a:p>
        </p:txBody>
      </p:sp>
      <p:sp>
        <p:nvSpPr>
          <p:cNvPr id="166" name="Google Shape;166;p22"/>
          <p:cNvSpPr txBox="1"/>
          <p:nvPr/>
        </p:nvSpPr>
        <p:spPr>
          <a:xfrm>
            <a:off x="3542025" y="1969250"/>
            <a:ext cx="247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Noise time series from ET- HF after applying high pass filter</a:t>
            </a:r>
            <a:endParaRPr sz="1200"/>
          </a:p>
        </p:txBody>
      </p:sp>
      <p:sp>
        <p:nvSpPr>
          <p:cNvPr id="167" name="Google Shape;167;p22"/>
          <p:cNvSpPr txBox="1"/>
          <p:nvPr/>
        </p:nvSpPr>
        <p:spPr>
          <a:xfrm>
            <a:off x="6244000" y="1962475"/>
            <a:ext cx="2674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Noise time series after combining</a:t>
            </a:r>
            <a:endParaRPr sz="1200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5">
            <a:alphaModFix/>
          </a:blip>
          <a:srcRect b="0" l="6151" r="8298" t="7655"/>
          <a:stretch/>
        </p:blipFill>
        <p:spPr>
          <a:xfrm>
            <a:off x="453425" y="2519325"/>
            <a:ext cx="2470200" cy="199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/>
        </p:nvSpPr>
        <p:spPr>
          <a:xfrm>
            <a:off x="701025" y="598350"/>
            <a:ext cx="8320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Power spectral density of time series data after passing through high and low pass filter</a:t>
            </a:r>
            <a:endParaRPr b="1" sz="2000"/>
          </a:p>
        </p:txBody>
      </p:sp>
      <p:sp>
        <p:nvSpPr>
          <p:cNvPr id="174" name="Google Shape;174;p23"/>
          <p:cNvSpPr txBox="1"/>
          <p:nvPr/>
        </p:nvSpPr>
        <p:spPr>
          <a:xfrm rot="-5400000">
            <a:off x="-557348" y="2187275"/>
            <a:ext cx="2190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Power Spectral Density (1/Hz)</a:t>
            </a:r>
            <a:endParaRPr sz="1100"/>
          </a:p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428700" y="4075225"/>
            <a:ext cx="55851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Power spectral density has been evaluated by Welch </a:t>
            </a:r>
            <a:r>
              <a:rPr lang="en" sz="1200"/>
              <a:t>method</a:t>
            </a:r>
            <a:r>
              <a:rPr lang="en" sz="1200"/>
              <a:t> (considering 7 seconds of </a:t>
            </a:r>
            <a:r>
              <a:rPr lang="en" sz="1200"/>
              <a:t>samples with overlapping of 50%).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384" y="1560575"/>
            <a:ext cx="2920390" cy="21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5940250" y="2632288"/>
            <a:ext cx="183000" cy="2721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3737913" y="3531250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Frequency( Hz)</a:t>
            </a:r>
            <a:endParaRPr sz="1100"/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75" y="1574594"/>
            <a:ext cx="2839800" cy="212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2934175" y="2519663"/>
            <a:ext cx="362400" cy="2721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857813" y="3531250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Frequency( Hz)</a:t>
            </a:r>
            <a:endParaRPr sz="1100"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775" y="1489950"/>
            <a:ext cx="3017226" cy="22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6706725" y="3531250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Frequency( Hz)</a:t>
            </a:r>
            <a:endParaRPr sz="1100"/>
          </a:p>
        </p:txBody>
      </p:sp>
      <p:sp>
        <p:nvSpPr>
          <p:cNvPr id="185" name="Google Shape;185;p23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750" y="807850"/>
            <a:ext cx="5771199" cy="37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150" y="1992175"/>
            <a:ext cx="178600" cy="1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500" y="3378550"/>
            <a:ext cx="1714500" cy="22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0427" y="3378550"/>
            <a:ext cx="1631098" cy="2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3488" y="4135700"/>
            <a:ext cx="1497724" cy="3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448050" y="1544850"/>
            <a:ext cx="18996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Flowchart</a:t>
            </a:r>
            <a:r>
              <a:rPr b="1" lang="en" sz="2000"/>
              <a:t> to fix o</a:t>
            </a:r>
            <a:r>
              <a:rPr b="1" lang="en" sz="2000"/>
              <a:t>ptimal choice for the low and high pass filter</a:t>
            </a:r>
            <a:endParaRPr b="1" sz="2400"/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1058400" y="675375"/>
            <a:ext cx="6883800" cy="1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Optimal </a:t>
            </a:r>
            <a:r>
              <a:rPr b="1" lang="en" sz="2000"/>
              <a:t>choice</a:t>
            </a:r>
            <a:r>
              <a:rPr b="1" lang="en" sz="2000"/>
              <a:t> for the low and high pass filter</a:t>
            </a:r>
            <a:endParaRPr b="1" sz="2000"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975" y="1368900"/>
            <a:ext cx="3937400" cy="29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5286375" y="1160850"/>
            <a:ext cx="32682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Gravitational waveform has been generated from following parameters using TaylorF2 model-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</a:t>
            </a:r>
            <a:r>
              <a:rPr lang="en"/>
              <a:t>ass1 = 1.4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Mass2 = 1.4,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distance = 5000,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delta_f=1.0/1000,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lower cut off frequency = 2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400" y="3357575"/>
            <a:ext cx="27908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446475" y="4321950"/>
            <a:ext cx="69651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chemeClr val="dk1"/>
                </a:solidFill>
              </a:rPr>
              <a:t>𝜹f  </a:t>
            </a:r>
            <a:r>
              <a:rPr lang="en"/>
              <a:t>= 3.6 Hz is our optimal choice for this filter</a:t>
            </a:r>
            <a:endParaRPr/>
          </a:p>
        </p:txBody>
      </p:sp>
      <p:cxnSp>
        <p:nvCxnSpPr>
          <p:cNvPr id="208" name="Google Shape;208;p25"/>
          <p:cNvCxnSpPr/>
          <p:nvPr/>
        </p:nvCxnSpPr>
        <p:spPr>
          <a:xfrm>
            <a:off x="3375425" y="1821650"/>
            <a:ext cx="36000" cy="22026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09" name="Google Shape;209;p25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775" y="2174975"/>
            <a:ext cx="2839800" cy="212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875" y="2214700"/>
            <a:ext cx="2839800" cy="212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75" y="2269175"/>
            <a:ext cx="2839800" cy="21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672400" y="499200"/>
            <a:ext cx="7626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Demonstration the eﬀect on Calibration lines for using Optimal Filters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357200" y="1607475"/>
            <a:ext cx="5715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Equi-spaced calibration lines are injected between frequency range 25 to 45 Hz</a:t>
            </a:r>
            <a:endParaRPr sz="1600"/>
          </a:p>
        </p:txBody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3839775" y="4254100"/>
            <a:ext cx="1642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frequency</a:t>
            </a:r>
            <a:endParaRPr sz="900"/>
          </a:p>
        </p:txBody>
      </p:sp>
      <p:sp>
        <p:nvSpPr>
          <p:cNvPr id="221" name="Google Shape;221;p26"/>
          <p:cNvSpPr txBox="1"/>
          <p:nvPr/>
        </p:nvSpPr>
        <p:spPr>
          <a:xfrm>
            <a:off x="1005963" y="4286250"/>
            <a:ext cx="2129400" cy="2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frequency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(Hz)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7501200" y="4325800"/>
            <a:ext cx="1642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(Hz)</a:t>
            </a:r>
            <a:endParaRPr sz="700"/>
          </a:p>
        </p:txBody>
      </p:sp>
      <p:sp>
        <p:nvSpPr>
          <p:cNvPr id="223" name="Google Shape;223;p26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sp>
        <p:nvSpPr>
          <p:cNvPr id="224" name="Google Shape;224;p26"/>
          <p:cNvSpPr txBox="1"/>
          <p:nvPr/>
        </p:nvSpPr>
        <p:spPr>
          <a:xfrm>
            <a:off x="453950" y="2269175"/>
            <a:ext cx="2431800" cy="2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Injected </a:t>
            </a:r>
            <a:r>
              <a:rPr lang="en" sz="1100"/>
              <a:t>Calibration</a:t>
            </a:r>
            <a:r>
              <a:rPr lang="en" sz="1100"/>
              <a:t> lines</a:t>
            </a:r>
            <a:endParaRPr sz="1100"/>
          </a:p>
        </p:txBody>
      </p:sp>
      <p:sp>
        <p:nvSpPr>
          <p:cNvPr id="225" name="Google Shape;225;p26"/>
          <p:cNvSpPr txBox="1"/>
          <p:nvPr/>
        </p:nvSpPr>
        <p:spPr>
          <a:xfrm rot="-5400000">
            <a:off x="-909698" y="3301625"/>
            <a:ext cx="2190300" cy="2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Power Spectral Density (1/Hz)</a:t>
            </a:r>
            <a:endParaRPr sz="1100"/>
          </a:p>
        </p:txBody>
      </p:sp>
      <p:sp>
        <p:nvSpPr>
          <p:cNvPr id="226" name="Google Shape;226;p26"/>
          <p:cNvSpPr txBox="1"/>
          <p:nvPr/>
        </p:nvSpPr>
        <p:spPr>
          <a:xfrm>
            <a:off x="6211826" y="2027375"/>
            <a:ext cx="28398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Ratio of Reconstructed to injected                                     calibration lines</a:t>
            </a:r>
            <a:endParaRPr sz="1100"/>
          </a:p>
        </p:txBody>
      </p:sp>
      <p:sp>
        <p:nvSpPr>
          <p:cNvPr id="227" name="Google Shape;227;p26"/>
          <p:cNvSpPr txBox="1"/>
          <p:nvPr/>
        </p:nvSpPr>
        <p:spPr>
          <a:xfrm>
            <a:off x="3557325" y="2174975"/>
            <a:ext cx="2431800" cy="2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Reconstructed Calibration lines</a:t>
            </a:r>
            <a:endParaRPr sz="1100"/>
          </a:p>
        </p:txBody>
      </p:sp>
      <p:sp>
        <p:nvSpPr>
          <p:cNvPr id="228" name="Google Shape;228;p26"/>
          <p:cNvSpPr txBox="1"/>
          <p:nvPr/>
        </p:nvSpPr>
        <p:spPr>
          <a:xfrm>
            <a:off x="3901575" y="4210050"/>
            <a:ext cx="11598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frequency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(Hz)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7093525" y="4200450"/>
            <a:ext cx="19275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frequency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(Hz)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1738700" y="568750"/>
            <a:ext cx="34068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Null Stream Analysis</a:t>
            </a:r>
            <a:endParaRPr b="1" sz="2000"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950" y="1624401"/>
            <a:ext cx="2839800" cy="81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550" y="3190512"/>
            <a:ext cx="3162301" cy="11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/>
        </p:nvSpPr>
        <p:spPr>
          <a:xfrm>
            <a:off x="586150" y="2438350"/>
            <a:ext cx="3482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Null stream can be written as </a:t>
            </a:r>
            <a:endParaRPr sz="1800"/>
          </a:p>
        </p:txBody>
      </p:sp>
      <p:sp>
        <p:nvSpPr>
          <p:cNvPr id="238" name="Google Shape;238;p27"/>
          <p:cNvSpPr txBox="1"/>
          <p:nvPr/>
        </p:nvSpPr>
        <p:spPr>
          <a:xfrm>
            <a:off x="1294000" y="1215000"/>
            <a:ext cx="3737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Data strain at each arm can be </a:t>
            </a:r>
            <a:r>
              <a:rPr lang="en" sz="1800"/>
              <a:t>expressed</a:t>
            </a:r>
            <a:r>
              <a:rPr lang="en" sz="1800"/>
              <a:t> as</a:t>
            </a:r>
            <a:endParaRPr sz="1800"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27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8350" y="497513"/>
            <a:ext cx="1543775" cy="17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 rotWithShape="1">
          <a:blip r:embed="rId6">
            <a:alphaModFix/>
          </a:blip>
          <a:srcRect b="5331" l="6400" r="4955" t="8816"/>
          <a:stretch/>
        </p:blipFill>
        <p:spPr>
          <a:xfrm>
            <a:off x="4723725" y="490810"/>
            <a:ext cx="4297425" cy="416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12" y="631408"/>
            <a:ext cx="8018876" cy="213836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1814000" y="433825"/>
            <a:ext cx="56991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Null steam using mock data generation</a:t>
            </a:r>
            <a:endParaRPr b="1" sz="2000"/>
          </a:p>
        </p:txBody>
      </p:sp>
      <p:cxnSp>
        <p:nvCxnSpPr>
          <p:cNvPr id="250" name="Google Shape;250;p28"/>
          <p:cNvCxnSpPr/>
          <p:nvPr/>
        </p:nvCxnSpPr>
        <p:spPr>
          <a:xfrm rot="10800000">
            <a:off x="1379925" y="2330250"/>
            <a:ext cx="7500" cy="110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28"/>
          <p:cNvSpPr txBox="1"/>
          <p:nvPr/>
        </p:nvSpPr>
        <p:spPr>
          <a:xfrm rot="-5400000">
            <a:off x="-153825" y="2096950"/>
            <a:ext cx="2508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Strain Data</a:t>
            </a:r>
            <a:endParaRPr sz="1800"/>
          </a:p>
        </p:txBody>
      </p:sp>
      <p:cxnSp>
        <p:nvCxnSpPr>
          <p:cNvPr id="252" name="Google Shape;252;p28"/>
          <p:cNvCxnSpPr/>
          <p:nvPr/>
        </p:nvCxnSpPr>
        <p:spPr>
          <a:xfrm flipH="1" rot="10800000">
            <a:off x="2905700" y="4577875"/>
            <a:ext cx="9138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8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pic>
        <p:nvPicPr>
          <p:cNvPr id="254" name="Google Shape;254;p28"/>
          <p:cNvPicPr preferRelativeResize="0"/>
          <p:nvPr/>
        </p:nvPicPr>
        <p:blipFill rotWithShape="1">
          <a:blip r:embed="rId4">
            <a:alphaModFix/>
          </a:blip>
          <a:srcRect b="5621" l="9545" r="8587" t="6682"/>
          <a:stretch/>
        </p:blipFill>
        <p:spPr>
          <a:xfrm>
            <a:off x="1450950" y="2667325"/>
            <a:ext cx="6688138" cy="19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1814000" y="4412425"/>
            <a:ext cx="15951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Time(s)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1039450" y="975425"/>
            <a:ext cx="1774200" cy="2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 stream = sum of all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Waveforms and noise </a:t>
            </a:r>
            <a:r>
              <a:rPr lang="en"/>
              <a:t>generated</a:t>
            </a:r>
            <a:r>
              <a:rPr lang="en"/>
              <a:t> for three arms of 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know , the sum of three waveforms = 0, hence we are left with pure noise. 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1039450" y="402150"/>
            <a:ext cx="56991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Null stream using mock data generation</a:t>
            </a:r>
            <a:endParaRPr b="1" sz="2000"/>
          </a:p>
        </p:txBody>
      </p:sp>
      <p:sp>
        <p:nvSpPr>
          <p:cNvPr id="263" name="Google Shape;263;p29"/>
          <p:cNvSpPr txBox="1"/>
          <p:nvPr/>
        </p:nvSpPr>
        <p:spPr>
          <a:xfrm>
            <a:off x="3255300" y="1125150"/>
            <a:ext cx="548700" cy="24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1e-21</a:t>
            </a:r>
            <a:endParaRPr sz="1100"/>
          </a:p>
        </p:txBody>
      </p:sp>
      <p:sp>
        <p:nvSpPr>
          <p:cNvPr id="264" name="Google Shape;264;p29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pic>
        <p:nvPicPr>
          <p:cNvPr id="265" name="Google Shape;265;p29"/>
          <p:cNvPicPr preferRelativeResize="0"/>
          <p:nvPr/>
        </p:nvPicPr>
        <p:blipFill rotWithShape="1">
          <a:blip r:embed="rId3">
            <a:alphaModFix/>
          </a:blip>
          <a:srcRect b="3805" l="8999" r="62860" t="10862"/>
          <a:stretch/>
        </p:blipFill>
        <p:spPr>
          <a:xfrm>
            <a:off x="3363600" y="1049300"/>
            <a:ext cx="4531426" cy="36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3888650" y="816750"/>
            <a:ext cx="3875400" cy="55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 Stream = Data Stream1 + Data Stream2 + Data Stream3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3255300" y="1205850"/>
            <a:ext cx="548700" cy="24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1e-21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50300"/>
            <a:ext cx="4419600" cy="2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913975" y="693700"/>
            <a:ext cx="56991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Effect of amplitude calibration error on null stream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274" name="Google Shape;2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250" y="2503225"/>
            <a:ext cx="2839800" cy="2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/>
        </p:nvSpPr>
        <p:spPr>
          <a:xfrm>
            <a:off x="376800" y="1781075"/>
            <a:ext cx="36918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fraction of signal present in null stream due to calibration error</a:t>
            </a:r>
            <a:endParaRPr/>
          </a:p>
        </p:txBody>
      </p:sp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0"/>
          <p:cNvSpPr txBox="1"/>
          <p:nvPr/>
        </p:nvSpPr>
        <p:spPr>
          <a:xfrm>
            <a:off x="339325" y="3161100"/>
            <a:ext cx="36918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The background blue curve is representing the gravitational waveform including 4% amplitude calibration error. As a result of this </a:t>
            </a:r>
            <a:r>
              <a:rPr lang="en" sz="1200">
                <a:solidFill>
                  <a:srgbClr val="0000FF"/>
                </a:solidFill>
              </a:rPr>
              <a:t>calibration</a:t>
            </a:r>
            <a:r>
              <a:rPr lang="en" sz="1200">
                <a:solidFill>
                  <a:srgbClr val="0000FF"/>
                </a:solidFill>
              </a:rPr>
              <a:t> error we are getting </a:t>
            </a:r>
            <a:r>
              <a:rPr lang="en" sz="1200">
                <a:solidFill>
                  <a:srgbClr val="0000FF"/>
                </a:solidFill>
              </a:rPr>
              <a:t>orange</a:t>
            </a:r>
            <a:r>
              <a:rPr lang="en" sz="1200">
                <a:solidFill>
                  <a:srgbClr val="0000FF"/>
                </a:solidFill>
              </a:rPr>
              <a:t> plot, which is simply sum of the tree waveforms(</a:t>
            </a:r>
            <a:r>
              <a:rPr lang="en" sz="1200">
                <a:solidFill>
                  <a:srgbClr val="0000FF"/>
                </a:solidFill>
              </a:rPr>
              <a:t>ideally</a:t>
            </a:r>
            <a:r>
              <a:rPr lang="en" sz="1200">
                <a:solidFill>
                  <a:srgbClr val="0000FF"/>
                </a:solidFill>
              </a:rPr>
              <a:t> should be zero)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100" y="1114171"/>
            <a:ext cx="4372750" cy="2915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913975" y="693700"/>
            <a:ext cx="56991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Effect of amplitude calibration error on null stream</a:t>
            </a:r>
            <a:endParaRPr b="1" sz="2000"/>
          </a:p>
        </p:txBody>
      </p:sp>
      <p:sp>
        <p:nvSpPr>
          <p:cNvPr id="285" name="Google Shape;285;p31"/>
          <p:cNvSpPr txBox="1"/>
          <p:nvPr/>
        </p:nvSpPr>
        <p:spPr>
          <a:xfrm>
            <a:off x="224700" y="1639888"/>
            <a:ext cx="36918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</a:t>
            </a:r>
            <a:r>
              <a:rPr lang="en"/>
              <a:t>average</a:t>
            </a:r>
            <a:r>
              <a:rPr lang="en"/>
              <a:t> fractional energy that is being present on null stream can be computed by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502" y="2559125"/>
            <a:ext cx="3906000" cy="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67" y="4029350"/>
            <a:ext cx="2486058" cy="4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270575" y="520475"/>
            <a:ext cx="6873300" cy="4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800"/>
              <a:t>Motivation</a:t>
            </a:r>
            <a:endParaRPr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Why to develop a time domain simulator for ET?</a:t>
            </a:r>
            <a:endParaRPr sz="1800"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Might be useful in various aspects:</a:t>
            </a:r>
            <a:endParaRPr sz="1800"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Can test data analysis techniques (see ET Mock data challenge) …</a:t>
            </a:r>
            <a:endParaRPr sz="1600"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Evaluate what influence have calibration errors between LF and HF?</a:t>
            </a:r>
            <a:endParaRPr sz="1600"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How do calibration errors influence null stream?</a:t>
            </a:r>
            <a:endParaRPr sz="1600"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Provide input some detailed design decisions, i.e. how close to put ETMs of one detector to the ITMs of another (is there any optimum in terms coherent or non-coherent Newtonian noise coupling?)</a:t>
            </a:r>
            <a:endParaRPr sz="1600"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Any questions you have that could be answered with time domain simulator?</a:t>
            </a:r>
            <a:endParaRPr sz="1600"/>
          </a:p>
        </p:txBody>
      </p:sp>
      <p:sp>
        <p:nvSpPr>
          <p:cNvPr id="71" name="Google Shape;71;p14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2"/>
          <p:cNvSpPr txBox="1"/>
          <p:nvPr/>
        </p:nvSpPr>
        <p:spPr>
          <a:xfrm>
            <a:off x="448050" y="537650"/>
            <a:ext cx="8298000" cy="4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Summary:</a:t>
            </a:r>
            <a:endParaRPr b="1"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Developed framework for a basic ET Time Domain simulator.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Checked that it delivers required noise characteristics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Developed combining filters to create a single data stream per xylophone detector.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Showed that nullstream can only be as good as the calibration of individual detectors.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Future Steps:</a:t>
            </a:r>
            <a:endParaRPr b="1"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Next simulate realistic movement of all mirrors caused by newtonian noise and explore coherence and subtraction effects.</a:t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Happy to hear any ideas </a:t>
            </a:r>
            <a:r>
              <a:rPr b="1" lang="en" sz="1800" u="sng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</a:t>
            </a:r>
            <a:r>
              <a:rPr lang="en" sz="1800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have for other applications or questions that could be looked into with time domain simulator.</a:t>
            </a:r>
            <a:endParaRPr b="1" sz="18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6" name="Google Shape;296;p32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Singha, Hild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25" y="831050"/>
            <a:ext cx="762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3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/>
          <p:nvPr/>
        </p:nvSpPr>
        <p:spPr>
          <a:xfrm>
            <a:off x="1214425" y="714400"/>
            <a:ext cx="7626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00FF"/>
                </a:solidFill>
              </a:rPr>
              <a:t>Demonstration the eﬀect on Calibration lines for using Optimal Filters</a:t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5275"/>
            <a:ext cx="3082950" cy="2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950" y="2125275"/>
            <a:ext cx="3082950" cy="2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900" y="2135356"/>
            <a:ext cx="3082950" cy="231221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357200" y="1607475"/>
            <a:ext cx="5715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Equi-spaced c</a:t>
            </a:r>
            <a:r>
              <a:rPr lang="en" sz="1600"/>
              <a:t>alibration</a:t>
            </a:r>
            <a:r>
              <a:rPr lang="en" sz="1600"/>
              <a:t> lines are injected between frequency range 5 to 20 Hz</a:t>
            </a:r>
            <a:endParaRPr sz="1600"/>
          </a:p>
        </p:txBody>
      </p:sp>
      <p:sp>
        <p:nvSpPr>
          <p:cNvPr id="313" name="Google Shape;313;p34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Singha, Hild</a:t>
            </a:r>
            <a:endParaRPr/>
          </a:p>
        </p:txBody>
      </p:sp>
      <p:sp>
        <p:nvSpPr>
          <p:cNvPr id="314" name="Google Shape;31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/>
        </p:nvSpPr>
        <p:spPr>
          <a:xfrm>
            <a:off x="1214425" y="714400"/>
            <a:ext cx="7626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</a:rPr>
              <a:t>Demonstration the eﬀect on Calibration lines for using Optimal Filters</a:t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357200" y="1607475"/>
            <a:ext cx="5715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Equi-spaced calibration lines are injected between frequency range 100 to 1000Hz</a:t>
            </a:r>
            <a:endParaRPr sz="1600"/>
          </a:p>
        </p:txBody>
      </p:sp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77675"/>
            <a:ext cx="2949774" cy="221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5233" y="2226325"/>
            <a:ext cx="2949766" cy="22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700" y="2169175"/>
            <a:ext cx="3102174" cy="23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5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Singha, Hild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/>
        </p:nvSpPr>
        <p:spPr>
          <a:xfrm>
            <a:off x="1214425" y="714400"/>
            <a:ext cx="7626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</a:rPr>
              <a:t>Demonstration the eﬀect on Calibration lines for using Optimal Filters</a:t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357200" y="1651375"/>
            <a:ext cx="5715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</a:t>
            </a:r>
            <a:r>
              <a:rPr lang="en" sz="1600"/>
              <a:t>alibration lines are injected at 31.56 Hz</a:t>
            </a:r>
            <a:endParaRPr sz="1600"/>
          </a:p>
        </p:txBody>
      </p:sp>
      <p:pic>
        <p:nvPicPr>
          <p:cNvPr id="332" name="Google Shape;3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75" y="2053675"/>
            <a:ext cx="3473075" cy="2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225" y="2053675"/>
            <a:ext cx="3473075" cy="26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6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Singha, Hild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/>
          <p:nvPr/>
        </p:nvSpPr>
        <p:spPr>
          <a:xfrm>
            <a:off x="1342250" y="818700"/>
            <a:ext cx="60057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Power spectral density of time series data after passing through high and low pass filter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3737913" y="3638400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Frequency( Hz)</a:t>
            </a:r>
            <a:endParaRPr sz="1100"/>
          </a:p>
        </p:txBody>
      </p:sp>
      <p:sp>
        <p:nvSpPr>
          <p:cNvPr id="342" name="Google Shape;342;p37"/>
          <p:cNvSpPr txBox="1"/>
          <p:nvPr/>
        </p:nvSpPr>
        <p:spPr>
          <a:xfrm>
            <a:off x="1006238" y="3638400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Frequency( Hz)</a:t>
            </a:r>
            <a:endParaRPr sz="1100"/>
          </a:p>
        </p:txBody>
      </p:sp>
      <p:sp>
        <p:nvSpPr>
          <p:cNvPr id="343" name="Google Shape;343;p37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Singha, Hild</a:t>
            </a: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5940250" y="2632288"/>
            <a:ext cx="183000" cy="2721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 txBox="1"/>
          <p:nvPr/>
        </p:nvSpPr>
        <p:spPr>
          <a:xfrm>
            <a:off x="6705988" y="3638400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Frequency( Hz)</a:t>
            </a:r>
            <a:endParaRPr sz="1100"/>
          </a:p>
        </p:txBody>
      </p:sp>
      <p:sp>
        <p:nvSpPr>
          <p:cNvPr id="346" name="Google Shape;346;p37"/>
          <p:cNvSpPr txBox="1"/>
          <p:nvPr/>
        </p:nvSpPr>
        <p:spPr>
          <a:xfrm rot="-5400000">
            <a:off x="-557348" y="2187275"/>
            <a:ext cx="2190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Power Spectral Density (1/Hz)</a:t>
            </a:r>
            <a:endParaRPr sz="1100"/>
          </a:p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2934175" y="2519663"/>
            <a:ext cx="362400" cy="2721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50" y="1437475"/>
            <a:ext cx="3024699" cy="22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575" y="1420625"/>
            <a:ext cx="2920400" cy="21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250" y="1452126"/>
            <a:ext cx="3024701" cy="226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071575" y="500175"/>
            <a:ext cx="20718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Contents</a:t>
            </a:r>
            <a:endParaRPr b="1" sz="2000"/>
          </a:p>
        </p:txBody>
      </p:sp>
      <p:sp>
        <p:nvSpPr>
          <p:cNvPr id="77" name="Google Shape;77;p15"/>
          <p:cNvSpPr txBox="1"/>
          <p:nvPr/>
        </p:nvSpPr>
        <p:spPr>
          <a:xfrm>
            <a:off x="1071575" y="982275"/>
            <a:ext cx="69294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Creation of coloured noise data streams</a:t>
            </a:r>
            <a:r>
              <a:rPr lang="en" sz="1800"/>
              <a:t>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Combining the LF and HF data streams into single data stream, i.e </a:t>
            </a:r>
            <a:r>
              <a:rPr lang="en" sz="1800"/>
              <a:t>c</a:t>
            </a:r>
            <a:r>
              <a:rPr lang="en" sz="1800"/>
              <a:t>onstruction of optimal filter.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Simulation for generating null stream.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Effect of </a:t>
            </a:r>
            <a:r>
              <a:rPr lang="en" sz="1800"/>
              <a:t>calibration</a:t>
            </a:r>
            <a:r>
              <a:rPr lang="en" sz="1800"/>
              <a:t> error on null stream time.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Future steps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-4318" t="6200"/>
          <a:stretch/>
        </p:blipFill>
        <p:spPr>
          <a:xfrm>
            <a:off x="5647501" y="2717025"/>
            <a:ext cx="3077253" cy="19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6378275" y="668075"/>
            <a:ext cx="2921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Spectrograms </a:t>
            </a:r>
            <a:endParaRPr sz="12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700" y="845175"/>
            <a:ext cx="2744525" cy="20583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527300" y="473775"/>
            <a:ext cx="4287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STEP 1: Colour noise generation</a:t>
            </a:r>
            <a:endParaRPr b="1" sz="1800"/>
          </a:p>
        </p:txBody>
      </p:sp>
      <p:sp>
        <p:nvSpPr>
          <p:cNvPr id="89" name="Google Shape;89;p16"/>
          <p:cNvSpPr/>
          <p:nvPr/>
        </p:nvSpPr>
        <p:spPr>
          <a:xfrm>
            <a:off x="4000750" y="1767275"/>
            <a:ext cx="11601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5">
            <a:alphaModFix/>
          </a:blip>
          <a:srcRect b="4928" l="0" r="0" t="6426"/>
          <a:stretch/>
        </p:blipFill>
        <p:spPr>
          <a:xfrm>
            <a:off x="1102600" y="2799372"/>
            <a:ext cx="2646725" cy="175965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714500" y="4462575"/>
            <a:ext cx="1035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Time (sec)</a:t>
            </a:r>
            <a:endParaRPr sz="1200"/>
          </a:p>
        </p:txBody>
      </p:sp>
      <p:sp>
        <p:nvSpPr>
          <p:cNvPr id="92" name="Google Shape;92;p16"/>
          <p:cNvSpPr txBox="1"/>
          <p:nvPr/>
        </p:nvSpPr>
        <p:spPr>
          <a:xfrm rot="-5401991">
            <a:off x="966131" y="1992005"/>
            <a:ext cx="10359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Strain</a:t>
            </a:r>
            <a:endParaRPr sz="1200"/>
          </a:p>
        </p:txBody>
      </p:sp>
      <p:sp>
        <p:nvSpPr>
          <p:cNvPr id="93" name="Google Shape;93;p16"/>
          <p:cNvSpPr/>
          <p:nvPr/>
        </p:nvSpPr>
        <p:spPr>
          <a:xfrm>
            <a:off x="4000750" y="3402000"/>
            <a:ext cx="11601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 b="0" l="0" r="7080" t="9214"/>
          <a:stretch/>
        </p:blipFill>
        <p:spPr>
          <a:xfrm>
            <a:off x="5647500" y="982996"/>
            <a:ext cx="2744523" cy="17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061350" y="370850"/>
            <a:ext cx="6735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Power spectral density evaluated from generated coloured noise time series</a:t>
            </a:r>
            <a:endParaRPr b="1" sz="2000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88" y="1155694"/>
            <a:ext cx="4676725" cy="3507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0" r="5811" t="6672"/>
          <a:stretch/>
        </p:blipFill>
        <p:spPr>
          <a:xfrm>
            <a:off x="4643450" y="1344500"/>
            <a:ext cx="4304101" cy="31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826800" y="4408800"/>
            <a:ext cx="548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(Hz)</a:t>
            </a:r>
            <a:endParaRPr sz="1200"/>
          </a:p>
        </p:txBody>
      </p:sp>
      <p:sp>
        <p:nvSpPr>
          <p:cNvPr id="105" name="Google Shape;105;p17"/>
          <p:cNvSpPr txBox="1"/>
          <p:nvPr/>
        </p:nvSpPr>
        <p:spPr>
          <a:xfrm>
            <a:off x="7248250" y="4326900"/>
            <a:ext cx="548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(Hz)</a:t>
            </a:r>
            <a:endParaRPr sz="1200"/>
          </a:p>
        </p:txBody>
      </p:sp>
      <p:sp>
        <p:nvSpPr>
          <p:cNvPr id="106" name="Google Shape;106;p17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  <p:sp>
        <p:nvSpPr>
          <p:cNvPr id="107" name="Google Shape;107;p17"/>
          <p:cNvSpPr txBox="1"/>
          <p:nvPr/>
        </p:nvSpPr>
        <p:spPr>
          <a:xfrm>
            <a:off x="548300" y="1155700"/>
            <a:ext cx="424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                      ET-LF </a:t>
            </a:r>
            <a:endParaRPr b="1"/>
          </a:p>
        </p:txBody>
      </p:sp>
      <p:sp>
        <p:nvSpPr>
          <p:cNvPr id="108" name="Google Shape;108;p17"/>
          <p:cNvSpPr txBox="1"/>
          <p:nvPr/>
        </p:nvSpPr>
        <p:spPr>
          <a:xfrm>
            <a:off x="4903800" y="1155700"/>
            <a:ext cx="424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                      ET-HF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2534" l="0" r="7140" t="10060"/>
          <a:stretch/>
        </p:blipFill>
        <p:spPr>
          <a:xfrm>
            <a:off x="1017975" y="1196575"/>
            <a:ext cx="501669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1693475" y="3571850"/>
            <a:ext cx="1053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- LF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4518500" y="3571850"/>
            <a:ext cx="1053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- HF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6482950" y="946550"/>
            <a:ext cx="2232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can be combined in frequency domain.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overall sensitivity will be minimised for both low and high frequency. 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382" y="1315650"/>
            <a:ext cx="2763425" cy="58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086875" y="489850"/>
            <a:ext cx="52506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Combining data streams in frequency domain</a:t>
            </a:r>
            <a:endParaRPr b="1" sz="2000"/>
          </a:p>
        </p:txBody>
      </p:sp>
      <p:sp>
        <p:nvSpPr>
          <p:cNvPr id="120" name="Google Shape;120;p18"/>
          <p:cNvSpPr txBox="1"/>
          <p:nvPr/>
        </p:nvSpPr>
        <p:spPr>
          <a:xfrm>
            <a:off x="3969800" y="4332600"/>
            <a:ext cx="548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(Hz)</a:t>
            </a:r>
            <a:endParaRPr sz="1000"/>
          </a:p>
        </p:txBody>
      </p:sp>
      <p:sp>
        <p:nvSpPr>
          <p:cNvPr id="121" name="Google Shape;121;p18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972300" y="721825"/>
            <a:ext cx="68400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How to combine data in time series?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It cannot be combined directly as in frequency domain.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Need to construct filter by which one can combine the time series data linearly.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Need to </a:t>
            </a:r>
            <a:r>
              <a:rPr lang="en" sz="1800"/>
              <a:t>choose</a:t>
            </a:r>
            <a:r>
              <a:rPr lang="en" sz="1800"/>
              <a:t> optimal filter. </a:t>
            </a:r>
            <a:endParaRPr sz="1800"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925" y="483562"/>
            <a:ext cx="6217226" cy="4234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571475" y="1464450"/>
            <a:ext cx="2018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Flow chart for combining two time series data from ET low and high frequency arm.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275" y="1436931"/>
            <a:ext cx="4283875" cy="32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50" y="1475775"/>
            <a:ext cx="4180306" cy="31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1500" y="1946675"/>
            <a:ext cx="1745475" cy="498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3064" y="2051775"/>
            <a:ext cx="1875435" cy="29866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21"/>
          <p:cNvSpPr txBox="1"/>
          <p:nvPr/>
        </p:nvSpPr>
        <p:spPr>
          <a:xfrm>
            <a:off x="557650" y="624525"/>
            <a:ext cx="7605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STEP 2: Time domain combination into a single data stream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High pass and low pass fit function</a:t>
            </a:r>
            <a:endParaRPr b="1" sz="2000"/>
          </a:p>
        </p:txBody>
      </p:sp>
      <p:sp>
        <p:nvSpPr>
          <p:cNvPr id="146" name="Google Shape;146;p21"/>
          <p:cNvSpPr txBox="1"/>
          <p:nvPr/>
        </p:nvSpPr>
        <p:spPr>
          <a:xfrm>
            <a:off x="1903800" y="4382075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Frequency( Hz)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6124575" y="4382075"/>
            <a:ext cx="18573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Frequency( Hz)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 rot="-5400000">
            <a:off x="-379900" y="2212875"/>
            <a:ext cx="24111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Coe</a:t>
            </a:r>
            <a:r>
              <a:rPr lang="en" sz="1800"/>
              <a:t>fficients</a:t>
            </a:r>
            <a:endParaRPr sz="1800"/>
          </a:p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60625" y="4713375"/>
            <a:ext cx="2839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Singha, Hild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