
<file path=[Content_Types].xml><?xml version="1.0" encoding="utf-8"?>
<Types xmlns="http://schemas.openxmlformats.org/package/2006/content-types">
  <Default Extension="pdf" ContentType="application/pdf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9" r:id="rId3"/>
    <p:sldId id="320" r:id="rId4"/>
    <p:sldId id="310" r:id="rId5"/>
    <p:sldId id="285" r:id="rId6"/>
    <p:sldId id="309" r:id="rId7"/>
    <p:sldId id="291" r:id="rId8"/>
    <p:sldId id="312" r:id="rId9"/>
    <p:sldId id="294" r:id="rId10"/>
    <p:sldId id="308" r:id="rId11"/>
    <p:sldId id="314" r:id="rId12"/>
    <p:sldId id="260" r:id="rId13"/>
    <p:sldId id="262" r:id="rId14"/>
    <p:sldId id="265" r:id="rId15"/>
    <p:sldId id="317" r:id="rId16"/>
    <p:sldId id="267" r:id="rId17"/>
    <p:sldId id="268" r:id="rId18"/>
    <p:sldId id="273" r:id="rId19"/>
    <p:sldId id="270" r:id="rId20"/>
    <p:sldId id="324" r:id="rId21"/>
    <p:sldId id="326" r:id="rId22"/>
    <p:sldId id="271" r:id="rId23"/>
    <p:sldId id="281" r:id="rId24"/>
    <p:sldId id="321" r:id="rId25"/>
    <p:sldId id="323" r:id="rId26"/>
    <p:sldId id="328" r:id="rId27"/>
    <p:sldId id="322" r:id="rId28"/>
    <p:sldId id="333" r:id="rId29"/>
    <p:sldId id="332" r:id="rId30"/>
    <p:sldId id="298" r:id="rId31"/>
    <p:sldId id="329" r:id="rId32"/>
    <p:sldId id="327" r:id="rId33"/>
    <p:sldId id="287" r:id="rId34"/>
    <p:sldId id="295" r:id="rId35"/>
    <p:sldId id="296" r:id="rId36"/>
    <p:sldId id="297" r:id="rId37"/>
    <p:sldId id="282" r:id="rId38"/>
    <p:sldId id="292" r:id="rId39"/>
    <p:sldId id="313" r:id="rId40"/>
    <p:sldId id="272" r:id="rId41"/>
    <p:sldId id="290" r:id="rId42"/>
    <p:sldId id="31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20D74"/>
    <a:srgbClr val="0418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21162" autoAdjust="0"/>
    <p:restoredTop sz="99115" autoAdjust="0"/>
  </p:normalViewPr>
  <p:slideViewPr>
    <p:cSldViewPr>
      <p:cViewPr>
        <p:scale>
          <a:sx n="95" d="100"/>
          <a:sy n="95" d="100"/>
        </p:scale>
        <p:origin x="-100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1A7E-000E-D34D-A6D1-D8AA33EBBBD1}" type="datetimeFigureOut">
              <a:rPr lang="en-US" smtClean="0"/>
              <a:pPr/>
              <a:t>12/12/10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D63C-0734-B04C-88E0-4608D5966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A6FC-A781-481A-A379-4BBA86350A47}" type="datetimeFigureOut">
              <a:rPr lang="en-GB" smtClean="0"/>
              <a:pPr/>
              <a:t>12/12/10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C6DB-7B0C-471C-B5C4-5251F4231CC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B94049-FBE0-4CE3-8AC7-6CF7F2B4E3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115888" y="620489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9" descr="WM Pan Blk 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888" y="117252"/>
            <a:ext cx="17287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ham_crest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8" y="44227"/>
            <a:ext cx="981075" cy="1152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 smtClean="0"/>
              <a:t>Slide </a:t>
            </a:r>
            <a:fld id="{85CFB96F-EF60-4F05-B0DB-054CE7C2DB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114996" y="620886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9" descr="WM Pan Blk U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4996" y="117649"/>
            <a:ext cx="17287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ham_crest_ne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96" y="44624"/>
            <a:ext cx="981075" cy="1152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418D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ul/Desktop/lg_mc_test_sin_video_video.avi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ul/Downloads/Scan%20of%20the%20mode%20order%209%20transmission%20through%20a%20high-finesse%20optical%20resonator%20with%20LG33%20input%20beam.mp4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d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34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1325" y="0"/>
            <a:ext cx="11391779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Ghxplots.png"/>
          <p:cNvPicPr>
            <a:picLocks noChangeAspect="1"/>
          </p:cNvPicPr>
          <p:nvPr/>
        </p:nvPicPr>
        <p:blipFill>
          <a:blip r:embed="rId4" cstate="print">
            <a:alphaModFix amt="60000"/>
          </a:blip>
          <a:srcRect l="26656" t="9035" r="28021" b="36696"/>
          <a:stretch>
            <a:fillRect/>
          </a:stretch>
        </p:blipFill>
        <p:spPr>
          <a:xfrm>
            <a:off x="-685800" y="42109"/>
            <a:ext cx="10435839" cy="71206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Paul Fulda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of Birmingham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P. Fulda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GEO-ISC     Hannover    14.11.2010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>
                <a:solidFill>
                  <a:schemeClr val="bg1"/>
                </a:solidFill>
              </a:rPr>
              <a:pPr/>
              <a:t>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28" y="590823"/>
            <a:ext cx="9068544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4000" dirty="0" err="1" smtClean="0">
                <a:solidFill>
                  <a:schemeClr val="bg1"/>
                </a:solidFill>
              </a:rPr>
              <a:t>Interferometric</a:t>
            </a:r>
            <a:r>
              <a:rPr lang="en-GB" sz="4000" dirty="0" smtClean="0">
                <a:solidFill>
                  <a:schemeClr val="bg1"/>
                </a:solidFill>
              </a:rPr>
              <a:t> sensing and control with higher-order </a:t>
            </a:r>
            <a:r>
              <a:rPr lang="en-GB" sz="4000" dirty="0" err="1" smtClean="0">
                <a:solidFill>
                  <a:schemeClr val="bg1"/>
                </a:solidFill>
              </a:rPr>
              <a:t>Laguerre</a:t>
            </a:r>
            <a:r>
              <a:rPr lang="en-GB" sz="4000" dirty="0" smtClean="0">
                <a:solidFill>
                  <a:schemeClr val="bg1"/>
                </a:solidFill>
              </a:rPr>
              <a:t>-Gauss modes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LG mode </a:t>
            </a:r>
            <a:r>
              <a:rPr lang="en-GB" dirty="0" err="1" smtClean="0"/>
              <a:t>interferometry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Aims: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sz="2200" dirty="0" smtClean="0"/>
              <a:t>Experimental demonstration of higher-order mode </a:t>
            </a:r>
            <a:r>
              <a:rPr lang="en-GB" sz="2200" dirty="0" err="1" smtClean="0"/>
              <a:t>interferometry</a:t>
            </a:r>
            <a:endParaRPr lang="en-GB" sz="2200" dirty="0" smtClean="0"/>
          </a:p>
          <a:p>
            <a:pPr lvl="1">
              <a:buNone/>
            </a:pPr>
            <a:endParaRPr lang="en-GB" sz="2200" dirty="0" smtClean="0"/>
          </a:p>
          <a:p>
            <a:pPr lvl="1"/>
            <a:r>
              <a:rPr lang="en-GB" sz="2200" dirty="0" smtClean="0"/>
              <a:t>Experimental verification of our earlier results based on numerical simulations</a:t>
            </a:r>
          </a:p>
          <a:p>
            <a:pPr lvl="1">
              <a:buNone/>
            </a:pPr>
            <a:endParaRPr lang="en-GB" sz="2200" dirty="0" smtClean="0"/>
          </a:p>
          <a:p>
            <a:pPr lvl="1"/>
            <a:r>
              <a:rPr lang="en-GB" sz="2200" dirty="0" smtClean="0"/>
              <a:t>Observe the mode cleaning effect, and investigate mode degeneracy problem suggested by </a:t>
            </a:r>
            <a:r>
              <a:rPr lang="en-GB" sz="2200" dirty="0" err="1" smtClean="0"/>
              <a:t>Rana</a:t>
            </a:r>
            <a:endParaRPr lang="en-GB" sz="2200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4544" y="55172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GB" dirty="0" smtClean="0">
                <a:solidFill>
                  <a:schemeClr val="tx2"/>
                </a:solidFill>
              </a:rPr>
              <a:t>Fulda, P. et al, ‘Experimental demonstration of higher-order LG mode </a:t>
            </a:r>
            <a:r>
              <a:rPr lang="en-GB" dirty="0" err="1" smtClean="0">
                <a:solidFill>
                  <a:schemeClr val="tx2"/>
                </a:solidFill>
              </a:rPr>
              <a:t>interferometry</a:t>
            </a:r>
            <a:r>
              <a:rPr lang="en-GB" dirty="0" smtClean="0">
                <a:solidFill>
                  <a:schemeClr val="tx2"/>
                </a:solidFill>
              </a:rPr>
              <a:t>’, Phys Rev D, </a:t>
            </a:r>
            <a:r>
              <a:rPr lang="en-GB" b="1" dirty="0" smtClean="0">
                <a:solidFill>
                  <a:schemeClr val="tx2"/>
                </a:solidFill>
              </a:rPr>
              <a:t>82</a:t>
            </a:r>
            <a:r>
              <a:rPr lang="en-GB" dirty="0" smtClean="0">
                <a:solidFill>
                  <a:schemeClr val="tx2"/>
                </a:solidFill>
              </a:rPr>
              <a:t>, 012002, July 2010, LIGOP1000040.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light modulator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4525963"/>
          </a:xfrm>
        </p:spPr>
        <p:txBody>
          <a:bodyPr/>
          <a:lstStyle/>
          <a:p>
            <a:r>
              <a:rPr lang="en-GB" dirty="0" smtClean="0"/>
              <a:t>A device for prototyping diffractive optical elements – the two are equivalent for this work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Picture 9" descr="angletests.jpg"/>
          <p:cNvPicPr>
            <a:picLocks noChangeAspect="1"/>
          </p:cNvPicPr>
          <p:nvPr/>
        </p:nvPicPr>
        <p:blipFill>
          <a:blip r:embed="rId3" cstate="print"/>
          <a:srcRect l="12242" t="19730" r="28853"/>
          <a:stretch>
            <a:fillRect/>
          </a:stretch>
        </p:blipFill>
        <p:spPr>
          <a:xfrm>
            <a:off x="395536" y="2636912"/>
            <a:ext cx="3096344" cy="32224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DSCF1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348880"/>
            <a:ext cx="5256584" cy="3942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485800"/>
            <a:ext cx="8003232" cy="1143000"/>
          </a:xfrm>
        </p:spPr>
        <p:txBody>
          <a:bodyPr/>
          <a:lstStyle/>
          <a:p>
            <a:r>
              <a:rPr lang="en-GB" dirty="0" smtClean="0"/>
              <a:t>Experimental setup for LG mode generation and cleaning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23872" y="2000240"/>
            <a:ext cx="8001056" cy="40719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1847840"/>
            <a:ext cx="8001056" cy="4071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LGmode-lin-ca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550" y="2331338"/>
            <a:ext cx="6864024" cy="3159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5085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Finesse = 172</a:t>
            </a:r>
            <a:endParaRPr lang="en-GB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03848" y="4653136"/>
            <a:ext cx="936104" cy="648072"/>
          </a:xfrm>
          <a:prstGeom prst="straightConnector1">
            <a:avLst/>
          </a:prstGeom>
          <a:ln w="34925">
            <a:solidFill>
              <a:srgbClr val="020D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Generated LG beams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Picture 8" descr="allhelicalmodes.png"/>
          <p:cNvPicPr>
            <a:picLocks noChangeAspect="1"/>
          </p:cNvPicPr>
          <p:nvPr/>
        </p:nvPicPr>
        <p:blipFill>
          <a:blip r:embed="rId3" cstate="print"/>
          <a:srcRect l="25781" t="7501" r="24218" b="4759"/>
          <a:stretch>
            <a:fillRect/>
          </a:stretch>
        </p:blipFill>
        <p:spPr>
          <a:xfrm>
            <a:off x="4607340" y="1952172"/>
            <a:ext cx="4429156" cy="4429156"/>
          </a:xfrm>
          <a:prstGeom prst="rect">
            <a:avLst/>
          </a:prstGeom>
        </p:spPr>
      </p:pic>
      <p:pic>
        <p:nvPicPr>
          <p:cNvPr id="13" name="Picture 12" descr="mode_transformer_pa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62" y="2132856"/>
            <a:ext cx="4509838" cy="3376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PDH error signal for a LG</a:t>
            </a:r>
            <a:r>
              <a:rPr lang="en-GB" sz="2400" dirty="0" smtClean="0"/>
              <a:t>33</a:t>
            </a:r>
            <a:r>
              <a:rPr lang="en-GB" dirty="0" smtClean="0"/>
              <a:t> mode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-4035729" y="1928802"/>
            <a:ext cx="6000792" cy="3109055"/>
            <a:chOff x="571471" y="1571612"/>
            <a:chExt cx="8153457" cy="4224366"/>
          </a:xfrm>
        </p:grpSpPr>
        <p:sp>
          <p:nvSpPr>
            <p:cNvPr id="10" name="Rounded Rectangle 9"/>
            <p:cNvSpPr/>
            <p:nvPr/>
          </p:nvSpPr>
          <p:spPr>
            <a:xfrm>
              <a:off x="723872" y="1724012"/>
              <a:ext cx="8001056" cy="40719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1471" y="1571612"/>
              <a:ext cx="8001056" cy="40719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Content Placeholder 12" descr="LGmode-lin-cav-err.png"/>
            <p:cNvPicPr>
              <a:picLocks noChangeAspect="1"/>
            </p:cNvPicPr>
            <p:nvPr/>
          </p:nvPicPr>
          <p:blipFill>
            <a:blip r:embed="rId3" cstate="print"/>
            <a:srcRect l="62368"/>
            <a:stretch>
              <a:fillRect/>
            </a:stretch>
          </p:blipFill>
          <p:spPr bwMode="auto">
            <a:xfrm>
              <a:off x="5812979" y="2000240"/>
              <a:ext cx="2594662" cy="3159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 descr="sinusoidalPDH.png"/>
          <p:cNvPicPr>
            <a:picLocks noChangeAspect="1"/>
          </p:cNvPicPr>
          <p:nvPr/>
        </p:nvPicPr>
        <p:blipFill>
          <a:blip r:embed="rId4" cstate="print"/>
          <a:srcRect t="6250" b="5208"/>
          <a:stretch>
            <a:fillRect/>
          </a:stretch>
        </p:blipFill>
        <p:spPr>
          <a:xfrm rot="5400000">
            <a:off x="3316946" y="683526"/>
            <a:ext cx="4438934" cy="6072230"/>
          </a:xfrm>
          <a:prstGeom prst="roundRect">
            <a:avLst/>
          </a:prstGeom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1549258" y="4067908"/>
            <a:ext cx="936035" cy="4034"/>
          </a:xfrm>
          <a:prstGeom prst="straightConnector1">
            <a:avLst/>
          </a:prstGeom>
          <a:ln w="381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PDH error signal for a LG</a:t>
            </a:r>
            <a:r>
              <a:rPr lang="en-GB" sz="2400" dirty="0" smtClean="0"/>
              <a:t>33</a:t>
            </a:r>
            <a:r>
              <a:rPr lang="en-GB" dirty="0" smtClean="0"/>
              <a:t> mode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-4035729" y="1928802"/>
            <a:ext cx="6000792" cy="3109055"/>
            <a:chOff x="571471" y="1571612"/>
            <a:chExt cx="8153457" cy="4224366"/>
          </a:xfrm>
        </p:grpSpPr>
        <p:sp>
          <p:nvSpPr>
            <p:cNvPr id="10" name="Rounded Rectangle 9"/>
            <p:cNvSpPr/>
            <p:nvPr/>
          </p:nvSpPr>
          <p:spPr>
            <a:xfrm>
              <a:off x="723872" y="1724012"/>
              <a:ext cx="8001056" cy="40719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1471" y="1571612"/>
              <a:ext cx="8001056" cy="40719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Content Placeholder 12" descr="LGmode-lin-cav-err.png"/>
            <p:cNvPicPr>
              <a:picLocks noChangeAspect="1"/>
            </p:cNvPicPr>
            <p:nvPr/>
          </p:nvPicPr>
          <p:blipFill>
            <a:blip r:embed="rId3" cstate="print"/>
            <a:srcRect l="62368"/>
            <a:stretch>
              <a:fillRect/>
            </a:stretch>
          </p:blipFill>
          <p:spPr bwMode="auto">
            <a:xfrm>
              <a:off x="5812979" y="2000240"/>
              <a:ext cx="2594662" cy="3159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 descr="sinusoidalPDH.png"/>
          <p:cNvPicPr>
            <a:picLocks noChangeAspect="1"/>
          </p:cNvPicPr>
          <p:nvPr/>
        </p:nvPicPr>
        <p:blipFill>
          <a:blip r:embed="rId4" cstate="print"/>
          <a:srcRect t="6250" b="5208"/>
          <a:stretch>
            <a:fillRect/>
          </a:stretch>
        </p:blipFill>
        <p:spPr>
          <a:xfrm rot="5400000">
            <a:off x="3316946" y="683526"/>
            <a:ext cx="4438934" cy="6072230"/>
          </a:xfrm>
          <a:prstGeom prst="roundRect">
            <a:avLst/>
          </a:prstGeom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1549258" y="4067908"/>
            <a:ext cx="936035" cy="4034"/>
          </a:xfrm>
          <a:prstGeom prst="straightConnector1">
            <a:avLst/>
          </a:prstGeom>
          <a:ln w="38100">
            <a:solidFill>
              <a:srgbClr val="00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07704" y="3789040"/>
            <a:ext cx="5760640" cy="12961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3861048"/>
            <a:ext cx="565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LG</a:t>
            </a:r>
            <a:r>
              <a:rPr lang="en-GB" sz="3200" b="1" dirty="0" smtClean="0"/>
              <a:t>33 </a:t>
            </a:r>
            <a:r>
              <a:rPr lang="en-GB" sz="3600" b="1" dirty="0" smtClean="0"/>
              <a:t>PDH signal equivalent to that for LG</a:t>
            </a:r>
            <a:r>
              <a:rPr lang="en-GB" sz="3200" b="1" dirty="0" smtClean="0"/>
              <a:t>00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485800"/>
            <a:ext cx="8229600" cy="1143000"/>
          </a:xfrm>
        </p:spPr>
        <p:txBody>
          <a:bodyPr/>
          <a:lstStyle/>
          <a:p>
            <a:r>
              <a:rPr lang="en-GB" dirty="0" smtClean="0"/>
              <a:t>PDH locking of linear mode cleaner (LMC)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Input beam manually aligned to LMC optic axis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Lock acquisition is easy and repeatable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Lock is stable over long time scales (~1hr)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LMC stays in lock when input is changed from helical to sinusoidal mode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LMC could be locked to transmit modes up to order 24 (LG</a:t>
            </a:r>
            <a:r>
              <a:rPr lang="en-GB" sz="2000" dirty="0" smtClean="0"/>
              <a:t>88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and transmitted LG</a:t>
            </a:r>
            <a:r>
              <a:rPr lang="en-GB" sz="2400" dirty="0" smtClean="0"/>
              <a:t>33</a:t>
            </a:r>
            <a:r>
              <a:rPr lang="en-GB" dirty="0" smtClean="0"/>
              <a:t> beams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9" name="Picture 8" descr="lg33hx-lmc-in-100305.png"/>
          <p:cNvPicPr>
            <a:picLocks noChangeAspect="1"/>
          </p:cNvPicPr>
          <p:nvPr/>
        </p:nvPicPr>
        <p:blipFill>
          <a:blip r:embed="rId3" cstate="print"/>
          <a:srcRect t="15103" b="15901"/>
          <a:stretch>
            <a:fillRect/>
          </a:stretch>
        </p:blipFill>
        <p:spPr>
          <a:xfrm>
            <a:off x="146991" y="3932119"/>
            <a:ext cx="3241024" cy="22318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 descr="lg33sin-lmc-in-100305.png"/>
          <p:cNvPicPr>
            <a:picLocks noChangeAspect="1"/>
          </p:cNvPicPr>
          <p:nvPr/>
        </p:nvPicPr>
        <p:blipFill>
          <a:blip r:embed="rId4" cstate="print"/>
          <a:srcRect l="4216" t="17249" r="899" b="19505"/>
          <a:stretch>
            <a:fillRect/>
          </a:stretch>
        </p:blipFill>
        <p:spPr>
          <a:xfrm>
            <a:off x="142844" y="1376793"/>
            <a:ext cx="3214710" cy="21386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 descr="lg33sin-lmc-out-100305.png"/>
          <p:cNvPicPr>
            <a:picLocks noChangeAspect="1"/>
          </p:cNvPicPr>
          <p:nvPr/>
        </p:nvPicPr>
        <p:blipFill>
          <a:blip r:embed="rId5" cstate="print"/>
          <a:srcRect t="8624" b="22380"/>
          <a:stretch>
            <a:fillRect/>
          </a:stretch>
        </p:blipFill>
        <p:spPr>
          <a:xfrm>
            <a:off x="5790277" y="1357298"/>
            <a:ext cx="3162301" cy="21775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 descr="lg33hx-lmc-out-100305.png"/>
          <p:cNvPicPr>
            <a:picLocks noChangeAspect="1"/>
          </p:cNvPicPr>
          <p:nvPr/>
        </p:nvPicPr>
        <p:blipFill>
          <a:blip r:embed="rId6" cstate="print"/>
          <a:srcRect t="6478" b="21651"/>
          <a:stretch>
            <a:fillRect/>
          </a:stretch>
        </p:blipFill>
        <p:spPr>
          <a:xfrm>
            <a:off x="5790277" y="3913858"/>
            <a:ext cx="3162301" cy="22683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 descr="cav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8851" y="3198228"/>
            <a:ext cx="4420297" cy="996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97347" y="2175285"/>
            <a:ext cx="2149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400" dirty="0" smtClean="0">
                <a:ea typeface="MS Gothic" pitchFamily="49" charset="-128"/>
              </a:rPr>
              <a:t>Sinusoidal LG</a:t>
            </a:r>
            <a:r>
              <a:rPr kumimoji="0" lang="en-US" altLang="ja-JP" sz="2000" dirty="0" smtClean="0">
                <a:ea typeface="MS Gothic" pitchFamily="49" charset="-128"/>
              </a:rPr>
              <a:t>33</a:t>
            </a:r>
            <a:endParaRPr lang="ja-JP" altLang="en-US" sz="240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15035" y="4728949"/>
            <a:ext cx="1713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ea typeface="MS Gothic" pitchFamily="49" charset="-128"/>
              </a:rPr>
              <a:t>Helic</a:t>
            </a:r>
            <a:r>
              <a:rPr kumimoji="0" lang="en-US" altLang="ja-JP" sz="2400" dirty="0" smtClean="0">
                <a:ea typeface="MS Gothic" pitchFamily="49" charset="-128"/>
              </a:rPr>
              <a:t>al LG</a:t>
            </a:r>
            <a:r>
              <a:rPr kumimoji="0" lang="en-US" altLang="ja-JP" sz="2000" dirty="0" smtClean="0">
                <a:ea typeface="MS Gothic" pitchFamily="49" charset="-128"/>
              </a:rPr>
              <a:t>33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0872" y="485800"/>
            <a:ext cx="8229600" cy="1143000"/>
          </a:xfrm>
        </p:spPr>
        <p:txBody>
          <a:bodyPr/>
          <a:lstStyle/>
          <a:p>
            <a:r>
              <a:rPr lang="en-GB" dirty="0" smtClean="0"/>
              <a:t>Locked to even higher order LG modes...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429388" y="1857364"/>
            <a:ext cx="2143140" cy="4429156"/>
            <a:chOff x="6429388" y="1857364"/>
            <a:chExt cx="2143140" cy="4429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 descr="lg88hx1.png"/>
            <p:cNvPicPr>
              <a:picLocks noChangeAspect="1"/>
            </p:cNvPicPr>
            <p:nvPr/>
          </p:nvPicPr>
          <p:blipFill>
            <a:blip r:embed="rId3" cstate="print"/>
            <a:srcRect l="8994" t="8233" r="14638" b="9145"/>
            <a:stretch>
              <a:fillRect/>
            </a:stretch>
          </p:blipFill>
          <p:spPr>
            <a:xfrm>
              <a:off x="6429388" y="3962561"/>
              <a:ext cx="2143140" cy="2323959"/>
            </a:xfrm>
            <a:prstGeom prst="rect">
              <a:avLst/>
            </a:prstGeom>
          </p:spPr>
        </p:pic>
        <p:pic>
          <p:nvPicPr>
            <p:cNvPr id="11" name="Picture 10" descr="lg88cos1.png"/>
            <p:cNvPicPr>
              <a:picLocks noChangeAspect="1"/>
            </p:cNvPicPr>
            <p:nvPr/>
          </p:nvPicPr>
          <p:blipFill>
            <a:blip r:embed="rId4" cstate="print"/>
            <a:srcRect l="9428" t="12167" r="12236" b="9677"/>
            <a:stretch>
              <a:fillRect/>
            </a:stretch>
          </p:blipFill>
          <p:spPr>
            <a:xfrm>
              <a:off x="6429388" y="1857364"/>
              <a:ext cx="2143140" cy="214314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509010" y="1857458"/>
            <a:ext cx="2348893" cy="4429062"/>
            <a:chOff x="3509010" y="1857458"/>
            <a:chExt cx="2348893" cy="44290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 descr="lg55hx1.png"/>
            <p:cNvPicPr>
              <a:picLocks noChangeAspect="1"/>
            </p:cNvPicPr>
            <p:nvPr/>
          </p:nvPicPr>
          <p:blipFill>
            <a:blip r:embed="rId5" cstate="print"/>
            <a:srcRect b="5613"/>
            <a:stretch>
              <a:fillRect/>
            </a:stretch>
          </p:blipFill>
          <p:spPr>
            <a:xfrm>
              <a:off x="3509010" y="4076764"/>
              <a:ext cx="2348865" cy="2209756"/>
            </a:xfrm>
            <a:prstGeom prst="rect">
              <a:avLst/>
            </a:prstGeom>
          </p:spPr>
        </p:pic>
        <p:pic>
          <p:nvPicPr>
            <p:cNvPr id="14" name="Picture 13" descr="lg55cos1.png"/>
            <p:cNvPicPr>
              <a:picLocks noChangeAspect="1"/>
            </p:cNvPicPr>
            <p:nvPr/>
          </p:nvPicPr>
          <p:blipFill>
            <a:blip r:embed="rId6" cstate="print"/>
            <a:srcRect b="2265"/>
            <a:stretch>
              <a:fillRect/>
            </a:stretch>
          </p:blipFill>
          <p:spPr>
            <a:xfrm>
              <a:off x="3514444" y="1857458"/>
              <a:ext cx="2343459" cy="2285922"/>
            </a:xfrm>
            <a:prstGeom prst="rect">
              <a:avLst/>
            </a:prstGeom>
          </p:spPr>
        </p:pic>
      </p:grpSp>
      <p:pic>
        <p:nvPicPr>
          <p:cNvPr id="15" name="Picture 14" descr="lg33hx1.png"/>
          <p:cNvPicPr>
            <a:picLocks noChangeAspect="1"/>
          </p:cNvPicPr>
          <p:nvPr/>
        </p:nvPicPr>
        <p:blipFill>
          <a:blip r:embed="rId7" cstate="print"/>
          <a:srcRect t="-9117" b="6062"/>
          <a:stretch>
            <a:fillRect/>
          </a:stretch>
        </p:blipFill>
        <p:spPr>
          <a:xfrm>
            <a:off x="586030" y="3857628"/>
            <a:ext cx="2361498" cy="2428892"/>
          </a:xfrm>
          <a:prstGeom prst="rect">
            <a:avLst/>
          </a:prstGeom>
        </p:spPr>
      </p:pic>
      <p:pic>
        <p:nvPicPr>
          <p:cNvPr id="16" name="Picture 15" descr="lg33cos1.png"/>
          <p:cNvPicPr>
            <a:picLocks noChangeAspect="1"/>
          </p:cNvPicPr>
          <p:nvPr/>
        </p:nvPicPr>
        <p:blipFill>
          <a:blip r:embed="rId8" cstate="print"/>
          <a:srcRect b="2866"/>
          <a:stretch>
            <a:fillRect/>
          </a:stretch>
        </p:blipFill>
        <p:spPr>
          <a:xfrm>
            <a:off x="585802" y="1857364"/>
            <a:ext cx="2358085" cy="2286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2976" y="119171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11951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16" y="1198493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Estimating cleaned mode purity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We fitted the beam position and size to calibrate the CCD</a:t>
            </a:r>
          </a:p>
          <a:p>
            <a:r>
              <a:rPr lang="en-GB" dirty="0" smtClean="0"/>
              <a:t>&gt;99% overlap with ideal LG</a:t>
            </a:r>
            <a:r>
              <a:rPr lang="en-GB" sz="2000" dirty="0" smtClean="0"/>
              <a:t>33 </a:t>
            </a:r>
            <a:r>
              <a:rPr lang="en-GB" dirty="0" smtClean="0"/>
              <a:t>intensity</a:t>
            </a:r>
          </a:p>
          <a:p>
            <a:r>
              <a:rPr lang="en-GB" dirty="0" smtClean="0"/>
              <a:t>Remaining ~1% due to misalignment</a:t>
            </a:r>
          </a:p>
          <a:p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9" name="Picture 8" descr="lg33sin-lmc-in-residual-pp.png"/>
          <p:cNvPicPr>
            <a:picLocks noChangeAspect="1"/>
          </p:cNvPicPr>
          <p:nvPr/>
        </p:nvPicPr>
        <p:blipFill>
          <a:blip r:embed="rId3" cstate="print"/>
          <a:srcRect l="27685" t="5369" r="22725" b="9516"/>
          <a:stretch>
            <a:fillRect/>
          </a:stretch>
        </p:blipFill>
        <p:spPr>
          <a:xfrm>
            <a:off x="142844" y="3429000"/>
            <a:ext cx="2954171" cy="2535218"/>
          </a:xfrm>
          <a:prstGeom prst="rect">
            <a:avLst/>
          </a:prstGeom>
        </p:spPr>
      </p:pic>
      <p:pic>
        <p:nvPicPr>
          <p:cNvPr id="10" name="Picture 9" descr="lg33sin-lmc-out-residual-pp.png"/>
          <p:cNvPicPr>
            <a:picLocks noChangeAspect="1"/>
          </p:cNvPicPr>
          <p:nvPr/>
        </p:nvPicPr>
        <p:blipFill>
          <a:blip r:embed="rId4" cstate="print"/>
          <a:srcRect l="27684" t="5369" r="21899" b="10328"/>
          <a:stretch>
            <a:fillRect/>
          </a:stretch>
        </p:blipFill>
        <p:spPr>
          <a:xfrm>
            <a:off x="3083525" y="3441086"/>
            <a:ext cx="3003408" cy="2511046"/>
          </a:xfrm>
          <a:prstGeom prst="rect">
            <a:avLst/>
          </a:prstGeom>
        </p:spPr>
      </p:pic>
      <p:pic>
        <p:nvPicPr>
          <p:cNvPr id="11" name="Picture 10" descr="lg33_align_residual-pp.png"/>
          <p:cNvPicPr>
            <a:picLocks noChangeAspect="1"/>
          </p:cNvPicPr>
          <p:nvPr/>
        </p:nvPicPr>
        <p:blipFill>
          <a:blip r:embed="rId5" cstate="print"/>
          <a:srcRect l="27684" t="5369" r="21899" b="10328"/>
          <a:stretch>
            <a:fillRect/>
          </a:stretch>
        </p:blipFill>
        <p:spPr>
          <a:xfrm>
            <a:off x="6083628" y="3441086"/>
            <a:ext cx="3003408" cy="2511046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68860" y="5541414"/>
            <a:ext cx="24240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600" dirty="0" smtClean="0">
                <a:solidFill>
                  <a:schemeClr val="bg1"/>
                </a:solidFill>
                <a:ea typeface="MS Gothic" pitchFamily="49" charset="-128"/>
              </a:rPr>
              <a:t>Output beam residual</a:t>
            </a:r>
            <a:endParaRPr lang="ja-JP" altLang="en-US" sz="160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364" y="5541414"/>
            <a:ext cx="2268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a typeface="MS Gothic" pitchFamily="49" charset="-128"/>
              </a:rPr>
              <a:t>Input beam residual</a:t>
            </a:r>
            <a:endParaRPr lang="ja-JP" altLang="en-US" sz="160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645943" y="5547186"/>
            <a:ext cx="14291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a typeface="MS Gothic" pitchFamily="49" charset="-128"/>
              </a:rPr>
              <a:t>Model</a:t>
            </a:r>
            <a:r>
              <a:rPr kumimoji="0" lang="en-US" altLang="ja-JP" sz="1600" dirty="0" smtClean="0">
                <a:solidFill>
                  <a:schemeClr val="bg1"/>
                </a:solidFill>
                <a:ea typeface="MS Gothic" pitchFamily="49" charset="-128"/>
              </a:rPr>
              <a:t> residual</a:t>
            </a:r>
            <a:endParaRPr lang="ja-JP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45" y="2667000"/>
            <a:ext cx="4835755" cy="3581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</a:t>
            </a:r>
            <a:r>
              <a:rPr lang="en-US" dirty="0" err="1" smtClean="0"/>
              <a:t>Laguerre</a:t>
            </a:r>
            <a:r>
              <a:rPr lang="en-US" dirty="0" smtClean="0"/>
              <a:t>-Gauss (LG) </a:t>
            </a:r>
            <a:br>
              <a:rPr lang="en-US" dirty="0" smtClean="0"/>
            </a:br>
            <a:r>
              <a:rPr lang="en-US" dirty="0" smtClean="0"/>
              <a:t>mode </a:t>
            </a:r>
            <a:r>
              <a:rPr lang="en-US" dirty="0" err="1" smtClean="0"/>
              <a:t>interferometry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Thermal noise of mirrors will limit future sensitivity</a:t>
            </a:r>
          </a:p>
          <a:p>
            <a:r>
              <a:rPr lang="en-US" dirty="0" smtClean="0"/>
              <a:t>Brownian motion causes movement of surface</a:t>
            </a:r>
          </a:p>
          <a:p>
            <a:r>
              <a:rPr lang="en-US" dirty="0" smtClean="0"/>
              <a:t>Couplings of temperature</a:t>
            </a:r>
          </a:p>
          <a:p>
            <a:pPr>
              <a:buNone/>
            </a:pPr>
            <a:r>
              <a:rPr lang="en-US" dirty="0" smtClean="0"/>
              <a:t>   fluctuations to noise: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Thermo-refractive noise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Thermo-elastic noise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Misalignment of LG modes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Misalignments are best described by addition of higher-order </a:t>
            </a:r>
            <a:r>
              <a:rPr lang="en-US" dirty="0" err="1" smtClean="0"/>
              <a:t>Hermite</a:t>
            </a:r>
            <a:r>
              <a:rPr lang="en-US" dirty="0" smtClean="0"/>
              <a:t>-Gauss (HG) modes</a:t>
            </a:r>
          </a:p>
          <a:p>
            <a:r>
              <a:rPr lang="en-US" dirty="0" smtClean="0"/>
              <a:t>L</a:t>
            </a:r>
            <a:r>
              <a:rPr lang="en-US" dirty="0" smtClean="0"/>
              <a:t>G modes can be written as a sum of HG modes: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Misalignments change the distribution of HG modes, thus changing distribution of LG modes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4" name="Picture 13" descr="LG2HG.tiff"/>
          <p:cNvPicPr>
            <a:picLocks noChangeAspect="1"/>
          </p:cNvPicPr>
          <p:nvPr/>
        </p:nvPicPr>
        <p:blipFill>
          <a:blip r:embed="rId2"/>
          <a:srcRect t="29620" r="19167" b="25950"/>
          <a:stretch>
            <a:fillRect/>
          </a:stretch>
        </p:blipFill>
        <p:spPr>
          <a:xfrm>
            <a:off x="762000" y="2971800"/>
            <a:ext cx="7391400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8800" y="41264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Beijersbergen</a:t>
            </a:r>
            <a:r>
              <a:rPr lang="en-US" dirty="0" smtClean="0"/>
              <a:t> et al., Opt. Communications 96, 123-132 (1993)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Misalignment of LG modes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Describing misalignment in two base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 descr="LGhxmisal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00" y="1981200"/>
            <a:ext cx="5187800" cy="3891930"/>
          </a:xfrm>
          <a:prstGeom prst="rect">
            <a:avLst/>
          </a:prstGeom>
        </p:spPr>
      </p:pic>
      <p:pic>
        <p:nvPicPr>
          <p:cNvPr id="10" name="Content Placeholder 8" descr="HGmisalign.png"/>
          <p:cNvPicPr>
            <a:picLocks noChangeAspect="1"/>
          </p:cNvPicPr>
          <p:nvPr/>
        </p:nvPicPr>
        <p:blipFill>
          <a:blip r:embed="rId3"/>
          <a:srcRect l="-18206" r="9730"/>
          <a:stretch>
            <a:fillRect/>
          </a:stretch>
        </p:blipFill>
        <p:spPr>
          <a:xfrm>
            <a:off x="-990600" y="1981200"/>
            <a:ext cx="5552651" cy="3840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58674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Simon </a:t>
            </a:r>
            <a:r>
              <a:rPr lang="en-US" dirty="0" err="1" smtClean="0"/>
              <a:t>Chelkowski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Transmitt</a:t>
            </a:r>
            <a:r>
              <a:rPr lang="en-GB" dirty="0" smtClean="0"/>
              <a:t>ed mode </a:t>
            </a:r>
            <a:r>
              <a:rPr lang="en-GB" dirty="0" smtClean="0"/>
              <a:t>‘decomposition’ result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44824"/>
            <a:ext cx="7477156" cy="10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95400" y="3530352"/>
            <a:ext cx="6834336" cy="23084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47664" y="350520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With</a:t>
            </a:r>
            <a:r>
              <a:rPr lang="en-GB" sz="3600" b="1" dirty="0" smtClean="0"/>
              <a:t> small beams on off </a:t>
            </a:r>
            <a:r>
              <a:rPr lang="en-GB" sz="3600" b="1" dirty="0" smtClean="0"/>
              <a:t>the shelf mirrors, no evidence for degradation from mirror surface defects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_LG33_north_input_LG_decomposition.png"/>
          <p:cNvPicPr>
            <a:picLocks noChangeAspect="1"/>
          </p:cNvPicPr>
          <p:nvPr/>
        </p:nvPicPr>
        <p:blipFill>
          <a:blip r:embed="rId3" cstate="print"/>
          <a:srcRect l="7732" t="3017" r="4690" b="-605"/>
          <a:stretch>
            <a:fillRect/>
          </a:stretch>
        </p:blipFill>
        <p:spPr>
          <a:xfrm>
            <a:off x="2339752" y="2204864"/>
            <a:ext cx="4556151" cy="41044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 degradation due to degeneracy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Clr>
                <a:srgbClr val="0418D6"/>
              </a:buClr>
              <a:buFont typeface="Wingdings" pitchFamily="2" charset="2"/>
              <a:buChar char="§"/>
            </a:pPr>
            <a:r>
              <a:rPr lang="en-GB" sz="2800" dirty="0" smtClean="0"/>
              <a:t>Mirror defects cause coupling into other modes of the same order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4925" y="360437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Amplitude [W</a:t>
            </a:r>
            <a:r>
              <a:rPr lang="en-GB" baseline="30000" dirty="0" smtClean="0"/>
              <a:t>1/2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Credit: Charlotte Bond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degeneracy on control signals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</a:t>
            </a:r>
          </a:p>
          <a:p>
            <a:pPr>
              <a:buNone/>
            </a:pPr>
            <a:r>
              <a:rPr lang="en-US" dirty="0" smtClean="0"/>
              <a:t>example </a:t>
            </a:r>
            <a:r>
              <a:rPr lang="en-US" dirty="0" smtClean="0"/>
              <a:t>case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of </a:t>
            </a:r>
            <a:r>
              <a:rPr lang="en-US" dirty="0" smtClean="0"/>
              <a:t>astigmatic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mode cleaner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Split peak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</a:t>
            </a:r>
            <a:r>
              <a:rPr lang="en-US" dirty="0" smtClean="0"/>
              <a:t>ith </a:t>
            </a:r>
            <a:r>
              <a:rPr lang="en-US" dirty="0" smtClean="0"/>
              <a:t>multiple</a:t>
            </a:r>
          </a:p>
          <a:p>
            <a:pPr>
              <a:buNone/>
            </a:pPr>
            <a:r>
              <a:rPr lang="en-US" dirty="0" smtClean="0"/>
              <a:t>zero </a:t>
            </a:r>
            <a:r>
              <a:rPr lang="en-US" dirty="0" smtClean="0"/>
              <a:t>crossings</a:t>
            </a:r>
          </a:p>
          <a:p>
            <a:pPr>
              <a:buNone/>
            </a:pPr>
            <a:r>
              <a:rPr lang="en-US" dirty="0" smtClean="0"/>
              <a:t>in PDH signal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" name="Picture 9" descr="POWER.jpg"/>
          <p:cNvPicPr>
            <a:picLocks noChangeAspect="1"/>
          </p:cNvPicPr>
          <p:nvPr/>
        </p:nvPicPr>
        <p:blipFill>
          <a:blip r:embed="rId2"/>
          <a:srcRect l="22146" t="38976" r="11811" b="16535"/>
          <a:stretch>
            <a:fillRect/>
          </a:stretch>
        </p:blipFill>
        <p:spPr>
          <a:xfrm>
            <a:off x="3028781" y="1419901"/>
            <a:ext cx="6039019" cy="2542499"/>
          </a:xfrm>
          <a:prstGeom prst="rect">
            <a:avLst/>
          </a:prstGeom>
        </p:spPr>
      </p:pic>
      <p:pic>
        <p:nvPicPr>
          <p:cNvPr id="9" name="Picture 8" descr="PDH.jpg"/>
          <p:cNvPicPr>
            <a:picLocks noChangeAspect="1"/>
          </p:cNvPicPr>
          <p:nvPr/>
        </p:nvPicPr>
        <p:blipFill>
          <a:blip r:embed="rId3"/>
          <a:srcRect l="16978" t="30709" r="17717" b="24803"/>
          <a:stretch>
            <a:fillRect/>
          </a:stretch>
        </p:blipFill>
        <p:spPr>
          <a:xfrm>
            <a:off x="2895600" y="3733800"/>
            <a:ext cx="6141453" cy="2614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5981" y="16764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Circulating Power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85981" y="40502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PDH Error Signal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6107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tuning [deg]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degeneracy on control signals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Measured transmission through astigmatic mode cleaner (Finesse ~6500) with LG</a:t>
            </a:r>
            <a:r>
              <a:rPr lang="en-US" sz="1600" dirty="0" smtClean="0"/>
              <a:t>33 </a:t>
            </a:r>
            <a:r>
              <a:rPr lang="en-US" dirty="0" smtClean="0"/>
              <a:t>mode input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 descr="422_002_scan1.png"/>
          <p:cNvPicPr>
            <a:picLocks noChangeAspect="1"/>
          </p:cNvPicPr>
          <p:nvPr/>
        </p:nvPicPr>
        <p:blipFill>
          <a:blip r:embed="rId2"/>
          <a:srcRect t="6911"/>
          <a:stretch>
            <a:fillRect/>
          </a:stretch>
        </p:blipFill>
        <p:spPr>
          <a:xfrm>
            <a:off x="1600200" y="2362200"/>
            <a:ext cx="5946425" cy="41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85800"/>
            <a:ext cx="8229600" cy="1143000"/>
          </a:xfrm>
        </p:spPr>
        <p:txBody>
          <a:bodyPr/>
          <a:lstStyle/>
          <a:p>
            <a:r>
              <a:rPr lang="en-US" dirty="0" smtClean="0"/>
              <a:t>Simulated scan of astigmatic mode cleaner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9" name="lg_mc_test_sin_video_video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676400"/>
            <a:ext cx="7630830" cy="475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485800"/>
            <a:ext cx="8229600" cy="1143000"/>
          </a:xfrm>
        </p:spPr>
        <p:txBody>
          <a:bodyPr/>
          <a:lstStyle/>
          <a:p>
            <a:r>
              <a:rPr lang="en-US" dirty="0" smtClean="0"/>
              <a:t>Measured scan of astigmatic mode cleaner </a:t>
            </a:r>
            <a:endParaRPr lang="en-US" dirty="0"/>
          </a:p>
        </p:txBody>
      </p:sp>
      <p:pic>
        <p:nvPicPr>
          <p:cNvPr id="13" name="Scan of the mode order 9 transmission through a high-finesse optical resonator with LG33 input beam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perfect mirrors, sensing and control is very similar for LG</a:t>
            </a:r>
            <a:r>
              <a:rPr lang="en-US" sz="1800" dirty="0" smtClean="0"/>
              <a:t>00</a:t>
            </a:r>
            <a:r>
              <a:rPr lang="en-US" dirty="0" smtClean="0"/>
              <a:t> and LG</a:t>
            </a:r>
            <a:r>
              <a:rPr lang="en-US" sz="1800" dirty="0" smtClean="0"/>
              <a:t>33</a:t>
            </a:r>
          </a:p>
          <a:p>
            <a:endParaRPr lang="en-US" sz="1800" dirty="0" smtClean="0"/>
          </a:p>
          <a:p>
            <a:r>
              <a:rPr lang="en-US" dirty="0" smtClean="0"/>
              <a:t>Lab demonstration has shown good longitudinal control signals for LG</a:t>
            </a:r>
            <a:r>
              <a:rPr lang="en-US" sz="1800" dirty="0" smtClean="0"/>
              <a:t>33</a:t>
            </a:r>
            <a:r>
              <a:rPr lang="en-US" dirty="0" smtClean="0"/>
              <a:t> on small mirrors</a:t>
            </a:r>
          </a:p>
          <a:p>
            <a:endParaRPr lang="en-US" dirty="0" smtClean="0"/>
          </a:p>
          <a:p>
            <a:r>
              <a:rPr lang="en-US" dirty="0" smtClean="0"/>
              <a:t>Misalignment can couple slightly to degenerate modes even with perfect mirrors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Astigmatism and mirror surface defects can cause  problems for control signals – investigate more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program on LG modes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LG modes on suspended prototype interferometer</a:t>
            </a:r>
          </a:p>
          <a:p>
            <a:endParaRPr lang="en-US" sz="2595" dirty="0" smtClean="0"/>
          </a:p>
          <a:p>
            <a:r>
              <a:rPr lang="en-US" sz="2595" dirty="0" smtClean="0"/>
              <a:t>Alignment analysis of a </a:t>
            </a:r>
            <a:r>
              <a:rPr lang="en-US" sz="2595" dirty="0" err="1" smtClean="0"/>
              <a:t>Fabry</a:t>
            </a:r>
            <a:r>
              <a:rPr lang="en-US" sz="2595" dirty="0" smtClean="0"/>
              <a:t>-Perot cavity</a:t>
            </a:r>
          </a:p>
          <a:p>
            <a:endParaRPr lang="en-US" sz="2595" dirty="0" smtClean="0"/>
          </a:p>
          <a:p>
            <a:r>
              <a:rPr lang="en-US" sz="2595" dirty="0" smtClean="0"/>
              <a:t>Investigate ways of mitigating degeneracy effect</a:t>
            </a:r>
          </a:p>
          <a:p>
            <a:endParaRPr lang="en-US" sz="2595" dirty="0" smtClean="0"/>
          </a:p>
          <a:p>
            <a:r>
              <a:rPr lang="en-US" sz="2595" dirty="0" smtClean="0"/>
              <a:t>High power LG</a:t>
            </a:r>
            <a:r>
              <a:rPr lang="en-US" sz="1946" dirty="0" smtClean="0"/>
              <a:t>33</a:t>
            </a:r>
            <a:r>
              <a:rPr lang="en-US" sz="2595" dirty="0" smtClean="0"/>
              <a:t> laser source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LG mode </a:t>
            </a:r>
            <a:r>
              <a:rPr lang="en-US" dirty="0" err="1" smtClean="0"/>
              <a:t>interferometry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Higher-order LG beams spread light power more evenly over a mirror (for a given clipping loss)</a:t>
            </a:r>
          </a:p>
          <a:p>
            <a:r>
              <a:rPr lang="en-US" dirty="0" smtClean="0"/>
              <a:t>Average better over surface distortions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71800"/>
            <a:ext cx="9104035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880847"/>
            <a:ext cx="8229600" cy="443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85800"/>
            <a:ext cx="8229600" cy="1143000"/>
          </a:xfrm>
        </p:spPr>
        <p:txBody>
          <a:bodyPr/>
          <a:lstStyle/>
          <a:p>
            <a:r>
              <a:rPr lang="en-GB" dirty="0" smtClean="0"/>
              <a:t>LG </a:t>
            </a:r>
            <a:r>
              <a:rPr lang="en-GB" dirty="0" smtClean="0"/>
              <a:t>mode </a:t>
            </a:r>
            <a:r>
              <a:rPr lang="en-GB" dirty="0" smtClean="0"/>
              <a:t>research at the Glasgow 10m IFO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n-GB" dirty="0" smtClean="0"/>
              <a:t>Inject LG</a:t>
            </a:r>
            <a:r>
              <a:rPr lang="en-GB" sz="2000" dirty="0" smtClean="0"/>
              <a:t>33</a:t>
            </a:r>
            <a:r>
              <a:rPr lang="en-GB" dirty="0" smtClean="0"/>
              <a:t> mode into the Glasgow 10m</a:t>
            </a:r>
          </a:p>
          <a:p>
            <a:r>
              <a:rPr lang="en-GB" dirty="0" smtClean="0"/>
              <a:t>Crucial to test LG modes with suspended optics, high finesse cavities and full ASC/LSC systems</a:t>
            </a:r>
          </a:p>
          <a:p>
            <a:r>
              <a:rPr lang="en-GB" dirty="0" smtClean="0"/>
              <a:t>We will get a better idea of the extent of degeneracy problems to expect in </a:t>
            </a:r>
            <a:r>
              <a:rPr lang="en-GB" dirty="0" smtClean="0"/>
              <a:t>detectors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89" y="3733800"/>
            <a:ext cx="8359311" cy="21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85800"/>
            <a:ext cx="8229600" cy="1143000"/>
          </a:xfrm>
        </p:spPr>
        <p:txBody>
          <a:bodyPr/>
          <a:lstStyle/>
          <a:p>
            <a:r>
              <a:rPr lang="en-US" dirty="0" smtClean="0"/>
              <a:t>LG mode research at the Glasgow 10m IFO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9" name="Picture 8" descr="Lengths2bh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2222"/>
              <a:stretch>
                <a:fillRect/>
              </a:stretch>
            </p:blipFill>
          </mc:Choice>
          <mc:Fallback>
            <p:blipFill>
              <a:blip r:embed="rId3"/>
              <a:srcRect t="52222"/>
              <a:stretch>
                <a:fillRect/>
              </a:stretch>
            </p:blipFill>
          </mc:Fallback>
        </mc:AlternateContent>
        <p:spPr>
          <a:xfrm rot="5400000">
            <a:off x="4396794" y="2080206"/>
            <a:ext cx="4846211" cy="3276600"/>
          </a:xfrm>
          <a:prstGeom prst="rect">
            <a:avLst/>
          </a:prstGeom>
        </p:spPr>
      </p:pic>
      <p:pic>
        <p:nvPicPr>
          <p:cNvPr id="11" name="Picture 10" descr="JIFLG33ben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676400"/>
            <a:ext cx="2389778" cy="43541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1447800"/>
            <a:ext cx="3048000" cy="472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38600" y="2057400"/>
            <a:ext cx="2438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6019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Edgar / </a:t>
            </a:r>
            <a:r>
              <a:rPr lang="en-US" dirty="0" err="1" smtClean="0"/>
              <a:t>Hild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152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 = 1000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457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 = 10,000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7" idx="0"/>
          </p:cNvCxnSpPr>
          <p:nvPr/>
        </p:nvCxnSpPr>
        <p:spPr>
          <a:xfrm rot="5400000" flipH="1" flipV="1">
            <a:off x="4953000" y="388620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772400" y="25908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485800"/>
            <a:ext cx="8229600" cy="1143000"/>
          </a:xfrm>
        </p:spPr>
        <p:txBody>
          <a:bodyPr/>
          <a:lstStyle/>
          <a:p>
            <a:r>
              <a:rPr lang="en-US" dirty="0" smtClean="0"/>
              <a:t>Compact auto-alignment system with LG</a:t>
            </a:r>
            <a:r>
              <a:rPr lang="en-US" sz="1800" dirty="0" smtClean="0"/>
              <a:t>33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391400" cy="492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Keiko </a:t>
            </a:r>
            <a:r>
              <a:rPr lang="en-US" dirty="0" err="1" smtClean="0"/>
              <a:t>Kokeyama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Thankyou</a:t>
            </a:r>
            <a:r>
              <a:rPr lang="en-GB" dirty="0" smtClean="0"/>
              <a:t> for listening, any questions?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8" name="Picture 7" descr="angletests.jpg"/>
          <p:cNvPicPr>
            <a:picLocks noChangeAspect="1"/>
          </p:cNvPicPr>
          <p:nvPr/>
        </p:nvPicPr>
        <p:blipFill>
          <a:blip r:embed="rId3" cstate="print"/>
          <a:srcRect l="12242"/>
          <a:stretch>
            <a:fillRect/>
          </a:stretch>
        </p:blipFill>
        <p:spPr>
          <a:xfrm>
            <a:off x="323528" y="1412776"/>
            <a:ext cx="5688632" cy="4950691"/>
          </a:xfrm>
          <a:prstGeom prst="rect">
            <a:avLst/>
          </a:prstGeom>
        </p:spPr>
      </p:pic>
      <p:pic>
        <p:nvPicPr>
          <p:cNvPr id="9" name="Picture 8" descr="allhelicalmodes-amp.png"/>
          <p:cNvPicPr>
            <a:picLocks noChangeAspect="1"/>
          </p:cNvPicPr>
          <p:nvPr/>
        </p:nvPicPr>
        <p:blipFill>
          <a:blip r:embed="rId4" cstate="print"/>
          <a:srcRect l="28738" t="8544" r="24800" b="14071"/>
          <a:stretch>
            <a:fillRect/>
          </a:stretch>
        </p:blipFill>
        <p:spPr>
          <a:xfrm>
            <a:off x="5868144" y="1412776"/>
            <a:ext cx="2503564" cy="2376264"/>
          </a:xfrm>
          <a:prstGeom prst="rect">
            <a:avLst/>
          </a:prstGeom>
        </p:spPr>
      </p:pic>
      <p:pic>
        <p:nvPicPr>
          <p:cNvPr id="10" name="Picture 9" descr="LGhxplots.png"/>
          <p:cNvPicPr>
            <a:picLocks noChangeAspect="1"/>
          </p:cNvPicPr>
          <p:nvPr/>
        </p:nvPicPr>
        <p:blipFill>
          <a:blip r:embed="rId5" cstate="print"/>
          <a:srcRect l="25588" t="7162" r="27163" b="11307"/>
          <a:stretch>
            <a:fillRect/>
          </a:stretch>
        </p:blipFill>
        <p:spPr>
          <a:xfrm>
            <a:off x="5868144" y="3859848"/>
            <a:ext cx="2520280" cy="247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896" y="629816"/>
            <a:ext cx="8229600" cy="1143000"/>
          </a:xfrm>
        </p:spPr>
        <p:txBody>
          <a:bodyPr/>
          <a:lstStyle/>
          <a:p>
            <a:r>
              <a:rPr lang="en-GB" dirty="0" smtClean="0"/>
              <a:t>Helical modes in triangular mode cleaners (TMCs)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expected that helical modes will not pass through a cavity with and odd number of mirrors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Only vertically (anti-)symmetric modes will pass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9" name="Picture 8" descr="HOLM-in-triangular-cavity-symmetry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9682"/>
            <a:ext cx="35242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OLM-in-triangular-cavity-asymmetry-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428889"/>
            <a:ext cx="35258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Helical modes in TMCs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Helical mode composed of vertically symmetric and anti-symmetric sinusoidal modes</a:t>
            </a:r>
          </a:p>
          <a:p>
            <a:r>
              <a:rPr lang="en-GB" dirty="0" smtClean="0"/>
              <a:t>TMC separates these out; only one can pass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85786" y="2809870"/>
            <a:ext cx="7929618" cy="3419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14348" y="2738432"/>
            <a:ext cx="7929618" cy="341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Gmode-lin-cav-T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5008" y="2787170"/>
            <a:ext cx="6726015" cy="32831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Astigmatism in TMCs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 TMC, the beam is incident upon a curved mirror at a non-normal angle</a:t>
            </a:r>
          </a:p>
          <a:p>
            <a:r>
              <a:rPr lang="en-GB" dirty="0" smtClean="0"/>
              <a:t>The cavity </a:t>
            </a:r>
            <a:r>
              <a:rPr lang="en-GB" dirty="0" err="1" smtClean="0"/>
              <a:t>eigenmode</a:t>
            </a:r>
            <a:r>
              <a:rPr lang="en-GB" dirty="0" smtClean="0"/>
              <a:t> is therefore astigmatic</a:t>
            </a:r>
          </a:p>
          <a:p>
            <a:r>
              <a:rPr lang="en-GB" dirty="0" smtClean="0"/>
              <a:t>LG modes cannot describe astigmatism, so the </a:t>
            </a:r>
            <a:r>
              <a:rPr lang="en-GB" dirty="0" err="1" smtClean="0"/>
              <a:t>eigenmode</a:t>
            </a:r>
            <a:r>
              <a:rPr lang="en-GB" dirty="0" smtClean="0"/>
              <a:t> cannot be a pure LG mode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36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3504" y="4143380"/>
            <a:ext cx="857256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MCtransc_br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000760" y="3714752"/>
            <a:ext cx="2468244" cy="246824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lg33cos1.pn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766770" y="3727311"/>
            <a:ext cx="2447908" cy="244312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m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857620" y="3857628"/>
            <a:ext cx="1571636" cy="2286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3214678" y="4143380"/>
            <a:ext cx="857256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0100" y="5929330"/>
            <a:ext cx="228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Contrast enhanced for clarity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5929330"/>
            <a:ext cx="228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Contrast enhanced for clarity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Degradation of PDH control signal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n-GB" dirty="0" smtClean="0"/>
              <a:t>Scan of triangular mode cleaner (astigmatism)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879"/>
          <a:stretch>
            <a:fillRect/>
          </a:stretch>
        </p:blipFill>
        <p:spPr bwMode="auto">
          <a:xfrm>
            <a:off x="1331640" y="1919468"/>
            <a:ext cx="6480720" cy="446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arm cavity misalignment coupling to dark port power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8" y="2587327"/>
            <a:ext cx="2895108" cy="292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-51300" y="2515319"/>
            <a:ext cx="419155" cy="578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83466"/>
            <a:ext cx="6228184" cy="44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04656" y="3318083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LG</a:t>
            </a:r>
            <a:r>
              <a:rPr lang="en-GB" sz="2000" dirty="0" smtClean="0"/>
              <a:t>00</a:t>
            </a:r>
            <a:r>
              <a:rPr lang="en-GB" sz="1600" dirty="0" smtClean="0"/>
              <a:t> </a:t>
            </a:r>
            <a:r>
              <a:rPr lang="en-GB" sz="2400" dirty="0" smtClean="0"/>
              <a:t>tilt limit = 26prad</a:t>
            </a:r>
          </a:p>
          <a:p>
            <a:r>
              <a:rPr lang="en-GB" sz="2400" dirty="0" smtClean="0"/>
              <a:t>LG</a:t>
            </a:r>
            <a:r>
              <a:rPr lang="en-GB" sz="2000" dirty="0" smtClean="0"/>
              <a:t>33 </a:t>
            </a:r>
            <a:r>
              <a:rPr lang="en-GB" sz="2400" dirty="0" smtClean="0"/>
              <a:t>tilt limit = 46prad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arm cavity misalignment coupling to dark port power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8" y="2587327"/>
            <a:ext cx="2895108" cy="292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-51300" y="2515319"/>
            <a:ext cx="419155" cy="578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83466"/>
            <a:ext cx="6228184" cy="44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04656" y="3318083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LG</a:t>
            </a:r>
            <a:r>
              <a:rPr lang="en-GB" sz="2000" dirty="0" smtClean="0"/>
              <a:t>00</a:t>
            </a:r>
            <a:r>
              <a:rPr lang="en-GB" sz="1600" dirty="0" smtClean="0"/>
              <a:t> </a:t>
            </a:r>
            <a:r>
              <a:rPr lang="en-GB" sz="2400" dirty="0" smtClean="0"/>
              <a:t>tilt limit = 26prad</a:t>
            </a:r>
          </a:p>
          <a:p>
            <a:r>
              <a:rPr lang="en-GB" sz="2400" dirty="0" smtClean="0"/>
              <a:t>LG</a:t>
            </a:r>
            <a:r>
              <a:rPr lang="en-GB" sz="2000" dirty="0" smtClean="0"/>
              <a:t>33 </a:t>
            </a:r>
            <a:r>
              <a:rPr lang="en-GB" sz="2400" dirty="0" smtClean="0"/>
              <a:t>tilt limit = 46prad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2051720" y="3933056"/>
            <a:ext cx="5616624" cy="9361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79712" y="410320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LG</a:t>
            </a:r>
            <a:r>
              <a:rPr lang="en-GB" sz="3200" b="1" dirty="0" smtClean="0"/>
              <a:t>33 </a:t>
            </a:r>
            <a:r>
              <a:rPr lang="en-GB" sz="3600" b="1" dirty="0" smtClean="0"/>
              <a:t>better than LG</a:t>
            </a:r>
            <a:r>
              <a:rPr lang="en-GB" sz="3200" b="1" dirty="0" smtClean="0"/>
              <a:t>00 </a:t>
            </a:r>
            <a:r>
              <a:rPr lang="en-GB" sz="3600" b="1" dirty="0" smtClean="0"/>
              <a:t>here</a:t>
            </a:r>
            <a:endParaRPr lang="en-GB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1143000"/>
          </a:xfrm>
        </p:spPr>
        <p:txBody>
          <a:bodyPr/>
          <a:lstStyle/>
          <a:p>
            <a:r>
              <a:rPr lang="en-GB" dirty="0" smtClean="0"/>
              <a:t>Simulations of LG modes in gravitational wave detectors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Aims: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sz="2400" dirty="0" smtClean="0"/>
              <a:t>Perform first phase noise analysis for LG modes in gravitational wave interferometer systems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Build a detailed simulation of a detector with LG modes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Assess potential increase in sensitivity achievable with LG modes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5190" y="5805264"/>
            <a:ext cx="831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tx2"/>
                </a:solidFill>
              </a:rPr>
              <a:t>Chelkowski</a:t>
            </a:r>
            <a:r>
              <a:rPr lang="en-GB" dirty="0" smtClean="0">
                <a:solidFill>
                  <a:schemeClr val="tx2"/>
                </a:solidFill>
              </a:rPr>
              <a:t>, S. et al, ‘Prospects of LG modes in GWDs’, Phys Rev D, </a:t>
            </a:r>
            <a:r>
              <a:rPr lang="en-GB" b="1" dirty="0" smtClean="0">
                <a:solidFill>
                  <a:schemeClr val="tx2"/>
                </a:solidFill>
              </a:rPr>
              <a:t>79</a:t>
            </a:r>
            <a:r>
              <a:rPr lang="en-GB" dirty="0" smtClean="0">
                <a:solidFill>
                  <a:schemeClr val="tx2"/>
                </a:solidFill>
              </a:rPr>
              <a:t>, 122002, June 2009, LIGO-P0900006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mode purity estimations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Measured LMC throughput efficiency = 63%</a:t>
            </a:r>
          </a:p>
          <a:p>
            <a:r>
              <a:rPr lang="en-GB" sz="2200" dirty="0" smtClean="0"/>
              <a:t>Helical input power = 2.93mW, output = 1.21mW</a:t>
            </a:r>
          </a:p>
          <a:p>
            <a:r>
              <a:rPr lang="en-GB" sz="2200" dirty="0" smtClean="0"/>
              <a:t>Sinusoidal input power = 1.53mW, output = 0.496mW</a:t>
            </a:r>
          </a:p>
          <a:p>
            <a:pPr>
              <a:buNone/>
            </a:pPr>
            <a:endParaRPr lang="en-GB" sz="22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9" name="Picture 8" descr="lg33hx-lmc-in-1003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96" y="4073329"/>
            <a:ext cx="2151669" cy="21474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 descr="lg33sin-lmc-in-1003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728" y="4073329"/>
            <a:ext cx="2151669" cy="21474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 descr="lg33hx-lmc-out-1003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8803" y="4073329"/>
            <a:ext cx="2151669" cy="21474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 descr="lg33sin-lmc-out-1003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2306" y="4073329"/>
            <a:ext cx="2151669" cy="21474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66707" y="3015665"/>
            <a:ext cx="16466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purity</a:t>
            </a:r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~66%</a:t>
            </a:r>
            <a:endParaRPr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78651" y="3015665"/>
            <a:ext cx="16466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purity</a:t>
            </a:r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&gt;99%</a:t>
            </a:r>
            <a:endParaRPr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007543" y="3015665"/>
            <a:ext cx="16466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purity</a:t>
            </a:r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~51%</a:t>
            </a:r>
            <a:endParaRPr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147522" y="3000372"/>
            <a:ext cx="16466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purity</a:t>
            </a:r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&gt;99%</a:t>
            </a:r>
            <a:endParaRPr lang="ja-JP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investigated the tilt to phase coupling in a 3km cavity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3374"/>
          <a:stretch>
            <a:fillRect/>
          </a:stretch>
        </p:blipFill>
        <p:spPr bwMode="auto">
          <a:xfrm>
            <a:off x="683568" y="2492896"/>
            <a:ext cx="77438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 of tilt to phase in FP cavity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2243" t="-57"/>
          <a:stretch>
            <a:fillRect/>
          </a:stretch>
        </p:blipFill>
        <p:spPr bwMode="auto">
          <a:xfrm>
            <a:off x="1900652" y="5408191"/>
            <a:ext cx="4389722" cy="25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-499918" y="3460358"/>
            <a:ext cx="18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Cavity tuning (  )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95536" y="306896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investigated the tilt to phase coupling in a 3km cavity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3374"/>
          <a:stretch>
            <a:fillRect/>
          </a:stretch>
        </p:blipFill>
        <p:spPr bwMode="auto">
          <a:xfrm>
            <a:off x="683568" y="2492896"/>
            <a:ext cx="77438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Coupling of tilt to phase in FP cavity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2243" t="-57"/>
          <a:stretch>
            <a:fillRect/>
          </a:stretch>
        </p:blipFill>
        <p:spPr bwMode="auto">
          <a:xfrm>
            <a:off x="1900652" y="5408191"/>
            <a:ext cx="4389722" cy="25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3356992"/>
            <a:ext cx="5616624" cy="1944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3599145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LG</a:t>
            </a:r>
            <a:r>
              <a:rPr lang="en-GB" sz="2800" b="1" dirty="0" smtClean="0"/>
              <a:t>33 </a:t>
            </a:r>
            <a:r>
              <a:rPr lang="en-GB" sz="3200" b="1" dirty="0" smtClean="0"/>
              <a:t>much better than LG</a:t>
            </a:r>
            <a:r>
              <a:rPr lang="en-GB" sz="2800" b="1" dirty="0" smtClean="0"/>
              <a:t>00;</a:t>
            </a:r>
            <a:r>
              <a:rPr lang="en-GB" sz="3200" b="1" dirty="0" smtClean="0"/>
              <a:t> beam parameters the dominant factor here</a:t>
            </a:r>
          </a:p>
          <a:p>
            <a:pPr algn="ctr"/>
            <a:endParaRPr lang="en-GB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36"/>
          <a:stretch>
            <a:fillRect/>
          </a:stretch>
        </p:blipFill>
        <p:spPr bwMode="auto">
          <a:xfrm>
            <a:off x="160655" y="3350512"/>
            <a:ext cx="8803833" cy="303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557808"/>
            <a:ext cx="8229600" cy="1143000"/>
          </a:xfrm>
        </p:spPr>
        <p:txBody>
          <a:bodyPr/>
          <a:lstStyle/>
          <a:p>
            <a:r>
              <a:rPr lang="en-GB" dirty="0" smtClean="0"/>
              <a:t>Longitudinal control signals using Pound-</a:t>
            </a:r>
            <a:r>
              <a:rPr lang="en-GB" dirty="0" err="1" smtClean="0"/>
              <a:t>Drever</a:t>
            </a:r>
            <a:r>
              <a:rPr lang="en-GB" dirty="0" smtClean="0"/>
              <a:t>-Hall method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75656" y="22048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LG</a:t>
            </a:r>
            <a:r>
              <a:rPr lang="en-GB" sz="2400" dirty="0" smtClean="0">
                <a:solidFill>
                  <a:schemeClr val="tx2"/>
                </a:solidFill>
              </a:rPr>
              <a:t>33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2048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LG</a:t>
            </a:r>
            <a:r>
              <a:rPr lang="en-GB" sz="2400" dirty="0" smtClean="0">
                <a:solidFill>
                  <a:schemeClr val="tx2"/>
                </a:solidFill>
              </a:rPr>
              <a:t>00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7750" b="15472"/>
          <a:stretch>
            <a:fillRect/>
          </a:stretch>
        </p:blipFill>
        <p:spPr bwMode="auto">
          <a:xfrm>
            <a:off x="2601355" y="1916832"/>
            <a:ext cx="12505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15781" r="11314" b="15845"/>
          <a:stretch>
            <a:fillRect/>
          </a:stretch>
        </p:blipFill>
        <p:spPr bwMode="auto">
          <a:xfrm>
            <a:off x="6920119" y="1988840"/>
            <a:ext cx="1252281" cy="12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36"/>
          <a:stretch>
            <a:fillRect/>
          </a:stretch>
        </p:blipFill>
        <p:spPr bwMode="auto">
          <a:xfrm>
            <a:off x="160655" y="3350512"/>
            <a:ext cx="8803833" cy="303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557808"/>
            <a:ext cx="8229600" cy="1143000"/>
          </a:xfrm>
        </p:spPr>
        <p:txBody>
          <a:bodyPr/>
          <a:lstStyle/>
          <a:p>
            <a:r>
              <a:rPr lang="en-GB" dirty="0" smtClean="0"/>
              <a:t>Longitudinal control signals using Pound-</a:t>
            </a:r>
            <a:r>
              <a:rPr lang="en-GB" dirty="0" err="1" smtClean="0"/>
              <a:t>Drever</a:t>
            </a:r>
            <a:r>
              <a:rPr lang="en-GB" dirty="0" smtClean="0"/>
              <a:t>-Hall method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75656" y="22048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LG</a:t>
            </a:r>
            <a:r>
              <a:rPr lang="en-GB" sz="2400" dirty="0" smtClean="0">
                <a:solidFill>
                  <a:schemeClr val="tx2"/>
                </a:solidFill>
              </a:rPr>
              <a:t>33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2048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LG</a:t>
            </a:r>
            <a:r>
              <a:rPr lang="en-GB" sz="2400" dirty="0" smtClean="0">
                <a:solidFill>
                  <a:schemeClr val="tx2"/>
                </a:solidFill>
              </a:rPr>
              <a:t>00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7750" b="15472"/>
          <a:stretch>
            <a:fillRect/>
          </a:stretch>
        </p:blipFill>
        <p:spPr bwMode="auto">
          <a:xfrm>
            <a:off x="2601355" y="1916832"/>
            <a:ext cx="12505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15781" r="11314" b="15845"/>
          <a:stretch>
            <a:fillRect/>
          </a:stretch>
        </p:blipFill>
        <p:spPr bwMode="auto">
          <a:xfrm>
            <a:off x="6920119" y="1988840"/>
            <a:ext cx="1252281" cy="12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67744" y="2852936"/>
            <a:ext cx="5400600" cy="12961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03748" y="292494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LG</a:t>
            </a:r>
            <a:r>
              <a:rPr lang="en-GB" sz="3200" b="1" dirty="0" smtClean="0"/>
              <a:t>33 </a:t>
            </a:r>
            <a:r>
              <a:rPr lang="en-GB" sz="3600" b="1" dirty="0" smtClean="0"/>
              <a:t>PDH signal identical to LG</a:t>
            </a:r>
            <a:r>
              <a:rPr lang="en-GB" sz="3200" b="1" dirty="0" smtClean="0"/>
              <a:t>00 </a:t>
            </a:r>
            <a:r>
              <a:rPr lang="en-GB" sz="3600" b="1" dirty="0" smtClean="0"/>
              <a:t>PDH signal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55" y="2815580"/>
            <a:ext cx="4162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analysis of an arm cavity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detailed and realistic simulation of the arm cavity alignment sensing was performed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724" t="4865" r="1571" b="7550"/>
          <a:stretch>
            <a:fillRect/>
          </a:stretch>
        </p:blipFill>
        <p:spPr bwMode="auto">
          <a:xfrm>
            <a:off x="124140" y="3068960"/>
            <a:ext cx="4447860" cy="264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096" y="4317851"/>
            <a:ext cx="781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480645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8755" y="4245843"/>
            <a:ext cx="3133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31888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64088" y="566124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7705" y="5408637"/>
            <a:ext cx="3305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55" y="2815580"/>
            <a:ext cx="4162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analysis of an arm cavity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detailed and realistic simulation of the arm cavity alignment sensing was performed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724" t="4865" r="1571" b="7550"/>
          <a:stretch>
            <a:fillRect/>
          </a:stretch>
        </p:blipFill>
        <p:spPr bwMode="auto">
          <a:xfrm>
            <a:off x="124140" y="3068960"/>
            <a:ext cx="4447860" cy="264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096" y="4317851"/>
            <a:ext cx="781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480645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8755" y="4245843"/>
            <a:ext cx="3133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31888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64088" y="566124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7705" y="5408637"/>
            <a:ext cx="3305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907704" y="2852936"/>
            <a:ext cx="5760640" cy="12961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979712" y="2924944"/>
            <a:ext cx="56526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Alignment</a:t>
            </a:r>
            <a:r>
              <a:rPr lang="en-GB" sz="3200" b="1" dirty="0" smtClean="0"/>
              <a:t> </a:t>
            </a:r>
            <a:r>
              <a:rPr lang="en-GB" sz="3600" b="1" dirty="0" smtClean="0"/>
              <a:t>signals equivalent for </a:t>
            </a:r>
            <a:r>
              <a:rPr lang="en-GB" sz="4000" b="1" dirty="0" smtClean="0"/>
              <a:t>LG</a:t>
            </a:r>
            <a:r>
              <a:rPr lang="en-GB" sz="3600" b="1" dirty="0" smtClean="0"/>
              <a:t>33 and LG</a:t>
            </a:r>
            <a:r>
              <a:rPr lang="en-GB" sz="3200" b="1" dirty="0" smtClean="0"/>
              <a:t>00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 improvements with the LG</a:t>
            </a:r>
            <a:r>
              <a:rPr lang="en-GB" sz="2400" dirty="0" smtClean="0"/>
              <a:t>33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 scenario of ‘minimal change’ between LG</a:t>
            </a:r>
            <a:r>
              <a:rPr lang="en-GB" sz="2000" dirty="0" smtClean="0"/>
              <a:t>00 </a:t>
            </a:r>
            <a:r>
              <a:rPr lang="en-GB" dirty="0" smtClean="0"/>
              <a:t>LG</a:t>
            </a:r>
            <a:r>
              <a:rPr lang="en-GB" sz="2000" dirty="0" smtClean="0"/>
              <a:t>33 </a:t>
            </a:r>
            <a:r>
              <a:rPr lang="en-GB" dirty="0" smtClean="0"/>
              <a:t>offered and improvement in expected NSNS detection rate of 1.4 for Advanced Virgo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With a full mirror change an improvement by a factor of 2.1 was found to be possible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See </a:t>
            </a:r>
            <a:r>
              <a:rPr lang="en-GB" dirty="0" err="1" smtClean="0"/>
              <a:t>Janyce</a:t>
            </a:r>
            <a:r>
              <a:rPr lang="en-GB" dirty="0" smtClean="0"/>
              <a:t> Franc’s ET note/paper for more details on thermal noise scaling with LG modes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GEO-ISC     Hannover    14.11.2010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1577</Words>
  <Application>Microsoft Office PowerPoint</Application>
  <PresentationFormat>On-screen Show (4:3)</PresentationFormat>
  <Paragraphs>349</Paragraphs>
  <Slides>42</Slides>
  <Notes>30</Notes>
  <HiddenSlides>5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Interferometric sensing and control with higher-order Laguerre-Gauss modes</vt:lpstr>
      <vt:lpstr>Motivation for Laguerre-Gauss (LG)  mode interferometry</vt:lpstr>
      <vt:lpstr>Motivation for LG mode interferometry</vt:lpstr>
      <vt:lpstr>Simulations of LG modes in gravitational wave detectors</vt:lpstr>
      <vt:lpstr>Longitudinal control signals using Pound-Drever-Hall method</vt:lpstr>
      <vt:lpstr>Longitudinal control signals using Pound-Drever-Hall method</vt:lpstr>
      <vt:lpstr>Alignment analysis of an arm cavity</vt:lpstr>
      <vt:lpstr>Alignment analysis of an arm cavity</vt:lpstr>
      <vt:lpstr>Sensitivity improvements with the LG33</vt:lpstr>
      <vt:lpstr>Experimental LG mode interferometry</vt:lpstr>
      <vt:lpstr>Spatial light modulator</vt:lpstr>
      <vt:lpstr>Experimental setup for LG mode generation and cleaning</vt:lpstr>
      <vt:lpstr>Generated LG beams</vt:lpstr>
      <vt:lpstr>PDH error signal for a LG33 mode</vt:lpstr>
      <vt:lpstr>PDH error signal for a LG33 mode</vt:lpstr>
      <vt:lpstr>PDH locking of linear mode cleaner (LMC)</vt:lpstr>
      <vt:lpstr>Input and transmitted LG33 beams</vt:lpstr>
      <vt:lpstr>Locked to even higher order LG modes...</vt:lpstr>
      <vt:lpstr>Estimating cleaned mode purity</vt:lpstr>
      <vt:lpstr>Misalignment of LG modes</vt:lpstr>
      <vt:lpstr>Misalignment of LG modes</vt:lpstr>
      <vt:lpstr>Transmitted mode ‘decomposition’ result</vt:lpstr>
      <vt:lpstr>Mode degradation due to degeneracy</vt:lpstr>
      <vt:lpstr>Impact of degeneracy on control signals</vt:lpstr>
      <vt:lpstr>Impact of degeneracy on control signals</vt:lpstr>
      <vt:lpstr>Simulated scan of astigmatic mode cleaner</vt:lpstr>
      <vt:lpstr>Measured scan of astigmatic mode cleaner </vt:lpstr>
      <vt:lpstr>Conclusions</vt:lpstr>
      <vt:lpstr>Future research program on LG modes</vt:lpstr>
      <vt:lpstr>LG mode research at the Glasgow 10m IFO</vt:lpstr>
      <vt:lpstr>LG mode research at the Glasgow 10m IFO</vt:lpstr>
      <vt:lpstr>Compact auto-alignment system with LG33</vt:lpstr>
      <vt:lpstr>Thankyou for listening, any questions?</vt:lpstr>
      <vt:lpstr>Helical modes in triangular mode cleaners (TMCs)</vt:lpstr>
      <vt:lpstr>Helical modes in TMCs</vt:lpstr>
      <vt:lpstr>Astigmatism in TMCs</vt:lpstr>
      <vt:lpstr>Degradation of PDH control signal</vt:lpstr>
      <vt:lpstr>Differential arm cavity misalignment coupling to dark port power</vt:lpstr>
      <vt:lpstr>Differential arm cavity misalignment coupling to dark port power</vt:lpstr>
      <vt:lpstr>Input mode purity estimations</vt:lpstr>
      <vt:lpstr>Coupling of tilt to phase in FP cavity</vt:lpstr>
      <vt:lpstr>Coupling of tilt to phase in FP cavity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Laguerre-Gauss modes in future gravitational wave detectors</dc:title>
  <dc:creator>Paul</dc:creator>
  <cp:lastModifiedBy>Paul</cp:lastModifiedBy>
  <cp:revision>179</cp:revision>
  <dcterms:created xsi:type="dcterms:W3CDTF">2010-12-12T16:49:22Z</dcterms:created>
  <dcterms:modified xsi:type="dcterms:W3CDTF">2010-12-14T12:22:19Z</dcterms:modified>
</cp:coreProperties>
</file>