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503" r:id="rId2"/>
    <p:sldId id="504" r:id="rId3"/>
    <p:sldId id="505" r:id="rId4"/>
    <p:sldId id="524" r:id="rId5"/>
    <p:sldId id="525" r:id="rId6"/>
    <p:sldId id="511" r:id="rId7"/>
    <p:sldId id="512" r:id="rId8"/>
    <p:sldId id="513" r:id="rId9"/>
    <p:sldId id="516" r:id="rId10"/>
    <p:sldId id="506" r:id="rId11"/>
    <p:sldId id="509" r:id="rId12"/>
    <p:sldId id="526" r:id="rId13"/>
    <p:sldId id="507" r:id="rId14"/>
    <p:sldId id="508" r:id="rId15"/>
    <p:sldId id="510" r:id="rId16"/>
    <p:sldId id="514" r:id="rId17"/>
    <p:sldId id="527" r:id="rId18"/>
  </p:sldIdLst>
  <p:sldSz cx="9906000" cy="6858000" type="A4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1C25FF"/>
    <a:srgbClr val="E31FE8"/>
    <a:srgbClr val="149C1B"/>
    <a:srgbClr val="00D600"/>
    <a:srgbClr val="E86D27"/>
    <a:srgbClr val="AD170F"/>
    <a:srgbClr val="FFFCFC"/>
    <a:srgbClr val="000000"/>
    <a:srgbClr val="E88D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4"/>
    <p:restoredTop sz="81876"/>
  </p:normalViewPr>
  <p:slideViewPr>
    <p:cSldViewPr>
      <p:cViewPr varScale="1">
        <p:scale>
          <a:sx n="87" d="100"/>
          <a:sy n="87" d="100"/>
        </p:scale>
        <p:origin x="2400" y="20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C137A75-A307-1244-B023-EDFEF443C1CC}" type="slidenum">
              <a:rPr lang="en-GB" altLang="x-none"/>
              <a:pPr>
                <a:defRPr/>
              </a:pPr>
              <a:t>‹#›</a:t>
            </a:fld>
            <a:endParaRPr lang="en-GB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09613" y="744538"/>
            <a:ext cx="537845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C20E1A0-7386-D543-82A6-3738CB8C7E05}" type="slidenum">
              <a:rPr lang="en-GB" altLang="x-none"/>
              <a:pPr>
                <a:defRPr/>
              </a:pPr>
              <a:t>‹#›</a:t>
            </a:fld>
            <a:endParaRPr lang="en-GB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20E1A0-7386-D543-82A6-3738CB8C7E05}" type="slidenum">
              <a:rPr lang="en-GB" altLang="x-none" smtClean="0"/>
              <a:pPr>
                <a:defRPr/>
              </a:pPr>
              <a:t>2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412345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20E1A0-7386-D543-82A6-3738CB8C7E05}" type="slidenum">
              <a:rPr lang="en-GB" altLang="x-none" smtClean="0"/>
              <a:pPr>
                <a:defRPr/>
              </a:pPr>
              <a:t>12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267742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20E1A0-7386-D543-82A6-3738CB8C7E05}" type="slidenum">
              <a:rPr lang="en-GB" altLang="x-none" smtClean="0"/>
              <a:pPr>
                <a:defRPr/>
              </a:pPr>
              <a:t>13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83075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20E1A0-7386-D543-82A6-3738CB8C7E05}" type="slidenum">
              <a:rPr lang="en-GB" altLang="x-none" smtClean="0"/>
              <a:pPr>
                <a:defRPr/>
              </a:pPr>
              <a:t>16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341189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20E1A0-7386-D543-82A6-3738CB8C7E05}" type="slidenum">
              <a:rPr lang="en-GB" altLang="x-none" smtClean="0"/>
              <a:pPr>
                <a:defRPr/>
              </a:pPr>
              <a:t>3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4184647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20E1A0-7386-D543-82A6-3738CB8C7E05}" type="slidenum">
              <a:rPr lang="en-GB" altLang="x-none" smtClean="0"/>
              <a:pPr>
                <a:defRPr/>
              </a:pPr>
              <a:t>4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938889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20E1A0-7386-D543-82A6-3738CB8C7E05}" type="slidenum">
              <a:rPr lang="en-GB" altLang="x-none" smtClean="0"/>
              <a:pPr>
                <a:defRPr/>
              </a:pPr>
              <a:t>5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029491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20E1A0-7386-D543-82A6-3738CB8C7E05}" type="slidenum">
              <a:rPr lang="en-GB" altLang="x-none" smtClean="0"/>
              <a:pPr>
                <a:defRPr/>
              </a:pPr>
              <a:t>6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344276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20E1A0-7386-D543-82A6-3738CB8C7E05}" type="slidenum">
              <a:rPr lang="en-GB" altLang="x-none" smtClean="0"/>
              <a:pPr>
                <a:defRPr/>
              </a:pPr>
              <a:t>7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723590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20E1A0-7386-D543-82A6-3738CB8C7E05}" type="slidenum">
              <a:rPr lang="en-GB" altLang="x-none" smtClean="0"/>
              <a:pPr>
                <a:defRPr/>
              </a:pPr>
              <a:t>8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835111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20E1A0-7386-D543-82A6-3738CB8C7E05}" type="slidenum">
              <a:rPr lang="en-GB" altLang="x-none" smtClean="0"/>
              <a:pPr>
                <a:defRPr/>
              </a:pPr>
              <a:t>9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518820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20E1A0-7386-D543-82A6-3738CB8C7E05}" type="slidenum">
              <a:rPr lang="en-GB" altLang="x-none" smtClean="0"/>
              <a:pPr>
                <a:defRPr/>
              </a:pPr>
              <a:t>10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043142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 Lillo, Singha, Utina, Hild</a:t>
            </a:r>
            <a:endParaRPr lang="en-US" sz="190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Slide </a:t>
            </a:r>
            <a:fld id="{551D31E4-62CC-BF41-96B9-6DDF84D85D2E}" type="slidenum">
              <a:rPr lang="en-GB" altLang="x-none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550298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 Lillo, Singha, Utina, Hild</a:t>
            </a:r>
            <a:endParaRPr lang="en-US" sz="19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ET-telecon, May 2019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Slide </a:t>
            </a:r>
            <a:fld id="{27D662B4-F278-7B49-9B2B-8443F6D34667}" type="slidenum">
              <a:rPr lang="en-GB" altLang="x-none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073919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9950" y="762000"/>
            <a:ext cx="2228850" cy="5364163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762000"/>
            <a:ext cx="6534150" cy="536416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 Lillo, Singha, Utina, Hild</a:t>
            </a:r>
            <a:endParaRPr lang="en-US" sz="1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ET-telecon, May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Slide </a:t>
            </a:r>
            <a:fld id="{1C3B208D-6489-EB4C-A83D-601F0BE2106F}" type="slidenum">
              <a:rPr lang="en-GB" altLang="x-none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794759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 Lillo, Singha, Utina, Hild</a:t>
            </a:r>
            <a:endParaRPr lang="en-US" sz="19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ET-telecon, May 2019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Slide </a:t>
            </a:r>
            <a:fld id="{8EAF0A4B-E6F1-B948-92CA-235C5CA6B66A}" type="slidenum">
              <a:rPr lang="en-GB" altLang="x-none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662558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 Lillo, Singha, Utina, Hild</a:t>
            </a:r>
            <a:endParaRPr lang="en-US" sz="19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ET-telecon, May 2019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Slide </a:t>
            </a:r>
            <a:fld id="{F3F148D9-F149-A148-8AE4-3B0CCAF1DB8B}" type="slidenum">
              <a:rPr lang="en-GB" altLang="x-none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715919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752600"/>
            <a:ext cx="43815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7300" y="1752600"/>
            <a:ext cx="43815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 Lillo, Singha, Utina, Hild</a:t>
            </a:r>
            <a:endParaRPr lang="en-US" sz="190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ET-telecon, May 2019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Slide </a:t>
            </a:r>
            <a:fld id="{4DB7D6E9-75D8-614D-8151-996672517854}" type="slidenum">
              <a:rPr lang="en-GB" altLang="x-none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903510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 Lillo, Singha, Utina, Hild</a:t>
            </a:r>
            <a:endParaRPr lang="en-US" sz="190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ET-telecon, May 2019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Slide </a:t>
            </a:r>
            <a:fld id="{7E76DC72-B46A-B34F-8A64-1A28CC30E9F5}" type="slidenum">
              <a:rPr lang="en-GB" altLang="x-none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447870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 Lillo, Singha, Utina, Hild</a:t>
            </a:r>
            <a:endParaRPr lang="en-US" sz="190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ET-telecon, May 2019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Slide </a:t>
            </a:r>
            <a:fld id="{C42AF84D-ED49-DE47-8A06-1F5CB714D179}" type="slidenum">
              <a:rPr lang="en-GB" altLang="x-none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426470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 Lillo, Singha, Utina, Hild</a:t>
            </a:r>
            <a:endParaRPr lang="en-US" sz="190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ET-telecon, May 2019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Slide </a:t>
            </a:r>
            <a:fld id="{0DF0C817-5146-DB48-A55D-23FE9DD9A3E0}" type="slidenum">
              <a:rPr lang="en-GB" altLang="x-none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534780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 Lillo, Singha, Utina, Hild</a:t>
            </a:r>
            <a:endParaRPr lang="en-US" sz="190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ET-telecon, May 2019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Slide </a:t>
            </a:r>
            <a:fld id="{1B9E6638-0AA1-C04B-913A-A37246C707B7}" type="slidenum">
              <a:rPr lang="en-GB" altLang="x-none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625325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 Lillo, Singha, Utina, Hild</a:t>
            </a:r>
            <a:endParaRPr lang="en-US" sz="190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ET-telecon, May 2019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Slide </a:t>
            </a:r>
            <a:fld id="{CD356D95-6FFD-824A-B71C-F082AC48B759}" type="slidenum">
              <a:rPr lang="en-GB" altLang="x-none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854159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0"/>
            <a:ext cx="81121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780" tIns="47889" rIns="95780" bIns="478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752600"/>
            <a:ext cx="89154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780" tIns="47889" rIns="95780" bIns="478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Master text styles</a:t>
            </a:r>
          </a:p>
          <a:p>
            <a:pPr lvl="1"/>
            <a:r>
              <a:rPr lang="en-GB" altLang="x-none"/>
              <a:t>Second level</a:t>
            </a:r>
          </a:p>
          <a:p>
            <a:pPr lvl="2"/>
            <a:r>
              <a:rPr lang="en-GB" altLang="x-none"/>
              <a:t>Third level</a:t>
            </a:r>
          </a:p>
          <a:p>
            <a:pPr lvl="3"/>
            <a:r>
              <a:rPr lang="en-GB" altLang="x-none"/>
              <a:t>Fourth level</a:t>
            </a:r>
          </a:p>
          <a:p>
            <a:pPr lvl="4"/>
            <a:r>
              <a:rPr lang="en-GB" altLang="x-none"/>
              <a:t>Fifth level</a:t>
            </a:r>
          </a:p>
        </p:txBody>
      </p:sp>
      <p:sp>
        <p:nvSpPr>
          <p:cNvPr id="141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400800"/>
            <a:ext cx="23114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80" tIns="47889" rIns="95780" bIns="478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De Lillo, Singha, Utina, Hild</a:t>
            </a:r>
            <a:endParaRPr lang="en-US" sz="1900"/>
          </a:p>
        </p:txBody>
      </p:sp>
      <p:sp>
        <p:nvSpPr>
          <p:cNvPr id="141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4350" y="6400800"/>
            <a:ext cx="36322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80" tIns="47889" rIns="95780" bIns="4788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GB"/>
              <a:t>ET-telecon, May 2019</a:t>
            </a:r>
            <a:endParaRPr lang="en-GB" dirty="0"/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381750"/>
            <a:ext cx="23114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80" tIns="47889" rIns="95780" bIns="478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r>
              <a:rPr lang="en-GB" altLang="x-none"/>
              <a:t>Slide </a:t>
            </a:r>
            <a:fld id="{944D17B7-A3D2-7C44-9423-306BA9F00391}" type="slidenum">
              <a:rPr lang="en-GB" altLang="x-none"/>
              <a:pPr>
                <a:defRPr/>
              </a:pPr>
              <a:t>‹#›</a:t>
            </a:fld>
            <a:endParaRPr lang="en-GB" altLang="x-none"/>
          </a:p>
        </p:txBody>
      </p:sp>
      <p:sp>
        <p:nvSpPr>
          <p:cNvPr id="141324" name="Line 12"/>
          <p:cNvSpPr>
            <a:spLocks noChangeShapeType="1"/>
          </p:cNvSpPr>
          <p:nvPr/>
        </p:nvSpPr>
        <p:spPr bwMode="auto">
          <a:xfrm>
            <a:off x="117475" y="6308725"/>
            <a:ext cx="9671050" cy="0"/>
          </a:xfrm>
          <a:prstGeom prst="line">
            <a:avLst/>
          </a:prstGeom>
          <a:noFill/>
          <a:ln w="25400">
            <a:solidFill>
              <a:schemeClr val="tx1">
                <a:alpha val="54901"/>
              </a:schemeClr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28" name="Line 16"/>
          <p:cNvSpPr>
            <a:spLocks noChangeShapeType="1"/>
          </p:cNvSpPr>
          <p:nvPr userDrawn="1"/>
        </p:nvSpPr>
        <p:spPr bwMode="auto">
          <a:xfrm>
            <a:off x="1143000" y="685800"/>
            <a:ext cx="8502650" cy="0"/>
          </a:xfrm>
          <a:prstGeom prst="line">
            <a:avLst/>
          </a:prstGeom>
          <a:noFill/>
          <a:ln w="25400">
            <a:solidFill>
              <a:schemeClr val="tx1">
                <a:alpha val="50195"/>
              </a:schemeClr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3" name="Picture 17" descr="New_Glasgow_Crest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92868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8" descr="schrift_only"/>
          <p:cNvPicPr>
            <a:picLocks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8900"/>
            <a:ext cx="1266825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0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450"/>
            <a:ext cx="18288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3" r:id="rId11"/>
  </p:sldLayoutIdLst>
  <p:hf hdr="0"/>
  <p:txStyles>
    <p:titleStyle>
      <a:lvl1pPr algn="ctr" defTabSz="958850" rtl="0" eaLnBrk="0" fontAlgn="base" hangingPunct="0">
        <a:spcBef>
          <a:spcPct val="0"/>
        </a:spcBef>
        <a:spcAft>
          <a:spcPct val="0"/>
        </a:spcAft>
        <a:defRPr sz="3300">
          <a:solidFill>
            <a:srgbClr val="AD170F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58850" rtl="0" eaLnBrk="0" fontAlgn="base" hangingPunct="0">
        <a:spcBef>
          <a:spcPct val="0"/>
        </a:spcBef>
        <a:spcAft>
          <a:spcPct val="0"/>
        </a:spcAft>
        <a:defRPr sz="3300">
          <a:solidFill>
            <a:srgbClr val="AD170F"/>
          </a:solidFill>
          <a:latin typeface="Verdana" charset="0"/>
          <a:ea typeface="ＭＳ Ｐゴシック" charset="-128"/>
          <a:cs typeface="ＭＳ Ｐゴシック" charset="-128"/>
        </a:defRPr>
      </a:lvl2pPr>
      <a:lvl3pPr algn="ctr" defTabSz="958850" rtl="0" eaLnBrk="0" fontAlgn="base" hangingPunct="0">
        <a:spcBef>
          <a:spcPct val="0"/>
        </a:spcBef>
        <a:spcAft>
          <a:spcPct val="0"/>
        </a:spcAft>
        <a:defRPr sz="3300">
          <a:solidFill>
            <a:srgbClr val="AD170F"/>
          </a:solidFill>
          <a:latin typeface="Verdana" charset="0"/>
          <a:ea typeface="ＭＳ Ｐゴシック" charset="-128"/>
          <a:cs typeface="ＭＳ Ｐゴシック" charset="-128"/>
        </a:defRPr>
      </a:lvl3pPr>
      <a:lvl4pPr algn="ctr" defTabSz="958850" rtl="0" eaLnBrk="0" fontAlgn="base" hangingPunct="0">
        <a:spcBef>
          <a:spcPct val="0"/>
        </a:spcBef>
        <a:spcAft>
          <a:spcPct val="0"/>
        </a:spcAft>
        <a:defRPr sz="3300">
          <a:solidFill>
            <a:srgbClr val="AD170F"/>
          </a:solidFill>
          <a:latin typeface="Verdana" charset="0"/>
          <a:ea typeface="ＭＳ Ｐゴシック" charset="-128"/>
          <a:cs typeface="ＭＳ Ｐゴシック" charset="-128"/>
        </a:defRPr>
      </a:lvl4pPr>
      <a:lvl5pPr algn="ctr" defTabSz="958850" rtl="0" eaLnBrk="0" fontAlgn="base" hangingPunct="0">
        <a:spcBef>
          <a:spcPct val="0"/>
        </a:spcBef>
        <a:spcAft>
          <a:spcPct val="0"/>
        </a:spcAft>
        <a:defRPr sz="3300">
          <a:solidFill>
            <a:srgbClr val="AD170F"/>
          </a:solidFill>
          <a:latin typeface="Verdana" charset="0"/>
          <a:ea typeface="ＭＳ Ｐゴシック" charset="-128"/>
          <a:cs typeface="ＭＳ Ｐゴシック" charset="-128"/>
        </a:defRPr>
      </a:lvl5pPr>
      <a:lvl6pPr marL="457200" algn="ctr" defTabSz="958850" rtl="0" fontAlgn="base">
        <a:spcBef>
          <a:spcPct val="0"/>
        </a:spcBef>
        <a:spcAft>
          <a:spcPct val="0"/>
        </a:spcAft>
        <a:defRPr sz="3300">
          <a:solidFill>
            <a:srgbClr val="AD170F"/>
          </a:solidFill>
          <a:latin typeface="Verdana" charset="0"/>
        </a:defRPr>
      </a:lvl6pPr>
      <a:lvl7pPr marL="914400" algn="ctr" defTabSz="958850" rtl="0" fontAlgn="base">
        <a:spcBef>
          <a:spcPct val="0"/>
        </a:spcBef>
        <a:spcAft>
          <a:spcPct val="0"/>
        </a:spcAft>
        <a:defRPr sz="3300">
          <a:solidFill>
            <a:srgbClr val="AD170F"/>
          </a:solidFill>
          <a:latin typeface="Verdana" charset="0"/>
        </a:defRPr>
      </a:lvl7pPr>
      <a:lvl8pPr marL="1371600" algn="ctr" defTabSz="958850" rtl="0" fontAlgn="base">
        <a:spcBef>
          <a:spcPct val="0"/>
        </a:spcBef>
        <a:spcAft>
          <a:spcPct val="0"/>
        </a:spcAft>
        <a:defRPr sz="3300">
          <a:solidFill>
            <a:srgbClr val="AD170F"/>
          </a:solidFill>
          <a:latin typeface="Verdana" charset="0"/>
        </a:defRPr>
      </a:lvl8pPr>
      <a:lvl9pPr marL="1828800" algn="ctr" defTabSz="958850" rtl="0" fontAlgn="base">
        <a:spcBef>
          <a:spcPct val="0"/>
        </a:spcBef>
        <a:spcAft>
          <a:spcPct val="0"/>
        </a:spcAft>
        <a:defRPr sz="3300">
          <a:solidFill>
            <a:srgbClr val="AD170F"/>
          </a:solidFill>
          <a:latin typeface="Verdana" charset="0"/>
        </a:defRPr>
      </a:lvl9pPr>
    </p:titleStyle>
    <p:bodyStyle>
      <a:lvl1pPr marL="358775" indent="-358775" algn="l" defTabSz="958850" rtl="0" eaLnBrk="0" fontAlgn="base" hangingPunct="0">
        <a:spcBef>
          <a:spcPct val="50000"/>
        </a:spcBef>
        <a:spcAft>
          <a:spcPct val="0"/>
        </a:spcAft>
        <a:buClr>
          <a:schemeClr val="accent2"/>
        </a:buClr>
        <a:buFont typeface="Wingdings" charset="2"/>
        <a:buChar char="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77875" indent="-298450" algn="l" defTabSz="958850" rtl="0" eaLnBrk="0" fontAlgn="base" hangingPunct="0">
        <a:spcBef>
          <a:spcPct val="20000"/>
        </a:spcBef>
        <a:spcAft>
          <a:spcPct val="0"/>
        </a:spcAft>
        <a:buClr>
          <a:srgbClr val="B20810"/>
        </a:buClr>
        <a:buFont typeface="Wingdings" charset="2"/>
        <a:buChar char=""/>
        <a:defRPr sz="1600">
          <a:solidFill>
            <a:schemeClr val="tx1"/>
          </a:solidFill>
          <a:latin typeface="+mn-lt"/>
          <a:ea typeface="ＭＳ Ｐゴシック" charset="-128"/>
        </a:defRPr>
      </a:lvl2pPr>
      <a:lvl3pPr marL="1196975" indent="-238125" algn="l" defTabSz="95885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§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76400" indent="-239713" algn="l" defTabSz="95885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§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154238" indent="-238125" algn="l" defTabSz="95885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§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611438" indent="-238125" algn="l" defTabSz="958850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§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3068638" indent="-238125" algn="l" defTabSz="958850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§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525838" indent="-238125" algn="l" defTabSz="958850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§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983038" indent="-238125" algn="l" defTabSz="958850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§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iopscience.iop.org/0264-9381/28/9/094013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2.0948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2.09485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tps://arran.physics.gla.ac.uk/wp/3g-optimise/wp-content/uploads/sites/17/2019/04/Nicola-Sensitivities-E"/>
          <p:cNvPicPr>
            <a:picLocks noChangeAspect="1" noChangeArrowheads="1"/>
          </p:cNvPicPr>
          <p:nvPr/>
        </p:nvPicPr>
        <p:blipFill rotWithShape="1"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77" t="58160" r="36024" b="21680"/>
          <a:stretch/>
        </p:blipFill>
        <p:spPr bwMode="auto">
          <a:xfrm>
            <a:off x="1073428" y="676128"/>
            <a:ext cx="7902586" cy="562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/>
          <p:cNvSpPr txBox="1">
            <a:spLocks/>
          </p:cNvSpPr>
          <p:nvPr/>
        </p:nvSpPr>
        <p:spPr bwMode="auto">
          <a:xfrm>
            <a:off x="1017207" y="5105400"/>
            <a:ext cx="801502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780" tIns="47889" rIns="95780" bIns="47889" numCol="1" anchor="t" anchorCtr="0" compatLnSpc="1">
            <a:prstTxWarp prst="textNoShape">
              <a:avLst/>
            </a:prstTxWarp>
          </a:bodyPr>
          <a:lstStyle>
            <a:lvl1pPr marL="0" indent="0" algn="ctr" defTabSz="95885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None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95885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0810"/>
              </a:buClr>
              <a:buFont typeface="Wingdings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defTabSz="95885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defTabSz="95885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defTabSz="95885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defTabSz="958850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defTabSz="958850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defTabSz="958850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defTabSz="958850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GB" sz="2100" kern="0" dirty="0"/>
              <a:t>Nicola De Lillo, </a:t>
            </a:r>
            <a:r>
              <a:rPr lang="en-GB" sz="2100" kern="0" dirty="0" err="1"/>
              <a:t>Ayatri</a:t>
            </a:r>
            <a:r>
              <a:rPr lang="en-GB" sz="2100" kern="0" dirty="0"/>
              <a:t> Singha, Andrei </a:t>
            </a:r>
            <a:r>
              <a:rPr lang="en-GB" sz="2100" kern="0" dirty="0" err="1"/>
              <a:t>Utina</a:t>
            </a:r>
            <a:r>
              <a:rPr lang="en-GB" sz="2100" kern="0" dirty="0"/>
              <a:t>, Stefan </a:t>
            </a:r>
            <a:r>
              <a:rPr lang="en-GB" sz="2100" kern="0" dirty="0" err="1"/>
              <a:t>Hild</a:t>
            </a:r>
            <a:endParaRPr lang="en-US" sz="2100" kern="0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28664" y="2708920"/>
            <a:ext cx="6730330" cy="1470025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3G sensitivities and how to look at them </a:t>
            </a:r>
            <a:r>
              <a:rPr lang="mr-IN" b="1" dirty="0">
                <a:solidFill>
                  <a:schemeClr val="accent2"/>
                </a:solidFill>
              </a:rPr>
              <a:t>…</a:t>
            </a:r>
            <a:r>
              <a:rPr lang="en-GB" b="1" dirty="0">
                <a:solidFill>
                  <a:schemeClr val="accent2"/>
                </a:solidFill>
              </a:rPr>
              <a:t>.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Compact Binary Horizons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x-none"/>
              <a:t>Slide </a:t>
            </a:r>
            <a:fld id="{8EAF0A4B-E6F1-B948-92CA-235C5CA6B66A}" type="slidenum">
              <a:rPr lang="en-GB" altLang="x-none" smtClean="0"/>
              <a:pPr>
                <a:defRPr/>
              </a:pPr>
              <a:t>10</a:t>
            </a:fld>
            <a:endParaRPr lang="en-GB" altLang="x-none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4350" y="6400800"/>
            <a:ext cx="3632200" cy="339725"/>
          </a:xfrm>
        </p:spPr>
        <p:txBody>
          <a:bodyPr/>
          <a:lstStyle/>
          <a:p>
            <a:pPr>
              <a:defRPr/>
            </a:pPr>
            <a:r>
              <a:rPr lang="en-GB"/>
              <a:t>ET-telecon, May 2019</a:t>
            </a:r>
            <a:endParaRPr lang="en-GB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9F8F79B-2BF1-2043-A1CC-5F8B9C549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400800"/>
            <a:ext cx="2441476" cy="339725"/>
          </a:xfrm>
        </p:spPr>
        <p:txBody>
          <a:bodyPr/>
          <a:lstStyle/>
          <a:p>
            <a:pPr>
              <a:defRPr/>
            </a:pPr>
            <a:r>
              <a:rPr lang="en-US"/>
              <a:t>De Lillo, Singha, Utina, Hild</a:t>
            </a:r>
            <a:endParaRPr lang="en-US" sz="19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5EC9F8-C40C-3740-AE40-0CEB39770C7F}"/>
              </a:ext>
            </a:extLst>
          </p:cNvPr>
          <p:cNvSpPr txBox="1"/>
          <p:nvPr/>
        </p:nvSpPr>
        <p:spPr>
          <a:xfrm>
            <a:off x="6518787" y="171081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5659BA2-2B85-DE45-BA1C-6647C73C1351}"/>
              </a:ext>
            </a:extLst>
          </p:cNvPr>
          <p:cNvSpPr txBox="1">
            <a:spLocks/>
          </p:cNvSpPr>
          <p:nvPr/>
        </p:nvSpPr>
        <p:spPr bwMode="auto">
          <a:xfrm>
            <a:off x="989738" y="1282324"/>
            <a:ext cx="81121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780" tIns="47889" rIns="95780" bIns="47889" numCol="1" anchor="ctr" anchorCtr="0" compatLnSpc="1">
            <a:prstTxWarp prst="textNoShape">
              <a:avLst/>
            </a:prstTxWarp>
          </a:bodyPr>
          <a:lstStyle>
            <a:lvl1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2pPr>
            <a:lvl3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3pPr>
            <a:lvl4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4pPr>
            <a:lvl5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5pPr>
            <a:lvl6pPr marL="4572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6pPr>
            <a:lvl7pPr marL="9144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7pPr>
            <a:lvl8pPr marL="13716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8pPr>
            <a:lvl9pPr marL="18288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9pPr>
          </a:lstStyle>
          <a:p>
            <a:r>
              <a:rPr lang="en-US" sz="1200" kern="0" dirty="0"/>
              <a:t>Equal Mass No Spinning CBC in Plank2015 Cosmology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E3E125-7B35-084E-B988-52B37D62A6AD}"/>
              </a:ext>
            </a:extLst>
          </p:cNvPr>
          <p:cNvSpPr/>
          <p:nvPr/>
        </p:nvSpPr>
        <p:spPr>
          <a:xfrm>
            <a:off x="1295399" y="5476369"/>
            <a:ext cx="811212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2"/>
                </a:solidFill>
              </a:rPr>
              <a:t>Note: for the horizon the ET-D network (3x 10km detector with 60 </a:t>
            </a:r>
            <a:r>
              <a:rPr lang="en-US" sz="1300" dirty="0" err="1">
                <a:solidFill>
                  <a:schemeClr val="bg2"/>
                </a:solidFill>
              </a:rPr>
              <a:t>deg</a:t>
            </a:r>
            <a:r>
              <a:rPr lang="en-US" sz="1300" dirty="0">
                <a:solidFill>
                  <a:schemeClr val="bg2"/>
                </a:solidFill>
              </a:rPr>
              <a:t> opening angle) is identical to a single 15km ET-D with 90 </a:t>
            </a:r>
            <a:r>
              <a:rPr lang="en-US" sz="1300" dirty="0" err="1">
                <a:solidFill>
                  <a:schemeClr val="bg2"/>
                </a:solidFill>
              </a:rPr>
              <a:t>deg</a:t>
            </a:r>
            <a:r>
              <a:rPr lang="en-US" sz="1300" dirty="0">
                <a:solidFill>
                  <a:schemeClr val="bg2"/>
                </a:solidFill>
              </a:rPr>
              <a:t> angle. However, the absolute number of sources will be different for the single L detector because of less homogenous antenna pattern</a:t>
            </a:r>
            <a:r>
              <a:rPr lang="en-US" sz="1300" dirty="0">
                <a:solidFill>
                  <a:srgbClr val="1C25FF"/>
                </a:solidFill>
              </a:rPr>
              <a:t>. </a:t>
            </a:r>
            <a:endParaRPr lang="en-US" sz="13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33" y="1981373"/>
            <a:ext cx="4579658" cy="34503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007" y="1981373"/>
            <a:ext cx="4739474" cy="345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04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980728"/>
            <a:ext cx="8112125" cy="719138"/>
          </a:xfrm>
        </p:spPr>
        <p:txBody>
          <a:bodyPr/>
          <a:lstStyle/>
          <a:p>
            <a:r>
              <a:rPr lang="en-US" dirty="0"/>
              <a:t>CBC Horizons for ET with different low frequency cut-off frequencies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x-none"/>
              <a:t>Slide </a:t>
            </a:r>
            <a:fld id="{8EAF0A4B-E6F1-B948-92CA-235C5CA6B66A}" type="slidenum">
              <a:rPr lang="en-GB" altLang="x-none" smtClean="0"/>
              <a:pPr>
                <a:defRPr/>
              </a:pPr>
              <a:t>11</a:t>
            </a:fld>
            <a:endParaRPr lang="en-GB" altLang="x-none"/>
          </a:p>
        </p:txBody>
      </p:sp>
      <p:pic>
        <p:nvPicPr>
          <p:cNvPr id="6146" name="Picture 2" descr="ttps://arran.physics.gla.ac.uk/wp/3g-optimise/wp-content/uploads/sites/17/2019/03/Nicola-Cut-Off-ET-D-l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5"/>
          <a:stretch/>
        </p:blipFill>
        <p:spPr bwMode="auto">
          <a:xfrm>
            <a:off x="0" y="2492896"/>
            <a:ext cx="5429831" cy="326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tps://arran.physics.gla.ac.uk/wp/3g-optimise/wp-content/uploads/sites/17/2019/03/Nicola-Cut-Off-Freque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7"/>
          <a:stretch/>
        </p:blipFill>
        <p:spPr bwMode="auto">
          <a:xfrm>
            <a:off x="5313040" y="2487522"/>
            <a:ext cx="5029208" cy="338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4350" y="6400800"/>
            <a:ext cx="3632200" cy="339725"/>
          </a:xfrm>
        </p:spPr>
        <p:txBody>
          <a:bodyPr/>
          <a:lstStyle/>
          <a:p>
            <a:pPr>
              <a:defRPr/>
            </a:pPr>
            <a:r>
              <a:rPr lang="en-GB"/>
              <a:t>ET-telecon, May 2019</a:t>
            </a:r>
            <a:endParaRPr lang="en-GB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1710627-D91A-314B-963A-C97B7AE3F5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400800"/>
            <a:ext cx="2441476" cy="339725"/>
          </a:xfrm>
        </p:spPr>
        <p:txBody>
          <a:bodyPr/>
          <a:lstStyle/>
          <a:p>
            <a:pPr>
              <a:defRPr/>
            </a:pPr>
            <a:r>
              <a:rPr lang="en-US"/>
              <a:t>De Lillo, Singha, Utina, Hild</a:t>
            </a:r>
            <a:endParaRPr lang="en-US" sz="19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4BE92F0-77AF-4544-909A-257669082869}"/>
              </a:ext>
            </a:extLst>
          </p:cNvPr>
          <p:cNvSpPr txBox="1">
            <a:spLocks/>
          </p:cNvSpPr>
          <p:nvPr/>
        </p:nvSpPr>
        <p:spPr bwMode="auto">
          <a:xfrm>
            <a:off x="896937" y="1748645"/>
            <a:ext cx="81121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780" tIns="47889" rIns="95780" bIns="47889" numCol="1" anchor="ctr" anchorCtr="0" compatLnSpc="1">
            <a:prstTxWarp prst="textNoShape">
              <a:avLst/>
            </a:prstTxWarp>
          </a:bodyPr>
          <a:lstStyle>
            <a:lvl1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2pPr>
            <a:lvl3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3pPr>
            <a:lvl4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4pPr>
            <a:lvl5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5pPr>
            <a:lvl6pPr marL="4572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6pPr>
            <a:lvl7pPr marL="9144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7pPr>
            <a:lvl8pPr marL="13716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8pPr>
            <a:lvl9pPr marL="18288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9pPr>
          </a:lstStyle>
          <a:p>
            <a:r>
              <a:rPr lang="en-US" sz="1200" kern="0" dirty="0"/>
              <a:t>Equal Mass No Spinning CBC in Plank2015 Cosmology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B7D08-8FBE-D642-BEEB-369472330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08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30442-63E8-4C96-B758-8F83173DDC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400800"/>
            <a:ext cx="2559050" cy="414262"/>
          </a:xfrm>
        </p:spPr>
        <p:txBody>
          <a:bodyPr/>
          <a:lstStyle/>
          <a:p>
            <a:pPr>
              <a:defRPr/>
            </a:pPr>
            <a:r>
              <a:rPr lang="en-US" dirty="0"/>
              <a:t>De Lillo, Singha, Utina, </a:t>
            </a:r>
            <a:r>
              <a:rPr lang="en-US" dirty="0" err="1"/>
              <a:t>Hild</a:t>
            </a:r>
            <a:endParaRPr lang="en-US" sz="19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26908-771E-4675-ABB2-5D888F791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ET-telecon, May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1BD90-E6C9-4829-8C0F-880040D17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x-none"/>
              <a:t>Slide </a:t>
            </a:r>
            <a:fld id="{8EAF0A4B-E6F1-B948-92CA-235C5CA6B66A}" type="slidenum">
              <a:rPr lang="en-GB" altLang="x-none" smtClean="0"/>
              <a:pPr>
                <a:defRPr/>
              </a:pPr>
              <a:t>12</a:t>
            </a:fld>
            <a:endParaRPr lang="en-GB" altLang="x-none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8B68DEA-11C1-8341-B710-F0FB540A82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195" r="1649" b="8047"/>
          <a:stretch/>
        </p:blipFill>
        <p:spPr>
          <a:xfrm>
            <a:off x="200472" y="2287086"/>
            <a:ext cx="9633140" cy="382747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F6ECB-D651-3541-8570-B2E4039D90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66"/>
          <a:stretch/>
        </p:blipFill>
        <p:spPr>
          <a:xfrm>
            <a:off x="1121198" y="850420"/>
            <a:ext cx="1533621" cy="14131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93D575-EFFF-F14A-BD1E-D0CA9CE81A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495" y="965229"/>
            <a:ext cx="1342332" cy="13355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38CBDF-CCE3-4740-BF09-4A857D9BF2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5279" y="965765"/>
            <a:ext cx="1341253" cy="1334513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456532" y="1197415"/>
            <a:ext cx="4361136" cy="719138"/>
          </a:xfrm>
        </p:spPr>
        <p:txBody>
          <a:bodyPr/>
          <a:lstStyle/>
          <a:p>
            <a:r>
              <a:rPr lang="en-US" dirty="0"/>
              <a:t>     Effective Redshift Horizon Calculation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601072" y="2708920"/>
            <a:ext cx="4216596" cy="3312368"/>
          </a:xfrm>
          <a:prstGeom prst="roundRect">
            <a:avLst/>
          </a:prstGeom>
          <a:noFill/>
          <a:ln w="25400">
            <a:solidFill>
              <a:srgbClr val="E31FE8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2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CBC-ranges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x-none"/>
              <a:t>Slide </a:t>
            </a:r>
            <a:fld id="{8EAF0A4B-E6F1-B948-92CA-235C5CA6B66A}" type="slidenum">
              <a:rPr lang="en-GB" altLang="x-none" smtClean="0"/>
              <a:pPr>
                <a:defRPr/>
              </a:pPr>
              <a:t>13</a:t>
            </a:fld>
            <a:endParaRPr lang="en-GB" altLang="x-none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4350" y="6400800"/>
            <a:ext cx="3632200" cy="339725"/>
          </a:xfrm>
        </p:spPr>
        <p:txBody>
          <a:bodyPr/>
          <a:lstStyle/>
          <a:p>
            <a:pPr>
              <a:defRPr/>
            </a:pPr>
            <a:r>
              <a:rPr lang="en-GB"/>
              <a:t>ET-telecon, May 2019</a:t>
            </a:r>
            <a:endParaRPr lang="en-GB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295399" y="1121569"/>
            <a:ext cx="81121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780" tIns="47889" rIns="95780" bIns="47889" numCol="1" anchor="ctr" anchorCtr="0" compatLnSpc="1">
            <a:prstTxWarp prst="textNoShape">
              <a:avLst/>
            </a:prstTxWarp>
          </a:bodyPr>
          <a:lstStyle>
            <a:lvl1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2pPr>
            <a:lvl3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3pPr>
            <a:lvl4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4pPr>
            <a:lvl5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5pPr>
            <a:lvl6pPr marL="4572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6pPr>
            <a:lvl7pPr marL="9144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7pPr>
            <a:lvl8pPr marL="13716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8pPr>
            <a:lvl9pPr marL="18288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9pPr>
          </a:lstStyle>
          <a:p>
            <a:r>
              <a:rPr lang="en-US" sz="1200" kern="0" dirty="0"/>
              <a:t>Plot ala J. Miller and </a:t>
            </a:r>
            <a:r>
              <a:rPr lang="en-US" sz="1200" kern="0" dirty="0" err="1"/>
              <a:t>E.Hall</a:t>
            </a:r>
            <a:endParaRPr lang="en-US" sz="1200" kern="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B9F6505-2022-FF4D-86B4-0319287F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400800"/>
            <a:ext cx="2441476" cy="339725"/>
          </a:xfrm>
        </p:spPr>
        <p:txBody>
          <a:bodyPr/>
          <a:lstStyle/>
          <a:p>
            <a:pPr>
              <a:defRPr/>
            </a:pPr>
            <a:r>
              <a:rPr lang="en-US"/>
              <a:t>De Lillo, Singha, Utina, Hild</a:t>
            </a:r>
            <a:endParaRPr lang="en-US" sz="1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954CC0-A206-1641-A1E9-875D13E27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7" t="6166" r="2531" b="-121"/>
          <a:stretch/>
        </p:blipFill>
        <p:spPr>
          <a:xfrm>
            <a:off x="152203" y="2292697"/>
            <a:ext cx="4923913" cy="34437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6FE722-BBE1-9447-B06E-2F66B647F7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8" t="6013"/>
          <a:stretch/>
        </p:blipFill>
        <p:spPr>
          <a:xfrm>
            <a:off x="4953000" y="2292697"/>
            <a:ext cx="4953000" cy="347208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02BC3D6-DDB2-6140-9114-FCBFD1F31C12}"/>
              </a:ext>
            </a:extLst>
          </p:cNvPr>
          <p:cNvSpPr txBox="1">
            <a:spLocks/>
          </p:cNvSpPr>
          <p:nvPr/>
        </p:nvSpPr>
        <p:spPr bwMode="auto">
          <a:xfrm>
            <a:off x="1208584" y="1600943"/>
            <a:ext cx="81121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780" tIns="47889" rIns="95780" bIns="47889" numCol="1" anchor="ctr" anchorCtr="0" compatLnSpc="1">
            <a:prstTxWarp prst="textNoShape">
              <a:avLst/>
            </a:prstTxWarp>
          </a:bodyPr>
          <a:lstStyle>
            <a:lvl1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2pPr>
            <a:lvl3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3pPr>
            <a:lvl4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4pPr>
            <a:lvl5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5pPr>
            <a:lvl6pPr marL="4572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6pPr>
            <a:lvl7pPr marL="9144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7pPr>
            <a:lvl8pPr marL="13716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8pPr>
            <a:lvl9pPr marL="18288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9pPr>
          </a:lstStyle>
          <a:p>
            <a:r>
              <a:rPr lang="en-US" sz="1200" kern="0" dirty="0"/>
              <a:t>Equal Mass No Spinning CBC in Plank2015 Cosmology</a:t>
            </a:r>
          </a:p>
        </p:txBody>
      </p:sp>
    </p:spTree>
    <p:extLst>
      <p:ext uri="{BB962C8B-B14F-4D97-AF65-F5344CB8AC3E}">
        <p14:creationId xmlns:p14="http://schemas.microsoft.com/office/powerpoint/2010/main" val="508336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x-none"/>
              <a:t>Slide </a:t>
            </a:r>
            <a:fld id="{8EAF0A4B-E6F1-B948-92CA-235C5CA6B66A}" type="slidenum">
              <a:rPr lang="en-GB" altLang="x-none" smtClean="0"/>
              <a:pPr>
                <a:defRPr/>
              </a:pPr>
              <a:t>14</a:t>
            </a:fld>
            <a:endParaRPr lang="en-GB" altLang="x-none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4350" y="6400800"/>
            <a:ext cx="3632200" cy="339725"/>
          </a:xfrm>
        </p:spPr>
        <p:txBody>
          <a:bodyPr/>
          <a:lstStyle/>
          <a:p>
            <a:pPr>
              <a:defRPr/>
            </a:pPr>
            <a:r>
              <a:rPr lang="en-GB"/>
              <a:t>ET-telecon, May 2019</a:t>
            </a:r>
            <a:endParaRPr lang="en-GB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295400" y="762000"/>
            <a:ext cx="81121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780" tIns="47889" rIns="95780" bIns="47889" numCol="1" anchor="ctr" anchorCtr="0" compatLnSpc="1">
            <a:prstTxWarp prst="textNoShape">
              <a:avLst/>
            </a:prstTxWarp>
          </a:bodyPr>
          <a:lstStyle>
            <a:lvl1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2pPr>
            <a:lvl3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3pPr>
            <a:lvl4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4pPr>
            <a:lvl5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5pPr>
            <a:lvl6pPr marL="4572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6pPr>
            <a:lvl7pPr marL="9144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7pPr>
            <a:lvl8pPr marL="13716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8pPr>
            <a:lvl9pPr marL="18288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9pPr>
          </a:lstStyle>
          <a:p>
            <a:r>
              <a:rPr lang="en-US" kern="0"/>
              <a:t>CBC-ranges</a:t>
            </a:r>
            <a:endParaRPr lang="en-US" kern="0" dirty="0"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295399" y="1121569"/>
            <a:ext cx="81121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780" tIns="47889" rIns="95780" bIns="47889" numCol="1" anchor="ctr" anchorCtr="0" compatLnSpc="1">
            <a:prstTxWarp prst="textNoShape">
              <a:avLst/>
            </a:prstTxWarp>
          </a:bodyPr>
          <a:lstStyle>
            <a:lvl1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2pPr>
            <a:lvl3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3pPr>
            <a:lvl4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4pPr>
            <a:lvl5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5pPr>
            <a:lvl6pPr marL="4572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6pPr>
            <a:lvl7pPr marL="9144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7pPr>
            <a:lvl8pPr marL="13716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8pPr>
            <a:lvl9pPr marL="18288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9pPr>
          </a:lstStyle>
          <a:p>
            <a:r>
              <a:rPr lang="en-US" sz="1200" kern="0" dirty="0"/>
              <a:t>Plot ala J. Miller and </a:t>
            </a:r>
            <a:r>
              <a:rPr lang="en-US" sz="1200" kern="0" dirty="0" err="1"/>
              <a:t>E.Hall</a:t>
            </a:r>
            <a:endParaRPr lang="en-US" sz="1200" kern="0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B5A4AF5-CD4D-9243-AB72-2D375DCFFC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400800"/>
            <a:ext cx="2441476" cy="339725"/>
          </a:xfrm>
        </p:spPr>
        <p:txBody>
          <a:bodyPr/>
          <a:lstStyle/>
          <a:p>
            <a:pPr>
              <a:defRPr/>
            </a:pPr>
            <a:r>
              <a:rPr lang="en-US"/>
              <a:t>De Lillo, Singha, Utina, Hild</a:t>
            </a:r>
            <a:endParaRPr lang="en-US" sz="19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A36CFD-CD89-1640-B6B7-06B1118E2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" t="4854" r="6092" b="-304"/>
          <a:stretch/>
        </p:blipFill>
        <p:spPr>
          <a:xfrm>
            <a:off x="157095" y="2342151"/>
            <a:ext cx="4829175" cy="35662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A822E6-3233-CA4D-9A58-DE498AAC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69" r="4618"/>
          <a:stretch/>
        </p:blipFill>
        <p:spPr>
          <a:xfrm>
            <a:off x="4650503" y="2333087"/>
            <a:ext cx="4897594" cy="35307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83081AE-5BC9-AF4E-B012-A22FAE442B51}"/>
              </a:ext>
            </a:extLst>
          </p:cNvPr>
          <p:cNvSpPr txBox="1">
            <a:spLocks/>
          </p:cNvSpPr>
          <p:nvPr/>
        </p:nvSpPr>
        <p:spPr bwMode="auto">
          <a:xfrm>
            <a:off x="989738" y="1447362"/>
            <a:ext cx="81121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780" tIns="47889" rIns="95780" bIns="47889" numCol="1" anchor="ctr" anchorCtr="0" compatLnSpc="1">
            <a:prstTxWarp prst="textNoShape">
              <a:avLst/>
            </a:prstTxWarp>
          </a:bodyPr>
          <a:lstStyle>
            <a:lvl1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2pPr>
            <a:lvl3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3pPr>
            <a:lvl4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4pPr>
            <a:lvl5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5pPr>
            <a:lvl6pPr marL="4572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6pPr>
            <a:lvl7pPr marL="9144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7pPr>
            <a:lvl8pPr marL="13716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8pPr>
            <a:lvl9pPr marL="18288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9pPr>
          </a:lstStyle>
          <a:p>
            <a:r>
              <a:rPr lang="en-US" sz="1200" kern="0" dirty="0"/>
              <a:t>Equal Mass No Spinning CBC in Plank2015 Cosmology</a:t>
            </a:r>
          </a:p>
        </p:txBody>
      </p:sp>
    </p:spTree>
    <p:extLst>
      <p:ext uri="{BB962C8B-B14F-4D97-AF65-F5344CB8AC3E}">
        <p14:creationId xmlns:p14="http://schemas.microsoft.com/office/powerpoint/2010/main" val="718611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Un-equal mass CBC Horizon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x-none"/>
              <a:t>Slide </a:t>
            </a:r>
            <a:fld id="{8EAF0A4B-E6F1-B948-92CA-235C5CA6B66A}" type="slidenum">
              <a:rPr lang="en-GB" altLang="x-none" smtClean="0"/>
              <a:pPr>
                <a:defRPr/>
              </a:pPr>
              <a:t>15</a:t>
            </a:fld>
            <a:endParaRPr lang="en-GB" altLang="x-non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4350" y="6400800"/>
            <a:ext cx="3632200" cy="339725"/>
          </a:xfrm>
        </p:spPr>
        <p:txBody>
          <a:bodyPr/>
          <a:lstStyle/>
          <a:p>
            <a:pPr>
              <a:defRPr/>
            </a:pPr>
            <a:r>
              <a:rPr lang="en-GB"/>
              <a:t>ET-telecon, May 2019</a:t>
            </a:r>
            <a:endParaRPr lang="en-GB" dirty="0"/>
          </a:p>
        </p:txBody>
      </p:sp>
      <p:pic>
        <p:nvPicPr>
          <p:cNvPr id="8194" name="Picture 2" descr="ttps://arran.physics.gla.ac.uk/wp/3g-optimise/wp-content/uploads/sites/17/2019/04/Nicola-Redshift-Horzi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7"/>
          <a:stretch/>
        </p:blipFill>
        <p:spPr bwMode="auto">
          <a:xfrm>
            <a:off x="1919449" y="1651166"/>
            <a:ext cx="6864026" cy="461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68493D1-D4DE-C34A-9666-2F10DCC271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400800"/>
            <a:ext cx="2441476" cy="339725"/>
          </a:xfrm>
        </p:spPr>
        <p:txBody>
          <a:bodyPr/>
          <a:lstStyle/>
          <a:p>
            <a:pPr>
              <a:defRPr/>
            </a:pPr>
            <a:r>
              <a:rPr lang="en-US"/>
              <a:t>De Lillo, Singha, Utina, Hild</a:t>
            </a:r>
            <a:endParaRPr lang="en-US" sz="19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8A3F26-4224-B848-9418-5BC3F185790F}"/>
              </a:ext>
            </a:extLst>
          </p:cNvPr>
          <p:cNvSpPr txBox="1">
            <a:spLocks/>
          </p:cNvSpPr>
          <p:nvPr/>
        </p:nvSpPr>
        <p:spPr bwMode="auto">
          <a:xfrm>
            <a:off x="1080307" y="1168774"/>
            <a:ext cx="81121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780" tIns="47889" rIns="95780" bIns="47889" numCol="1" anchor="ctr" anchorCtr="0" compatLnSpc="1">
            <a:prstTxWarp prst="textNoShape">
              <a:avLst/>
            </a:prstTxWarp>
          </a:bodyPr>
          <a:lstStyle>
            <a:lvl1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2pPr>
            <a:lvl3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3pPr>
            <a:lvl4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4pPr>
            <a:lvl5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5pPr>
            <a:lvl6pPr marL="4572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6pPr>
            <a:lvl7pPr marL="9144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7pPr>
            <a:lvl8pPr marL="13716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8pPr>
            <a:lvl9pPr marL="18288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9pPr>
          </a:lstStyle>
          <a:p>
            <a:r>
              <a:rPr lang="en-US" sz="1200" kern="0" dirty="0"/>
              <a:t>Optimal Position Mass No Spinning CBC in Plank2015 Cosmology</a:t>
            </a:r>
          </a:p>
        </p:txBody>
      </p:sp>
    </p:spTree>
    <p:extLst>
      <p:ext uri="{BB962C8B-B14F-4D97-AF65-F5344CB8AC3E}">
        <p14:creationId xmlns:p14="http://schemas.microsoft.com/office/powerpoint/2010/main" val="1382279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2198" y="687016"/>
            <a:ext cx="4536504" cy="108012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x-none"/>
              <a:t>Slide </a:t>
            </a:r>
            <a:fld id="{8EAF0A4B-E6F1-B948-92CA-235C5CA6B66A}" type="slidenum">
              <a:rPr lang="en-GB" altLang="x-none" smtClean="0"/>
              <a:pPr>
                <a:defRPr/>
              </a:pPr>
              <a:t>16</a:t>
            </a:fld>
            <a:endParaRPr lang="en-GB" altLang="x-non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4350" y="6400800"/>
            <a:ext cx="3632200" cy="339725"/>
          </a:xfrm>
        </p:spPr>
        <p:txBody>
          <a:bodyPr/>
          <a:lstStyle/>
          <a:p>
            <a:pPr>
              <a:defRPr/>
            </a:pPr>
            <a:r>
              <a:rPr lang="en-GB"/>
              <a:t>ET-telecon, May 2019</a:t>
            </a:r>
            <a:endParaRPr lang="en-GB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68493D1-D4DE-C34A-9666-2F10DCC271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400800"/>
            <a:ext cx="2441476" cy="339725"/>
          </a:xfrm>
        </p:spPr>
        <p:txBody>
          <a:bodyPr/>
          <a:lstStyle/>
          <a:p>
            <a:pPr>
              <a:defRPr/>
            </a:pPr>
            <a:r>
              <a:rPr lang="en-US"/>
              <a:t>De Lillo, Singha, Utina, Hild</a:t>
            </a:r>
            <a:endParaRPr lang="en-US" sz="19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5EB352-27AF-4D30-8903-7130D5ED0061}"/>
              </a:ext>
            </a:extLst>
          </p:cNvPr>
          <p:cNvSpPr txBox="1"/>
          <p:nvPr/>
        </p:nvSpPr>
        <p:spPr>
          <a:xfrm>
            <a:off x="530327" y="1600656"/>
            <a:ext cx="89154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Started an effort to being able to evaluate various sensitivity options for various figures of merit. Built on efforts from Evan Hall at MIT.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Compared effective sensitivities of </a:t>
            </a:r>
            <a:r>
              <a:rPr lang="en-US" sz="1800" u="sng" dirty="0">
                <a:solidFill>
                  <a:srgbClr val="149C1B"/>
                </a:solidFill>
              </a:rPr>
              <a:t>ET-D triangular, CE1, CE2, and a simplified ET 15km L detector</a:t>
            </a:r>
            <a:r>
              <a:rPr lang="en-US" sz="1800" dirty="0"/>
              <a:t>. </a:t>
            </a:r>
            <a:r>
              <a:rPr lang="en-US" sz="1800" dirty="0">
                <a:solidFill>
                  <a:srgbClr val="E31FE8"/>
                </a:solidFill>
              </a:rPr>
              <a:t>Horizons and best sources are very comparable. Only for worst ~50% of sources there is a significant difference.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Horizon and percentiles do </a:t>
            </a:r>
            <a:r>
              <a:rPr lang="en-US" sz="1800" u="sng" dirty="0"/>
              <a:t>not give good indication of absolute number </a:t>
            </a:r>
            <a:r>
              <a:rPr lang="en-US" sz="1800" dirty="0"/>
              <a:t>of detectable sources.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Also show the effect of low-frequency sensitivity on redshift horizon in particular in the seed black hole mass range.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C25FF"/>
                </a:solidFill>
              </a:rPr>
              <a:t>We plan to extend this effort to different figures of merit. Happy to hear any input on what figures of merit you would like to see </a:t>
            </a:r>
            <a:r>
              <a:rPr lang="en-US" sz="1800" b="1" dirty="0">
                <a:solidFill>
                  <a:srgbClr val="1C25FF"/>
                </a:solidFill>
              </a:rPr>
              <a:t>(please get in contact!)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We hope this will be useful service work for ESFRI roadmap application and similar documents </a:t>
            </a:r>
            <a:r>
              <a:rPr lang="mr-IN" sz="1800" dirty="0"/>
              <a:t>…</a:t>
            </a:r>
            <a:r>
              <a:rPr lang="en-GB" sz="1800" dirty="0"/>
              <a:t>.</a:t>
            </a:r>
            <a:endParaRPr lang="en-US" sz="1800" dirty="0"/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spcAft>
                <a:spcPts val="600"/>
              </a:spcAft>
            </a:pPr>
            <a:endParaRPr lang="en-US" sz="18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78491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389" y="2708920"/>
            <a:ext cx="8915400" cy="4373563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Thank you for </a:t>
            </a:r>
            <a:r>
              <a:rPr lang="en-US"/>
              <a:t>your attention!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 Lillo, Singha, Utina, Hild</a:t>
            </a:r>
            <a:endParaRPr lang="en-US" sz="1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ET-telecon, May 2019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x-none"/>
              <a:t>Slide </a:t>
            </a:r>
            <a:fld id="{8EAF0A4B-E6F1-B948-92CA-235C5CA6B66A}" type="slidenum">
              <a:rPr lang="en-GB" altLang="x-none" smtClean="0"/>
              <a:pPr>
                <a:defRPr/>
              </a:pPr>
              <a:t>17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989878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400800"/>
            <a:ext cx="2441476" cy="339725"/>
          </a:xfrm>
        </p:spPr>
        <p:txBody>
          <a:bodyPr/>
          <a:lstStyle/>
          <a:p>
            <a:pPr>
              <a:defRPr/>
            </a:pPr>
            <a:r>
              <a:rPr lang="en-US"/>
              <a:t>De Lillo, Singha, Utina, Hild</a:t>
            </a:r>
            <a:endParaRPr lang="en-US" sz="19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ET-telecon, May 2019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x-none"/>
              <a:t>Slide </a:t>
            </a:r>
            <a:fld id="{8EAF0A4B-E6F1-B948-92CA-235C5CA6B66A}" type="slidenum">
              <a:rPr lang="en-GB" altLang="x-none" smtClean="0"/>
              <a:pPr>
                <a:defRPr/>
              </a:pPr>
              <a:t>2</a:t>
            </a:fld>
            <a:endParaRPr lang="en-GB" altLang="x-none"/>
          </a:p>
        </p:txBody>
      </p:sp>
      <p:sp>
        <p:nvSpPr>
          <p:cNvPr id="7" name="TextBox 6"/>
          <p:cNvSpPr txBox="1"/>
          <p:nvPr/>
        </p:nvSpPr>
        <p:spPr>
          <a:xfrm>
            <a:off x="7099300" y="1916832"/>
            <a:ext cx="267823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charset="0"/>
              <a:buChar char="•"/>
            </a:pPr>
            <a:r>
              <a:rPr lang="en-US" sz="1200" dirty="0">
                <a:solidFill>
                  <a:srgbClr val="E86D27"/>
                </a:solidFill>
              </a:rPr>
              <a:t>CE1: room temperature, fused silica CE (~2030?), as described in decadal submission of LIGO lab (</a:t>
            </a:r>
            <a:r>
              <a:rPr lang="mr-IN" sz="1200" dirty="0" err="1">
                <a:solidFill>
                  <a:srgbClr val="E86D27"/>
                </a:solidFill>
              </a:rPr>
              <a:t>https</a:t>
            </a:r>
            <a:r>
              <a:rPr lang="mr-IN" sz="1200" dirty="0">
                <a:solidFill>
                  <a:srgbClr val="E86D27"/>
                </a:solidFill>
              </a:rPr>
              <a:t>://</a:t>
            </a:r>
            <a:r>
              <a:rPr lang="mr-IN" sz="1200" dirty="0" err="1">
                <a:solidFill>
                  <a:srgbClr val="E86D27"/>
                </a:solidFill>
              </a:rPr>
              <a:t>arxiv.org</a:t>
            </a:r>
            <a:r>
              <a:rPr lang="mr-IN" sz="1200" dirty="0">
                <a:solidFill>
                  <a:srgbClr val="E86D27"/>
                </a:solidFill>
              </a:rPr>
              <a:t>/</a:t>
            </a:r>
            <a:r>
              <a:rPr lang="mr-IN" sz="1200" dirty="0" err="1">
                <a:solidFill>
                  <a:srgbClr val="E86D27"/>
                </a:solidFill>
              </a:rPr>
              <a:t>abs</a:t>
            </a:r>
            <a:r>
              <a:rPr lang="mr-IN" sz="1200" dirty="0">
                <a:solidFill>
                  <a:srgbClr val="E86D27"/>
                </a:solidFill>
              </a:rPr>
              <a:t>/1903.04615</a:t>
            </a:r>
            <a:r>
              <a:rPr lang="en-US" sz="1200" dirty="0">
                <a:solidFill>
                  <a:srgbClr val="E86D27"/>
                </a:solidFill>
              </a:rPr>
              <a:t>)</a:t>
            </a:r>
          </a:p>
          <a:p>
            <a:pPr marL="171450" indent="-171450">
              <a:spcAft>
                <a:spcPts val="600"/>
              </a:spcAft>
              <a:buFont typeface="Arial" charset="0"/>
              <a:buChar char="•"/>
            </a:pPr>
            <a:r>
              <a:rPr lang="en-US" sz="1200" dirty="0">
                <a:solidFill>
                  <a:srgbClr val="0070C0"/>
                </a:solidFill>
              </a:rPr>
              <a:t>CE2: cryogenic, silicon CE (~2040?), as described in the decadal submission of LIGO lab. (</a:t>
            </a:r>
            <a:r>
              <a:rPr lang="mr-IN" sz="1200" dirty="0" err="1">
                <a:solidFill>
                  <a:srgbClr val="0070C0"/>
                </a:solidFill>
              </a:rPr>
              <a:t>https</a:t>
            </a:r>
            <a:r>
              <a:rPr lang="mr-IN" sz="1200" dirty="0">
                <a:solidFill>
                  <a:srgbClr val="0070C0"/>
                </a:solidFill>
              </a:rPr>
              <a:t>://</a:t>
            </a:r>
            <a:r>
              <a:rPr lang="mr-IN" sz="1200" dirty="0" err="1">
                <a:solidFill>
                  <a:srgbClr val="0070C0"/>
                </a:solidFill>
              </a:rPr>
              <a:t>arxiv.org</a:t>
            </a:r>
            <a:r>
              <a:rPr lang="mr-IN" sz="1200" dirty="0">
                <a:solidFill>
                  <a:srgbClr val="0070C0"/>
                </a:solidFill>
              </a:rPr>
              <a:t>/</a:t>
            </a:r>
            <a:r>
              <a:rPr lang="mr-IN" sz="1200" dirty="0" err="1">
                <a:solidFill>
                  <a:srgbClr val="0070C0"/>
                </a:solidFill>
              </a:rPr>
              <a:t>abs</a:t>
            </a:r>
            <a:r>
              <a:rPr lang="mr-IN" sz="1200" dirty="0">
                <a:solidFill>
                  <a:srgbClr val="0070C0"/>
                </a:solidFill>
              </a:rPr>
              <a:t>/1903.04615</a:t>
            </a:r>
            <a:r>
              <a:rPr lang="en-US" sz="1200" dirty="0">
                <a:solidFill>
                  <a:srgbClr val="0070C0"/>
                </a:solidFill>
              </a:rPr>
              <a:t>)</a:t>
            </a:r>
          </a:p>
          <a:p>
            <a:pPr marL="171450" indent="-171450">
              <a:spcAft>
                <a:spcPts val="600"/>
              </a:spcAft>
              <a:buFont typeface="Arial" charset="0"/>
              <a:buChar char="•"/>
            </a:pPr>
            <a:r>
              <a:rPr lang="en-US" sz="1200" dirty="0">
                <a:solidFill>
                  <a:srgbClr val="149C1B"/>
                </a:solidFill>
              </a:rPr>
              <a:t>ET-D curve as published in </a:t>
            </a:r>
            <a:r>
              <a:rPr lang="mr-IN" sz="1200" dirty="0">
                <a:hlinkClick r:id="rId3"/>
              </a:rPr>
              <a:t>http://iopscience.iop.org/0264-9381/28/9/094013/</a:t>
            </a:r>
            <a:r>
              <a:rPr lang="en-US" sz="1200" dirty="0">
                <a:solidFill>
                  <a:srgbClr val="149C1B"/>
                </a:solidFill>
              </a:rPr>
              <a:t>. Refers to a single detector of 10km </a:t>
            </a:r>
            <a:r>
              <a:rPr lang="en-US" sz="1200" dirty="0" err="1">
                <a:solidFill>
                  <a:srgbClr val="149C1B"/>
                </a:solidFill>
              </a:rPr>
              <a:t>armlength</a:t>
            </a:r>
            <a:r>
              <a:rPr lang="en-US" sz="1200" dirty="0">
                <a:solidFill>
                  <a:srgbClr val="149C1B"/>
                </a:solidFill>
              </a:rPr>
              <a:t> and opening angle of 90 degree.</a:t>
            </a:r>
          </a:p>
          <a:p>
            <a:pPr marL="171450" indent="-171450">
              <a:spcAft>
                <a:spcPts val="600"/>
              </a:spcAft>
              <a:buFont typeface="Arial" charset="0"/>
              <a:buChar char="•"/>
            </a:pPr>
            <a:r>
              <a:rPr lang="en-US" sz="1200" dirty="0">
                <a:solidFill>
                  <a:srgbClr val="00D600"/>
                </a:solidFill>
              </a:rPr>
              <a:t>ET-D for a single 15km L-shaped detector with 90 degree opening angle (divided ET-D by 1.5, which is oversimplified and gives too good sensitivity at high frequencies)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2143DB-8D29-8441-B7FE-FBC4F09E3C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33" t="5993" r="352" b="1124"/>
          <a:stretch/>
        </p:blipFill>
        <p:spPr>
          <a:xfrm>
            <a:off x="495300" y="1700808"/>
            <a:ext cx="6394772" cy="446449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CE19058-77CC-0E4A-8D12-D208BA0CF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762000"/>
            <a:ext cx="8112125" cy="719138"/>
          </a:xfrm>
        </p:spPr>
        <p:txBody>
          <a:bodyPr/>
          <a:lstStyle/>
          <a:p>
            <a:r>
              <a:rPr lang="en-US" dirty="0"/>
              <a:t>Detector Strain Sensitivities Used</a:t>
            </a:r>
          </a:p>
        </p:txBody>
      </p:sp>
    </p:spTree>
    <p:extLst>
      <p:ext uri="{BB962C8B-B14F-4D97-AF65-F5344CB8AC3E}">
        <p14:creationId xmlns:p14="http://schemas.microsoft.com/office/powerpoint/2010/main" val="51030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Strain Sensitivities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x-none"/>
              <a:t>Slide </a:t>
            </a:r>
            <a:fld id="{8EAF0A4B-E6F1-B948-92CA-235C5CA6B66A}" type="slidenum">
              <a:rPr lang="en-GB" altLang="x-none" smtClean="0"/>
              <a:pPr>
                <a:defRPr/>
              </a:pPr>
              <a:t>3</a:t>
            </a:fld>
            <a:endParaRPr lang="en-GB" altLang="x-non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4350" y="6400800"/>
            <a:ext cx="3632200" cy="339725"/>
          </a:xfrm>
        </p:spPr>
        <p:txBody>
          <a:bodyPr/>
          <a:lstStyle/>
          <a:p>
            <a:pPr>
              <a:defRPr/>
            </a:pPr>
            <a:r>
              <a:rPr lang="en-GB"/>
              <a:t>ET-telecon, May 2019</a:t>
            </a:r>
            <a:endParaRPr lang="en-GB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295399" y="1121569"/>
            <a:ext cx="81121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780" tIns="47889" rIns="95780" bIns="47889" numCol="1" anchor="ctr" anchorCtr="0" compatLnSpc="1">
            <a:prstTxWarp prst="textNoShape">
              <a:avLst/>
            </a:prstTxWarp>
          </a:bodyPr>
          <a:lstStyle>
            <a:lvl1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2pPr>
            <a:lvl3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3pPr>
            <a:lvl4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4pPr>
            <a:lvl5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5pPr>
            <a:lvl6pPr marL="4572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6pPr>
            <a:lvl7pPr marL="9144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7pPr>
            <a:lvl8pPr marL="13716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8pPr>
            <a:lvl9pPr marL="18288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9pPr>
          </a:lstStyle>
          <a:p>
            <a:r>
              <a:rPr lang="en-US" sz="1200" kern="0" dirty="0"/>
              <a:t>Plot ala </a:t>
            </a:r>
            <a:r>
              <a:rPr lang="en-US" sz="1200" kern="0" dirty="0" err="1"/>
              <a:t>E.Hall</a:t>
            </a:r>
            <a:r>
              <a:rPr lang="en-US" sz="1200" kern="0" dirty="0"/>
              <a:t>. In the 3G –</a:t>
            </a:r>
            <a:r>
              <a:rPr lang="en-US" sz="1200" kern="0" dirty="0">
                <a:hlinkClick r:id="rId3"/>
              </a:rPr>
              <a:t>Metric paper</a:t>
            </a:r>
            <a:endParaRPr lang="en-US" sz="1200" kern="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6FA5EFA-DE25-B74B-960A-4DAD7DBE67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400800"/>
            <a:ext cx="2441476" cy="339725"/>
          </a:xfrm>
        </p:spPr>
        <p:txBody>
          <a:bodyPr/>
          <a:lstStyle/>
          <a:p>
            <a:pPr>
              <a:defRPr/>
            </a:pPr>
            <a:r>
              <a:rPr lang="en-US"/>
              <a:t>De Lillo, Singha, Utina, Hild</a:t>
            </a:r>
            <a:endParaRPr lang="en-US" sz="19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4074860-1AB2-664F-AFCA-22492747B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11282" y="1621110"/>
            <a:ext cx="6918336" cy="4639719"/>
          </a:xfrm>
        </p:spPr>
      </p:pic>
    </p:spTree>
    <p:extLst>
      <p:ext uri="{BB962C8B-B14F-4D97-AF65-F5344CB8AC3E}">
        <p14:creationId xmlns:p14="http://schemas.microsoft.com/office/powerpoint/2010/main" val="532413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30442-63E8-4C96-B758-8F83173DDC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400800"/>
            <a:ext cx="2559050" cy="414262"/>
          </a:xfrm>
        </p:spPr>
        <p:txBody>
          <a:bodyPr/>
          <a:lstStyle/>
          <a:p>
            <a:pPr>
              <a:defRPr/>
            </a:pPr>
            <a:r>
              <a:rPr lang="en-US" dirty="0"/>
              <a:t>De Lillo, Singha, Utina, </a:t>
            </a:r>
            <a:r>
              <a:rPr lang="en-US" dirty="0" err="1"/>
              <a:t>Hild</a:t>
            </a:r>
            <a:endParaRPr lang="en-US" sz="19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26908-771E-4675-ABB2-5D888F791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ET-telecon, May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1BD90-E6C9-4829-8C0F-880040D17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x-none"/>
              <a:t>Slide </a:t>
            </a:r>
            <a:fld id="{8EAF0A4B-E6F1-B948-92CA-235C5CA6B66A}" type="slidenum">
              <a:rPr lang="en-GB" altLang="x-none" smtClean="0"/>
              <a:pPr>
                <a:defRPr/>
              </a:pPr>
              <a:t>4</a:t>
            </a:fld>
            <a:endParaRPr lang="en-GB" altLang="x-none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8B68DEA-11C1-8341-B710-F0FB540A82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195" r="1649" b="8047"/>
          <a:stretch/>
        </p:blipFill>
        <p:spPr>
          <a:xfrm>
            <a:off x="200472" y="2287086"/>
            <a:ext cx="9633140" cy="382747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F6ECB-D651-3541-8570-B2E4039D90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66"/>
          <a:stretch/>
        </p:blipFill>
        <p:spPr>
          <a:xfrm>
            <a:off x="1121198" y="850420"/>
            <a:ext cx="1533621" cy="14131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93D575-EFFF-F14A-BD1E-D0CA9CE81A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495" y="965229"/>
            <a:ext cx="1342332" cy="13355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38CBDF-CCE3-4740-BF09-4A857D9BF2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5279" y="965765"/>
            <a:ext cx="1341253" cy="1334513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456532" y="1197415"/>
            <a:ext cx="4361136" cy="719138"/>
          </a:xfrm>
        </p:spPr>
        <p:txBody>
          <a:bodyPr/>
          <a:lstStyle/>
          <a:p>
            <a:r>
              <a:rPr lang="en-US" dirty="0"/>
              <a:t>     Effective Strain</a:t>
            </a:r>
            <a:br>
              <a:rPr lang="en-US" dirty="0"/>
            </a:br>
            <a:r>
              <a:rPr lang="en-US" dirty="0"/>
              <a:t>Sensitivity Calculation </a:t>
            </a:r>
          </a:p>
        </p:txBody>
      </p:sp>
      <p:sp>
        <p:nvSpPr>
          <p:cNvPr id="3" name="Rectangle 2"/>
          <p:cNvSpPr/>
          <p:nvPr/>
        </p:nvSpPr>
        <p:spPr>
          <a:xfrm>
            <a:off x="5673080" y="2780928"/>
            <a:ext cx="4144588" cy="32403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76936" y="5423070"/>
            <a:ext cx="1829451" cy="884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75823" y="4747199"/>
            <a:ext cx="1829451" cy="884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482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Strain Sensitivities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x-none"/>
              <a:t>Slide </a:t>
            </a:r>
            <a:fld id="{8EAF0A4B-E6F1-B948-92CA-235C5CA6B66A}" type="slidenum">
              <a:rPr lang="en-GB" altLang="x-none" smtClean="0"/>
              <a:pPr>
                <a:defRPr/>
              </a:pPr>
              <a:t>5</a:t>
            </a:fld>
            <a:endParaRPr lang="en-GB" altLang="x-non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4350" y="6400800"/>
            <a:ext cx="3632200" cy="339725"/>
          </a:xfrm>
        </p:spPr>
        <p:txBody>
          <a:bodyPr/>
          <a:lstStyle/>
          <a:p>
            <a:pPr>
              <a:defRPr/>
            </a:pPr>
            <a:r>
              <a:rPr lang="en-GB"/>
              <a:t>ET-telecon, May 2019</a:t>
            </a:r>
            <a:endParaRPr lang="en-GB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295399" y="1121569"/>
            <a:ext cx="81121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780" tIns="47889" rIns="95780" bIns="47889" numCol="1" anchor="ctr" anchorCtr="0" compatLnSpc="1">
            <a:prstTxWarp prst="textNoShape">
              <a:avLst/>
            </a:prstTxWarp>
          </a:bodyPr>
          <a:lstStyle>
            <a:lvl1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2pPr>
            <a:lvl3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3pPr>
            <a:lvl4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4pPr>
            <a:lvl5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5pPr>
            <a:lvl6pPr marL="4572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6pPr>
            <a:lvl7pPr marL="9144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7pPr>
            <a:lvl8pPr marL="13716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8pPr>
            <a:lvl9pPr marL="18288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9pPr>
          </a:lstStyle>
          <a:p>
            <a:r>
              <a:rPr lang="en-US" sz="1200" kern="0" dirty="0"/>
              <a:t>Plot ala </a:t>
            </a:r>
            <a:r>
              <a:rPr lang="en-US" sz="1200" kern="0" dirty="0" err="1"/>
              <a:t>E.Hall</a:t>
            </a:r>
            <a:r>
              <a:rPr lang="en-US" sz="1200" kern="0" dirty="0"/>
              <a:t>. In the 3G –</a:t>
            </a:r>
            <a:r>
              <a:rPr lang="en-US" sz="1200" kern="0" dirty="0">
                <a:hlinkClick r:id="rId3"/>
              </a:rPr>
              <a:t>Metric paper</a:t>
            </a:r>
            <a:endParaRPr lang="en-US" sz="1200" kern="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6FA5EFA-DE25-B74B-960A-4DAD7DBE67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400800"/>
            <a:ext cx="2441476" cy="339725"/>
          </a:xfrm>
        </p:spPr>
        <p:txBody>
          <a:bodyPr/>
          <a:lstStyle/>
          <a:p>
            <a:pPr>
              <a:defRPr/>
            </a:pPr>
            <a:r>
              <a:rPr lang="en-US"/>
              <a:t>De Lillo, Singha, Utina, Hild</a:t>
            </a:r>
            <a:endParaRPr lang="en-US" sz="19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4074860-1AB2-664F-AFCA-22492747B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11282" y="1621110"/>
            <a:ext cx="6918336" cy="4639719"/>
          </a:xfrm>
        </p:spPr>
      </p:pic>
    </p:spTree>
    <p:extLst>
      <p:ext uri="{BB962C8B-B14F-4D97-AF65-F5344CB8AC3E}">
        <p14:creationId xmlns:p14="http://schemas.microsoft.com/office/powerpoint/2010/main" val="366063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1590CF3B-A532-4932-AB00-4C7CCA4323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30"/>
          <a:stretch/>
        </p:blipFill>
        <p:spPr>
          <a:xfrm>
            <a:off x="848544" y="952059"/>
            <a:ext cx="7160816" cy="52132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Strain Sensitivities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x-none"/>
              <a:t>Slide </a:t>
            </a:r>
            <a:fld id="{8EAF0A4B-E6F1-B948-92CA-235C5CA6B66A}" type="slidenum">
              <a:rPr lang="en-GB" altLang="x-none" smtClean="0"/>
              <a:pPr>
                <a:defRPr/>
              </a:pPr>
              <a:t>6</a:t>
            </a:fld>
            <a:endParaRPr lang="en-GB" altLang="x-non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4350" y="6400800"/>
            <a:ext cx="3632200" cy="339725"/>
          </a:xfrm>
        </p:spPr>
        <p:txBody>
          <a:bodyPr/>
          <a:lstStyle/>
          <a:p>
            <a:pPr>
              <a:defRPr/>
            </a:pPr>
            <a:r>
              <a:rPr lang="en-GB"/>
              <a:t>ET-telecon, May 2019</a:t>
            </a:r>
            <a:endParaRPr lang="en-GB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6FA5EFA-DE25-B74B-960A-4DAD7DBE67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400800"/>
            <a:ext cx="2441476" cy="339725"/>
          </a:xfrm>
        </p:spPr>
        <p:txBody>
          <a:bodyPr/>
          <a:lstStyle/>
          <a:p>
            <a:pPr>
              <a:defRPr/>
            </a:pPr>
            <a:r>
              <a:rPr lang="en-US"/>
              <a:t>De Lillo, Singha, Utina, Hild</a:t>
            </a:r>
            <a:endParaRPr lang="en-US" sz="19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66F7ED-5E67-4BB8-8831-D725B0D8EF71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5241032" y="3284984"/>
            <a:ext cx="2251776" cy="1132778"/>
          </a:xfrm>
          <a:prstGeom prst="straightConnector1">
            <a:avLst/>
          </a:prstGeom>
          <a:ln w="34925">
            <a:solidFill>
              <a:srgbClr val="1C25FF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42E60FD-0A0E-4D04-8A48-4008D3E68346}"/>
              </a:ext>
            </a:extLst>
          </p:cNvPr>
          <p:cNvSpPr txBox="1"/>
          <p:nvPr/>
        </p:nvSpPr>
        <p:spPr>
          <a:xfrm>
            <a:off x="7557675" y="2042235"/>
            <a:ext cx="207584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C25FF"/>
                </a:solidFill>
              </a:rPr>
              <a:t>Note, that the 10% line and the 50% line by chance are nearly identical factors above the horizon for a L and full triangle (see x1, x2). This is </a:t>
            </a:r>
            <a:r>
              <a:rPr lang="en-US" sz="1400" dirty="0" err="1">
                <a:solidFill>
                  <a:srgbClr val="1C25FF"/>
                </a:solidFill>
              </a:rPr>
              <a:t>suprising</a:t>
            </a:r>
            <a:r>
              <a:rPr lang="en-US" sz="1400" dirty="0">
                <a:solidFill>
                  <a:srgbClr val="1C25FF"/>
                </a:solidFill>
              </a:rPr>
              <a:t>, but we will explain later.</a:t>
            </a:r>
          </a:p>
          <a:p>
            <a:endParaRPr lang="en-US" sz="1400" dirty="0">
              <a:solidFill>
                <a:srgbClr val="1C25FF"/>
              </a:solidFill>
            </a:endParaRPr>
          </a:p>
          <a:p>
            <a:r>
              <a:rPr lang="en-US" sz="1400" dirty="0">
                <a:solidFill>
                  <a:srgbClr val="1C25FF"/>
                </a:solidFill>
              </a:rPr>
              <a:t>However, for the sources which are less </a:t>
            </a:r>
            <a:r>
              <a:rPr lang="en-US" sz="1400" dirty="0" err="1">
                <a:solidFill>
                  <a:srgbClr val="1C25FF"/>
                </a:solidFill>
              </a:rPr>
              <a:t>favoured</a:t>
            </a:r>
            <a:r>
              <a:rPr lang="en-US" sz="1400" dirty="0">
                <a:solidFill>
                  <a:srgbClr val="1C25FF"/>
                </a:solidFill>
              </a:rPr>
              <a:t> by the antenna pattern of the an L-shaped detector (see 90% lines, i.e. x3) the spread is larger for the L than for the triangle.</a:t>
            </a:r>
          </a:p>
          <a:p>
            <a:endParaRPr lang="en-US" sz="1400" dirty="0">
              <a:solidFill>
                <a:srgbClr val="1C25FF"/>
              </a:solidFill>
            </a:endParaRPr>
          </a:p>
          <a:p>
            <a:endParaRPr lang="en-US" sz="2800" dirty="0">
              <a:solidFill>
                <a:srgbClr val="1C25FF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4953000" y="3789251"/>
            <a:ext cx="288032" cy="1656184"/>
          </a:xfrm>
          <a:prstGeom prst="ellipse">
            <a:avLst/>
          </a:prstGeom>
          <a:noFill/>
          <a:ln w="28575">
            <a:solidFill>
              <a:srgbClr val="1C25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53000" y="4746320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rgbClr val="1C25FF"/>
                </a:solidFill>
              </a:rPr>
              <a:t>x1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53000" y="4417762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rgbClr val="1C25FF"/>
                </a:solidFill>
              </a:rPr>
              <a:t>x2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82418" y="3836182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1C25FF"/>
                </a:solidFill>
              </a:rPr>
              <a:t>x3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566F7ED-5E67-4BB8-8831-D725B0D8EF71}"/>
              </a:ext>
            </a:extLst>
          </p:cNvPr>
          <p:cNvCxnSpPr>
            <a:cxnSpLocks/>
          </p:cNvCxnSpPr>
          <p:nvPr/>
        </p:nvCxnSpPr>
        <p:spPr>
          <a:xfrm>
            <a:off x="4855961" y="4026604"/>
            <a:ext cx="274639" cy="174712"/>
          </a:xfrm>
          <a:prstGeom prst="straightConnector1">
            <a:avLst/>
          </a:prstGeom>
          <a:ln w="9525">
            <a:solidFill>
              <a:srgbClr val="1C25FF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566F7ED-5E67-4BB8-8831-D725B0D8EF71}"/>
              </a:ext>
            </a:extLst>
          </p:cNvPr>
          <p:cNvCxnSpPr>
            <a:cxnSpLocks/>
            <a:endCxn id="14" idx="3"/>
          </p:cNvCxnSpPr>
          <p:nvPr/>
        </p:nvCxnSpPr>
        <p:spPr>
          <a:xfrm flipV="1">
            <a:off x="4828079" y="3974682"/>
            <a:ext cx="330403" cy="41469"/>
          </a:xfrm>
          <a:prstGeom prst="straightConnector1">
            <a:avLst/>
          </a:prstGeom>
          <a:ln w="9525">
            <a:solidFill>
              <a:srgbClr val="1C25FF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2869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Strain Sensitivities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x-none"/>
              <a:t>Slide </a:t>
            </a:r>
            <a:fld id="{8EAF0A4B-E6F1-B948-92CA-235C5CA6B66A}" type="slidenum">
              <a:rPr lang="en-GB" altLang="x-none" smtClean="0"/>
              <a:pPr>
                <a:defRPr/>
              </a:pPr>
              <a:t>7</a:t>
            </a:fld>
            <a:endParaRPr lang="en-GB" altLang="x-non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4350" y="6400800"/>
            <a:ext cx="3632200" cy="339725"/>
          </a:xfrm>
        </p:spPr>
        <p:txBody>
          <a:bodyPr/>
          <a:lstStyle/>
          <a:p>
            <a:pPr>
              <a:defRPr/>
            </a:pPr>
            <a:r>
              <a:rPr lang="en-GB"/>
              <a:t>ET-telecon, May 2019</a:t>
            </a:r>
            <a:endParaRPr lang="en-GB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295399" y="1121569"/>
            <a:ext cx="81121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780" tIns="47889" rIns="95780" bIns="47889" numCol="1" anchor="ctr" anchorCtr="0" compatLnSpc="1">
            <a:prstTxWarp prst="textNoShape">
              <a:avLst/>
            </a:prstTxWarp>
          </a:bodyPr>
          <a:lstStyle>
            <a:lvl1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2pPr>
            <a:lvl3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3pPr>
            <a:lvl4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4pPr>
            <a:lvl5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5pPr>
            <a:lvl6pPr marL="4572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6pPr>
            <a:lvl7pPr marL="9144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7pPr>
            <a:lvl8pPr marL="13716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8pPr>
            <a:lvl9pPr marL="18288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9pPr>
          </a:lstStyle>
          <a:p>
            <a:endParaRPr lang="en-US" sz="1200" kern="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6FA5EFA-DE25-B74B-960A-4DAD7DBE67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400800"/>
            <a:ext cx="2441476" cy="339725"/>
          </a:xfrm>
        </p:spPr>
        <p:txBody>
          <a:bodyPr/>
          <a:lstStyle/>
          <a:p>
            <a:pPr>
              <a:defRPr/>
            </a:pPr>
            <a:r>
              <a:rPr lang="en-US"/>
              <a:t>De Lillo, Singha, Utina, Hild</a:t>
            </a:r>
            <a:endParaRPr lang="en-US" sz="19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3A2549-40B8-1B44-A9A8-223039E46F27}"/>
              </a:ext>
            </a:extLst>
          </p:cNvPr>
          <p:cNvSpPr txBox="1"/>
          <p:nvPr/>
        </p:nvSpPr>
        <p:spPr>
          <a:xfrm>
            <a:off x="7836207" y="2200276"/>
            <a:ext cx="20758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Note:</a:t>
            </a:r>
            <a:br>
              <a:rPr lang="en-US" sz="1400" dirty="0"/>
            </a:br>
            <a:r>
              <a:rPr lang="en-US" sz="1400" dirty="0"/>
              <a:t>Maximum value for antenna patterns</a:t>
            </a:r>
          </a:p>
          <a:p>
            <a:r>
              <a:rPr lang="en-US" sz="1400" dirty="0"/>
              <a:t>L-Shaped: 1</a:t>
            </a:r>
          </a:p>
          <a:p>
            <a:endParaRPr lang="en-US" sz="1400" dirty="0"/>
          </a:p>
          <a:p>
            <a:r>
              <a:rPr lang="en-US" sz="1400" dirty="0"/>
              <a:t>ET-Triangle: 1.5 </a:t>
            </a:r>
          </a:p>
          <a:p>
            <a:r>
              <a:rPr lang="en-US" sz="1400" dirty="0"/>
              <a:t>i.e. three L added coherently, then corrected by sin(60deg)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A0BFD3-C246-F843-8B2D-58ADF9D76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430" y="1627474"/>
            <a:ext cx="5931516" cy="462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70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Strain Sensitivities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x-none"/>
              <a:t>Slide </a:t>
            </a:r>
            <a:fld id="{8EAF0A4B-E6F1-B948-92CA-235C5CA6B66A}" type="slidenum">
              <a:rPr lang="en-GB" altLang="x-none" smtClean="0"/>
              <a:pPr>
                <a:defRPr/>
              </a:pPr>
              <a:t>8</a:t>
            </a:fld>
            <a:endParaRPr lang="en-GB" altLang="x-non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4350" y="6400800"/>
            <a:ext cx="3632200" cy="339725"/>
          </a:xfrm>
        </p:spPr>
        <p:txBody>
          <a:bodyPr/>
          <a:lstStyle/>
          <a:p>
            <a:pPr>
              <a:defRPr/>
            </a:pPr>
            <a:r>
              <a:rPr lang="en-GB"/>
              <a:t>ET-telecon, May 2019</a:t>
            </a:r>
            <a:endParaRPr lang="en-GB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295399" y="1121569"/>
            <a:ext cx="81121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780" tIns="47889" rIns="95780" bIns="47889" numCol="1" anchor="ctr" anchorCtr="0" compatLnSpc="1">
            <a:prstTxWarp prst="textNoShape">
              <a:avLst/>
            </a:prstTxWarp>
          </a:bodyPr>
          <a:lstStyle>
            <a:lvl1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2pPr>
            <a:lvl3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3pPr>
            <a:lvl4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4pPr>
            <a:lvl5pPr algn="ctr" defTabSz="95885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5pPr>
            <a:lvl6pPr marL="4572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6pPr>
            <a:lvl7pPr marL="9144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7pPr>
            <a:lvl8pPr marL="13716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8pPr>
            <a:lvl9pPr marL="1828800" algn="ctr" defTabSz="95885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AD170F"/>
                </a:solidFill>
                <a:latin typeface="Verdana" charset="0"/>
              </a:defRPr>
            </a:lvl9pPr>
          </a:lstStyle>
          <a:p>
            <a:endParaRPr lang="en-US" sz="1200" kern="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6FA5EFA-DE25-B74B-960A-4DAD7DBE67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400800"/>
            <a:ext cx="2441476" cy="339725"/>
          </a:xfrm>
        </p:spPr>
        <p:txBody>
          <a:bodyPr/>
          <a:lstStyle/>
          <a:p>
            <a:pPr>
              <a:defRPr/>
            </a:pPr>
            <a:r>
              <a:rPr lang="en-US"/>
              <a:t>De Lillo, Singha, Utina, Hild</a:t>
            </a:r>
            <a:endParaRPr lang="en-US" sz="19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223970-161E-EA4F-ACBB-AD88591ED16F}"/>
              </a:ext>
            </a:extLst>
          </p:cNvPr>
          <p:cNvSpPr txBox="1"/>
          <p:nvPr/>
        </p:nvSpPr>
        <p:spPr>
          <a:xfrm>
            <a:off x="7213322" y="1838563"/>
            <a:ext cx="25606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Note:</a:t>
            </a:r>
            <a:br>
              <a:rPr lang="en-US" sz="1400" dirty="0"/>
            </a:br>
            <a:r>
              <a:rPr lang="en-US" sz="1400" dirty="0"/>
              <a:t>While the absolute scaling factor for the total antenna pattern are the same, ET boosts the ”blind sources”. </a:t>
            </a:r>
          </a:p>
          <a:p>
            <a:endParaRPr lang="en-US" sz="1400" dirty="0"/>
          </a:p>
          <a:p>
            <a:r>
              <a:rPr lang="en-US" sz="1400" dirty="0"/>
              <a:t>The difference in the number of low tail sources is </a:t>
            </a:r>
            <a:r>
              <a:rPr lang="en-US" sz="1400" b="1" dirty="0">
                <a:solidFill>
                  <a:srgbClr val="149C1B"/>
                </a:solidFill>
              </a:rPr>
              <a:t>8.6%</a:t>
            </a:r>
            <a:r>
              <a:rPr lang="en-US" sz="1400" dirty="0"/>
              <a:t> of the total.</a:t>
            </a:r>
          </a:p>
          <a:p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136F64-2DF5-E141-BECD-7F64AEA63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960" y="1622185"/>
            <a:ext cx="5893719" cy="450462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878575">
            <a:off x="1867528" y="3310984"/>
            <a:ext cx="864096" cy="2664296"/>
          </a:xfrm>
          <a:prstGeom prst="ellipse">
            <a:avLst/>
          </a:prstGeom>
          <a:noFill/>
          <a:ln w="34925">
            <a:solidFill>
              <a:srgbClr val="149C1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58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Strain Sensitivities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x-none" dirty="0"/>
              <a:t>Slide </a:t>
            </a:r>
            <a:fld id="{8EAF0A4B-E6F1-B948-92CA-235C5CA6B66A}" type="slidenum">
              <a:rPr lang="en-GB" altLang="x-none" smtClean="0"/>
              <a:pPr>
                <a:defRPr/>
              </a:pPr>
              <a:t>9</a:t>
            </a:fld>
            <a:endParaRPr lang="en-GB" altLang="x-none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4350" y="6400800"/>
            <a:ext cx="3632200" cy="339725"/>
          </a:xfrm>
        </p:spPr>
        <p:txBody>
          <a:bodyPr/>
          <a:lstStyle/>
          <a:p>
            <a:pPr>
              <a:defRPr/>
            </a:pPr>
            <a:r>
              <a:rPr lang="en-GB"/>
              <a:t>ET-telecon, May 2019</a:t>
            </a:r>
            <a:endParaRPr lang="en-GB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6FA5EFA-DE25-B74B-960A-4DAD7DBE67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400800"/>
            <a:ext cx="2441476" cy="339725"/>
          </a:xfrm>
        </p:spPr>
        <p:txBody>
          <a:bodyPr/>
          <a:lstStyle/>
          <a:p>
            <a:pPr>
              <a:defRPr/>
            </a:pPr>
            <a:r>
              <a:rPr lang="en-US"/>
              <a:t>De Lillo, Singha, Utina, Hild</a:t>
            </a:r>
            <a:endParaRPr lang="en-US" sz="1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5F5FA-9607-904C-8F56-E516AF76C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60" y="1568221"/>
            <a:ext cx="6912000" cy="454736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C56B300-ADA0-4084-B818-B0EBBAFE8660}"/>
              </a:ext>
            </a:extLst>
          </p:cNvPr>
          <p:cNvCxnSpPr>
            <a:cxnSpLocks/>
          </p:cNvCxnSpPr>
          <p:nvPr/>
        </p:nvCxnSpPr>
        <p:spPr>
          <a:xfrm flipH="1">
            <a:off x="3800872" y="3088699"/>
            <a:ext cx="558713" cy="3309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937BA60-5173-499D-8221-F1F25588A479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4237968" y="3335891"/>
            <a:ext cx="421184" cy="452639"/>
          </a:xfrm>
          <a:prstGeom prst="straightConnector1">
            <a:avLst/>
          </a:prstGeom>
          <a:ln>
            <a:solidFill>
              <a:srgbClr val="149C1B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465151" y="4794647"/>
            <a:ext cx="971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10% (both)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65150" y="5088831"/>
            <a:ext cx="1239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1C25FF"/>
                </a:solidFill>
              </a:rPr>
              <a:t>Horizon (both)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90190" y="4472300"/>
            <a:ext cx="971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F0"/>
                </a:solidFill>
              </a:rPr>
              <a:t>50% (both)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C56B300-ADA0-4084-B818-B0EBBAFE8660}"/>
              </a:ext>
            </a:extLst>
          </p:cNvPr>
          <p:cNvCxnSpPr>
            <a:cxnSpLocks/>
          </p:cNvCxnSpPr>
          <p:nvPr/>
        </p:nvCxnSpPr>
        <p:spPr>
          <a:xfrm flipH="1" flipV="1">
            <a:off x="6177136" y="4946225"/>
            <a:ext cx="329332" cy="282691"/>
          </a:xfrm>
          <a:prstGeom prst="straightConnector1">
            <a:avLst/>
          </a:prstGeom>
          <a:ln>
            <a:solidFill>
              <a:srgbClr val="1C25FF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C56B300-ADA0-4084-B818-B0EBBAFE8660}"/>
              </a:ext>
            </a:extLst>
          </p:cNvPr>
          <p:cNvCxnSpPr>
            <a:cxnSpLocks/>
          </p:cNvCxnSpPr>
          <p:nvPr/>
        </p:nvCxnSpPr>
        <p:spPr>
          <a:xfrm flipH="1" flipV="1">
            <a:off x="6231567" y="4606967"/>
            <a:ext cx="305609" cy="25217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C56B300-ADA0-4084-B818-B0EBBAFE8660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6393628" y="4204747"/>
            <a:ext cx="396562" cy="40605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659152" y="3197391"/>
            <a:ext cx="1125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149C1B"/>
                </a:solidFill>
              </a:rPr>
              <a:t>90</a:t>
            </a:r>
            <a:r>
              <a:rPr lang="en-US" sz="1200" b="1">
                <a:solidFill>
                  <a:srgbClr val="149C1B"/>
                </a:solidFill>
              </a:rPr>
              <a:t>% Triangle</a:t>
            </a:r>
            <a:endParaRPr lang="en-US" sz="1200" b="1" dirty="0">
              <a:solidFill>
                <a:srgbClr val="149C1B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59585" y="2906658"/>
            <a:ext cx="1060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90% L 15km</a:t>
            </a:r>
          </a:p>
        </p:txBody>
      </p:sp>
    </p:spTree>
    <p:extLst>
      <p:ext uri="{BB962C8B-B14F-4D97-AF65-F5344CB8AC3E}">
        <p14:creationId xmlns:p14="http://schemas.microsoft.com/office/powerpoint/2010/main" val="412527778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25711</TotalTime>
  <Words>835</Words>
  <Application>Microsoft Macintosh PowerPoint</Application>
  <PresentationFormat>A4 Paper (210x297 mm)</PresentationFormat>
  <Paragraphs>118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Verdana</vt:lpstr>
      <vt:lpstr>Wingdings</vt:lpstr>
      <vt:lpstr>Default Design</vt:lpstr>
      <vt:lpstr>3G sensitivities and how to look at them ….</vt:lpstr>
      <vt:lpstr>Detector Strain Sensitivities Used</vt:lpstr>
      <vt:lpstr>Effective Strain Sensitivities</vt:lpstr>
      <vt:lpstr>     Effective Strain Sensitivity Calculation </vt:lpstr>
      <vt:lpstr>Effective Strain Sensitivities</vt:lpstr>
      <vt:lpstr>Effective Strain Sensitivities</vt:lpstr>
      <vt:lpstr>Effective Strain Sensitivities</vt:lpstr>
      <vt:lpstr>Effective Strain Sensitivities</vt:lpstr>
      <vt:lpstr>Effective Strain Sensitivities</vt:lpstr>
      <vt:lpstr>Compact Binary Horizons</vt:lpstr>
      <vt:lpstr>CBC Horizons for ET with different low frequency cut-off frequencies</vt:lpstr>
      <vt:lpstr>     Effective Redshift Horizon Calculation</vt:lpstr>
      <vt:lpstr>CBC-ranges</vt:lpstr>
      <vt:lpstr>PowerPoint Presentation</vt:lpstr>
      <vt:lpstr>Un-equal mass CBC Horizon</vt:lpstr>
      <vt:lpstr>Summary</vt:lpstr>
      <vt:lpstr>PowerPoint Presentation</vt:lpstr>
    </vt:vector>
  </TitlesOfParts>
  <Manager/>
  <Company>Stefan Hild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Preliminary Thoughts on the optimal  Arm Cavity Finesse of Advanced Virgo</dc:title>
  <dc:subject/>
  <dc:creator>Stefan Hild</dc:creator>
  <cp:keywords/>
  <dc:description/>
  <cp:lastModifiedBy>Nicola De Lillo (student)</cp:lastModifiedBy>
  <cp:revision>364</cp:revision>
  <cp:lastPrinted>2019-05-08T12:56:53Z</cp:lastPrinted>
  <dcterms:created xsi:type="dcterms:W3CDTF">2011-11-22T22:30:04Z</dcterms:created>
  <dcterms:modified xsi:type="dcterms:W3CDTF">2019-05-08T12:59:19Z</dcterms:modified>
  <cp:category/>
</cp:coreProperties>
</file>