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23"/>
  </p:notesMasterIdLst>
  <p:handoutMasterIdLst>
    <p:handoutMasterId r:id="rId24"/>
  </p:handoutMasterIdLst>
  <p:sldIdLst>
    <p:sldId id="364" r:id="rId2"/>
    <p:sldId id="396" r:id="rId3"/>
    <p:sldId id="421" r:id="rId4"/>
    <p:sldId id="424" r:id="rId5"/>
    <p:sldId id="418" r:id="rId6"/>
    <p:sldId id="415" r:id="rId7"/>
    <p:sldId id="425" r:id="rId8"/>
    <p:sldId id="413" r:id="rId9"/>
    <p:sldId id="416" r:id="rId10"/>
    <p:sldId id="422" r:id="rId11"/>
    <p:sldId id="417" r:id="rId12"/>
    <p:sldId id="423" r:id="rId13"/>
    <p:sldId id="419" r:id="rId14"/>
    <p:sldId id="420" r:id="rId15"/>
    <p:sldId id="412" r:id="rId16"/>
    <p:sldId id="414" r:id="rId17"/>
    <p:sldId id="401" r:id="rId18"/>
    <p:sldId id="381" r:id="rId19"/>
    <p:sldId id="375" r:id="rId20"/>
    <p:sldId id="363" r:id="rId21"/>
    <p:sldId id="395" r:id="rId22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99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82"/>
      </p:cViewPr>
      <p:guideLst>
        <p:guide orient="horz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3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-65" charset="-128"/>
              </a:defRPr>
            </a:lvl1pPr>
          </a:lstStyle>
          <a:p>
            <a:pPr>
              <a:defRPr/>
            </a:pPr>
            <a:fld id="{BB8FE0E7-6A3D-4B06-80C8-2666E6F55CB9}" type="datetime1">
              <a:rPr lang="en-US"/>
              <a:pPr>
                <a:defRPr/>
              </a:pPr>
              <a:t>3/22/2015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3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9AFEA91D-E142-46E0-AE3C-62E1CACFE0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35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300">
                <a:effectLst/>
                <a:latin typeface="Arial" charset="0"/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effectLst/>
                <a:latin typeface="Arial" charset="0"/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300">
                <a:effectLst/>
                <a:latin typeface="Arial" charset="0"/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effectLst/>
              </a:defRPr>
            </a:lvl1pPr>
          </a:lstStyle>
          <a:p>
            <a:pPr>
              <a:defRPr/>
            </a:pPr>
            <a:fld id="{4E73F939-BFD5-4F9D-BEC8-04079016B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27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  <p:sp>
        <p:nvSpPr>
          <p:cNvPr id="99332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2FD48DB-4801-4961-A4D3-7BB513541D18}" type="slidenum">
              <a:rPr lang="de-DE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de-DE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358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eaLnBrk="1" hangingPunct="1"/>
            <a:fld id="{B1E653F9-D242-4527-9C29-891C90DD80D8}" type="slidenum">
              <a:rPr lang="en-GB" smtClean="0"/>
              <a:pPr eaLnBrk="1" hangingPunct="1"/>
              <a:t>6</a:t>
            </a:fld>
            <a:endParaRPr lang="en-GB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latin typeface="Arial" charset="0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921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8250F-E57B-46F1-8BED-3C2F5306C0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89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8771DB0-EBB4-45E1-B99A-13ED20D8303B}" type="slidenum">
              <a:rPr lang="en-GB" altLang="en-US" sz="1300" smtClean="0"/>
              <a:pPr>
                <a:spcBef>
                  <a:spcPct val="0"/>
                </a:spcBef>
              </a:pPr>
              <a:t>21</a:t>
            </a:fld>
            <a:endParaRPr lang="en-GB" altLang="en-US" sz="1300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5870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-1588" y="1116013"/>
            <a:ext cx="836613" cy="57419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120000"/>
              <a:defRPr/>
            </a:pPr>
            <a:endParaRPr lang="en-GB" sz="240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ＭＳ Ｐゴシック" pitchFamily="-65" charset="-128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-1588" y="0"/>
            <a:ext cx="9145588" cy="1147763"/>
          </a:xfrm>
          <a:prstGeom prst="rect">
            <a:avLst/>
          </a:prstGeom>
          <a:solidFill>
            <a:srgbClr val="0034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pitchFamily="-65" charset="-128"/>
            </a:endParaRPr>
          </a:p>
        </p:txBody>
      </p:sp>
      <p:pic>
        <p:nvPicPr>
          <p:cNvPr id="9" name="Picture 11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95250"/>
            <a:ext cx="14986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7463" y="820738"/>
            <a:ext cx="91440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sz="1200" smtClean="0">
                <a:solidFill>
                  <a:schemeClr val="bg1"/>
                </a:solidFill>
              </a:rPr>
              <a:t>Scottish Universities Physics Alliance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63713" y="3860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157" name="Rectangle 13"/>
          <p:cNvSpPr>
            <a:spLocks noGrp="1" noChangeArrowheads="1"/>
          </p:cNvSpPr>
          <p:nvPr>
            <p:ph type="ctrTitle"/>
          </p:nvPr>
        </p:nvSpPr>
        <p:spPr>
          <a:xfrm>
            <a:off x="1042988" y="2133600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14255-B4E6-4229-A59D-B0AF204DD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71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4C19A-49EE-40B8-AF58-8D2128908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86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5175" y="-17463"/>
            <a:ext cx="2028825" cy="6470651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7113" y="-17463"/>
            <a:ext cx="5935662" cy="6470651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5E64-679B-49BE-96AE-FEC39AE5D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02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67F75-2ADF-487B-B8E7-330CA5293B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54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A821C-8522-49B6-AB48-6750775C28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21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7113" y="1550988"/>
            <a:ext cx="3879850" cy="4902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9363" y="1550988"/>
            <a:ext cx="3881437" cy="4902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A0DF0-975B-498F-B9ED-2173463C3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86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9A7EF-663F-4CA5-832C-086F2F9AF9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0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C4D60-FD72-42A8-8D20-95DF62187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83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1A6BD-6092-4EF6-99CE-2A42D39F7C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68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736B7-01F7-4C56-AC0F-4BA142A797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28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D9416-AF74-4097-AA6B-466D6A5B7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5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524000"/>
            <a:ext cx="7913688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95388" y="6524625"/>
            <a:ext cx="21336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accent2"/>
                </a:solidFill>
                <a:effectLst/>
                <a:latin typeface="Arial" charset="0"/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2025" y="6524625"/>
            <a:ext cx="28956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accent2"/>
                </a:solidFill>
                <a:effectLst/>
                <a:latin typeface="Arial" charset="0"/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24625"/>
            <a:ext cx="21336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accent2"/>
                </a:solidFill>
                <a:effectLst/>
              </a:defRPr>
            </a:lvl1pPr>
          </a:lstStyle>
          <a:p>
            <a:pPr>
              <a:defRPr/>
            </a:pPr>
            <a:fld id="{31765991-C338-4C4E-A095-F145A8C05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-1588" y="0"/>
            <a:ext cx="9145588" cy="1147763"/>
          </a:xfrm>
          <a:prstGeom prst="rect">
            <a:avLst/>
          </a:prstGeom>
          <a:solidFill>
            <a:srgbClr val="0034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pitchFamily="-65" charset="-128"/>
            </a:endParaRPr>
          </a:p>
        </p:txBody>
      </p:sp>
      <p:pic>
        <p:nvPicPr>
          <p:cNvPr id="1034" name="Picture 11" descr="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95250"/>
            <a:ext cx="14986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2"/>
          <p:cNvSpPr>
            <a:spLocks noChangeArrowheads="1"/>
          </p:cNvSpPr>
          <p:nvPr/>
        </p:nvSpPr>
        <p:spPr bwMode="auto">
          <a:xfrm>
            <a:off x="17463" y="820738"/>
            <a:ext cx="91440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sz="1200" smtClean="0">
                <a:solidFill>
                  <a:schemeClr val="bg1"/>
                </a:solidFill>
              </a:rPr>
              <a:t>Scottish Universities Physics Alliance</a:t>
            </a:r>
          </a:p>
        </p:txBody>
      </p:sp>
      <p:sp>
        <p:nvSpPr>
          <p:cNvPr id="1036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2744788" y="-17463"/>
            <a:ext cx="6399212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6710363" y="4183063"/>
            <a:ext cx="215900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ＭＳ Ｐゴシック" pitchFamily="-65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65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65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65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65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6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6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6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wm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6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gif"/><Relationship Id="rId5" Type="http://schemas.microsoft.com/office/2007/relationships/hdphoto" Target="../media/hdphoto1.wdp"/><Relationship Id="rId4" Type="http://schemas.openxmlformats.org/officeDocument/2006/relationships/image" Target="../media/image7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tif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18" Type="http://schemas.openxmlformats.org/officeDocument/2006/relationships/image" Target="../media/image35.png"/><Relationship Id="rId3" Type="http://schemas.openxmlformats.org/officeDocument/2006/relationships/image" Target="../media/image20.jpeg"/><Relationship Id="rId21" Type="http://schemas.openxmlformats.org/officeDocument/2006/relationships/image" Target="../media/image38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47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5.emf"/><Relationship Id="rId12" Type="http://schemas.openxmlformats.org/officeDocument/2006/relationships/image" Target="../media/image4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jpe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43.wmf"/><Relationship Id="rId10" Type="http://schemas.openxmlformats.org/officeDocument/2006/relationships/image" Target="../media/image40.wmf"/><Relationship Id="rId4" Type="http://schemas.openxmlformats.org/officeDocument/2006/relationships/image" Target="../media/image42.png"/><Relationship Id="rId9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12" Type="http://schemas.openxmlformats.org/officeDocument/2006/relationships/image" Target="../media/image58.gi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5" Type="http://schemas.openxmlformats.org/officeDocument/2006/relationships/image" Target="../media/image51.jpeg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ubtitle 3"/>
          <p:cNvSpPr txBox="1">
            <a:spLocks/>
          </p:cNvSpPr>
          <p:nvPr/>
        </p:nvSpPr>
        <p:spPr bwMode="auto">
          <a:xfrm>
            <a:off x="817019" y="1116013"/>
            <a:ext cx="824388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FontTx/>
              <a:buNone/>
            </a:pPr>
            <a:endParaRPr lang="en-US" altLang="en-US" sz="4400" dirty="0"/>
          </a:p>
          <a:p>
            <a:pPr algn="ctr">
              <a:buFontTx/>
              <a:buNone/>
            </a:pPr>
            <a:r>
              <a:rPr lang="en-US" altLang="en-US" sz="4400" dirty="0"/>
              <a:t>SUPA Nuclear &amp; Plasma Physics Theme</a:t>
            </a:r>
          </a:p>
          <a:p>
            <a:pPr algn="ctr">
              <a:buFontTx/>
              <a:buNone/>
            </a:pPr>
            <a:endParaRPr lang="en-US" altLang="en-US" sz="4400" dirty="0"/>
          </a:p>
          <a:p>
            <a:pPr algn="ctr">
              <a:buFontTx/>
              <a:buNone/>
            </a:pPr>
            <a:r>
              <a:rPr lang="en-US" altLang="en-US" sz="4400" dirty="0" smtClean="0"/>
              <a:t>Prof. Dino </a:t>
            </a:r>
            <a:r>
              <a:rPr lang="en-US" altLang="en-US" sz="4400" dirty="0"/>
              <a:t>Jaroszynski</a:t>
            </a:r>
          </a:p>
          <a:p>
            <a:pPr algn="ctr">
              <a:buFontTx/>
              <a:buNone/>
            </a:pPr>
            <a:r>
              <a:rPr lang="en-US" altLang="en-US" sz="4400" dirty="0"/>
              <a:t>Edinburgh, Glasgow, HWU, Strathclyde, UWS, Dundee</a:t>
            </a:r>
          </a:p>
          <a:p>
            <a:pPr algn="ctr">
              <a:buFontTx/>
              <a:buNone/>
            </a:pPr>
            <a:endParaRPr lang="en-US" altLang="en-US" sz="6000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-1588" y="1116013"/>
            <a:ext cx="836613" cy="57419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120000"/>
              <a:defRPr/>
            </a:pPr>
            <a:endParaRPr lang="en-GB" sz="240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ＭＳ Ｐゴシック" pitchFamily="-65" charset="-128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602288"/>
            <a:ext cx="663575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815975" y="1147763"/>
            <a:ext cx="77788" cy="5710237"/>
          </a:xfrm>
          <a:prstGeom prst="rect">
            <a:avLst/>
          </a:prstGeom>
          <a:solidFill>
            <a:srgbClr val="0034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pitchFamily="-65" charset="-128"/>
            </a:endParaRPr>
          </a:p>
        </p:txBody>
      </p:sp>
      <p:pic>
        <p:nvPicPr>
          <p:cNvPr id="6" name="Picture 14" descr="Edi_crest_colour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667000"/>
            <a:ext cx="671513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St_Andrews_colou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794250"/>
            <a:ext cx="61436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Heriot Watt Colour pc_colou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4268788"/>
            <a:ext cx="688975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4" descr="Paisley_we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13500"/>
            <a:ext cx="6477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81200"/>
            <a:ext cx="6858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29"/>
          <p:cNvGrpSpPr>
            <a:grpSpLocks/>
          </p:cNvGrpSpPr>
          <p:nvPr/>
        </p:nvGrpSpPr>
        <p:grpSpPr bwMode="auto">
          <a:xfrm>
            <a:off x="96838" y="1219200"/>
            <a:ext cx="588962" cy="762000"/>
            <a:chOff x="6934200" y="1981200"/>
            <a:chExt cx="1295400" cy="1676400"/>
          </a:xfrm>
        </p:grpSpPr>
        <p:pic>
          <p:nvPicPr>
            <p:cNvPr id="12" name="Picture 2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1978" y="1981200"/>
              <a:ext cx="990600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4955" y="3276600"/>
              <a:ext cx="1224645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 userDrawn="1"/>
          </p:nvSpPr>
          <p:spPr bwMode="auto">
            <a:xfrm>
              <a:off x="7925828" y="2973070"/>
              <a:ext cx="226956" cy="30384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-65" charset="-128"/>
              </a:endParaRPr>
            </a:p>
          </p:txBody>
        </p:sp>
        <p:sp>
          <p:nvSpPr>
            <p:cNvPr id="15" name="Rectangle 14"/>
            <p:cNvSpPr/>
            <p:nvPr userDrawn="1"/>
          </p:nvSpPr>
          <p:spPr bwMode="auto">
            <a:xfrm>
              <a:off x="6934200" y="3276919"/>
              <a:ext cx="153632" cy="22701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-65" charset="-128"/>
              </a:endParaRPr>
            </a:p>
          </p:txBody>
        </p:sp>
      </p:grpSp>
      <p:grpSp>
        <p:nvGrpSpPr>
          <p:cNvPr id="16" name="Group 32"/>
          <p:cNvGrpSpPr>
            <a:grpSpLocks/>
          </p:cNvGrpSpPr>
          <p:nvPr/>
        </p:nvGrpSpPr>
        <p:grpSpPr bwMode="auto">
          <a:xfrm>
            <a:off x="130175" y="3352800"/>
            <a:ext cx="555625" cy="892175"/>
            <a:chOff x="3733800" y="2796639"/>
            <a:chExt cx="1676400" cy="2690069"/>
          </a:xfrm>
        </p:grpSpPr>
        <p:pic>
          <p:nvPicPr>
            <p:cNvPr id="17" name="Picture 3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4010" y="2796639"/>
              <a:ext cx="1344041" cy="1921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4800600"/>
              <a:ext cx="1676400" cy="686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Ion Channel </a:t>
            </a:r>
            <a:r>
              <a:rPr lang="en-GB" dirty="0" smtClean="0"/>
              <a:t>Laser: towards a compact coherent X-ray source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93" y="1229290"/>
            <a:ext cx="5038132" cy="20954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75" y="3501001"/>
            <a:ext cx="4795750" cy="2958505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3419993" y="4365006"/>
          <a:ext cx="1333830" cy="485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5" imgW="558720" imgH="203040" progId="Equation.DSMT4">
                  <p:embed/>
                </p:oleObj>
              </mc:Choice>
              <mc:Fallback>
                <p:oleObj name="Equation" r:id="rId5" imgW="5587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19993" y="4365006"/>
                        <a:ext cx="1333830" cy="4850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800726" y="1322753"/>
            <a:ext cx="26640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Similar to FEL but with variable wiggler parameter for each electron</a:t>
            </a:r>
          </a:p>
          <a:p>
            <a:endParaRPr lang="en-GB" dirty="0">
              <a:latin typeface="+mn-lt"/>
            </a:endParaRPr>
          </a:p>
          <a:p>
            <a:r>
              <a:rPr lang="en-GB" dirty="0" err="1" smtClean="0">
                <a:latin typeface="+mn-lt"/>
              </a:rPr>
              <a:t>Ersfeld</a:t>
            </a:r>
            <a:r>
              <a:rPr lang="en-GB" dirty="0" smtClean="0">
                <a:latin typeface="+mn-lt"/>
              </a:rPr>
              <a:t> et al., NJP (2014)</a:t>
            </a:r>
            <a:endParaRPr lang="en-GB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4131" y="6412457"/>
            <a:ext cx="5469390" cy="445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3307" y="4230260"/>
            <a:ext cx="2926270" cy="174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8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989" y="150874"/>
            <a:ext cx="6192038" cy="720005"/>
          </a:xfrm>
        </p:spPr>
        <p:txBody>
          <a:bodyPr/>
          <a:lstStyle/>
          <a:p>
            <a:r>
              <a:rPr lang="en-GB" dirty="0" smtClean="0"/>
              <a:t>Focussing Very High Energy </a:t>
            </a:r>
            <a:r>
              <a:rPr lang="en-GB" dirty="0" smtClean="0"/>
              <a:t>Electrons for Radiotherapy</a:t>
            </a:r>
            <a:endParaRPr lang="en-GB" dirty="0"/>
          </a:p>
        </p:txBody>
      </p:sp>
      <p:pic>
        <p:nvPicPr>
          <p:cNvPr id="4" name="Content Placeholder 3" descr="D9 0.3 (30cm After Last Quad)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6320"/>
          <a:stretch>
            <a:fillRect/>
          </a:stretch>
        </p:blipFill>
        <p:spPr>
          <a:xfrm>
            <a:off x="5350914" y="1614799"/>
            <a:ext cx="3744023" cy="2448155"/>
          </a:xfrm>
        </p:spPr>
      </p:pic>
      <p:pic>
        <p:nvPicPr>
          <p:cNvPr id="5" name="Picture 4" descr="D9 2.35 (30cm After Spec) .png"/>
          <p:cNvPicPr>
            <a:picLocks noChangeAspect="1"/>
          </p:cNvPicPr>
          <p:nvPr/>
        </p:nvPicPr>
        <p:blipFill>
          <a:blip r:embed="rId3" cstate="print"/>
          <a:srcRect t="6947"/>
          <a:stretch>
            <a:fillRect/>
          </a:stretch>
        </p:blipFill>
        <p:spPr>
          <a:xfrm>
            <a:off x="5306667" y="4059165"/>
            <a:ext cx="3815972" cy="24785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56010" y="1216918"/>
            <a:ext cx="255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+mn-lt"/>
              </a:rPr>
              <a:t>Beam transport</a:t>
            </a:r>
            <a:endParaRPr lang="en-GB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973" y="1268987"/>
            <a:ext cx="7776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+mn-lt"/>
              </a:rPr>
              <a:t>Focused beam simulation studies</a:t>
            </a:r>
            <a:endParaRPr lang="en-GB" dirty="0">
              <a:latin typeface="+mn-lt"/>
            </a:endParaRPr>
          </a:p>
        </p:txBody>
      </p:sp>
      <p:pic>
        <p:nvPicPr>
          <p:cNvPr id="19" name="Picture 18" descr="focused2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988" y="1772990"/>
            <a:ext cx="2664016" cy="1998012"/>
          </a:xfrm>
          <a:prstGeom prst="rect">
            <a:avLst/>
          </a:prstGeom>
        </p:spPr>
      </p:pic>
      <p:pic>
        <p:nvPicPr>
          <p:cNvPr id="21" name="Picture 20" descr="unfocused2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1" y="1772990"/>
            <a:ext cx="2627508" cy="197063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10522" y="1680743"/>
            <a:ext cx="187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unfocused</a:t>
            </a:r>
            <a:endParaRPr lang="en-GB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66813" y="1678534"/>
            <a:ext cx="187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n-lt"/>
              </a:rPr>
              <a:t>f</a:t>
            </a:r>
            <a:r>
              <a:rPr lang="en-GB" dirty="0" smtClean="0">
                <a:latin typeface="+mn-lt"/>
              </a:rPr>
              <a:t>ocused</a:t>
            </a:r>
            <a:endParaRPr lang="en-GB" dirty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6" t="15445" r="8390" b="31295"/>
          <a:stretch/>
        </p:blipFill>
        <p:spPr>
          <a:xfrm>
            <a:off x="172658" y="3690270"/>
            <a:ext cx="2736016" cy="2603347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88066" name="Picture 2" descr="jceiiba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284" y="3893600"/>
            <a:ext cx="2738808" cy="197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80852" y="5840240"/>
            <a:ext cx="2731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250 MeV strongly focussed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22534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35696" y="-24334"/>
            <a:ext cx="7308304" cy="11430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Theoretical and numerical studies of laser-plasma based electron acceleration and radiation</a:t>
            </a:r>
            <a:endParaRPr 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6628" y="1478244"/>
            <a:ext cx="6162263" cy="4525963"/>
          </a:xfrm>
        </p:spPr>
        <p:txBody>
          <a:bodyPr>
            <a:normAutofit fontScale="70000" lnSpcReduction="20000"/>
          </a:bodyPr>
          <a:lstStyle/>
          <a:p>
            <a:r>
              <a:rPr lang="en-US" b="1" i="1" dirty="0"/>
              <a:t>F.Y. Li et al., </a:t>
            </a:r>
            <a:r>
              <a:rPr lang="en-US" dirty="0" smtClean="0"/>
              <a:t>Ultra-bright </a:t>
            </a:r>
            <a:r>
              <a:rPr lang="en-US" dirty="0" smtClean="0"/>
              <a:t>attosecond pulse from laser wakefield </a:t>
            </a:r>
            <a:r>
              <a:rPr lang="en-US" dirty="0" smtClean="0"/>
              <a:t>acceleration,  </a:t>
            </a:r>
            <a:r>
              <a:rPr lang="en-US" b="1" i="1" dirty="0" smtClean="0"/>
              <a:t>Phys</a:t>
            </a:r>
            <a:r>
              <a:rPr lang="en-US" b="1" i="1" dirty="0"/>
              <a:t>. Rev. E 90, 043104 (2014).</a:t>
            </a:r>
            <a:endParaRPr lang="en-US" dirty="0"/>
          </a:p>
          <a:p>
            <a:endParaRPr lang="en-US" dirty="0"/>
          </a:p>
          <a:p>
            <a:r>
              <a:rPr lang="en-US" b="1" i="1" dirty="0"/>
              <a:t>M. Zeng et al</a:t>
            </a:r>
            <a:r>
              <a:rPr lang="en-US" b="1" i="1" dirty="0" smtClean="0"/>
              <a:t>., </a:t>
            </a:r>
            <a:r>
              <a:rPr lang="en-US" dirty="0" smtClean="0"/>
              <a:t>Novel </a:t>
            </a:r>
            <a:r>
              <a:rPr lang="en-US" dirty="0" err="1" smtClean="0"/>
              <a:t>ionisation</a:t>
            </a:r>
            <a:r>
              <a:rPr lang="en-US" dirty="0" smtClean="0"/>
              <a:t> injection into laser </a:t>
            </a:r>
            <a:r>
              <a:rPr lang="en-US" dirty="0" err="1" smtClean="0"/>
              <a:t>wakefields</a:t>
            </a:r>
            <a:r>
              <a:rPr lang="en-US" dirty="0" smtClean="0"/>
              <a:t> towards stable and high quality --- Self-truncated </a:t>
            </a:r>
            <a:r>
              <a:rPr lang="en-US" dirty="0"/>
              <a:t>ionization </a:t>
            </a:r>
            <a:r>
              <a:rPr lang="en-US" dirty="0" smtClean="0"/>
              <a:t>injection, </a:t>
            </a:r>
            <a:r>
              <a:rPr lang="en-US" b="1" i="1" dirty="0" smtClean="0"/>
              <a:t>Phys</a:t>
            </a:r>
            <a:r>
              <a:rPr lang="en-US" b="1" i="1" dirty="0"/>
              <a:t>. Plasmas 21, 030701 (2014).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i="1" dirty="0"/>
              <a:t>L.L. Yu et al., </a:t>
            </a:r>
            <a:r>
              <a:rPr lang="en-US" dirty="0" smtClean="0"/>
              <a:t>Positron </a:t>
            </a:r>
            <a:r>
              <a:rPr lang="en-US" dirty="0" smtClean="0"/>
              <a:t>acceleration using </a:t>
            </a:r>
            <a:r>
              <a:rPr lang="en-US" dirty="0"/>
              <a:t>multiple laser </a:t>
            </a:r>
            <a:r>
              <a:rPr lang="en-US" dirty="0" smtClean="0"/>
              <a:t>modes, </a:t>
            </a:r>
            <a:r>
              <a:rPr lang="en-US" b="1" i="1" dirty="0" smtClean="0"/>
              <a:t>Physics </a:t>
            </a:r>
            <a:r>
              <a:rPr lang="en-US" b="1" i="1" dirty="0" smtClean="0"/>
              <a:t>of Plasmas 21, 120702 (2014), selected as Editor’s Pick </a:t>
            </a:r>
            <a:r>
              <a:rPr lang="en-US" b="1" i="1" dirty="0" smtClean="0"/>
              <a:t>2014</a:t>
            </a:r>
          </a:p>
          <a:p>
            <a:endParaRPr lang="en-US" b="1" i="1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056" y="1118666"/>
            <a:ext cx="280294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961" y="2829316"/>
            <a:ext cx="2376264" cy="1823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876" y="4650686"/>
            <a:ext cx="2492365" cy="2207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371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Glasgow Nuclear </a:t>
            </a:r>
            <a:r>
              <a:rPr lang="en-GB" dirty="0" smtClean="0"/>
              <a:t>Physics Group – Highlights 2014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 b="16137"/>
          <a:stretch/>
        </p:blipFill>
        <p:spPr>
          <a:xfrm>
            <a:off x="251520" y="1118153"/>
            <a:ext cx="8892480" cy="5191167"/>
          </a:xfrm>
          <a:prstGeom prst="rect">
            <a:avLst/>
          </a:prstGeom>
          <a:blipFill>
            <a:blip r:embed="rId3">
              <a:lum bright="70000" contrast="-70000"/>
            </a:blip>
            <a:tile tx="0" ty="0" sx="100000" sy="100000" flip="none" algn="tl"/>
          </a:blipFill>
        </p:spPr>
      </p:pic>
      <p:pic>
        <p:nvPicPr>
          <p:cNvPr id="6" name="Picture 5" descr="forward_tagger_explo1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3" t="10982" r="14581" b="15586"/>
          <a:stretch/>
        </p:blipFill>
        <p:spPr>
          <a:xfrm>
            <a:off x="3709891" y="2407437"/>
            <a:ext cx="1823588" cy="130629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431" y="1359156"/>
            <a:ext cx="2356485" cy="23545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Box 7"/>
          <p:cNvSpPr txBox="1"/>
          <p:nvPr/>
        </p:nvSpPr>
        <p:spPr>
          <a:xfrm>
            <a:off x="745642" y="1963301"/>
            <a:ext cx="587866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New STFC Project: Jefferson Lab Upgrade</a:t>
            </a:r>
          </a:p>
          <a:p>
            <a:r>
              <a:rPr lang="en-GB" dirty="0" smtClean="0"/>
              <a:t>- Funds (£1.5M) to contribute to detectors in Halls A &amp; B</a:t>
            </a:r>
            <a:endParaRPr lang="en-GB" dirty="0"/>
          </a:p>
        </p:txBody>
      </p:sp>
      <p:pic>
        <p:nvPicPr>
          <p:cNvPr id="9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28555"/>
            <a:ext cx="2031746" cy="238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39752" y="5085184"/>
            <a:ext cx="619502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err="1" smtClean="0"/>
              <a:t>Muon</a:t>
            </a:r>
            <a:r>
              <a:rPr lang="en-GB" dirty="0" smtClean="0"/>
              <a:t> Tomography: Research Contract from NNL/Sellafield</a:t>
            </a:r>
          </a:p>
          <a:p>
            <a:r>
              <a:rPr lang="en-GB" dirty="0" smtClean="0"/>
              <a:t>- Develop </a:t>
            </a:r>
            <a:r>
              <a:rPr lang="en-GB" dirty="0" err="1" smtClean="0"/>
              <a:t>muon</a:t>
            </a:r>
            <a:r>
              <a:rPr lang="en-GB" dirty="0" smtClean="0"/>
              <a:t> detector for imaging waste containers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191090" y="1196752"/>
            <a:ext cx="148630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/>
              <a:t>Funding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67225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Glasgow: Nuclear </a:t>
            </a:r>
            <a:r>
              <a:rPr lang="en-GB" dirty="0" smtClean="0"/>
              <a:t>Physics Group – Highlights 2014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 b="16137"/>
          <a:stretch/>
        </p:blipFill>
        <p:spPr>
          <a:xfrm>
            <a:off x="251520" y="1118153"/>
            <a:ext cx="8892480" cy="5191167"/>
          </a:xfrm>
          <a:prstGeom prst="rect">
            <a:avLst/>
          </a:prstGeom>
          <a:blipFill>
            <a:blip r:embed="rId3">
              <a:lum bright="70000" contrast="-70000"/>
            </a:blip>
            <a:tile tx="0" ty="0" sx="100000" sy="100000" flip="none" algn="tl"/>
          </a:blip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99" y="3429000"/>
            <a:ext cx="1905000" cy="1905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Date Placeholder 3"/>
          <p:cNvSpPr txBox="1">
            <a:spLocks/>
          </p:cNvSpPr>
          <p:nvPr/>
        </p:nvSpPr>
        <p:spPr>
          <a:xfrm>
            <a:off x="1697221" y="3140100"/>
            <a:ext cx="6391064" cy="110762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b="1" dirty="0">
                <a:solidFill>
                  <a:prstClr val="black"/>
                </a:solidFill>
              </a:rPr>
              <a:t>PRL Editors' Suggestion</a:t>
            </a:r>
          </a:p>
          <a:p>
            <a:pPr>
              <a:spcBef>
                <a:spcPct val="0"/>
              </a:spcBef>
            </a:pPr>
            <a:endParaRPr lang="en-US" dirty="0">
              <a:solidFill>
                <a:prstClr val="black"/>
              </a:solidFill>
            </a:endParaRPr>
          </a:p>
          <a:p>
            <a:pPr>
              <a:spcBef>
                <a:spcPct val="0"/>
              </a:spcBef>
            </a:pPr>
            <a:r>
              <a:rPr lang="en-US" dirty="0">
                <a:solidFill>
                  <a:prstClr val="black"/>
                </a:solidFill>
              </a:rPr>
              <a:t>“Strange quark–anti-quark pairs are less likely to be produced in hadronic collisions than their light quark counterparts, providing insight into color confinement in QCD.”</a:t>
            </a:r>
          </a:p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</a:rPr>
              <a:t> M.D. </a:t>
            </a:r>
            <a:r>
              <a:rPr lang="en-US" dirty="0" err="1" smtClean="0">
                <a:solidFill>
                  <a:schemeClr val="tx1"/>
                </a:solidFill>
                <a:latin typeface="Corbel" panose="020B0503020204020204" pitchFamily="34" charset="0"/>
              </a:rPr>
              <a:t>Mestayer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</a:rPr>
              <a:t>, K. Park et al. (</a:t>
            </a:r>
            <a:r>
              <a:rPr lang="en-US" b="1" dirty="0" smtClean="0">
                <a:solidFill>
                  <a:schemeClr val="tx1"/>
                </a:solidFill>
                <a:latin typeface="Corbel" panose="020B0503020204020204" pitchFamily="34" charset="0"/>
              </a:rPr>
              <a:t>CLAS Collaboration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</a:rPr>
              <a:t>) Phys. Rev. </a:t>
            </a:r>
            <a:r>
              <a:rPr lang="en-US" dirty="0" err="1" smtClean="0">
                <a:solidFill>
                  <a:schemeClr val="tx1"/>
                </a:solidFill>
                <a:latin typeface="Corbel" panose="020B0503020204020204" pitchFamily="34" charset="0"/>
              </a:rPr>
              <a:t>Lett</a:t>
            </a:r>
            <a:r>
              <a:rPr lang="en-US" b="1" dirty="0" smtClean="0">
                <a:solidFill>
                  <a:schemeClr val="tx1"/>
                </a:solidFill>
                <a:latin typeface="Corbel" panose="020B0503020204020204" pitchFamily="34" charset="0"/>
              </a:rPr>
              <a:t>. 113</a:t>
            </a:r>
            <a:r>
              <a:rPr lang="en-US" dirty="0" smtClean="0">
                <a:solidFill>
                  <a:schemeClr val="tx1"/>
                </a:solidFill>
                <a:latin typeface="Corbel" panose="020B0503020204020204" pitchFamily="34" charset="0"/>
              </a:rPr>
              <a:t>, 15204 (2014)</a:t>
            </a:r>
            <a:endParaRPr lang="en-US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1340768"/>
            <a:ext cx="246253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/>
              <a:t>Key Publications</a:t>
            </a:r>
            <a:endParaRPr lang="en-GB" sz="2400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516216" y="1412776"/>
            <a:ext cx="2299706" cy="1304044"/>
            <a:chOff x="5105400" y="1282889"/>
            <a:chExt cx="3832843" cy="2173407"/>
          </a:xfrm>
        </p:grpSpPr>
        <p:pic>
          <p:nvPicPr>
            <p:cNvPr id="9" name="Picture 8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1282889"/>
              <a:ext cx="3832843" cy="2173407"/>
            </a:xfrm>
            <a:prstGeom prst="rect">
              <a:avLst/>
            </a:prstGeom>
            <a:effectLst>
              <a:outerShdw blurRad="114300" dist="1270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0" name="Rectangle 9"/>
            <p:cNvSpPr/>
            <p:nvPr/>
          </p:nvSpPr>
          <p:spPr>
            <a:xfrm>
              <a:off x="8379059" y="2874155"/>
              <a:ext cx="307741" cy="3969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411760" y="1959383"/>
            <a:ext cx="4355976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smtClean="0">
                <a:latin typeface="Corbel" panose="020B0503020204020204" pitchFamily="34" charset="0"/>
              </a:rPr>
              <a:t>Momentum </a:t>
            </a:r>
            <a:r>
              <a:rPr lang="en-GB" sz="1200" dirty="0">
                <a:latin typeface="Corbel" panose="020B0503020204020204" pitchFamily="34" charset="0"/>
              </a:rPr>
              <a:t>sharing in imbalanced Fermi systems</a:t>
            </a:r>
            <a:endParaRPr lang="en-US" sz="1200" dirty="0" smtClean="0">
              <a:latin typeface="Corbel" panose="020B0503020204020204" pitchFamily="34" charset="0"/>
            </a:endParaRPr>
          </a:p>
          <a:p>
            <a:r>
              <a:rPr lang="en-US" sz="1200" dirty="0" smtClean="0">
                <a:latin typeface="Corbel" panose="020B0503020204020204" pitchFamily="34" charset="0"/>
              </a:rPr>
              <a:t>O. Hen </a:t>
            </a:r>
            <a:r>
              <a:rPr lang="en-US" sz="1200" i="1" dirty="0" smtClean="0">
                <a:latin typeface="Corbel" panose="020B0503020204020204" pitchFamily="34" charset="0"/>
              </a:rPr>
              <a:t>et al., </a:t>
            </a:r>
            <a:r>
              <a:rPr lang="en-US" sz="1200" b="1" dirty="0" smtClean="0">
                <a:latin typeface="Corbel" panose="020B0503020204020204" pitchFamily="34" charset="0"/>
              </a:rPr>
              <a:t>Science</a:t>
            </a:r>
            <a:r>
              <a:rPr lang="en-US" sz="1200" dirty="0" smtClean="0">
                <a:latin typeface="Corbel" panose="020B0503020204020204" pitchFamily="34" charset="0"/>
              </a:rPr>
              <a:t> </a:t>
            </a:r>
            <a:r>
              <a:rPr lang="en-US" sz="1200" b="1" dirty="0" smtClean="0">
                <a:latin typeface="Corbel" panose="020B0503020204020204" pitchFamily="34" charset="0"/>
              </a:rPr>
              <a:t>346</a:t>
            </a:r>
            <a:r>
              <a:rPr lang="en-US" sz="1200" dirty="0" smtClean="0">
                <a:latin typeface="Corbel" panose="020B0503020204020204" pitchFamily="34" charset="0"/>
              </a:rPr>
              <a:t> (2014) 614, </a:t>
            </a:r>
            <a:r>
              <a:rPr lang="en-US" sz="1200" i="1" dirty="0" smtClean="0">
                <a:latin typeface="Corbel" panose="020B0503020204020204" pitchFamily="34" charset="0"/>
              </a:rPr>
              <a:t>doi:10.1126/science.1256785 </a:t>
            </a:r>
            <a:endParaRPr lang="en-US" sz="1200" dirty="0" smtClean="0">
              <a:latin typeface="Corbel" panose="020B0503020204020204" pitchFamily="34" charset="0"/>
            </a:endParaRPr>
          </a:p>
          <a:p>
            <a:r>
              <a:rPr lang="en-US" sz="1200" b="1" dirty="0">
                <a:latin typeface="Corbel" panose="020B0503020204020204" pitchFamily="34" charset="0"/>
              </a:rPr>
              <a:t>The Jefferson Lab</a:t>
            </a:r>
            <a:r>
              <a:rPr lang="en-US" sz="1200" b="1" dirty="0" smtClean="0">
                <a:latin typeface="Corbel" panose="020B0503020204020204" pitchFamily="34" charset="0"/>
              </a:rPr>
              <a:t> CLAS Collaboration</a:t>
            </a:r>
            <a:endParaRPr lang="en-US" sz="1200" dirty="0" smtClean="0">
              <a:latin typeface="Corbel" panose="020B0503020204020204" pitchFamily="34" charset="0"/>
            </a:endParaRPr>
          </a:p>
          <a:p>
            <a:r>
              <a:rPr lang="en-US" sz="1200" dirty="0" smtClean="0">
                <a:latin typeface="Corbel" panose="020B0503020204020204" pitchFamily="34" charset="0"/>
              </a:rPr>
              <a:t>Selected for Science Express (16 October 2014)</a:t>
            </a:r>
            <a:endParaRPr lang="en-US" sz="1200" dirty="0">
              <a:latin typeface="Corbel" panose="020B0503020204020204" pitchFamily="34" charset="0"/>
            </a:endParaRPr>
          </a:p>
        </p:txBody>
      </p:sp>
      <p:pic>
        <p:nvPicPr>
          <p:cNvPr id="14" name="image20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89034" y="4381500"/>
            <a:ext cx="2946787" cy="2160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1403648" y="5893821"/>
            <a:ext cx="5939129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Measurement of the Target-Normal Single-Spin Asymmetry in Deep-Inelastic Scattering from the Reaction He3↑(</a:t>
            </a:r>
            <a:r>
              <a:rPr lang="en-GB" sz="1200" dirty="0" err="1"/>
              <a:t>e,e</a:t>
            </a:r>
            <a:r>
              <a:rPr lang="en-GB" sz="1200" dirty="0"/>
              <a:t>′)X</a:t>
            </a:r>
          </a:p>
          <a:p>
            <a:r>
              <a:rPr lang="en-GB" sz="1200" dirty="0"/>
              <a:t>J. </a:t>
            </a:r>
            <a:r>
              <a:rPr lang="en-GB" sz="1200" dirty="0" err="1"/>
              <a:t>Katich</a:t>
            </a:r>
            <a:r>
              <a:rPr lang="en-GB" sz="1200" dirty="0"/>
              <a:t> </a:t>
            </a:r>
            <a:r>
              <a:rPr lang="en-GB" sz="1200" i="1" dirty="0"/>
              <a:t>et al.</a:t>
            </a:r>
            <a:endParaRPr lang="en-GB" sz="1200" dirty="0"/>
          </a:p>
          <a:p>
            <a:r>
              <a:rPr lang="en-GB" sz="1200" dirty="0"/>
              <a:t>Phys. Rev. Lett. </a:t>
            </a:r>
            <a:r>
              <a:rPr lang="en-GB" sz="1200" b="1" dirty="0"/>
              <a:t>113</a:t>
            </a:r>
            <a:r>
              <a:rPr lang="en-GB" sz="1200" dirty="0"/>
              <a:t>, 022502 – Published 11 July </a:t>
            </a:r>
            <a:r>
              <a:rPr lang="en-GB" sz="1200" dirty="0" smtClean="0"/>
              <a:t>2014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82611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40" descr="scapa-logo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15888"/>
            <a:ext cx="22336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extBox 127"/>
          <p:cNvSpPr txBox="1">
            <a:spLocks noChangeArrowheads="1"/>
          </p:cNvSpPr>
          <p:nvPr/>
        </p:nvSpPr>
        <p:spPr bwMode="auto">
          <a:xfrm>
            <a:off x="4379913" y="246063"/>
            <a:ext cx="4665662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GB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Scottish Centre for the Application of</a:t>
            </a:r>
          </a:p>
          <a:p>
            <a:pPr algn="ctr" eaLnBrk="1" hangingPunct="1">
              <a:defRPr/>
            </a:pPr>
            <a:r>
              <a:rPr lang="en-GB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Plasma-based Accelerators (SCAPA)</a:t>
            </a:r>
          </a:p>
        </p:txBody>
      </p:sp>
      <p:sp>
        <p:nvSpPr>
          <p:cNvPr id="13" name="TextBox 36"/>
          <p:cNvSpPr txBox="1">
            <a:spLocks noChangeArrowheads="1"/>
          </p:cNvSpPr>
          <p:nvPr/>
        </p:nvSpPr>
        <p:spPr bwMode="auto">
          <a:xfrm>
            <a:off x="251520" y="1141413"/>
            <a:ext cx="5904805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Expansion of </a:t>
            </a:r>
            <a:r>
              <a:rPr lang="en-GB" b="1" u="sng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ALPHA-X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laser-plasma accelerator facilities at Strathclyde with new laboratories.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In-depth programme of </a:t>
            </a:r>
            <a:r>
              <a:rPr lang="en-GB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Applications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  <a:endParaRPr lang="en-GB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Accelerator and source </a:t>
            </a:r>
            <a:r>
              <a:rPr lang="en-GB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 &amp; D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  <a:endParaRPr lang="en-GB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Knowledge Exchange &amp; </a:t>
            </a:r>
            <a:r>
              <a:rPr lang="en-GB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Commercialisation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Engagement in European and other large projects.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Training</a:t>
            </a:r>
            <a:r>
              <a:rPr lang="en-GB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Centre for Doctoral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Training e.g. to supply the need for 100’s of researchers at ELI and industry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b="1" u="sng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 shielded areas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with 7 accelerator beam lines.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High-intensity femtosecond laser systems: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a)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280-340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TW (provision for PW) @ 5 Hz,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b) 40 TW @ 10 Hz,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c) sub-TW @ 1 kHz.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High-energy </a:t>
            </a:r>
            <a:r>
              <a:rPr lang="en-GB" b="1" u="sng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proton, ion and electron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bunches.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High-brightness fs duration </a:t>
            </a:r>
            <a:r>
              <a:rPr lang="en-GB" b="1" u="sng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X-ray &amp; gamma-ray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pulses.</a:t>
            </a:r>
          </a:p>
        </p:txBody>
      </p:sp>
      <p:sp>
        <p:nvSpPr>
          <p:cNvPr id="14" name="TextBox 125"/>
          <p:cNvSpPr txBox="1">
            <a:spLocks noChangeArrowheads="1"/>
          </p:cNvSpPr>
          <p:nvPr/>
        </p:nvSpPr>
        <p:spPr bwMode="auto">
          <a:xfrm>
            <a:off x="6200775" y="4543425"/>
            <a:ext cx="2943225" cy="218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APPLICATIONS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Radiobiology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Ultrafast Probing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High-Resolution Imaging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Radioisotope Production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Detector Development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Radiation Damage Testing</a:t>
            </a:r>
          </a:p>
        </p:txBody>
      </p:sp>
      <p:pic>
        <p:nvPicPr>
          <p:cNvPr id="184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2960688"/>
            <a:ext cx="1630363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024"/>
          <p:cNvSpPr txBox="1">
            <a:spLocks noChangeArrowheads="1"/>
          </p:cNvSpPr>
          <p:nvPr/>
        </p:nvSpPr>
        <p:spPr bwMode="auto">
          <a:xfrm>
            <a:off x="6200775" y="3983038"/>
            <a:ext cx="27209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Compact GeV electron accelerator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and gamma-ray source</a:t>
            </a:r>
          </a:p>
        </p:txBody>
      </p:sp>
      <p:pic>
        <p:nvPicPr>
          <p:cNvPr id="18440" name="Picture 576" descr="Gamma_ray_hand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962275"/>
            <a:ext cx="1030287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44474" y="1694641"/>
            <a:ext cx="306863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SCAPA – unique facility</a:t>
            </a: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5818819" y="1230135"/>
            <a:ext cx="3138012" cy="1278115"/>
            <a:chOff x="677988" y="514952"/>
            <a:chExt cx="7200800" cy="293289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88" y="562649"/>
              <a:ext cx="7200800" cy="288519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99591" y="535880"/>
              <a:ext cx="940112" cy="4320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000" b="1" dirty="0">
                  <a:solidFill>
                    <a:schemeClr val="bg1"/>
                  </a:solidFill>
                  <a:latin typeface="Calibri" pitchFamily="34" charset="0"/>
                </a:rPr>
                <a:t>1.8</a:t>
              </a:r>
              <a:r>
                <a:rPr lang="en-US" sz="1000" b="1" dirty="0">
                  <a:solidFill>
                    <a:schemeClr val="bg1"/>
                  </a:solidFill>
                  <a:latin typeface="Calibri" pitchFamily="34" charset="0"/>
                </a:rPr>
                <a:t> cm</a:t>
              </a:r>
              <a:endParaRPr lang="en-GB" sz="10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411761" y="525416"/>
              <a:ext cx="940112" cy="4320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000" b="1" dirty="0">
                  <a:solidFill>
                    <a:schemeClr val="bg1"/>
                  </a:solidFill>
                  <a:latin typeface="Calibri" pitchFamily="34" charset="0"/>
                </a:rPr>
                <a:t>3.8</a:t>
              </a:r>
              <a:r>
                <a:rPr lang="en-US" sz="1000" b="1" dirty="0">
                  <a:solidFill>
                    <a:schemeClr val="bg1"/>
                  </a:solidFill>
                  <a:latin typeface="Calibri" pitchFamily="34" charset="0"/>
                </a:rPr>
                <a:t> cm</a:t>
              </a:r>
              <a:endParaRPr lang="en-GB" sz="10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851794" y="514952"/>
              <a:ext cx="940112" cy="4320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000" b="1" dirty="0">
                  <a:solidFill>
                    <a:schemeClr val="bg1"/>
                  </a:solidFill>
                  <a:latin typeface="Calibri" pitchFamily="34" charset="0"/>
                </a:rPr>
                <a:t>5.8</a:t>
              </a:r>
              <a:r>
                <a:rPr lang="en-US" sz="1000" b="1" dirty="0">
                  <a:solidFill>
                    <a:schemeClr val="bg1"/>
                  </a:solidFill>
                  <a:latin typeface="Calibri" pitchFamily="34" charset="0"/>
                </a:rPr>
                <a:t> cm</a:t>
              </a:r>
              <a:endParaRPr lang="en-GB" sz="10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292080" y="536547"/>
              <a:ext cx="940112" cy="4320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000" b="1" dirty="0">
                  <a:solidFill>
                    <a:schemeClr val="bg1"/>
                  </a:solidFill>
                  <a:latin typeface="Calibri" pitchFamily="34" charset="0"/>
                </a:rPr>
                <a:t>7.8</a:t>
              </a:r>
              <a:r>
                <a:rPr lang="en-US" sz="1000" b="1" dirty="0">
                  <a:solidFill>
                    <a:schemeClr val="bg1"/>
                  </a:solidFill>
                  <a:latin typeface="Calibri" pitchFamily="34" charset="0"/>
                </a:rPr>
                <a:t> cm</a:t>
              </a:r>
              <a:endParaRPr lang="en-GB" sz="10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25573" y="525416"/>
              <a:ext cx="940112" cy="4320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000" b="1" dirty="0">
                  <a:solidFill>
                    <a:schemeClr val="bg1"/>
                  </a:solidFill>
                  <a:latin typeface="Calibri" pitchFamily="34" charset="0"/>
                </a:rPr>
                <a:t>9.8</a:t>
              </a:r>
              <a:r>
                <a:rPr lang="en-US" sz="1000" b="1" dirty="0">
                  <a:solidFill>
                    <a:schemeClr val="bg1"/>
                  </a:solidFill>
                  <a:latin typeface="Calibri" pitchFamily="34" charset="0"/>
                </a:rPr>
                <a:t> cm</a:t>
              </a:r>
              <a:endParaRPr lang="en-GB" sz="10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88383" y="1971091"/>
              <a:ext cx="1055445" cy="4320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000" b="1" dirty="0">
                  <a:solidFill>
                    <a:schemeClr val="bg1"/>
                  </a:solidFill>
                  <a:latin typeface="Calibri" pitchFamily="34" charset="0"/>
                </a:rPr>
                <a:t>11.8</a:t>
              </a:r>
              <a:r>
                <a:rPr lang="en-US" sz="1000" b="1" dirty="0">
                  <a:solidFill>
                    <a:schemeClr val="bg1"/>
                  </a:solidFill>
                  <a:latin typeface="Calibri" pitchFamily="34" charset="0"/>
                </a:rPr>
                <a:t> cm</a:t>
              </a:r>
              <a:endParaRPr lang="en-GB" sz="10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26409" y="1971091"/>
              <a:ext cx="1055445" cy="4320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000" b="1" dirty="0">
                  <a:solidFill>
                    <a:schemeClr val="bg1"/>
                  </a:solidFill>
                  <a:latin typeface="Calibri" pitchFamily="34" charset="0"/>
                </a:rPr>
                <a:t>13.8</a:t>
              </a:r>
              <a:r>
                <a:rPr lang="en-US" sz="1000" b="1" dirty="0">
                  <a:solidFill>
                    <a:schemeClr val="bg1"/>
                  </a:solidFill>
                  <a:latin typeface="Calibri" pitchFamily="34" charset="0"/>
                </a:rPr>
                <a:t> cm</a:t>
              </a:r>
              <a:endParaRPr lang="en-GB" sz="10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51792" y="1968013"/>
              <a:ext cx="1055445" cy="4320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000" b="1" dirty="0">
                  <a:solidFill>
                    <a:schemeClr val="bg1"/>
                  </a:solidFill>
                  <a:latin typeface="Calibri" pitchFamily="34" charset="0"/>
                </a:rPr>
                <a:t>15.8</a:t>
              </a:r>
              <a:r>
                <a:rPr lang="en-US" sz="1000" b="1" dirty="0">
                  <a:solidFill>
                    <a:schemeClr val="bg1"/>
                  </a:solidFill>
                  <a:latin typeface="Calibri" pitchFamily="34" charset="0"/>
                </a:rPr>
                <a:t> cm</a:t>
              </a:r>
              <a:endParaRPr lang="en-GB" sz="10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92080" y="1964935"/>
              <a:ext cx="1055445" cy="4320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000" b="1" dirty="0">
                  <a:solidFill>
                    <a:schemeClr val="bg1"/>
                  </a:solidFill>
                  <a:latin typeface="Calibri" pitchFamily="34" charset="0"/>
                </a:rPr>
                <a:t>17.8</a:t>
              </a:r>
              <a:r>
                <a:rPr lang="en-US" sz="1000" b="1" dirty="0">
                  <a:solidFill>
                    <a:schemeClr val="bg1"/>
                  </a:solidFill>
                  <a:latin typeface="Calibri" pitchFamily="34" charset="0"/>
                </a:rPr>
                <a:t> cm</a:t>
              </a:r>
              <a:endParaRPr lang="en-GB" sz="10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25573" y="1961857"/>
              <a:ext cx="1055445" cy="4320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000" b="1" dirty="0">
                  <a:solidFill>
                    <a:schemeClr val="bg1"/>
                  </a:solidFill>
                  <a:latin typeface="Calibri" pitchFamily="34" charset="0"/>
                </a:rPr>
                <a:t>19.8</a:t>
              </a:r>
              <a:r>
                <a:rPr lang="en-US" sz="1000" b="1" dirty="0">
                  <a:solidFill>
                    <a:schemeClr val="bg1"/>
                  </a:solidFill>
                  <a:latin typeface="Calibri" pitchFamily="34" charset="0"/>
                </a:rPr>
                <a:t> cm</a:t>
              </a:r>
              <a:endParaRPr lang="en-GB" sz="10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25" name="TextBox 1024"/>
          <p:cNvSpPr txBox="1">
            <a:spLocks noChangeArrowheads="1"/>
          </p:cNvSpPr>
          <p:nvPr/>
        </p:nvSpPr>
        <p:spPr bwMode="auto">
          <a:xfrm>
            <a:off x="6502571" y="2549952"/>
            <a:ext cx="18703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LWFA beam </a:t>
            </a:r>
            <a:r>
              <a:rPr lang="en-GB" sz="12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dosimetry</a:t>
            </a:r>
            <a:endParaRPr lang="en-GB" sz="12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2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dirty="0" smtClean="0"/>
              <a:t>New grants and awards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484784"/>
            <a:ext cx="91440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 smtClean="0"/>
              <a:t>EPSRC – 'Physics </a:t>
            </a:r>
            <a:r>
              <a:rPr lang="en-GB" altLang="en-US" dirty="0"/>
              <a:t>of Life' area for plasma-assisted detection of airborne bacteria, joint with Ulster University, combined value about </a:t>
            </a:r>
            <a:r>
              <a:rPr lang="en-GB" altLang="en-US" b="1" dirty="0" smtClean="0"/>
              <a:t>£14m </a:t>
            </a:r>
            <a:r>
              <a:rPr lang="en-GB" altLang="en-US" dirty="0" smtClean="0"/>
              <a:t>(Glasgow)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 err="1" smtClean="0"/>
              <a:t>Anacail</a:t>
            </a:r>
            <a:r>
              <a:rPr lang="en-GB" altLang="en-US" dirty="0" smtClean="0"/>
              <a:t> </a:t>
            </a:r>
            <a:r>
              <a:rPr lang="en-GB" altLang="en-US" dirty="0"/>
              <a:t>spin-out receives SMART award for portable </a:t>
            </a:r>
            <a:r>
              <a:rPr lang="en-GB" altLang="en-US" dirty="0" smtClean="0"/>
              <a:t>device (Glasgow)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EPSRC: Advanced laser-ion acceleration strategies towards next generation healthcare  </a:t>
            </a:r>
            <a:r>
              <a:rPr lang="en-GB" b="1" dirty="0" smtClean="0"/>
              <a:t>£4.6m </a:t>
            </a:r>
            <a:r>
              <a:rPr lang="en-GB" dirty="0" smtClean="0"/>
              <a:t>(fraction to Strathclyde)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EPSRC</a:t>
            </a:r>
            <a:r>
              <a:rPr lang="en-GB" dirty="0" smtClean="0"/>
              <a:t>: Gyro-TWA </a:t>
            </a:r>
            <a:r>
              <a:rPr lang="en-GB" dirty="0"/>
              <a:t>for EPR and </a:t>
            </a:r>
            <a:r>
              <a:rPr lang="en-GB" dirty="0" smtClean="0"/>
              <a:t>DNP </a:t>
            </a:r>
            <a:r>
              <a:rPr lang="en-GB" b="1" dirty="0" smtClean="0"/>
              <a:t>£412k </a:t>
            </a:r>
            <a:r>
              <a:rPr lang="en-GB" dirty="0" smtClean="0"/>
              <a:t>(Strathclyde) 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STFC</a:t>
            </a:r>
            <a:r>
              <a:rPr lang="en-GB" dirty="0"/>
              <a:t> </a:t>
            </a:r>
            <a:r>
              <a:rPr lang="en-GB" dirty="0" smtClean="0"/>
              <a:t>CLASP</a:t>
            </a:r>
            <a:r>
              <a:rPr lang="en-GB" dirty="0"/>
              <a:t> </a:t>
            </a:r>
            <a:r>
              <a:rPr lang="en-GB" dirty="0" smtClean="0"/>
              <a:t>– Novel </a:t>
            </a:r>
            <a:r>
              <a:rPr lang="en-GB" dirty="0"/>
              <a:t>Gyro-TWA for high power mm-wave Radar Remote </a:t>
            </a:r>
            <a:r>
              <a:rPr lang="en-GB" dirty="0" smtClean="0"/>
              <a:t>Sensing </a:t>
            </a:r>
            <a:r>
              <a:rPr lang="en-GB" b="1" dirty="0" smtClean="0"/>
              <a:t>£295k </a:t>
            </a:r>
            <a:r>
              <a:rPr lang="en-GB" dirty="0" smtClean="0"/>
              <a:t>(Strathclyde)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STFC</a:t>
            </a:r>
            <a:r>
              <a:rPr lang="en-GB" dirty="0"/>
              <a:t> </a:t>
            </a:r>
            <a:r>
              <a:rPr lang="en-GB" dirty="0" smtClean="0"/>
              <a:t>mini-IPS</a:t>
            </a:r>
            <a:r>
              <a:rPr lang="en-GB" dirty="0"/>
              <a:t> </a:t>
            </a:r>
            <a:r>
              <a:rPr lang="en-GB" dirty="0" smtClean="0"/>
              <a:t>– Millimetre </a:t>
            </a:r>
            <a:r>
              <a:rPr lang="en-GB" dirty="0"/>
              <a:t>wave </a:t>
            </a:r>
            <a:r>
              <a:rPr lang="en-GB" dirty="0" smtClean="0"/>
              <a:t>klystrons </a:t>
            </a:r>
            <a:r>
              <a:rPr lang="en-GB" b="1" dirty="0" smtClean="0"/>
              <a:t>£145k </a:t>
            </a:r>
            <a:r>
              <a:rPr lang="en-GB" dirty="0" smtClean="0"/>
              <a:t>(Strathclyde)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EOARD Low </a:t>
            </a:r>
            <a:r>
              <a:rPr lang="en-GB" dirty="0"/>
              <a:t>contrast surface artificial materials </a:t>
            </a:r>
            <a:r>
              <a:rPr lang="en-GB" b="1" dirty="0" smtClean="0"/>
              <a:t>£100k </a:t>
            </a:r>
            <a:r>
              <a:rPr lang="en-GB" dirty="0" smtClean="0"/>
              <a:t>(Strathclyde)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EPSRC Equipment </a:t>
            </a:r>
            <a:r>
              <a:rPr lang="en-GB" dirty="0"/>
              <a:t>for Vector Network </a:t>
            </a:r>
            <a:r>
              <a:rPr lang="en-GB" dirty="0" smtClean="0"/>
              <a:t>Analyser </a:t>
            </a:r>
            <a:r>
              <a:rPr lang="en-GB" b="1" dirty="0" smtClean="0"/>
              <a:t>£40k </a:t>
            </a:r>
            <a:r>
              <a:rPr lang="en-GB" dirty="0" smtClean="0"/>
              <a:t>(Strathclyde)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</a:t>
            </a:r>
            <a:r>
              <a:rPr lang="en-GB" dirty="0" smtClean="0"/>
              <a:t>ndustry: </a:t>
            </a:r>
            <a:r>
              <a:rPr lang="en-GB" dirty="0" err="1" smtClean="0"/>
              <a:t>Muon</a:t>
            </a:r>
            <a:r>
              <a:rPr lang="en-GB" dirty="0" smtClean="0"/>
              <a:t> tomography; Ongoing research contract with </a:t>
            </a:r>
            <a:r>
              <a:rPr lang="en-GB" dirty="0" err="1" smtClean="0"/>
              <a:t>Sellafield</a:t>
            </a:r>
            <a:r>
              <a:rPr lang="en-GB" dirty="0" smtClean="0"/>
              <a:t> Ltd / NNL </a:t>
            </a:r>
            <a:r>
              <a:rPr lang="en-GB" b="1" dirty="0" smtClean="0"/>
              <a:t>£600k p.a. </a:t>
            </a:r>
            <a:r>
              <a:rPr lang="en-GB" dirty="0" smtClean="0"/>
              <a:t>(Glasgow</a:t>
            </a:r>
            <a:r>
              <a:rPr lang="en-GB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 STFC Rutherford Fellowships </a:t>
            </a:r>
            <a:r>
              <a:rPr lang="en-GB" dirty="0" smtClean="0"/>
              <a:t> (Edinburgh </a:t>
            </a:r>
            <a:r>
              <a:rPr lang="en-GB" dirty="0"/>
              <a:t>NP </a:t>
            </a:r>
            <a:r>
              <a:rPr lang="en-GB" dirty="0" smtClean="0"/>
              <a:t>group)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/>
              <a:t>JLAB project grant (Joint Glasgow/Edinburgh) one of the Nuclear physics projects selected put forward for PPRP. </a:t>
            </a:r>
            <a:r>
              <a:rPr lang="en-GB" dirty="0" smtClean="0"/>
              <a:t>Will fund major new equipment for upgraded JLAB</a:t>
            </a:r>
            <a:r>
              <a:rPr lang="en-GB" b="1" dirty="0" smtClean="0"/>
              <a:t> (£1.4m). </a:t>
            </a:r>
            <a:endParaRPr lang="en-GB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STFC Project Grant </a:t>
            </a:r>
            <a:r>
              <a:rPr lang="fr-FR" dirty="0"/>
              <a:t>ISOL-SRS </a:t>
            </a:r>
            <a:r>
              <a:rPr lang="fr-FR" b="1" dirty="0"/>
              <a:t>~£</a:t>
            </a:r>
            <a:r>
              <a:rPr lang="fr-FR" b="1" dirty="0" smtClean="0"/>
              <a:t>4.7M </a:t>
            </a:r>
            <a:r>
              <a:rPr lang="fr-FR" dirty="0" smtClean="0"/>
              <a:t>(PI - Edinburgh NP)</a:t>
            </a:r>
            <a:endParaRPr lang="en-GB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551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altLang="en-US" dirty="0" smtClean="0">
                <a:ea typeface="ＭＳ Ｐゴシック" panose="020B0600070205080204" pitchFamily="34" charset="-128"/>
              </a:rPr>
              <a:t>Publications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 smtClean="0">
                <a:ea typeface="ＭＳ Ｐゴシック" panose="020B0600070205080204" pitchFamily="34" charset="-128"/>
              </a:rPr>
              <a:t>Glasgow: </a:t>
            </a:r>
            <a:r>
              <a:rPr lang="en-GB" dirty="0" smtClean="0"/>
              <a:t>&gt; 50 Peer reviewed (4 PRLs, 2 Editor Suggestions)</a:t>
            </a:r>
          </a:p>
          <a:p>
            <a:r>
              <a:rPr lang="en-GB" dirty="0" smtClean="0"/>
              <a:t>Edinburgh: &gt; 30 (1 Nat. Phys., 1 PRL, 1 JINST)</a:t>
            </a:r>
          </a:p>
          <a:p>
            <a:r>
              <a:rPr lang="en-GB" dirty="0" smtClean="0"/>
              <a:t>Strathclyde: &gt;40 (6 PRL )</a:t>
            </a:r>
          </a:p>
          <a:p>
            <a:r>
              <a:rPr lang="en-GB" dirty="0" smtClean="0"/>
              <a:t>UWS: &gt; 20 (4 PRL)</a:t>
            </a:r>
          </a:p>
          <a:p>
            <a:endParaRPr lang="en-GB" altLang="en-US" dirty="0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476375" y="0"/>
            <a:ext cx="7667625" cy="1143000"/>
          </a:xfrm>
        </p:spPr>
        <p:txBody>
          <a:bodyPr/>
          <a:lstStyle/>
          <a:p>
            <a:pPr algn="r"/>
            <a:r>
              <a:rPr lang="en-GB" altLang="en-US" dirty="0" smtClean="0">
                <a:ea typeface="ＭＳ Ｐゴシック" panose="020B0600070205080204" pitchFamily="34" charset="-128"/>
              </a:rPr>
              <a:t>Strategy – multi-disciplinary teams to create an applications programme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539553" y="1196975"/>
            <a:ext cx="8604448" cy="41148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GB" sz="2400" dirty="0" smtClean="0">
                <a:ea typeface="ＭＳ Ｐゴシック" panose="020B0600070205080204" pitchFamily="34" charset="-128"/>
              </a:rPr>
              <a:t>To bring together multi-disciplinary teams to develop:</a:t>
            </a:r>
          </a:p>
          <a:p>
            <a:pPr>
              <a:defRPr/>
            </a:pPr>
            <a:r>
              <a:rPr lang="en-GB" sz="2400" dirty="0" smtClean="0">
                <a:ea typeface="ＭＳ Ｐゴシック" panose="020B0600070205080204" pitchFamily="34" charset="-128"/>
              </a:rPr>
              <a:t>Radiobiology and </a:t>
            </a:r>
            <a:r>
              <a:rPr lang="en-GB" sz="2400" dirty="0" err="1" smtClean="0">
                <a:ea typeface="ＭＳ Ｐゴシック" panose="020B0600070205080204" pitchFamily="34" charset="-128"/>
              </a:rPr>
              <a:t>dosimetry</a:t>
            </a:r>
            <a:r>
              <a:rPr lang="en-GB" sz="2400" dirty="0" smtClean="0">
                <a:ea typeface="ＭＳ Ｐゴシック" panose="020B0600070205080204" pitchFamily="34" charset="-128"/>
              </a:rPr>
              <a:t> for health care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GB" sz="2000" dirty="0" smtClean="0">
                <a:ea typeface="ＭＳ Ｐゴシック" panose="020B0600070205080204" pitchFamily="34" charset="-128"/>
              </a:rPr>
              <a:t>Radiotherapy using high energy electron and proton beams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GB" sz="2000" dirty="0" smtClean="0">
                <a:ea typeface="ＭＳ Ｐゴシック" panose="020B0600070205080204" pitchFamily="34" charset="-128"/>
              </a:rPr>
              <a:t>High energy gamma rays – gamma knife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GB" sz="2000" dirty="0" smtClean="0">
                <a:ea typeface="ＭＳ Ｐゴシック" panose="020B0600070205080204" pitchFamily="34" charset="-128"/>
              </a:rPr>
              <a:t>Develop theoretical understanding</a:t>
            </a:r>
          </a:p>
          <a:p>
            <a:pPr>
              <a:defRPr/>
            </a:pPr>
            <a:r>
              <a:rPr lang="en-GB" sz="2400" dirty="0" smtClean="0">
                <a:ea typeface="ＭＳ Ｐゴシック" panose="020B0600070205080204" pitchFamily="34" charset="-128"/>
              </a:rPr>
              <a:t>Radio-isotope production for health care:</a:t>
            </a:r>
            <a:endParaRPr lang="en-GB" sz="1800" dirty="0" smtClean="0">
              <a:ea typeface="ＭＳ Ｐゴシック" panose="020B0600070205080204" pitchFamily="34" charset="-128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GB" sz="2000" dirty="0" smtClean="0">
                <a:ea typeface="ＭＳ Ｐゴシック" panose="020B0600070205080204" pitchFamily="34" charset="-128"/>
              </a:rPr>
              <a:t>Particle and photo-nuclear processes</a:t>
            </a:r>
          </a:p>
          <a:p>
            <a:pPr>
              <a:defRPr/>
            </a:pPr>
            <a:r>
              <a:rPr lang="en-GB" sz="2400" dirty="0" smtClean="0">
                <a:ea typeface="ＭＳ Ｐゴシック" panose="020B0600070205080204" pitchFamily="34" charset="-128"/>
              </a:rPr>
              <a:t>X-ray scattering – synchrotron-like source</a:t>
            </a:r>
          </a:p>
          <a:p>
            <a:pPr>
              <a:defRPr/>
            </a:pPr>
            <a:r>
              <a:rPr lang="en-GB" sz="2400" dirty="0" smtClean="0">
                <a:ea typeface="ＭＳ Ｐゴシック" panose="020B0600070205080204" pitchFamily="34" charset="-128"/>
              </a:rPr>
              <a:t>Coherent radiation – </a:t>
            </a:r>
            <a:r>
              <a:rPr lang="en-GB" sz="2400" dirty="0" smtClean="0">
                <a:ea typeface="ＭＳ Ｐゴシック" panose="020B0600070205080204" pitchFamily="34" charset="-128"/>
              </a:rPr>
              <a:t>plasma-based </a:t>
            </a:r>
            <a:endParaRPr lang="en-GB" sz="2400" dirty="0" smtClean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GB" sz="2400" dirty="0" smtClean="0">
                <a:ea typeface="ＭＳ Ｐゴシック" panose="020B0600070205080204" pitchFamily="34" charset="-128"/>
              </a:rPr>
              <a:t>Nuclear </a:t>
            </a:r>
            <a:r>
              <a:rPr lang="en-GB" sz="2400" dirty="0" smtClean="0">
                <a:ea typeface="ＭＳ Ｐゴシック" panose="020B0600070205080204" pitchFamily="34" charset="-128"/>
              </a:rPr>
              <a:t>physics – photo-nuclear physics and application of ions</a:t>
            </a:r>
          </a:p>
          <a:p>
            <a:pPr>
              <a:defRPr/>
            </a:pPr>
            <a:r>
              <a:rPr lang="en-GB" sz="2400" dirty="0" smtClean="0">
                <a:ea typeface="ＭＳ Ｐゴシック" panose="020B0600070205080204" pitchFamily="34" charset="-128"/>
              </a:rPr>
              <a:t>Detectors – to provide access to large projects</a:t>
            </a:r>
          </a:p>
          <a:p>
            <a:pPr>
              <a:defRPr/>
            </a:pPr>
            <a:r>
              <a:rPr lang="en-GB" sz="2400" dirty="0" smtClean="0">
                <a:ea typeface="ＭＳ Ｐゴシック" panose="020B0600070205080204" pitchFamily="34" charset="-128"/>
              </a:rPr>
              <a:t>High field physics – to provide access to RAL, ELI, IZEST</a:t>
            </a:r>
          </a:p>
          <a:p>
            <a:pPr>
              <a:defRPr/>
            </a:pPr>
            <a:endParaRPr lang="en-GB" sz="1800" dirty="0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2051050" y="0"/>
            <a:ext cx="8096250" cy="1143000"/>
          </a:xfrm>
        </p:spPr>
        <p:txBody>
          <a:bodyPr/>
          <a:lstStyle/>
          <a:p>
            <a:r>
              <a:rPr lang="en-GB" altLang="en-US" smtClean="0">
                <a:ea typeface="ＭＳ Ｐゴシック" panose="020B0600070205080204" pitchFamily="34" charset="-128"/>
              </a:rPr>
              <a:t>Uniqueness and Competitiveness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2988" y="1412875"/>
            <a:ext cx="7491412" cy="53245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-65" charset="-128"/>
              </a:rPr>
              <a:t>SCAPA: </a:t>
            </a: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-65" charset="-128"/>
              </a:rPr>
              <a:t>Unique</a:t>
            </a: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-65" charset="-128"/>
              </a:rPr>
              <a:t> laser-plasma accelerator facility: 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ＭＳ Ｐゴシック" pitchFamily="-65" charset="-128"/>
            </a:endParaRP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-65" charset="-128"/>
              </a:rPr>
              <a:t>Generalised synchrotron source concept 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ＭＳ Ｐゴシック" pitchFamily="-65" charset="-128"/>
            </a:endParaRP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-65" charset="-128"/>
              </a:rPr>
              <a:t>…. but much more compact because based on lasers - provides </a:t>
            </a: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-65" charset="-128"/>
              </a:rPr>
              <a:t>particles</a:t>
            </a: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-65" charset="-128"/>
              </a:rPr>
              <a:t> and </a:t>
            </a: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-65" charset="-128"/>
              </a:rPr>
              <a:t>tuneable coherent </a:t>
            </a: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-65" charset="-128"/>
              </a:rPr>
              <a:t>and incoherent 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-65" charset="-128"/>
              </a:rPr>
              <a:t>radiation</a:t>
            </a: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-65" charset="-128"/>
              </a:rPr>
              <a:t>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-65" charset="-128"/>
              </a:rPr>
              <a:t>and 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-65" charset="-128"/>
              </a:rPr>
              <a:t>attosecond pulses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ＭＳ Ｐゴシック" pitchFamily="-65" charset="-128"/>
            </a:endParaRP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ＭＳ Ｐゴシック" pitchFamily="-65" charset="-128"/>
            </a:endParaRP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-65" charset="-128"/>
              </a:rPr>
              <a:t>Game changing technology </a:t>
            </a: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-65" charset="-128"/>
              </a:rPr>
              <a:t>afforded by compactness and unique properties and ability to combine different sources on the same bench.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ＭＳ Ｐゴシック" pitchFamily="-65" charset="-128"/>
            </a:endParaRP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-65" charset="-128"/>
              </a:rPr>
              <a:t>Very competitive because much less expensive than conventional accelerators.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ＭＳ Ｐゴシック" pitchFamily="-65" charset="-128"/>
            </a:endParaRP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-65" charset="-128"/>
              </a:rPr>
              <a:t>New opportunities to commercialise the sources and the applications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 txBox="1">
            <a:spLocks noChangeArrowheads="1"/>
          </p:cNvSpPr>
          <p:nvPr/>
        </p:nvSpPr>
        <p:spPr bwMode="auto">
          <a:xfrm>
            <a:off x="1619250" y="0"/>
            <a:ext cx="752475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4000" dirty="0">
                <a:solidFill>
                  <a:schemeClr val="bg1"/>
                </a:solidFill>
              </a:rPr>
              <a:t>Nuclear and Plasma Physics</a:t>
            </a:r>
          </a:p>
        </p:txBody>
      </p:sp>
      <p:sp>
        <p:nvSpPr>
          <p:cNvPr id="9219" name="Subtitle 3"/>
          <p:cNvSpPr txBox="1">
            <a:spLocks/>
          </p:cNvSpPr>
          <p:nvPr/>
        </p:nvSpPr>
        <p:spPr bwMode="auto">
          <a:xfrm>
            <a:off x="323528" y="1204913"/>
            <a:ext cx="882047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1200"/>
              </a:spcBef>
              <a:buFontTx/>
              <a:buNone/>
            </a:pPr>
            <a:r>
              <a:rPr lang="en-US" altLang="en-US" sz="2400" b="1" dirty="0"/>
              <a:t>Excellence: </a:t>
            </a:r>
            <a:r>
              <a:rPr lang="en-US" altLang="en-US" sz="2400" dirty="0"/>
              <a:t>Team of &gt;61 Researchers (incl. &gt;20 academics) + </a:t>
            </a:r>
            <a:r>
              <a:rPr lang="en-US" altLang="en-US" sz="2400" dirty="0" smtClean="0"/>
              <a:t>&gt;70 </a:t>
            </a:r>
            <a:r>
              <a:rPr lang="en-US" altLang="en-US" sz="2400" dirty="0"/>
              <a:t>PhD students = </a:t>
            </a:r>
            <a:r>
              <a:rPr lang="en-US" altLang="en-US" sz="2400" dirty="0" smtClean="0"/>
              <a:t>&gt;&gt;100 </a:t>
            </a:r>
            <a:r>
              <a:rPr lang="en-US" altLang="en-US" sz="2400" dirty="0"/>
              <a:t>publications p.a. + invited talks + &gt;£6m grants p.a. (fluctuates)</a:t>
            </a:r>
          </a:p>
          <a:p>
            <a:pPr>
              <a:spcBef>
                <a:spcPts val="1200"/>
              </a:spcBef>
              <a:buFontTx/>
              <a:buNone/>
            </a:pPr>
            <a:r>
              <a:rPr lang="en-GB" altLang="en-US" sz="2400" b="1" dirty="0"/>
              <a:t>Strong links </a:t>
            </a:r>
            <a:r>
              <a:rPr lang="en-GB" altLang="en-US" sz="2400" dirty="0"/>
              <a:t>with other themes in SUPA, SULSA, SINAPSE, Particle Physics, Astro &amp; Space Physics, Energy, Photonics &amp; </a:t>
            </a:r>
            <a:r>
              <a:rPr lang="en-GB" altLang="en-US" sz="2400" dirty="0" smtClean="0"/>
              <a:t>Industry, </a:t>
            </a:r>
            <a:r>
              <a:rPr lang="en-GB" altLang="en-US" sz="2400" dirty="0" smtClean="0"/>
              <a:t>Energy, Associate member of Cockcroft Institute, NPL</a:t>
            </a:r>
            <a:endParaRPr lang="en-US" altLang="en-US" sz="2400" dirty="0"/>
          </a:p>
          <a:p>
            <a:pPr>
              <a:spcBef>
                <a:spcPts val="1200"/>
              </a:spcBef>
              <a:buFontTx/>
              <a:buNone/>
            </a:pPr>
            <a:r>
              <a:rPr lang="en-US" altLang="en-US" sz="2400" b="1" dirty="0"/>
              <a:t>Diversity – Cross-disciplinary </a:t>
            </a:r>
            <a:r>
              <a:rPr lang="en-US" altLang="en-US" sz="2400" b="1" dirty="0">
                <a:solidFill>
                  <a:srgbClr val="002060"/>
                </a:solidFill>
              </a:rPr>
              <a:t>flag-ship project</a:t>
            </a:r>
            <a:r>
              <a:rPr lang="en-US" altLang="en-US" sz="2400" b="1" dirty="0"/>
              <a:t>: </a:t>
            </a:r>
            <a:r>
              <a:rPr lang="en-US" altLang="en-US" sz="2400" b="1" dirty="0">
                <a:solidFill>
                  <a:srgbClr val="002060"/>
                </a:solidFill>
              </a:rPr>
              <a:t>SCAPA</a:t>
            </a:r>
            <a:r>
              <a:rPr lang="en-US" altLang="en-US" sz="2400" dirty="0"/>
              <a:t> brings together  NPP and Themes from all Pools: Nuclear + plasma physics = applications &amp; new science</a:t>
            </a:r>
          </a:p>
          <a:p>
            <a:pPr>
              <a:spcBef>
                <a:spcPts val="1200"/>
              </a:spcBef>
              <a:buFontTx/>
              <a:buNone/>
            </a:pPr>
            <a:r>
              <a:rPr lang="en-US" altLang="en-US" sz="2400" b="1" dirty="0"/>
              <a:t>Innovation:</a:t>
            </a:r>
            <a:r>
              <a:rPr lang="en-US" altLang="en-US" sz="2400" dirty="0"/>
              <a:t> </a:t>
            </a:r>
            <a:r>
              <a:rPr lang="en-US" altLang="en-US" sz="2400" dirty="0" smtClean="0"/>
              <a:t>ELI, high-field </a:t>
            </a:r>
            <a:r>
              <a:rPr lang="en-US" altLang="en-US" sz="2400" dirty="0"/>
              <a:t>physics, </a:t>
            </a:r>
            <a:r>
              <a:rPr lang="en-US" altLang="en-US" sz="2400" dirty="0" smtClean="0"/>
              <a:t>NPL, applications </a:t>
            </a:r>
            <a:r>
              <a:rPr lang="en-US" altLang="en-US" sz="2400" dirty="0"/>
              <a:t>of particle beams, radiation, detectors, imaging: KE opportunities</a:t>
            </a:r>
          </a:p>
          <a:p>
            <a:pPr>
              <a:spcBef>
                <a:spcPts val="1200"/>
              </a:spcBef>
              <a:buFontTx/>
              <a:buNone/>
            </a:pPr>
            <a:r>
              <a:rPr lang="en-US" altLang="en-US" sz="2400" b="1" dirty="0"/>
              <a:t>Training:</a:t>
            </a:r>
            <a:r>
              <a:rPr lang="en-US" altLang="en-US" sz="2400" dirty="0"/>
              <a:t> CDT in the application of next generation accelerators &amp; Nuclear </a:t>
            </a:r>
            <a:r>
              <a:rPr lang="en-US" altLang="en-US" sz="2400" dirty="0" smtClean="0"/>
              <a:t>MSc, NPL- graduate training.</a:t>
            </a:r>
            <a:endParaRPr lang="en-GB" altLang="en-US" sz="2400" dirty="0"/>
          </a:p>
          <a:p>
            <a:pPr>
              <a:spcBef>
                <a:spcPts val="1200"/>
              </a:spcBef>
              <a:buFontTx/>
              <a:buNone/>
            </a:pP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Strategy - SCAPA: develop an Academic </a:t>
            </a:r>
            <a:r>
              <a:rPr lang="en-GB" altLang="en-US" smtClean="0">
                <a:ea typeface="ＭＳ Ｐゴシック" panose="020B0600070205080204" pitchFamily="34" charset="-128"/>
              </a:rPr>
              <a:t>Programme 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042988" y="1268413"/>
            <a:ext cx="8101012" cy="51054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GB" sz="2000" dirty="0">
                <a:solidFill>
                  <a:schemeClr val="tx1"/>
                </a:solidFill>
                <a:ea typeface="ＭＳ Ｐゴシック" pitchFamily="-65" charset="-128"/>
              </a:rPr>
              <a:t>Creation of a Scottish centre of excellence for laser-plasma based radiation sources (SCAPA) producing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GB" sz="2000" dirty="0">
                <a:solidFill>
                  <a:schemeClr val="tx1"/>
                </a:solidFill>
                <a:ea typeface="ＭＳ Ｐゴシック" pitchFamily="-65" charset="-128"/>
              </a:rPr>
              <a:t>Ultra-short pulse X-rays (femtosecond – </a:t>
            </a:r>
            <a:r>
              <a:rPr lang="en-GB" sz="2000" dirty="0" err="1">
                <a:solidFill>
                  <a:schemeClr val="tx1"/>
                </a:solidFill>
                <a:ea typeface="ＭＳ Ｐゴシック" pitchFamily="-65" charset="-128"/>
              </a:rPr>
              <a:t>attosecond</a:t>
            </a:r>
            <a:r>
              <a:rPr lang="en-GB" sz="2000" dirty="0">
                <a:solidFill>
                  <a:schemeClr val="tx1"/>
                </a:solidFill>
                <a:ea typeface="ＭＳ Ｐゴシック" pitchFamily="-65" charset="-128"/>
              </a:rPr>
              <a:t>)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GB" sz="2000" dirty="0">
                <a:solidFill>
                  <a:schemeClr val="tx1"/>
                </a:solidFill>
                <a:ea typeface="ＭＳ Ｐゴシック" pitchFamily="-65" charset="-128"/>
              </a:rPr>
              <a:t>Coherent EM radiation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GB" sz="2000" dirty="0">
                <a:solidFill>
                  <a:schemeClr val="tx1"/>
                </a:solidFill>
                <a:ea typeface="ＭＳ Ｐゴシック" pitchFamily="-65" charset="-128"/>
              </a:rPr>
              <a:t>Gamma rays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GB" sz="2000" dirty="0">
                <a:solidFill>
                  <a:schemeClr val="tx1"/>
                </a:solidFill>
                <a:ea typeface="ＭＳ Ｐゴシック" pitchFamily="-65" charset="-128"/>
              </a:rPr>
              <a:t>Electrons, protons, light ions and secondary particles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GB" sz="2000" dirty="0">
                <a:solidFill>
                  <a:schemeClr val="tx1"/>
                </a:solidFill>
                <a:ea typeface="ＭＳ Ｐゴシック" pitchFamily="-65" charset="-128"/>
              </a:rPr>
              <a:t>    and their applications in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GB" sz="2000" dirty="0">
                <a:solidFill>
                  <a:schemeClr val="tx1"/>
                </a:solidFill>
                <a:ea typeface="ＭＳ Ｐゴシック" pitchFamily="-65" charset="-128"/>
              </a:rPr>
              <a:t>Electron &amp; X-ray diffraction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GB" sz="2000" dirty="0">
                <a:solidFill>
                  <a:schemeClr val="tx1"/>
                </a:solidFill>
                <a:ea typeface="ＭＳ Ｐゴシック" pitchFamily="-65" charset="-128"/>
              </a:rPr>
              <a:t>Particle detector development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GB" sz="2000" dirty="0">
                <a:solidFill>
                  <a:schemeClr val="tx1"/>
                </a:solidFill>
                <a:ea typeface="ＭＳ Ｐゴシック" pitchFamily="-65" charset="-128"/>
              </a:rPr>
              <a:t>Radiation damage (space instrumentation, </a:t>
            </a:r>
            <a:r>
              <a:rPr lang="en-GB" sz="2000" dirty="0" err="1">
                <a:solidFill>
                  <a:schemeClr val="tx1"/>
                </a:solidFill>
                <a:ea typeface="ＭＳ Ｐゴシック" pitchFamily="-65" charset="-128"/>
              </a:rPr>
              <a:t>HiPER</a:t>
            </a:r>
            <a:r>
              <a:rPr lang="en-GB" sz="2000" dirty="0">
                <a:solidFill>
                  <a:schemeClr val="tx1"/>
                </a:solidFill>
                <a:ea typeface="ＭＳ Ｐゴシック" pitchFamily="-65" charset="-128"/>
              </a:rPr>
              <a:t>, ITER)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GB" sz="2000" dirty="0">
                <a:solidFill>
                  <a:schemeClr val="tx1"/>
                </a:solidFill>
                <a:ea typeface="ＭＳ Ｐゴシック" pitchFamily="-65" charset="-128"/>
              </a:rPr>
              <a:t>Hot dense matter (fusion studies)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GB" sz="2000" dirty="0">
                <a:solidFill>
                  <a:schemeClr val="tx1"/>
                </a:solidFill>
                <a:ea typeface="ＭＳ Ｐゴシック" pitchFamily="-65" charset="-128"/>
              </a:rPr>
              <a:t>Condensed matter physics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GB" sz="2000" dirty="0">
                <a:solidFill>
                  <a:schemeClr val="tx1"/>
                </a:solidFill>
                <a:ea typeface="ＭＳ Ｐゴシック" pitchFamily="-65" charset="-128"/>
              </a:rPr>
              <a:t>Molecular biology and medicine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GB" sz="2000" dirty="0">
                <a:solidFill>
                  <a:schemeClr val="tx1"/>
                </a:solidFill>
                <a:ea typeface="ＭＳ Ｐゴシック" pitchFamily="-65" charset="-128"/>
              </a:rPr>
              <a:t>Compact next-generation microwave based sources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GB" sz="2000" dirty="0">
                <a:solidFill>
                  <a:schemeClr val="tx1"/>
                </a:solidFill>
                <a:ea typeface="ＭＳ Ｐゴシック" pitchFamily="-65" charset="-128"/>
              </a:rPr>
              <a:t>Injectors, study of astrophysical systems in the lab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dirty="0">
              <a:solidFill>
                <a:srgbClr val="000000"/>
              </a:solidFill>
              <a:ea typeface="ＭＳ Ｐゴシック" pitchFamily="-65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P81406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467850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3276600" y="2349500"/>
            <a:ext cx="3384550" cy="1574800"/>
          </a:xfrm>
        </p:spPr>
        <p:txBody>
          <a:bodyPr/>
          <a:lstStyle/>
          <a:p>
            <a:r>
              <a:rPr lang="en-GB" altLang="en-US" sz="5100" smtClean="0">
                <a:ea typeface="ＭＳ Ｐゴシック" panose="020B0600070205080204" pitchFamily="34" charset="-128"/>
              </a:rPr>
              <a:t>FIN</a:t>
            </a:r>
            <a:br>
              <a:rPr lang="en-GB" altLang="en-US" sz="5100" smtClean="0">
                <a:ea typeface="ＭＳ Ｐゴシック" panose="020B0600070205080204" pitchFamily="34" charset="-128"/>
              </a:rPr>
            </a:br>
            <a:r>
              <a:rPr lang="en-GB" altLang="en-US" sz="5100" smtClean="0">
                <a:ea typeface="ＭＳ Ｐゴシック" panose="020B0600070205080204" pitchFamily="34" charset="-128"/>
              </a:rPr>
              <a:t/>
            </a:r>
            <a:br>
              <a:rPr lang="en-GB" altLang="en-US" sz="5100" smtClean="0">
                <a:ea typeface="ＭＳ Ｐゴシック" panose="020B0600070205080204" pitchFamily="34" charset="-128"/>
              </a:rPr>
            </a:br>
            <a:r>
              <a:rPr lang="en-GB" altLang="en-US" sz="5100" smtClean="0">
                <a:ea typeface="ＭＳ Ｐゴシック" panose="020B0600070205080204" pitchFamily="34" charset="-128"/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40" descr="scapa-logo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" y="1052986"/>
            <a:ext cx="2233378" cy="72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36"/>
          <p:cNvSpPr txBox="1">
            <a:spLocks noChangeArrowheads="1"/>
          </p:cNvSpPr>
          <p:nvPr/>
        </p:nvSpPr>
        <p:spPr bwMode="auto">
          <a:xfrm>
            <a:off x="323974" y="1952809"/>
            <a:ext cx="536690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GB" sz="1600" dirty="0">
                <a:latin typeface="+mn-lt"/>
              </a:rPr>
              <a:t> Expansion of </a:t>
            </a:r>
            <a:r>
              <a:rPr lang="en-GB" sz="1600" b="1" u="sng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ALPHA-X</a:t>
            </a:r>
            <a:r>
              <a:rPr lang="en-GB" sz="1600" dirty="0">
                <a:latin typeface="+mn-lt"/>
              </a:rPr>
              <a:t> laser-plasma accelerator facilities at Strathclyde with new laboratories.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GB" sz="1600" dirty="0">
                <a:latin typeface="+mn-lt"/>
              </a:rPr>
              <a:t> In-depth programme of </a:t>
            </a:r>
            <a:r>
              <a:rPr lang="en-GB" sz="1600" b="1" u="sng" dirty="0">
                <a:solidFill>
                  <a:srgbClr val="C00000"/>
                </a:solidFill>
                <a:latin typeface="+mn-lt"/>
              </a:rPr>
              <a:t>Applications</a:t>
            </a:r>
            <a:r>
              <a:rPr lang="en-GB" sz="1600" dirty="0">
                <a:latin typeface="+mn-lt"/>
              </a:rPr>
              <a:t>.</a:t>
            </a:r>
            <a:endParaRPr lang="en-GB" sz="1600" dirty="0">
              <a:solidFill>
                <a:srgbClr val="C00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GB" sz="1600" dirty="0">
                <a:latin typeface="+mn-lt"/>
              </a:rPr>
              <a:t> Accelerator and source </a:t>
            </a:r>
            <a:r>
              <a:rPr lang="en-GB" sz="1600" b="1" u="sng" dirty="0">
                <a:solidFill>
                  <a:srgbClr val="C00000"/>
                </a:solidFill>
                <a:latin typeface="+mn-lt"/>
              </a:rPr>
              <a:t>Research &amp; Development</a:t>
            </a:r>
            <a:r>
              <a:rPr lang="en-GB" sz="1600" dirty="0">
                <a:latin typeface="+mn-lt"/>
              </a:rPr>
              <a:t>.</a:t>
            </a:r>
            <a:endParaRPr lang="en-GB" sz="1600" dirty="0">
              <a:solidFill>
                <a:srgbClr val="C00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GB" sz="1600" dirty="0">
                <a:latin typeface="+mn-lt"/>
              </a:rPr>
              <a:t> Knowledge Exchange &amp; </a:t>
            </a:r>
            <a:r>
              <a:rPr lang="en-GB" sz="1600" b="1" u="sng" dirty="0">
                <a:solidFill>
                  <a:srgbClr val="C00000"/>
                </a:solidFill>
                <a:latin typeface="+mn-lt"/>
              </a:rPr>
              <a:t>Commercialisation</a:t>
            </a:r>
            <a:r>
              <a:rPr lang="en-GB" sz="1600" dirty="0">
                <a:latin typeface="+mn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GB" sz="1600" dirty="0">
                <a:latin typeface="+mn-lt"/>
              </a:rPr>
              <a:t> Engagement in European and other large projects.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GB" sz="1600" dirty="0">
                <a:latin typeface="+mn-lt"/>
              </a:rPr>
              <a:t> </a:t>
            </a:r>
            <a:r>
              <a:rPr lang="en-GB" sz="1600" b="1" u="sng" dirty="0">
                <a:solidFill>
                  <a:srgbClr val="C00000"/>
                </a:solidFill>
                <a:latin typeface="+mn-lt"/>
              </a:rPr>
              <a:t>Training</a:t>
            </a:r>
            <a:r>
              <a:rPr lang="en-GB" sz="1600" b="1" dirty="0">
                <a:solidFill>
                  <a:srgbClr val="C00000"/>
                </a:solidFill>
                <a:latin typeface="+mn-lt"/>
              </a:rPr>
              <a:t>:</a:t>
            </a:r>
            <a:r>
              <a:rPr lang="en-GB" sz="1600" dirty="0">
                <a:latin typeface="+mn-lt"/>
              </a:rPr>
              <a:t> Centre for Doctoral Training in the Application of Next Generation Accelerations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GB" sz="16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GB" sz="1600" dirty="0">
                <a:latin typeface="+mn-lt"/>
              </a:rPr>
              <a:t> </a:t>
            </a:r>
            <a:r>
              <a:rPr lang="en-GB" sz="1600" b="1" u="sng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3 shielded areas</a:t>
            </a:r>
            <a:r>
              <a:rPr lang="en-GB" sz="1600" dirty="0">
                <a:latin typeface="+mn-lt"/>
              </a:rPr>
              <a:t> with </a:t>
            </a:r>
            <a:r>
              <a:rPr lang="en-GB" sz="1600" b="1" u="sng" dirty="0">
                <a:latin typeface="+mn-lt"/>
              </a:rPr>
              <a:t>7 accelerator beam lines</a:t>
            </a:r>
            <a:r>
              <a:rPr lang="en-GB" sz="1600" dirty="0">
                <a:latin typeface="+mn-lt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GB" sz="16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GB" sz="1600" dirty="0">
                <a:latin typeface="+mn-lt"/>
              </a:rPr>
              <a:t> High-intensity femtosecond laser systems: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+mn-lt"/>
              </a:rPr>
              <a:t>         a) 300-350 TW (with provision for PW) @ 5 Hz,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+mn-lt"/>
              </a:rPr>
              <a:t>         b) 40 TW @ 10 Hz,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+mn-lt"/>
              </a:rPr>
              <a:t>         c) sub-TW @ 1 kHz.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dirty="0">
                <a:latin typeface="+mn-lt"/>
              </a:rPr>
              <a:t> High-energy </a:t>
            </a:r>
            <a:r>
              <a:rPr lang="en-GB" sz="1600" b="1" u="sng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proton, ion and electron</a:t>
            </a:r>
            <a:r>
              <a:rPr lang="en-GB" sz="1600" dirty="0">
                <a:latin typeface="+mn-lt"/>
              </a:rPr>
              <a:t> bunches.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dirty="0">
                <a:latin typeface="+mn-lt"/>
              </a:rPr>
              <a:t> High-brightness fs duration </a:t>
            </a:r>
            <a:r>
              <a:rPr lang="en-GB" sz="1600" b="1" u="sng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X-ray &amp; gamma-ray</a:t>
            </a:r>
            <a:r>
              <a:rPr lang="en-GB" sz="1600" dirty="0">
                <a:latin typeface="+mn-lt"/>
              </a:rPr>
              <a:t> pulses.</a:t>
            </a:r>
          </a:p>
        </p:txBody>
      </p:sp>
      <p:sp>
        <p:nvSpPr>
          <p:cNvPr id="14" name="TextBox 125"/>
          <p:cNvSpPr txBox="1">
            <a:spLocks noChangeArrowheads="1"/>
          </p:cNvSpPr>
          <p:nvPr/>
        </p:nvSpPr>
        <p:spPr bwMode="auto">
          <a:xfrm>
            <a:off x="6065682" y="4635890"/>
            <a:ext cx="3104824" cy="1877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C00000"/>
                </a:solidFill>
                <a:latin typeface="+mj-lt"/>
              </a:rPr>
              <a:t>APPLICATIONS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800000"/>
                </a:solidFill>
                <a:latin typeface="+mj-lt"/>
              </a:rPr>
              <a:t> Radiobiology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800000"/>
                </a:solidFill>
                <a:latin typeface="+mj-lt"/>
              </a:rPr>
              <a:t> Ultrafast Probing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800000"/>
                </a:solidFill>
                <a:latin typeface="+mj-lt"/>
              </a:rPr>
              <a:t> High-Resolution Imaging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800000"/>
                </a:solidFill>
                <a:latin typeface="+mj-lt"/>
              </a:rPr>
              <a:t> Radioisotope Production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800000"/>
                </a:solidFill>
                <a:latin typeface="+mj-lt"/>
              </a:rPr>
              <a:t> Detector Development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800000"/>
                </a:solidFill>
                <a:latin typeface="+mj-lt"/>
              </a:rPr>
              <a:t> Radiation Damage Testing</a:t>
            </a:r>
          </a:p>
        </p:txBody>
      </p:sp>
      <p:pic>
        <p:nvPicPr>
          <p:cNvPr id="51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306" y="2962324"/>
            <a:ext cx="1630192" cy="103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024"/>
          <p:cNvSpPr txBox="1">
            <a:spLocks noChangeArrowheads="1"/>
          </p:cNvSpPr>
          <p:nvPr/>
        </p:nvSpPr>
        <p:spPr bwMode="auto">
          <a:xfrm>
            <a:off x="6038697" y="3984567"/>
            <a:ext cx="27215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chemeClr val="accent4">
                    <a:lumMod val="50000"/>
                  </a:schemeClr>
                </a:solidFill>
                <a:latin typeface="Gill Sans MT" pitchFamily="34" charset="0"/>
              </a:rPr>
              <a:t>Compact GeV electron accelerator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chemeClr val="accent4">
                    <a:lumMod val="50000"/>
                  </a:schemeClr>
                </a:solidFill>
                <a:latin typeface="Gill Sans MT" pitchFamily="34" charset="0"/>
              </a:rPr>
              <a:t>and gamma-ray source</a:t>
            </a:r>
          </a:p>
        </p:txBody>
      </p:sp>
      <p:pic>
        <p:nvPicPr>
          <p:cNvPr id="5128" name="Picture 576" descr="Gamma_ray_hand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682" y="2963913"/>
            <a:ext cx="1030179" cy="10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11" y="1103572"/>
            <a:ext cx="2322342" cy="17417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9792" y="-17463"/>
            <a:ext cx="6444208" cy="1516545"/>
          </a:xfrm>
        </p:spPr>
        <p:txBody>
          <a:bodyPr/>
          <a:lstStyle/>
          <a:p>
            <a:r>
              <a:rPr lang="en-GB" dirty="0"/>
              <a:t>Scottish Centre for the </a:t>
            </a:r>
            <a:r>
              <a:rPr lang="en-GB" dirty="0" smtClean="0"/>
              <a:t>Application of Plasma-based Accelerators</a:t>
            </a: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92318" y="1220971"/>
            <a:ext cx="3935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Building construction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Now installation of equipment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4928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4503566" y="288433"/>
            <a:ext cx="2808782" cy="52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799" dirty="0">
                <a:solidFill>
                  <a:schemeClr val="bg1"/>
                </a:solidFill>
                <a:latin typeface="Comic Sans MS" pitchFamily="66" charset="0"/>
              </a:rPr>
              <a:t>SCAPA Bunkers</a:t>
            </a:r>
          </a:p>
        </p:txBody>
      </p:sp>
      <p:pic>
        <p:nvPicPr>
          <p:cNvPr id="20" name="Picture 6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7736" y="2131246"/>
            <a:ext cx="6202148" cy="397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3566827" y="4187426"/>
            <a:ext cx="9012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Control Area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545023" y="2416136"/>
            <a:ext cx="402629" cy="1677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5930875" y="2382585"/>
            <a:ext cx="18149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Concrete doors on air skates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2" y="1927528"/>
            <a:ext cx="1199874" cy="17998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305" y="4200706"/>
            <a:ext cx="1199874" cy="17998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5335318" y="2172881"/>
            <a:ext cx="2197685" cy="112400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914305"/>
            <a:endParaRPr lang="en-GB" sz="2400">
              <a:latin typeface="Time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187" y="1222927"/>
            <a:ext cx="1199874" cy="179981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2382704" y="2676169"/>
            <a:ext cx="1207888" cy="649174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305"/>
            <a:endParaRPr lang="en-GB" sz="2400">
              <a:latin typeface="Times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3659094" y="2937598"/>
            <a:ext cx="1207888" cy="649174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305"/>
            <a:endParaRPr lang="en-GB" sz="2400">
              <a:latin typeface="Times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51865" y="272789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latin typeface="Gill Sans MT" panose="020B0502020104020203" pitchFamily="34" charset="0"/>
              </a:rPr>
              <a:t>Health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62466" y="3006101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latin typeface="Gill Sans MT" panose="020B0502020104020203" pitchFamily="34" charset="0"/>
              </a:rPr>
              <a:t>Ions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3734587" y="4841700"/>
            <a:ext cx="292185" cy="46165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305"/>
            <a:endParaRPr lang="en-GB" sz="2400">
              <a:latin typeface="Times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2501535" y="4925580"/>
            <a:ext cx="2942829" cy="58576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914305"/>
            <a:endParaRPr lang="en-GB" sz="2400">
              <a:latin typeface="Times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62966" y="5019245"/>
            <a:ext cx="2522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latin typeface="Gill Sans MT" panose="020B0502020104020203" pitchFamily="34" charset="0"/>
              </a:rPr>
              <a:t>Electrons &amp; Radiation</a:t>
            </a:r>
          </a:p>
        </p:txBody>
      </p:sp>
      <p:cxnSp>
        <p:nvCxnSpPr>
          <p:cNvPr id="33" name="Straight Connector 32"/>
          <p:cNvCxnSpPr>
            <a:stCxn id="31" idx="6"/>
          </p:cNvCxnSpPr>
          <p:nvPr/>
        </p:nvCxnSpPr>
        <p:spPr bwMode="auto">
          <a:xfrm flipV="1">
            <a:off x="5444364" y="4957735"/>
            <a:ext cx="2147356" cy="26073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flipV="1">
            <a:off x="4699220" y="2625839"/>
            <a:ext cx="594158" cy="38795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flipV="1">
            <a:off x="1678101" y="2904046"/>
            <a:ext cx="722776" cy="13281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602081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7" descr="C:\~conferences\2014-01-31-IOPSTFC-PlasmaAccelerationWorkshop\logo_laserla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43" y="5544915"/>
            <a:ext cx="1511141" cy="798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" name="Gruppieren 54"/>
          <p:cNvGrpSpPr>
            <a:grpSpLocks/>
          </p:cNvGrpSpPr>
          <p:nvPr/>
        </p:nvGrpSpPr>
        <p:grpSpPr bwMode="auto">
          <a:xfrm>
            <a:off x="4932326" y="5200465"/>
            <a:ext cx="1712732" cy="1252406"/>
            <a:chOff x="5366961" y="4945060"/>
            <a:chExt cx="1713814" cy="1253083"/>
          </a:xfrm>
        </p:grpSpPr>
        <p:pic>
          <p:nvPicPr>
            <p:cNvPr id="20532" name="Picture 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6961" y="4945060"/>
              <a:ext cx="1284752" cy="725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3" name="Picture 4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6961" y="5667998"/>
              <a:ext cx="1713814" cy="161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4" name="Picture 4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090" y="5846044"/>
              <a:ext cx="937555" cy="175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5" name="Picture 4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8220" y="6021469"/>
              <a:ext cx="842599" cy="176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4" name="Picture 2" descr="E:\Raumfahrt\RaumCon\RaumCon 2011\Vortrag\Abb\es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039" y="5284594"/>
            <a:ext cx="1387329" cy="5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7" descr="Fraunhofer UK Research Limite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592" y="2349614"/>
            <a:ext cx="1809560" cy="49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640" descr="scapa-logo5.t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379" y="2997246"/>
            <a:ext cx="2925456" cy="94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93" name="Gruppieren 1"/>
          <p:cNvGrpSpPr>
            <a:grpSpLocks/>
          </p:cNvGrpSpPr>
          <p:nvPr/>
        </p:nvGrpSpPr>
        <p:grpSpPr bwMode="auto">
          <a:xfrm>
            <a:off x="329060" y="1330677"/>
            <a:ext cx="2774659" cy="792080"/>
            <a:chOff x="572859" y="2762397"/>
            <a:chExt cx="2775178" cy="791752"/>
          </a:xfrm>
        </p:grpSpPr>
        <p:pic>
          <p:nvPicPr>
            <p:cNvPr id="20530" name="Picture 13" descr="C:\Dropbox\SUPA-PhysicsScotlandTransparent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859" y="3061135"/>
              <a:ext cx="2559412" cy="49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31" name="Rectangle 11"/>
            <p:cNvSpPr>
              <a:spLocks noChangeArrowheads="1"/>
            </p:cNvSpPr>
            <p:nvPr/>
          </p:nvSpPr>
          <p:spPr bwMode="auto">
            <a:xfrm>
              <a:off x="1835869" y="2762397"/>
              <a:ext cx="1512168" cy="571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300">
                  <a:solidFill>
                    <a:schemeClr val="tx2"/>
                  </a:solidFill>
                  <a:latin typeface="TheSans UHH" pitchFamily="34" charset="0"/>
                </a:rPr>
                <a:t>www.supa.ac.uk</a:t>
              </a:r>
              <a:endParaRPr lang="en-US" altLang="de-DE" sz="1300" b="1" i="1" baseline="30000">
                <a:solidFill>
                  <a:schemeClr val="tx2"/>
                </a:solidFill>
                <a:latin typeface="TheSans UHH" pitchFamily="34" charset="0"/>
              </a:endParaRPr>
            </a:p>
          </p:txBody>
        </p:sp>
      </p:grpSp>
      <p:grpSp>
        <p:nvGrpSpPr>
          <p:cNvPr id="20494" name="Gruppieren 2"/>
          <p:cNvGrpSpPr>
            <a:grpSpLocks/>
          </p:cNvGrpSpPr>
          <p:nvPr/>
        </p:nvGrpSpPr>
        <p:grpSpPr bwMode="auto">
          <a:xfrm>
            <a:off x="35402" y="4640137"/>
            <a:ext cx="2146074" cy="871445"/>
            <a:chOff x="1418408" y="4783881"/>
            <a:chExt cx="2145636" cy="872656"/>
          </a:xfrm>
        </p:grpSpPr>
        <p:pic>
          <p:nvPicPr>
            <p:cNvPr id="20528" name="Picture 2" descr="CILogo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9118" y="4783881"/>
              <a:ext cx="798905" cy="536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29" name="Rectangle 11"/>
            <p:cNvSpPr>
              <a:spLocks noChangeArrowheads="1"/>
            </p:cNvSpPr>
            <p:nvPr/>
          </p:nvSpPr>
          <p:spPr bwMode="auto">
            <a:xfrm>
              <a:off x="1418408" y="5085229"/>
              <a:ext cx="2145636" cy="571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300">
                  <a:solidFill>
                    <a:schemeClr val="tx2"/>
                  </a:solidFill>
                  <a:latin typeface="TheSans UHH" pitchFamily="34" charset="0"/>
                </a:rPr>
                <a:t>Cockroft Institute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1300">
                  <a:solidFill>
                    <a:schemeClr val="tx2"/>
                  </a:solidFill>
                  <a:latin typeface="TheSans UHH" pitchFamily="34" charset="0"/>
                </a:rPr>
                <a:t>&amp; Daresbury Laboratory</a:t>
              </a:r>
            </a:p>
          </p:txBody>
        </p:sp>
      </p:grpSp>
      <p:sp>
        <p:nvSpPr>
          <p:cNvPr id="20495" name="Rectangle 11"/>
          <p:cNvSpPr>
            <a:spLocks noChangeArrowheads="1"/>
          </p:cNvSpPr>
          <p:nvPr/>
        </p:nvSpPr>
        <p:spPr bwMode="auto">
          <a:xfrm>
            <a:off x="158084" y="3304916"/>
            <a:ext cx="1803211" cy="57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300" dirty="0">
                <a:solidFill>
                  <a:schemeClr val="tx2"/>
                </a:solidFill>
                <a:latin typeface="TheSans UHH" pitchFamily="34" charset="0"/>
              </a:rPr>
              <a:t>CDT: </a:t>
            </a:r>
            <a:r>
              <a:rPr lang="en-US" altLang="de-DE" sz="1300" i="1" dirty="0">
                <a:solidFill>
                  <a:schemeClr val="tx2"/>
                </a:solidFill>
                <a:latin typeface="TheSans UHH" pitchFamily="34" charset="0"/>
              </a:rPr>
              <a:t>Centre for Doctoral </a:t>
            </a:r>
            <a:r>
              <a:rPr lang="en-US" altLang="de-DE" sz="1300" b="1" i="1" dirty="0">
                <a:solidFill>
                  <a:srgbClr val="FF0000"/>
                </a:solidFill>
                <a:latin typeface="TheSans UHH" pitchFamily="34" charset="0"/>
              </a:rPr>
              <a:t>Training</a:t>
            </a:r>
            <a:endParaRPr lang="en-US" altLang="de-DE" sz="1300" b="1" i="1" baseline="30000" dirty="0">
              <a:solidFill>
                <a:srgbClr val="FF0000"/>
              </a:solidFill>
              <a:latin typeface="TheSans UHH" pitchFamily="34" charset="0"/>
            </a:endParaRPr>
          </a:p>
        </p:txBody>
      </p:sp>
      <p:sp>
        <p:nvSpPr>
          <p:cNvPr id="20497" name="Rectangle 11"/>
          <p:cNvSpPr>
            <a:spLocks noChangeArrowheads="1"/>
          </p:cNvSpPr>
          <p:nvPr/>
        </p:nvSpPr>
        <p:spPr bwMode="auto">
          <a:xfrm>
            <a:off x="5579958" y="981332"/>
            <a:ext cx="3058790" cy="57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300">
                <a:latin typeface="TheSans UHH" pitchFamily="34" charset="0"/>
              </a:rPr>
              <a:t>TIC: </a:t>
            </a:r>
            <a:r>
              <a:rPr lang="en-US" altLang="de-DE" sz="1300" i="1">
                <a:latin typeface="TheSans UHH" pitchFamily="34" charset="0"/>
              </a:rPr>
              <a:t>Technology and Innovation Centre</a:t>
            </a:r>
            <a:endParaRPr lang="en-US" altLang="de-DE" sz="1300" b="1" i="1" baseline="30000">
              <a:latin typeface="TheSans UHH" pitchFamily="34" charset="0"/>
            </a:endParaRPr>
          </a:p>
        </p:txBody>
      </p:sp>
      <p:sp>
        <p:nvSpPr>
          <p:cNvPr id="20498" name="Rectangle 11"/>
          <p:cNvSpPr>
            <a:spLocks noChangeArrowheads="1"/>
          </p:cNvSpPr>
          <p:nvPr/>
        </p:nvSpPr>
        <p:spPr bwMode="auto">
          <a:xfrm>
            <a:off x="5241" y="5511582"/>
            <a:ext cx="2127029" cy="57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300" i="1" dirty="0" smtClean="0">
                <a:solidFill>
                  <a:srgbClr val="FF0000"/>
                </a:solidFill>
                <a:latin typeface="TheSans UHH" pitchFamily="34" charset="0"/>
              </a:rPr>
              <a:t>Associate </a:t>
            </a:r>
            <a:r>
              <a:rPr lang="en-US" altLang="de-DE" sz="1300" i="1" dirty="0">
                <a:solidFill>
                  <a:srgbClr val="FF0000"/>
                </a:solidFill>
                <a:latin typeface="TheSans UHH" pitchFamily="34" charset="0"/>
              </a:rPr>
              <a:t>Member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300" i="1" dirty="0" smtClean="0">
                <a:solidFill>
                  <a:srgbClr val="FF0000"/>
                </a:solidFill>
                <a:latin typeface="TheSans UHH" pitchFamily="34" charset="0"/>
              </a:rPr>
              <a:t>since 2013</a:t>
            </a:r>
            <a:endParaRPr lang="en-US" altLang="de-DE" sz="1300" i="1" dirty="0">
              <a:solidFill>
                <a:srgbClr val="FF0000"/>
              </a:solidFill>
              <a:latin typeface="TheSans UHH" pitchFamily="34" charset="0"/>
            </a:endParaRPr>
          </a:p>
        </p:txBody>
      </p:sp>
      <p:pic>
        <p:nvPicPr>
          <p:cNvPr id="20499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832" y="3573448"/>
            <a:ext cx="1353995" cy="64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00" name="Gruppieren 11"/>
          <p:cNvGrpSpPr>
            <a:grpSpLocks/>
          </p:cNvGrpSpPr>
          <p:nvPr/>
        </p:nvGrpSpPr>
        <p:grpSpPr bwMode="auto">
          <a:xfrm>
            <a:off x="48543" y="3930962"/>
            <a:ext cx="1933970" cy="631748"/>
            <a:chOff x="48151" y="3611322"/>
            <a:chExt cx="1934761" cy="632551"/>
          </a:xfrm>
        </p:grpSpPr>
        <p:sp>
          <p:nvSpPr>
            <p:cNvPr id="20526" name="Rectangle 11"/>
            <p:cNvSpPr>
              <a:spLocks noChangeArrowheads="1"/>
            </p:cNvSpPr>
            <p:nvPr/>
          </p:nvSpPr>
          <p:spPr bwMode="auto">
            <a:xfrm>
              <a:off x="179512" y="3614139"/>
              <a:ext cx="180340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de-DE" sz="1300" b="1" baseline="30000" dirty="0">
                <a:solidFill>
                  <a:schemeClr val="tx2"/>
                </a:solidFill>
                <a:latin typeface="TheSans UHH" pitchFamily="34" charset="0"/>
              </a:endParaRPr>
            </a:p>
          </p:txBody>
        </p:sp>
        <p:pic>
          <p:nvPicPr>
            <p:cNvPr id="20527" name="Picture 15" descr="C:\Users\hidding\AppData\Local\Temp\top-logo.gif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51" y="3611322"/>
              <a:ext cx="1659634" cy="632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01" name="AutoShape 36" descr="data:image/jpeg;base64,/9j/4AAQSkZJRgABAQAAAQABAAD/2wCEAAkGBhQSEBQSERQVFRMWFRcVEBgUFBMUFRUXFRQWGBYYFhgaHCYeFxkjGhcXHzAgJycpMS8sFx4xNTAqNiY3LCkBCQoKDgwOGg8PGiokHyUsNCoqKSksLCwuKiwsKSwvKS8sLCwtLCwsLCkpLCwsLC0sLCksLCwpLCksLCwpLCksLP/AABEIAGgAxgMBIgACEQEDEQH/xAAbAAEAAgMBAQAAAAAAAAAAAAAABAUCAwYBB//EAEUQAAEDAgMEBAsDCAsAAAAAAAEAAgMEEQUSIQYTMVFBkpPRFRYiMlNUYXGBkaEjUsEHFDNDZLGywiQ0NUJiY3J0o9Lw/8QAGQEAAgMBAAAAAAAAAAAAAAAAAAIBAwQF/8QALhEAAgIBAwIEBQMFAAAAAAAAAAECEQMSITEEURNBYfBxgZGxsjLh8QUUIqHR/9oADAMBAAIRAxEAPwD7iiIgAi8uo8lWBIGcwT8uCSc1Gr+BKTfBJK1STNHEge8hZ3UXEIGlhLxwBI5hLllJQbjz6hHmmaIsTBleCRl0y66e1TopmuF2kEexc1HRkZXPaclxfnbmeS6aNgAAAsOiy5n9Oz5st+Iq+t/wX5oRjWlmV1gyQEm3QbH3qNX1EjBdrQ5vTqbhVFFXPDjlAcXm9jzVvUdfjw5Y45J/T7CwxOUbR0ayWqHNbyrX6bXstl10Yu0U0eovLr1MAREQAREQAREQAREQAREQAREQAReLAyDMG31tcfBK5JcgYVUWYWuW8iDZcxLI4OJzElptm16F1bm3FlqZRsDcoaLdPt965nXdDLqWnF1XtfyX4cqx8muggLWgl5cSOk6fAKU5t9CsIIQ1oaOA0C22XQxY1CCiUt27Mci9AXhVFgONPmqa2J9ssEzGR2FjldE12vPW6uUG02vIVvyLatgL2FoNr8T7OlRfBAaWuYbEEceBHtVlZLLLk6bHkeqS37lim0qR4FqfUAOa08XXt8Bde1DXEeQQD0XFwucqqp+8BcRmYdLcFl63rf7ZLZ++R8WLxGdQvVBw7eEZpCLHgAB9Spy3YcniQUqq+5XJU6CIitFCIiACIiACIiACIiACIiAI9SXBt2AE8ibKhfiTt6H2sW6W1XRu4afBVfgQZfKJznXMOglcjr8GfI14Lfd/I0YZRjepEyjke4Xe0N5C9z8VLC1U7SGgO4jitq6WFNQV8+pRLkIiK0g5DbCpLcQwpoJAdPLfUi/2JGvPzlUYZjzaWfGZ3guaypiuG2uczQ3S/wD7RT9tP7Rw3/DIT1nxs/Fcfj7rQ40fvVEP0meP5V1sOOM4Ri/NL8zLOVN+/I+ytcslppn3Y082g/QLcuU0ajEhQm4QyxuMxdxJ4/Dkp6KmeGGT9asZSa4NFLBkaG3vbh7uhb0RPGKiqQoRETAEREAEREAEREAEREAEREAYkrFkoJIB4GxUSvne0XaAW9N73HeFU0Vc8POUAl5vbX5rmdR18cOWOOSe/p9C6GJyi2jo16qmTaWnjJZPUQMkHnNMjWkX1FwSsfHCi9ag7ZneunGLaumUtrguFUbT7RtooRK9pfd7WZW2BsblztehrQ53wWUO1VI9wa2pgLjo0CVlyTwA11Ko9to98/cj9XSVU7veYzFH9XP+StxwudS4Fk9tjTtab19Ofu7k9atib+C5LGW3ixAffmYflV1X/VdHi0+eWOTlT4c/r1zT+Coaxl94PvvP0rK5dLBtXy+6Zln5nX7E4i6SprWOcSGGmyAk2aHUwuBy1F12AK+IxYrJC+SSJxaZJqJxsSLsizCQHm0gWIX0nD/ygUcgJdM2I5njLK4MdaN1s3Hg7QjmCs/V9NKLUktnX2RbjyJqmdKiqhtXSetQdtH3p41UnrUHbR96xaJdi60WqKq8aqT1qDto+9PGqk9ag7aPvRol2C0WqKq8aqT1qDto+9PGqk9ag7aPvRpl2C0WqKq8aqT1qDto+9PGqk9ag7aPvRpl2C0WqKq8aqT1qDto+9PGqk9ag7aPvRpl2C0WqKq8aqT1qDto+9PGqk9ag7aPvRpl2C0WqKq8aqT1qDto+9PGqk9ag7aPvRol2C0WyKFQ4tDNfcyxyW87dva+3vtwRRTXJJsrIC9paDa/E+xRfA4bldHo5vyPvVkQvCVln02PJLVJW/fA6nJKkajTNOpa0n2gEp+aM+43qtXjaoGQs6QAfmtwV0ciktn6fQRxItVhUUjHMfExzXAhwLW2N1XYfswyFstnSPMjN3eV2dzY2tcGRtPHKMzuNyb6kq8svCFapyWwrij5lTyZqYvP92lwsH4VLif3KKG3mp2/fMv0qaw/it2Gn+h1/wDl7iPspXO/FYUYvVYaPvMqD8pZz/MuxFU38/xsyvf36lRgGGfnT6SImzZ6erDiOIyXYHD3Fy+q4VsxBAxrWxsLg2NrnlozOMTMrXH22v8ANUX5LaBng2mkLRnaJQxxAzNDpTmAPQDlC7RY+szylNwXC2/2y3FBJWRvBsXo4+o3uTwbF6OPqN7lJsixW+5dSIvg6L0cfUb3J4Oi9HH1G9y5j8rLiMJnIJBvHYgkH9I3kujwl32EWv6tn8IVjg1BTvl19v8AotrVRt8Gxejj6je5eeDovRx9RvcuM2z2pqIp3xUsozRw7x8baR05bxOaSTO1rGkW5ldHsxjDqmhhqHNaHyR5iBo2+vC/AaJ5Ypxgp3syFKLeksPB0Xo4+o3uTwdF6OPqN7l8/wBnttap9XHFVuEDnyObuH0j2tcADYR1GYhzuB4WKvNvNqJaU08UA+0nkLM27MpaG2JysBGd5voLpn0+VTWO939CNcas6TwdF6OPqN7k8HxejZ1G9y5/YnF6qYTMrI3NyOG5kdFuDKxwOpjzGxFlAOO10uJ1FJTmBsUO5c4ytfmyvDS4NtoSbm17WS+FPVJXwr5J1R2OtfRQjiyMdGrWDX5LLwfF6OPqN7lyH5WP6tT/AO8h/e5dBtVi35tSSS7xsRFg172OkAJcAPIaQXE3sBfiVCxyai0/1Ogtb+hP8HRejZ1G9yxNHDcDJHc8BlZc/Cy47Y7aqplrZKWpu5u5E0bnwGnktmAsWZnaG/0WrbOOV2MYeIHNZJup8rnsL2tu3UloIvpfpVi6eayeHJ+V38rI1rTaR3cVK1vmtDeeUBt7e5FzewG0M1VFMKjIZIJnQudGC1r8vSB0LxZskJQk4v7jxkmjrVEronFt2PLSPdb4qWtc8eZpbwvobKnLDVBodOmctHO/PcO8om1+d10tLC5o8pxcekmw+SwdhzCzLYW6OfvvzUljbADkub0HRT6dtzd+9y/LlU6pHq8KyRdYznz+fAX09Fixfa0ssksViD5GVpF+WubRV2FMvV4KecFSfnr+K7fbJt8Pqx+zy/SNx/BclgUP22CH9knP/HH3rqYsrljcnzv+DM8opSS98nY7M4N+aUsVPmzZAQXWte7ieHxVqF7ZFzJNydsvSrYIiKCSDjGDRVULoZ25o3WzC5F7EEajXiFX4JsVS0khkp4y15blJMkj/J00s5xHQFfInWSajpT27EUrsoMU2JpKiYzSxkyFuR5EkjA9trAODSM1grGhwuKCBsEbcsLGloBJNm631OqnKNiH6KT/AEO/hKNcpVFt0RpS3o5bBcDwtk8boJI5JW33DTUmbJpru2l5tpfh0K/xrAIKtgjqGB7QczdS1zXDpa5pBafcVzew9LIIKVxfS5N0zyWw2mtu+GfP51+JtrqrvGa90dVRtDsrJHTCQaWdliLmg39ov8FoyqXi0pNtefwEi1pujdgezUFJn3Idd5Bkc+R8jnZb2uXE8LlbqbA4Y6iWpY20soaJXZneUGCzdL2HDoUPZfEHTCocX5w2qmZGbggMblsARxA1UPAhLLUVEj6iTJFVSxxxAMDMoY2wccuY+dcaj4qpxlcrfx9Rtti4xfA4aprWztzNa9sjdSLPb5p096yxbB4qmF0M7M8bvOFyOBuCCNQQVTYtI+WtbT76SCMU5lvG5rHPdnynyiD5LRqR7RdTNk8QfNRxySHM4hwLgLZw2RzWv008prQ7TmhqUYqSf7WFq+DzB9jqall3sLCJMm7LnSSPJbcHXMTyCyxvZKmq3sfOwuewOaxzXvYWh3GxaQuZwuvmDKKc1Ukj5592+JxjLCwl+bK1rQQWAA5r9GqudsMRlYKeOIlu+lLHuD2RusGOcGte8FrXOIsNL8k7WTxF/lv3IWmuC3wbA4aSIRU7AxgJNhc3J4kk6k+1FA2XM4bK2oJOWS0V5GSyNaWtJbI5gAJDr20vYhFTO1J27GVUX6IiQY8svURABERAEPF6HfQSxXtvI3x342ztLb/VacJwZsMMDCA58MYja+2vmgOI5XtwRE2p1RFK7LJERKSEREAEREAFi5twQdQdD8URAFdSbM0sTw+OnhY9vmuZExrhoRoQNNCR8VIxDC4p25Jo2SNvez2hwuOnXpRFOp3dkUjOkoWRNyxMaxt72Y0NFzxNhp0LKKmazNlaBmcXOsAMzjxJ5nQa+xEUWySPiODQzgCeJkgBu3O0Ot7r8FJjhDQAAAALAAWAA4AexERb4AqMB2ThpWtyxxmUAgy7tjZHXJJuQL9NuKs6ygZKwskY17Dxa8BzTbhcHRETOTbtvcijCgwuOBuSGNkbb3IY0NBPM24n2oiJXuFH/9k="/>
          <p:cNvSpPr>
            <a:spLocks noChangeAspect="1" noChangeArrowheads="1"/>
          </p:cNvSpPr>
          <p:nvPr/>
        </p:nvSpPr>
        <p:spPr bwMode="auto">
          <a:xfrm>
            <a:off x="168737" y="-182183"/>
            <a:ext cx="304768" cy="30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0502" name="AutoShape 38" descr="data:image/jpeg;base64,/9j/4AAQSkZJRgABAQAAAQABAAD/2wCEAAkGBhQSEBQSERQVFRMWFRcVEBgUFBMUFRUXFRQWGBYYFhgaHCYeFxkjGhcXHzAgJycpMS8sFx4xNTAqNiY3LCkBCQoKDgwOGg8PGiokHyUsNCoqKSksLCwuKiwsKSwvKS8sLCwtLCwsLCkpLCwsLC0sLCksLCwpLCksLCwpLCksLP/AABEIAGgAxgMBIgACEQEDEQH/xAAbAAEAAgMBAQAAAAAAAAAAAAAABAUCAwYBB//EAEUQAAEDAgMEBAsDCAsAAAAAAAEAAgMEEQUSIQYTMVFBkpPRFRYiMlNUYXGBkaEjUsEHFDNDZLGywiQ0NUJiY3J0o9Lw/8QAGQEAAgMBAAAAAAAAAAAAAAAAAAIBAwQF/8QALhEAAgIBAwIEBQMFAAAAAAAAAAECEQMSITEEURNBYfBxgZGxsjLh8QUUIqHR/9oADAMBAAIRAxEAPwD7iiIgAi8uo8lWBIGcwT8uCSc1Gr+BKTfBJK1STNHEge8hZ3UXEIGlhLxwBI5hLllJQbjz6hHmmaIsTBleCRl0y66e1TopmuF2kEexc1HRkZXPaclxfnbmeS6aNgAAAsOiy5n9Oz5st+Iq+t/wX5oRjWlmV1gyQEm3QbH3qNX1EjBdrQ5vTqbhVFFXPDjlAcXm9jzVvUdfjw5Y45J/T7CwxOUbR0ayWqHNbyrX6bXstl10Yu0U0eovLr1MAREQAREQAREQAREQAREQAREQAReLAyDMG31tcfBK5JcgYVUWYWuW8iDZcxLI4OJzElptm16F1bm3FlqZRsDcoaLdPt965nXdDLqWnF1XtfyX4cqx8muggLWgl5cSOk6fAKU5t9CsIIQ1oaOA0C22XQxY1CCiUt27Mci9AXhVFgONPmqa2J9ssEzGR2FjldE12vPW6uUG02vIVvyLatgL2FoNr8T7OlRfBAaWuYbEEceBHtVlZLLLk6bHkeqS37lim0qR4FqfUAOa08XXt8Bde1DXEeQQD0XFwucqqp+8BcRmYdLcFl63rf7ZLZ++R8WLxGdQvVBw7eEZpCLHgAB9Spy3YcniQUqq+5XJU6CIitFCIiACIiACIiACIiACIiAI9SXBt2AE8ibKhfiTt6H2sW6W1XRu4afBVfgQZfKJznXMOglcjr8GfI14Lfd/I0YZRjepEyjke4Xe0N5C9z8VLC1U7SGgO4jitq6WFNQV8+pRLkIiK0g5DbCpLcQwpoJAdPLfUi/2JGvPzlUYZjzaWfGZ3guaypiuG2uczQ3S/wD7RT9tP7Rw3/DIT1nxs/Fcfj7rQ40fvVEP0meP5V1sOOM4Ri/NL8zLOVN+/I+ytcslppn3Y082g/QLcuU0ajEhQm4QyxuMxdxJ4/Dkp6KmeGGT9asZSa4NFLBkaG3vbh7uhb0RPGKiqQoRETAEREAEREAEREAEREAEREAYkrFkoJIB4GxUSvne0XaAW9N73HeFU0Vc8POUAl5vbX5rmdR18cOWOOSe/p9C6GJyi2jo16qmTaWnjJZPUQMkHnNMjWkX1FwSsfHCi9ag7ZneunGLaumUtrguFUbT7RtooRK9pfd7WZW2BsblztehrQ53wWUO1VI9wa2pgLjo0CVlyTwA11Ko9to98/cj9XSVU7veYzFH9XP+StxwudS4Fk9tjTtab19Ofu7k9atib+C5LGW3ixAffmYflV1X/VdHi0+eWOTlT4c/r1zT+Coaxl94PvvP0rK5dLBtXy+6Zln5nX7E4i6SprWOcSGGmyAk2aHUwuBy1F12AK+IxYrJC+SSJxaZJqJxsSLsizCQHm0gWIX0nD/ygUcgJdM2I5njLK4MdaN1s3Hg7QjmCs/V9NKLUktnX2RbjyJqmdKiqhtXSetQdtH3p41UnrUHbR96xaJdi60WqKq8aqT1qDto+9PGqk9ag7aPvRol2C0WqKq8aqT1qDto+9PGqk9ag7aPvRpl2C0WqKq8aqT1qDto+9PGqk9ag7aPvRpl2C0WqKq8aqT1qDto+9PGqk9ag7aPvRpl2C0WqKq8aqT1qDto+9PGqk9ag7aPvRpl2C0WqKq8aqT1qDto+9PGqk9ag7aPvRol2C0WyKFQ4tDNfcyxyW87dva+3vtwRRTXJJsrIC9paDa/E+xRfA4bldHo5vyPvVkQvCVln02PJLVJW/fA6nJKkajTNOpa0n2gEp+aM+43qtXjaoGQs6QAfmtwV0ciktn6fQRxItVhUUjHMfExzXAhwLW2N1XYfswyFstnSPMjN3eV2dzY2tcGRtPHKMzuNyb6kq8svCFapyWwrij5lTyZqYvP92lwsH4VLif3KKG3mp2/fMv0qaw/it2Gn+h1/wDl7iPspXO/FYUYvVYaPvMqD8pZz/MuxFU38/xsyvf36lRgGGfnT6SImzZ6erDiOIyXYHD3Fy+q4VsxBAxrWxsLg2NrnlozOMTMrXH22v8ANUX5LaBng2mkLRnaJQxxAzNDpTmAPQDlC7RY+szylNwXC2/2y3FBJWRvBsXo4+o3uTwbF6OPqN7lJsixW+5dSIvg6L0cfUb3J4Oi9HH1G9y5j8rLiMJnIJBvHYgkH9I3kujwl32EWv6tn8IVjg1BTvl19v8AotrVRt8Gxejj6je5eeDovRx9RvcuM2z2pqIp3xUsozRw7x8baR05bxOaSTO1rGkW5ldHsxjDqmhhqHNaHyR5iBo2+vC/AaJ5Ypxgp3syFKLeksPB0Xo4+o3uTwdF6OPqN7l8/wBnttap9XHFVuEDnyObuH0j2tcADYR1GYhzuB4WKvNvNqJaU08UA+0nkLM27MpaG2JysBGd5voLpn0+VTWO939CNcas6TwdF6OPqN7k8HxejZ1G9y5/YnF6qYTMrI3NyOG5kdFuDKxwOpjzGxFlAOO10uJ1FJTmBsUO5c4ytfmyvDS4NtoSbm17WS+FPVJXwr5J1R2OtfRQjiyMdGrWDX5LLwfF6OPqN7lyH5WP6tT/AO8h/e5dBtVi35tSSS7xsRFg172OkAJcAPIaQXE3sBfiVCxyai0/1Ogtb+hP8HRejZ1G9yxNHDcDJHc8BlZc/Cy47Y7aqplrZKWpu5u5E0bnwGnktmAsWZnaG/0WrbOOV2MYeIHNZJup8rnsL2tu3UloIvpfpVi6eayeHJ+V38rI1rTaR3cVK1vmtDeeUBt7e5FzewG0M1VFMKjIZIJnQudGC1r8vSB0LxZskJQk4v7jxkmjrVEronFt2PLSPdb4qWtc8eZpbwvobKnLDVBodOmctHO/PcO8om1+d10tLC5o8pxcekmw+SwdhzCzLYW6OfvvzUljbADkub0HRT6dtzd+9y/LlU6pHq8KyRdYznz+fAX09Fixfa0ssksViD5GVpF+WubRV2FMvV4KecFSfnr+K7fbJt8Pqx+zy/SNx/BclgUP22CH9knP/HH3rqYsrljcnzv+DM8opSS98nY7M4N+aUsVPmzZAQXWte7ieHxVqF7ZFzJNydsvSrYIiKCSDjGDRVULoZ25o3WzC5F7EEajXiFX4JsVS0khkp4y15blJMkj/J00s5xHQFfInWSajpT27EUrsoMU2JpKiYzSxkyFuR5EkjA9trAODSM1grGhwuKCBsEbcsLGloBJNm631OqnKNiH6KT/AEO/hKNcpVFt0RpS3o5bBcDwtk8boJI5JW33DTUmbJpru2l5tpfh0K/xrAIKtgjqGB7QczdS1zXDpa5pBafcVzew9LIIKVxfS5N0zyWw2mtu+GfP51+JtrqrvGa90dVRtDsrJHTCQaWdliLmg39ov8FoyqXi0pNtefwEi1pujdgezUFJn3Idd5Bkc+R8jnZb2uXE8LlbqbA4Y6iWpY20soaJXZneUGCzdL2HDoUPZfEHTCocX5w2qmZGbggMblsARxA1UPAhLLUVEj6iTJFVSxxxAMDMoY2wccuY+dcaj4qpxlcrfx9Rtti4xfA4aprWztzNa9sjdSLPb5p096yxbB4qmF0M7M8bvOFyOBuCCNQQVTYtI+WtbT76SCMU5lvG5rHPdnynyiD5LRqR7RdTNk8QfNRxySHM4hwLgLZw2RzWv008prQ7TmhqUYqSf7WFq+DzB9jqall3sLCJMm7LnSSPJbcHXMTyCyxvZKmq3sfOwuewOaxzXvYWh3GxaQuZwuvmDKKc1Ukj5592+JxjLCwl+bK1rQQWAA5r9GqudsMRlYKeOIlu+lLHuD2RusGOcGte8FrXOIsNL8k7WTxF/lv3IWmuC3wbA4aSIRU7AxgJNhc3J4kk6k+1FA2XM4bK2oJOWS0V5GSyNaWtJbI5gAJDr20vYhFTO1J27GVUX6IiQY8svURABERAEPF6HfQSxXtvI3x342ztLb/VacJwZsMMDCA58MYja+2vmgOI5XtwRE2p1RFK7LJERKSEREAEREAFi5twQdQdD8URAFdSbM0sTw+OnhY9vmuZExrhoRoQNNCR8VIxDC4p25Jo2SNvez2hwuOnXpRFOp3dkUjOkoWRNyxMaxt72Y0NFzxNhp0LKKmazNlaBmcXOsAMzjxJ5nQa+xEUWySPiODQzgCeJkgBu3O0Ot7r8FJjhDQAAAALAAWAA4AexERb4AqMB2ThpWtyxxmUAgy7tjZHXJJuQL9NuKs6ygZKwskY17Dxa8BzTbhcHRETOTbtvcijCgwuOBuSGNkbb3IY0NBPM24n2oiJXuFH/9k="/>
          <p:cNvSpPr>
            <a:spLocks noChangeAspect="1" noChangeArrowheads="1"/>
          </p:cNvSpPr>
          <p:nvPr/>
        </p:nvSpPr>
        <p:spPr bwMode="auto">
          <a:xfrm>
            <a:off x="321121" y="-29799"/>
            <a:ext cx="304768" cy="30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0503" name="AutoShape 40" descr="data:image/jpeg;base64,/9j/4AAQSkZJRgABAQAAAQABAAD/2wCEAAkGBhQSEBQSERQVFRMWFRcVEBgUFBMUFRUXFRQWGBYYFhgaHCYeFxkjGhcXHzAgJycpMS8sFx4xNTAqNiY3LCkBCQoKDgwOGg8PGiokHyUsNCoqKSksLCwuKiwsKSwvKS8sLCwtLCwsLCkpLCwsLC0sLCksLCwpLCksLCwpLCksLP/AABEIAGgAxgMBIgACEQEDEQH/xAAbAAEAAgMBAQAAAAAAAAAAAAAABAUCAwYBB//EAEUQAAEDAgMEBAsDCAsAAAAAAAEAAgMEEQUSIQYTMVFBkpPRFRYiMlNUYXGBkaEjUsEHFDNDZLGywiQ0NUJiY3J0o9Lw/8QAGQEAAgMBAAAAAAAAAAAAAAAAAAIBAwQF/8QALhEAAgIBAwIEBQMFAAAAAAAAAAECEQMSITEEURNBYfBxgZGxsjLh8QUUIqHR/9oADAMBAAIRAxEAPwD7iiIgAi8uo8lWBIGcwT8uCSc1Gr+BKTfBJK1STNHEge8hZ3UXEIGlhLxwBI5hLllJQbjz6hHmmaIsTBleCRl0y66e1TopmuF2kEexc1HRkZXPaclxfnbmeS6aNgAAAsOiy5n9Oz5st+Iq+t/wX5oRjWlmV1gyQEm3QbH3qNX1EjBdrQ5vTqbhVFFXPDjlAcXm9jzVvUdfjw5Y45J/T7CwxOUbR0ayWqHNbyrX6bXstl10Yu0U0eovLr1MAREQAREQAREQAREQAREQAREQAReLAyDMG31tcfBK5JcgYVUWYWuW8iDZcxLI4OJzElptm16F1bm3FlqZRsDcoaLdPt965nXdDLqWnF1XtfyX4cqx8muggLWgl5cSOk6fAKU5t9CsIIQ1oaOA0C22XQxY1CCiUt27Mci9AXhVFgONPmqa2J9ssEzGR2FjldE12vPW6uUG02vIVvyLatgL2FoNr8T7OlRfBAaWuYbEEceBHtVlZLLLk6bHkeqS37lim0qR4FqfUAOa08XXt8Bde1DXEeQQD0XFwucqqp+8BcRmYdLcFl63rf7ZLZ++R8WLxGdQvVBw7eEZpCLHgAB9Spy3YcniQUqq+5XJU6CIitFCIiACIiACIiACIiACIiAI9SXBt2AE8ibKhfiTt6H2sW6W1XRu4afBVfgQZfKJznXMOglcjr8GfI14Lfd/I0YZRjepEyjke4Xe0N5C9z8VLC1U7SGgO4jitq6WFNQV8+pRLkIiK0g5DbCpLcQwpoJAdPLfUi/2JGvPzlUYZjzaWfGZ3guaypiuG2uczQ3S/wD7RT9tP7Rw3/DIT1nxs/Fcfj7rQ40fvVEP0meP5V1sOOM4Ri/NL8zLOVN+/I+ytcslppn3Y082g/QLcuU0ajEhQm4QyxuMxdxJ4/Dkp6KmeGGT9asZSa4NFLBkaG3vbh7uhb0RPGKiqQoRETAEREAEREAEREAEREAEREAYkrFkoJIB4GxUSvne0XaAW9N73HeFU0Vc8POUAl5vbX5rmdR18cOWOOSe/p9C6GJyi2jo16qmTaWnjJZPUQMkHnNMjWkX1FwSsfHCi9ag7ZneunGLaumUtrguFUbT7RtooRK9pfd7WZW2BsblztehrQ53wWUO1VI9wa2pgLjo0CVlyTwA11Ko9to98/cj9XSVU7veYzFH9XP+StxwudS4Fk9tjTtab19Ofu7k9atib+C5LGW3ixAffmYflV1X/VdHi0+eWOTlT4c/r1zT+Coaxl94PvvP0rK5dLBtXy+6Zln5nX7E4i6SprWOcSGGmyAk2aHUwuBy1F12AK+IxYrJC+SSJxaZJqJxsSLsizCQHm0gWIX0nD/ygUcgJdM2I5njLK4MdaN1s3Hg7QjmCs/V9NKLUktnX2RbjyJqmdKiqhtXSetQdtH3p41UnrUHbR96xaJdi60WqKq8aqT1qDto+9PGqk9ag7aPvRol2C0WqKq8aqT1qDto+9PGqk9ag7aPvRpl2C0WqKq8aqT1qDto+9PGqk9ag7aPvRpl2C0WqKq8aqT1qDto+9PGqk9ag7aPvRpl2C0WqKq8aqT1qDto+9PGqk9ag7aPvRpl2C0WqKq8aqT1qDto+9PGqk9ag7aPvRol2C0WyKFQ4tDNfcyxyW87dva+3vtwRRTXJJsrIC9paDa/E+xRfA4bldHo5vyPvVkQvCVln02PJLVJW/fA6nJKkajTNOpa0n2gEp+aM+43qtXjaoGQs6QAfmtwV0ciktn6fQRxItVhUUjHMfExzXAhwLW2N1XYfswyFstnSPMjN3eV2dzY2tcGRtPHKMzuNyb6kq8svCFapyWwrij5lTyZqYvP92lwsH4VLif3KKG3mp2/fMv0qaw/it2Gn+h1/wDl7iPspXO/FYUYvVYaPvMqD8pZz/MuxFU38/xsyvf36lRgGGfnT6SImzZ6erDiOIyXYHD3Fy+q4VsxBAxrWxsLg2NrnlozOMTMrXH22v8ANUX5LaBng2mkLRnaJQxxAzNDpTmAPQDlC7RY+szylNwXC2/2y3FBJWRvBsXo4+o3uTwbF6OPqN7lJsixW+5dSIvg6L0cfUb3J4Oi9HH1G9y5j8rLiMJnIJBvHYgkH9I3kujwl32EWv6tn8IVjg1BTvl19v8AotrVRt8Gxejj6je5eeDovRx9RvcuM2z2pqIp3xUsozRw7x8baR05bxOaSTO1rGkW5ldHsxjDqmhhqHNaHyR5iBo2+vC/AaJ5Ypxgp3syFKLeksPB0Xo4+o3uTwdF6OPqN7l8/wBnttap9XHFVuEDnyObuH0j2tcADYR1GYhzuB4WKvNvNqJaU08UA+0nkLM27MpaG2JysBGd5voLpn0+VTWO939CNcas6TwdF6OPqN7k8HxejZ1G9y5/YnF6qYTMrI3NyOG5kdFuDKxwOpjzGxFlAOO10uJ1FJTmBsUO5c4ytfmyvDS4NtoSbm17WS+FPVJXwr5J1R2OtfRQjiyMdGrWDX5LLwfF6OPqN7lyH5WP6tT/AO8h/e5dBtVi35tSSS7xsRFg172OkAJcAPIaQXE3sBfiVCxyai0/1Ogtb+hP8HRejZ1G9yxNHDcDJHc8BlZc/Cy47Y7aqplrZKWpu5u5E0bnwGnktmAsWZnaG/0WrbOOV2MYeIHNZJup8rnsL2tu3UloIvpfpVi6eayeHJ+V38rI1rTaR3cVK1vmtDeeUBt7e5FzewG0M1VFMKjIZIJnQudGC1r8vSB0LxZskJQk4v7jxkmjrVEronFt2PLSPdb4qWtc8eZpbwvobKnLDVBodOmctHO/PcO8om1+d10tLC5o8pxcekmw+SwdhzCzLYW6OfvvzUljbADkub0HRT6dtzd+9y/LlU6pHq8KyRdYznz+fAX09Fixfa0ssksViD5GVpF+WubRV2FMvV4KecFSfnr+K7fbJt8Pqx+zy/SNx/BclgUP22CH9knP/HH3rqYsrljcnzv+DM8opSS98nY7M4N+aUsVPmzZAQXWte7ieHxVqF7ZFzJNydsvSrYIiKCSDjGDRVULoZ25o3WzC5F7EEajXiFX4JsVS0khkp4y15blJMkj/J00s5xHQFfInWSajpT27EUrsoMU2JpKiYzSxkyFuR5EkjA9trAODSM1grGhwuKCBsEbcsLGloBJNm631OqnKNiH6KT/AEO/hKNcpVFt0RpS3o5bBcDwtk8boJI5JW33DTUmbJpru2l5tpfh0K/xrAIKtgjqGB7QczdS1zXDpa5pBafcVzew9LIIKVxfS5N0zyWw2mtu+GfP51+JtrqrvGa90dVRtDsrJHTCQaWdliLmg39ov8FoyqXi0pNtefwEi1pujdgezUFJn3Idd5Bkc+R8jnZb2uXE8LlbqbA4Y6iWpY20soaJXZneUGCzdL2HDoUPZfEHTCocX5w2qmZGbggMblsARxA1UPAhLLUVEj6iTJFVSxxxAMDMoY2wccuY+dcaj4qpxlcrfx9Rtti4xfA4aprWztzNa9sjdSLPb5p096yxbB4qmF0M7M8bvOFyOBuCCNQQVTYtI+WtbT76SCMU5lvG5rHPdnynyiD5LRqR7RdTNk8QfNRxySHM4hwLgLZw2RzWv008prQ7TmhqUYqSf7WFq+DzB9jqall3sLCJMm7LnSSPJbcHXMTyCyxvZKmq3sfOwuewOaxzXvYWh3GxaQuZwuvmDKKc1Ukj5592+JxjLCwl+bK1rQQWAA5r9GqudsMRlYKeOIlu+lLHuD2RusGOcGte8FrXOIsNL8k7WTxF/lv3IWmuC3wbA4aSIRU7AxgJNhc3J4kk6k+1FA2XM4bK2oJOWS0V5GSyNaWtJbI5gAJDr20vYhFTO1J27GVUX6IiQY8svURABERAEPF6HfQSxXtvI3x342ztLb/VacJwZsMMDCA58MYja+2vmgOI5XtwRE2p1RFK7LJERKSEREAEREAFi5twQdQdD8URAFdSbM0sTw+OnhY9vmuZExrhoRoQNNCR8VIxDC4p25Jo2SNvez2hwuOnXpRFOp3dkUjOkoWRNyxMaxt72Y0NFzxNhp0LKKmazNlaBmcXOsAMzjxJ5nQa+xEUWySPiODQzgCeJkgBu3O0Ot7r8FJjhDQAAAALAAWAA4AexERb4AqMB2ThpWtyxxmUAgy7tjZHXJJuQL9NuKs6ygZKwskY17Dxa8BzTbhcHRETOTbtvcijCgwuOBuSGNkbb3IY0NBPM24n2oiJXuFH/9k="/>
          <p:cNvSpPr>
            <a:spLocks noChangeAspect="1" noChangeArrowheads="1"/>
          </p:cNvSpPr>
          <p:nvPr/>
        </p:nvSpPr>
        <p:spPr bwMode="auto">
          <a:xfrm>
            <a:off x="473505" y="122585"/>
            <a:ext cx="304768" cy="304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0504" name="AutoShape 42" descr="data:image/jpeg;base64,/9j/4AAQSkZJRgABAQAAAQABAAD/2wCEAAkGBhQSEBQSERQVFRMWFRcVEBgUFBMUFRUXFRQWGBYYFhgaHCYeFxkjGhcXHzAgJycpMS8sFx4xNTAqNiY3LCkBCQoKDgwOGg8PGiokHyUsNCoqKSksLCwuKiwsKSwvKS8sLCwtLCwsLCkpLCwsLC0sLCksLCwpLCksLCwpLCksLP/AABEIAGgAxgMBIgACEQEDEQH/xAAbAAEAAgMBAQAAAAAAAAAAAAAABAUCAwYBB//EAEUQAAEDAgMEBAsDCAsAAAAAAAEAAgMEEQUSIQYTMVFBkpPRFRYiMlNUYXGBkaEjUsEHFDNDZLGywiQ0NUJiY3J0o9Lw/8QAGQEAAgMBAAAAAAAAAAAAAAAAAAIBAwQF/8QALhEAAgIBAwIEBQMFAAAAAAAAAAECEQMSITEEURNBYfBxgZGxsjLh8QUUIqHR/9oADAMBAAIRAxEAPwD7iiIgAi8uo8lWBIGcwT8uCSc1Gr+BKTfBJK1STNHEge8hZ3UXEIGlhLxwBI5hLllJQbjz6hHmmaIsTBleCRl0y66e1TopmuF2kEexc1HRkZXPaclxfnbmeS6aNgAAAsOiy5n9Oz5st+Iq+t/wX5oRjWlmV1gyQEm3QbH3qNX1EjBdrQ5vTqbhVFFXPDjlAcXm9jzVvUdfjw5Y45J/T7CwxOUbR0ayWqHNbyrX6bXstl10Yu0U0eovLr1MAREQAREQAREQAREQAREQAREQAReLAyDMG31tcfBK5JcgYVUWYWuW8iDZcxLI4OJzElptm16F1bm3FlqZRsDcoaLdPt965nXdDLqWnF1XtfyX4cqx8muggLWgl5cSOk6fAKU5t9CsIIQ1oaOA0C22XQxY1CCiUt27Mci9AXhVFgONPmqa2J9ssEzGR2FjldE12vPW6uUG02vIVvyLatgL2FoNr8T7OlRfBAaWuYbEEceBHtVlZLLLk6bHkeqS37lim0qR4FqfUAOa08XXt8Bde1DXEeQQD0XFwucqqp+8BcRmYdLcFl63rf7ZLZ++R8WLxGdQvVBw7eEZpCLHgAB9Spy3YcniQUqq+5XJU6CIitFCIiACIiACIiACIiACIiAI9SXBt2AE8ibKhfiTt6H2sW6W1XRu4afBVfgQZfKJznXMOglcjr8GfI14Lfd/I0YZRjepEyjke4Xe0N5C9z8VLC1U7SGgO4jitq6WFNQV8+pRLkIiK0g5DbCpLcQwpoJAdPLfUi/2JGvPzlUYZjzaWfGZ3guaypiuG2uczQ3S/wD7RT9tP7Rw3/DIT1nxs/Fcfj7rQ40fvVEP0meP5V1sOOM4Ri/NL8zLOVN+/I+ytcslppn3Y082g/QLcuU0ajEhQm4QyxuMxdxJ4/Dkp6KmeGGT9asZSa4NFLBkaG3vbh7uhb0RPGKiqQoRETAEREAEREAEREAEREAEREAYkrFkoJIB4GxUSvne0XaAW9N73HeFU0Vc8POUAl5vbX5rmdR18cOWOOSe/p9C6GJyi2jo16qmTaWnjJZPUQMkHnNMjWkX1FwSsfHCi9ag7ZneunGLaumUtrguFUbT7RtooRK9pfd7WZW2BsblztehrQ53wWUO1VI9wa2pgLjo0CVlyTwA11Ko9to98/cj9XSVU7veYzFH9XP+StxwudS4Fk9tjTtab19Ofu7k9atib+C5LGW3ixAffmYflV1X/VdHi0+eWOTlT4c/r1zT+Coaxl94PvvP0rK5dLBtXy+6Zln5nX7E4i6SprWOcSGGmyAk2aHUwuBy1F12AK+IxYrJC+SSJxaZJqJxsSLsizCQHm0gWIX0nD/ygUcgJdM2I5njLK4MdaN1s3Hg7QjmCs/V9NKLUktnX2RbjyJqmdKiqhtXSetQdtH3p41UnrUHbR96xaJdi60WqKq8aqT1qDto+9PGqk9ag7aPvRol2C0WqKq8aqT1qDto+9PGqk9ag7aPvRpl2C0WqKq8aqT1qDto+9PGqk9ag7aPvRpl2C0WqKq8aqT1qDto+9PGqk9ag7aPvRpl2C0WqKq8aqT1qDto+9PGqk9ag7aPvRpl2C0WqKq8aqT1qDto+9PGqk9ag7aPvRol2C0WyKFQ4tDNfcyxyW87dva+3vtwRRTXJJsrIC9paDa/E+xRfA4bldHo5vyPvVkQvCVln02PJLVJW/fA6nJKkajTNOpa0n2gEp+aM+43qtXjaoGQs6QAfmtwV0ciktn6fQRxItVhUUjHMfExzXAhwLW2N1XYfswyFstnSPMjN3eV2dzY2tcGRtPHKMzuNyb6kq8svCFapyWwrij5lTyZqYvP92lwsH4VLif3KKG3mp2/fMv0qaw/it2Gn+h1/wDl7iPspXO/FYUYvVYaPvMqD8pZz/MuxFU38/xsyvf36lRgGGfnT6SImzZ6erDiOIyXYHD3Fy+q4VsxBAxrWxsLg2NrnlozOMTMrXH22v8ANUX5LaBng2mkLRnaJQxxAzNDpTmAPQDlC7RY+szylNwXC2/2y3FBJWRvBsXo4+o3uTwbF6OPqN7lJsixW+5dSIvg6L0cfUb3J4Oi9HH1G9y5j8rLiMJnIJBvHYgkH9I3kujwl32EWv6tn8IVjg1BTvl19v8AotrVRt8Gxejj6je5eeDovRx9RvcuM2z2pqIp3xUsozRw7x8baR05bxOaSTO1rGkW5ldHsxjDqmhhqHNaHyR5iBo2+vC/AaJ5Ypxgp3syFKLeksPB0Xo4+o3uTwdF6OPqN7l8/wBnttap9XHFVuEDnyObuH0j2tcADYR1GYhzuB4WKvNvNqJaU08UA+0nkLM27MpaG2JysBGd5voLpn0+VTWO939CNcas6TwdF6OPqN7k8HxejZ1G9y5/YnF6qYTMrI3NyOG5kdFuDKxwOpjzGxFlAOO10uJ1FJTmBsUO5c4ytfmyvDS4NtoSbm17WS+FPVJXwr5J1R2OtfRQjiyMdGrWDX5LLwfF6OPqN7lyH5WP6tT/AO8h/e5dBtVi35tSSS7xsRFg172OkAJcAPIaQXE3sBfiVCxyai0/1Ogtb+hP8HRejZ1G9yxNHDcDJHc8BlZc/Cy47Y7aqplrZKWpu5u5E0bnwGnktmAsWZnaG/0WrbOOV2MYeIHNZJup8rnsL2tu3UloIvpfpVi6eayeHJ+V38rI1rTaR3cVK1vmtDeeUBt7e5FzewG0M1VFMKjIZIJnQudGC1r8vSB0LxZskJQk4v7jxkmjrVEronFt2PLSPdb4qWtc8eZpbwvobKnLDVBodOmctHO/PcO8om1+d10tLC5o8pxcekmw+SwdhzCzLYW6OfvvzUljbADkub0HRT6dtzd+9y/LlU6pHq8KyRdYznz+fAX09Fixfa0ssksViD5GVpF+WubRV2FMvV4KecFSfnr+K7fbJt8Pqx+zy/SNx/BclgUP22CH9knP/HH3rqYsrljcnzv+DM8opSS98nY7M4N+aUsVPmzZAQXWte7ieHxVqF7ZFzJNydsvSrYIiKCSDjGDRVULoZ25o3WzC5F7EEajXiFX4JsVS0khkp4y15blJMkj/J00s5xHQFfInWSajpT27EUrsoMU2JpKiYzSxkyFuR5EkjA9trAODSM1grGhwuKCBsEbcsLGloBJNm631OqnKNiH6KT/AEO/hKNcpVFt0RpS3o5bBcDwtk8boJI5JW33DTUmbJpru2l5tpfh0K/xrAIKtgjqGB7QczdS1zXDpa5pBafcVzew9LIIKVxfS5N0zyWw2mtu+GfP51+JtrqrvGa90dVRtDsrJHTCQaWdliLmg39ov8FoyqXi0pNtefwEi1pujdgezUFJn3Idd5Bkc+R8jnZb2uXE8LlbqbA4Y6iWpY20soaJXZneUGCzdL2HDoUPZfEHTCocX5w2qmZGbggMblsARxA1UPAhLLUVEj6iTJFVSxxxAMDMoY2wccuY+dcaj4qpxlcrfx9Rtti4xfA4aprWztzNa9sjdSLPb5p096yxbB4qmF0M7M8bvOFyOBuCCNQQVTYtI+WtbT76SCMU5lvG5rHPdnynyiD5LRqR7RdTNk8QfNRxySHM4hwLgLZw2RzWv008prQ7TmhqUYqSf7WFq+DzB9jqall3sLCJMm7LnSSPJbcHXMTyCyxvZKmq3sfOwuewOaxzXvYWh3GxaQuZwuvmDKKc1Ukj5592+JxjLCwl+bK1rQQWAA5r9GqudsMRlYKeOIlu+lLHuD2RusGOcGte8FrXOIsNL8k7WTxF/lv3IWmuC3wbA4aSIRU7AxgJNhc3J4kk6k+1FA2XM4bK2oJOWS0V5GSyNaWtJbI5gAJDr20vYhFTO1J27GVUX6IiQY8svURABERAEPF6HfQSxXtvI3x342ztLb/VacJwZsMMDCA58MYja+2vmgOI5XtwRE2p1RFK7LJERKSEREAEREAFi5twQdQdD8URAFdSbM0sTw+OnhY9vmuZExrhoRoQNNCR8VIxDC4p25Jo2SNvez2hwuOnXpRFOp3dkUjOkoWRNyxMaxt72Y0NFzxNhp0LKKmazNlaBmcXOsAMzjxJ5nQa+xEUWySPiODQzgCeJkgBu3O0Ot7r8FJjhDQAAAALAAWAA4AexERb4AqMB2ThpWtyxxmUAgy7tjZHXJJuQL9NuKs6ygZKwskY17Dxa8BzTbhcHRETOTbtvcijCgwuOBuSGNkbb3IY0NBPM24n2oiJXuFH/9k="/>
          <p:cNvSpPr>
            <a:spLocks noChangeAspect="1" noChangeArrowheads="1"/>
          </p:cNvSpPr>
          <p:nvPr/>
        </p:nvSpPr>
        <p:spPr bwMode="auto">
          <a:xfrm>
            <a:off x="625890" y="274969"/>
            <a:ext cx="304768" cy="304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20505" name="Picture 10" descr="epsrc-logo2.gi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" y="2616947"/>
            <a:ext cx="1811147" cy="64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6" name="Picture 4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302" y="5487772"/>
            <a:ext cx="892082" cy="87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507" name="Gerade Verbindung 7"/>
          <p:cNvCxnSpPr>
            <a:cxnSpLocks noChangeShapeType="1"/>
          </p:cNvCxnSpPr>
          <p:nvPr/>
        </p:nvCxnSpPr>
        <p:spPr bwMode="auto">
          <a:xfrm>
            <a:off x="2095760" y="2262311"/>
            <a:ext cx="882557" cy="673029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08" name="Gerade Verbindung 50"/>
          <p:cNvCxnSpPr>
            <a:cxnSpLocks noChangeShapeType="1"/>
          </p:cNvCxnSpPr>
          <p:nvPr/>
        </p:nvCxnSpPr>
        <p:spPr bwMode="auto">
          <a:xfrm>
            <a:off x="1908455" y="2909944"/>
            <a:ext cx="750809" cy="282546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09" name="Gerade Verbindung 52"/>
          <p:cNvCxnSpPr>
            <a:cxnSpLocks noChangeShapeType="1"/>
          </p:cNvCxnSpPr>
          <p:nvPr/>
        </p:nvCxnSpPr>
        <p:spPr bwMode="auto">
          <a:xfrm>
            <a:off x="1562417" y="3468684"/>
            <a:ext cx="109684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10" name="Gerade Verbindung 55"/>
          <p:cNvCxnSpPr>
            <a:cxnSpLocks noChangeShapeType="1"/>
          </p:cNvCxnSpPr>
          <p:nvPr/>
        </p:nvCxnSpPr>
        <p:spPr bwMode="auto">
          <a:xfrm flipV="1">
            <a:off x="1716389" y="3789326"/>
            <a:ext cx="923828" cy="341276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11" name="Gerade Verbindung 58"/>
          <p:cNvCxnSpPr>
            <a:cxnSpLocks noChangeShapeType="1"/>
          </p:cNvCxnSpPr>
          <p:nvPr/>
        </p:nvCxnSpPr>
        <p:spPr bwMode="auto">
          <a:xfrm>
            <a:off x="3832586" y="2401996"/>
            <a:ext cx="56861" cy="46112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12" name="Gerade Verbindung 61"/>
          <p:cNvCxnSpPr>
            <a:cxnSpLocks noChangeShapeType="1"/>
          </p:cNvCxnSpPr>
          <p:nvPr/>
        </p:nvCxnSpPr>
        <p:spPr bwMode="auto">
          <a:xfrm flipH="1">
            <a:off x="5670435" y="2287708"/>
            <a:ext cx="573027" cy="62223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13" name="Gerade Verbindung 68"/>
          <p:cNvCxnSpPr>
            <a:cxnSpLocks noChangeShapeType="1"/>
          </p:cNvCxnSpPr>
          <p:nvPr/>
        </p:nvCxnSpPr>
        <p:spPr bwMode="auto">
          <a:xfrm flipV="1">
            <a:off x="2111633" y="4102030"/>
            <a:ext cx="876208" cy="877796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pic>
        <p:nvPicPr>
          <p:cNvPr id="20514" name="Picture 9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769" y="2981372"/>
            <a:ext cx="1663525" cy="36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515" name="Gerade Verbindung 72"/>
          <p:cNvCxnSpPr>
            <a:cxnSpLocks noChangeShapeType="1"/>
          </p:cNvCxnSpPr>
          <p:nvPr/>
        </p:nvCxnSpPr>
        <p:spPr bwMode="auto">
          <a:xfrm flipH="1">
            <a:off x="5899011" y="2644858"/>
            <a:ext cx="1131769" cy="43651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16" name="Gerade Verbindung 76"/>
          <p:cNvCxnSpPr>
            <a:cxnSpLocks noChangeShapeType="1"/>
          </p:cNvCxnSpPr>
          <p:nvPr/>
        </p:nvCxnSpPr>
        <p:spPr bwMode="auto">
          <a:xfrm flipH="1">
            <a:off x="5954568" y="3192488"/>
            <a:ext cx="1155578" cy="2015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17" name="Gerade Verbindung 79"/>
          <p:cNvCxnSpPr>
            <a:cxnSpLocks noChangeShapeType="1"/>
          </p:cNvCxnSpPr>
          <p:nvPr/>
        </p:nvCxnSpPr>
        <p:spPr bwMode="auto">
          <a:xfrm flipH="1" flipV="1">
            <a:off x="6033935" y="3644878"/>
            <a:ext cx="1058751" cy="13809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18" name="Gerade Verbindung 83"/>
          <p:cNvCxnSpPr>
            <a:cxnSpLocks noChangeShapeType="1"/>
          </p:cNvCxnSpPr>
          <p:nvPr/>
        </p:nvCxnSpPr>
        <p:spPr bwMode="auto">
          <a:xfrm flipH="1" flipV="1">
            <a:off x="5899011" y="4094093"/>
            <a:ext cx="1049228" cy="728586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19" name="Gerade Verbindung 86"/>
          <p:cNvCxnSpPr>
            <a:cxnSpLocks noChangeShapeType="1"/>
          </p:cNvCxnSpPr>
          <p:nvPr/>
        </p:nvCxnSpPr>
        <p:spPr bwMode="auto">
          <a:xfrm flipV="1">
            <a:off x="4119611" y="4173460"/>
            <a:ext cx="0" cy="1200024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20" name="Gerade Verbindung 91"/>
          <p:cNvCxnSpPr>
            <a:cxnSpLocks noChangeShapeType="1"/>
            <a:stCxn id="20482" idx="0"/>
          </p:cNvCxnSpPr>
          <p:nvPr/>
        </p:nvCxnSpPr>
        <p:spPr bwMode="auto">
          <a:xfrm flipV="1">
            <a:off x="2903714" y="4173460"/>
            <a:ext cx="444453" cy="1371456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pic>
        <p:nvPicPr>
          <p:cNvPr id="20521" name="Picture 12" descr="http://www.indelibledata.co.uk/nhs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804" y="4381400"/>
            <a:ext cx="768270" cy="309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522" name="Gerade Verbindung 109"/>
          <p:cNvCxnSpPr>
            <a:cxnSpLocks noChangeShapeType="1"/>
          </p:cNvCxnSpPr>
          <p:nvPr/>
        </p:nvCxnSpPr>
        <p:spPr bwMode="auto">
          <a:xfrm flipH="1" flipV="1">
            <a:off x="5968854" y="3898851"/>
            <a:ext cx="1377806" cy="482549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23" name="Gerade Verbindung 115"/>
          <p:cNvCxnSpPr>
            <a:cxnSpLocks noChangeShapeType="1"/>
          </p:cNvCxnSpPr>
          <p:nvPr/>
        </p:nvCxnSpPr>
        <p:spPr bwMode="auto">
          <a:xfrm flipH="1" flipV="1">
            <a:off x="4889468" y="4143300"/>
            <a:ext cx="601600" cy="116986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pic>
        <p:nvPicPr>
          <p:cNvPr id="20524" name="Picture 1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177" y="4859188"/>
            <a:ext cx="1468283" cy="40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525" name="Gerade Verbindung 138"/>
          <p:cNvCxnSpPr>
            <a:cxnSpLocks noChangeShapeType="1"/>
          </p:cNvCxnSpPr>
          <p:nvPr/>
        </p:nvCxnSpPr>
        <p:spPr bwMode="auto">
          <a:xfrm flipH="1" flipV="1">
            <a:off x="5670436" y="4102030"/>
            <a:ext cx="1001608" cy="112383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3848" y="361"/>
            <a:ext cx="5940153" cy="1052640"/>
          </a:xfrm>
        </p:spPr>
        <p:txBody>
          <a:bodyPr/>
          <a:lstStyle/>
          <a:p>
            <a:r>
              <a:rPr lang="en-GB" dirty="0" smtClean="0"/>
              <a:t>Scottish Focus – but built on wider collaborations</a:t>
            </a:r>
            <a:endParaRPr lang="en-GB" dirty="0"/>
          </a:p>
        </p:txBody>
      </p:sp>
      <p:pic>
        <p:nvPicPr>
          <p:cNvPr id="77826" name="Picture 2" descr="http://www.sinapse.ac.uk/logo.pn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6551" r="72870" b="15575"/>
          <a:stretch/>
        </p:blipFill>
        <p:spPr bwMode="auto">
          <a:xfrm>
            <a:off x="74817" y="1156910"/>
            <a:ext cx="1641572" cy="431993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3" name="TextBox 2"/>
          <p:cNvSpPr txBox="1"/>
          <p:nvPr/>
        </p:nvSpPr>
        <p:spPr>
          <a:xfrm>
            <a:off x="3270554" y="1203432"/>
            <a:ext cx="14414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Edinburgh</a:t>
            </a:r>
          </a:p>
          <a:p>
            <a:r>
              <a:rPr lang="en-US" b="1" dirty="0" smtClean="0"/>
              <a:t>Glasgow</a:t>
            </a:r>
          </a:p>
          <a:p>
            <a:r>
              <a:rPr lang="en-US" b="1" dirty="0" smtClean="0"/>
              <a:t>UWS</a:t>
            </a:r>
          </a:p>
          <a:p>
            <a:r>
              <a:rPr lang="en-US" b="1" dirty="0" smtClean="0"/>
              <a:t>Strathclyde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76056" y="1698859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NPL</a:t>
            </a:r>
            <a:endParaRPr lang="en-US" sz="2400" b="1" dirty="0"/>
          </a:p>
        </p:txBody>
      </p:sp>
      <p:cxnSp>
        <p:nvCxnSpPr>
          <p:cNvPr id="58" name="Gerade Verbindung 58"/>
          <p:cNvCxnSpPr>
            <a:cxnSpLocks noChangeShapeType="1"/>
          </p:cNvCxnSpPr>
          <p:nvPr/>
        </p:nvCxnSpPr>
        <p:spPr bwMode="auto">
          <a:xfrm flipH="1">
            <a:off x="4939022" y="2199314"/>
            <a:ext cx="334984" cy="69634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pic>
        <p:nvPicPr>
          <p:cNvPr id="3076" name="Picture 4" descr="http://www.portaltotheuniverse.org/static/archives/feeds/feature/feed-123.jp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3" b="18719"/>
          <a:stretch/>
        </p:blipFill>
        <p:spPr bwMode="auto">
          <a:xfrm>
            <a:off x="117339" y="2137998"/>
            <a:ext cx="1742224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9" descr="C:\Users\skb10186\AppData\Local\Microsoft\Windows\Temporary Internet Files\Content.Outlook\95DCQ2E6\MultivistaPhoto-2015-02-20 (2)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675" y="1444722"/>
            <a:ext cx="1193655" cy="7770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82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67986" y="360"/>
            <a:ext cx="6875534" cy="1052625"/>
          </a:xfrm>
        </p:spPr>
        <p:txBody>
          <a:bodyPr/>
          <a:lstStyle/>
          <a:p>
            <a:pPr eaLnBrk="1" hangingPunct="1"/>
            <a:r>
              <a:rPr lang="en-GB" sz="3199" dirty="0">
                <a:ea typeface="ＭＳ Ｐゴシック" pitchFamily="-65" charset="-128"/>
              </a:rPr>
              <a:t>ALPHA-X: </a:t>
            </a:r>
            <a:r>
              <a:rPr lang="en-GB" sz="2000" dirty="0">
                <a:ea typeface="ＭＳ Ｐゴシック" pitchFamily="-65" charset="-128"/>
              </a:rPr>
              <a:t>Advanced Laser Plasma High-energy Accelerators towards X-rays – </a:t>
            </a:r>
            <a:r>
              <a:rPr lang="en-GB" sz="2000" b="1" dirty="0">
                <a:ea typeface="ＭＳ Ｐゴシック" pitchFamily="-65" charset="-128"/>
              </a:rPr>
              <a:t>Template for SCAPA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1064025" y="1094485"/>
            <a:ext cx="529058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b="1" dirty="0">
                <a:solidFill>
                  <a:schemeClr val="accent2"/>
                </a:solidFill>
                <a:latin typeface="+mn-lt"/>
              </a:rPr>
              <a:t>Compact R&amp;D facility to develop and apply femtosecond duration particle, synchrotron,  free-electron laser and gamma ray sources</a:t>
            </a:r>
            <a:endParaRPr lang="en-GB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7172" name="Picture 6" descr="beam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20" y="3644879"/>
            <a:ext cx="8208100" cy="286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473" y="2852799"/>
            <a:ext cx="2160361" cy="1158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Nickel D4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424" y="3357572"/>
            <a:ext cx="1244469" cy="93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713" y="4149649"/>
            <a:ext cx="719061" cy="21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485" y="1125780"/>
            <a:ext cx="2231790" cy="167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3908252" y="2692478"/>
            <a:ext cx="210346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GB" sz="1400" dirty="0">
                <a:solidFill>
                  <a:srgbClr val="FF0000"/>
                </a:solidFill>
              </a:rPr>
              <a:t>electron beam spectrum</a:t>
            </a:r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auto">
          <a:xfrm>
            <a:off x="5724405" y="2997246"/>
            <a:ext cx="1655589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1400" dirty="0">
                <a:solidFill>
                  <a:srgbClr val="FF0000"/>
                </a:solidFill>
              </a:rPr>
              <a:t>phase contrast imaging</a:t>
            </a:r>
          </a:p>
          <a:p>
            <a:pPr algn="r">
              <a:defRPr/>
            </a:pPr>
            <a:r>
              <a:rPr lang="en-GB" sz="1400" dirty="0">
                <a:solidFill>
                  <a:srgbClr val="FF0000"/>
                </a:solidFill>
              </a:rPr>
              <a:t>with 50 </a:t>
            </a:r>
            <a:r>
              <a:rPr lang="en-GB" sz="1400" dirty="0" err="1">
                <a:solidFill>
                  <a:srgbClr val="FF0000"/>
                </a:solidFill>
              </a:rPr>
              <a:t>keV</a:t>
            </a:r>
            <a:r>
              <a:rPr lang="en-GB" sz="1400" dirty="0">
                <a:solidFill>
                  <a:srgbClr val="FF0000"/>
                </a:solidFill>
              </a:rPr>
              <a:t> photons</a:t>
            </a:r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2340210" y="6092545"/>
            <a:ext cx="309688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1600" dirty="0">
                <a:solidFill>
                  <a:srgbClr val="FF0000"/>
                </a:solidFill>
              </a:rPr>
              <a:t>beam emittance: &lt;1 </a:t>
            </a:r>
            <a:r>
              <a:rPr lang="en-GB" sz="1600" dirty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GB" sz="1600" dirty="0">
                <a:solidFill>
                  <a:srgbClr val="FF0000"/>
                </a:solidFill>
              </a:rPr>
              <a:t> mm </a:t>
            </a:r>
            <a:r>
              <a:rPr lang="en-GB" sz="1600" dirty="0" err="1">
                <a:solidFill>
                  <a:srgbClr val="FF0000"/>
                </a:solidFill>
              </a:rPr>
              <a:t>mrad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auto">
          <a:xfrm flipH="1" flipV="1">
            <a:off x="3491027" y="5013159"/>
            <a:ext cx="144447" cy="1079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</p:spPr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345726" y="2605817"/>
            <a:ext cx="1439711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1400" dirty="0">
                <a:solidFill>
                  <a:srgbClr val="FF0000"/>
                </a:solidFill>
              </a:rPr>
              <a:t>CTR:  electron bunch duration: 1-3 </a:t>
            </a:r>
            <a:r>
              <a:rPr lang="en-GB" sz="1400" dirty="0" err="1">
                <a:solidFill>
                  <a:srgbClr val="FF0000"/>
                </a:solidFill>
              </a:rPr>
              <a:t>fs</a:t>
            </a:r>
            <a:endParaRPr lang="en-GB" sz="1400" dirty="0">
              <a:solidFill>
                <a:srgbClr val="FF0000"/>
              </a:solidFill>
            </a:endParaRPr>
          </a:p>
        </p:txBody>
      </p:sp>
      <p:graphicFrame>
        <p:nvGraphicFramePr>
          <p:cNvPr id="7182" name="Object 17"/>
          <p:cNvGraphicFramePr>
            <a:graphicFrameLocks noChangeAspect="1"/>
          </p:cNvGraphicFramePr>
          <p:nvPr/>
        </p:nvGraphicFramePr>
        <p:xfrm>
          <a:off x="4284693" y="3068676"/>
          <a:ext cx="717475" cy="412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9" imgW="596900" imgH="381000" progId="Equation.DSMT4">
                  <p:embed/>
                </p:oleObj>
              </mc:Choice>
              <mc:Fallback>
                <p:oleObj name="Equation" r:id="rId9" imgW="596900" imgH="381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93" y="3068676"/>
                        <a:ext cx="717475" cy="41270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1" name="Text Box 18"/>
          <p:cNvSpPr txBox="1">
            <a:spLocks noChangeArrowheads="1"/>
          </p:cNvSpPr>
          <p:nvPr/>
        </p:nvSpPr>
        <p:spPr bwMode="auto">
          <a:xfrm>
            <a:off x="481" y="6460807"/>
            <a:ext cx="9143040" cy="40011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000" b="1"/>
              <a:t>Brilliant particle source: 10 MeV </a:t>
            </a:r>
            <a:r>
              <a:rPr lang="en-GB" sz="2000" b="1">
                <a:cs typeface="Arial" pitchFamily="34" charset="0"/>
              </a:rPr>
              <a:t>→</a:t>
            </a:r>
            <a:r>
              <a:rPr lang="en-GB" sz="2000" b="1"/>
              <a:t> GeV,   kA peak current, fs duration</a:t>
            </a:r>
          </a:p>
        </p:txBody>
      </p:sp>
      <p:sp>
        <p:nvSpPr>
          <p:cNvPr id="1042" name="Text Box 19"/>
          <p:cNvSpPr txBox="1">
            <a:spLocks noChangeArrowheads="1"/>
          </p:cNvSpPr>
          <p:nvPr/>
        </p:nvSpPr>
        <p:spPr bwMode="auto">
          <a:xfrm>
            <a:off x="7519298" y="5157607"/>
            <a:ext cx="65595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GB" sz="2000" dirty="0">
                <a:solidFill>
                  <a:srgbClr val="FF0000"/>
                </a:solidFill>
              </a:rPr>
              <a:t>FEL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1609" y="5356024"/>
            <a:ext cx="81144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dirty="0">
                <a:latin typeface="+mn-lt"/>
              </a:rPr>
              <a:t>1J 30 </a:t>
            </a:r>
            <a:r>
              <a:rPr lang="en-GB" sz="1400" dirty="0" err="1">
                <a:latin typeface="+mn-lt"/>
              </a:rPr>
              <a:t>fs</a:t>
            </a:r>
            <a:endParaRPr lang="en-GB" sz="1400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7949" y="3951233"/>
            <a:ext cx="1295264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n-lt"/>
              </a:rPr>
              <a:t> capillary &amp;</a:t>
            </a:r>
            <a:endParaRPr lang="en-GB" sz="1600" baseline="-25000" dirty="0">
              <a:latin typeface="+mn-lt"/>
            </a:endParaRPr>
          </a:p>
        </p:txBody>
      </p:sp>
      <p:graphicFrame>
        <p:nvGraphicFramePr>
          <p:cNvPr id="7187" name="Object 3"/>
          <p:cNvGraphicFramePr>
            <a:graphicFrameLocks noChangeAspect="1"/>
          </p:cNvGraphicFramePr>
          <p:nvPr>
            <p:extLst/>
          </p:nvPr>
        </p:nvGraphicFramePr>
        <p:xfrm>
          <a:off x="1845825" y="2428449"/>
          <a:ext cx="1890515" cy="1334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Graph" r:id="rId11" imgW="4276954" imgH="3023616" progId="Origin50.Graph">
                  <p:embed/>
                </p:oleObj>
              </mc:Choice>
              <mc:Fallback>
                <p:oleObj name="Graph" r:id="rId11" imgW="4276954" imgH="3023616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5825" y="2428449"/>
                        <a:ext cx="1890515" cy="13349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6803792" y="5732221"/>
            <a:ext cx="223179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chemeClr val="accent2"/>
                </a:solidFill>
                <a:latin typeface="Symbol" pitchFamily="18" charset="2"/>
              </a:rPr>
              <a:t>l</a:t>
            </a:r>
            <a:r>
              <a:rPr lang="en-GB" sz="2000" dirty="0">
                <a:solidFill>
                  <a:schemeClr val="accent2"/>
                </a:solidFill>
                <a:latin typeface="Arial Unicode MS" pitchFamily="34" charset="-128"/>
              </a:rPr>
              <a:t> = 2.8 nm – 1 </a:t>
            </a:r>
            <a:r>
              <a:rPr lang="en-GB" sz="2000" dirty="0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GB" sz="2000" dirty="0">
                <a:solidFill>
                  <a:schemeClr val="accent2"/>
                </a:solidFill>
                <a:latin typeface="Arial Unicode MS" pitchFamily="34" charset="-128"/>
              </a:rPr>
              <a:t>m (&lt;1GeV beam)</a:t>
            </a:r>
            <a:endParaRPr lang="en-GB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6526088" y="2045975"/>
            <a:ext cx="16369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bg1"/>
                </a:solidFill>
                <a:latin typeface="+mn-lt"/>
              </a:rPr>
              <a:t>ALPHA-X </a:t>
            </a:r>
          </a:p>
          <a:p>
            <a:pPr>
              <a:defRPr/>
            </a:pPr>
            <a:r>
              <a:rPr lang="en-GB" dirty="0">
                <a:solidFill>
                  <a:schemeClr val="bg1"/>
                </a:solidFill>
                <a:latin typeface="+mn-lt"/>
              </a:rPr>
              <a:t>@ Strathclyde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8243" y="5076214"/>
            <a:ext cx="1072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+mn-lt"/>
              </a:rPr>
              <a:t>30-40 TW</a:t>
            </a: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811607" y="2110991"/>
            <a:ext cx="57048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dirty="0"/>
              <a:t>Jaroszynski et al., (Royal Society Transactions, 2006)</a:t>
            </a:r>
          </a:p>
        </p:txBody>
      </p:sp>
      <p:pic>
        <p:nvPicPr>
          <p:cNvPr id="25" name="Picture 2" descr="NatureFac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2615" y="1145735"/>
            <a:ext cx="694104" cy="913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23253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0" y="-17463"/>
            <a:ext cx="5292080" cy="1143001"/>
          </a:xfrm>
        </p:spPr>
        <p:txBody>
          <a:bodyPr/>
          <a:lstStyle/>
          <a:p>
            <a:r>
              <a:rPr lang="en-US" dirty="0" smtClean="0"/>
              <a:t>NPP research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3212976"/>
            <a:ext cx="80858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Selected examples of research undertaken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37640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dirty="0" smtClean="0"/>
              <a:t>NPP Main results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212744"/>
            <a:ext cx="781236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Radiotherapy</a:t>
            </a:r>
            <a:r>
              <a:rPr lang="en-GB" dirty="0" smtClean="0"/>
              <a:t> – </a:t>
            </a:r>
            <a:r>
              <a:rPr lang="en-GB" dirty="0" err="1" smtClean="0"/>
              <a:t>Dosimetry</a:t>
            </a:r>
            <a:r>
              <a:rPr lang="en-GB" dirty="0" smtClean="0"/>
              <a:t>, radiobiology – collaboration between Strathclyde  &amp; Glasgow (Three experiments) – A. </a:t>
            </a:r>
            <a:r>
              <a:rPr lang="en-GB" dirty="0" err="1" smtClean="0"/>
              <a:t>Subiel</a:t>
            </a:r>
            <a:r>
              <a:rPr lang="en-GB" dirty="0" smtClean="0"/>
              <a:t> et al.,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Sprites</a:t>
            </a:r>
            <a:r>
              <a:rPr lang="en-GB" dirty="0" smtClean="0"/>
              <a:t> in dusty atmospheres – D. Diver et al., Glasgow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Trojan Horse </a:t>
            </a:r>
            <a:r>
              <a:rPr lang="en-GB" dirty="0" smtClean="0"/>
              <a:t>– way to very high brightness beams: laser and beam driven accelerators (B. </a:t>
            </a:r>
            <a:r>
              <a:rPr lang="en-GB" dirty="0" err="1" smtClean="0"/>
              <a:t>Hidding</a:t>
            </a:r>
            <a:r>
              <a:rPr lang="en-GB" dirty="0" smtClean="0"/>
              <a:t> et al., Strathclyde)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Dense matter interactions </a:t>
            </a:r>
            <a:r>
              <a:rPr lang="en-GB" dirty="0" smtClean="0"/>
              <a:t>and laser driven ion acceleration (P. McKenna et al., Strathclyde)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Compton backscatter: </a:t>
            </a:r>
            <a:r>
              <a:rPr lang="en-GB" dirty="0" smtClean="0"/>
              <a:t>LWFA &amp; laser (C. Murphy et al., Edinburgh)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Nuclear physics studies </a:t>
            </a:r>
            <a:r>
              <a:rPr lang="en-GB" dirty="0" smtClean="0"/>
              <a:t>at </a:t>
            </a:r>
            <a:r>
              <a:rPr lang="en-GB" dirty="0" err="1" smtClean="0"/>
              <a:t>Maintz</a:t>
            </a:r>
            <a:r>
              <a:rPr lang="en-GB" dirty="0" smtClean="0"/>
              <a:t> (D. Ireland et al., Glasgow)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Attosecond pulses </a:t>
            </a:r>
            <a:r>
              <a:rPr lang="en-GB" dirty="0" smtClean="0"/>
              <a:t>from LWFA – theory (ZM Sheng et al., Strathclyde)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High power mm-wave </a:t>
            </a:r>
            <a:r>
              <a:rPr lang="en-GB" dirty="0" smtClean="0"/>
              <a:t>(THz) source (beam driven) – W. He et al., Strathclyde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 smtClean="0"/>
              <a:t>Polarimeter</a:t>
            </a:r>
            <a:r>
              <a:rPr lang="en-GB" dirty="0" smtClean="0"/>
              <a:t> – D. Watts et al., </a:t>
            </a:r>
            <a:r>
              <a:rPr lang="en-GB" dirty="0" smtClean="0"/>
              <a:t>Edinburgh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Fast </a:t>
            </a:r>
            <a:r>
              <a:rPr lang="en-GB" b="1" dirty="0"/>
              <a:t>timing </a:t>
            </a:r>
            <a:r>
              <a:rPr lang="en-GB" b="1" dirty="0" err="1"/>
              <a:t>hodoscope</a:t>
            </a:r>
            <a:r>
              <a:rPr lang="en-GB" b="1" dirty="0"/>
              <a:t> </a:t>
            </a:r>
            <a:r>
              <a:rPr lang="en-GB" dirty="0" smtClean="0"/>
              <a:t>- Hall </a:t>
            </a:r>
            <a:r>
              <a:rPr lang="en-GB" dirty="0"/>
              <a:t>B with </a:t>
            </a:r>
            <a:r>
              <a:rPr lang="en-GB" dirty="0" smtClean="0"/>
              <a:t>CLAS12 – Dan Watts Edinburgh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Coherent attosecond VUV pulses </a:t>
            </a:r>
            <a:r>
              <a:rPr lang="en-GB" dirty="0" smtClean="0"/>
              <a:t>from LWFA – </a:t>
            </a:r>
            <a:r>
              <a:rPr lang="en-GB" dirty="0" smtClean="0"/>
              <a:t>Dino Jaroszynski </a:t>
            </a:r>
            <a:r>
              <a:rPr lang="en-GB" dirty="0" smtClean="0"/>
              <a:t>et al., Strathclyde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Radiotherapy and medical radioisotopes produced by LWFA </a:t>
            </a:r>
            <a:r>
              <a:rPr lang="en-GB" dirty="0" smtClean="0"/>
              <a:t>– collaboration between Strathclyde, Glasgow and SINAPSE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Picture 3" descr="r03S26_Scintilla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670150" y="2834272"/>
            <a:ext cx="1493420" cy="1493420"/>
          </a:xfrm>
          <a:prstGeom prst="rect">
            <a:avLst/>
          </a:prstGeom>
        </p:spPr>
      </p:pic>
      <p:grpSp>
        <p:nvGrpSpPr>
          <p:cNvPr id="6" name="Gruppieren 4"/>
          <p:cNvGrpSpPr>
            <a:grpSpLocks noChangeAspect="1"/>
          </p:cNvGrpSpPr>
          <p:nvPr/>
        </p:nvGrpSpPr>
        <p:grpSpPr bwMode="auto">
          <a:xfrm>
            <a:off x="7674318" y="4292010"/>
            <a:ext cx="1470056" cy="1046019"/>
            <a:chOff x="91028" y="76577"/>
            <a:chExt cx="5139591" cy="3656931"/>
          </a:xfrm>
        </p:grpSpPr>
        <p:pic>
          <p:nvPicPr>
            <p:cNvPr id="7" name="Grafik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28" y="76577"/>
              <a:ext cx="5139591" cy="3656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Ellipse 3"/>
            <p:cNvSpPr/>
            <p:nvPr/>
          </p:nvSpPr>
          <p:spPr bwMode="auto">
            <a:xfrm>
              <a:off x="3419872" y="1556792"/>
              <a:ext cx="1224136" cy="648072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softEdge rad="63500"/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de-DE"/>
            </a:p>
          </p:txBody>
        </p:sp>
      </p:grpSp>
      <p:pic>
        <p:nvPicPr>
          <p:cNvPr id="10" name="Picture 12" descr="solenoid_construct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6" b="22297"/>
          <a:stretch/>
        </p:blipFill>
        <p:spPr bwMode="auto">
          <a:xfrm>
            <a:off x="0" y="6246048"/>
            <a:ext cx="1763688" cy="61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917" y="6246000"/>
            <a:ext cx="663418" cy="62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0110518Run11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26959" r="29756" b="22763"/>
          <a:stretch>
            <a:fillRect/>
          </a:stretch>
        </p:blipFill>
        <p:spPr bwMode="auto">
          <a:xfrm>
            <a:off x="1763688" y="6246000"/>
            <a:ext cx="436762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20110518Run16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9" t="17159" r="30710" b="19424"/>
          <a:stretch>
            <a:fillRect/>
          </a:stretch>
        </p:blipFill>
        <p:spPr bwMode="auto">
          <a:xfrm>
            <a:off x="2203506" y="6246000"/>
            <a:ext cx="512292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931" y="6246000"/>
            <a:ext cx="1527416" cy="612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9028" y="1155579"/>
            <a:ext cx="1450486" cy="925601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3" t="7555" r="17768" b="15898"/>
          <a:stretch/>
        </p:blipFill>
        <p:spPr bwMode="auto">
          <a:xfrm>
            <a:off x="7665333" y="5279790"/>
            <a:ext cx="1488026" cy="157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focused2D.png"/>
          <p:cNvPicPr>
            <a:picLocks noChangeAspect="1"/>
          </p:cNvPicPr>
          <p:nvPr/>
        </p:nvPicPr>
        <p:blipFill rotWithShape="1">
          <a:blip r:embed="rId11" cstate="print"/>
          <a:srcRect l="16195" t="19944" r="11340" b="22084"/>
          <a:stretch/>
        </p:blipFill>
        <p:spPr>
          <a:xfrm>
            <a:off x="7665333" y="2168386"/>
            <a:ext cx="1500958" cy="9005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679" y="6223805"/>
            <a:ext cx="632105" cy="63159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28171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7864" y="197989"/>
            <a:ext cx="5795657" cy="733253"/>
          </a:xfrm>
        </p:spPr>
        <p:txBody>
          <a:bodyPr/>
          <a:lstStyle/>
          <a:p>
            <a:r>
              <a:rPr lang="en-GB" dirty="0" smtClean="0"/>
              <a:t>ELI: High </a:t>
            </a:r>
            <a:r>
              <a:rPr lang="en-GB" dirty="0" smtClean="0"/>
              <a:t>Field Physics: radiation reaction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75" y="1710640"/>
            <a:ext cx="4392027" cy="32940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977" y="1412988"/>
            <a:ext cx="7560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+mn-lt"/>
              </a:rPr>
              <a:t>Cooling of electron beam </a:t>
            </a:r>
            <a:r>
              <a:rPr lang="en-GB" dirty="0" smtClean="0">
                <a:latin typeface="+mn-lt"/>
              </a:rPr>
              <a:t>due to radiation reaction and including quantum effects</a:t>
            </a:r>
            <a:endParaRPr lang="en-GB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992" y="4725008"/>
            <a:ext cx="5507526" cy="18489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6004" y="2427380"/>
            <a:ext cx="40675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+mn-lt"/>
              </a:rPr>
              <a:t>Kravets</a:t>
            </a:r>
            <a:r>
              <a:rPr lang="en-GB" sz="1600" dirty="0">
                <a:latin typeface="+mn-lt"/>
              </a:rPr>
              <a:t>, Noble, Jaroszynski, PRE (2013)</a:t>
            </a:r>
          </a:p>
          <a:p>
            <a:endParaRPr lang="en-GB" sz="1600" dirty="0">
              <a:latin typeface="+mn-lt"/>
            </a:endParaRPr>
          </a:p>
          <a:p>
            <a:r>
              <a:rPr lang="en-GB" sz="1600" dirty="0" err="1">
                <a:latin typeface="+mn-lt"/>
              </a:rPr>
              <a:t>Yoffe</a:t>
            </a:r>
            <a:r>
              <a:rPr lang="en-GB" sz="1600" dirty="0">
                <a:latin typeface="+mn-lt"/>
              </a:rPr>
              <a:t> et al., ARXIV 1410.1759 (2014)</a:t>
            </a:r>
          </a:p>
          <a:p>
            <a:endParaRPr lang="en-GB" sz="1600">
              <a:latin typeface="+mn-lt"/>
            </a:endParaRPr>
          </a:p>
          <a:p>
            <a:r>
              <a:rPr lang="en-GB" sz="1600">
                <a:latin typeface="+mn-lt"/>
              </a:rPr>
              <a:t>Noble </a:t>
            </a:r>
            <a:r>
              <a:rPr lang="en-GB" sz="1600" dirty="0">
                <a:latin typeface="+mn-lt"/>
              </a:rPr>
              <a:t>et al., Journal of Mathematical Physics 54, 043101 (2013)</a:t>
            </a:r>
          </a:p>
          <a:p>
            <a:endParaRPr lang="en-GB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413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Presentation Master">
  <a:themeElements>
    <a:clrScheme name="1_Presentation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Presentation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65" charset="0"/>
          </a:defRPr>
        </a:defPPr>
      </a:lstStyle>
    </a:lnDef>
  </a:objectDefaults>
  <a:extraClrSchemeLst>
    <a:extraClrScheme>
      <a:clrScheme name="1_Presentation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sentation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sentation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sentation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sentation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sentation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sentation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sentation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sentation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sentation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sentation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sentation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5474</TotalTime>
  <Words>1724</Words>
  <Application>Microsoft Office PowerPoint</Application>
  <PresentationFormat>On-screen Show (4:3)</PresentationFormat>
  <Paragraphs>241</Paragraphs>
  <Slides>21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 Unicode MS</vt:lpstr>
      <vt:lpstr>ＭＳ Ｐゴシック</vt:lpstr>
      <vt:lpstr>Arial</vt:lpstr>
      <vt:lpstr>Calibri</vt:lpstr>
      <vt:lpstr>Comic Sans MS</vt:lpstr>
      <vt:lpstr>Corbel</vt:lpstr>
      <vt:lpstr>Gill Sans MT</vt:lpstr>
      <vt:lpstr>Symbol</vt:lpstr>
      <vt:lpstr>TheSans UHH</vt:lpstr>
      <vt:lpstr>Times</vt:lpstr>
      <vt:lpstr>Times New Roman</vt:lpstr>
      <vt:lpstr>1_Presentation Master</vt:lpstr>
      <vt:lpstr>Equation</vt:lpstr>
      <vt:lpstr>Graph</vt:lpstr>
      <vt:lpstr>PowerPoint Presentation</vt:lpstr>
      <vt:lpstr>PowerPoint Presentation</vt:lpstr>
      <vt:lpstr>Scottish Centre for the Application of Plasma-based Accelerators </vt:lpstr>
      <vt:lpstr>PowerPoint Presentation</vt:lpstr>
      <vt:lpstr>Scottish Focus – but built on wider collaborations</vt:lpstr>
      <vt:lpstr>ALPHA-X: Advanced Laser Plasma High-energy Accelerators towards X-rays – Template for SCAPA</vt:lpstr>
      <vt:lpstr>NPP research</vt:lpstr>
      <vt:lpstr>NPP Main results</vt:lpstr>
      <vt:lpstr>ELI: High Field Physics: radiation reaction</vt:lpstr>
      <vt:lpstr>Ion Channel Laser: towards a compact coherent X-ray source</vt:lpstr>
      <vt:lpstr>Focussing Very High Energy Electrons for Radiotherapy</vt:lpstr>
      <vt:lpstr>Theoretical and numerical studies of laser-plasma based electron acceleration and radiation</vt:lpstr>
      <vt:lpstr>Glasgow Nuclear Physics Group – Highlights 2014</vt:lpstr>
      <vt:lpstr>Glasgow: Nuclear Physics Group – Highlights 2014</vt:lpstr>
      <vt:lpstr>PowerPoint Presentation</vt:lpstr>
      <vt:lpstr>New grants and awards</vt:lpstr>
      <vt:lpstr>Publications</vt:lpstr>
      <vt:lpstr>Strategy – multi-disciplinary teams to create an applications programme</vt:lpstr>
      <vt:lpstr>Uniqueness and Competitiveness</vt:lpstr>
      <vt:lpstr>Strategy - SCAPA: develop an Academic Programme </vt:lpstr>
      <vt:lpstr>FIN  Thank you</vt:lpstr>
    </vt:vector>
  </TitlesOfParts>
  <Company>Iain Ross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Iain Ross</dc:creator>
  <cp:lastModifiedBy>Dino</cp:lastModifiedBy>
  <cp:revision>472</cp:revision>
  <cp:lastPrinted>2011-05-06T07:44:25Z</cp:lastPrinted>
  <dcterms:created xsi:type="dcterms:W3CDTF">2011-05-06T07:23:27Z</dcterms:created>
  <dcterms:modified xsi:type="dcterms:W3CDTF">2015-03-22T23:24:20Z</dcterms:modified>
</cp:coreProperties>
</file>