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7"/>
  </p:notesMasterIdLst>
  <p:sldIdLst>
    <p:sldId id="256" r:id="rId2"/>
    <p:sldId id="268" r:id="rId3"/>
    <p:sldId id="269" r:id="rId4"/>
    <p:sldId id="292" r:id="rId5"/>
    <p:sldId id="265" r:id="rId6"/>
    <p:sldId id="275" r:id="rId7"/>
    <p:sldId id="306" r:id="rId8"/>
    <p:sldId id="270" r:id="rId9"/>
    <p:sldId id="263" r:id="rId10"/>
    <p:sldId id="272" r:id="rId11"/>
    <p:sldId id="291" r:id="rId12"/>
    <p:sldId id="273" r:id="rId13"/>
    <p:sldId id="278" r:id="rId14"/>
    <p:sldId id="290" r:id="rId15"/>
    <p:sldId id="286" r:id="rId16"/>
    <p:sldId id="282" r:id="rId17"/>
    <p:sldId id="302" r:id="rId18"/>
    <p:sldId id="264" r:id="rId19"/>
    <p:sldId id="277" r:id="rId20"/>
    <p:sldId id="271" r:id="rId21"/>
    <p:sldId id="297" r:id="rId22"/>
    <p:sldId id="294" r:id="rId23"/>
    <p:sldId id="298" r:id="rId24"/>
    <p:sldId id="299" r:id="rId25"/>
    <p:sldId id="293" r:id="rId26"/>
    <p:sldId id="295" r:id="rId27"/>
    <p:sldId id="296" r:id="rId28"/>
    <p:sldId id="307" r:id="rId29"/>
    <p:sldId id="303" r:id="rId30"/>
    <p:sldId id="304" r:id="rId31"/>
    <p:sldId id="305" r:id="rId32"/>
    <p:sldId id="289" r:id="rId33"/>
    <p:sldId id="300" r:id="rId34"/>
    <p:sldId id="285" r:id="rId35"/>
    <p:sldId id="267" r:id="rId36"/>
  </p:sldIdLst>
  <p:sldSz cx="9144000" cy="6858000" type="screen4x3"/>
  <p:notesSz cx="6858000" cy="9144000"/>
  <p:embeddedFontLst>
    <p:embeddedFont>
      <p:font typeface="Calibri" pitchFamily="34" charset="0"/>
      <p:regular r:id="rId38"/>
      <p:bold r:id="rId39"/>
      <p:italic r:id="rId40"/>
      <p:boldItalic r:id="rId41"/>
    </p:embeddedFont>
  </p:embeddedFontLst>
  <p:custDataLst>
    <p:tags r:id="rId42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5099" autoAdjust="0"/>
  </p:normalViewPr>
  <p:slideViewPr>
    <p:cSldViewPr>
      <p:cViewPr varScale="1">
        <p:scale>
          <a:sx n="128" d="100"/>
          <a:sy n="128" d="100"/>
        </p:scale>
        <p:origin x="-29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9AF9E68-85AD-45DA-88CC-32CA19EA931E}" type="datetimeFigureOut">
              <a:rPr lang="de-DE"/>
              <a:pPr>
                <a:defRPr/>
              </a:pPr>
              <a:t>28.03.2012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96CD87C-C93D-4840-921F-0B6A11C195F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85599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17E060-2C63-4EA2-82F9-79FEC87F18B3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/>
              <a:t>Echo Suppression (?)</a:t>
            </a:r>
          </a:p>
          <a:p>
            <a:r>
              <a:rPr lang="de-DE" dirty="0" smtClean="0"/>
              <a:t>Line </a:t>
            </a:r>
            <a:r>
              <a:rPr lang="de-DE" dirty="0" err="1" smtClean="0"/>
              <a:t>tracking</a:t>
            </a:r>
            <a:endParaRPr lang="de-DE" dirty="0" smtClean="0"/>
          </a:p>
          <a:p>
            <a:r>
              <a:rPr lang="de-DE" dirty="0" smtClean="0"/>
              <a:t>System </a:t>
            </a:r>
            <a:r>
              <a:rPr lang="de-DE" dirty="0" err="1" smtClean="0"/>
              <a:t>characterization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4F4653-A53B-444C-A30C-DE61C3746E5D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/>
              <a:t>Echo Suppression (?)</a:t>
            </a:r>
          </a:p>
          <a:p>
            <a:r>
              <a:rPr lang="de-DE" dirty="0" smtClean="0"/>
              <a:t>Line </a:t>
            </a:r>
            <a:r>
              <a:rPr lang="de-DE" dirty="0" err="1" smtClean="0"/>
              <a:t>tracking</a:t>
            </a:r>
            <a:endParaRPr lang="de-DE" dirty="0" smtClean="0"/>
          </a:p>
          <a:p>
            <a:r>
              <a:rPr lang="de-DE" dirty="0" smtClean="0"/>
              <a:t>System </a:t>
            </a:r>
            <a:r>
              <a:rPr lang="de-DE" dirty="0" err="1" smtClean="0"/>
              <a:t>characterization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4F4653-A53B-444C-A30C-DE61C3746E5D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Expectations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6CD87C-C93D-4840-921F-0B6A11C195FC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676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smtClean="0"/>
              <a:t>Echo Suppression (?)</a:t>
            </a:r>
          </a:p>
          <a:p>
            <a:r>
              <a:rPr lang="de-DE" smtClean="0"/>
              <a:t>Line tracking</a:t>
            </a:r>
          </a:p>
          <a:p>
            <a:r>
              <a:rPr lang="de-DE" smtClean="0"/>
              <a:t>System characterization</a:t>
            </a:r>
            <a:endParaRPr lang="en-US" smtClean="0"/>
          </a:p>
          <a:p>
            <a:endParaRPr lang="en-US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4F4653-A53B-444C-A30C-DE61C3746E5D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28025-B5C4-4F1E-9A7A-D5F354A99594}" type="datetimeFigureOut">
              <a:rPr lang="de-DE"/>
              <a:pPr>
                <a:defRPr/>
              </a:pPr>
              <a:t>28.03.2012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8A9B9-823F-4545-9C30-1EBB6EB8AE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5442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68B9A-22F6-496A-8D0B-1B41ABBB5274}" type="datetimeFigureOut">
              <a:rPr lang="de-DE"/>
              <a:pPr>
                <a:defRPr/>
              </a:pPr>
              <a:t>28.03.2012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DFBB0-62BE-4995-AF41-D36E27D3E49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502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5BC50-4799-4E2B-9B95-1E9CB52238B7}" type="datetimeFigureOut">
              <a:rPr lang="de-DE"/>
              <a:pPr>
                <a:defRPr/>
              </a:pPr>
              <a:t>28.03.2012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06B3D-E2D3-42FE-941C-15418A133B7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4465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2E5F9-78B2-4644-BF46-DF4127D84CD3}" type="datetimeFigureOut">
              <a:rPr lang="de-DE"/>
              <a:pPr>
                <a:defRPr/>
              </a:pPr>
              <a:t>28.03.2012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38054-8481-4A76-81BC-C76FD461CD4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1474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6D0B3-1F31-4158-9F16-35F44BECFF55}" type="datetimeFigureOut">
              <a:rPr lang="de-DE"/>
              <a:pPr>
                <a:defRPr/>
              </a:pPr>
              <a:t>28.03.2012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52050-D2FC-4834-96EB-F155B91DACD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7192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92018-477D-4A33-B61C-4E85F8F3FD32}" type="datetimeFigureOut">
              <a:rPr lang="de-DE"/>
              <a:pPr>
                <a:defRPr/>
              </a:pPr>
              <a:t>28.03.2012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FC2DC-3AD1-4085-BCA3-43D531D304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365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5AAD8-A6B5-4C05-A6C6-69D483610D41}" type="datetimeFigureOut">
              <a:rPr lang="de-DE"/>
              <a:pPr>
                <a:defRPr/>
              </a:pPr>
              <a:t>28.03.2012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75B17-6B2A-4F12-9077-1D7E9B22DFB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627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925A1-B26A-40C3-9AA3-0E8DD7F8675C}" type="datetimeFigureOut">
              <a:rPr lang="de-DE"/>
              <a:pPr>
                <a:defRPr/>
              </a:pPr>
              <a:t>28.03.2012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D0B67-35BE-4A63-8245-2FA76DD8F98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2835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664EB-B78C-402A-9318-59103693F821}" type="datetimeFigureOut">
              <a:rPr lang="de-DE"/>
              <a:pPr>
                <a:defRPr/>
              </a:pPr>
              <a:t>28.03.2012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3ECCF-698D-4C1B-8F44-9966B9DA160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1587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491AB-D7CF-403D-AF70-F03122D6D41A}" type="datetimeFigureOut">
              <a:rPr lang="de-DE"/>
              <a:pPr>
                <a:defRPr/>
              </a:pPr>
              <a:t>28.03.2012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AE927-0345-4D0F-B89F-CB3F132464C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4848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10142-59B4-456A-91A3-4B536494B95B}" type="datetimeFigureOut">
              <a:rPr lang="de-DE"/>
              <a:pPr>
                <a:defRPr/>
              </a:pPr>
              <a:t>28.03.2012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726F5-8631-4349-A8FE-26DDE6B91BF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2027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55E4EB-0F49-415A-90F4-4228CD867730}" type="datetimeFigureOut">
              <a:rPr lang="de-DE"/>
              <a:pPr>
                <a:defRPr/>
              </a:pPr>
              <a:t>28.03.2012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FB42CB-EF62-41E5-9709-97D25D429EA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1030" name="Rectangle 2"/>
          <p:cNvSpPr>
            <a:spLocks/>
          </p:cNvSpPr>
          <p:nvPr/>
        </p:nvSpPr>
        <p:spPr bwMode="auto">
          <a:xfrm>
            <a:off x="0" y="-26988"/>
            <a:ext cx="9144000" cy="1268413"/>
          </a:xfrm>
          <a:prstGeom prst="rect">
            <a:avLst/>
          </a:prstGeom>
          <a:solidFill>
            <a:srgbClr val="0050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lang="en-US" sz="4400">
              <a:solidFill>
                <a:schemeClr val="bg1"/>
              </a:solidFill>
            </a:endParaRPr>
          </a:p>
        </p:txBody>
      </p:sp>
      <p:sp>
        <p:nvSpPr>
          <p:cNvPr id="1031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9842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946647"/>
          </a:xfrm>
        </p:spPr>
        <p:txBody>
          <a:bodyPr/>
          <a:lstStyle/>
          <a:p>
            <a:pPr eaLnBrk="1" hangingPunct="1"/>
            <a:r>
              <a:rPr lang="en-US" dirty="0"/>
              <a:t>MISO control </a:t>
            </a:r>
            <a:r>
              <a:rPr lang="en-US" dirty="0" smtClean="0"/>
              <a:t>schemes:</a:t>
            </a:r>
            <a:br>
              <a:rPr lang="en-US" dirty="0" smtClean="0"/>
            </a:br>
            <a:r>
              <a:rPr lang="en-US" dirty="0" smtClean="0"/>
              <a:t>Adaptive </a:t>
            </a:r>
            <a:r>
              <a:rPr lang="en-US" dirty="0"/>
              <a:t>filtering and </a:t>
            </a:r>
            <a:r>
              <a:rPr lang="en-US" dirty="0" smtClean="0"/>
              <a:t>wiener </a:t>
            </a:r>
            <a:r>
              <a:rPr lang="en-US" dirty="0"/>
              <a:t>filtering</a:t>
            </a:r>
            <a:endParaRPr lang="de-DE" dirty="0" smtClean="0"/>
          </a:p>
        </p:txBody>
      </p:sp>
      <p:grpSp>
        <p:nvGrpSpPr>
          <p:cNvPr id="2052" name="Gruppieren 3"/>
          <p:cNvGrpSpPr>
            <a:grpSpLocks/>
          </p:cNvGrpSpPr>
          <p:nvPr/>
        </p:nvGrpSpPr>
        <p:grpSpPr bwMode="auto">
          <a:xfrm>
            <a:off x="215900" y="53975"/>
            <a:ext cx="8677275" cy="1377950"/>
            <a:chOff x="216000" y="54000"/>
            <a:chExt cx="8676480" cy="1378224"/>
          </a:xfrm>
        </p:grpSpPr>
        <p:pic>
          <p:nvPicPr>
            <p:cNvPr id="2053" name="Picture 11" descr="Geologo_t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4000" y="54000"/>
              <a:ext cx="1214437" cy="107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10" descr="AEI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00" y="188640"/>
              <a:ext cx="1097280" cy="1243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999" y="216000"/>
              <a:ext cx="2329066" cy="70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3" descr="C:\Documents and Settings\mipria\Desktop\LVC March 2011\LSC_logo small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216000"/>
              <a:ext cx="1656184" cy="70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13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15999"/>
              <a:ext cx="734070" cy="70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el 1"/>
          <p:cNvSpPr txBox="1">
            <a:spLocks/>
          </p:cNvSpPr>
          <p:nvPr/>
        </p:nvSpPr>
        <p:spPr bwMode="auto">
          <a:xfrm>
            <a:off x="683568" y="3722781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800" dirty="0" err="1" smtClean="0"/>
              <a:t>Mirko</a:t>
            </a:r>
            <a:r>
              <a:rPr lang="en-US" sz="2800" dirty="0" smtClean="0"/>
              <a:t> </a:t>
            </a:r>
            <a:r>
              <a:rPr lang="en-US" sz="2800" dirty="0" err="1" smtClean="0"/>
              <a:t>Prijatelj</a:t>
            </a:r>
            <a:r>
              <a:rPr lang="en-US" sz="2800" dirty="0" smtClean="0"/>
              <a:t> for the GEO600 team</a:t>
            </a:r>
            <a:endParaRPr lang="de-DE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Matlab</a:t>
            </a:r>
            <a:r>
              <a:rPr lang="de-DE" dirty="0" smtClean="0"/>
              <a:t> </a:t>
            </a:r>
            <a:r>
              <a:rPr lang="de-DE" dirty="0" err="1" smtClean="0"/>
              <a:t>implementation</a:t>
            </a:r>
            <a:endParaRPr lang="en-US" dirty="0" smtClean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720" y="1268759"/>
            <a:ext cx="5040560" cy="5592591"/>
          </a:xfrm>
        </p:spPr>
      </p:pic>
    </p:spTree>
    <p:extLst>
      <p:ext uri="{BB962C8B-B14F-4D97-AF65-F5344CB8AC3E}">
        <p14:creationId xmlns:p14="http://schemas.microsoft.com/office/powerpoint/2010/main" val="231108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Matlab implementation </a:t>
            </a:r>
            <a:r>
              <a:rPr lang="de-DE" dirty="0"/>
              <a:t>2</a:t>
            </a:r>
            <a:endParaRPr lang="en-US" dirty="0" smtClean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2" descr="C:\Users\mipria\Desktop\Adaptive seismic FF talk\MatlabAdaptiveFilterSigna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t="5907" r="8271" b="4024"/>
          <a:stretch/>
        </p:blipFill>
        <p:spPr bwMode="auto">
          <a:xfrm>
            <a:off x="0" y="1296000"/>
            <a:ext cx="4219057" cy="3875646"/>
          </a:xfrm>
          <a:prstGeom prst="rect">
            <a:avLst/>
          </a:prstGeom>
          <a:noFill/>
          <a:effectLst>
            <a:reflection blurRad="6350" stA="40000" endPos="20000" dist="762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mipria\Desktop\Adaptive seismic FF talk\MatlabAdaptiveFilterTaphis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1" t="3282" r="7535" b="3401"/>
          <a:stretch/>
        </p:blipFill>
        <p:spPr bwMode="auto">
          <a:xfrm>
            <a:off x="4283967" y="1296000"/>
            <a:ext cx="4850651" cy="3875646"/>
          </a:xfrm>
          <a:prstGeom prst="rect">
            <a:avLst/>
          </a:prstGeom>
          <a:noFill/>
          <a:effectLst>
            <a:reflection blurRad="6350" stA="40000" endPos="20000" dist="762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68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Matlab implementation 3</a:t>
            </a:r>
            <a:endParaRPr lang="en-US" dirty="0" smtClean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mipria\Desktop\Caltech\Caltech Daten\Adpative filter timeseries mu=0,00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83" t="6081" r="6357" b="5730"/>
          <a:stretch/>
        </p:blipFill>
        <p:spPr bwMode="auto">
          <a:xfrm>
            <a:off x="-1" y="1268760"/>
            <a:ext cx="4759141" cy="3672408"/>
          </a:xfrm>
          <a:prstGeom prst="rect">
            <a:avLst/>
          </a:prstGeom>
          <a:noFill/>
          <a:effectLst>
            <a:reflection blurRad="6350" stA="40000" endPos="20000" dist="762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ipria\Desktop\Caltech\Caltech Daten\Adpative filter taphist mu=0,00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21" t="3552" r="7512" b="7890"/>
          <a:stretch/>
        </p:blipFill>
        <p:spPr bwMode="auto">
          <a:xfrm>
            <a:off x="4903486" y="1283632"/>
            <a:ext cx="4207362" cy="3657536"/>
          </a:xfrm>
          <a:prstGeom prst="rect">
            <a:avLst/>
          </a:prstGeom>
          <a:noFill/>
          <a:effectLst>
            <a:reflection blurRad="6350" stA="40000" endPos="20000" dist="762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65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FxLMS</a:t>
            </a:r>
            <a:endParaRPr lang="en-US" dirty="0" smtClean="0"/>
          </a:p>
        </p:txBody>
      </p:sp>
      <p:sp>
        <p:nvSpPr>
          <p:cNvPr id="7171" name="Inhaltsplatzhalter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4751387"/>
          </a:xfrm>
        </p:spPr>
        <p:txBody>
          <a:bodyPr/>
          <a:lstStyle/>
          <a:p>
            <a:r>
              <a:rPr lang="de-DE" dirty="0" err="1" smtClean="0"/>
              <a:t>Filtered</a:t>
            </a:r>
            <a:r>
              <a:rPr lang="de-DE" dirty="0" smtClean="0"/>
              <a:t>-X NLMS</a:t>
            </a:r>
          </a:p>
          <a:p>
            <a:r>
              <a:rPr lang="de-DE" dirty="0" smtClean="0"/>
              <a:t>LMS minimizes MSE</a:t>
            </a:r>
          </a:p>
          <a:p>
            <a:r>
              <a:rPr lang="de-DE" dirty="0" err="1" smtClean="0"/>
              <a:t>Prefilter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tune </a:t>
            </a:r>
            <a:r>
              <a:rPr lang="de-DE" dirty="0" err="1" smtClean="0"/>
              <a:t>where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RMS </a:t>
            </a:r>
            <a:r>
              <a:rPr lang="de-DE" dirty="0" err="1" smtClean="0"/>
              <a:t>comes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/>
              <a:t/>
            </a:r>
            <a:br>
              <a:rPr lang="de-DE" dirty="0"/>
            </a:br>
            <a:r>
              <a:rPr lang="en-US" dirty="0"/>
              <a:t>→ </a:t>
            </a:r>
            <a:r>
              <a:rPr lang="de-DE" dirty="0" err="1" smtClean="0"/>
              <a:t>make</a:t>
            </a:r>
            <a:r>
              <a:rPr lang="de-DE" dirty="0" smtClean="0"/>
              <a:t> </a:t>
            </a:r>
            <a:r>
              <a:rPr lang="de-DE" dirty="0" err="1" smtClean="0"/>
              <a:t>adaption</a:t>
            </a:r>
            <a:r>
              <a:rPr lang="de-DE" dirty="0" smtClean="0"/>
              <a:t> </a:t>
            </a:r>
            <a:r>
              <a:rPr lang="de-DE" dirty="0" err="1" smtClean="0"/>
              <a:t>concentrate</a:t>
            </a:r>
            <a:r>
              <a:rPr lang="de-DE" dirty="0" smtClean="0"/>
              <a:t> on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care</a:t>
            </a:r>
            <a:endParaRPr lang="de-DE" dirty="0" smtClean="0"/>
          </a:p>
          <a:p>
            <a:r>
              <a:rPr lang="de-DE" dirty="0" smtClean="0"/>
              <a:t>Compensate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for the prefiltering</a:t>
            </a:r>
          </a:p>
          <a:p>
            <a:r>
              <a:rPr lang="de-DE" smtClean="0"/>
              <a:t>Account for delays</a:t>
            </a:r>
            <a:endParaRPr lang="de-DE" dirty="0" smtClean="0"/>
          </a:p>
          <a:p>
            <a:r>
              <a:rPr lang="de-DE" dirty="0" err="1" smtClean="0"/>
              <a:t>Compensate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actuator</a:t>
            </a:r>
            <a:r>
              <a:rPr lang="de-DE" dirty="0" smtClean="0"/>
              <a:t> TF</a:t>
            </a:r>
          </a:p>
          <a:p>
            <a:endParaRPr lang="de-DE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45" t="6971" r="4446" b="1197"/>
          <a:stretch/>
        </p:blipFill>
        <p:spPr>
          <a:xfrm>
            <a:off x="4932040" y="3238905"/>
            <a:ext cx="4211960" cy="353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1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40m lab</a:t>
            </a:r>
            <a:endParaRPr lang="en-US" dirty="0" smtClean="0"/>
          </a:p>
        </p:txBody>
      </p:sp>
      <p:pic>
        <p:nvPicPr>
          <p:cNvPr id="1026" name="Picture 2" descr="G:\Eigene Bilder\USA Urlaub 2011\DSC_827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42" y="1268760"/>
            <a:ext cx="3716482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Eigene Bilder\USA Urlaub 2011\DSC_827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955" y="3068960"/>
            <a:ext cx="5242127" cy="3485674"/>
          </a:xfrm>
          <a:prstGeom prst="rect">
            <a:avLst/>
          </a:prstGeom>
          <a:noFill/>
          <a:effectLst>
            <a:reflection blurRad="6350" stA="40000" endPos="20000" dist="762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ipria\Desktop\ISC meeting March 2012\Caltech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873" y="1268760"/>
            <a:ext cx="5242127" cy="16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69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CDS </a:t>
            </a:r>
            <a:r>
              <a:rPr lang="de-DE" dirty="0" err="1" smtClean="0"/>
              <a:t>implementation</a:t>
            </a:r>
            <a:endParaRPr lang="en-US" dirty="0" smtClean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22" y="1341437"/>
            <a:ext cx="8063825" cy="5039891"/>
          </a:xfrm>
          <a:effectLst>
            <a:reflection blurRad="6350" stA="40000" endPos="20000" dist="76200" dir="5400000" sy="-100000" algn="bl" rotWithShape="0"/>
          </a:effectLst>
        </p:spPr>
      </p:pic>
      <p:pic>
        <p:nvPicPr>
          <p:cNvPr id="4" name="Picture 3" descr="C:\Users\MP\Desktop\P110015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884" y="1628800"/>
            <a:ext cx="9189905" cy="4464496"/>
          </a:xfrm>
          <a:prstGeom prst="rect">
            <a:avLst/>
          </a:prstGeom>
          <a:noFill/>
          <a:effectLst>
            <a:reflection blurRad="6350" stA="40000" endPos="20000" dist="762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60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CDS </a:t>
            </a:r>
            <a:r>
              <a:rPr lang="de-DE" dirty="0" err="1" smtClean="0"/>
              <a:t>implementation</a:t>
            </a:r>
            <a:r>
              <a:rPr lang="de-DE" dirty="0" smtClean="0"/>
              <a:t> 2</a:t>
            </a:r>
            <a:endParaRPr lang="en-US" dirty="0" smtClean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341438"/>
            <a:ext cx="8208911" cy="5130570"/>
          </a:xfrm>
          <a:effectLst>
            <a:reflection blurRad="6350" stA="40000" endPos="20000" dist="76200" dir="5400000" sy="-100000" algn="bl" rotWithShape="0"/>
          </a:effectLst>
        </p:spPr>
      </p:pic>
      <p:sp>
        <p:nvSpPr>
          <p:cNvPr id="5" name="Textfeld 4"/>
          <p:cNvSpPr txBox="1"/>
          <p:nvPr/>
        </p:nvSpPr>
        <p:spPr>
          <a:xfrm>
            <a:off x="2555776" y="306896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350 </a:t>
            </a:r>
            <a:r>
              <a:rPr lang="de-DE" dirty="0" err="1" smtClean="0"/>
              <a:t>lines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c-code, </a:t>
            </a:r>
            <a:r>
              <a:rPr lang="de-DE" dirty="0" err="1" smtClean="0"/>
              <a:t>originally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M. Evans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92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468312" y="2491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de-DE" dirty="0" smtClean="0"/>
              <a:t>Now for something completely different</a:t>
            </a:r>
            <a:endParaRPr lang="de-DE" dirty="0"/>
          </a:p>
        </p:txBody>
      </p:sp>
      <p:sp>
        <p:nvSpPr>
          <p:cNvPr id="40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Running</a:t>
            </a:r>
            <a:endParaRPr lang="en-US" dirty="0" smtClean="0"/>
          </a:p>
        </p:txBody>
      </p:sp>
      <p:sp>
        <p:nvSpPr>
          <p:cNvPr id="5" name="Textfeld 4"/>
          <p:cNvSpPr txBox="1"/>
          <p:nvPr/>
        </p:nvSpPr>
        <p:spPr>
          <a:xfrm>
            <a:off x="2555776" y="306896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350 </a:t>
            </a:r>
            <a:r>
              <a:rPr lang="de-DE" dirty="0" err="1" smtClean="0"/>
              <a:t>lines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c-code, </a:t>
            </a:r>
            <a:r>
              <a:rPr lang="de-DE" dirty="0" err="1" smtClean="0"/>
              <a:t>originally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M. Evans</a:t>
            </a:r>
            <a:endParaRPr lang="en-US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Caltech\mirko\11-10-25\First adaptive filter try compensated AC coupl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268758"/>
            <a:ext cx="6984776" cy="552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8134" y="1341438"/>
            <a:ext cx="5289957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3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xit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409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xit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409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Wiener filtering</a:t>
            </a:r>
            <a:endParaRPr lang="en-US" smtClean="0"/>
          </a:p>
        </p:txBody>
      </p:sp>
      <p:sp>
        <p:nvSpPr>
          <p:cNvPr id="5123" name="Inhaltsplatzhalter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4751387"/>
          </a:xfrm>
        </p:spPr>
        <p:txBody>
          <a:bodyPr/>
          <a:lstStyle/>
          <a:p>
            <a:r>
              <a:rPr lang="de-DE" dirty="0" smtClean="0"/>
              <a:t>Also solution to MISO feed forward</a:t>
            </a:r>
          </a:p>
          <a:p>
            <a:r>
              <a:rPr lang="de-DE" dirty="0" smtClean="0"/>
              <a:t>Optimal </a:t>
            </a:r>
            <a:r>
              <a:rPr lang="de-DE" dirty="0" err="1" smtClean="0"/>
              <a:t>regarding</a:t>
            </a:r>
            <a:r>
              <a:rPr lang="de-DE" dirty="0" smtClean="0"/>
              <a:t> </a:t>
            </a:r>
            <a:r>
              <a:rPr lang="de-DE" dirty="0" err="1" smtClean="0"/>
              <a:t>Mean</a:t>
            </a:r>
            <a:r>
              <a:rPr lang="de-DE" dirty="0" smtClean="0"/>
              <a:t> </a:t>
            </a:r>
            <a:r>
              <a:rPr lang="de-DE" dirty="0"/>
              <a:t>S</a:t>
            </a:r>
            <a:r>
              <a:rPr lang="de-DE" dirty="0" smtClean="0"/>
              <a:t>quare </a:t>
            </a:r>
            <a:r>
              <a:rPr lang="de-DE" dirty="0"/>
              <a:t>E</a:t>
            </a:r>
            <a:r>
              <a:rPr lang="de-DE" dirty="0" smtClean="0"/>
              <a:t>rror (MSE=RMS</a:t>
            </a:r>
            <a:r>
              <a:rPr lang="de-DE" baseline="30000" dirty="0" smtClean="0"/>
              <a:t>2</a:t>
            </a:r>
            <a:r>
              <a:rPr lang="de-DE" dirty="0" smtClean="0"/>
              <a:t>)</a:t>
            </a:r>
          </a:p>
          <a:p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Wiener filtering</a:t>
            </a:r>
            <a:endParaRPr lang="en-US" smtClean="0"/>
          </a:p>
        </p:txBody>
      </p:sp>
      <p:sp>
        <p:nvSpPr>
          <p:cNvPr id="5123" name="Inhaltsplatzhalter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4751387"/>
          </a:xfrm>
        </p:spPr>
        <p:txBody>
          <a:bodyPr/>
          <a:lstStyle/>
          <a:p>
            <a:r>
              <a:rPr lang="de-DE" dirty="0" smtClean="0"/>
              <a:t>u = </a:t>
            </a:r>
            <a:r>
              <a:rPr lang="de-DE" dirty="0" err="1" smtClean="0"/>
              <a:t>witness</a:t>
            </a:r>
            <a:r>
              <a:rPr lang="de-DE" dirty="0" smtClean="0"/>
              <a:t> </a:t>
            </a:r>
            <a:r>
              <a:rPr lang="de-DE" dirty="0" err="1" smtClean="0"/>
              <a:t>signals</a:t>
            </a:r>
            <a:r>
              <a:rPr lang="de-DE" dirty="0" smtClean="0"/>
              <a:t> (</a:t>
            </a:r>
            <a:r>
              <a:rPr lang="de-DE" dirty="0" err="1" smtClean="0"/>
              <a:t>seismometers</a:t>
            </a:r>
            <a:r>
              <a:rPr lang="de-DE" dirty="0" smtClean="0"/>
              <a:t>)</a:t>
            </a:r>
          </a:p>
          <a:p>
            <a:r>
              <a:rPr lang="de-DE" dirty="0" smtClean="0"/>
              <a:t>d = </a:t>
            </a:r>
            <a:r>
              <a:rPr lang="de-DE" dirty="0" err="1" smtClean="0"/>
              <a:t>desired</a:t>
            </a:r>
            <a:r>
              <a:rPr lang="de-DE" dirty="0" smtClean="0"/>
              <a:t> </a:t>
            </a:r>
            <a:r>
              <a:rPr lang="de-DE" dirty="0" err="1" smtClean="0"/>
              <a:t>output</a:t>
            </a:r>
            <a:r>
              <a:rPr lang="de-DE" dirty="0" smtClean="0"/>
              <a:t> (MC-</a:t>
            </a:r>
            <a:r>
              <a:rPr lang="de-DE" dirty="0" err="1" smtClean="0"/>
              <a:t>length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due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seismic</a:t>
            </a:r>
            <a:r>
              <a:rPr lang="de-DE" dirty="0" smtClean="0"/>
              <a:t>)</a:t>
            </a:r>
          </a:p>
          <a:p>
            <a:r>
              <a:rPr lang="de-DE" dirty="0" smtClean="0"/>
              <a:t>w = </a:t>
            </a:r>
            <a:r>
              <a:rPr lang="de-DE" dirty="0" err="1" smtClean="0"/>
              <a:t>filter</a:t>
            </a:r>
            <a:endParaRPr lang="de-DE" dirty="0"/>
          </a:p>
          <a:p>
            <a:r>
              <a:rPr lang="de-DE" dirty="0" smtClean="0"/>
              <a:t>Training:</a:t>
            </a:r>
            <a:br>
              <a:rPr lang="de-DE" dirty="0" smtClean="0"/>
            </a:br>
            <a:r>
              <a:rPr lang="de-DE" dirty="0" smtClean="0"/>
              <a:t>Simple </a:t>
            </a:r>
            <a:r>
              <a:rPr lang="de-DE" dirty="0" smtClean="0"/>
              <a:t>(but costly)</a:t>
            </a:r>
            <a:br>
              <a:rPr lang="de-DE" dirty="0" smtClean="0"/>
            </a:br>
            <a:r>
              <a:rPr lang="de-DE" dirty="0" smtClean="0"/>
              <a:t>matrix </a:t>
            </a:r>
            <a:r>
              <a:rPr lang="de-DE" dirty="0" smtClean="0"/>
              <a:t>operations</a:t>
            </a:r>
            <a:br>
              <a:rPr lang="de-DE" dirty="0" smtClean="0"/>
            </a:br>
            <a:r>
              <a:rPr lang="de-DE" dirty="0" smtClean="0"/>
              <a:t>(Offline)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7449" y="4173238"/>
            <a:ext cx="5362096" cy="268476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084168" y="1268760"/>
            <a:ext cx="3059832" cy="2016224"/>
            <a:chOff x="6048000" y="1268760"/>
            <a:chExt cx="3096000" cy="2124000"/>
          </a:xfrm>
        </p:grpSpPr>
        <p:pic>
          <p:nvPicPr>
            <p:cNvPr id="7" name="Picture 2" descr="C:\Users\mipria\Desktop\Adaptive seismic FF\Adaptive filter usages\Adaptive Filter usages_Seite_07.pn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975" t="45578" r="56739" b="23378"/>
            <a:stretch/>
          </p:blipFill>
          <p:spPr bwMode="auto">
            <a:xfrm>
              <a:off x="6048000" y="1268760"/>
              <a:ext cx="3096000" cy="2124000"/>
            </a:xfrm>
            <a:prstGeom prst="rect">
              <a:avLst/>
            </a:prstGeom>
            <a:noFill/>
            <a:effectLst>
              <a:reflection blurRad="6350" stA="40000" endPos="20000" dist="762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444208" y="2327111"/>
              <a:ext cx="50405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200" i="1" dirty="0" smtClean="0"/>
                <a:t>u(k)</a:t>
              </a:r>
              <a:endParaRPr lang="de-DE" sz="12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1613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Feed </a:t>
            </a:r>
            <a:r>
              <a:rPr lang="de-DE" dirty="0" err="1" smtClean="0"/>
              <a:t>forward</a:t>
            </a:r>
            <a:endParaRPr lang="en-US" dirty="0" smtClean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675" b="3195"/>
          <a:stretch/>
        </p:blipFill>
        <p:spPr>
          <a:xfrm>
            <a:off x="5004048" y="1327912"/>
            <a:ext cx="4122608" cy="2702635"/>
          </a:xfrm>
          <a:effectLst/>
        </p:spPr>
      </p:pic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468313" y="1341438"/>
            <a:ext cx="8229600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 smtClean="0"/>
              <a:t>Measure</a:t>
            </a:r>
            <a:r>
              <a:rPr lang="de-DE" dirty="0" smtClean="0"/>
              <a:t> </a:t>
            </a:r>
            <a:r>
              <a:rPr lang="de-DE" dirty="0" err="1" smtClean="0"/>
              <a:t>disturbance</a:t>
            </a:r>
            <a:endParaRPr lang="de-DE" dirty="0" smtClean="0"/>
          </a:p>
          <a:p>
            <a:r>
              <a:rPr lang="de-DE" dirty="0" err="1" smtClean="0"/>
              <a:t>Apply</a:t>
            </a:r>
            <a:r>
              <a:rPr lang="de-DE" dirty="0" smtClean="0"/>
              <a:t> </a:t>
            </a:r>
            <a:r>
              <a:rPr lang="de-DE" dirty="0" err="1" smtClean="0"/>
              <a:t>filtered</a:t>
            </a:r>
            <a:r>
              <a:rPr lang="de-DE" dirty="0" smtClean="0"/>
              <a:t> </a:t>
            </a:r>
            <a:r>
              <a:rPr lang="de-DE" dirty="0" err="1" smtClean="0"/>
              <a:t>disturbance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en-US" dirty="0" smtClean="0"/>
              <a:t>→ Minimize output</a:t>
            </a:r>
            <a:endParaRPr lang="de-DE" dirty="0" smtClean="0"/>
          </a:p>
          <a:p>
            <a:r>
              <a:rPr lang="de-DE" dirty="0" smtClean="0"/>
              <a:t>E.g. </a:t>
            </a:r>
            <a:r>
              <a:rPr lang="de-DE" dirty="0" err="1" smtClean="0"/>
              <a:t>Measure</a:t>
            </a:r>
            <a:r>
              <a:rPr lang="de-DE" dirty="0" smtClean="0"/>
              <a:t> </a:t>
            </a:r>
            <a:r>
              <a:rPr lang="de-DE" dirty="0" err="1" smtClean="0"/>
              <a:t>seismic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counteract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endParaRPr lang="de-DE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4077072"/>
            <a:ext cx="5724128" cy="2584014"/>
          </a:xfrm>
          <a:prstGeom prst="rect">
            <a:avLst/>
          </a:prstGeom>
          <a:solidFill>
            <a:schemeClr val="bg1"/>
          </a:solidFill>
          <a:effectLst>
            <a:reflection blurRad="6350" stA="40000" endPos="20000" dist="762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0504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Toy setup MMC2B-FB</a:t>
            </a:r>
            <a:endParaRPr lang="en-US" dirty="0" smtClean="0"/>
          </a:p>
        </p:txBody>
      </p:sp>
      <p:sp>
        <p:nvSpPr>
          <p:cNvPr id="5123" name="Inhaltsplatzhalter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4751387"/>
          </a:xfrm>
        </p:spPr>
        <p:txBody>
          <a:bodyPr/>
          <a:lstStyle/>
          <a:p>
            <a:r>
              <a:rPr lang="de-DE" dirty="0" smtClean="0"/>
              <a:t>Toy setup</a:t>
            </a:r>
          </a:p>
          <a:p>
            <a:r>
              <a:rPr lang="de-DE" dirty="0" smtClean="0"/>
              <a:t>Seismic to</a:t>
            </a:r>
            <a:br>
              <a:rPr lang="de-DE" dirty="0" smtClean="0"/>
            </a:br>
            <a:r>
              <a:rPr lang="de-DE" dirty="0" smtClean="0"/>
              <a:t>2nd MC length</a:t>
            </a:r>
          </a:p>
          <a:p>
            <a:r>
              <a:rPr lang="de-DE" dirty="0" smtClean="0"/>
              <a:t>High-gain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regime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297107" y="1268760"/>
            <a:ext cx="5846893" cy="2711833"/>
            <a:chOff x="107950" y="2348880"/>
            <a:chExt cx="8820150" cy="4076700"/>
          </a:xfrm>
          <a:effectLst>
            <a:reflection blurRad="6350" stA="40000" endPos="20000" dist="76200" dir="5400000" sy="-100000" algn="bl" rotWithShape="0"/>
          </a:effectLst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5" t="3882" r="1724" b="5382"/>
            <a:stretch>
              <a:fillRect/>
            </a:stretch>
          </p:blipFill>
          <p:spPr bwMode="auto">
            <a:xfrm>
              <a:off x="107950" y="2348880"/>
              <a:ext cx="8820150" cy="407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505" t="3882" r="1724" b="5382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 rot="16200000">
              <a:off x="322465" y="3860987"/>
              <a:ext cx="1728539" cy="4415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2000" dirty="0">
                  <a:solidFill>
                    <a:srgbClr val="000000"/>
                  </a:solidFill>
                </a:rPr>
                <a:t>Mode Cleaner</a:t>
              </a: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107950" y="5186239"/>
              <a:ext cx="2102328" cy="530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2000" dirty="0">
                  <a:solidFill>
                    <a:srgbClr val="000000"/>
                  </a:solidFill>
                </a:rPr>
                <a:t>Laser bench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578"/>
            <a:ext cx="3651673" cy="2571422"/>
          </a:xfrm>
          <a:prstGeom prst="rect">
            <a:avLst/>
          </a:prstGeom>
          <a:effectLst>
            <a:reflection blurRad="6350" stA="80000" endPos="60000" dist="762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9841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Wiener filtering workflow</a:t>
            </a:r>
            <a:endParaRPr lang="en-US" dirty="0" smtClean="0"/>
          </a:p>
        </p:txBody>
      </p:sp>
      <p:sp>
        <p:nvSpPr>
          <p:cNvPr id="5123" name="Inhaltsplatzhalter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475138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e-DE" dirty="0" smtClean="0"/>
              <a:t>Train the filter (Matlab offline)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Apply the filter on later data </a:t>
            </a:r>
            <a:r>
              <a:rPr lang="en-US" dirty="0"/>
              <a:t>→</a:t>
            </a:r>
            <a:r>
              <a:rPr lang="de-DE" dirty="0" smtClean="0"/>
              <a:t> Goal</a:t>
            </a:r>
            <a:br>
              <a:rPr lang="de-DE" dirty="0" smtClean="0"/>
            </a:br>
            <a:r>
              <a:rPr lang="de-DE" dirty="0"/>
              <a:t>(Matlab offline</a:t>
            </a:r>
            <a:r>
              <a:rPr lang="de-DE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Fit IIR filter to FIR filter representation (Matlab)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Put IIR filter into CDS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Account for actuators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937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Offline results</a:t>
            </a:r>
            <a:endParaRPr lang="en-US" dirty="0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t="1318" r="8850" b="3974"/>
          <a:stretch/>
        </p:blipFill>
        <p:spPr>
          <a:xfrm>
            <a:off x="4030656" y="1268760"/>
            <a:ext cx="5112312" cy="5112312"/>
          </a:xfrm>
          <a:effectLst>
            <a:reflection blurRad="6350" stA="40000" endPos="20000" dist="76200" dir="5400000" sy="-100000" algn="bl" rotWithShape="0"/>
          </a:effectLst>
        </p:spPr>
      </p:pic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468313" y="1341438"/>
            <a:ext cx="8229600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Train filter</a:t>
            </a:r>
          </a:p>
          <a:p>
            <a:r>
              <a:rPr lang="de-DE" dirty="0" smtClean="0"/>
              <a:t>Apply offline</a:t>
            </a:r>
            <a:br>
              <a:rPr lang="de-DE" dirty="0" smtClean="0"/>
            </a:br>
            <a:r>
              <a:rPr lang="de-DE" dirty="0" smtClean="0"/>
              <a:t>at a later time</a:t>
            </a:r>
          </a:p>
        </p:txBody>
      </p:sp>
    </p:spTree>
    <p:extLst>
      <p:ext uri="{BB962C8B-B14F-4D97-AF65-F5344CB8AC3E}">
        <p14:creationId xmlns:p14="http://schemas.microsoft.com/office/powerpoint/2010/main" val="31843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Online results</a:t>
            </a:r>
            <a:endParaRPr lang="en-US" dirty="0" smtClean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468313" y="1341438"/>
            <a:ext cx="8229600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No luck first try</a:t>
            </a:r>
          </a:p>
          <a:p>
            <a:r>
              <a:rPr lang="de-DE" dirty="0" smtClean="0"/>
              <a:t>Filter function</a:t>
            </a:r>
            <a:br>
              <a:rPr lang="de-DE" dirty="0" smtClean="0"/>
            </a:br>
            <a:r>
              <a:rPr lang="de-DE" dirty="0" smtClean="0"/>
              <a:t>needs to</a:t>
            </a:r>
            <a:br>
              <a:rPr lang="de-DE" dirty="0" smtClean="0"/>
            </a:br>
            <a:r>
              <a:rPr lang="de-DE" dirty="0" smtClean="0"/>
              <a:t>make sense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t="7126" r="8262" b="5689"/>
          <a:stretch/>
        </p:blipFill>
        <p:spPr>
          <a:xfrm>
            <a:off x="3721585" y="1268760"/>
            <a:ext cx="5400176" cy="3723409"/>
          </a:xfrm>
          <a:prstGeom prst="rect">
            <a:avLst/>
          </a:prstGeom>
          <a:effectLst>
            <a:reflection blurRad="6350" stA="40000" endPos="20000" dist="762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0" t="9269" r="1116" b="9024"/>
          <a:stretch/>
        </p:blipFill>
        <p:spPr>
          <a:xfrm>
            <a:off x="-2" y="3130464"/>
            <a:ext cx="3668233" cy="3429000"/>
          </a:xfrm>
          <a:prstGeom prst="rect">
            <a:avLst/>
          </a:prstGeom>
          <a:effectLst>
            <a:reflection blurRad="6350" stA="40000" endPos="20000" dist="762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0655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Online results 2</a:t>
            </a:r>
            <a:endParaRPr lang="en-US" dirty="0" smtClean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468313" y="1341438"/>
            <a:ext cx="8229600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Shorter filters</a:t>
            </a:r>
            <a:br>
              <a:rPr lang="de-DE" dirty="0" smtClean="0"/>
            </a:br>
            <a:r>
              <a:rPr lang="de-DE" dirty="0" smtClean="0"/>
              <a:t>(≈ 45 sec</a:t>
            </a:r>
            <a:br>
              <a:rPr lang="de-DE" dirty="0" smtClean="0"/>
            </a:br>
            <a:r>
              <a:rPr lang="en-US" dirty="0" smtClean="0"/>
              <a:t>→ </a:t>
            </a:r>
            <a:r>
              <a:rPr lang="de-DE" dirty="0" smtClean="0"/>
              <a:t>8 sec)</a:t>
            </a:r>
            <a:endParaRPr lang="de-DE" dirty="0"/>
          </a:p>
          <a:p>
            <a:r>
              <a:rPr lang="de-DE" dirty="0" smtClean="0"/>
              <a:t>Factor 2.4 and 4</a:t>
            </a:r>
            <a:br>
              <a:rPr lang="de-DE" dirty="0" smtClean="0"/>
            </a:br>
            <a:r>
              <a:rPr lang="de-DE" dirty="0" smtClean="0"/>
              <a:t>reduction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" t="3418" r="8262" b="3151"/>
          <a:stretch/>
        </p:blipFill>
        <p:spPr>
          <a:xfrm>
            <a:off x="3347043" y="1268760"/>
            <a:ext cx="5787262" cy="4635168"/>
          </a:xfrm>
          <a:prstGeom prst="rect">
            <a:avLst/>
          </a:prstGeom>
          <a:effectLst>
            <a:reflection blurRad="6350" stA="40000" endPos="20000" dist="762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1764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468313" y="1341438"/>
            <a:ext cx="8229600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Needs high gain up to ≈ 5Hz</a:t>
            </a:r>
          </a:p>
          <a:p>
            <a:r>
              <a:rPr lang="de-DE" dirty="0" smtClean="0"/>
              <a:t>FB noise limits performance</a:t>
            </a:r>
          </a:p>
          <a:p>
            <a:r>
              <a:rPr lang="de-DE" dirty="0" smtClean="0"/>
              <a:t>Less FB </a:t>
            </a:r>
            <a:r>
              <a:rPr lang="en-US" dirty="0" smtClean="0"/>
              <a:t>→ better </a:t>
            </a:r>
            <a:r>
              <a:rPr lang="en-US" dirty="0" err="1" smtClean="0"/>
              <a:t>sens.</a:t>
            </a:r>
            <a:endParaRPr lang="de-DE" dirty="0" smtClean="0"/>
          </a:p>
        </p:txBody>
      </p:sp>
      <p:sp>
        <p:nvSpPr>
          <p:cNvPr id="225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Michelson autoalignment FB</a:t>
            </a:r>
          </a:p>
        </p:txBody>
      </p:sp>
      <p:pic>
        <p:nvPicPr>
          <p:cNvPr id="1026" name="Picture 2" descr="C:\Users\mipria\Desktop\ISC meeting March 2012\MI A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923" y="1268761"/>
            <a:ext cx="3889442" cy="2736304"/>
          </a:xfrm>
          <a:prstGeom prst="rect">
            <a:avLst/>
          </a:prstGeom>
          <a:noFill/>
          <a:effectLst>
            <a:reflection blurRad="6350" stA="40000" endPos="20000" dist="762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6652" r="9048" b="4637"/>
          <a:stretch/>
        </p:blipFill>
        <p:spPr>
          <a:xfrm>
            <a:off x="0" y="2924944"/>
            <a:ext cx="5148064" cy="3603645"/>
          </a:xfrm>
          <a:prstGeom prst="rect">
            <a:avLst/>
          </a:prstGeom>
          <a:effectLst>
            <a:reflection blurRad="6350" stA="40000" endPos="20000" dist="762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9849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9512" y="1628800"/>
            <a:ext cx="8676456" cy="4896544"/>
            <a:chOff x="107950" y="2348880"/>
            <a:chExt cx="8820150" cy="4076700"/>
          </a:xfrm>
          <a:effectLst>
            <a:reflection blurRad="6350" stA="40000" endPos="20000" dist="76200" dir="5400000" sy="-100000" algn="bl" rotWithShape="0"/>
          </a:effectLst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5" t="3882" r="1724" b="5382"/>
            <a:stretch>
              <a:fillRect/>
            </a:stretch>
          </p:blipFill>
          <p:spPr bwMode="auto">
            <a:xfrm>
              <a:off x="107950" y="2348880"/>
              <a:ext cx="8820150" cy="407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505" t="3882" r="1724" b="5382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 rot="16200000">
              <a:off x="708875" y="3854554"/>
              <a:ext cx="1728539" cy="4415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2000" dirty="0">
                  <a:solidFill>
                    <a:srgbClr val="000000"/>
                  </a:solidFill>
                </a:rPr>
                <a:t>Mode Cleaner</a:t>
              </a: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107950" y="5210515"/>
              <a:ext cx="2102328" cy="530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2000" dirty="0">
                  <a:solidFill>
                    <a:srgbClr val="000000"/>
                  </a:solidFill>
                </a:rPr>
                <a:t>Laser bench</a:t>
              </a:r>
            </a:p>
          </p:txBody>
        </p:sp>
      </p:grpSp>
      <p:sp>
        <p:nvSpPr>
          <p:cNvPr id="51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Michelson autoalignment FB</a:t>
            </a:r>
            <a:endParaRPr lang="en-US" dirty="0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268495"/>
            <a:ext cx="1161831" cy="1404636"/>
          </a:xfrm>
        </p:spPr>
      </p:pic>
      <p:pic>
        <p:nvPicPr>
          <p:cNvPr id="9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4137" y="3140968"/>
            <a:ext cx="1161831" cy="140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8184" y="4825839"/>
            <a:ext cx="1161831" cy="140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242238" y="1900863"/>
            <a:ext cx="20680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2000" dirty="0" smtClean="0">
                <a:solidFill>
                  <a:srgbClr val="000000"/>
                </a:solidFill>
              </a:rPr>
              <a:t>600m</a:t>
            </a:r>
            <a:endParaRPr lang="de-DE" sz="2000" dirty="0">
              <a:solidFill>
                <a:srgbClr val="000000"/>
              </a:solidFill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860031" y="4115222"/>
            <a:ext cx="492443" cy="110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2000" dirty="0" smtClean="0">
                <a:solidFill>
                  <a:srgbClr val="000000"/>
                </a:solidFill>
              </a:rPr>
              <a:t>600m</a:t>
            </a:r>
            <a:endParaRPr lang="de-DE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50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" r="8151" b="5228"/>
          <a:stretch/>
        </p:blipFill>
        <p:spPr>
          <a:xfrm>
            <a:off x="-1" y="1268760"/>
            <a:ext cx="4461185" cy="3960440"/>
          </a:xfrm>
          <a:prstGeom prst="rect">
            <a:avLst/>
          </a:prstGeom>
          <a:effectLst>
            <a:reflection blurRad="6350" stA="40000" endPos="20000" dist="635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 r="7017" b="4684"/>
          <a:stretch/>
        </p:blipFill>
        <p:spPr>
          <a:xfrm>
            <a:off x="4564870" y="1268760"/>
            <a:ext cx="4571479" cy="3960440"/>
          </a:xfrm>
          <a:prstGeom prst="rect">
            <a:avLst/>
          </a:prstGeom>
          <a:effectLst>
            <a:reflection blurRad="6350" stA="40000" endPos="20000" dist="63500" dir="5400000" sy="-100000" algn="bl" rotWithShape="0"/>
          </a:effectLst>
        </p:spPr>
      </p:pic>
      <p:sp>
        <p:nvSpPr>
          <p:cNvPr id="51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Offline results, all seism.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1560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9512" y="1628800"/>
            <a:ext cx="8676456" cy="4896544"/>
            <a:chOff x="107950" y="2348880"/>
            <a:chExt cx="8820150" cy="4076700"/>
          </a:xfrm>
          <a:effectLst>
            <a:reflection blurRad="6350" stA="40000" endPos="20000" dist="76200" dir="5400000" sy="-100000" algn="bl" rotWithShape="0"/>
          </a:effectLst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5" t="3882" r="1724" b="5382"/>
            <a:stretch>
              <a:fillRect/>
            </a:stretch>
          </p:blipFill>
          <p:spPr bwMode="auto">
            <a:xfrm>
              <a:off x="107950" y="2348880"/>
              <a:ext cx="8820150" cy="407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505" t="3882" r="1724" b="5382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 rot="16200000">
              <a:off x="708875" y="3854554"/>
              <a:ext cx="1728539" cy="4415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2000" dirty="0">
                  <a:solidFill>
                    <a:srgbClr val="000000"/>
                  </a:solidFill>
                </a:rPr>
                <a:t>Mode Cleaner</a:t>
              </a: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107950" y="5210515"/>
              <a:ext cx="2102328" cy="530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2000" dirty="0">
                  <a:solidFill>
                    <a:srgbClr val="000000"/>
                  </a:solidFill>
                </a:rPr>
                <a:t>Laser bench</a:t>
              </a:r>
            </a:p>
          </p:txBody>
        </p:sp>
      </p:grpSp>
      <p:sp>
        <p:nvSpPr>
          <p:cNvPr id="51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Michelson autoalignment FB</a:t>
            </a:r>
            <a:endParaRPr lang="en-US" dirty="0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268495"/>
            <a:ext cx="1161831" cy="1404636"/>
          </a:xfrm>
        </p:spPr>
      </p:pic>
      <p:pic>
        <p:nvPicPr>
          <p:cNvPr id="9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4137" y="3140968"/>
            <a:ext cx="1161831" cy="140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8184" y="4825839"/>
            <a:ext cx="1161831" cy="140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242238" y="1900863"/>
            <a:ext cx="20680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2000" dirty="0" smtClean="0">
                <a:solidFill>
                  <a:srgbClr val="000000"/>
                </a:solidFill>
              </a:rPr>
              <a:t>600m</a:t>
            </a:r>
            <a:endParaRPr lang="de-DE" sz="2000" dirty="0">
              <a:solidFill>
                <a:srgbClr val="000000"/>
              </a:solidFill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860031" y="4115222"/>
            <a:ext cx="492443" cy="110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2000" dirty="0" smtClean="0">
                <a:solidFill>
                  <a:srgbClr val="000000"/>
                </a:solidFill>
              </a:rPr>
              <a:t>600m</a:t>
            </a:r>
            <a:endParaRPr lang="de-DE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2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Offline results, central seism. only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r="7564" b="2011"/>
          <a:stretch/>
        </p:blipFill>
        <p:spPr>
          <a:xfrm>
            <a:off x="13675" y="1268760"/>
            <a:ext cx="4514461" cy="4608512"/>
          </a:xfrm>
          <a:prstGeom prst="rect">
            <a:avLst/>
          </a:prstGeom>
          <a:effectLst>
            <a:reflection blurRad="6350" stA="40000" endPos="20000" dist="762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" r="7425" b="2403"/>
          <a:stretch/>
        </p:blipFill>
        <p:spPr>
          <a:xfrm>
            <a:off x="4638853" y="1268760"/>
            <a:ext cx="4505336" cy="4608512"/>
          </a:xfrm>
          <a:prstGeom prst="rect">
            <a:avLst/>
          </a:prstGeom>
          <a:effectLst>
            <a:reflection blurRad="6350" stA="40000" endPos="20000" dist="762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242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MISO </a:t>
            </a:r>
            <a:r>
              <a:rPr lang="de-DE" dirty="0" err="1" smtClean="0"/>
              <a:t>feed</a:t>
            </a:r>
            <a:r>
              <a:rPr lang="de-DE" dirty="0" smtClean="0"/>
              <a:t> </a:t>
            </a:r>
            <a:r>
              <a:rPr lang="de-DE" dirty="0" err="1" smtClean="0"/>
              <a:t>forward</a:t>
            </a:r>
            <a:endParaRPr lang="en-US" dirty="0" smtClean="0"/>
          </a:p>
        </p:txBody>
      </p:sp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468313" y="1341438"/>
            <a:ext cx="8229600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several</a:t>
            </a:r>
            <a:r>
              <a:rPr lang="de-DE" dirty="0" smtClean="0"/>
              <a:t> </a:t>
            </a:r>
            <a:r>
              <a:rPr lang="de-DE" dirty="0" err="1" smtClean="0"/>
              <a:t>seismometers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stabilize</a:t>
            </a:r>
            <a:r>
              <a:rPr lang="de-DE" dirty="0" smtClean="0"/>
              <a:t> </a:t>
            </a:r>
            <a:r>
              <a:rPr lang="de-DE" dirty="0" err="1" smtClean="0"/>
              <a:t>cavity</a:t>
            </a:r>
            <a:r>
              <a:rPr lang="de-DE" dirty="0" smtClean="0"/>
              <a:t> </a:t>
            </a:r>
            <a:r>
              <a:rPr lang="de-DE" dirty="0" err="1" smtClean="0"/>
              <a:t>length</a:t>
            </a:r>
            <a:endParaRPr lang="de-DE" dirty="0" smtClean="0"/>
          </a:p>
          <a:p>
            <a:r>
              <a:rPr lang="de-DE" dirty="0" smtClean="0"/>
              <a:t>MISO = Multiple Input Single Output</a:t>
            </a:r>
          </a:p>
          <a:p>
            <a:r>
              <a:rPr lang="de-DE" dirty="0" smtClean="0"/>
              <a:t>Find the right combination / filter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2924944"/>
            <a:ext cx="6336704" cy="3280225"/>
          </a:xfrm>
          <a:solidFill>
            <a:schemeClr val="bg1"/>
          </a:solidFill>
          <a:effectLst>
            <a:reflection blurRad="6350" stA="40000" endPos="20000" dist="762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6442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Online results</a:t>
            </a:r>
            <a:endParaRPr lang="de-DE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4756" r="8087" b="2253"/>
          <a:stretch/>
        </p:blipFill>
        <p:spPr>
          <a:xfrm>
            <a:off x="0" y="1268759"/>
            <a:ext cx="4355976" cy="3895248"/>
          </a:xfrm>
          <a:effectLst>
            <a:reflection blurRad="6350" stA="40000" endPos="20000" dist="762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t="8925" r="8936" b="6561"/>
          <a:stretch/>
        </p:blipFill>
        <p:spPr>
          <a:xfrm>
            <a:off x="4434408" y="1268760"/>
            <a:ext cx="4709592" cy="3888432"/>
          </a:xfrm>
          <a:prstGeom prst="rect">
            <a:avLst/>
          </a:prstGeom>
          <a:effectLst>
            <a:reflection blurRad="6350" stA="40000" endPos="20000" dist="762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7842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Wiener filtering workflow</a:t>
            </a:r>
            <a:endParaRPr lang="en-US" dirty="0" smtClean="0"/>
          </a:p>
        </p:txBody>
      </p:sp>
      <p:sp>
        <p:nvSpPr>
          <p:cNvPr id="5123" name="Inhaltsplatzhalter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475138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e-DE" dirty="0" smtClean="0"/>
              <a:t>Train the filter (Matlab offline)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Apply the filter on later data </a:t>
            </a:r>
            <a:r>
              <a:rPr lang="en-US" dirty="0"/>
              <a:t>→</a:t>
            </a:r>
            <a:r>
              <a:rPr lang="de-DE" dirty="0" smtClean="0"/>
              <a:t> Goal</a:t>
            </a:r>
            <a:br>
              <a:rPr lang="de-DE" dirty="0" smtClean="0"/>
            </a:br>
            <a:r>
              <a:rPr lang="de-DE" dirty="0"/>
              <a:t>(Matlab offline</a:t>
            </a:r>
            <a:r>
              <a:rPr lang="de-DE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Fit IIR filter to FIR filter representation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Put IIR filter into CDS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Account for actuators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114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en-US" dirty="0" smtClean="0"/>
          </a:p>
        </p:txBody>
      </p:sp>
      <p:sp>
        <p:nvSpPr>
          <p:cNvPr id="7171" name="Inhaltsplatzhalter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4751387"/>
          </a:xfrm>
        </p:spPr>
        <p:txBody>
          <a:bodyPr/>
          <a:lstStyle/>
          <a:p>
            <a:r>
              <a:rPr lang="de-DE" dirty="0" smtClean="0"/>
              <a:t>Running but not working</a:t>
            </a:r>
            <a:br>
              <a:rPr lang="de-DE" dirty="0" smtClean="0"/>
            </a:br>
            <a:r>
              <a:rPr lang="de-DE" dirty="0" smtClean="0"/>
              <a:t>adaptive filter implementation at Caltech</a:t>
            </a:r>
          </a:p>
          <a:p>
            <a:r>
              <a:rPr lang="de-DE" dirty="0" smtClean="0"/>
              <a:t>Working offline adaptive filtering at Caltech</a:t>
            </a:r>
          </a:p>
          <a:p>
            <a:r>
              <a:rPr lang="de-DE" dirty="0" smtClean="0"/>
              <a:t>Working MISO (3 DOF) Wiener filtering at GEO</a:t>
            </a:r>
          </a:p>
          <a:p>
            <a:r>
              <a:rPr lang="de-DE" dirty="0" smtClean="0"/>
              <a:t>More hardware needed for real benefits</a:t>
            </a:r>
          </a:p>
          <a:p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Lit: S. Haykin „Adaptive filter theory“</a:t>
            </a:r>
          </a:p>
        </p:txBody>
      </p:sp>
    </p:spTree>
    <p:extLst>
      <p:ext uri="{BB962C8B-B14F-4D97-AF65-F5344CB8AC3E}">
        <p14:creationId xmlns:p14="http://schemas.microsoft.com/office/powerpoint/2010/main" val="128060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MMC2B FB long vs short filters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739282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2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Wiener filtering</a:t>
            </a:r>
            <a:endParaRPr lang="en-US" smtClean="0"/>
          </a:p>
        </p:txBody>
      </p:sp>
      <p:sp>
        <p:nvSpPr>
          <p:cNvPr id="5123" name="Inhaltsplatzhalter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4751387"/>
          </a:xfrm>
        </p:spPr>
        <p:txBody>
          <a:bodyPr/>
          <a:lstStyle/>
          <a:p>
            <a:r>
              <a:rPr lang="de-DE" dirty="0" smtClean="0"/>
              <a:t>Filter </a:t>
            </a:r>
            <a:r>
              <a:rPr lang="de-DE" dirty="0" err="1" smtClean="0"/>
              <a:t>applied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seismometer</a:t>
            </a:r>
            <a:r>
              <a:rPr lang="de-DE" dirty="0" err="1"/>
              <a:t>s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22" t="7219" r="4421" b="2021"/>
          <a:stretch/>
        </p:blipFill>
        <p:spPr>
          <a:xfrm>
            <a:off x="9264" y="2082485"/>
            <a:ext cx="4506138" cy="3816424"/>
          </a:xfrm>
          <a:prstGeom prst="rect">
            <a:avLst/>
          </a:prstGeom>
          <a:effectLst>
            <a:reflection blurRad="6350" stA="40000" endPos="20000" dist="76200" dir="5400000" sy="-100000" algn="bl" rotWithShape="0"/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2" t="7219" r="4419" b="2021"/>
          <a:stretch/>
        </p:blipFill>
        <p:spPr>
          <a:xfrm>
            <a:off x="4639246" y="2082485"/>
            <a:ext cx="4504754" cy="3834816"/>
          </a:xfrm>
          <a:prstGeom prst="rect">
            <a:avLst/>
          </a:prstGeom>
          <a:effectLst>
            <a:reflection blurRad="6350" stA="40000" endPos="20000" dist="762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1705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Examples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adaptive </a:t>
            </a:r>
            <a:r>
              <a:rPr lang="de-DE" dirty="0" err="1" smtClean="0"/>
              <a:t>filtering</a:t>
            </a:r>
            <a:r>
              <a:rPr lang="de-DE" dirty="0" smtClean="0"/>
              <a:t> 2</a:t>
            </a:r>
            <a:endParaRPr lang="en-US" dirty="0" smtClean="0"/>
          </a:p>
        </p:txBody>
      </p:sp>
      <p:pic>
        <p:nvPicPr>
          <p:cNvPr id="25602" name="Picture 2" descr="C:\Users\mipria\Desktop\Adaptive seismic FF\Adaptive filter usages\Adaptive Filter usages_Seite_07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82" t="10983" r="8875" b="17454"/>
          <a:stretch/>
        </p:blipFill>
        <p:spPr bwMode="auto">
          <a:xfrm>
            <a:off x="755576" y="1268760"/>
            <a:ext cx="7706036" cy="4896544"/>
          </a:xfrm>
          <a:prstGeom prst="rect">
            <a:avLst/>
          </a:prstGeom>
          <a:noFill/>
          <a:effectLst>
            <a:reflection blurRad="6350" stA="40000" endPos="20000" dist="762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81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Two distinct ways</a:t>
            </a:r>
            <a:endParaRPr 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752528"/>
          </a:xfrm>
        </p:spPr>
        <p:txBody>
          <a:bodyPr/>
          <a:lstStyle/>
          <a:p>
            <a:r>
              <a:rPr lang="de-DE" dirty="0" smtClean="0"/>
              <a:t>1. Adaptive filtering</a:t>
            </a:r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2. Wiener filtering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685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Adaptive </a:t>
            </a:r>
            <a:r>
              <a:rPr lang="de-DE" dirty="0" err="1" smtClean="0"/>
              <a:t>filtering</a:t>
            </a:r>
            <a:endParaRPr lang="en-US" dirty="0" smtClean="0"/>
          </a:p>
        </p:txBody>
      </p:sp>
      <p:sp>
        <p:nvSpPr>
          <p:cNvPr id="3075" name="Inhaltsplatzhalter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4751387"/>
          </a:xfrm>
        </p:spPr>
        <p:txBody>
          <a:bodyPr/>
          <a:lstStyle/>
          <a:p>
            <a:r>
              <a:rPr lang="de-DE" dirty="0"/>
              <a:t>Ideally works little knowledge of the </a:t>
            </a:r>
            <a:r>
              <a:rPr lang="de-DE" dirty="0" smtClean="0"/>
              <a:t>system</a:t>
            </a:r>
          </a:p>
          <a:p>
            <a:r>
              <a:rPr lang="de-DE" dirty="0" smtClean="0"/>
              <a:t>Self-optimizes (training on the job)</a:t>
            </a:r>
          </a:p>
          <a:p>
            <a:r>
              <a:rPr lang="de-DE" dirty="0" smtClean="0"/>
              <a:t>Adapts to changes in the system (e.g. </a:t>
            </a:r>
            <a:r>
              <a:rPr lang="de-DE" dirty="0" err="1" smtClean="0"/>
              <a:t>suspension</a:t>
            </a:r>
            <a:r>
              <a:rPr lang="de-DE" dirty="0" smtClean="0"/>
              <a:t> </a:t>
            </a:r>
            <a:r>
              <a:rPr lang="de-DE" dirty="0" err="1" smtClean="0"/>
              <a:t>changes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temperature</a:t>
            </a:r>
            <a:r>
              <a:rPr lang="de-DE" dirty="0" smtClean="0"/>
              <a:t>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4119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Examples of adaptive filtering I</a:t>
            </a:r>
            <a:endParaRPr lang="en-US" smtClean="0"/>
          </a:p>
        </p:txBody>
      </p:sp>
      <p:sp>
        <p:nvSpPr>
          <p:cNvPr id="3075" name="Inhaltsplatzhalter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4751387"/>
          </a:xfrm>
        </p:spPr>
        <p:txBody>
          <a:bodyPr/>
          <a:lstStyle/>
          <a:p>
            <a:r>
              <a:rPr lang="de-DE" dirty="0" smtClean="0"/>
              <a:t>Noise / echo </a:t>
            </a:r>
            <a:r>
              <a:rPr lang="de-DE" dirty="0" err="1" smtClean="0"/>
              <a:t>cancellation</a:t>
            </a:r>
            <a:endParaRPr lang="de-DE" dirty="0" smtClean="0"/>
          </a:p>
          <a:p>
            <a:endParaRPr lang="en-US" dirty="0" smtClean="0"/>
          </a:p>
        </p:txBody>
      </p:sp>
      <p:pic>
        <p:nvPicPr>
          <p:cNvPr id="24579" name="Picture 3" descr="C:\Users\mipria\Desktop\Adaptive seismic FF\Adaptive Filter usages_Seite_15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372" b="1561"/>
          <a:stretch/>
        </p:blipFill>
        <p:spPr bwMode="auto">
          <a:xfrm>
            <a:off x="395535" y="1916832"/>
            <a:ext cx="8420225" cy="3456384"/>
          </a:xfrm>
          <a:prstGeom prst="rect">
            <a:avLst/>
          </a:prstGeom>
          <a:noFill/>
          <a:effectLst>
            <a:reflection blurRad="6350" stA="40000" endPos="20000" dist="762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15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Nomenclature</a:t>
            </a:r>
            <a:endParaRPr lang="en-US" dirty="0" smtClean="0"/>
          </a:p>
        </p:txBody>
      </p:sp>
      <p:sp>
        <p:nvSpPr>
          <p:cNvPr id="5123" name="Inhaltsplatzhalter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4751387"/>
          </a:xfrm>
        </p:spPr>
        <p:txBody>
          <a:bodyPr/>
          <a:lstStyle/>
          <a:p>
            <a:r>
              <a:rPr lang="de-DE" dirty="0" smtClean="0"/>
              <a:t>u = witness </a:t>
            </a:r>
            <a:r>
              <a:rPr lang="de-DE" dirty="0" smtClean="0"/>
              <a:t>signals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(speaker output </a:t>
            </a:r>
            <a:r>
              <a:rPr lang="de-DE" dirty="0" smtClean="0"/>
              <a:t>/ seismometers</a:t>
            </a:r>
            <a:r>
              <a:rPr lang="de-DE" dirty="0"/>
              <a:t>)</a:t>
            </a:r>
            <a:endParaRPr lang="de-DE" dirty="0" smtClean="0"/>
          </a:p>
          <a:p>
            <a:r>
              <a:rPr lang="de-DE" dirty="0" smtClean="0"/>
              <a:t>d = desired output </a:t>
            </a:r>
            <a:r>
              <a:rPr lang="de-DE" dirty="0"/>
              <a:t>(mic. input </a:t>
            </a:r>
            <a:r>
              <a:rPr lang="de-DE" dirty="0" smtClean="0"/>
              <a:t>/</a:t>
            </a:r>
            <a:br>
              <a:rPr lang="de-DE" dirty="0" smtClean="0"/>
            </a:br>
            <a:r>
              <a:rPr lang="de-DE" dirty="0" smtClean="0"/>
              <a:t>cavity </a:t>
            </a:r>
            <a:r>
              <a:rPr lang="de-DE" dirty="0" smtClean="0"/>
              <a:t>length fluctuations</a:t>
            </a:r>
            <a:br>
              <a:rPr lang="de-DE" dirty="0" smtClean="0"/>
            </a:br>
            <a:r>
              <a:rPr lang="de-DE" dirty="0" smtClean="0"/>
              <a:t>due </a:t>
            </a:r>
            <a:r>
              <a:rPr lang="de-DE" dirty="0" smtClean="0"/>
              <a:t>to </a:t>
            </a:r>
            <a:r>
              <a:rPr lang="de-DE" dirty="0" smtClean="0"/>
              <a:t>seismic)</a:t>
            </a:r>
            <a:endParaRPr lang="de-DE" dirty="0" smtClean="0"/>
          </a:p>
          <a:p>
            <a:r>
              <a:rPr lang="de-DE" dirty="0" smtClean="0"/>
              <a:t>e = estimation error</a:t>
            </a:r>
          </a:p>
          <a:p>
            <a:r>
              <a:rPr lang="de-DE" dirty="0" smtClean="0"/>
              <a:t>y = filter output</a:t>
            </a:r>
          </a:p>
          <a:p>
            <a:r>
              <a:rPr lang="de-DE" dirty="0" smtClean="0"/>
              <a:t>w = filter coefficients</a:t>
            </a:r>
            <a:endParaRPr lang="de-DE" dirty="0"/>
          </a:p>
        </p:txBody>
      </p:sp>
      <p:grpSp>
        <p:nvGrpSpPr>
          <p:cNvPr id="4" name="Group 3"/>
          <p:cNvGrpSpPr/>
          <p:nvPr/>
        </p:nvGrpSpPr>
        <p:grpSpPr>
          <a:xfrm>
            <a:off x="6048000" y="1268760"/>
            <a:ext cx="3096000" cy="2124000"/>
            <a:chOff x="6048000" y="1268760"/>
            <a:chExt cx="3096000" cy="2124000"/>
          </a:xfrm>
        </p:grpSpPr>
        <p:pic>
          <p:nvPicPr>
            <p:cNvPr id="5" name="Picture 2" descr="C:\Users\mipria\Desktop\Adaptive seismic FF\Adaptive filter usages\Adaptive Filter usages_Seite_07.pn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975" t="45578" r="56739" b="23378"/>
            <a:stretch/>
          </p:blipFill>
          <p:spPr bwMode="auto">
            <a:xfrm>
              <a:off x="6048000" y="1268760"/>
              <a:ext cx="3096000" cy="2124000"/>
            </a:xfrm>
            <a:prstGeom prst="rect">
              <a:avLst/>
            </a:prstGeom>
            <a:noFill/>
            <a:effectLst>
              <a:reflection blurRad="6350" stA="40000" endPos="20000" dist="762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444208" y="2327111"/>
              <a:ext cx="50405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200" i="1" dirty="0" smtClean="0"/>
                <a:t>u(k)</a:t>
              </a:r>
              <a:endParaRPr lang="de-DE" sz="12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4197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FIR </a:t>
            </a:r>
            <a:r>
              <a:rPr lang="de-DE" dirty="0" err="1" smtClean="0"/>
              <a:t>filter</a:t>
            </a:r>
            <a:endParaRPr lang="en-US" dirty="0" smtClean="0"/>
          </a:p>
        </p:txBody>
      </p:sp>
      <p:sp>
        <p:nvSpPr>
          <p:cNvPr id="6147" name="Inhaltsplatzhalter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4751387"/>
          </a:xfrm>
        </p:spPr>
        <p:txBody>
          <a:bodyPr/>
          <a:lstStyle/>
          <a:p>
            <a:r>
              <a:rPr lang="de-DE" dirty="0" smtClean="0"/>
              <a:t>FIR =  Finite Impulse Response</a:t>
            </a:r>
            <a:endParaRPr lang="de-DE" dirty="0"/>
          </a:p>
          <a:p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nice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digital </a:t>
            </a:r>
            <a:r>
              <a:rPr lang="de-DE" dirty="0" err="1" smtClean="0"/>
              <a:t>systems</a:t>
            </a:r>
            <a:endParaRPr lang="de-DE" dirty="0" smtClean="0"/>
          </a:p>
          <a:p>
            <a:r>
              <a:rPr lang="de-DE" dirty="0" err="1" smtClean="0"/>
              <a:t>Remember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last N </a:t>
            </a:r>
            <a:r>
              <a:rPr lang="de-DE" dirty="0" err="1" smtClean="0"/>
              <a:t>measurements</a:t>
            </a:r>
            <a:r>
              <a:rPr lang="de-DE" dirty="0" smtClean="0"/>
              <a:t> (u)</a:t>
            </a:r>
          </a:p>
          <a:p>
            <a:r>
              <a:rPr lang="de-DE" dirty="0" err="1" smtClean="0"/>
              <a:t>Multiply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N </a:t>
            </a:r>
            <a:r>
              <a:rPr lang="de-DE" dirty="0" err="1" smtClean="0"/>
              <a:t>coefficients</a:t>
            </a:r>
            <a:r>
              <a:rPr lang="de-DE" dirty="0" smtClean="0"/>
              <a:t> (w)</a:t>
            </a:r>
          </a:p>
          <a:p>
            <a:r>
              <a:rPr lang="de-DE" dirty="0" smtClean="0"/>
              <a:t>N </a:t>
            </a:r>
            <a:r>
              <a:rPr lang="de-DE" dirty="0" err="1" smtClean="0"/>
              <a:t>usually</a:t>
            </a:r>
            <a:r>
              <a:rPr lang="de-DE" dirty="0" smtClean="0"/>
              <a:t> </a:t>
            </a:r>
            <a:r>
              <a:rPr lang="de-DE" dirty="0" err="1" smtClean="0"/>
              <a:t>hundreds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thousands</a:t>
            </a:r>
            <a:endParaRPr lang="de-DE" dirty="0" smtClean="0"/>
          </a:p>
          <a:p>
            <a:r>
              <a:rPr lang="de-DE" dirty="0" smtClean="0"/>
              <a:t>Moving </a:t>
            </a:r>
            <a:r>
              <a:rPr lang="de-DE" dirty="0"/>
              <a:t>average</a:t>
            </a:r>
            <a:br>
              <a:rPr lang="de-DE" dirty="0"/>
            </a:br>
            <a:r>
              <a:rPr lang="de-DE" dirty="0"/>
              <a:t>= simple LP</a:t>
            </a:r>
            <a:br>
              <a:rPr lang="de-DE" dirty="0"/>
            </a:br>
            <a:r>
              <a:rPr lang="de-DE" dirty="0" smtClean="0"/>
              <a:t>( w</a:t>
            </a:r>
            <a:r>
              <a:rPr lang="de-DE" baseline="-25000" dirty="0" smtClean="0"/>
              <a:t>i</a:t>
            </a:r>
            <a:r>
              <a:rPr lang="de-DE" dirty="0" smtClean="0"/>
              <a:t>=1</a:t>
            </a:r>
            <a:r>
              <a:rPr lang="de-DE" dirty="0"/>
              <a:t>/(N+1</a:t>
            </a:r>
            <a:r>
              <a:rPr lang="de-DE" dirty="0" smtClean="0"/>
              <a:t>) )</a:t>
            </a:r>
            <a:r>
              <a:rPr lang="de-DE" dirty="0"/>
              <a:t/>
            </a:r>
            <a:br>
              <a:rPr lang="de-DE" dirty="0"/>
            </a:br>
            <a:endParaRPr lang="de-DE" dirty="0" smtClean="0"/>
          </a:p>
        </p:txBody>
      </p:sp>
      <p:pic>
        <p:nvPicPr>
          <p:cNvPr id="3075" name="Picture 3" descr="C:\Users\MP\Pictures\2012-02-09\Image0002.T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5097" y="4149081"/>
            <a:ext cx="5898904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87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Adaptive filtering LMS algorithm</a:t>
            </a:r>
            <a:endParaRPr lang="en-US" smtClean="0"/>
          </a:p>
        </p:txBody>
      </p:sp>
      <p:sp>
        <p:nvSpPr>
          <p:cNvPr id="7171" name="Inhaltsplatzhalter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4751387"/>
          </a:xfrm>
        </p:spPr>
        <p:txBody>
          <a:bodyPr/>
          <a:lstStyle/>
          <a:p>
            <a:r>
              <a:rPr lang="de-DE" dirty="0"/>
              <a:t>Target: MSE = 0 (called J)</a:t>
            </a:r>
            <a:br>
              <a:rPr lang="de-DE" dirty="0"/>
            </a:br>
            <a:r>
              <a:rPr lang="de-DE" dirty="0"/>
              <a:t>(MSE=RMS</a:t>
            </a:r>
            <a:r>
              <a:rPr lang="de-DE" baseline="30000" dirty="0"/>
              <a:t>2</a:t>
            </a:r>
            <a:r>
              <a:rPr lang="de-DE" dirty="0" smtClean="0"/>
              <a:t>)</a:t>
            </a:r>
          </a:p>
          <a:p>
            <a:r>
              <a:rPr lang="de-DE" dirty="0"/>
              <a:t>Parameter space dimension</a:t>
            </a:r>
            <a:br>
              <a:rPr lang="de-DE" dirty="0"/>
            </a:br>
            <a:r>
              <a:rPr lang="de-DE" dirty="0"/>
              <a:t>= # of filter </a:t>
            </a:r>
            <a:r>
              <a:rPr lang="de-DE" dirty="0" smtClean="0"/>
              <a:t>coeff.</a:t>
            </a:r>
            <a:endParaRPr lang="de-DE" dirty="0" smtClean="0"/>
          </a:p>
          <a:p>
            <a:r>
              <a:rPr lang="de-DE" dirty="0" smtClean="0"/>
              <a:t>LMS </a:t>
            </a:r>
            <a:r>
              <a:rPr lang="de-DE" dirty="0" smtClean="0"/>
              <a:t>= Least-Mean-Squares</a:t>
            </a:r>
          </a:p>
          <a:p>
            <a:r>
              <a:rPr lang="de-DE" dirty="0" smtClean="0"/>
              <a:t>Adapts </a:t>
            </a:r>
            <a:r>
              <a:rPr lang="de-DE" dirty="0" smtClean="0"/>
              <a:t>filter to go into the</a:t>
            </a:r>
            <a:br>
              <a:rPr lang="de-DE" dirty="0" smtClean="0"/>
            </a:br>
            <a:r>
              <a:rPr lang="de-DE" dirty="0" smtClean="0"/>
              <a:t>direction of the gradient</a:t>
            </a:r>
          </a:p>
          <a:p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speeding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endParaRPr lang="de-DE" dirty="0" smtClean="0"/>
          </a:p>
          <a:p>
            <a:endParaRPr lang="de-DE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5157572"/>
            <a:ext cx="6084168" cy="169585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1268760"/>
            <a:ext cx="3563888" cy="2668151"/>
          </a:xfrm>
          <a:prstGeom prst="rect">
            <a:avLst/>
          </a:prstGeom>
          <a:effectLst>
            <a:reflection blurRad="6350" stA="40000" endPos="20000" dist="76200" dir="5400000" sy="-100000" algn="bl" rotWithShape="0"/>
          </a:effectLst>
        </p:spPr>
      </p:pic>
      <p:grpSp>
        <p:nvGrpSpPr>
          <p:cNvPr id="7" name="Group 6"/>
          <p:cNvGrpSpPr/>
          <p:nvPr/>
        </p:nvGrpSpPr>
        <p:grpSpPr>
          <a:xfrm>
            <a:off x="0" y="5157571"/>
            <a:ext cx="2483768" cy="1695859"/>
            <a:chOff x="6048000" y="1268760"/>
            <a:chExt cx="3096000" cy="2124000"/>
          </a:xfrm>
        </p:grpSpPr>
        <p:pic>
          <p:nvPicPr>
            <p:cNvPr id="8" name="Picture 2" descr="C:\Users\mipria\Desktop\Adaptive seismic FF\Adaptive filter usages\Adaptive Filter usages_Seite_07.pn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975" t="45578" r="56739" b="23378"/>
            <a:stretch/>
          </p:blipFill>
          <p:spPr bwMode="auto">
            <a:xfrm>
              <a:off x="6048000" y="1268760"/>
              <a:ext cx="3096000" cy="2124000"/>
            </a:xfrm>
            <a:prstGeom prst="rect">
              <a:avLst/>
            </a:prstGeom>
            <a:noFill/>
            <a:effectLst>
              <a:reflection blurRad="6350" stA="40000" endPos="20000" dist="762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444208" y="2327111"/>
              <a:ext cx="50405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200" i="1" dirty="0" smtClean="0"/>
                <a:t>u(k)</a:t>
              </a:r>
              <a:endParaRPr lang="de-DE" sz="1200" i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MIPRIA@YFWAWG1FUVWYY57I" val="4419"/>
</p:tagLst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402</Words>
  <Application>Microsoft Office PowerPoint</Application>
  <PresentationFormat>On-screen Show (4:3)</PresentationFormat>
  <Paragraphs>139</Paragraphs>
  <Slides>35</Slides>
  <Notes>5</Notes>
  <HiddenSlides>2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Calibri</vt:lpstr>
      <vt:lpstr>Larissa</vt:lpstr>
      <vt:lpstr>MISO control schemes: Adaptive filtering and wiener filtering</vt:lpstr>
      <vt:lpstr>Feed forward</vt:lpstr>
      <vt:lpstr>MISO feed forward</vt:lpstr>
      <vt:lpstr>Two distinct ways</vt:lpstr>
      <vt:lpstr>Adaptive filtering</vt:lpstr>
      <vt:lpstr>Examples of adaptive filtering I</vt:lpstr>
      <vt:lpstr>Nomenclature</vt:lpstr>
      <vt:lpstr>FIR filter</vt:lpstr>
      <vt:lpstr>Adaptive filtering LMS algorithm</vt:lpstr>
      <vt:lpstr>Matlab implementation</vt:lpstr>
      <vt:lpstr>Matlab implementation 2</vt:lpstr>
      <vt:lpstr>Matlab implementation 3</vt:lpstr>
      <vt:lpstr>FxLMS</vt:lpstr>
      <vt:lpstr>40m lab</vt:lpstr>
      <vt:lpstr>CDS implementation</vt:lpstr>
      <vt:lpstr>CDS implementation 2</vt:lpstr>
      <vt:lpstr>Running</vt:lpstr>
      <vt:lpstr>Wiener filtering</vt:lpstr>
      <vt:lpstr>Wiener filtering</vt:lpstr>
      <vt:lpstr>Toy setup MMC2B-FB</vt:lpstr>
      <vt:lpstr>Wiener filtering workflow</vt:lpstr>
      <vt:lpstr>Offline results</vt:lpstr>
      <vt:lpstr>Online results</vt:lpstr>
      <vt:lpstr>Online results 2</vt:lpstr>
      <vt:lpstr>Michelson autoalignment FB</vt:lpstr>
      <vt:lpstr>Michelson autoalignment FB</vt:lpstr>
      <vt:lpstr>Offline results, all seism.</vt:lpstr>
      <vt:lpstr>Michelson autoalignment FB</vt:lpstr>
      <vt:lpstr>Offline results, central seism. only</vt:lpstr>
      <vt:lpstr>Online results</vt:lpstr>
      <vt:lpstr>Wiener filtering workflow</vt:lpstr>
      <vt:lpstr>Summary</vt:lpstr>
      <vt:lpstr>MMC2B FB long vs short filters</vt:lpstr>
      <vt:lpstr>Wiener filtering</vt:lpstr>
      <vt:lpstr>Examples of adaptive filtering 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of the GEO-HF upgrade</dc:title>
  <dc:creator>Mirko Prijatelj</dc:creator>
  <cp:lastModifiedBy>mipria</cp:lastModifiedBy>
  <cp:revision>394</cp:revision>
  <dcterms:created xsi:type="dcterms:W3CDTF">2011-06-29T11:34:33Z</dcterms:created>
  <dcterms:modified xsi:type="dcterms:W3CDTF">2012-03-28T11:57:42Z</dcterms:modified>
</cp:coreProperties>
</file>