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97" r:id="rId2"/>
    <p:sldId id="443" r:id="rId3"/>
    <p:sldId id="519" r:id="rId4"/>
    <p:sldId id="498" r:id="rId5"/>
    <p:sldId id="503" r:id="rId6"/>
    <p:sldId id="403" r:id="rId7"/>
    <p:sldId id="464" r:id="rId8"/>
    <p:sldId id="463" r:id="rId9"/>
    <p:sldId id="457" r:id="rId10"/>
    <p:sldId id="490" r:id="rId11"/>
    <p:sldId id="536" r:id="rId12"/>
    <p:sldId id="537" r:id="rId13"/>
    <p:sldId id="531" r:id="rId14"/>
    <p:sldId id="532" r:id="rId15"/>
    <p:sldId id="478" r:id="rId16"/>
    <p:sldId id="530" r:id="rId17"/>
    <p:sldId id="529" r:id="rId18"/>
    <p:sldId id="373" r:id="rId19"/>
    <p:sldId id="435" r:id="rId20"/>
    <p:sldId id="36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9C3"/>
    <a:srgbClr val="C1C6F7"/>
    <a:srgbClr val="FF0000"/>
    <a:srgbClr val="000000"/>
    <a:srgbClr val="FF3300"/>
    <a:srgbClr val="FFC000"/>
    <a:srgbClr val="CCECFF"/>
    <a:srgbClr val="FF9900"/>
    <a:srgbClr val="FF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33" y="2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4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7" units="in"/>
          <inkml:channel name="Y" type="integer" max="18079" units="in"/>
          <inkml:channel name="F" type="integer" max="32767" units="dev"/>
        </inkml:traceFormat>
        <inkml:channelProperties>
          <inkml:channelProperty channel="X" name="resolution" value="2540.07568" units="1/in"/>
          <inkml:channelProperty channel="Y" name="resolution" value="2540.25562" units="1/in"/>
          <inkml:channelProperty channel="F" name="resolution" value="0" units="1/dev"/>
        </inkml:channelProperties>
      </inkml:inkSource>
      <inkml:timestamp xml:id="ts0" timeString="2012-07-16T13:37:01.780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 contextRef="#ctx0" brushRef="#br0">785 238 1032,'-1'-20'1935,"1"20"-387,0-18-387,0 18 129,0 0-129,0-22-129,0 22 129,0 0-129,0 0 0,0 0 0,-2-15-129,2 15-258,0 0 129,0 0 0,0 0-129,0 0-129,-15-10-129,15 10 0,0 0 129,0 0-258,-20-21-129,20 21 0,-21-16 0,21 16 0,-28-19-129,28 19 0,-31-20 0,15 13 0,-3-1 0,1 3 129,-4-2-258,0 2 258,0 4-129,-3-1 129,-4 2-129,5 0 129,-3 0 0,4 2 0,-1 3 0,1 3 0,1-1 129,0 3-129,0 5 0,2 2 0,0 1-129,-1 2 0,1 4 129,2 1-129,-3 3 0,1 4 0,0-2 0,0 4 0,-1 0 0,1 1 0,2 2 0,1 1 0,0 1 0,5-1 129,2 3-129,5 1 0,0-2 0,5 3 129,0-2-129,0 1 0,8-2 0,1-1 129,3-3-129,-1-2 129,6 0-129,2-4 129,-2-2-129,5 1 129,-2-1 0,3-1-129,4-5 129,2 1-129,-2-6 129,3-2 0,2-3-129,2-2 129,3-8 129,2-1-258,-1 1 129,1-2-129,2 2 0,1-2 0,-3 1 129,1-1-129,-3 2 0,0-2 129,-5 0 0,3-2 0,-4-11 0,-1 0 129,-3-9-129,2-3 258,-2-11-258,0-6 129,-2-13-129,0-12 0,-5-10 0,-1-12-129,-7-10 129,-7-5-258,-5-5-129,-12-3-645,-5 11-3612,-20 9-258,-12 8-258,-13 5-387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8F5E-F7D4-4767-9D94-19458FEDE9E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81FA3-0573-496E-B3D9-7764D07B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8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dirty="0" smtClean="0">
                <a:solidFill>
                  <a:srgbClr val="FF3300"/>
                </a:solidFill>
                <a:latin typeface="Adobe Fan Heiti Std B" pitchFamily="34" charset="-128"/>
                <a:ea typeface="Adobe Fan Heiti Std B" pitchFamily="34" charset="-128"/>
              </a:rPr>
              <a:t>Trajectories without quantum </a:t>
            </a:r>
          </a:p>
          <a:p>
            <a:r>
              <a:rPr lang="en-US" sz="1200" b="1" i="1" dirty="0" smtClean="0">
                <a:solidFill>
                  <a:srgbClr val="FF3300"/>
                </a:solidFill>
                <a:latin typeface="Adobe Fan Heiti Std B" pitchFamily="34" charset="-128"/>
                <a:ea typeface="Adobe Fan Heiti Std B" pitchFamily="34" charset="-128"/>
              </a:rPr>
              <a:t>uncertainties with a</a:t>
            </a:r>
          </a:p>
          <a:p>
            <a:r>
              <a:rPr lang="en-US" sz="1200" b="1" i="1" dirty="0" smtClean="0">
                <a:solidFill>
                  <a:srgbClr val="FF3300"/>
                </a:solidFill>
                <a:latin typeface="Adobe Fan Heiti Std B" pitchFamily="34" charset="-128"/>
                <a:ea typeface="Adobe Fan Heiti Std B" pitchFamily="34" charset="-128"/>
              </a:rPr>
              <a:t>negative mass reference frame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81FA3-0573-496E-B3D9-7764D07BB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8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81FA3-0573-496E-B3D9-7764D07BB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1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06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3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2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3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3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6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4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0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1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FD1F5-1819-F146-A607-56CB4163707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BA3B4-9D99-4142-B128-32C599BF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5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3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53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54.png"/><Relationship Id="rId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9.emf"/><Relationship Id="rId9" Type="http://schemas.openxmlformats.org/officeDocument/2006/relationships/image" Target="../media/image4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wmf"/><Relationship Id="rId5" Type="http://schemas.openxmlformats.org/officeDocument/2006/relationships/image" Target="../media/image10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5.wmf"/><Relationship Id="rId9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6.wmf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C:\Users\Eugene Polzik\Desktop\My documents\Manuscripts\2016\Back action cancellation\Nature\publication\cover suggestions\final cover proposal\quantop_entanglement_cover_version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7" y="537556"/>
            <a:ext cx="9144000" cy="68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erc.europa.eu/sites/default/files/content/LOGO-ER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43" y="5600215"/>
            <a:ext cx="1313686" cy="12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87356" y="5233139"/>
            <a:ext cx="21875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dirty="0" smtClean="0">
                <a:solidFill>
                  <a:schemeClr val="bg1">
                    <a:lumMod val="95000"/>
                  </a:schemeClr>
                </a:solidFill>
                <a:latin typeface="Adobe Caslon Pro Bold" pitchFamily="18" charset="0"/>
              </a:rPr>
              <a:t>Eugene Polzik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  <a:latin typeface="Adobe Caslon Pro Bold" pitchFamily="18" charset="0"/>
            </a:endParaRPr>
          </a:p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Niels Bohr Institute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Copenhagen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94" y="6518539"/>
            <a:ext cx="4383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Image credit Bastian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Leonhardt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Strube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and Mads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Vadsholt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99254" y="5505271"/>
            <a:ext cx="1644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b="1" dirty="0" smtClean="0">
                <a:solidFill>
                  <a:schemeClr val="bg1">
                    <a:lumMod val="95000"/>
                  </a:schemeClr>
                </a:solidFill>
              </a:rPr>
              <a:t>John</a:t>
            </a:r>
          </a:p>
          <a:p>
            <a:pPr algn="ctr"/>
            <a:r>
              <a:rPr lang="da-DK" sz="2400" b="1" dirty="0" smtClean="0">
                <a:solidFill>
                  <a:schemeClr val="bg1">
                    <a:lumMod val="95000"/>
                  </a:schemeClr>
                </a:solidFill>
              </a:rPr>
              <a:t>Templeton</a:t>
            </a:r>
          </a:p>
          <a:p>
            <a:pPr algn="ctr"/>
            <a:r>
              <a:rPr lang="da-DK" sz="2400" b="1" dirty="0" smtClean="0">
                <a:solidFill>
                  <a:schemeClr val="bg1">
                    <a:lumMod val="95000"/>
                  </a:schemeClr>
                </a:solidFill>
              </a:rPr>
              <a:t>Foundation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2870" y="5657671"/>
            <a:ext cx="1270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b="1" dirty="0" smtClean="0">
                <a:solidFill>
                  <a:schemeClr val="bg1">
                    <a:lumMod val="95000"/>
                  </a:schemeClr>
                </a:solidFill>
              </a:rPr>
              <a:t>EUREKA</a:t>
            </a:r>
          </a:p>
          <a:p>
            <a:pPr algn="ctr"/>
            <a:r>
              <a:rPr lang="da-DK" sz="2400" b="1" dirty="0" smtClean="0">
                <a:solidFill>
                  <a:schemeClr val="bg1">
                    <a:lumMod val="95000"/>
                  </a:schemeClr>
                </a:solidFill>
              </a:rPr>
              <a:t>program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57302" y="773288"/>
            <a:ext cx="64211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GWD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beyond SQL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with the negative mass spin oscillator</a:t>
            </a:r>
          </a:p>
        </p:txBody>
      </p:sp>
    </p:spTree>
    <p:extLst>
      <p:ext uri="{BB962C8B-B14F-4D97-AF65-F5344CB8AC3E}">
        <p14:creationId xmlns:p14="http://schemas.microsoft.com/office/powerpoint/2010/main" val="40782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19" y="14719"/>
            <a:ext cx="5180743" cy="203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58" y="2758704"/>
            <a:ext cx="4746004" cy="362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342892" y="3322271"/>
            <a:ext cx="4032694" cy="2752002"/>
          </a:xfrm>
          <a:custGeom>
            <a:avLst/>
            <a:gdLst>
              <a:gd name="connsiteX0" fmla="*/ 72744 w 4032694"/>
              <a:gd name="connsiteY0" fmla="*/ 2550069 h 2752002"/>
              <a:gd name="connsiteX1" fmla="*/ 672448 w 4032694"/>
              <a:gd name="connsiteY1" fmla="*/ 2265061 h 2752002"/>
              <a:gd name="connsiteX2" fmla="*/ 1046521 w 4032694"/>
              <a:gd name="connsiteY2" fmla="*/ 1837550 h 2752002"/>
              <a:gd name="connsiteX3" fmla="*/ 1260277 w 4032694"/>
              <a:gd name="connsiteY3" fmla="*/ 1362537 h 2752002"/>
              <a:gd name="connsiteX4" fmla="*/ 1468095 w 4032694"/>
              <a:gd name="connsiteY4" fmla="*/ 715332 h 2752002"/>
              <a:gd name="connsiteX5" fmla="*/ 1646225 w 4032694"/>
              <a:gd name="connsiteY5" fmla="*/ 198755 h 2752002"/>
              <a:gd name="connsiteX6" fmla="*/ 1741227 w 4032694"/>
              <a:gd name="connsiteY6" fmla="*/ 32500 h 2752002"/>
              <a:gd name="connsiteX7" fmla="*/ 1871856 w 4032694"/>
              <a:gd name="connsiteY7" fmla="*/ 44376 h 2752002"/>
              <a:gd name="connsiteX8" fmla="*/ 2061861 w 4032694"/>
              <a:gd name="connsiteY8" fmla="*/ 483763 h 2752002"/>
              <a:gd name="connsiteX9" fmla="*/ 2222178 w 4032694"/>
              <a:gd name="connsiteY9" fmla="*/ 1035965 h 2752002"/>
              <a:gd name="connsiteX10" fmla="*/ 2429996 w 4032694"/>
              <a:gd name="connsiteY10" fmla="*/ 1659420 h 2752002"/>
              <a:gd name="connsiteX11" fmla="*/ 2602189 w 4032694"/>
              <a:gd name="connsiteY11" fmla="*/ 1991929 h 2752002"/>
              <a:gd name="connsiteX12" fmla="*/ 3029700 w 4032694"/>
              <a:gd name="connsiteY12" fmla="*/ 2407565 h 2752002"/>
              <a:gd name="connsiteX13" fmla="*/ 3635342 w 4032694"/>
              <a:gd name="connsiteY13" fmla="*/ 2627259 h 2752002"/>
              <a:gd name="connsiteX14" fmla="*/ 3973789 w 4032694"/>
              <a:gd name="connsiteY14" fmla="*/ 2698511 h 2752002"/>
              <a:gd name="connsiteX15" fmla="*/ 3973789 w 4032694"/>
              <a:gd name="connsiteY15" fmla="*/ 2751950 h 2752002"/>
              <a:gd name="connsiteX16" fmla="*/ 3385960 w 4032694"/>
              <a:gd name="connsiteY16" fmla="*/ 2704449 h 2752002"/>
              <a:gd name="connsiteX17" fmla="*/ 2833757 w 4032694"/>
              <a:gd name="connsiteY17" fmla="*/ 2538194 h 2752002"/>
              <a:gd name="connsiteX18" fmla="*/ 2429996 w 4032694"/>
              <a:gd name="connsiteY18" fmla="*/ 2247249 h 2752002"/>
              <a:gd name="connsiteX19" fmla="*/ 2150926 w 4032694"/>
              <a:gd name="connsiteY19" fmla="*/ 1795986 h 2752002"/>
              <a:gd name="connsiteX20" fmla="*/ 1937170 w 4032694"/>
              <a:gd name="connsiteY20" fmla="*/ 1451602 h 2752002"/>
              <a:gd name="connsiteX21" fmla="*/ 1836230 w 4032694"/>
              <a:gd name="connsiteY21" fmla="*/ 1356599 h 2752002"/>
              <a:gd name="connsiteX22" fmla="*/ 1741227 w 4032694"/>
              <a:gd name="connsiteY22" fmla="*/ 1362537 h 2752002"/>
              <a:gd name="connsiteX23" fmla="*/ 1539347 w 4032694"/>
              <a:gd name="connsiteY23" fmla="*/ 1677233 h 2752002"/>
              <a:gd name="connsiteX24" fmla="*/ 1325591 w 4032694"/>
              <a:gd name="connsiteY24" fmla="*/ 2051306 h 2752002"/>
              <a:gd name="connsiteX25" fmla="*/ 975269 w 4032694"/>
              <a:gd name="connsiteY25" fmla="*/ 2413503 h 2752002"/>
              <a:gd name="connsiteX26" fmla="*/ 577446 w 4032694"/>
              <a:gd name="connsiteY26" fmla="*/ 2591633 h 2752002"/>
              <a:gd name="connsiteX27" fmla="*/ 66807 w 4032694"/>
              <a:gd name="connsiteY27" fmla="*/ 2704449 h 2752002"/>
              <a:gd name="connsiteX28" fmla="*/ 72744 w 4032694"/>
              <a:gd name="connsiteY28" fmla="*/ 2550069 h 275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32694" h="2752002">
                <a:moveTo>
                  <a:pt x="72744" y="2550069"/>
                </a:moveTo>
                <a:cubicBezTo>
                  <a:pt x="173684" y="2476838"/>
                  <a:pt x="510152" y="2383814"/>
                  <a:pt x="672448" y="2265061"/>
                </a:cubicBezTo>
                <a:cubicBezTo>
                  <a:pt x="834744" y="2146308"/>
                  <a:pt x="948550" y="1987971"/>
                  <a:pt x="1046521" y="1837550"/>
                </a:cubicBezTo>
                <a:cubicBezTo>
                  <a:pt x="1144492" y="1687129"/>
                  <a:pt x="1190015" y="1549573"/>
                  <a:pt x="1260277" y="1362537"/>
                </a:cubicBezTo>
                <a:cubicBezTo>
                  <a:pt x="1330539" y="1175501"/>
                  <a:pt x="1403770" y="909296"/>
                  <a:pt x="1468095" y="715332"/>
                </a:cubicBezTo>
                <a:cubicBezTo>
                  <a:pt x="1532420" y="521368"/>
                  <a:pt x="1600703" y="312560"/>
                  <a:pt x="1646225" y="198755"/>
                </a:cubicBezTo>
                <a:cubicBezTo>
                  <a:pt x="1691747" y="84950"/>
                  <a:pt x="1703622" y="58230"/>
                  <a:pt x="1741227" y="32500"/>
                </a:cubicBezTo>
                <a:cubicBezTo>
                  <a:pt x="1778832" y="6770"/>
                  <a:pt x="1818417" y="-30834"/>
                  <a:pt x="1871856" y="44376"/>
                </a:cubicBezTo>
                <a:cubicBezTo>
                  <a:pt x="1925295" y="119586"/>
                  <a:pt x="2003474" y="318498"/>
                  <a:pt x="2061861" y="483763"/>
                </a:cubicBezTo>
                <a:cubicBezTo>
                  <a:pt x="2120248" y="649028"/>
                  <a:pt x="2160822" y="840022"/>
                  <a:pt x="2222178" y="1035965"/>
                </a:cubicBezTo>
                <a:cubicBezTo>
                  <a:pt x="2283534" y="1231908"/>
                  <a:pt x="2366661" y="1500093"/>
                  <a:pt x="2429996" y="1659420"/>
                </a:cubicBezTo>
                <a:cubicBezTo>
                  <a:pt x="2493331" y="1818747"/>
                  <a:pt x="2502238" y="1867238"/>
                  <a:pt x="2602189" y="1991929"/>
                </a:cubicBezTo>
                <a:cubicBezTo>
                  <a:pt x="2702140" y="2116620"/>
                  <a:pt x="2857508" y="2301677"/>
                  <a:pt x="3029700" y="2407565"/>
                </a:cubicBezTo>
                <a:cubicBezTo>
                  <a:pt x="3201892" y="2513453"/>
                  <a:pt x="3477994" y="2578768"/>
                  <a:pt x="3635342" y="2627259"/>
                </a:cubicBezTo>
                <a:cubicBezTo>
                  <a:pt x="3792690" y="2675750"/>
                  <a:pt x="3917381" y="2677729"/>
                  <a:pt x="3973789" y="2698511"/>
                </a:cubicBezTo>
                <a:cubicBezTo>
                  <a:pt x="4030197" y="2719293"/>
                  <a:pt x="4071760" y="2750960"/>
                  <a:pt x="3973789" y="2751950"/>
                </a:cubicBezTo>
                <a:cubicBezTo>
                  <a:pt x="3875818" y="2752940"/>
                  <a:pt x="3575965" y="2740075"/>
                  <a:pt x="3385960" y="2704449"/>
                </a:cubicBezTo>
                <a:cubicBezTo>
                  <a:pt x="3195955" y="2668823"/>
                  <a:pt x="2993084" y="2614394"/>
                  <a:pt x="2833757" y="2538194"/>
                </a:cubicBezTo>
                <a:cubicBezTo>
                  <a:pt x="2674430" y="2461994"/>
                  <a:pt x="2543801" y="2370950"/>
                  <a:pt x="2429996" y="2247249"/>
                </a:cubicBezTo>
                <a:cubicBezTo>
                  <a:pt x="2316191" y="2123548"/>
                  <a:pt x="2150926" y="1795986"/>
                  <a:pt x="2150926" y="1795986"/>
                </a:cubicBezTo>
                <a:cubicBezTo>
                  <a:pt x="2068788" y="1663378"/>
                  <a:pt x="1989619" y="1524833"/>
                  <a:pt x="1937170" y="1451602"/>
                </a:cubicBezTo>
                <a:cubicBezTo>
                  <a:pt x="1884721" y="1378371"/>
                  <a:pt x="1868887" y="1371443"/>
                  <a:pt x="1836230" y="1356599"/>
                </a:cubicBezTo>
                <a:cubicBezTo>
                  <a:pt x="1803573" y="1341755"/>
                  <a:pt x="1790707" y="1309098"/>
                  <a:pt x="1741227" y="1362537"/>
                </a:cubicBezTo>
                <a:cubicBezTo>
                  <a:pt x="1691747" y="1415976"/>
                  <a:pt x="1608620" y="1562438"/>
                  <a:pt x="1539347" y="1677233"/>
                </a:cubicBezTo>
                <a:cubicBezTo>
                  <a:pt x="1470074" y="1792028"/>
                  <a:pt x="1419604" y="1928594"/>
                  <a:pt x="1325591" y="2051306"/>
                </a:cubicBezTo>
                <a:cubicBezTo>
                  <a:pt x="1231578" y="2174018"/>
                  <a:pt x="1099960" y="2323449"/>
                  <a:pt x="975269" y="2413503"/>
                </a:cubicBezTo>
                <a:cubicBezTo>
                  <a:pt x="850578" y="2503557"/>
                  <a:pt x="728856" y="2543142"/>
                  <a:pt x="577446" y="2591633"/>
                </a:cubicBezTo>
                <a:cubicBezTo>
                  <a:pt x="426036" y="2640124"/>
                  <a:pt x="151914" y="2712366"/>
                  <a:pt x="66807" y="2704449"/>
                </a:cubicBezTo>
                <a:cubicBezTo>
                  <a:pt x="-18300" y="2696532"/>
                  <a:pt x="-28196" y="2623300"/>
                  <a:pt x="72744" y="2550069"/>
                </a:cubicBezTo>
                <a:close/>
              </a:path>
            </a:pathLst>
          </a:custGeom>
          <a:solidFill>
            <a:srgbClr val="000000">
              <a:alpha val="32941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61855" y="3393242"/>
            <a:ext cx="703365" cy="44012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6577" y="3075701"/>
            <a:ext cx="273132" cy="391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5358" y="3019433"/>
            <a:ext cx="1572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rgbClr val="0070C0"/>
                </a:solidFill>
              </a:rPr>
              <a:t>Membrane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72296" y="3809347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Spin OFF</a:t>
            </a:r>
            <a:endParaRPr lang="en-US" sz="2400" dirty="0"/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" y="3668886"/>
            <a:ext cx="326991" cy="107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391948" y="2768592"/>
            <a:ext cx="4746004" cy="3621731"/>
            <a:chOff x="4391948" y="2768592"/>
            <a:chExt cx="4746004" cy="362173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948" y="2768592"/>
              <a:ext cx="4746004" cy="362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4777179" y="3613307"/>
              <a:ext cx="3985182" cy="2402329"/>
            </a:xfrm>
            <a:custGeom>
              <a:avLst/>
              <a:gdLst>
                <a:gd name="connsiteX0" fmla="*/ 44203 w 3985182"/>
                <a:gd name="connsiteY0" fmla="*/ 2276846 h 2402329"/>
                <a:gd name="connsiteX1" fmla="*/ 649844 w 3985182"/>
                <a:gd name="connsiteY1" fmla="*/ 2039340 h 2402329"/>
                <a:gd name="connsiteX2" fmla="*/ 1124857 w 3985182"/>
                <a:gd name="connsiteY2" fmla="*/ 1475262 h 2402329"/>
                <a:gd name="connsiteX3" fmla="*/ 1368302 w 3985182"/>
                <a:gd name="connsiteY3" fmla="*/ 940872 h 2402329"/>
                <a:gd name="connsiteX4" fmla="*/ 1546431 w 3985182"/>
                <a:gd name="connsiteY4" fmla="*/ 400545 h 2402329"/>
                <a:gd name="connsiteX5" fmla="*/ 1671122 w 3985182"/>
                <a:gd name="connsiteY5" fmla="*/ 62098 h 2402329"/>
                <a:gd name="connsiteX6" fmla="*/ 1778000 w 3985182"/>
                <a:gd name="connsiteY6" fmla="*/ 8659 h 2402329"/>
                <a:gd name="connsiteX7" fmla="*/ 1926442 w 3985182"/>
                <a:gd name="connsiteY7" fmla="*/ 168976 h 2402329"/>
                <a:gd name="connsiteX8" fmla="*/ 2074883 w 3985182"/>
                <a:gd name="connsiteY8" fmla="*/ 584613 h 2402329"/>
                <a:gd name="connsiteX9" fmla="*/ 2312390 w 3985182"/>
                <a:gd name="connsiteY9" fmla="*/ 1148690 h 2402329"/>
                <a:gd name="connsiteX10" fmla="*/ 2633024 w 3985182"/>
                <a:gd name="connsiteY10" fmla="*/ 1653392 h 2402329"/>
                <a:gd name="connsiteX11" fmla="*/ 3030847 w 3985182"/>
                <a:gd name="connsiteY11" fmla="*/ 2086841 h 2402329"/>
                <a:gd name="connsiteX12" fmla="*/ 3612738 w 3985182"/>
                <a:gd name="connsiteY12" fmla="*/ 2336223 h 2402329"/>
                <a:gd name="connsiteX13" fmla="*/ 3974935 w 3985182"/>
                <a:gd name="connsiteY13" fmla="*/ 2401537 h 2402329"/>
                <a:gd name="connsiteX14" fmla="*/ 3214915 w 3985182"/>
                <a:gd name="connsiteY14" fmla="*/ 2306535 h 2402329"/>
                <a:gd name="connsiteX15" fmla="*/ 2698338 w 3985182"/>
                <a:gd name="connsiteY15" fmla="*/ 2134342 h 2402329"/>
                <a:gd name="connsiteX16" fmla="*/ 2419268 w 3985182"/>
                <a:gd name="connsiteY16" fmla="*/ 1950275 h 2402329"/>
                <a:gd name="connsiteX17" fmla="*/ 2199574 w 3985182"/>
                <a:gd name="connsiteY17" fmla="*/ 1605890 h 2402329"/>
                <a:gd name="connsiteX18" fmla="*/ 2045195 w 3985182"/>
                <a:gd name="connsiteY18" fmla="*/ 1255568 h 2402329"/>
                <a:gd name="connsiteX19" fmla="*/ 1890816 w 3985182"/>
                <a:gd name="connsiteY19" fmla="*/ 940872 h 2402329"/>
                <a:gd name="connsiteX20" fmla="*/ 1831439 w 3985182"/>
                <a:gd name="connsiteY20" fmla="*/ 857745 h 2402329"/>
                <a:gd name="connsiteX21" fmla="*/ 1653309 w 3985182"/>
                <a:gd name="connsiteY21" fmla="*/ 905246 h 2402329"/>
                <a:gd name="connsiteX22" fmla="*/ 1403927 w 3985182"/>
                <a:gd name="connsiteY22" fmla="*/ 1350571 h 2402329"/>
                <a:gd name="connsiteX23" fmla="*/ 1184234 w 3985182"/>
                <a:gd name="connsiteY23" fmla="*/ 1736519 h 2402329"/>
                <a:gd name="connsiteX24" fmla="*/ 869538 w 3985182"/>
                <a:gd name="connsiteY24" fmla="*/ 2098716 h 2402329"/>
                <a:gd name="connsiteX25" fmla="*/ 566717 w 3985182"/>
                <a:gd name="connsiteY25" fmla="*/ 2253096 h 2402329"/>
                <a:gd name="connsiteX26" fmla="*/ 252021 w 3985182"/>
                <a:gd name="connsiteY26" fmla="*/ 2348098 h 2402329"/>
                <a:gd name="connsiteX27" fmla="*/ 67953 w 3985182"/>
                <a:gd name="connsiteY27" fmla="*/ 2371849 h 2402329"/>
                <a:gd name="connsiteX28" fmla="*/ 44203 w 3985182"/>
                <a:gd name="connsiteY28" fmla="*/ 2276846 h 240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85182" h="2402329">
                  <a:moveTo>
                    <a:pt x="44203" y="2276846"/>
                  </a:moveTo>
                  <a:cubicBezTo>
                    <a:pt x="141185" y="2221428"/>
                    <a:pt x="469735" y="2172937"/>
                    <a:pt x="649844" y="2039340"/>
                  </a:cubicBezTo>
                  <a:cubicBezTo>
                    <a:pt x="829953" y="1905743"/>
                    <a:pt x="1005114" y="1658340"/>
                    <a:pt x="1124857" y="1475262"/>
                  </a:cubicBezTo>
                  <a:cubicBezTo>
                    <a:pt x="1244600" y="1292184"/>
                    <a:pt x="1298040" y="1119991"/>
                    <a:pt x="1368302" y="940872"/>
                  </a:cubicBezTo>
                  <a:cubicBezTo>
                    <a:pt x="1438564" y="761753"/>
                    <a:pt x="1495961" y="547007"/>
                    <a:pt x="1546431" y="400545"/>
                  </a:cubicBezTo>
                  <a:cubicBezTo>
                    <a:pt x="1596901" y="254083"/>
                    <a:pt x="1632527" y="127412"/>
                    <a:pt x="1671122" y="62098"/>
                  </a:cubicBezTo>
                  <a:cubicBezTo>
                    <a:pt x="1709717" y="-3216"/>
                    <a:pt x="1735447" y="-9154"/>
                    <a:pt x="1778000" y="8659"/>
                  </a:cubicBezTo>
                  <a:cubicBezTo>
                    <a:pt x="1820553" y="26472"/>
                    <a:pt x="1876962" y="72984"/>
                    <a:pt x="1926442" y="168976"/>
                  </a:cubicBezTo>
                  <a:cubicBezTo>
                    <a:pt x="1975922" y="264968"/>
                    <a:pt x="2010558" y="421327"/>
                    <a:pt x="2074883" y="584613"/>
                  </a:cubicBezTo>
                  <a:cubicBezTo>
                    <a:pt x="2139208" y="747899"/>
                    <a:pt x="2219367" y="970560"/>
                    <a:pt x="2312390" y="1148690"/>
                  </a:cubicBezTo>
                  <a:cubicBezTo>
                    <a:pt x="2405413" y="1326820"/>
                    <a:pt x="2513281" y="1497034"/>
                    <a:pt x="2633024" y="1653392"/>
                  </a:cubicBezTo>
                  <a:cubicBezTo>
                    <a:pt x="2752767" y="1809750"/>
                    <a:pt x="2867561" y="1973036"/>
                    <a:pt x="3030847" y="2086841"/>
                  </a:cubicBezTo>
                  <a:cubicBezTo>
                    <a:pt x="3194133" y="2200646"/>
                    <a:pt x="3455390" y="2283774"/>
                    <a:pt x="3612738" y="2336223"/>
                  </a:cubicBezTo>
                  <a:cubicBezTo>
                    <a:pt x="3770086" y="2388672"/>
                    <a:pt x="4041239" y="2406485"/>
                    <a:pt x="3974935" y="2401537"/>
                  </a:cubicBezTo>
                  <a:cubicBezTo>
                    <a:pt x="3908631" y="2396589"/>
                    <a:pt x="3427681" y="2351067"/>
                    <a:pt x="3214915" y="2306535"/>
                  </a:cubicBezTo>
                  <a:cubicBezTo>
                    <a:pt x="3002149" y="2262003"/>
                    <a:pt x="2830946" y="2193719"/>
                    <a:pt x="2698338" y="2134342"/>
                  </a:cubicBezTo>
                  <a:cubicBezTo>
                    <a:pt x="2565730" y="2074965"/>
                    <a:pt x="2502395" y="2038350"/>
                    <a:pt x="2419268" y="1950275"/>
                  </a:cubicBezTo>
                  <a:cubicBezTo>
                    <a:pt x="2336141" y="1862200"/>
                    <a:pt x="2261919" y="1721674"/>
                    <a:pt x="2199574" y="1605890"/>
                  </a:cubicBezTo>
                  <a:cubicBezTo>
                    <a:pt x="2137229" y="1490106"/>
                    <a:pt x="2096655" y="1366404"/>
                    <a:pt x="2045195" y="1255568"/>
                  </a:cubicBezTo>
                  <a:cubicBezTo>
                    <a:pt x="1993735" y="1144732"/>
                    <a:pt x="1926442" y="1007176"/>
                    <a:pt x="1890816" y="940872"/>
                  </a:cubicBezTo>
                  <a:cubicBezTo>
                    <a:pt x="1855190" y="874568"/>
                    <a:pt x="1871024" y="863683"/>
                    <a:pt x="1831439" y="857745"/>
                  </a:cubicBezTo>
                  <a:cubicBezTo>
                    <a:pt x="1791854" y="851807"/>
                    <a:pt x="1724561" y="823108"/>
                    <a:pt x="1653309" y="905246"/>
                  </a:cubicBezTo>
                  <a:cubicBezTo>
                    <a:pt x="1582057" y="987384"/>
                    <a:pt x="1482106" y="1212026"/>
                    <a:pt x="1403927" y="1350571"/>
                  </a:cubicBezTo>
                  <a:cubicBezTo>
                    <a:pt x="1325748" y="1489116"/>
                    <a:pt x="1273299" y="1611828"/>
                    <a:pt x="1184234" y="1736519"/>
                  </a:cubicBezTo>
                  <a:cubicBezTo>
                    <a:pt x="1095169" y="1861210"/>
                    <a:pt x="972458" y="2012620"/>
                    <a:pt x="869538" y="2098716"/>
                  </a:cubicBezTo>
                  <a:cubicBezTo>
                    <a:pt x="766619" y="2184812"/>
                    <a:pt x="669637" y="2211532"/>
                    <a:pt x="566717" y="2253096"/>
                  </a:cubicBezTo>
                  <a:cubicBezTo>
                    <a:pt x="463798" y="2294660"/>
                    <a:pt x="335148" y="2328306"/>
                    <a:pt x="252021" y="2348098"/>
                  </a:cubicBezTo>
                  <a:cubicBezTo>
                    <a:pt x="168894" y="2367890"/>
                    <a:pt x="100610" y="2381745"/>
                    <a:pt x="67953" y="2371849"/>
                  </a:cubicBezTo>
                  <a:cubicBezTo>
                    <a:pt x="35296" y="2361953"/>
                    <a:pt x="-52779" y="2332264"/>
                    <a:pt x="44203" y="2276846"/>
                  </a:cubicBezTo>
                  <a:close/>
                </a:path>
              </a:pathLst>
            </a:custGeom>
            <a:solidFill>
              <a:srgbClr val="FF0000">
                <a:alpha val="63137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380278" y="3656948"/>
              <a:ext cx="1370180" cy="528554"/>
              <a:chOff x="4417216" y="2469348"/>
              <a:chExt cx="1370180" cy="528554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4417216" y="2469348"/>
                <a:ext cx="0" cy="5285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596044" y="2502792"/>
                <a:ext cx="11913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400" dirty="0" smtClean="0"/>
                  <a:t>Spin ON</a:t>
                </a:r>
                <a:endParaRPr lang="en-US" sz="2400" dirty="0"/>
              </a:p>
            </p:txBody>
          </p:sp>
        </p:grpSp>
        <p:cxnSp>
          <p:nvCxnSpPr>
            <p:cNvPr id="15" name="Straight Arrow Connector 14"/>
            <p:cNvCxnSpPr>
              <a:endCxn id="11" idx="5"/>
            </p:cNvCxnSpPr>
            <p:nvPr/>
          </p:nvCxnSpPr>
          <p:spPr>
            <a:xfrm flipV="1">
              <a:off x="5676405" y="3675405"/>
              <a:ext cx="771896" cy="257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4930917" y="3117663"/>
              <a:ext cx="273132" cy="391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78999" y="3197808"/>
              <a:ext cx="10871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400" dirty="0" smtClean="0">
                  <a:solidFill>
                    <a:srgbClr val="FF0000"/>
                  </a:solidFill>
                </a:rPr>
                <a:t>Hybrid </a:t>
              </a:r>
            </a:p>
            <a:p>
              <a:r>
                <a:rPr lang="da-DK" sz="2400" dirty="0" smtClean="0">
                  <a:solidFill>
                    <a:srgbClr val="FF0000"/>
                  </a:solidFill>
                </a:rPr>
                <a:t>Neg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pic>
          <p:nvPicPr>
            <p:cNvPr id="17715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7850" y="4475024"/>
              <a:ext cx="342653" cy="158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066156" y="5179021"/>
              <a:ext cx="9621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/>
                <a:t>Thermal</a:t>
              </a:r>
            </a:p>
            <a:p>
              <a:r>
                <a:rPr lang="da-DK" dirty="0" smtClean="0"/>
                <a:t>joint</a:t>
              </a:r>
              <a:endParaRPr lang="en-US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652477" y="5265761"/>
            <a:ext cx="1213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Thermal</a:t>
            </a:r>
          </a:p>
          <a:p>
            <a:r>
              <a:rPr lang="da-DK" dirty="0" smtClean="0"/>
              <a:t>membrane</a:t>
            </a:r>
            <a:endParaRPr lang="en-US" dirty="0"/>
          </a:p>
        </p:txBody>
      </p:sp>
      <p:sp>
        <p:nvSpPr>
          <p:cNvPr id="42" name="Freeform 41"/>
          <p:cNvSpPr/>
          <p:nvPr/>
        </p:nvSpPr>
        <p:spPr>
          <a:xfrm>
            <a:off x="2692454" y="4146870"/>
            <a:ext cx="1493735" cy="1787806"/>
          </a:xfrm>
          <a:custGeom>
            <a:avLst/>
            <a:gdLst>
              <a:gd name="connsiteX0" fmla="*/ 32933 w 1493735"/>
              <a:gd name="connsiteY0" fmla="*/ 324180 h 1787806"/>
              <a:gd name="connsiteX1" fmla="*/ 26995 w 1493735"/>
              <a:gd name="connsiteY1" fmla="*/ 609188 h 1787806"/>
              <a:gd name="connsiteX2" fmla="*/ 317941 w 1493735"/>
              <a:gd name="connsiteY2" fmla="*/ 965448 h 1787806"/>
              <a:gd name="connsiteX3" fmla="*/ 608886 w 1493735"/>
              <a:gd name="connsiteY3" fmla="*/ 1244518 h 1787806"/>
              <a:gd name="connsiteX4" fmla="*/ 1095775 w 1493735"/>
              <a:gd name="connsiteY4" fmla="*/ 1654217 h 1787806"/>
              <a:gd name="connsiteX5" fmla="*/ 1493598 w 1493735"/>
              <a:gd name="connsiteY5" fmla="*/ 1755157 h 1787806"/>
              <a:gd name="connsiteX6" fmla="*/ 1054211 w 1493735"/>
              <a:gd name="connsiteY6" fmla="*/ 1137640 h 1787806"/>
              <a:gd name="connsiteX7" fmla="*/ 478258 w 1493735"/>
              <a:gd name="connsiteY7" fmla="*/ 128237 h 1787806"/>
              <a:gd name="connsiteX8" fmla="*/ 205125 w 1493735"/>
              <a:gd name="connsiteY8" fmla="*/ 33235 h 1787806"/>
              <a:gd name="connsiteX9" fmla="*/ 32933 w 1493735"/>
              <a:gd name="connsiteY9" fmla="*/ 324180 h 17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3735" h="1787806">
                <a:moveTo>
                  <a:pt x="32933" y="324180"/>
                </a:moveTo>
                <a:cubicBezTo>
                  <a:pt x="3245" y="420172"/>
                  <a:pt x="-20506" y="502310"/>
                  <a:pt x="26995" y="609188"/>
                </a:cubicBezTo>
                <a:cubicBezTo>
                  <a:pt x="74496" y="716066"/>
                  <a:pt x="220959" y="859560"/>
                  <a:pt x="317941" y="965448"/>
                </a:cubicBezTo>
                <a:cubicBezTo>
                  <a:pt x="414923" y="1071336"/>
                  <a:pt x="479247" y="1129723"/>
                  <a:pt x="608886" y="1244518"/>
                </a:cubicBezTo>
                <a:cubicBezTo>
                  <a:pt x="738525" y="1359313"/>
                  <a:pt x="948323" y="1569111"/>
                  <a:pt x="1095775" y="1654217"/>
                </a:cubicBezTo>
                <a:cubicBezTo>
                  <a:pt x="1243227" y="1739323"/>
                  <a:pt x="1500525" y="1841253"/>
                  <a:pt x="1493598" y="1755157"/>
                </a:cubicBezTo>
                <a:cubicBezTo>
                  <a:pt x="1486671" y="1669061"/>
                  <a:pt x="1223434" y="1408793"/>
                  <a:pt x="1054211" y="1137640"/>
                </a:cubicBezTo>
                <a:cubicBezTo>
                  <a:pt x="884988" y="866487"/>
                  <a:pt x="619772" y="312304"/>
                  <a:pt x="478258" y="128237"/>
                </a:cubicBezTo>
                <a:cubicBezTo>
                  <a:pt x="336744" y="-55830"/>
                  <a:pt x="276377" y="3547"/>
                  <a:pt x="205125" y="33235"/>
                </a:cubicBezTo>
                <a:cubicBezTo>
                  <a:pt x="133873" y="62923"/>
                  <a:pt x="62621" y="228188"/>
                  <a:pt x="32933" y="3241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668539" y="-102445"/>
            <a:ext cx="84492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Quantum back action </a:t>
            </a:r>
            <a:r>
              <a:rPr lang="da-DK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evasion </a:t>
            </a:r>
          </a:p>
          <a:p>
            <a:pPr algn="ctr"/>
            <a:r>
              <a:rPr lang="da-DK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</a:t>
            </a:r>
            <a:r>
              <a:rPr lang="da-DK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 the </a:t>
            </a:r>
            <a:r>
              <a:rPr lang="da-DK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spin</a:t>
            </a:r>
            <a:r>
              <a:rPr lang="da-DK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da-DK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reference frame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25838" y="6401165"/>
            <a:ext cx="9699138" cy="674462"/>
            <a:chOff x="-425838" y="6401165"/>
            <a:chExt cx="9699138" cy="674462"/>
          </a:xfrm>
        </p:grpSpPr>
        <p:grpSp>
          <p:nvGrpSpPr>
            <p:cNvPr id="45" name="Group 44"/>
            <p:cNvGrpSpPr/>
            <p:nvPr/>
          </p:nvGrpSpPr>
          <p:grpSpPr>
            <a:xfrm>
              <a:off x="-425838" y="6401165"/>
              <a:ext cx="6584345" cy="674462"/>
              <a:chOff x="-2688216" y="47505"/>
              <a:chExt cx="6584345" cy="674462"/>
            </a:xfrm>
          </p:grpSpPr>
          <p:pic>
            <p:nvPicPr>
              <p:cNvPr id="46" name="Picture 146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88216" y="47505"/>
                <a:ext cx="6584345" cy="674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146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883" y="124383"/>
                <a:ext cx="1099074" cy="309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" name="Rectangle 42"/>
            <p:cNvSpPr/>
            <p:nvPr/>
          </p:nvSpPr>
          <p:spPr>
            <a:xfrm>
              <a:off x="354931" y="6433462"/>
              <a:ext cx="891836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C. B. </a:t>
              </a:r>
              <a:r>
                <a:rPr lang="en-US" sz="2000" dirty="0" err="1" smtClean="0"/>
                <a:t>Møller</a:t>
              </a:r>
              <a:r>
                <a:rPr lang="en-US" sz="2000" dirty="0"/>
                <a:t> </a:t>
              </a:r>
              <a:r>
                <a:rPr lang="en-US" sz="2000" dirty="0" smtClean="0"/>
                <a:t>et al.</a:t>
              </a:r>
              <a:endParaRPr lang="en-US" sz="20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51610" y="2088299"/>
            <a:ext cx="5905496" cy="1304846"/>
            <a:chOff x="4698154" y="3516597"/>
            <a:chExt cx="3372592" cy="864874"/>
          </a:xfrm>
        </p:grpSpPr>
        <p:sp>
          <p:nvSpPr>
            <p:cNvPr id="34" name="Rectangle 33"/>
            <p:cNvSpPr/>
            <p:nvPr/>
          </p:nvSpPr>
          <p:spPr>
            <a:xfrm>
              <a:off x="4698154" y="3522843"/>
              <a:ext cx="3372592" cy="81165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851549" y="3516597"/>
              <a:ext cx="3195361" cy="864874"/>
              <a:chOff x="4851549" y="3516597"/>
              <a:chExt cx="3195361" cy="864874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886095" y="3516597"/>
                <a:ext cx="1564127" cy="864874"/>
                <a:chOff x="7009839" y="3473392"/>
                <a:chExt cx="1564127" cy="86487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7009839" y="3473392"/>
                      <a:ext cx="1564127" cy="4283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a-DK" sz="3600" b="0" i="1" smtClean="0">
                                <a:latin typeface="Cambria Math"/>
                              </a:rPr>
                              <m:t>𝑉𝑎𝑟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da-DK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3600" b="0" i="1" smtClean="0">
                                    <a:latin typeface="Cambria Math"/>
                                  </a:rPr>
                                  <m:t>𝑋</m:t>
                                </m:r>
                                <m:r>
                                  <a:rPr lang="da-DK" sz="3600" b="0" i="1" smtClean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a-DK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sz="3600" b="0" i="1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a-DK" sz="36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oMath>
                        </m:oMathPara>
                      </a14:m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39" name="TextBox 3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09839" y="3473392"/>
                      <a:ext cx="1564127" cy="428399"/>
                    </a:xfrm>
                    <a:prstGeom prst="rect">
                      <a:avLst/>
                    </a:prstGeom>
                    <a:blipFill rotWithShape="1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/>
                    <p:cNvSpPr txBox="1"/>
                    <p:nvPr/>
                  </p:nvSpPr>
                  <p:spPr>
                    <a:xfrm>
                      <a:off x="7270840" y="3909867"/>
                      <a:ext cx="968782" cy="4283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a-DK" sz="3600" b="0" i="1" smtClean="0">
                                <a:latin typeface="Cambria Math"/>
                              </a:rPr>
                              <m:t>𝑉𝑎𝑟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da-DK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3600" b="0" i="1" smtClean="0">
                                    <a:latin typeface="Cambria Math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40" name="TextBox 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0840" y="3909867"/>
                      <a:ext cx="968782" cy="428399"/>
                    </a:xfrm>
                    <a:prstGeom prst="rect">
                      <a:avLst/>
                    </a:prstGeom>
                    <a:blipFill rotWithShape="1"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1" name="Straight Connector 40"/>
                <p:cNvCxnSpPr/>
                <p:nvPr/>
              </p:nvCxnSpPr>
              <p:spPr>
                <a:xfrm>
                  <a:off x="7071756" y="3892752"/>
                  <a:ext cx="1277724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7283229" y="3752190"/>
                <a:ext cx="763681" cy="428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3600" dirty="0" smtClean="0"/>
                  <a:t>= 0.69</a:t>
                </a:r>
                <a:endParaRPr lang="en-US" sz="36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851549" y="3540230"/>
                <a:ext cx="1089257" cy="71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3200" dirty="0" smtClean="0"/>
                  <a:t>QBA </a:t>
                </a:r>
              </a:p>
              <a:p>
                <a:r>
                  <a:rPr lang="da-DK" sz="3200" dirty="0" smtClean="0"/>
                  <a:t>reduction:</a:t>
                </a:r>
                <a:endParaRPr lang="en-US" sz="3200" dirty="0"/>
              </a:p>
            </p:txBody>
          </p:sp>
        </p:grpSp>
      </p:grpSp>
      <p:cxnSp>
        <p:nvCxnSpPr>
          <p:cNvPr id="6" name="Straight Arrow Connector 5"/>
          <p:cNvCxnSpPr/>
          <p:nvPr/>
        </p:nvCxnSpPr>
        <p:spPr>
          <a:xfrm flipV="1">
            <a:off x="994528" y="4698272"/>
            <a:ext cx="613186" cy="107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667647" y="4687515"/>
            <a:ext cx="613186" cy="107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6731" y="4210509"/>
            <a:ext cx="95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2kHz</a:t>
            </a:r>
            <a:endParaRPr lang="en-US" sz="2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7615369" y="-102445"/>
            <a:ext cx="156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10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242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11513" y="2609385"/>
            <a:ext cx="6203788" cy="2736283"/>
            <a:chOff x="111512" y="2609385"/>
            <a:chExt cx="6362567" cy="2736283"/>
          </a:xfrm>
        </p:grpSpPr>
        <p:sp>
          <p:nvSpPr>
            <p:cNvPr id="19" name="Rectangle 18"/>
            <p:cNvSpPr/>
            <p:nvPr/>
          </p:nvSpPr>
          <p:spPr>
            <a:xfrm>
              <a:off x="111512" y="2609385"/>
              <a:ext cx="6362567" cy="2736283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2888" y="4445641"/>
              <a:ext cx="2194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400" b="1" dirty="0" smtClean="0"/>
                <a:t>2 m</a:t>
              </a:r>
              <a:r>
                <a:rPr lang="da-DK" sz="2400" b="1" baseline="30000" dirty="0" smtClean="0"/>
                <a:t>2</a:t>
              </a:r>
              <a:r>
                <a:rPr lang="da-DK" sz="2400" b="1" dirty="0" smtClean="0"/>
                <a:t> portable breadboard</a:t>
              </a:r>
              <a:endParaRPr lang="en-US" sz="2400" b="1" dirty="0"/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00" y="3412322"/>
            <a:ext cx="1808601" cy="854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Freeform 25"/>
          <p:cNvSpPr/>
          <p:nvPr/>
        </p:nvSpPr>
        <p:spPr>
          <a:xfrm>
            <a:off x="3372547" y="3414156"/>
            <a:ext cx="2898173" cy="1371600"/>
          </a:xfrm>
          <a:custGeom>
            <a:avLst/>
            <a:gdLst>
              <a:gd name="connsiteX0" fmla="*/ 1353840 w 3111388"/>
              <a:gd name="connsiteY0" fmla="*/ 688769 h 1680358"/>
              <a:gd name="connsiteX1" fmla="*/ 1312276 w 3111388"/>
              <a:gd name="connsiteY1" fmla="*/ 593766 h 1680358"/>
              <a:gd name="connsiteX2" fmla="*/ 1282588 w 3111388"/>
              <a:gd name="connsiteY2" fmla="*/ 534389 h 1680358"/>
              <a:gd name="connsiteX3" fmla="*/ 1276650 w 3111388"/>
              <a:gd name="connsiteY3" fmla="*/ 498763 h 1680358"/>
              <a:gd name="connsiteX4" fmla="*/ 1258837 w 3111388"/>
              <a:gd name="connsiteY4" fmla="*/ 475013 h 1680358"/>
              <a:gd name="connsiteX5" fmla="*/ 1246962 w 3111388"/>
              <a:gd name="connsiteY5" fmla="*/ 457200 h 1680358"/>
              <a:gd name="connsiteX6" fmla="*/ 1241024 w 3111388"/>
              <a:gd name="connsiteY6" fmla="*/ 433449 h 1680358"/>
              <a:gd name="connsiteX7" fmla="*/ 1187585 w 3111388"/>
              <a:gd name="connsiteY7" fmla="*/ 356260 h 1680358"/>
              <a:gd name="connsiteX8" fmla="*/ 1157897 w 3111388"/>
              <a:gd name="connsiteY8" fmla="*/ 308758 h 1680358"/>
              <a:gd name="connsiteX9" fmla="*/ 1146021 w 3111388"/>
              <a:gd name="connsiteY9" fmla="*/ 290945 h 1680358"/>
              <a:gd name="connsiteX10" fmla="*/ 1128208 w 3111388"/>
              <a:gd name="connsiteY10" fmla="*/ 261257 h 1680358"/>
              <a:gd name="connsiteX11" fmla="*/ 1098520 w 3111388"/>
              <a:gd name="connsiteY11" fmla="*/ 237506 h 1680358"/>
              <a:gd name="connsiteX12" fmla="*/ 1080707 w 3111388"/>
              <a:gd name="connsiteY12" fmla="*/ 207818 h 1680358"/>
              <a:gd name="connsiteX13" fmla="*/ 1062894 w 3111388"/>
              <a:gd name="connsiteY13" fmla="*/ 190005 h 1680358"/>
              <a:gd name="connsiteX14" fmla="*/ 1056957 w 3111388"/>
              <a:gd name="connsiteY14" fmla="*/ 172192 h 1680358"/>
              <a:gd name="connsiteX15" fmla="*/ 1033206 w 3111388"/>
              <a:gd name="connsiteY15" fmla="*/ 136566 h 1680358"/>
              <a:gd name="connsiteX16" fmla="*/ 1027268 w 3111388"/>
              <a:gd name="connsiteY16" fmla="*/ 118753 h 1680358"/>
              <a:gd name="connsiteX17" fmla="*/ 1009455 w 3111388"/>
              <a:gd name="connsiteY17" fmla="*/ 106878 h 1680358"/>
              <a:gd name="connsiteX18" fmla="*/ 979767 w 3111388"/>
              <a:gd name="connsiteY18" fmla="*/ 83127 h 1680358"/>
              <a:gd name="connsiteX19" fmla="*/ 961954 w 3111388"/>
              <a:gd name="connsiteY19" fmla="*/ 77189 h 1680358"/>
              <a:gd name="connsiteX20" fmla="*/ 938203 w 3111388"/>
              <a:gd name="connsiteY20" fmla="*/ 65314 h 1680358"/>
              <a:gd name="connsiteX21" fmla="*/ 920390 w 3111388"/>
              <a:gd name="connsiteY21" fmla="*/ 47501 h 1680358"/>
              <a:gd name="connsiteX22" fmla="*/ 890702 w 3111388"/>
              <a:gd name="connsiteY22" fmla="*/ 41563 h 1680358"/>
              <a:gd name="connsiteX23" fmla="*/ 872889 w 3111388"/>
              <a:gd name="connsiteY23" fmla="*/ 35626 h 1680358"/>
              <a:gd name="connsiteX24" fmla="*/ 819450 w 3111388"/>
              <a:gd name="connsiteY24" fmla="*/ 11875 h 1680358"/>
              <a:gd name="connsiteX25" fmla="*/ 783824 w 3111388"/>
              <a:gd name="connsiteY25" fmla="*/ 5938 h 1680358"/>
              <a:gd name="connsiteX26" fmla="*/ 564131 w 3111388"/>
              <a:gd name="connsiteY26" fmla="*/ 0 h 1680358"/>
              <a:gd name="connsiteX27" fmla="*/ 273185 w 3111388"/>
              <a:gd name="connsiteY27" fmla="*/ 5938 h 1680358"/>
              <a:gd name="connsiteX28" fmla="*/ 231621 w 3111388"/>
              <a:gd name="connsiteY28" fmla="*/ 29688 h 1680358"/>
              <a:gd name="connsiteX29" fmla="*/ 172245 w 3111388"/>
              <a:gd name="connsiteY29" fmla="*/ 53439 h 1680358"/>
              <a:gd name="connsiteX30" fmla="*/ 160370 w 3111388"/>
              <a:gd name="connsiteY30" fmla="*/ 71252 h 1680358"/>
              <a:gd name="connsiteX31" fmla="*/ 142557 w 3111388"/>
              <a:gd name="connsiteY31" fmla="*/ 77189 h 1680358"/>
              <a:gd name="connsiteX32" fmla="*/ 124744 w 3111388"/>
              <a:gd name="connsiteY32" fmla="*/ 89065 h 1680358"/>
              <a:gd name="connsiteX33" fmla="*/ 112868 w 3111388"/>
              <a:gd name="connsiteY33" fmla="*/ 106878 h 1680358"/>
              <a:gd name="connsiteX34" fmla="*/ 95055 w 3111388"/>
              <a:gd name="connsiteY34" fmla="*/ 124691 h 1680358"/>
              <a:gd name="connsiteX35" fmla="*/ 89118 w 3111388"/>
              <a:gd name="connsiteY35" fmla="*/ 142504 h 1680358"/>
              <a:gd name="connsiteX36" fmla="*/ 71305 w 3111388"/>
              <a:gd name="connsiteY36" fmla="*/ 172192 h 1680358"/>
              <a:gd name="connsiteX37" fmla="*/ 59429 w 3111388"/>
              <a:gd name="connsiteY37" fmla="*/ 213756 h 1680358"/>
              <a:gd name="connsiteX38" fmla="*/ 47554 w 3111388"/>
              <a:gd name="connsiteY38" fmla="*/ 231569 h 1680358"/>
              <a:gd name="connsiteX39" fmla="*/ 35679 w 3111388"/>
              <a:gd name="connsiteY39" fmla="*/ 267195 h 1680358"/>
              <a:gd name="connsiteX40" fmla="*/ 11928 w 3111388"/>
              <a:gd name="connsiteY40" fmla="*/ 302821 h 1680358"/>
              <a:gd name="connsiteX41" fmla="*/ 17866 w 3111388"/>
              <a:gd name="connsiteY41" fmla="*/ 516576 h 1680358"/>
              <a:gd name="connsiteX42" fmla="*/ 41616 w 3111388"/>
              <a:gd name="connsiteY42" fmla="*/ 599704 h 1680358"/>
              <a:gd name="connsiteX43" fmla="*/ 59429 w 3111388"/>
              <a:gd name="connsiteY43" fmla="*/ 617517 h 1680358"/>
              <a:gd name="connsiteX44" fmla="*/ 100993 w 3111388"/>
              <a:gd name="connsiteY44" fmla="*/ 641267 h 1680358"/>
              <a:gd name="connsiteX45" fmla="*/ 130681 w 3111388"/>
              <a:gd name="connsiteY45" fmla="*/ 647205 h 1680358"/>
              <a:gd name="connsiteX46" fmla="*/ 142557 w 3111388"/>
              <a:gd name="connsiteY46" fmla="*/ 659080 h 1680358"/>
              <a:gd name="connsiteX47" fmla="*/ 213808 w 3111388"/>
              <a:gd name="connsiteY47" fmla="*/ 670956 h 1680358"/>
              <a:gd name="connsiteX48" fmla="*/ 617570 w 3111388"/>
              <a:gd name="connsiteY48" fmla="*/ 670956 h 1680358"/>
              <a:gd name="connsiteX49" fmla="*/ 665071 w 3111388"/>
              <a:gd name="connsiteY49" fmla="*/ 665018 h 1680358"/>
              <a:gd name="connsiteX50" fmla="*/ 730385 w 3111388"/>
              <a:gd name="connsiteY50" fmla="*/ 653143 h 1680358"/>
              <a:gd name="connsiteX51" fmla="*/ 777886 w 3111388"/>
              <a:gd name="connsiteY51" fmla="*/ 641267 h 1680358"/>
              <a:gd name="connsiteX52" fmla="*/ 813512 w 3111388"/>
              <a:gd name="connsiteY52" fmla="*/ 635330 h 1680358"/>
              <a:gd name="connsiteX53" fmla="*/ 890702 w 3111388"/>
              <a:gd name="connsiteY53" fmla="*/ 617517 h 1680358"/>
              <a:gd name="connsiteX54" fmla="*/ 908515 w 3111388"/>
              <a:gd name="connsiteY54" fmla="*/ 611579 h 1680358"/>
              <a:gd name="connsiteX55" fmla="*/ 950079 w 3111388"/>
              <a:gd name="connsiteY55" fmla="*/ 605641 h 1680358"/>
              <a:gd name="connsiteX56" fmla="*/ 967892 w 3111388"/>
              <a:gd name="connsiteY56" fmla="*/ 593766 h 1680358"/>
              <a:gd name="connsiteX57" fmla="*/ 1021331 w 3111388"/>
              <a:gd name="connsiteY57" fmla="*/ 581891 h 1680358"/>
              <a:gd name="connsiteX58" fmla="*/ 1051019 w 3111388"/>
              <a:gd name="connsiteY58" fmla="*/ 570015 h 1680358"/>
              <a:gd name="connsiteX59" fmla="*/ 1074770 w 3111388"/>
              <a:gd name="connsiteY59" fmla="*/ 552202 h 1680358"/>
              <a:gd name="connsiteX60" fmla="*/ 1128208 w 3111388"/>
              <a:gd name="connsiteY60" fmla="*/ 540327 h 1680358"/>
              <a:gd name="connsiteX61" fmla="*/ 1163834 w 3111388"/>
              <a:gd name="connsiteY61" fmla="*/ 522514 h 1680358"/>
              <a:gd name="connsiteX62" fmla="*/ 1193523 w 3111388"/>
              <a:gd name="connsiteY62" fmla="*/ 516576 h 1680358"/>
              <a:gd name="connsiteX63" fmla="*/ 1211336 w 3111388"/>
              <a:gd name="connsiteY63" fmla="*/ 510639 h 1680358"/>
              <a:gd name="connsiteX64" fmla="*/ 1241024 w 3111388"/>
              <a:gd name="connsiteY64" fmla="*/ 498763 h 1680358"/>
              <a:gd name="connsiteX65" fmla="*/ 1276650 w 3111388"/>
              <a:gd name="connsiteY65" fmla="*/ 486888 h 1680358"/>
              <a:gd name="connsiteX66" fmla="*/ 1306338 w 3111388"/>
              <a:gd name="connsiteY66" fmla="*/ 469075 h 1680358"/>
              <a:gd name="connsiteX67" fmla="*/ 1365715 w 3111388"/>
              <a:gd name="connsiteY67" fmla="*/ 463138 h 1680358"/>
              <a:gd name="connsiteX68" fmla="*/ 1466655 w 3111388"/>
              <a:gd name="connsiteY68" fmla="*/ 457200 h 1680358"/>
              <a:gd name="connsiteX69" fmla="*/ 1650723 w 3111388"/>
              <a:gd name="connsiteY69" fmla="*/ 451262 h 1680358"/>
              <a:gd name="connsiteX70" fmla="*/ 1793227 w 3111388"/>
              <a:gd name="connsiteY70" fmla="*/ 439387 h 1680358"/>
              <a:gd name="connsiteX71" fmla="*/ 1834790 w 3111388"/>
              <a:gd name="connsiteY71" fmla="*/ 427512 h 1680358"/>
              <a:gd name="connsiteX72" fmla="*/ 2161362 w 3111388"/>
              <a:gd name="connsiteY72" fmla="*/ 433449 h 1680358"/>
              <a:gd name="connsiteX73" fmla="*/ 2214801 w 3111388"/>
              <a:gd name="connsiteY73" fmla="*/ 445325 h 1680358"/>
              <a:gd name="connsiteX74" fmla="*/ 2244489 w 3111388"/>
              <a:gd name="connsiteY74" fmla="*/ 457200 h 1680358"/>
              <a:gd name="connsiteX75" fmla="*/ 2262302 w 3111388"/>
              <a:gd name="connsiteY75" fmla="*/ 463138 h 1680358"/>
              <a:gd name="connsiteX76" fmla="*/ 2291990 w 3111388"/>
              <a:gd name="connsiteY76" fmla="*/ 480950 h 1680358"/>
              <a:gd name="connsiteX77" fmla="*/ 2309803 w 3111388"/>
              <a:gd name="connsiteY77" fmla="*/ 486888 h 1680358"/>
              <a:gd name="connsiteX78" fmla="*/ 2327616 w 3111388"/>
              <a:gd name="connsiteY78" fmla="*/ 498763 h 1680358"/>
              <a:gd name="connsiteX79" fmla="*/ 2369180 w 3111388"/>
              <a:gd name="connsiteY79" fmla="*/ 516576 h 1680358"/>
              <a:gd name="connsiteX80" fmla="*/ 2386993 w 3111388"/>
              <a:gd name="connsiteY80" fmla="*/ 528452 h 1680358"/>
              <a:gd name="connsiteX81" fmla="*/ 2404806 w 3111388"/>
              <a:gd name="connsiteY81" fmla="*/ 534389 h 1680358"/>
              <a:gd name="connsiteX82" fmla="*/ 2452307 w 3111388"/>
              <a:gd name="connsiteY82" fmla="*/ 558140 h 1680358"/>
              <a:gd name="connsiteX83" fmla="*/ 2487933 w 3111388"/>
              <a:gd name="connsiteY83" fmla="*/ 570015 h 1680358"/>
              <a:gd name="connsiteX84" fmla="*/ 2505746 w 3111388"/>
              <a:gd name="connsiteY84" fmla="*/ 575953 h 1680358"/>
              <a:gd name="connsiteX85" fmla="*/ 2535434 w 3111388"/>
              <a:gd name="connsiteY85" fmla="*/ 587828 h 1680358"/>
              <a:gd name="connsiteX86" fmla="*/ 2553247 w 3111388"/>
              <a:gd name="connsiteY86" fmla="*/ 593766 h 1680358"/>
              <a:gd name="connsiteX87" fmla="*/ 2600749 w 3111388"/>
              <a:gd name="connsiteY87" fmla="*/ 611579 h 1680358"/>
              <a:gd name="connsiteX88" fmla="*/ 2654188 w 3111388"/>
              <a:gd name="connsiteY88" fmla="*/ 617517 h 1680358"/>
              <a:gd name="connsiteX89" fmla="*/ 2672001 w 3111388"/>
              <a:gd name="connsiteY89" fmla="*/ 629392 h 1680358"/>
              <a:gd name="connsiteX90" fmla="*/ 2701689 w 3111388"/>
              <a:gd name="connsiteY90" fmla="*/ 635330 h 1680358"/>
              <a:gd name="connsiteX91" fmla="*/ 2725440 w 3111388"/>
              <a:gd name="connsiteY91" fmla="*/ 641267 h 1680358"/>
              <a:gd name="connsiteX92" fmla="*/ 2755128 w 3111388"/>
              <a:gd name="connsiteY92" fmla="*/ 653143 h 1680358"/>
              <a:gd name="connsiteX93" fmla="*/ 2778879 w 3111388"/>
              <a:gd name="connsiteY93" fmla="*/ 659080 h 1680358"/>
              <a:gd name="connsiteX94" fmla="*/ 2814505 w 3111388"/>
              <a:gd name="connsiteY94" fmla="*/ 670956 h 1680358"/>
              <a:gd name="connsiteX95" fmla="*/ 2838255 w 3111388"/>
              <a:gd name="connsiteY95" fmla="*/ 676893 h 1680358"/>
              <a:gd name="connsiteX96" fmla="*/ 2891694 w 3111388"/>
              <a:gd name="connsiteY96" fmla="*/ 694706 h 1680358"/>
              <a:gd name="connsiteX97" fmla="*/ 2945133 w 3111388"/>
              <a:gd name="connsiteY97" fmla="*/ 706582 h 1680358"/>
              <a:gd name="connsiteX98" fmla="*/ 2962946 w 3111388"/>
              <a:gd name="connsiteY98" fmla="*/ 718457 h 1680358"/>
              <a:gd name="connsiteX99" fmla="*/ 2986697 w 3111388"/>
              <a:gd name="connsiteY99" fmla="*/ 730332 h 1680358"/>
              <a:gd name="connsiteX100" fmla="*/ 2998572 w 3111388"/>
              <a:gd name="connsiteY100" fmla="*/ 742208 h 1680358"/>
              <a:gd name="connsiteX101" fmla="*/ 3028260 w 3111388"/>
              <a:gd name="connsiteY101" fmla="*/ 754083 h 1680358"/>
              <a:gd name="connsiteX102" fmla="*/ 3040136 w 3111388"/>
              <a:gd name="connsiteY102" fmla="*/ 789709 h 1680358"/>
              <a:gd name="connsiteX103" fmla="*/ 3063886 w 3111388"/>
              <a:gd name="connsiteY103" fmla="*/ 837210 h 1680358"/>
              <a:gd name="connsiteX104" fmla="*/ 3069824 w 3111388"/>
              <a:gd name="connsiteY104" fmla="*/ 855023 h 1680358"/>
              <a:gd name="connsiteX105" fmla="*/ 3081699 w 3111388"/>
              <a:gd name="connsiteY105" fmla="*/ 896587 h 1680358"/>
              <a:gd name="connsiteX106" fmla="*/ 3087637 w 3111388"/>
              <a:gd name="connsiteY106" fmla="*/ 955963 h 1680358"/>
              <a:gd name="connsiteX107" fmla="*/ 3099512 w 3111388"/>
              <a:gd name="connsiteY107" fmla="*/ 973776 h 1680358"/>
              <a:gd name="connsiteX108" fmla="*/ 3105450 w 3111388"/>
              <a:gd name="connsiteY108" fmla="*/ 1021278 h 1680358"/>
              <a:gd name="connsiteX109" fmla="*/ 3111388 w 3111388"/>
              <a:gd name="connsiteY109" fmla="*/ 1045028 h 1680358"/>
              <a:gd name="connsiteX110" fmla="*/ 3105450 w 3111388"/>
              <a:gd name="connsiteY110" fmla="*/ 1288473 h 1680358"/>
              <a:gd name="connsiteX111" fmla="*/ 3093575 w 3111388"/>
              <a:gd name="connsiteY111" fmla="*/ 1306286 h 1680358"/>
              <a:gd name="connsiteX112" fmla="*/ 3087637 w 3111388"/>
              <a:gd name="connsiteY112" fmla="*/ 1324099 h 1680358"/>
              <a:gd name="connsiteX113" fmla="*/ 3063886 w 3111388"/>
              <a:gd name="connsiteY113" fmla="*/ 1353787 h 1680358"/>
              <a:gd name="connsiteX114" fmla="*/ 3052011 w 3111388"/>
              <a:gd name="connsiteY114" fmla="*/ 1377538 h 1680358"/>
              <a:gd name="connsiteX115" fmla="*/ 2998572 w 3111388"/>
              <a:gd name="connsiteY115" fmla="*/ 1436914 h 1680358"/>
              <a:gd name="connsiteX116" fmla="*/ 2974821 w 3111388"/>
              <a:gd name="connsiteY116" fmla="*/ 1460665 h 1680358"/>
              <a:gd name="connsiteX117" fmla="*/ 2933258 w 3111388"/>
              <a:gd name="connsiteY117" fmla="*/ 1490353 h 1680358"/>
              <a:gd name="connsiteX118" fmla="*/ 2909507 w 3111388"/>
              <a:gd name="connsiteY118" fmla="*/ 1508166 h 1680358"/>
              <a:gd name="connsiteX119" fmla="*/ 2879819 w 3111388"/>
              <a:gd name="connsiteY119" fmla="*/ 1525979 h 1680358"/>
              <a:gd name="connsiteX120" fmla="*/ 2838255 w 3111388"/>
              <a:gd name="connsiteY120" fmla="*/ 1555667 h 1680358"/>
              <a:gd name="connsiteX121" fmla="*/ 2814505 w 3111388"/>
              <a:gd name="connsiteY121" fmla="*/ 1579418 h 1680358"/>
              <a:gd name="connsiteX122" fmla="*/ 2772941 w 3111388"/>
              <a:gd name="connsiteY122" fmla="*/ 1609106 h 1680358"/>
              <a:gd name="connsiteX123" fmla="*/ 2761066 w 3111388"/>
              <a:gd name="connsiteY123" fmla="*/ 1626919 h 1680358"/>
              <a:gd name="connsiteX124" fmla="*/ 2713564 w 3111388"/>
              <a:gd name="connsiteY124" fmla="*/ 1638795 h 1680358"/>
              <a:gd name="connsiteX125" fmla="*/ 2695751 w 3111388"/>
              <a:gd name="connsiteY125" fmla="*/ 1650670 h 1680358"/>
              <a:gd name="connsiteX126" fmla="*/ 2666063 w 3111388"/>
              <a:gd name="connsiteY126" fmla="*/ 1656608 h 1680358"/>
              <a:gd name="connsiteX127" fmla="*/ 2594811 w 3111388"/>
              <a:gd name="connsiteY127" fmla="*/ 1674421 h 1680358"/>
              <a:gd name="connsiteX128" fmla="*/ 2571060 w 3111388"/>
              <a:gd name="connsiteY128" fmla="*/ 1680358 h 1680358"/>
              <a:gd name="connsiteX129" fmla="*/ 2392931 w 3111388"/>
              <a:gd name="connsiteY129" fmla="*/ 1674421 h 1680358"/>
              <a:gd name="connsiteX130" fmla="*/ 2357305 w 3111388"/>
              <a:gd name="connsiteY130" fmla="*/ 1668483 h 1680358"/>
              <a:gd name="connsiteX131" fmla="*/ 2345429 w 3111388"/>
              <a:gd name="connsiteY131" fmla="*/ 1656608 h 1680358"/>
              <a:gd name="connsiteX132" fmla="*/ 2327616 w 3111388"/>
              <a:gd name="connsiteY132" fmla="*/ 1650670 h 1680358"/>
              <a:gd name="connsiteX133" fmla="*/ 2268240 w 3111388"/>
              <a:gd name="connsiteY133" fmla="*/ 1620982 h 1680358"/>
              <a:gd name="connsiteX134" fmla="*/ 2214801 w 3111388"/>
              <a:gd name="connsiteY134" fmla="*/ 1609106 h 1680358"/>
              <a:gd name="connsiteX135" fmla="*/ 2202925 w 3111388"/>
              <a:gd name="connsiteY135" fmla="*/ 1591293 h 1680358"/>
              <a:gd name="connsiteX136" fmla="*/ 2167299 w 3111388"/>
              <a:gd name="connsiteY136" fmla="*/ 1573480 h 1680358"/>
              <a:gd name="connsiteX137" fmla="*/ 2125736 w 3111388"/>
              <a:gd name="connsiteY137" fmla="*/ 1549730 h 1680358"/>
              <a:gd name="connsiteX138" fmla="*/ 2090110 w 3111388"/>
              <a:gd name="connsiteY138" fmla="*/ 1520041 h 1680358"/>
              <a:gd name="connsiteX139" fmla="*/ 2072297 w 3111388"/>
              <a:gd name="connsiteY139" fmla="*/ 1508166 h 1680358"/>
              <a:gd name="connsiteX140" fmla="*/ 2036671 w 3111388"/>
              <a:gd name="connsiteY140" fmla="*/ 1466602 h 1680358"/>
              <a:gd name="connsiteX141" fmla="*/ 2018858 w 3111388"/>
              <a:gd name="connsiteY141" fmla="*/ 1460665 h 1680358"/>
              <a:gd name="connsiteX142" fmla="*/ 1989170 w 3111388"/>
              <a:gd name="connsiteY142" fmla="*/ 1430976 h 1680358"/>
              <a:gd name="connsiteX143" fmla="*/ 1959481 w 3111388"/>
              <a:gd name="connsiteY143" fmla="*/ 1401288 h 1680358"/>
              <a:gd name="connsiteX144" fmla="*/ 1923855 w 3111388"/>
              <a:gd name="connsiteY144" fmla="*/ 1389413 h 1680358"/>
              <a:gd name="connsiteX145" fmla="*/ 1906042 w 3111388"/>
              <a:gd name="connsiteY145" fmla="*/ 1377538 h 1680358"/>
              <a:gd name="connsiteX146" fmla="*/ 1888229 w 3111388"/>
              <a:gd name="connsiteY146" fmla="*/ 1371600 h 1680358"/>
              <a:gd name="connsiteX147" fmla="*/ 1834790 w 3111388"/>
              <a:gd name="connsiteY147" fmla="*/ 1335974 h 1680358"/>
              <a:gd name="connsiteX148" fmla="*/ 1775414 w 3111388"/>
              <a:gd name="connsiteY148" fmla="*/ 1276597 h 1680358"/>
              <a:gd name="connsiteX149" fmla="*/ 1751663 w 3111388"/>
              <a:gd name="connsiteY149" fmla="*/ 1246909 h 1680358"/>
              <a:gd name="connsiteX150" fmla="*/ 1727912 w 3111388"/>
              <a:gd name="connsiteY150" fmla="*/ 1193470 h 1680358"/>
              <a:gd name="connsiteX151" fmla="*/ 1716037 w 3111388"/>
              <a:gd name="connsiteY151" fmla="*/ 1175657 h 1680358"/>
              <a:gd name="connsiteX152" fmla="*/ 1704162 w 3111388"/>
              <a:gd name="connsiteY152" fmla="*/ 1140031 h 1680358"/>
              <a:gd name="connsiteX153" fmla="*/ 1668536 w 3111388"/>
              <a:gd name="connsiteY153" fmla="*/ 1062841 h 1680358"/>
              <a:gd name="connsiteX154" fmla="*/ 1644785 w 3111388"/>
              <a:gd name="connsiteY154" fmla="*/ 1027215 h 1680358"/>
              <a:gd name="connsiteX155" fmla="*/ 1621034 w 3111388"/>
              <a:gd name="connsiteY155" fmla="*/ 997527 h 1680358"/>
              <a:gd name="connsiteX156" fmla="*/ 1615097 w 3111388"/>
              <a:gd name="connsiteY156" fmla="*/ 979714 h 1680358"/>
              <a:gd name="connsiteX157" fmla="*/ 1591346 w 3111388"/>
              <a:gd name="connsiteY157" fmla="*/ 955963 h 1680358"/>
              <a:gd name="connsiteX158" fmla="*/ 1567595 w 3111388"/>
              <a:gd name="connsiteY158" fmla="*/ 920338 h 1680358"/>
              <a:gd name="connsiteX159" fmla="*/ 1555720 w 3111388"/>
              <a:gd name="connsiteY159" fmla="*/ 896587 h 1680358"/>
              <a:gd name="connsiteX160" fmla="*/ 1520094 w 3111388"/>
              <a:gd name="connsiteY160" fmla="*/ 878774 h 1680358"/>
              <a:gd name="connsiteX161" fmla="*/ 1508219 w 3111388"/>
              <a:gd name="connsiteY161" fmla="*/ 849086 h 1680358"/>
              <a:gd name="connsiteX162" fmla="*/ 1496344 w 3111388"/>
              <a:gd name="connsiteY162" fmla="*/ 837210 h 1680358"/>
              <a:gd name="connsiteX163" fmla="*/ 1466655 w 3111388"/>
              <a:gd name="connsiteY163" fmla="*/ 807522 h 1680358"/>
              <a:gd name="connsiteX164" fmla="*/ 1436967 w 3111388"/>
              <a:gd name="connsiteY164" fmla="*/ 777834 h 1680358"/>
              <a:gd name="connsiteX165" fmla="*/ 1413216 w 3111388"/>
              <a:gd name="connsiteY165" fmla="*/ 754083 h 1680358"/>
              <a:gd name="connsiteX166" fmla="*/ 1407279 w 3111388"/>
              <a:gd name="connsiteY166" fmla="*/ 736270 h 1680358"/>
              <a:gd name="connsiteX167" fmla="*/ 1383528 w 3111388"/>
              <a:gd name="connsiteY167" fmla="*/ 712519 h 1680358"/>
              <a:gd name="connsiteX168" fmla="*/ 1371653 w 3111388"/>
              <a:gd name="connsiteY168" fmla="*/ 688769 h 1680358"/>
              <a:gd name="connsiteX169" fmla="*/ 1353840 w 3111388"/>
              <a:gd name="connsiteY169" fmla="*/ 688769 h 16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3111388" h="1680358">
                <a:moveTo>
                  <a:pt x="1353840" y="688769"/>
                </a:moveTo>
                <a:cubicBezTo>
                  <a:pt x="1343944" y="672935"/>
                  <a:pt x="1356357" y="677030"/>
                  <a:pt x="1312276" y="593766"/>
                </a:cubicBezTo>
                <a:cubicBezTo>
                  <a:pt x="1268080" y="510283"/>
                  <a:pt x="1313984" y="581484"/>
                  <a:pt x="1282588" y="534389"/>
                </a:cubicBezTo>
                <a:cubicBezTo>
                  <a:pt x="1280609" y="522514"/>
                  <a:pt x="1281121" y="509941"/>
                  <a:pt x="1276650" y="498763"/>
                </a:cubicBezTo>
                <a:cubicBezTo>
                  <a:pt x="1272975" y="489575"/>
                  <a:pt x="1264589" y="483066"/>
                  <a:pt x="1258837" y="475013"/>
                </a:cubicBezTo>
                <a:cubicBezTo>
                  <a:pt x="1254689" y="469206"/>
                  <a:pt x="1250920" y="463138"/>
                  <a:pt x="1246962" y="457200"/>
                </a:cubicBezTo>
                <a:cubicBezTo>
                  <a:pt x="1244983" y="449283"/>
                  <a:pt x="1244674" y="440748"/>
                  <a:pt x="1241024" y="433449"/>
                </a:cubicBezTo>
                <a:cubicBezTo>
                  <a:pt x="1214393" y="380188"/>
                  <a:pt x="1216875" y="385550"/>
                  <a:pt x="1187585" y="356260"/>
                </a:cubicBezTo>
                <a:cubicBezTo>
                  <a:pt x="1173453" y="313864"/>
                  <a:pt x="1186125" y="327578"/>
                  <a:pt x="1157897" y="308758"/>
                </a:cubicBezTo>
                <a:cubicBezTo>
                  <a:pt x="1153938" y="302820"/>
                  <a:pt x="1149803" y="296997"/>
                  <a:pt x="1146021" y="290945"/>
                </a:cubicBezTo>
                <a:cubicBezTo>
                  <a:pt x="1139904" y="281159"/>
                  <a:pt x="1135875" y="269883"/>
                  <a:pt x="1128208" y="261257"/>
                </a:cubicBezTo>
                <a:cubicBezTo>
                  <a:pt x="1119788" y="251785"/>
                  <a:pt x="1108416" y="245423"/>
                  <a:pt x="1098520" y="237506"/>
                </a:cubicBezTo>
                <a:cubicBezTo>
                  <a:pt x="1092582" y="227610"/>
                  <a:pt x="1087631" y="217051"/>
                  <a:pt x="1080707" y="207818"/>
                </a:cubicBezTo>
                <a:cubicBezTo>
                  <a:pt x="1075669" y="201100"/>
                  <a:pt x="1067552" y="196992"/>
                  <a:pt x="1062894" y="190005"/>
                </a:cubicBezTo>
                <a:cubicBezTo>
                  <a:pt x="1059422" y="184797"/>
                  <a:pt x="1059997" y="177663"/>
                  <a:pt x="1056957" y="172192"/>
                </a:cubicBezTo>
                <a:cubicBezTo>
                  <a:pt x="1050026" y="159716"/>
                  <a:pt x="1037720" y="150106"/>
                  <a:pt x="1033206" y="136566"/>
                </a:cubicBezTo>
                <a:cubicBezTo>
                  <a:pt x="1031227" y="130628"/>
                  <a:pt x="1031178" y="123640"/>
                  <a:pt x="1027268" y="118753"/>
                </a:cubicBezTo>
                <a:cubicBezTo>
                  <a:pt x="1022810" y="113181"/>
                  <a:pt x="1015027" y="111336"/>
                  <a:pt x="1009455" y="106878"/>
                </a:cubicBezTo>
                <a:cubicBezTo>
                  <a:pt x="991042" y="92148"/>
                  <a:pt x="1004140" y="95313"/>
                  <a:pt x="979767" y="83127"/>
                </a:cubicBezTo>
                <a:cubicBezTo>
                  <a:pt x="974169" y="80328"/>
                  <a:pt x="967707" y="79654"/>
                  <a:pt x="961954" y="77189"/>
                </a:cubicBezTo>
                <a:cubicBezTo>
                  <a:pt x="953818" y="73702"/>
                  <a:pt x="946120" y="69272"/>
                  <a:pt x="938203" y="65314"/>
                </a:cubicBezTo>
                <a:cubicBezTo>
                  <a:pt x="932265" y="59376"/>
                  <a:pt x="927901" y="51256"/>
                  <a:pt x="920390" y="47501"/>
                </a:cubicBezTo>
                <a:cubicBezTo>
                  <a:pt x="911363" y="42988"/>
                  <a:pt x="900493" y="44011"/>
                  <a:pt x="890702" y="41563"/>
                </a:cubicBezTo>
                <a:cubicBezTo>
                  <a:pt x="884630" y="40045"/>
                  <a:pt x="878642" y="38091"/>
                  <a:pt x="872889" y="35626"/>
                </a:cubicBezTo>
                <a:cubicBezTo>
                  <a:pt x="850055" y="25840"/>
                  <a:pt x="844774" y="18781"/>
                  <a:pt x="819450" y="11875"/>
                </a:cubicBezTo>
                <a:cubicBezTo>
                  <a:pt x="807835" y="8707"/>
                  <a:pt x="795850" y="6497"/>
                  <a:pt x="783824" y="5938"/>
                </a:cubicBezTo>
                <a:cubicBezTo>
                  <a:pt x="710645" y="2534"/>
                  <a:pt x="637362" y="1979"/>
                  <a:pt x="564131" y="0"/>
                </a:cubicBezTo>
                <a:lnTo>
                  <a:pt x="273185" y="5938"/>
                </a:lnTo>
                <a:cubicBezTo>
                  <a:pt x="233682" y="7429"/>
                  <a:pt x="263030" y="12775"/>
                  <a:pt x="231621" y="29688"/>
                </a:cubicBezTo>
                <a:cubicBezTo>
                  <a:pt x="212852" y="39794"/>
                  <a:pt x="172245" y="53439"/>
                  <a:pt x="172245" y="53439"/>
                </a:cubicBezTo>
                <a:cubicBezTo>
                  <a:pt x="168287" y="59377"/>
                  <a:pt x="165942" y="66794"/>
                  <a:pt x="160370" y="71252"/>
                </a:cubicBezTo>
                <a:cubicBezTo>
                  <a:pt x="155483" y="75162"/>
                  <a:pt x="148155" y="74390"/>
                  <a:pt x="142557" y="77189"/>
                </a:cubicBezTo>
                <a:cubicBezTo>
                  <a:pt x="136174" y="80380"/>
                  <a:pt x="130682" y="85106"/>
                  <a:pt x="124744" y="89065"/>
                </a:cubicBezTo>
                <a:cubicBezTo>
                  <a:pt x="120785" y="95003"/>
                  <a:pt x="117437" y="101396"/>
                  <a:pt x="112868" y="106878"/>
                </a:cubicBezTo>
                <a:cubicBezTo>
                  <a:pt x="107492" y="113329"/>
                  <a:pt x="99713" y="117704"/>
                  <a:pt x="95055" y="124691"/>
                </a:cubicBezTo>
                <a:cubicBezTo>
                  <a:pt x="91583" y="129899"/>
                  <a:pt x="91917" y="136906"/>
                  <a:pt x="89118" y="142504"/>
                </a:cubicBezTo>
                <a:cubicBezTo>
                  <a:pt x="83957" y="152826"/>
                  <a:pt x="76466" y="161870"/>
                  <a:pt x="71305" y="172192"/>
                </a:cubicBezTo>
                <a:cubicBezTo>
                  <a:pt x="59751" y="195300"/>
                  <a:pt x="70843" y="187123"/>
                  <a:pt x="59429" y="213756"/>
                </a:cubicBezTo>
                <a:cubicBezTo>
                  <a:pt x="56618" y="220315"/>
                  <a:pt x="50452" y="225048"/>
                  <a:pt x="47554" y="231569"/>
                </a:cubicBezTo>
                <a:cubicBezTo>
                  <a:pt x="42470" y="243008"/>
                  <a:pt x="42623" y="256780"/>
                  <a:pt x="35679" y="267195"/>
                </a:cubicBezTo>
                <a:lnTo>
                  <a:pt x="11928" y="302821"/>
                </a:lnTo>
                <a:cubicBezTo>
                  <a:pt x="-8720" y="385405"/>
                  <a:pt x="174" y="339654"/>
                  <a:pt x="17866" y="516576"/>
                </a:cubicBezTo>
                <a:cubicBezTo>
                  <a:pt x="17900" y="516918"/>
                  <a:pt x="35990" y="594078"/>
                  <a:pt x="41616" y="599704"/>
                </a:cubicBezTo>
                <a:cubicBezTo>
                  <a:pt x="47554" y="605642"/>
                  <a:pt x="52978" y="612141"/>
                  <a:pt x="59429" y="617517"/>
                </a:cubicBezTo>
                <a:cubicBezTo>
                  <a:pt x="68116" y="624756"/>
                  <a:pt x="91313" y="638040"/>
                  <a:pt x="100993" y="641267"/>
                </a:cubicBezTo>
                <a:cubicBezTo>
                  <a:pt x="110567" y="644458"/>
                  <a:pt x="120785" y="645226"/>
                  <a:pt x="130681" y="647205"/>
                </a:cubicBezTo>
                <a:cubicBezTo>
                  <a:pt x="134640" y="651163"/>
                  <a:pt x="137411" y="656875"/>
                  <a:pt x="142557" y="659080"/>
                </a:cubicBezTo>
                <a:cubicBezTo>
                  <a:pt x="151240" y="662801"/>
                  <a:pt x="210413" y="670471"/>
                  <a:pt x="213808" y="670956"/>
                </a:cubicBezTo>
                <a:cubicBezTo>
                  <a:pt x="358548" y="728849"/>
                  <a:pt x="241986" y="686826"/>
                  <a:pt x="617570" y="670956"/>
                </a:cubicBezTo>
                <a:cubicBezTo>
                  <a:pt x="633513" y="670282"/>
                  <a:pt x="649274" y="667275"/>
                  <a:pt x="665071" y="665018"/>
                </a:cubicBezTo>
                <a:cubicBezTo>
                  <a:pt x="680967" y="662747"/>
                  <a:pt x="713775" y="656976"/>
                  <a:pt x="730385" y="653143"/>
                </a:cubicBezTo>
                <a:cubicBezTo>
                  <a:pt x="746288" y="649473"/>
                  <a:pt x="761927" y="644687"/>
                  <a:pt x="777886" y="641267"/>
                </a:cubicBezTo>
                <a:cubicBezTo>
                  <a:pt x="789658" y="638744"/>
                  <a:pt x="801637" y="637309"/>
                  <a:pt x="813512" y="635330"/>
                </a:cubicBezTo>
                <a:cubicBezTo>
                  <a:pt x="858416" y="612877"/>
                  <a:pt x="818092" y="629618"/>
                  <a:pt x="890702" y="617517"/>
                </a:cubicBezTo>
                <a:cubicBezTo>
                  <a:pt x="896876" y="616488"/>
                  <a:pt x="902378" y="612807"/>
                  <a:pt x="908515" y="611579"/>
                </a:cubicBezTo>
                <a:cubicBezTo>
                  <a:pt x="922239" y="608834"/>
                  <a:pt x="936224" y="607620"/>
                  <a:pt x="950079" y="605641"/>
                </a:cubicBezTo>
                <a:cubicBezTo>
                  <a:pt x="956017" y="601683"/>
                  <a:pt x="961333" y="596577"/>
                  <a:pt x="967892" y="593766"/>
                </a:cubicBezTo>
                <a:cubicBezTo>
                  <a:pt x="975235" y="590619"/>
                  <a:pt x="1016040" y="582949"/>
                  <a:pt x="1021331" y="581891"/>
                </a:cubicBezTo>
                <a:cubicBezTo>
                  <a:pt x="1031227" y="577932"/>
                  <a:pt x="1041702" y="575191"/>
                  <a:pt x="1051019" y="570015"/>
                </a:cubicBezTo>
                <a:cubicBezTo>
                  <a:pt x="1059670" y="565209"/>
                  <a:pt x="1065919" y="556628"/>
                  <a:pt x="1074770" y="552202"/>
                </a:cubicBezTo>
                <a:cubicBezTo>
                  <a:pt x="1080861" y="549157"/>
                  <a:pt x="1124466" y="541263"/>
                  <a:pt x="1128208" y="540327"/>
                </a:cubicBezTo>
                <a:cubicBezTo>
                  <a:pt x="1183517" y="526499"/>
                  <a:pt x="1105781" y="544284"/>
                  <a:pt x="1163834" y="522514"/>
                </a:cubicBezTo>
                <a:cubicBezTo>
                  <a:pt x="1173284" y="518970"/>
                  <a:pt x="1183732" y="519024"/>
                  <a:pt x="1193523" y="516576"/>
                </a:cubicBezTo>
                <a:cubicBezTo>
                  <a:pt x="1199595" y="515058"/>
                  <a:pt x="1205476" y="512837"/>
                  <a:pt x="1211336" y="510639"/>
                </a:cubicBezTo>
                <a:cubicBezTo>
                  <a:pt x="1221316" y="506897"/>
                  <a:pt x="1231007" y="502406"/>
                  <a:pt x="1241024" y="498763"/>
                </a:cubicBezTo>
                <a:cubicBezTo>
                  <a:pt x="1252788" y="494485"/>
                  <a:pt x="1265916" y="493328"/>
                  <a:pt x="1276650" y="486888"/>
                </a:cubicBezTo>
                <a:cubicBezTo>
                  <a:pt x="1286546" y="480950"/>
                  <a:pt x="1295187" y="472049"/>
                  <a:pt x="1306338" y="469075"/>
                </a:cubicBezTo>
                <a:cubicBezTo>
                  <a:pt x="1325557" y="463950"/>
                  <a:pt x="1345878" y="464607"/>
                  <a:pt x="1365715" y="463138"/>
                </a:cubicBezTo>
                <a:cubicBezTo>
                  <a:pt x="1399328" y="460648"/>
                  <a:pt x="1433008" y="459179"/>
                  <a:pt x="1466655" y="457200"/>
                </a:cubicBezTo>
                <a:cubicBezTo>
                  <a:pt x="1583563" y="433819"/>
                  <a:pt x="1471385" y="451262"/>
                  <a:pt x="1650723" y="451262"/>
                </a:cubicBezTo>
                <a:cubicBezTo>
                  <a:pt x="1680154" y="451262"/>
                  <a:pt x="1758863" y="442824"/>
                  <a:pt x="1793227" y="439387"/>
                </a:cubicBezTo>
                <a:cubicBezTo>
                  <a:pt x="1807081" y="435429"/>
                  <a:pt x="1820750" y="430752"/>
                  <a:pt x="1834790" y="427512"/>
                </a:cubicBezTo>
                <a:cubicBezTo>
                  <a:pt x="1935155" y="404351"/>
                  <a:pt x="2108343" y="431285"/>
                  <a:pt x="2161362" y="433449"/>
                </a:cubicBezTo>
                <a:cubicBezTo>
                  <a:pt x="2173128" y="435802"/>
                  <a:pt x="2202222" y="441132"/>
                  <a:pt x="2214801" y="445325"/>
                </a:cubicBezTo>
                <a:cubicBezTo>
                  <a:pt x="2224912" y="448695"/>
                  <a:pt x="2234509" y="453458"/>
                  <a:pt x="2244489" y="457200"/>
                </a:cubicBezTo>
                <a:cubicBezTo>
                  <a:pt x="2250349" y="459398"/>
                  <a:pt x="2256704" y="460339"/>
                  <a:pt x="2262302" y="463138"/>
                </a:cubicBezTo>
                <a:cubicBezTo>
                  <a:pt x="2272624" y="468299"/>
                  <a:pt x="2281668" y="475789"/>
                  <a:pt x="2291990" y="480950"/>
                </a:cubicBezTo>
                <a:cubicBezTo>
                  <a:pt x="2297588" y="483749"/>
                  <a:pt x="2304205" y="484089"/>
                  <a:pt x="2309803" y="486888"/>
                </a:cubicBezTo>
                <a:cubicBezTo>
                  <a:pt x="2316186" y="490079"/>
                  <a:pt x="2321233" y="495572"/>
                  <a:pt x="2327616" y="498763"/>
                </a:cubicBezTo>
                <a:cubicBezTo>
                  <a:pt x="2394214" y="532062"/>
                  <a:pt x="2282714" y="467166"/>
                  <a:pt x="2369180" y="516576"/>
                </a:cubicBezTo>
                <a:cubicBezTo>
                  <a:pt x="2375376" y="520117"/>
                  <a:pt x="2380610" y="525261"/>
                  <a:pt x="2386993" y="528452"/>
                </a:cubicBezTo>
                <a:cubicBezTo>
                  <a:pt x="2392591" y="531251"/>
                  <a:pt x="2399108" y="531799"/>
                  <a:pt x="2404806" y="534389"/>
                </a:cubicBezTo>
                <a:cubicBezTo>
                  <a:pt x="2420922" y="541714"/>
                  <a:pt x="2435513" y="552542"/>
                  <a:pt x="2452307" y="558140"/>
                </a:cubicBezTo>
                <a:lnTo>
                  <a:pt x="2487933" y="570015"/>
                </a:lnTo>
                <a:cubicBezTo>
                  <a:pt x="2493871" y="571994"/>
                  <a:pt x="2499935" y="573629"/>
                  <a:pt x="2505746" y="575953"/>
                </a:cubicBezTo>
                <a:cubicBezTo>
                  <a:pt x="2515642" y="579911"/>
                  <a:pt x="2525454" y="584086"/>
                  <a:pt x="2535434" y="587828"/>
                </a:cubicBezTo>
                <a:cubicBezTo>
                  <a:pt x="2541294" y="590026"/>
                  <a:pt x="2547387" y="591568"/>
                  <a:pt x="2553247" y="593766"/>
                </a:cubicBezTo>
                <a:cubicBezTo>
                  <a:pt x="2554957" y="594407"/>
                  <a:pt x="2592667" y="610232"/>
                  <a:pt x="2600749" y="611579"/>
                </a:cubicBezTo>
                <a:cubicBezTo>
                  <a:pt x="2618428" y="614526"/>
                  <a:pt x="2636375" y="615538"/>
                  <a:pt x="2654188" y="617517"/>
                </a:cubicBezTo>
                <a:cubicBezTo>
                  <a:pt x="2660126" y="621475"/>
                  <a:pt x="2665319" y="626886"/>
                  <a:pt x="2672001" y="629392"/>
                </a:cubicBezTo>
                <a:cubicBezTo>
                  <a:pt x="2681450" y="632936"/>
                  <a:pt x="2691837" y="633141"/>
                  <a:pt x="2701689" y="635330"/>
                </a:cubicBezTo>
                <a:cubicBezTo>
                  <a:pt x="2709655" y="637100"/>
                  <a:pt x="2717698" y="638686"/>
                  <a:pt x="2725440" y="641267"/>
                </a:cubicBezTo>
                <a:cubicBezTo>
                  <a:pt x="2735551" y="644637"/>
                  <a:pt x="2745017" y="649773"/>
                  <a:pt x="2755128" y="653143"/>
                </a:cubicBezTo>
                <a:cubicBezTo>
                  <a:pt x="2762870" y="655724"/>
                  <a:pt x="2771063" y="656735"/>
                  <a:pt x="2778879" y="659080"/>
                </a:cubicBezTo>
                <a:cubicBezTo>
                  <a:pt x="2790869" y="662677"/>
                  <a:pt x="2802361" y="667920"/>
                  <a:pt x="2814505" y="670956"/>
                </a:cubicBezTo>
                <a:cubicBezTo>
                  <a:pt x="2822422" y="672935"/>
                  <a:pt x="2830456" y="674493"/>
                  <a:pt x="2838255" y="676893"/>
                </a:cubicBezTo>
                <a:cubicBezTo>
                  <a:pt x="2856201" y="682415"/>
                  <a:pt x="2873478" y="690152"/>
                  <a:pt x="2891694" y="694706"/>
                </a:cubicBezTo>
                <a:cubicBezTo>
                  <a:pt x="2925236" y="703092"/>
                  <a:pt x="2907443" y="699043"/>
                  <a:pt x="2945133" y="706582"/>
                </a:cubicBezTo>
                <a:cubicBezTo>
                  <a:pt x="2951071" y="710540"/>
                  <a:pt x="2956750" y="714917"/>
                  <a:pt x="2962946" y="718457"/>
                </a:cubicBezTo>
                <a:cubicBezTo>
                  <a:pt x="2970631" y="722848"/>
                  <a:pt x="2979332" y="725422"/>
                  <a:pt x="2986697" y="730332"/>
                </a:cubicBezTo>
                <a:cubicBezTo>
                  <a:pt x="2991355" y="733437"/>
                  <a:pt x="2993711" y="739430"/>
                  <a:pt x="2998572" y="742208"/>
                </a:cubicBezTo>
                <a:cubicBezTo>
                  <a:pt x="3007826" y="747496"/>
                  <a:pt x="3018364" y="750125"/>
                  <a:pt x="3028260" y="754083"/>
                </a:cubicBezTo>
                <a:cubicBezTo>
                  <a:pt x="3032219" y="765958"/>
                  <a:pt x="3034538" y="778513"/>
                  <a:pt x="3040136" y="789709"/>
                </a:cubicBezTo>
                <a:cubicBezTo>
                  <a:pt x="3048053" y="805543"/>
                  <a:pt x="3058288" y="820416"/>
                  <a:pt x="3063886" y="837210"/>
                </a:cubicBezTo>
                <a:cubicBezTo>
                  <a:pt x="3065865" y="843148"/>
                  <a:pt x="3068104" y="849005"/>
                  <a:pt x="3069824" y="855023"/>
                </a:cubicBezTo>
                <a:cubicBezTo>
                  <a:pt x="3084744" y="907239"/>
                  <a:pt x="3067457" y="853858"/>
                  <a:pt x="3081699" y="896587"/>
                </a:cubicBezTo>
                <a:cubicBezTo>
                  <a:pt x="3083678" y="916379"/>
                  <a:pt x="3083164" y="936582"/>
                  <a:pt x="3087637" y="955963"/>
                </a:cubicBezTo>
                <a:cubicBezTo>
                  <a:pt x="3089242" y="962916"/>
                  <a:pt x="3097634" y="966891"/>
                  <a:pt x="3099512" y="973776"/>
                </a:cubicBezTo>
                <a:cubicBezTo>
                  <a:pt x="3103711" y="989171"/>
                  <a:pt x="3102827" y="1005538"/>
                  <a:pt x="3105450" y="1021278"/>
                </a:cubicBezTo>
                <a:cubicBezTo>
                  <a:pt x="3106792" y="1029327"/>
                  <a:pt x="3109409" y="1037111"/>
                  <a:pt x="3111388" y="1045028"/>
                </a:cubicBezTo>
                <a:cubicBezTo>
                  <a:pt x="3109409" y="1126176"/>
                  <a:pt x="3110972" y="1207489"/>
                  <a:pt x="3105450" y="1288473"/>
                </a:cubicBezTo>
                <a:cubicBezTo>
                  <a:pt x="3104965" y="1295593"/>
                  <a:pt x="3096766" y="1299903"/>
                  <a:pt x="3093575" y="1306286"/>
                </a:cubicBezTo>
                <a:cubicBezTo>
                  <a:pt x="3090776" y="1311884"/>
                  <a:pt x="3090436" y="1318501"/>
                  <a:pt x="3087637" y="1324099"/>
                </a:cubicBezTo>
                <a:cubicBezTo>
                  <a:pt x="3080146" y="1339082"/>
                  <a:pt x="3074933" y="1342741"/>
                  <a:pt x="3063886" y="1353787"/>
                </a:cubicBezTo>
                <a:cubicBezTo>
                  <a:pt x="3059928" y="1361704"/>
                  <a:pt x="3056702" y="1370032"/>
                  <a:pt x="3052011" y="1377538"/>
                </a:cubicBezTo>
                <a:cubicBezTo>
                  <a:pt x="3036519" y="1402326"/>
                  <a:pt x="3020156" y="1415330"/>
                  <a:pt x="2998572" y="1436914"/>
                </a:cubicBezTo>
                <a:cubicBezTo>
                  <a:pt x="2990655" y="1444831"/>
                  <a:pt x="2983778" y="1453947"/>
                  <a:pt x="2974821" y="1460665"/>
                </a:cubicBezTo>
                <a:cubicBezTo>
                  <a:pt x="2897244" y="1518850"/>
                  <a:pt x="2994004" y="1446964"/>
                  <a:pt x="2933258" y="1490353"/>
                </a:cubicBezTo>
                <a:cubicBezTo>
                  <a:pt x="2925205" y="1496105"/>
                  <a:pt x="2917741" y="1502677"/>
                  <a:pt x="2909507" y="1508166"/>
                </a:cubicBezTo>
                <a:cubicBezTo>
                  <a:pt x="2899905" y="1514568"/>
                  <a:pt x="2889052" y="1519055"/>
                  <a:pt x="2879819" y="1525979"/>
                </a:cubicBezTo>
                <a:cubicBezTo>
                  <a:pt x="2831678" y="1562085"/>
                  <a:pt x="2894888" y="1527352"/>
                  <a:pt x="2838255" y="1555667"/>
                </a:cubicBezTo>
                <a:cubicBezTo>
                  <a:pt x="2824859" y="1595860"/>
                  <a:pt x="2843736" y="1555059"/>
                  <a:pt x="2814505" y="1579418"/>
                </a:cubicBezTo>
                <a:cubicBezTo>
                  <a:pt x="2772332" y="1614563"/>
                  <a:pt x="2822343" y="1596757"/>
                  <a:pt x="2772941" y="1609106"/>
                </a:cubicBezTo>
                <a:cubicBezTo>
                  <a:pt x="2768983" y="1615044"/>
                  <a:pt x="2766638" y="1622461"/>
                  <a:pt x="2761066" y="1626919"/>
                </a:cubicBezTo>
                <a:cubicBezTo>
                  <a:pt x="2754980" y="1631788"/>
                  <a:pt x="2715043" y="1638499"/>
                  <a:pt x="2713564" y="1638795"/>
                </a:cubicBezTo>
                <a:cubicBezTo>
                  <a:pt x="2707626" y="1642753"/>
                  <a:pt x="2702433" y="1648164"/>
                  <a:pt x="2695751" y="1650670"/>
                </a:cubicBezTo>
                <a:cubicBezTo>
                  <a:pt x="2686302" y="1654214"/>
                  <a:pt x="2675887" y="1654296"/>
                  <a:pt x="2666063" y="1656608"/>
                </a:cubicBezTo>
                <a:cubicBezTo>
                  <a:pt x="2642232" y="1662215"/>
                  <a:pt x="2618562" y="1668484"/>
                  <a:pt x="2594811" y="1674421"/>
                </a:cubicBezTo>
                <a:lnTo>
                  <a:pt x="2571060" y="1680358"/>
                </a:lnTo>
                <a:cubicBezTo>
                  <a:pt x="2511684" y="1678379"/>
                  <a:pt x="2452249" y="1677716"/>
                  <a:pt x="2392931" y="1674421"/>
                </a:cubicBezTo>
                <a:cubicBezTo>
                  <a:pt x="2380910" y="1673753"/>
                  <a:pt x="2368578" y="1672710"/>
                  <a:pt x="2357305" y="1668483"/>
                </a:cubicBezTo>
                <a:cubicBezTo>
                  <a:pt x="2352063" y="1666517"/>
                  <a:pt x="2350229" y="1659488"/>
                  <a:pt x="2345429" y="1656608"/>
                </a:cubicBezTo>
                <a:cubicBezTo>
                  <a:pt x="2340062" y="1653388"/>
                  <a:pt x="2333299" y="1653293"/>
                  <a:pt x="2327616" y="1650670"/>
                </a:cubicBezTo>
                <a:cubicBezTo>
                  <a:pt x="2307525" y="1641397"/>
                  <a:pt x="2289707" y="1626349"/>
                  <a:pt x="2268240" y="1620982"/>
                </a:cubicBezTo>
                <a:cubicBezTo>
                  <a:pt x="2234698" y="1612596"/>
                  <a:pt x="2252491" y="1616645"/>
                  <a:pt x="2214801" y="1609106"/>
                </a:cubicBezTo>
                <a:cubicBezTo>
                  <a:pt x="2210842" y="1603168"/>
                  <a:pt x="2207971" y="1596339"/>
                  <a:pt x="2202925" y="1591293"/>
                </a:cubicBezTo>
                <a:cubicBezTo>
                  <a:pt x="2191415" y="1579783"/>
                  <a:pt x="2181786" y="1578309"/>
                  <a:pt x="2167299" y="1573480"/>
                </a:cubicBezTo>
                <a:cubicBezTo>
                  <a:pt x="2133457" y="1539638"/>
                  <a:pt x="2167602" y="1567673"/>
                  <a:pt x="2125736" y="1549730"/>
                </a:cubicBezTo>
                <a:cubicBezTo>
                  <a:pt x="2107527" y="1541926"/>
                  <a:pt x="2105214" y="1532628"/>
                  <a:pt x="2090110" y="1520041"/>
                </a:cubicBezTo>
                <a:cubicBezTo>
                  <a:pt x="2084628" y="1515473"/>
                  <a:pt x="2078235" y="1512124"/>
                  <a:pt x="2072297" y="1508166"/>
                </a:cubicBezTo>
                <a:cubicBezTo>
                  <a:pt x="2060886" y="1491051"/>
                  <a:pt x="2054993" y="1479689"/>
                  <a:pt x="2036671" y="1466602"/>
                </a:cubicBezTo>
                <a:cubicBezTo>
                  <a:pt x="2031578" y="1462964"/>
                  <a:pt x="2024796" y="1462644"/>
                  <a:pt x="2018858" y="1460665"/>
                </a:cubicBezTo>
                <a:cubicBezTo>
                  <a:pt x="2007527" y="1426674"/>
                  <a:pt x="2022186" y="1456656"/>
                  <a:pt x="1989170" y="1430976"/>
                </a:cubicBezTo>
                <a:cubicBezTo>
                  <a:pt x="1978123" y="1422384"/>
                  <a:pt x="1972758" y="1405714"/>
                  <a:pt x="1959481" y="1401288"/>
                </a:cubicBezTo>
                <a:lnTo>
                  <a:pt x="1923855" y="1389413"/>
                </a:lnTo>
                <a:cubicBezTo>
                  <a:pt x="1917917" y="1385455"/>
                  <a:pt x="1912425" y="1380729"/>
                  <a:pt x="1906042" y="1377538"/>
                </a:cubicBezTo>
                <a:cubicBezTo>
                  <a:pt x="1900444" y="1374739"/>
                  <a:pt x="1893322" y="1375238"/>
                  <a:pt x="1888229" y="1371600"/>
                </a:cubicBezTo>
                <a:cubicBezTo>
                  <a:pt x="1828503" y="1328937"/>
                  <a:pt x="1901949" y="1362836"/>
                  <a:pt x="1834790" y="1335974"/>
                </a:cubicBezTo>
                <a:lnTo>
                  <a:pt x="1775414" y="1276597"/>
                </a:lnTo>
                <a:cubicBezTo>
                  <a:pt x="1764366" y="1265549"/>
                  <a:pt x="1759155" y="1261894"/>
                  <a:pt x="1751663" y="1246909"/>
                </a:cubicBezTo>
                <a:cubicBezTo>
                  <a:pt x="1726212" y="1196006"/>
                  <a:pt x="1753099" y="1237547"/>
                  <a:pt x="1727912" y="1193470"/>
                </a:cubicBezTo>
                <a:cubicBezTo>
                  <a:pt x="1724371" y="1187274"/>
                  <a:pt x="1718935" y="1182178"/>
                  <a:pt x="1716037" y="1175657"/>
                </a:cubicBezTo>
                <a:cubicBezTo>
                  <a:pt x="1710953" y="1164218"/>
                  <a:pt x="1708811" y="1151653"/>
                  <a:pt x="1704162" y="1140031"/>
                </a:cubicBezTo>
                <a:cubicBezTo>
                  <a:pt x="1677761" y="1074028"/>
                  <a:pt x="1692235" y="1098391"/>
                  <a:pt x="1668536" y="1062841"/>
                </a:cubicBezTo>
                <a:cubicBezTo>
                  <a:pt x="1654899" y="1008297"/>
                  <a:pt x="1674607" y="1064493"/>
                  <a:pt x="1644785" y="1027215"/>
                </a:cubicBezTo>
                <a:cubicBezTo>
                  <a:pt x="1612010" y="986246"/>
                  <a:pt x="1672080" y="1031557"/>
                  <a:pt x="1621034" y="997527"/>
                </a:cubicBezTo>
                <a:cubicBezTo>
                  <a:pt x="1619055" y="991589"/>
                  <a:pt x="1618735" y="984807"/>
                  <a:pt x="1615097" y="979714"/>
                </a:cubicBezTo>
                <a:cubicBezTo>
                  <a:pt x="1608589" y="970603"/>
                  <a:pt x="1591346" y="955963"/>
                  <a:pt x="1591346" y="955963"/>
                </a:cubicBezTo>
                <a:cubicBezTo>
                  <a:pt x="1578608" y="917750"/>
                  <a:pt x="1595395" y="959258"/>
                  <a:pt x="1567595" y="920338"/>
                </a:cubicBezTo>
                <a:cubicBezTo>
                  <a:pt x="1562450" y="913135"/>
                  <a:pt x="1561386" y="903387"/>
                  <a:pt x="1555720" y="896587"/>
                </a:cubicBezTo>
                <a:cubicBezTo>
                  <a:pt x="1546867" y="885963"/>
                  <a:pt x="1532251" y="882827"/>
                  <a:pt x="1520094" y="878774"/>
                </a:cubicBezTo>
                <a:cubicBezTo>
                  <a:pt x="1516136" y="868878"/>
                  <a:pt x="1513507" y="858340"/>
                  <a:pt x="1508219" y="849086"/>
                </a:cubicBezTo>
                <a:cubicBezTo>
                  <a:pt x="1505442" y="844225"/>
                  <a:pt x="1499841" y="841581"/>
                  <a:pt x="1496344" y="837210"/>
                </a:cubicBezTo>
                <a:cubicBezTo>
                  <a:pt x="1473726" y="808937"/>
                  <a:pt x="1497189" y="827877"/>
                  <a:pt x="1466655" y="807522"/>
                </a:cubicBezTo>
                <a:cubicBezTo>
                  <a:pt x="1440998" y="756206"/>
                  <a:pt x="1470943" y="802102"/>
                  <a:pt x="1436967" y="777834"/>
                </a:cubicBezTo>
                <a:cubicBezTo>
                  <a:pt x="1427856" y="771326"/>
                  <a:pt x="1413216" y="754083"/>
                  <a:pt x="1413216" y="754083"/>
                </a:cubicBezTo>
                <a:cubicBezTo>
                  <a:pt x="1411237" y="748145"/>
                  <a:pt x="1410917" y="741363"/>
                  <a:pt x="1407279" y="736270"/>
                </a:cubicBezTo>
                <a:cubicBezTo>
                  <a:pt x="1400771" y="727159"/>
                  <a:pt x="1388535" y="722533"/>
                  <a:pt x="1383528" y="712519"/>
                </a:cubicBezTo>
                <a:cubicBezTo>
                  <a:pt x="1379570" y="704602"/>
                  <a:pt x="1375140" y="696904"/>
                  <a:pt x="1371653" y="688769"/>
                </a:cubicBezTo>
                <a:cubicBezTo>
                  <a:pt x="1369187" y="683016"/>
                  <a:pt x="1363736" y="704603"/>
                  <a:pt x="1353840" y="688769"/>
                </a:cubicBezTo>
                <a:close/>
              </a:path>
            </a:pathLst>
          </a:custGeom>
          <a:gradFill flip="none" rotWithShape="1">
            <a:gsLst>
              <a:gs pos="2000">
                <a:srgbClr val="000082">
                  <a:alpha val="32000"/>
                </a:srgbClr>
              </a:gs>
              <a:gs pos="3000">
                <a:srgbClr val="66008F"/>
              </a:gs>
              <a:gs pos="99000">
                <a:srgbClr val="FF0000"/>
              </a:gs>
              <a:gs pos="54000">
                <a:srgbClr val="FF8200">
                  <a:alpha val="37000"/>
                  <a:lumMod val="94000"/>
                  <a:lumOff val="6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23" idx="2"/>
          </p:cNvCxnSpPr>
          <p:nvPr/>
        </p:nvCxnSpPr>
        <p:spPr>
          <a:xfrm>
            <a:off x="6804074" y="4419600"/>
            <a:ext cx="4464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hord 17"/>
          <p:cNvSpPr/>
          <p:nvPr/>
        </p:nvSpPr>
        <p:spPr>
          <a:xfrm rot="17576540">
            <a:off x="6618661" y="4879103"/>
            <a:ext cx="320634" cy="332509"/>
          </a:xfrm>
          <a:prstGeom prst="cho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13574" y="4038600"/>
            <a:ext cx="381000" cy="381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765202" y="3793154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b="1" dirty="0" smtClean="0"/>
              <a:t>1064nm</a:t>
            </a:r>
            <a:r>
              <a:rPr lang="da-DK" sz="2400" dirty="0" smtClean="0"/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109994" y="4191001"/>
            <a:ext cx="15035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54" idx="2"/>
          </p:cNvCxnSpPr>
          <p:nvPr/>
        </p:nvCxnSpPr>
        <p:spPr>
          <a:xfrm flipH="1">
            <a:off x="834694" y="3581400"/>
            <a:ext cx="2904050" cy="12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622958" y="35220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a-DK" sz="2400" b="1" dirty="0" smtClean="0"/>
              <a:t>852nm</a:t>
            </a:r>
            <a:r>
              <a:rPr lang="da-DK" sz="2400" dirty="0" smtClean="0"/>
              <a:t> </a:t>
            </a:r>
          </a:p>
        </p:txBody>
      </p:sp>
      <p:sp>
        <p:nvSpPr>
          <p:cNvPr id="54" name="Chord 53"/>
          <p:cNvSpPr/>
          <p:nvPr/>
        </p:nvSpPr>
        <p:spPr>
          <a:xfrm rot="1324155">
            <a:off x="611350" y="3429436"/>
            <a:ext cx="320634" cy="332509"/>
          </a:xfrm>
          <a:prstGeom prst="cho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380264" y="2657572"/>
            <a:ext cx="1451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 smtClean="0"/>
              <a:t>Atomic Spin</a:t>
            </a:r>
          </a:p>
          <a:p>
            <a:pPr algn="ctr"/>
            <a:r>
              <a:rPr lang="da-DK" sz="2000" b="1" dirty="0" smtClean="0"/>
              <a:t>System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314704"/>
            <a:ext cx="59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b="1" dirty="0" smtClean="0"/>
              <a:t>D1</a:t>
            </a:r>
            <a:endParaRPr lang="en-US" sz="28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6474079" y="5345668"/>
            <a:ext cx="59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b="1" dirty="0" smtClean="0"/>
              <a:t>D</a:t>
            </a:r>
            <a:r>
              <a:rPr lang="en-US" sz="2800" b="1" dirty="0" smtClean="0"/>
              <a:t>2</a:t>
            </a:r>
            <a:endParaRPr lang="en-US" sz="2800" b="1" dirty="0"/>
          </a:p>
        </p:txBody>
      </p:sp>
      <p:sp>
        <p:nvSpPr>
          <p:cNvPr id="42" name="TextBox 41"/>
          <p:cNvSpPr txBox="1"/>
          <p:nvPr/>
        </p:nvSpPr>
        <p:spPr>
          <a:xfrm rot="597170">
            <a:off x="3600623" y="4296697"/>
            <a:ext cx="1247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 smtClean="0"/>
              <a:t>Entangled</a:t>
            </a:r>
          </a:p>
          <a:p>
            <a:pPr algn="ctr"/>
            <a:r>
              <a:rPr lang="da-DK" sz="2000" b="1" dirty="0" smtClean="0"/>
              <a:t>Light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4167" y="15043"/>
            <a:ext cx="8857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Proposal: F</a:t>
            </a:r>
            <a:r>
              <a:rPr lang="da-DK" dirty="0"/>
              <a:t>. Khalili and </a:t>
            </a:r>
            <a:r>
              <a:rPr lang="da-DK" dirty="0" smtClean="0"/>
              <a:t>E.S.P. </a:t>
            </a:r>
            <a:r>
              <a:rPr lang="en-US" b="1" i="1" dirty="0"/>
              <a:t>Quantum back action evading detection of gravitational waves in a negative mass reference frame. </a:t>
            </a:r>
            <a:r>
              <a:rPr lang="en-US" dirty="0" smtClean="0"/>
              <a:t>Phys. Rev. Lett.  July </a:t>
            </a:r>
            <a:r>
              <a:rPr lang="en-US" dirty="0" smtClean="0"/>
              <a:t>2018</a:t>
            </a:r>
          </a:p>
          <a:p>
            <a:endParaRPr lang="en-US" dirty="0" smtClean="0"/>
          </a:p>
          <a:p>
            <a:r>
              <a:rPr lang="en-US" dirty="0" smtClean="0"/>
              <a:t>Advanced proposal in preparation. 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3505200" y="637321"/>
            <a:ext cx="5470574" cy="3782279"/>
            <a:chOff x="3505200" y="637321"/>
            <a:chExt cx="5470574" cy="3782279"/>
          </a:xfrm>
        </p:grpSpPr>
        <p:grpSp>
          <p:nvGrpSpPr>
            <p:cNvPr id="50" name="Group 49"/>
            <p:cNvGrpSpPr/>
            <p:nvPr/>
          </p:nvGrpSpPr>
          <p:grpSpPr>
            <a:xfrm>
              <a:off x="3505200" y="637321"/>
              <a:ext cx="5470574" cy="3349792"/>
              <a:chOff x="3505200" y="637321"/>
              <a:chExt cx="5470574" cy="3349792"/>
            </a:xfrm>
          </p:grpSpPr>
          <p:grpSp>
            <p:nvGrpSpPr>
              <p:cNvPr id="2" name="Group 1"/>
              <p:cNvGrpSpPr/>
              <p:nvPr/>
            </p:nvGrpSpPr>
            <p:grpSpPr>
              <a:xfrm rot="5400000">
                <a:off x="8016299" y="3048495"/>
                <a:ext cx="1736331" cy="140905"/>
                <a:chOff x="6134100" y="3124200"/>
                <a:chExt cx="2857500" cy="228600"/>
              </a:xfrm>
            </p:grpSpPr>
            <p:sp>
              <p:nvSpPr>
                <p:cNvPr id="3" name="Trapezoid 2"/>
                <p:cNvSpPr/>
                <p:nvPr/>
              </p:nvSpPr>
              <p:spPr>
                <a:xfrm flipV="1">
                  <a:off x="6134100" y="3146619"/>
                  <a:ext cx="800100" cy="206181"/>
                </a:xfrm>
                <a:prstGeom prst="trapezoid">
                  <a:avLst/>
                </a:prstGeom>
                <a:solidFill>
                  <a:srgbClr val="EE8C82"/>
                </a:solidFill>
                <a:ln>
                  <a:solidFill>
                    <a:srgbClr val="EE8C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Trapezoid 3"/>
                <p:cNvSpPr/>
                <p:nvPr/>
              </p:nvSpPr>
              <p:spPr>
                <a:xfrm flipV="1">
                  <a:off x="8191500" y="3124200"/>
                  <a:ext cx="800100" cy="206181"/>
                </a:xfrm>
                <a:prstGeom prst="trapezoid">
                  <a:avLst/>
                </a:prstGeom>
                <a:solidFill>
                  <a:srgbClr val="EE8C82"/>
                </a:solidFill>
                <a:ln>
                  <a:solidFill>
                    <a:srgbClr val="EE8C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" name="Straight Connector 4"/>
                <p:cNvCxnSpPr>
                  <a:stCxn id="3" idx="2"/>
                  <a:endCxn id="4" idx="2"/>
                </p:cNvCxnSpPr>
                <p:nvPr/>
              </p:nvCxnSpPr>
              <p:spPr>
                <a:xfrm flipV="1">
                  <a:off x="6534150" y="3124200"/>
                  <a:ext cx="2057400" cy="22419"/>
                </a:xfrm>
                <a:prstGeom prst="line">
                  <a:avLst/>
                </a:prstGeom>
                <a:ln w="28575">
                  <a:solidFill>
                    <a:srgbClr val="EE8C8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Rectangle 5"/>
              <p:cNvSpPr/>
              <p:nvPr/>
            </p:nvSpPr>
            <p:spPr>
              <a:xfrm>
                <a:off x="8930055" y="2746995"/>
                <a:ext cx="45719" cy="723259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615129" y="2644013"/>
                <a:ext cx="112815" cy="96875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5829127" y="647555"/>
                <a:ext cx="1736331" cy="140905"/>
                <a:chOff x="6134100" y="3124200"/>
                <a:chExt cx="2857500" cy="228600"/>
              </a:xfrm>
            </p:grpSpPr>
            <p:sp>
              <p:nvSpPr>
                <p:cNvPr id="9" name="Trapezoid 8"/>
                <p:cNvSpPr/>
                <p:nvPr/>
              </p:nvSpPr>
              <p:spPr>
                <a:xfrm flipV="1">
                  <a:off x="6134100" y="3146619"/>
                  <a:ext cx="800100" cy="206181"/>
                </a:xfrm>
                <a:prstGeom prst="trapezoid">
                  <a:avLst/>
                </a:prstGeom>
                <a:solidFill>
                  <a:srgbClr val="EE8C82"/>
                </a:solidFill>
                <a:ln>
                  <a:solidFill>
                    <a:srgbClr val="EE8C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rapezoid 9"/>
                <p:cNvSpPr/>
                <p:nvPr/>
              </p:nvSpPr>
              <p:spPr>
                <a:xfrm flipV="1">
                  <a:off x="8191500" y="3124200"/>
                  <a:ext cx="800100" cy="206181"/>
                </a:xfrm>
                <a:prstGeom prst="trapezoid">
                  <a:avLst/>
                </a:prstGeom>
                <a:solidFill>
                  <a:srgbClr val="EE8C82"/>
                </a:solidFill>
                <a:ln>
                  <a:solidFill>
                    <a:srgbClr val="EE8C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/>
                <p:cNvCxnSpPr>
                  <a:stCxn id="9" idx="2"/>
                  <a:endCxn id="10" idx="2"/>
                </p:cNvCxnSpPr>
                <p:nvPr/>
              </p:nvCxnSpPr>
              <p:spPr>
                <a:xfrm flipV="1">
                  <a:off x="6534150" y="3124200"/>
                  <a:ext cx="2057400" cy="22419"/>
                </a:xfrm>
                <a:prstGeom prst="line">
                  <a:avLst/>
                </a:prstGeom>
                <a:ln w="28575">
                  <a:solidFill>
                    <a:srgbClr val="EE8C8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Rectangle 11"/>
              <p:cNvSpPr/>
              <p:nvPr/>
            </p:nvSpPr>
            <p:spPr>
              <a:xfrm rot="16200000">
                <a:off x="6689441" y="298551"/>
                <a:ext cx="45719" cy="723259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16200000">
                <a:off x="6704627" y="1834457"/>
                <a:ext cx="112815" cy="96875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2700000">
                <a:off x="6752131" y="2636087"/>
                <a:ext cx="112815" cy="968753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>
                <a:endCxn id="6" idx="1"/>
              </p:cNvCxnSpPr>
              <p:nvPr/>
            </p:nvCxnSpPr>
            <p:spPr>
              <a:xfrm>
                <a:off x="5922895" y="3108624"/>
                <a:ext cx="3007160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-60000" flipV="1">
                <a:off x="6768652" y="647555"/>
                <a:ext cx="39886" cy="24330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3505200" y="1143000"/>
                <a:ext cx="3121880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sz="2800" b="1" dirty="0" smtClean="0"/>
                  <a:t>Gravitational Wave </a:t>
                </a:r>
              </a:p>
              <a:p>
                <a:pPr algn="ctr"/>
                <a:r>
                  <a:rPr lang="da-DK" sz="2800" b="1" dirty="0" smtClean="0"/>
                  <a:t>Interferometer</a:t>
                </a:r>
                <a:endParaRPr lang="en-US" sz="2800" b="1" dirty="0"/>
              </a:p>
            </p:txBody>
          </p:sp>
        </p:grpSp>
        <p:cxnSp>
          <p:nvCxnSpPr>
            <p:cNvPr id="59" name="Straight Arrow Connector 58"/>
            <p:cNvCxnSpPr>
              <a:endCxn id="23" idx="2"/>
            </p:cNvCxnSpPr>
            <p:nvPr/>
          </p:nvCxnSpPr>
          <p:spPr>
            <a:xfrm>
              <a:off x="6781800" y="3124200"/>
              <a:ext cx="22274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7086600" y="4336995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Phase rotator</a:t>
            </a:r>
          </a:p>
          <a:p>
            <a:r>
              <a:rPr lang="da-DK" dirty="0" smtClean="0"/>
              <a:t>Simulating</a:t>
            </a:r>
          </a:p>
          <a:p>
            <a:r>
              <a:rPr lang="da-DK" dirty="0" smtClean="0"/>
              <a:t>Gravitational Wave</a:t>
            </a:r>
          </a:p>
          <a:p>
            <a:r>
              <a:rPr lang="da-DK" dirty="0" smtClean="0"/>
              <a:t>Interferometer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-489432" y="5956212"/>
            <a:ext cx="65373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No change is </a:t>
            </a:r>
            <a:r>
              <a:rPr lang="da-DK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GWD core o</a:t>
            </a:r>
            <a:r>
              <a:rPr lang="da-DK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ptics required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19596" y="882207"/>
            <a:ext cx="1518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11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743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667240"/>
              </p:ext>
            </p:extLst>
          </p:nvPr>
        </p:nvGraphicFramePr>
        <p:xfrm>
          <a:off x="1091224" y="970791"/>
          <a:ext cx="6032175" cy="3994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7" name="Acrobat Document" r:id="rId3" imgW="2142746" imgH="1419216" progId="Acrobat.Document.11">
                  <p:embed/>
                </p:oleObj>
              </mc:Choice>
              <mc:Fallback>
                <p:oleObj name="Acrobat Document" r:id="rId3" imgW="2142746" imgH="141921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1224" y="970791"/>
                        <a:ext cx="6032175" cy="3994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168" y="119826"/>
            <a:ext cx="897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Expected improvement in sensitivity (variance) for aLIGO </a:t>
            </a:r>
          </a:p>
          <a:p>
            <a:r>
              <a:rPr lang="da-DK" sz="2400" dirty="0" smtClean="0"/>
              <a:t>(ET </a:t>
            </a:r>
            <a:r>
              <a:rPr lang="en-DK" sz="2400" dirty="0" smtClean="0"/>
              <a:t>–</a:t>
            </a:r>
            <a:r>
              <a:rPr lang="da-DK" sz="2400" dirty="0" smtClean="0"/>
              <a:t> similar)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299803" y="4880521"/>
            <a:ext cx="266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Frequency (Hz)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291444" y="1816986"/>
            <a:ext cx="266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91444" y="2488700"/>
            <a:ext cx="266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chemeClr val="accent6">
                    <a:lumMod val="75000"/>
                  </a:schemeClr>
                </a:solidFill>
              </a:rPr>
              <a:t>5%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0900" y="2929581"/>
            <a:ext cx="266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rgbClr val="00B050"/>
                </a:solidFill>
              </a:rPr>
              <a:t>10%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20017" y="952722"/>
            <a:ext cx="2666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/>
              <a:t>Losses in GWI</a:t>
            </a:r>
          </a:p>
          <a:p>
            <a:r>
              <a:rPr lang="da-DK" sz="2000" dirty="0"/>
              <a:t>a</a:t>
            </a:r>
            <a:r>
              <a:rPr lang="da-DK" sz="2000" dirty="0" smtClean="0"/>
              <a:t>nd atomic</a:t>
            </a:r>
          </a:p>
          <a:p>
            <a:r>
              <a:rPr lang="da-DK" sz="2000" dirty="0" smtClean="0"/>
              <a:t> channels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715845" y="5616361"/>
            <a:ext cx="577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ET parameters taken from ET-0106C-10.pdf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87322" y="16136"/>
            <a:ext cx="1619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95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C:\Users\Eugene Polzik\Desktop\My documents\Conferences\2018\02 12-14 Austria IST\talk\GWD and spi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9" y="76200"/>
            <a:ext cx="8949269" cy="617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324600"/>
            <a:ext cx="803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Collaboration with Danish Institute for Fundamental Metrology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65439" y="204952"/>
            <a:ext cx="3537127" cy="2286000"/>
            <a:chOff x="5165439" y="204952"/>
            <a:chExt cx="3537127" cy="2286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Freeform 2"/>
                <p:cNvSpPr/>
                <p:nvPr/>
              </p:nvSpPr>
              <p:spPr>
                <a:xfrm>
                  <a:off x="5165439" y="204952"/>
                  <a:ext cx="3537127" cy="2286000"/>
                </a:xfrm>
                <a:custGeom>
                  <a:avLst/>
                  <a:gdLst>
                    <a:gd name="connsiteX0" fmla="*/ 762395 w 3537127"/>
                    <a:gd name="connsiteY0" fmla="*/ 173420 h 2286000"/>
                    <a:gd name="connsiteX1" fmla="*/ 447085 w 3537127"/>
                    <a:gd name="connsiteY1" fmla="*/ 173420 h 2286000"/>
                    <a:gd name="connsiteX2" fmla="*/ 399789 w 3537127"/>
                    <a:gd name="connsiteY2" fmla="*/ 189186 h 2286000"/>
                    <a:gd name="connsiteX3" fmla="*/ 305195 w 3537127"/>
                    <a:gd name="connsiteY3" fmla="*/ 252248 h 2286000"/>
                    <a:gd name="connsiteX4" fmla="*/ 226368 w 3537127"/>
                    <a:gd name="connsiteY4" fmla="*/ 331076 h 2286000"/>
                    <a:gd name="connsiteX5" fmla="*/ 163306 w 3537127"/>
                    <a:gd name="connsiteY5" fmla="*/ 472965 h 2286000"/>
                    <a:gd name="connsiteX6" fmla="*/ 116009 w 3537127"/>
                    <a:gd name="connsiteY6" fmla="*/ 567558 h 2286000"/>
                    <a:gd name="connsiteX7" fmla="*/ 84478 w 3537127"/>
                    <a:gd name="connsiteY7" fmla="*/ 709448 h 2286000"/>
                    <a:gd name="connsiteX8" fmla="*/ 52947 w 3537127"/>
                    <a:gd name="connsiteY8" fmla="*/ 835572 h 2286000"/>
                    <a:gd name="connsiteX9" fmla="*/ 37182 w 3537127"/>
                    <a:gd name="connsiteY9" fmla="*/ 898634 h 2286000"/>
                    <a:gd name="connsiteX10" fmla="*/ 21416 w 3537127"/>
                    <a:gd name="connsiteY10" fmla="*/ 945931 h 2286000"/>
                    <a:gd name="connsiteX11" fmla="*/ 21416 w 3537127"/>
                    <a:gd name="connsiteY11" fmla="*/ 1434662 h 2286000"/>
                    <a:gd name="connsiteX12" fmla="*/ 84478 w 3537127"/>
                    <a:gd name="connsiteY12" fmla="*/ 1576551 h 2286000"/>
                    <a:gd name="connsiteX13" fmla="*/ 100244 w 3537127"/>
                    <a:gd name="connsiteY13" fmla="*/ 1623848 h 2286000"/>
                    <a:gd name="connsiteX14" fmla="*/ 163306 w 3537127"/>
                    <a:gd name="connsiteY14" fmla="*/ 1718441 h 2286000"/>
                    <a:gd name="connsiteX15" fmla="*/ 210602 w 3537127"/>
                    <a:gd name="connsiteY15" fmla="*/ 1813034 h 2286000"/>
                    <a:gd name="connsiteX16" fmla="*/ 226368 w 3537127"/>
                    <a:gd name="connsiteY16" fmla="*/ 1860331 h 2286000"/>
                    <a:gd name="connsiteX17" fmla="*/ 273664 w 3537127"/>
                    <a:gd name="connsiteY17" fmla="*/ 1876096 h 2286000"/>
                    <a:gd name="connsiteX18" fmla="*/ 336727 w 3537127"/>
                    <a:gd name="connsiteY18" fmla="*/ 1939158 h 2286000"/>
                    <a:gd name="connsiteX19" fmla="*/ 415554 w 3537127"/>
                    <a:gd name="connsiteY19" fmla="*/ 2002220 h 2286000"/>
                    <a:gd name="connsiteX20" fmla="*/ 478616 w 3537127"/>
                    <a:gd name="connsiteY20" fmla="*/ 2081048 h 2286000"/>
                    <a:gd name="connsiteX21" fmla="*/ 510147 w 3537127"/>
                    <a:gd name="connsiteY21" fmla="*/ 2128345 h 2286000"/>
                    <a:gd name="connsiteX22" fmla="*/ 652037 w 3537127"/>
                    <a:gd name="connsiteY22" fmla="*/ 2207172 h 2286000"/>
                    <a:gd name="connsiteX23" fmla="*/ 699333 w 3537127"/>
                    <a:gd name="connsiteY23" fmla="*/ 2238703 h 2286000"/>
                    <a:gd name="connsiteX24" fmla="*/ 904285 w 3537127"/>
                    <a:gd name="connsiteY24" fmla="*/ 2286000 h 2286000"/>
                    <a:gd name="connsiteX25" fmla="*/ 1692561 w 3537127"/>
                    <a:gd name="connsiteY25" fmla="*/ 2254469 h 2286000"/>
                    <a:gd name="connsiteX26" fmla="*/ 1881747 w 3537127"/>
                    <a:gd name="connsiteY26" fmla="*/ 2207172 h 2286000"/>
                    <a:gd name="connsiteX27" fmla="*/ 2228589 w 3537127"/>
                    <a:gd name="connsiteY27" fmla="*/ 2175641 h 2286000"/>
                    <a:gd name="connsiteX28" fmla="*/ 2449306 w 3537127"/>
                    <a:gd name="connsiteY28" fmla="*/ 2191407 h 2286000"/>
                    <a:gd name="connsiteX29" fmla="*/ 2575430 w 3537127"/>
                    <a:gd name="connsiteY29" fmla="*/ 2207172 h 2286000"/>
                    <a:gd name="connsiteX30" fmla="*/ 3300644 w 3537127"/>
                    <a:gd name="connsiteY30" fmla="*/ 2175641 h 2286000"/>
                    <a:gd name="connsiteX31" fmla="*/ 3347940 w 3537127"/>
                    <a:gd name="connsiteY31" fmla="*/ 2159876 h 2286000"/>
                    <a:gd name="connsiteX32" fmla="*/ 3442533 w 3537127"/>
                    <a:gd name="connsiteY32" fmla="*/ 2081048 h 2286000"/>
                    <a:gd name="connsiteX33" fmla="*/ 3474064 w 3537127"/>
                    <a:gd name="connsiteY33" fmla="*/ 2033751 h 2286000"/>
                    <a:gd name="connsiteX34" fmla="*/ 3505595 w 3537127"/>
                    <a:gd name="connsiteY34" fmla="*/ 1923393 h 2286000"/>
                    <a:gd name="connsiteX35" fmla="*/ 3537127 w 3537127"/>
                    <a:gd name="connsiteY35" fmla="*/ 1797269 h 2286000"/>
                    <a:gd name="connsiteX36" fmla="*/ 3521361 w 3537127"/>
                    <a:gd name="connsiteY36" fmla="*/ 1213945 h 2286000"/>
                    <a:gd name="connsiteX37" fmla="*/ 3489830 w 3537127"/>
                    <a:gd name="connsiteY37" fmla="*/ 1166648 h 2286000"/>
                    <a:gd name="connsiteX38" fmla="*/ 3442533 w 3537127"/>
                    <a:gd name="connsiteY38" fmla="*/ 1072055 h 2286000"/>
                    <a:gd name="connsiteX39" fmla="*/ 3426768 w 3537127"/>
                    <a:gd name="connsiteY39" fmla="*/ 1024758 h 2286000"/>
                    <a:gd name="connsiteX40" fmla="*/ 3395237 w 3537127"/>
                    <a:gd name="connsiteY40" fmla="*/ 977462 h 2286000"/>
                    <a:gd name="connsiteX41" fmla="*/ 3379471 w 3537127"/>
                    <a:gd name="connsiteY41" fmla="*/ 914400 h 2286000"/>
                    <a:gd name="connsiteX42" fmla="*/ 3347940 w 3537127"/>
                    <a:gd name="connsiteY42" fmla="*/ 819807 h 2286000"/>
                    <a:gd name="connsiteX43" fmla="*/ 3332175 w 3537127"/>
                    <a:gd name="connsiteY43" fmla="*/ 772510 h 2286000"/>
                    <a:gd name="connsiteX44" fmla="*/ 3316409 w 3537127"/>
                    <a:gd name="connsiteY44" fmla="*/ 725214 h 2286000"/>
                    <a:gd name="connsiteX45" fmla="*/ 3284878 w 3537127"/>
                    <a:gd name="connsiteY45" fmla="*/ 693682 h 2286000"/>
                    <a:gd name="connsiteX46" fmla="*/ 3221816 w 3537127"/>
                    <a:gd name="connsiteY46" fmla="*/ 599089 h 2286000"/>
                    <a:gd name="connsiteX47" fmla="*/ 3127223 w 3537127"/>
                    <a:gd name="connsiteY47" fmla="*/ 567558 h 2286000"/>
                    <a:gd name="connsiteX48" fmla="*/ 3032630 w 3537127"/>
                    <a:gd name="connsiteY48" fmla="*/ 520262 h 2286000"/>
                    <a:gd name="connsiteX49" fmla="*/ 2985333 w 3537127"/>
                    <a:gd name="connsiteY49" fmla="*/ 488731 h 2286000"/>
                    <a:gd name="connsiteX50" fmla="*/ 2953802 w 3537127"/>
                    <a:gd name="connsiteY50" fmla="*/ 441434 h 2286000"/>
                    <a:gd name="connsiteX51" fmla="*/ 2906506 w 3537127"/>
                    <a:gd name="connsiteY51" fmla="*/ 425669 h 2286000"/>
                    <a:gd name="connsiteX52" fmla="*/ 2796147 w 3537127"/>
                    <a:gd name="connsiteY52" fmla="*/ 283779 h 2286000"/>
                    <a:gd name="connsiteX53" fmla="*/ 2654258 w 3537127"/>
                    <a:gd name="connsiteY53" fmla="*/ 204951 h 2286000"/>
                    <a:gd name="connsiteX54" fmla="*/ 2591195 w 3537127"/>
                    <a:gd name="connsiteY54" fmla="*/ 189186 h 2286000"/>
                    <a:gd name="connsiteX55" fmla="*/ 2543899 w 3537127"/>
                    <a:gd name="connsiteY55" fmla="*/ 173420 h 2286000"/>
                    <a:gd name="connsiteX56" fmla="*/ 2244354 w 3537127"/>
                    <a:gd name="connsiteY56" fmla="*/ 126124 h 2286000"/>
                    <a:gd name="connsiteX57" fmla="*/ 1960575 w 3537127"/>
                    <a:gd name="connsiteY57" fmla="*/ 110358 h 2286000"/>
                    <a:gd name="connsiteX58" fmla="*/ 1913278 w 3537127"/>
                    <a:gd name="connsiteY58" fmla="*/ 94593 h 2286000"/>
                    <a:gd name="connsiteX59" fmla="*/ 1692561 w 3537127"/>
                    <a:gd name="connsiteY59" fmla="*/ 63062 h 2286000"/>
                    <a:gd name="connsiteX60" fmla="*/ 1519140 w 3537127"/>
                    <a:gd name="connsiteY60" fmla="*/ 15765 h 2286000"/>
                    <a:gd name="connsiteX61" fmla="*/ 1424547 w 3537127"/>
                    <a:gd name="connsiteY61" fmla="*/ 0 h 2286000"/>
                    <a:gd name="connsiteX62" fmla="*/ 841223 w 3537127"/>
                    <a:gd name="connsiteY62" fmla="*/ 15765 h 2286000"/>
                    <a:gd name="connsiteX63" fmla="*/ 762395 w 3537127"/>
                    <a:gd name="connsiteY63" fmla="*/ 63062 h 2286000"/>
                    <a:gd name="connsiteX64" fmla="*/ 667802 w 3537127"/>
                    <a:gd name="connsiteY64" fmla="*/ 126124 h 2286000"/>
                    <a:gd name="connsiteX65" fmla="*/ 620506 w 3537127"/>
                    <a:gd name="connsiteY65" fmla="*/ 157655 h 228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3537127" h="2286000">
                      <a:moveTo>
                        <a:pt x="762395" y="173420"/>
                      </a:moveTo>
                      <a:cubicBezTo>
                        <a:pt x="607765" y="151331"/>
                        <a:pt x="645648" y="148600"/>
                        <a:pt x="447085" y="173420"/>
                      </a:cubicBezTo>
                      <a:cubicBezTo>
                        <a:pt x="430595" y="175481"/>
                        <a:pt x="414316" y="181115"/>
                        <a:pt x="399789" y="189186"/>
                      </a:cubicBezTo>
                      <a:cubicBezTo>
                        <a:pt x="366662" y="207590"/>
                        <a:pt x="305195" y="252248"/>
                        <a:pt x="305195" y="252248"/>
                      </a:cubicBezTo>
                      <a:cubicBezTo>
                        <a:pt x="221114" y="378370"/>
                        <a:pt x="331468" y="225976"/>
                        <a:pt x="226368" y="331076"/>
                      </a:cubicBezTo>
                      <a:cubicBezTo>
                        <a:pt x="162194" y="395250"/>
                        <a:pt x="225748" y="379300"/>
                        <a:pt x="163306" y="472965"/>
                      </a:cubicBezTo>
                      <a:cubicBezTo>
                        <a:pt x="122557" y="534089"/>
                        <a:pt x="137767" y="502287"/>
                        <a:pt x="116009" y="567558"/>
                      </a:cubicBezTo>
                      <a:cubicBezTo>
                        <a:pt x="83293" y="763863"/>
                        <a:pt x="117745" y="587469"/>
                        <a:pt x="84478" y="709448"/>
                      </a:cubicBezTo>
                      <a:cubicBezTo>
                        <a:pt x="73076" y="751256"/>
                        <a:pt x="63457" y="793531"/>
                        <a:pt x="52947" y="835572"/>
                      </a:cubicBezTo>
                      <a:cubicBezTo>
                        <a:pt x="47692" y="856593"/>
                        <a:pt x="44034" y="878078"/>
                        <a:pt x="37182" y="898634"/>
                      </a:cubicBezTo>
                      <a:lnTo>
                        <a:pt x="21416" y="945931"/>
                      </a:lnTo>
                      <a:cubicBezTo>
                        <a:pt x="-4701" y="1154877"/>
                        <a:pt x="-9477" y="1136029"/>
                        <a:pt x="21416" y="1434662"/>
                      </a:cubicBezTo>
                      <a:cubicBezTo>
                        <a:pt x="32026" y="1537230"/>
                        <a:pt x="49853" y="1507301"/>
                        <a:pt x="84478" y="1576551"/>
                      </a:cubicBezTo>
                      <a:cubicBezTo>
                        <a:pt x="91910" y="1591415"/>
                        <a:pt x="92173" y="1609321"/>
                        <a:pt x="100244" y="1623848"/>
                      </a:cubicBezTo>
                      <a:cubicBezTo>
                        <a:pt x="118648" y="1656975"/>
                        <a:pt x="163306" y="1718441"/>
                        <a:pt x="163306" y="1718441"/>
                      </a:cubicBezTo>
                      <a:cubicBezTo>
                        <a:pt x="202930" y="1837317"/>
                        <a:pt x="149481" y="1690794"/>
                        <a:pt x="210602" y="1813034"/>
                      </a:cubicBezTo>
                      <a:cubicBezTo>
                        <a:pt x="218034" y="1827898"/>
                        <a:pt x="214617" y="1848580"/>
                        <a:pt x="226368" y="1860331"/>
                      </a:cubicBezTo>
                      <a:cubicBezTo>
                        <a:pt x="238119" y="1872082"/>
                        <a:pt x="257899" y="1870841"/>
                        <a:pt x="273664" y="1876096"/>
                      </a:cubicBezTo>
                      <a:cubicBezTo>
                        <a:pt x="308063" y="1979291"/>
                        <a:pt x="260287" y="1878006"/>
                        <a:pt x="336727" y="1939158"/>
                      </a:cubicBezTo>
                      <a:cubicBezTo>
                        <a:pt x="438601" y="2020657"/>
                        <a:pt x="296673" y="1962594"/>
                        <a:pt x="415554" y="2002220"/>
                      </a:cubicBezTo>
                      <a:cubicBezTo>
                        <a:pt x="446247" y="2094298"/>
                        <a:pt x="407305" y="2009736"/>
                        <a:pt x="478616" y="2081048"/>
                      </a:cubicBezTo>
                      <a:cubicBezTo>
                        <a:pt x="492014" y="2094446"/>
                        <a:pt x="495887" y="2115868"/>
                        <a:pt x="510147" y="2128345"/>
                      </a:cubicBezTo>
                      <a:cubicBezTo>
                        <a:pt x="576868" y="2186726"/>
                        <a:pt x="587076" y="2185519"/>
                        <a:pt x="652037" y="2207172"/>
                      </a:cubicBezTo>
                      <a:cubicBezTo>
                        <a:pt x="667802" y="2217682"/>
                        <a:pt x="681526" y="2232228"/>
                        <a:pt x="699333" y="2238703"/>
                      </a:cubicBezTo>
                      <a:cubicBezTo>
                        <a:pt x="745808" y="2255603"/>
                        <a:pt x="848289" y="2274800"/>
                        <a:pt x="904285" y="2286000"/>
                      </a:cubicBezTo>
                      <a:cubicBezTo>
                        <a:pt x="1364923" y="2244123"/>
                        <a:pt x="726378" y="2298386"/>
                        <a:pt x="1692561" y="2254469"/>
                      </a:cubicBezTo>
                      <a:cubicBezTo>
                        <a:pt x="1758974" y="2251450"/>
                        <a:pt x="1816952" y="2217140"/>
                        <a:pt x="1881747" y="2207172"/>
                      </a:cubicBezTo>
                      <a:cubicBezTo>
                        <a:pt x="1975062" y="2192816"/>
                        <a:pt x="2144184" y="2182134"/>
                        <a:pt x="2228589" y="2175641"/>
                      </a:cubicBezTo>
                      <a:lnTo>
                        <a:pt x="2449306" y="2191407"/>
                      </a:lnTo>
                      <a:cubicBezTo>
                        <a:pt x="2491500" y="2195243"/>
                        <a:pt x="2533062" y="2207172"/>
                        <a:pt x="2575430" y="2207172"/>
                      </a:cubicBezTo>
                      <a:cubicBezTo>
                        <a:pt x="2835458" y="2207172"/>
                        <a:pt x="3049655" y="2191328"/>
                        <a:pt x="3300644" y="2175641"/>
                      </a:cubicBezTo>
                      <a:cubicBezTo>
                        <a:pt x="3316409" y="2170386"/>
                        <a:pt x="3333076" y="2167308"/>
                        <a:pt x="3347940" y="2159876"/>
                      </a:cubicBezTo>
                      <a:cubicBezTo>
                        <a:pt x="3383374" y="2142159"/>
                        <a:pt x="3417627" y="2110936"/>
                        <a:pt x="3442533" y="2081048"/>
                      </a:cubicBezTo>
                      <a:cubicBezTo>
                        <a:pt x="3454663" y="2066492"/>
                        <a:pt x="3465590" y="2050698"/>
                        <a:pt x="3474064" y="2033751"/>
                      </a:cubicBezTo>
                      <a:cubicBezTo>
                        <a:pt x="3486667" y="2008545"/>
                        <a:pt x="3498858" y="1946974"/>
                        <a:pt x="3505595" y="1923393"/>
                      </a:cubicBezTo>
                      <a:cubicBezTo>
                        <a:pt x="3537917" y="1810265"/>
                        <a:pt x="3505070" y="1957550"/>
                        <a:pt x="3537127" y="1797269"/>
                      </a:cubicBezTo>
                      <a:cubicBezTo>
                        <a:pt x="3531872" y="1602828"/>
                        <a:pt x="3535909" y="1407913"/>
                        <a:pt x="3521361" y="1213945"/>
                      </a:cubicBezTo>
                      <a:cubicBezTo>
                        <a:pt x="3519944" y="1195050"/>
                        <a:pt x="3498304" y="1183596"/>
                        <a:pt x="3489830" y="1166648"/>
                      </a:cubicBezTo>
                      <a:cubicBezTo>
                        <a:pt x="3424560" y="1036109"/>
                        <a:pt x="3532892" y="1207592"/>
                        <a:pt x="3442533" y="1072055"/>
                      </a:cubicBezTo>
                      <a:cubicBezTo>
                        <a:pt x="3437278" y="1056289"/>
                        <a:pt x="3434200" y="1039622"/>
                        <a:pt x="3426768" y="1024758"/>
                      </a:cubicBezTo>
                      <a:cubicBezTo>
                        <a:pt x="3418294" y="1007811"/>
                        <a:pt x="3402701" y="994878"/>
                        <a:pt x="3395237" y="977462"/>
                      </a:cubicBezTo>
                      <a:cubicBezTo>
                        <a:pt x="3386702" y="957546"/>
                        <a:pt x="3385697" y="935154"/>
                        <a:pt x="3379471" y="914400"/>
                      </a:cubicBezTo>
                      <a:cubicBezTo>
                        <a:pt x="3369920" y="882565"/>
                        <a:pt x="3358450" y="851338"/>
                        <a:pt x="3347940" y="819807"/>
                      </a:cubicBezTo>
                      <a:lnTo>
                        <a:pt x="3332175" y="772510"/>
                      </a:lnTo>
                      <a:cubicBezTo>
                        <a:pt x="3326920" y="756745"/>
                        <a:pt x="3328160" y="736965"/>
                        <a:pt x="3316409" y="725214"/>
                      </a:cubicBezTo>
                      <a:cubicBezTo>
                        <a:pt x="3305899" y="714703"/>
                        <a:pt x="3293796" y="705573"/>
                        <a:pt x="3284878" y="693682"/>
                      </a:cubicBezTo>
                      <a:cubicBezTo>
                        <a:pt x="3262141" y="663365"/>
                        <a:pt x="3257767" y="611073"/>
                        <a:pt x="3221816" y="599089"/>
                      </a:cubicBezTo>
                      <a:cubicBezTo>
                        <a:pt x="3190285" y="588579"/>
                        <a:pt x="3154877" y="585994"/>
                        <a:pt x="3127223" y="567558"/>
                      </a:cubicBezTo>
                      <a:cubicBezTo>
                        <a:pt x="3066100" y="526809"/>
                        <a:pt x="3097902" y="542019"/>
                        <a:pt x="3032630" y="520262"/>
                      </a:cubicBezTo>
                      <a:cubicBezTo>
                        <a:pt x="3016864" y="509752"/>
                        <a:pt x="2998731" y="502129"/>
                        <a:pt x="2985333" y="488731"/>
                      </a:cubicBezTo>
                      <a:cubicBezTo>
                        <a:pt x="2971935" y="475333"/>
                        <a:pt x="2968598" y="453271"/>
                        <a:pt x="2953802" y="441434"/>
                      </a:cubicBezTo>
                      <a:cubicBezTo>
                        <a:pt x="2940825" y="431053"/>
                        <a:pt x="2922271" y="430924"/>
                        <a:pt x="2906506" y="425669"/>
                      </a:cubicBezTo>
                      <a:cubicBezTo>
                        <a:pt x="2869825" y="370647"/>
                        <a:pt x="2847442" y="323675"/>
                        <a:pt x="2796147" y="283779"/>
                      </a:cubicBezTo>
                      <a:cubicBezTo>
                        <a:pt x="2730586" y="232787"/>
                        <a:pt x="2718710" y="223366"/>
                        <a:pt x="2654258" y="204951"/>
                      </a:cubicBezTo>
                      <a:cubicBezTo>
                        <a:pt x="2633424" y="198998"/>
                        <a:pt x="2612029" y="195139"/>
                        <a:pt x="2591195" y="189186"/>
                      </a:cubicBezTo>
                      <a:cubicBezTo>
                        <a:pt x="2575216" y="184621"/>
                        <a:pt x="2560194" y="176679"/>
                        <a:pt x="2543899" y="173420"/>
                      </a:cubicBezTo>
                      <a:cubicBezTo>
                        <a:pt x="2537270" y="172094"/>
                        <a:pt x="2290588" y="129823"/>
                        <a:pt x="2244354" y="126124"/>
                      </a:cubicBezTo>
                      <a:cubicBezTo>
                        <a:pt x="2149917" y="118569"/>
                        <a:pt x="2055168" y="115613"/>
                        <a:pt x="1960575" y="110358"/>
                      </a:cubicBezTo>
                      <a:cubicBezTo>
                        <a:pt x="1944809" y="105103"/>
                        <a:pt x="1929501" y="98198"/>
                        <a:pt x="1913278" y="94593"/>
                      </a:cubicBezTo>
                      <a:cubicBezTo>
                        <a:pt x="1854816" y="81602"/>
                        <a:pt x="1747123" y="69882"/>
                        <a:pt x="1692561" y="63062"/>
                      </a:cubicBezTo>
                      <a:cubicBezTo>
                        <a:pt x="1631427" y="42684"/>
                        <a:pt x="1590264" y="27619"/>
                        <a:pt x="1519140" y="15765"/>
                      </a:cubicBezTo>
                      <a:lnTo>
                        <a:pt x="1424547" y="0"/>
                      </a:lnTo>
                      <a:cubicBezTo>
                        <a:pt x="1230106" y="5255"/>
                        <a:pt x="1035493" y="6052"/>
                        <a:pt x="841223" y="15765"/>
                      </a:cubicBezTo>
                      <a:cubicBezTo>
                        <a:pt x="787398" y="18456"/>
                        <a:pt x="798905" y="35679"/>
                        <a:pt x="762395" y="63062"/>
                      </a:cubicBezTo>
                      <a:cubicBezTo>
                        <a:pt x="732078" y="85799"/>
                        <a:pt x="699333" y="105103"/>
                        <a:pt x="667802" y="126124"/>
                      </a:cubicBezTo>
                      <a:lnTo>
                        <a:pt x="620506" y="157655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𝝋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" name="Freeform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439" y="204952"/>
                  <a:ext cx="3537127" cy="2286000"/>
                </a:xfrm>
                <a:custGeom>
                  <a:avLst/>
                  <a:gdLst>
                    <a:gd name="connsiteX0" fmla="*/ 762395 w 3537127"/>
                    <a:gd name="connsiteY0" fmla="*/ 173420 h 2286000"/>
                    <a:gd name="connsiteX1" fmla="*/ 447085 w 3537127"/>
                    <a:gd name="connsiteY1" fmla="*/ 173420 h 2286000"/>
                    <a:gd name="connsiteX2" fmla="*/ 399789 w 3537127"/>
                    <a:gd name="connsiteY2" fmla="*/ 189186 h 2286000"/>
                    <a:gd name="connsiteX3" fmla="*/ 305195 w 3537127"/>
                    <a:gd name="connsiteY3" fmla="*/ 252248 h 2286000"/>
                    <a:gd name="connsiteX4" fmla="*/ 226368 w 3537127"/>
                    <a:gd name="connsiteY4" fmla="*/ 331076 h 2286000"/>
                    <a:gd name="connsiteX5" fmla="*/ 163306 w 3537127"/>
                    <a:gd name="connsiteY5" fmla="*/ 472965 h 2286000"/>
                    <a:gd name="connsiteX6" fmla="*/ 116009 w 3537127"/>
                    <a:gd name="connsiteY6" fmla="*/ 567558 h 2286000"/>
                    <a:gd name="connsiteX7" fmla="*/ 84478 w 3537127"/>
                    <a:gd name="connsiteY7" fmla="*/ 709448 h 2286000"/>
                    <a:gd name="connsiteX8" fmla="*/ 52947 w 3537127"/>
                    <a:gd name="connsiteY8" fmla="*/ 835572 h 2286000"/>
                    <a:gd name="connsiteX9" fmla="*/ 37182 w 3537127"/>
                    <a:gd name="connsiteY9" fmla="*/ 898634 h 2286000"/>
                    <a:gd name="connsiteX10" fmla="*/ 21416 w 3537127"/>
                    <a:gd name="connsiteY10" fmla="*/ 945931 h 2286000"/>
                    <a:gd name="connsiteX11" fmla="*/ 21416 w 3537127"/>
                    <a:gd name="connsiteY11" fmla="*/ 1434662 h 2286000"/>
                    <a:gd name="connsiteX12" fmla="*/ 84478 w 3537127"/>
                    <a:gd name="connsiteY12" fmla="*/ 1576551 h 2286000"/>
                    <a:gd name="connsiteX13" fmla="*/ 100244 w 3537127"/>
                    <a:gd name="connsiteY13" fmla="*/ 1623848 h 2286000"/>
                    <a:gd name="connsiteX14" fmla="*/ 163306 w 3537127"/>
                    <a:gd name="connsiteY14" fmla="*/ 1718441 h 2286000"/>
                    <a:gd name="connsiteX15" fmla="*/ 210602 w 3537127"/>
                    <a:gd name="connsiteY15" fmla="*/ 1813034 h 2286000"/>
                    <a:gd name="connsiteX16" fmla="*/ 226368 w 3537127"/>
                    <a:gd name="connsiteY16" fmla="*/ 1860331 h 2286000"/>
                    <a:gd name="connsiteX17" fmla="*/ 273664 w 3537127"/>
                    <a:gd name="connsiteY17" fmla="*/ 1876096 h 2286000"/>
                    <a:gd name="connsiteX18" fmla="*/ 336727 w 3537127"/>
                    <a:gd name="connsiteY18" fmla="*/ 1939158 h 2286000"/>
                    <a:gd name="connsiteX19" fmla="*/ 415554 w 3537127"/>
                    <a:gd name="connsiteY19" fmla="*/ 2002220 h 2286000"/>
                    <a:gd name="connsiteX20" fmla="*/ 478616 w 3537127"/>
                    <a:gd name="connsiteY20" fmla="*/ 2081048 h 2286000"/>
                    <a:gd name="connsiteX21" fmla="*/ 510147 w 3537127"/>
                    <a:gd name="connsiteY21" fmla="*/ 2128345 h 2286000"/>
                    <a:gd name="connsiteX22" fmla="*/ 652037 w 3537127"/>
                    <a:gd name="connsiteY22" fmla="*/ 2207172 h 2286000"/>
                    <a:gd name="connsiteX23" fmla="*/ 699333 w 3537127"/>
                    <a:gd name="connsiteY23" fmla="*/ 2238703 h 2286000"/>
                    <a:gd name="connsiteX24" fmla="*/ 904285 w 3537127"/>
                    <a:gd name="connsiteY24" fmla="*/ 2286000 h 2286000"/>
                    <a:gd name="connsiteX25" fmla="*/ 1692561 w 3537127"/>
                    <a:gd name="connsiteY25" fmla="*/ 2254469 h 2286000"/>
                    <a:gd name="connsiteX26" fmla="*/ 1881747 w 3537127"/>
                    <a:gd name="connsiteY26" fmla="*/ 2207172 h 2286000"/>
                    <a:gd name="connsiteX27" fmla="*/ 2228589 w 3537127"/>
                    <a:gd name="connsiteY27" fmla="*/ 2175641 h 2286000"/>
                    <a:gd name="connsiteX28" fmla="*/ 2449306 w 3537127"/>
                    <a:gd name="connsiteY28" fmla="*/ 2191407 h 2286000"/>
                    <a:gd name="connsiteX29" fmla="*/ 2575430 w 3537127"/>
                    <a:gd name="connsiteY29" fmla="*/ 2207172 h 2286000"/>
                    <a:gd name="connsiteX30" fmla="*/ 3300644 w 3537127"/>
                    <a:gd name="connsiteY30" fmla="*/ 2175641 h 2286000"/>
                    <a:gd name="connsiteX31" fmla="*/ 3347940 w 3537127"/>
                    <a:gd name="connsiteY31" fmla="*/ 2159876 h 2286000"/>
                    <a:gd name="connsiteX32" fmla="*/ 3442533 w 3537127"/>
                    <a:gd name="connsiteY32" fmla="*/ 2081048 h 2286000"/>
                    <a:gd name="connsiteX33" fmla="*/ 3474064 w 3537127"/>
                    <a:gd name="connsiteY33" fmla="*/ 2033751 h 2286000"/>
                    <a:gd name="connsiteX34" fmla="*/ 3505595 w 3537127"/>
                    <a:gd name="connsiteY34" fmla="*/ 1923393 h 2286000"/>
                    <a:gd name="connsiteX35" fmla="*/ 3537127 w 3537127"/>
                    <a:gd name="connsiteY35" fmla="*/ 1797269 h 2286000"/>
                    <a:gd name="connsiteX36" fmla="*/ 3521361 w 3537127"/>
                    <a:gd name="connsiteY36" fmla="*/ 1213945 h 2286000"/>
                    <a:gd name="connsiteX37" fmla="*/ 3489830 w 3537127"/>
                    <a:gd name="connsiteY37" fmla="*/ 1166648 h 2286000"/>
                    <a:gd name="connsiteX38" fmla="*/ 3442533 w 3537127"/>
                    <a:gd name="connsiteY38" fmla="*/ 1072055 h 2286000"/>
                    <a:gd name="connsiteX39" fmla="*/ 3426768 w 3537127"/>
                    <a:gd name="connsiteY39" fmla="*/ 1024758 h 2286000"/>
                    <a:gd name="connsiteX40" fmla="*/ 3395237 w 3537127"/>
                    <a:gd name="connsiteY40" fmla="*/ 977462 h 2286000"/>
                    <a:gd name="connsiteX41" fmla="*/ 3379471 w 3537127"/>
                    <a:gd name="connsiteY41" fmla="*/ 914400 h 2286000"/>
                    <a:gd name="connsiteX42" fmla="*/ 3347940 w 3537127"/>
                    <a:gd name="connsiteY42" fmla="*/ 819807 h 2286000"/>
                    <a:gd name="connsiteX43" fmla="*/ 3332175 w 3537127"/>
                    <a:gd name="connsiteY43" fmla="*/ 772510 h 2286000"/>
                    <a:gd name="connsiteX44" fmla="*/ 3316409 w 3537127"/>
                    <a:gd name="connsiteY44" fmla="*/ 725214 h 2286000"/>
                    <a:gd name="connsiteX45" fmla="*/ 3284878 w 3537127"/>
                    <a:gd name="connsiteY45" fmla="*/ 693682 h 2286000"/>
                    <a:gd name="connsiteX46" fmla="*/ 3221816 w 3537127"/>
                    <a:gd name="connsiteY46" fmla="*/ 599089 h 2286000"/>
                    <a:gd name="connsiteX47" fmla="*/ 3127223 w 3537127"/>
                    <a:gd name="connsiteY47" fmla="*/ 567558 h 2286000"/>
                    <a:gd name="connsiteX48" fmla="*/ 3032630 w 3537127"/>
                    <a:gd name="connsiteY48" fmla="*/ 520262 h 2286000"/>
                    <a:gd name="connsiteX49" fmla="*/ 2985333 w 3537127"/>
                    <a:gd name="connsiteY49" fmla="*/ 488731 h 2286000"/>
                    <a:gd name="connsiteX50" fmla="*/ 2953802 w 3537127"/>
                    <a:gd name="connsiteY50" fmla="*/ 441434 h 2286000"/>
                    <a:gd name="connsiteX51" fmla="*/ 2906506 w 3537127"/>
                    <a:gd name="connsiteY51" fmla="*/ 425669 h 2286000"/>
                    <a:gd name="connsiteX52" fmla="*/ 2796147 w 3537127"/>
                    <a:gd name="connsiteY52" fmla="*/ 283779 h 2286000"/>
                    <a:gd name="connsiteX53" fmla="*/ 2654258 w 3537127"/>
                    <a:gd name="connsiteY53" fmla="*/ 204951 h 2286000"/>
                    <a:gd name="connsiteX54" fmla="*/ 2591195 w 3537127"/>
                    <a:gd name="connsiteY54" fmla="*/ 189186 h 2286000"/>
                    <a:gd name="connsiteX55" fmla="*/ 2543899 w 3537127"/>
                    <a:gd name="connsiteY55" fmla="*/ 173420 h 2286000"/>
                    <a:gd name="connsiteX56" fmla="*/ 2244354 w 3537127"/>
                    <a:gd name="connsiteY56" fmla="*/ 126124 h 2286000"/>
                    <a:gd name="connsiteX57" fmla="*/ 1960575 w 3537127"/>
                    <a:gd name="connsiteY57" fmla="*/ 110358 h 2286000"/>
                    <a:gd name="connsiteX58" fmla="*/ 1913278 w 3537127"/>
                    <a:gd name="connsiteY58" fmla="*/ 94593 h 2286000"/>
                    <a:gd name="connsiteX59" fmla="*/ 1692561 w 3537127"/>
                    <a:gd name="connsiteY59" fmla="*/ 63062 h 2286000"/>
                    <a:gd name="connsiteX60" fmla="*/ 1519140 w 3537127"/>
                    <a:gd name="connsiteY60" fmla="*/ 15765 h 2286000"/>
                    <a:gd name="connsiteX61" fmla="*/ 1424547 w 3537127"/>
                    <a:gd name="connsiteY61" fmla="*/ 0 h 2286000"/>
                    <a:gd name="connsiteX62" fmla="*/ 841223 w 3537127"/>
                    <a:gd name="connsiteY62" fmla="*/ 15765 h 2286000"/>
                    <a:gd name="connsiteX63" fmla="*/ 762395 w 3537127"/>
                    <a:gd name="connsiteY63" fmla="*/ 63062 h 2286000"/>
                    <a:gd name="connsiteX64" fmla="*/ 667802 w 3537127"/>
                    <a:gd name="connsiteY64" fmla="*/ 126124 h 2286000"/>
                    <a:gd name="connsiteX65" fmla="*/ 620506 w 3537127"/>
                    <a:gd name="connsiteY65" fmla="*/ 157655 h 228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3537127" h="2286000">
                      <a:moveTo>
                        <a:pt x="762395" y="173420"/>
                      </a:moveTo>
                      <a:cubicBezTo>
                        <a:pt x="607765" y="151331"/>
                        <a:pt x="645648" y="148600"/>
                        <a:pt x="447085" y="173420"/>
                      </a:cubicBezTo>
                      <a:cubicBezTo>
                        <a:pt x="430595" y="175481"/>
                        <a:pt x="414316" y="181115"/>
                        <a:pt x="399789" y="189186"/>
                      </a:cubicBezTo>
                      <a:cubicBezTo>
                        <a:pt x="366662" y="207590"/>
                        <a:pt x="305195" y="252248"/>
                        <a:pt x="305195" y="252248"/>
                      </a:cubicBezTo>
                      <a:cubicBezTo>
                        <a:pt x="221114" y="378370"/>
                        <a:pt x="331468" y="225976"/>
                        <a:pt x="226368" y="331076"/>
                      </a:cubicBezTo>
                      <a:cubicBezTo>
                        <a:pt x="162194" y="395250"/>
                        <a:pt x="225748" y="379300"/>
                        <a:pt x="163306" y="472965"/>
                      </a:cubicBezTo>
                      <a:cubicBezTo>
                        <a:pt x="122557" y="534089"/>
                        <a:pt x="137767" y="502287"/>
                        <a:pt x="116009" y="567558"/>
                      </a:cubicBezTo>
                      <a:cubicBezTo>
                        <a:pt x="83293" y="763863"/>
                        <a:pt x="117745" y="587469"/>
                        <a:pt x="84478" y="709448"/>
                      </a:cubicBezTo>
                      <a:cubicBezTo>
                        <a:pt x="73076" y="751256"/>
                        <a:pt x="63457" y="793531"/>
                        <a:pt x="52947" y="835572"/>
                      </a:cubicBezTo>
                      <a:cubicBezTo>
                        <a:pt x="47692" y="856593"/>
                        <a:pt x="44034" y="878078"/>
                        <a:pt x="37182" y="898634"/>
                      </a:cubicBezTo>
                      <a:lnTo>
                        <a:pt x="21416" y="945931"/>
                      </a:lnTo>
                      <a:cubicBezTo>
                        <a:pt x="-4701" y="1154877"/>
                        <a:pt x="-9477" y="1136029"/>
                        <a:pt x="21416" y="1434662"/>
                      </a:cubicBezTo>
                      <a:cubicBezTo>
                        <a:pt x="32026" y="1537230"/>
                        <a:pt x="49853" y="1507301"/>
                        <a:pt x="84478" y="1576551"/>
                      </a:cubicBezTo>
                      <a:cubicBezTo>
                        <a:pt x="91910" y="1591415"/>
                        <a:pt x="92173" y="1609321"/>
                        <a:pt x="100244" y="1623848"/>
                      </a:cubicBezTo>
                      <a:cubicBezTo>
                        <a:pt x="118648" y="1656975"/>
                        <a:pt x="163306" y="1718441"/>
                        <a:pt x="163306" y="1718441"/>
                      </a:cubicBezTo>
                      <a:cubicBezTo>
                        <a:pt x="202930" y="1837317"/>
                        <a:pt x="149481" y="1690794"/>
                        <a:pt x="210602" y="1813034"/>
                      </a:cubicBezTo>
                      <a:cubicBezTo>
                        <a:pt x="218034" y="1827898"/>
                        <a:pt x="214617" y="1848580"/>
                        <a:pt x="226368" y="1860331"/>
                      </a:cubicBezTo>
                      <a:cubicBezTo>
                        <a:pt x="238119" y="1872082"/>
                        <a:pt x="257899" y="1870841"/>
                        <a:pt x="273664" y="1876096"/>
                      </a:cubicBezTo>
                      <a:cubicBezTo>
                        <a:pt x="308063" y="1979291"/>
                        <a:pt x="260287" y="1878006"/>
                        <a:pt x="336727" y="1939158"/>
                      </a:cubicBezTo>
                      <a:cubicBezTo>
                        <a:pt x="438601" y="2020657"/>
                        <a:pt x="296673" y="1962594"/>
                        <a:pt x="415554" y="2002220"/>
                      </a:cubicBezTo>
                      <a:cubicBezTo>
                        <a:pt x="446247" y="2094298"/>
                        <a:pt x="407305" y="2009736"/>
                        <a:pt x="478616" y="2081048"/>
                      </a:cubicBezTo>
                      <a:cubicBezTo>
                        <a:pt x="492014" y="2094446"/>
                        <a:pt x="495887" y="2115868"/>
                        <a:pt x="510147" y="2128345"/>
                      </a:cubicBezTo>
                      <a:cubicBezTo>
                        <a:pt x="576868" y="2186726"/>
                        <a:pt x="587076" y="2185519"/>
                        <a:pt x="652037" y="2207172"/>
                      </a:cubicBezTo>
                      <a:cubicBezTo>
                        <a:pt x="667802" y="2217682"/>
                        <a:pt x="681526" y="2232228"/>
                        <a:pt x="699333" y="2238703"/>
                      </a:cubicBezTo>
                      <a:cubicBezTo>
                        <a:pt x="745808" y="2255603"/>
                        <a:pt x="848289" y="2274800"/>
                        <a:pt x="904285" y="2286000"/>
                      </a:cubicBezTo>
                      <a:cubicBezTo>
                        <a:pt x="1364923" y="2244123"/>
                        <a:pt x="726378" y="2298386"/>
                        <a:pt x="1692561" y="2254469"/>
                      </a:cubicBezTo>
                      <a:cubicBezTo>
                        <a:pt x="1758974" y="2251450"/>
                        <a:pt x="1816952" y="2217140"/>
                        <a:pt x="1881747" y="2207172"/>
                      </a:cubicBezTo>
                      <a:cubicBezTo>
                        <a:pt x="1975062" y="2192816"/>
                        <a:pt x="2144184" y="2182134"/>
                        <a:pt x="2228589" y="2175641"/>
                      </a:cubicBezTo>
                      <a:lnTo>
                        <a:pt x="2449306" y="2191407"/>
                      </a:lnTo>
                      <a:cubicBezTo>
                        <a:pt x="2491500" y="2195243"/>
                        <a:pt x="2533062" y="2207172"/>
                        <a:pt x="2575430" y="2207172"/>
                      </a:cubicBezTo>
                      <a:cubicBezTo>
                        <a:pt x="2835458" y="2207172"/>
                        <a:pt x="3049655" y="2191328"/>
                        <a:pt x="3300644" y="2175641"/>
                      </a:cubicBezTo>
                      <a:cubicBezTo>
                        <a:pt x="3316409" y="2170386"/>
                        <a:pt x="3333076" y="2167308"/>
                        <a:pt x="3347940" y="2159876"/>
                      </a:cubicBezTo>
                      <a:cubicBezTo>
                        <a:pt x="3383374" y="2142159"/>
                        <a:pt x="3417627" y="2110936"/>
                        <a:pt x="3442533" y="2081048"/>
                      </a:cubicBezTo>
                      <a:cubicBezTo>
                        <a:pt x="3454663" y="2066492"/>
                        <a:pt x="3465590" y="2050698"/>
                        <a:pt x="3474064" y="2033751"/>
                      </a:cubicBezTo>
                      <a:cubicBezTo>
                        <a:pt x="3486667" y="2008545"/>
                        <a:pt x="3498858" y="1946974"/>
                        <a:pt x="3505595" y="1923393"/>
                      </a:cubicBezTo>
                      <a:cubicBezTo>
                        <a:pt x="3537917" y="1810265"/>
                        <a:pt x="3505070" y="1957550"/>
                        <a:pt x="3537127" y="1797269"/>
                      </a:cubicBezTo>
                      <a:cubicBezTo>
                        <a:pt x="3531872" y="1602828"/>
                        <a:pt x="3535909" y="1407913"/>
                        <a:pt x="3521361" y="1213945"/>
                      </a:cubicBezTo>
                      <a:cubicBezTo>
                        <a:pt x="3519944" y="1195050"/>
                        <a:pt x="3498304" y="1183596"/>
                        <a:pt x="3489830" y="1166648"/>
                      </a:cubicBezTo>
                      <a:cubicBezTo>
                        <a:pt x="3424560" y="1036109"/>
                        <a:pt x="3532892" y="1207592"/>
                        <a:pt x="3442533" y="1072055"/>
                      </a:cubicBezTo>
                      <a:cubicBezTo>
                        <a:pt x="3437278" y="1056289"/>
                        <a:pt x="3434200" y="1039622"/>
                        <a:pt x="3426768" y="1024758"/>
                      </a:cubicBezTo>
                      <a:cubicBezTo>
                        <a:pt x="3418294" y="1007811"/>
                        <a:pt x="3402701" y="994878"/>
                        <a:pt x="3395237" y="977462"/>
                      </a:cubicBezTo>
                      <a:cubicBezTo>
                        <a:pt x="3386702" y="957546"/>
                        <a:pt x="3385697" y="935154"/>
                        <a:pt x="3379471" y="914400"/>
                      </a:cubicBezTo>
                      <a:cubicBezTo>
                        <a:pt x="3369920" y="882565"/>
                        <a:pt x="3358450" y="851338"/>
                        <a:pt x="3347940" y="819807"/>
                      </a:cubicBezTo>
                      <a:lnTo>
                        <a:pt x="3332175" y="772510"/>
                      </a:lnTo>
                      <a:cubicBezTo>
                        <a:pt x="3326920" y="756745"/>
                        <a:pt x="3328160" y="736965"/>
                        <a:pt x="3316409" y="725214"/>
                      </a:cubicBezTo>
                      <a:cubicBezTo>
                        <a:pt x="3305899" y="714703"/>
                        <a:pt x="3293796" y="705573"/>
                        <a:pt x="3284878" y="693682"/>
                      </a:cubicBezTo>
                      <a:cubicBezTo>
                        <a:pt x="3262141" y="663365"/>
                        <a:pt x="3257767" y="611073"/>
                        <a:pt x="3221816" y="599089"/>
                      </a:cubicBezTo>
                      <a:cubicBezTo>
                        <a:pt x="3190285" y="588579"/>
                        <a:pt x="3154877" y="585994"/>
                        <a:pt x="3127223" y="567558"/>
                      </a:cubicBezTo>
                      <a:cubicBezTo>
                        <a:pt x="3066100" y="526809"/>
                        <a:pt x="3097902" y="542019"/>
                        <a:pt x="3032630" y="520262"/>
                      </a:cubicBezTo>
                      <a:cubicBezTo>
                        <a:pt x="3016864" y="509752"/>
                        <a:pt x="2998731" y="502129"/>
                        <a:pt x="2985333" y="488731"/>
                      </a:cubicBezTo>
                      <a:cubicBezTo>
                        <a:pt x="2971935" y="475333"/>
                        <a:pt x="2968598" y="453271"/>
                        <a:pt x="2953802" y="441434"/>
                      </a:cubicBezTo>
                      <a:cubicBezTo>
                        <a:pt x="2940825" y="431053"/>
                        <a:pt x="2922271" y="430924"/>
                        <a:pt x="2906506" y="425669"/>
                      </a:cubicBezTo>
                      <a:cubicBezTo>
                        <a:pt x="2869825" y="370647"/>
                        <a:pt x="2847442" y="323675"/>
                        <a:pt x="2796147" y="283779"/>
                      </a:cubicBezTo>
                      <a:cubicBezTo>
                        <a:pt x="2730586" y="232787"/>
                        <a:pt x="2718710" y="223366"/>
                        <a:pt x="2654258" y="204951"/>
                      </a:cubicBezTo>
                      <a:cubicBezTo>
                        <a:pt x="2633424" y="198998"/>
                        <a:pt x="2612029" y="195139"/>
                        <a:pt x="2591195" y="189186"/>
                      </a:cubicBezTo>
                      <a:cubicBezTo>
                        <a:pt x="2575216" y="184621"/>
                        <a:pt x="2560194" y="176679"/>
                        <a:pt x="2543899" y="173420"/>
                      </a:cubicBezTo>
                      <a:cubicBezTo>
                        <a:pt x="2537270" y="172094"/>
                        <a:pt x="2290588" y="129823"/>
                        <a:pt x="2244354" y="126124"/>
                      </a:cubicBezTo>
                      <a:cubicBezTo>
                        <a:pt x="2149917" y="118569"/>
                        <a:pt x="2055168" y="115613"/>
                        <a:pt x="1960575" y="110358"/>
                      </a:cubicBezTo>
                      <a:cubicBezTo>
                        <a:pt x="1944809" y="105103"/>
                        <a:pt x="1929501" y="98198"/>
                        <a:pt x="1913278" y="94593"/>
                      </a:cubicBezTo>
                      <a:cubicBezTo>
                        <a:pt x="1854816" y="81602"/>
                        <a:pt x="1747123" y="69882"/>
                        <a:pt x="1692561" y="63062"/>
                      </a:cubicBezTo>
                      <a:cubicBezTo>
                        <a:pt x="1631427" y="42684"/>
                        <a:pt x="1590264" y="27619"/>
                        <a:pt x="1519140" y="15765"/>
                      </a:cubicBezTo>
                      <a:lnTo>
                        <a:pt x="1424547" y="0"/>
                      </a:lnTo>
                      <a:cubicBezTo>
                        <a:pt x="1230106" y="5255"/>
                        <a:pt x="1035493" y="6052"/>
                        <a:pt x="841223" y="15765"/>
                      </a:cubicBezTo>
                      <a:cubicBezTo>
                        <a:pt x="787398" y="18456"/>
                        <a:pt x="798905" y="35679"/>
                        <a:pt x="762395" y="63062"/>
                      </a:cubicBezTo>
                      <a:cubicBezTo>
                        <a:pt x="732078" y="85799"/>
                        <a:pt x="699333" y="105103"/>
                        <a:pt x="667802" y="126124"/>
                      </a:cubicBezTo>
                      <a:lnTo>
                        <a:pt x="620506" y="157655"/>
                      </a:lnTo>
                    </a:path>
                  </a:pathLst>
                </a:cu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136764" y="1783817"/>
                  <a:ext cx="124527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da-DK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da-DK" sz="3600" b="0" i="1" smtClean="0">
                            <a:latin typeface="Cambria Math"/>
                            <a:ea typeface="Cambria Math"/>
                          </a:rPr>
                          <m:t>𝜈</m:t>
                        </m:r>
                        <m:r>
                          <a:rPr lang="da-DK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6764" y="1783817"/>
                  <a:ext cx="1245277" cy="64633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8" descr="C:\Users\Eugene Polzik\Desktop\My documents\Funding\17 ERC\submission\figures 2017\2017filter_S_LI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654" y="535120"/>
              <a:ext cx="2204463" cy="131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9313" y="668208"/>
            <a:ext cx="3359609" cy="2655699"/>
            <a:chOff x="159313" y="668208"/>
            <a:chExt cx="3359609" cy="26556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7" y="814285"/>
              <a:ext cx="3137880" cy="2353410"/>
            </a:xfrm>
            <a:prstGeom prst="rect">
              <a:avLst/>
            </a:prstGeom>
          </p:spPr>
        </p:pic>
        <p:sp>
          <p:nvSpPr>
            <p:cNvPr id="9" name="Frame 8"/>
            <p:cNvSpPr/>
            <p:nvPr/>
          </p:nvSpPr>
          <p:spPr>
            <a:xfrm>
              <a:off x="159313" y="668208"/>
              <a:ext cx="3359609" cy="2655699"/>
            </a:xfrm>
            <a:prstGeom prst="frame">
              <a:avLst>
                <a:gd name="adj1" fmla="val 694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382042" y="16136"/>
            <a:ext cx="172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66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ugene Polzik\Desktop\My documents\Manuscripts\2016\Back action cancellation\Nature\publication\cover suggestions\final cover proposal\quantop_entanglement_cover_version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0"/>
            <a:ext cx="9144000" cy="68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348" y="148441"/>
            <a:ext cx="8959504" cy="6678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Summary</a:t>
            </a:r>
            <a:r>
              <a:rPr lang="da-DK" sz="2800" b="1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:</a:t>
            </a:r>
          </a:p>
          <a:p>
            <a:r>
              <a:rPr lang="da-DK" sz="3600" b="1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Back action evasion for measurement of motion</a:t>
            </a:r>
          </a:p>
          <a:p>
            <a:r>
              <a:rPr lang="da-DK" sz="3600" b="1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e</a:t>
            </a:r>
            <a:r>
              <a:rPr lang="da-DK" sz="3600" b="1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xperimentally demonstrated</a:t>
            </a:r>
            <a:endParaRPr lang="da-DK" sz="2800" dirty="0" smtClean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  <a:p>
            <a:endParaRPr lang="da-DK" sz="28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  <a:p>
            <a:endParaRPr lang="da-DK" sz="4000" b="1" dirty="0" smtClean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  <a:p>
            <a:endParaRPr lang="da-DK" sz="28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  <a:p>
            <a:endParaRPr lang="da-DK" sz="4000" b="1" dirty="0" smtClean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  <a:p>
            <a:r>
              <a:rPr lang="da-DK" sz="3200" b="1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Status: entangled light source + atomic spin</a:t>
            </a:r>
          </a:p>
          <a:p>
            <a:r>
              <a:rPr lang="da-DK" sz="3200" b="1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s</a:t>
            </a:r>
            <a:r>
              <a:rPr lang="da-DK" sz="3200" b="1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ystem for low frequency QBA evasion</a:t>
            </a:r>
          </a:p>
          <a:p>
            <a:r>
              <a:rPr lang="da-DK" sz="3200" b="1" dirty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u</a:t>
            </a:r>
            <a:r>
              <a:rPr lang="da-DK" sz="3200" b="1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nder construction</a:t>
            </a:r>
          </a:p>
          <a:p>
            <a:endParaRPr lang="da-DK" sz="3200" b="1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  <a:p>
            <a:r>
              <a:rPr lang="da-DK" sz="3200" b="1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Challenge: as usual </a:t>
            </a:r>
            <a:r>
              <a:rPr lang="en-DK" sz="3200" b="1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–</a:t>
            </a:r>
            <a:r>
              <a:rPr lang="da-DK" sz="3200" b="1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 optical losses</a:t>
            </a:r>
            <a:endParaRPr lang="da-DK" sz="3200" b="1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  <a:p>
            <a:endParaRPr lang="da-DK" sz="3200" b="1" dirty="0" smtClean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94" y="6531439"/>
            <a:ext cx="4431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Image credit: Bastian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Leonhardt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Strube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and Mads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Vadsholt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029765"/>
              </p:ext>
            </p:extLst>
          </p:nvPr>
        </p:nvGraphicFramePr>
        <p:xfrm>
          <a:off x="801691" y="187406"/>
          <a:ext cx="7715000" cy="467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97" name="Acrobat Document" r:id="rId3" imgW="3128751" imgH="1895028" progId="AcroExch.Document.DC">
                  <p:embed/>
                </p:oleObj>
              </mc:Choice>
              <mc:Fallback>
                <p:oleObj name="Acrobat Document" r:id="rId3" imgW="3128751" imgH="189502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691" y="187406"/>
                        <a:ext cx="7715000" cy="4673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334" y="78618"/>
            <a:ext cx="772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Challenge: two oscillators are very different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58609" y="754051"/>
            <a:ext cx="390619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Mechanical oscillator:</a:t>
            </a:r>
          </a:p>
          <a:p>
            <a:r>
              <a:rPr lang="da-DK" sz="3200" b="1" dirty="0" smtClean="0"/>
              <a:t>Bandwidth 0.1 Hz </a:t>
            </a:r>
          </a:p>
          <a:p>
            <a:r>
              <a:rPr lang="da-DK" sz="3200" b="1" dirty="0" smtClean="0"/>
              <a:t>5*10</a:t>
            </a:r>
            <a:r>
              <a:rPr lang="da-DK" sz="3200" b="1" baseline="30000" dirty="0" smtClean="0"/>
              <a:t>5</a:t>
            </a:r>
            <a:r>
              <a:rPr lang="da-DK" sz="3200" b="1" dirty="0" smtClean="0"/>
              <a:t>  thermal </a:t>
            </a:r>
          </a:p>
          <a:p>
            <a:r>
              <a:rPr lang="da-DK" sz="3200" b="1" dirty="0" smtClean="0"/>
              <a:t>quanta at 4K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72153" y="3954406"/>
            <a:ext cx="41011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Spin oscillator:</a:t>
            </a:r>
          </a:p>
          <a:p>
            <a:r>
              <a:rPr lang="da-DK" sz="3200" b="1" dirty="0" smtClean="0"/>
              <a:t>Bandwidth ~ 500 Hz </a:t>
            </a:r>
          </a:p>
          <a:p>
            <a:r>
              <a:rPr lang="da-DK" sz="3200" b="1" dirty="0" smtClean="0"/>
              <a:t>1-2 thermal excitations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2" y="6050003"/>
            <a:ext cx="8804855" cy="54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277033" y="2645813"/>
            <a:ext cx="5023800" cy="4027589"/>
            <a:chOff x="3277033" y="1580379"/>
            <a:chExt cx="5023800" cy="4027589"/>
          </a:xfrm>
        </p:grpSpPr>
        <p:sp>
          <p:nvSpPr>
            <p:cNvPr id="2" name="Oval 1"/>
            <p:cNvSpPr/>
            <p:nvPr/>
          </p:nvSpPr>
          <p:spPr>
            <a:xfrm>
              <a:off x="3277033" y="5021272"/>
              <a:ext cx="565554" cy="5866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690641" y="4977184"/>
              <a:ext cx="565554" cy="5866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3559810" y="1580379"/>
              <a:ext cx="1091473" cy="3440893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5220239" y="4981576"/>
              <a:ext cx="565554" cy="58669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735279" y="4981576"/>
              <a:ext cx="565554" cy="58669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503016" y="2202552"/>
              <a:ext cx="1319203" cy="2818721"/>
            </a:xfrm>
            <a:prstGeom prst="straightConnector1">
              <a:avLst/>
            </a:prstGeom>
            <a:ln w="9525">
              <a:solidFill>
                <a:srgbClr val="FFC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557248" y="16136"/>
            <a:ext cx="1549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700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Eugene Polzik\Desktop\My documents\Funding\17 ERC\submission\figures 2017\2017filter_S_L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455089"/>
            <a:ext cx="8936214" cy="535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39683" y="816473"/>
            <a:ext cx="4346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/>
              <a:t>Simulation for LIGO</a:t>
            </a:r>
            <a:endParaRPr lang="en-US" sz="4000" i="1" dirty="0"/>
          </a:p>
        </p:txBody>
      </p:sp>
      <p:sp>
        <p:nvSpPr>
          <p:cNvPr id="8" name="Rectangle 7"/>
          <p:cNvSpPr/>
          <p:nvPr/>
        </p:nvSpPr>
        <p:spPr>
          <a:xfrm>
            <a:off x="76199" y="28283"/>
            <a:ext cx="893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dirty="0"/>
              <a:t>F. Khalili and </a:t>
            </a:r>
            <a:r>
              <a:rPr lang="da-DK" sz="2800" dirty="0" smtClean="0"/>
              <a:t>E.S.P.</a:t>
            </a:r>
            <a:r>
              <a:rPr lang="en-US" sz="2800" dirty="0"/>
              <a:t> </a:t>
            </a:r>
            <a:r>
              <a:rPr lang="en-US" sz="2800" dirty="0" err="1" smtClean="0"/>
              <a:t>Phys.Rev.Lett</a:t>
            </a:r>
            <a:r>
              <a:rPr lang="en-US" sz="2800" dirty="0" smtClean="0"/>
              <a:t>. July 2018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419228" y="2712720"/>
            <a:ext cx="4955441" cy="2606703"/>
            <a:chOff x="2419228" y="2712720"/>
            <a:chExt cx="4955441" cy="2606703"/>
          </a:xfrm>
        </p:grpSpPr>
        <p:sp>
          <p:nvSpPr>
            <p:cNvPr id="9" name="Down Arrow 8"/>
            <p:cNvSpPr/>
            <p:nvPr/>
          </p:nvSpPr>
          <p:spPr>
            <a:xfrm>
              <a:off x="4739683" y="4412974"/>
              <a:ext cx="436616" cy="90644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6938053" y="3778195"/>
              <a:ext cx="436616" cy="90644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2419228" y="2712720"/>
              <a:ext cx="436616" cy="90644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374670" y="16136"/>
            <a:ext cx="173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16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532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2484" y="801798"/>
                <a:ext cx="7322197" cy="542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1,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𝑜𝑢𝑡</m:t>
                          </m:r>
                        </m:sub>
                      </m:sSub>
                      <m:r>
                        <a:rPr lang="da-DK" sz="2800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1,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da-DK" sz="2800" b="0" i="1" smtClean="0">
                          <a:latin typeface="Cambria Math"/>
                        </a:rPr>
                        <m:t>+</m:t>
                      </m:r>
                      <m:r>
                        <a:rPr lang="da-DK" sz="2800" b="0" i="1" smtClean="0">
                          <a:latin typeface="Cambria Math"/>
                        </a:rPr>
                        <m:t>𝑓𝑜𝑟𝑐𝑒</m:t>
                      </m:r>
                      <m:r>
                        <a:rPr lang="da-DK" sz="2800" b="0" i="1" smtClean="0">
                          <a:latin typeface="Cambria Math"/>
                        </a:rPr>
                        <m:t> </m:t>
                      </m:r>
                      <m:r>
                        <a:rPr lang="da-DK" sz="2800" b="0" i="1" smtClean="0">
                          <a:latin typeface="Cambria Math"/>
                        </a:rPr>
                        <m:t>𝑡𝑒𝑟𝑚𝑠</m:t>
                      </m:r>
                      <m:r>
                        <a:rPr lang="da-DK" sz="2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  <a:ea typeface="Cambria Math"/>
                            </a:rPr>
                            <m:t>𝜒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1,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84" y="801798"/>
                <a:ext cx="7322197" cy="5421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3812" y="1425054"/>
                <a:ext cx="7322197" cy="542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2,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𝑜𝑢𝑡</m:t>
                          </m:r>
                        </m:sub>
                      </m:sSub>
                      <m:r>
                        <a:rPr lang="da-DK" sz="2800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2,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da-DK" sz="2800" b="0" i="1" smtClean="0">
                          <a:latin typeface="Cambria Math"/>
                        </a:rPr>
                        <m:t>+</m:t>
                      </m:r>
                      <m:r>
                        <a:rPr lang="da-DK" sz="2800" b="0" i="1" smtClean="0">
                          <a:latin typeface="Cambria Math"/>
                        </a:rPr>
                        <m:t>𝑓𝑜𝑟𝑐𝑒</m:t>
                      </m:r>
                      <m:r>
                        <a:rPr lang="da-DK" sz="2800" b="0" i="1" smtClean="0">
                          <a:latin typeface="Cambria Math"/>
                        </a:rPr>
                        <m:t> </m:t>
                      </m:r>
                      <m:r>
                        <a:rPr lang="da-DK" sz="2800" b="0" i="1" smtClean="0">
                          <a:latin typeface="Cambria Math"/>
                        </a:rPr>
                        <m:t>𝑡𝑒𝑟𝑚𝑠</m:t>
                      </m:r>
                      <m:r>
                        <a:rPr lang="da-DK" sz="2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  <a:ea typeface="Cambria Math"/>
                            </a:rPr>
                            <m:t>𝜒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2,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12" y="1425054"/>
                <a:ext cx="7322197" cy="5421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6516" y="3369894"/>
                <a:ext cx="7928581" cy="991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1,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𝑜𝑢𝑡</m:t>
                          </m:r>
                        </m:sub>
                      </m:sSub>
                      <m:r>
                        <a:rPr lang="da-DK" sz="2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i="1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a-DK" sz="2800" i="1">
                              <a:latin typeface="Cambria Math"/>
                            </a:rPr>
                            <m:t>,</m:t>
                          </m:r>
                          <m:r>
                            <a:rPr lang="da-DK" sz="2800" i="1">
                              <a:latin typeface="Cambria Math"/>
                            </a:rPr>
                            <m:t>𝑜𝑢𝑡</m:t>
                          </m:r>
                        </m:sub>
                      </m:sSub>
                      <m:r>
                        <a:rPr lang="da-DK" sz="2800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1,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da-DK" sz="2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i="1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a-DK" sz="2800" i="1">
                              <a:latin typeface="Cambria Math"/>
                            </a:rPr>
                            <m:t>,</m:t>
                          </m:r>
                          <m:r>
                            <a:rPr lang="da-DK" sz="2800" i="1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da-DK" sz="2800" b="0" i="1" smtClean="0">
                          <a:latin typeface="Cambria Math"/>
                        </a:rPr>
                        <m:t>+</m:t>
                      </m:r>
                      <m:r>
                        <a:rPr lang="da-DK" sz="2800" b="0" i="1" smtClean="0">
                          <a:latin typeface="Cambria Math"/>
                        </a:rPr>
                        <m:t>𝑓𝑜𝑟𝑐𝑒</m:t>
                      </m:r>
                      <m:r>
                        <a:rPr lang="da-DK" sz="2800" b="0" i="1" smtClean="0">
                          <a:latin typeface="Cambria Math"/>
                        </a:rPr>
                        <m:t> </m:t>
                      </m:r>
                      <m:r>
                        <a:rPr lang="da-DK" sz="2800" b="0" i="1" smtClean="0">
                          <a:latin typeface="Cambria Math"/>
                        </a:rPr>
                        <m:t>𝑡𝑒𝑟𝑚𝑠</m:t>
                      </m:r>
                    </m:oMath>
                  </m:oMathPara>
                </a14:m>
                <a:endParaRPr lang="da-DK" sz="28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800" b="0" i="1" smtClean="0">
                          <a:latin typeface="Cambria Math"/>
                        </a:rPr>
                        <m:t>                                      +</m:t>
                      </m:r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  <a:ea typeface="Cambria Math"/>
                            </a:rPr>
                            <m:t>𝜒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1,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da-DK" sz="2800" b="0" i="0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i="1">
                              <a:latin typeface="Cambria Math"/>
                              <a:ea typeface="Cambria Math"/>
                            </a:rPr>
                            <m:t>𝜒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da-DK" sz="2800" i="1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a-DK" sz="2800" i="1">
                              <a:latin typeface="Cambria Math"/>
                            </a:rPr>
                            <m:t>,</m:t>
                          </m:r>
                          <m:r>
                            <a:rPr lang="da-DK" sz="2800" i="1">
                              <a:latin typeface="Cambria Math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16" y="3369894"/>
                <a:ext cx="7928581" cy="99193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1224546" y="4660718"/>
            <a:ext cx="7809575" cy="1323833"/>
            <a:chOff x="1224546" y="4660718"/>
            <a:chExt cx="7809575" cy="1323833"/>
          </a:xfrm>
        </p:grpSpPr>
        <p:sp>
          <p:nvSpPr>
            <p:cNvPr id="6" name="Down Arrow 5"/>
            <p:cNvSpPr/>
            <p:nvPr/>
          </p:nvSpPr>
          <p:spPr>
            <a:xfrm>
              <a:off x="3913582" y="4660718"/>
              <a:ext cx="1183857" cy="132383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1224546" y="4766819"/>
                  <a:ext cx="253300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a-DK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/>
                                <a:ea typeface="Cambria Math"/>
                              </a:rPr>
                              <m:t>Γ</m:t>
                            </m:r>
                          </m:e>
                          <m:sub>
                            <m:r>
                              <a:rPr lang="da-DK" sz="2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da-DK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800" i="1">
                                <a:latin typeface="Cambria Math"/>
                                <a:ea typeface="Cambria Math"/>
                              </a:rPr>
                              <m:t>𝜒</m:t>
                            </m:r>
                          </m:e>
                          <m:sub>
                            <m:r>
                              <a:rPr lang="da-DK" sz="2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𝑆</m:t>
                            </m:r>
                          </m:sub>
                        </m:sSub>
                        <m:r>
                          <a:rPr lang="da-DK" sz="2800" b="0" i="1" smtClean="0">
                            <a:latin typeface="Cambria Math"/>
                          </a:rPr>
                          <m:t>=−</m:t>
                        </m:r>
                        <m:sSub>
                          <m:sSubPr>
                            <m:ctrlPr>
                              <a:rPr lang="da-DK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/>
                                <a:ea typeface="Cambria Math"/>
                              </a:rPr>
                              <m:t>Γ</m:t>
                            </m:r>
                          </m:e>
                          <m:sub>
                            <m:r>
                              <a:rPr lang="da-DK" sz="2800" i="1">
                                <a:latin typeface="Cambria Math"/>
                              </a:rPr>
                              <m:t>𝑀</m:t>
                            </m:r>
                          </m:sub>
                        </m:sSub>
                        <m:sSub>
                          <m:sSubPr>
                            <m:ctrlPr>
                              <a:rPr lang="da-DK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800" i="1">
                                <a:latin typeface="Cambria Math"/>
                                <a:ea typeface="Cambria Math"/>
                              </a:rPr>
                              <m:t>𝜒</m:t>
                            </m:r>
                          </m:e>
                          <m:sub>
                            <m:r>
                              <a:rPr lang="da-DK" sz="2800" i="1">
                                <a:latin typeface="Cambria Math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546" y="4766819"/>
                  <a:ext cx="2533001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247966" y="4670643"/>
                  <a:ext cx="3667607" cy="5507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a-DK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8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da-DK" sz="28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a-DK" sz="2800" i="1">
                                  <a:latin typeface="Cambria Math"/>
                                </a:rPr>
                                <m:t>𝐿</m:t>
                              </m:r>
                              <m:r>
                                <a:rPr lang="da-DK" sz="2800" i="1">
                                  <a:latin typeface="Cambria Math"/>
                                </a:rPr>
                                <m:t>1,</m:t>
                              </m:r>
                              <m:r>
                                <a:rPr lang="da-DK" sz="2800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da-DK" sz="28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a-DK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8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a-DK" sz="2800" i="1">
                                  <a:latin typeface="Cambria Math"/>
                                </a:rPr>
                                <m:t>𝐿</m:t>
                              </m:r>
                              <m:r>
                                <a:rPr lang="da-DK" sz="2800" i="1">
                                  <a:latin typeface="Cambria Math"/>
                                </a:rPr>
                                <m:t>2,</m:t>
                              </m:r>
                              <m:r>
                                <a:rPr lang="da-DK" sz="2800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da-DK" sz="2800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da-DK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 dirty="0" smtClean="0"/>
                    <a:t> =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sz="2800" b="0" i="1" dirty="0" smtClean="0">
                              <a:latin typeface="Cambria Math"/>
                            </a:rPr>
                            <m:t>  </m:t>
                          </m:r>
                          <m:r>
                            <a:rPr lang="da-DK" sz="2800" b="0" i="1" dirty="0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a-DK" sz="2800" b="0" i="1" dirty="0" smtClean="0">
                              <a:latin typeface="Cambria Math"/>
                            </a:rPr>
                            <m:t>−2</m:t>
                          </m:r>
                          <m:r>
                            <a:rPr lang="da-DK" sz="2800" b="0" i="1" dirty="0" smtClean="0">
                              <a:latin typeface="Cambria Math"/>
                            </a:rPr>
                            <m:t>𝑟</m:t>
                          </m:r>
                        </m:sup>
                      </m:sSup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7966" y="4670643"/>
                  <a:ext cx="3667607" cy="55079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7692" b="-274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304830" y="5280251"/>
                  <a:ext cx="3729291" cy="5507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da-DK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a-DK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8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da-DK" sz="28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a-DK" sz="2800" i="1">
                                  <a:latin typeface="Cambria Math"/>
                                </a:rPr>
                                <m:t>𝐿</m:t>
                              </m:r>
                              <m:r>
                                <a:rPr lang="da-DK" sz="2800" i="1">
                                  <a:latin typeface="Cambria Math"/>
                                </a:rPr>
                                <m:t>1,</m:t>
                              </m:r>
                              <m:r>
                                <a:rPr lang="da-DK" sz="2800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da-DK" sz="28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a-DK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8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a-DK" sz="2800" i="1">
                                  <a:latin typeface="Cambria Math"/>
                                </a:rPr>
                                <m:t>𝐿</m:t>
                              </m:r>
                              <m:r>
                                <a:rPr lang="da-DK" sz="2800" i="1">
                                  <a:latin typeface="Cambria Math"/>
                                </a:rPr>
                                <m:t>2,</m:t>
                              </m:r>
                              <m:r>
                                <a:rPr lang="da-DK" sz="2800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da-DK" sz="2800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da-DK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 dirty="0" smtClean="0"/>
                    <a:t> =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sz="2800" b="0" i="1" dirty="0" smtClean="0">
                              <a:latin typeface="Cambria Math"/>
                            </a:rPr>
                            <m:t>  </m:t>
                          </m:r>
                          <m:r>
                            <a:rPr lang="da-DK" sz="2800" b="0" i="1" dirty="0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a-DK" sz="2800" b="0" i="1" dirty="0" smtClean="0">
                              <a:latin typeface="Cambria Math"/>
                            </a:rPr>
                            <m:t>−2</m:t>
                          </m:r>
                          <m:r>
                            <a:rPr lang="da-DK" sz="2800" b="0" i="1" dirty="0" smtClean="0">
                              <a:latin typeface="Cambria Math"/>
                            </a:rPr>
                            <m:t>𝑟</m:t>
                          </m:r>
                        </m:sup>
                      </m:sSup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4830" y="5280251"/>
                  <a:ext cx="3729291" cy="55079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7692" b="-274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78755" y="5947182"/>
                <a:ext cx="5100627" cy="542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1,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𝑜𝑢𝑡</m:t>
                          </m:r>
                        </m:sub>
                      </m:sSub>
                      <m:r>
                        <a:rPr lang="da-DK" sz="2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8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a-DK" sz="2800" i="1">
                              <a:latin typeface="Cambria Math"/>
                            </a:rPr>
                            <m:t>𝐿</m:t>
                          </m:r>
                          <m:r>
                            <a:rPr lang="da-DK" sz="2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a-DK" sz="2800" i="1">
                              <a:latin typeface="Cambria Math"/>
                            </a:rPr>
                            <m:t>,</m:t>
                          </m:r>
                          <m:r>
                            <a:rPr lang="da-DK" sz="2800" i="1">
                              <a:latin typeface="Cambria Math"/>
                            </a:rPr>
                            <m:t>𝑜𝑢𝑡</m:t>
                          </m:r>
                        </m:sub>
                      </m:sSub>
                      <m:r>
                        <a:rPr lang="da-DK" sz="2800" b="0" i="1" smtClean="0">
                          <a:latin typeface="Cambria Math"/>
                        </a:rPr>
                        <m:t>⇒</m:t>
                      </m:r>
                      <m:r>
                        <a:rPr lang="da-DK" sz="2800" b="0" i="1" smtClean="0">
                          <a:latin typeface="Cambria Math"/>
                        </a:rPr>
                        <m:t>𝑓𝑜𝑟𝑐𝑒</m:t>
                      </m:r>
                      <m:r>
                        <a:rPr lang="da-DK" sz="2800" b="0" i="1" smtClean="0">
                          <a:latin typeface="Cambria Math"/>
                        </a:rPr>
                        <m:t> </m:t>
                      </m:r>
                      <m:r>
                        <a:rPr lang="da-DK" sz="2800" b="0" i="1" smtClean="0">
                          <a:latin typeface="Cambria Math"/>
                        </a:rPr>
                        <m:t>𝑡𝑒𝑟𝑚𝑠</m:t>
                      </m:r>
                    </m:oMath>
                  </m:oMathPara>
                </a14:m>
                <a:endParaRPr lang="da-DK" sz="2800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755" y="5947182"/>
                <a:ext cx="5100627" cy="5421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1065" y="17269"/>
            <a:ext cx="8875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 smtClean="0">
                <a:solidFill>
                  <a:srgbClr val="FF0000"/>
                </a:solidFill>
              </a:rPr>
              <a:t>Probing the hybrid system with EPR entangled light modes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98538" y="1919700"/>
            <a:ext cx="8368355" cy="1440381"/>
            <a:chOff x="698538" y="1919700"/>
            <a:chExt cx="8368355" cy="1440381"/>
          </a:xfrm>
        </p:grpSpPr>
        <p:sp>
          <p:nvSpPr>
            <p:cNvPr id="12" name="Freeform 11"/>
            <p:cNvSpPr/>
            <p:nvPr/>
          </p:nvSpPr>
          <p:spPr>
            <a:xfrm>
              <a:off x="3372547" y="1919700"/>
              <a:ext cx="2898173" cy="1371600"/>
            </a:xfrm>
            <a:custGeom>
              <a:avLst/>
              <a:gdLst>
                <a:gd name="connsiteX0" fmla="*/ 1353840 w 3111388"/>
                <a:gd name="connsiteY0" fmla="*/ 688769 h 1680358"/>
                <a:gd name="connsiteX1" fmla="*/ 1312276 w 3111388"/>
                <a:gd name="connsiteY1" fmla="*/ 593766 h 1680358"/>
                <a:gd name="connsiteX2" fmla="*/ 1282588 w 3111388"/>
                <a:gd name="connsiteY2" fmla="*/ 534389 h 1680358"/>
                <a:gd name="connsiteX3" fmla="*/ 1276650 w 3111388"/>
                <a:gd name="connsiteY3" fmla="*/ 498763 h 1680358"/>
                <a:gd name="connsiteX4" fmla="*/ 1258837 w 3111388"/>
                <a:gd name="connsiteY4" fmla="*/ 475013 h 1680358"/>
                <a:gd name="connsiteX5" fmla="*/ 1246962 w 3111388"/>
                <a:gd name="connsiteY5" fmla="*/ 457200 h 1680358"/>
                <a:gd name="connsiteX6" fmla="*/ 1241024 w 3111388"/>
                <a:gd name="connsiteY6" fmla="*/ 433449 h 1680358"/>
                <a:gd name="connsiteX7" fmla="*/ 1187585 w 3111388"/>
                <a:gd name="connsiteY7" fmla="*/ 356260 h 1680358"/>
                <a:gd name="connsiteX8" fmla="*/ 1157897 w 3111388"/>
                <a:gd name="connsiteY8" fmla="*/ 308758 h 1680358"/>
                <a:gd name="connsiteX9" fmla="*/ 1146021 w 3111388"/>
                <a:gd name="connsiteY9" fmla="*/ 290945 h 1680358"/>
                <a:gd name="connsiteX10" fmla="*/ 1128208 w 3111388"/>
                <a:gd name="connsiteY10" fmla="*/ 261257 h 1680358"/>
                <a:gd name="connsiteX11" fmla="*/ 1098520 w 3111388"/>
                <a:gd name="connsiteY11" fmla="*/ 237506 h 1680358"/>
                <a:gd name="connsiteX12" fmla="*/ 1080707 w 3111388"/>
                <a:gd name="connsiteY12" fmla="*/ 207818 h 1680358"/>
                <a:gd name="connsiteX13" fmla="*/ 1062894 w 3111388"/>
                <a:gd name="connsiteY13" fmla="*/ 190005 h 1680358"/>
                <a:gd name="connsiteX14" fmla="*/ 1056957 w 3111388"/>
                <a:gd name="connsiteY14" fmla="*/ 172192 h 1680358"/>
                <a:gd name="connsiteX15" fmla="*/ 1033206 w 3111388"/>
                <a:gd name="connsiteY15" fmla="*/ 136566 h 1680358"/>
                <a:gd name="connsiteX16" fmla="*/ 1027268 w 3111388"/>
                <a:gd name="connsiteY16" fmla="*/ 118753 h 1680358"/>
                <a:gd name="connsiteX17" fmla="*/ 1009455 w 3111388"/>
                <a:gd name="connsiteY17" fmla="*/ 106878 h 1680358"/>
                <a:gd name="connsiteX18" fmla="*/ 979767 w 3111388"/>
                <a:gd name="connsiteY18" fmla="*/ 83127 h 1680358"/>
                <a:gd name="connsiteX19" fmla="*/ 961954 w 3111388"/>
                <a:gd name="connsiteY19" fmla="*/ 77189 h 1680358"/>
                <a:gd name="connsiteX20" fmla="*/ 938203 w 3111388"/>
                <a:gd name="connsiteY20" fmla="*/ 65314 h 1680358"/>
                <a:gd name="connsiteX21" fmla="*/ 920390 w 3111388"/>
                <a:gd name="connsiteY21" fmla="*/ 47501 h 1680358"/>
                <a:gd name="connsiteX22" fmla="*/ 890702 w 3111388"/>
                <a:gd name="connsiteY22" fmla="*/ 41563 h 1680358"/>
                <a:gd name="connsiteX23" fmla="*/ 872889 w 3111388"/>
                <a:gd name="connsiteY23" fmla="*/ 35626 h 1680358"/>
                <a:gd name="connsiteX24" fmla="*/ 819450 w 3111388"/>
                <a:gd name="connsiteY24" fmla="*/ 11875 h 1680358"/>
                <a:gd name="connsiteX25" fmla="*/ 783824 w 3111388"/>
                <a:gd name="connsiteY25" fmla="*/ 5938 h 1680358"/>
                <a:gd name="connsiteX26" fmla="*/ 564131 w 3111388"/>
                <a:gd name="connsiteY26" fmla="*/ 0 h 1680358"/>
                <a:gd name="connsiteX27" fmla="*/ 273185 w 3111388"/>
                <a:gd name="connsiteY27" fmla="*/ 5938 h 1680358"/>
                <a:gd name="connsiteX28" fmla="*/ 231621 w 3111388"/>
                <a:gd name="connsiteY28" fmla="*/ 29688 h 1680358"/>
                <a:gd name="connsiteX29" fmla="*/ 172245 w 3111388"/>
                <a:gd name="connsiteY29" fmla="*/ 53439 h 1680358"/>
                <a:gd name="connsiteX30" fmla="*/ 160370 w 3111388"/>
                <a:gd name="connsiteY30" fmla="*/ 71252 h 1680358"/>
                <a:gd name="connsiteX31" fmla="*/ 142557 w 3111388"/>
                <a:gd name="connsiteY31" fmla="*/ 77189 h 1680358"/>
                <a:gd name="connsiteX32" fmla="*/ 124744 w 3111388"/>
                <a:gd name="connsiteY32" fmla="*/ 89065 h 1680358"/>
                <a:gd name="connsiteX33" fmla="*/ 112868 w 3111388"/>
                <a:gd name="connsiteY33" fmla="*/ 106878 h 1680358"/>
                <a:gd name="connsiteX34" fmla="*/ 95055 w 3111388"/>
                <a:gd name="connsiteY34" fmla="*/ 124691 h 1680358"/>
                <a:gd name="connsiteX35" fmla="*/ 89118 w 3111388"/>
                <a:gd name="connsiteY35" fmla="*/ 142504 h 1680358"/>
                <a:gd name="connsiteX36" fmla="*/ 71305 w 3111388"/>
                <a:gd name="connsiteY36" fmla="*/ 172192 h 1680358"/>
                <a:gd name="connsiteX37" fmla="*/ 59429 w 3111388"/>
                <a:gd name="connsiteY37" fmla="*/ 213756 h 1680358"/>
                <a:gd name="connsiteX38" fmla="*/ 47554 w 3111388"/>
                <a:gd name="connsiteY38" fmla="*/ 231569 h 1680358"/>
                <a:gd name="connsiteX39" fmla="*/ 35679 w 3111388"/>
                <a:gd name="connsiteY39" fmla="*/ 267195 h 1680358"/>
                <a:gd name="connsiteX40" fmla="*/ 11928 w 3111388"/>
                <a:gd name="connsiteY40" fmla="*/ 302821 h 1680358"/>
                <a:gd name="connsiteX41" fmla="*/ 17866 w 3111388"/>
                <a:gd name="connsiteY41" fmla="*/ 516576 h 1680358"/>
                <a:gd name="connsiteX42" fmla="*/ 41616 w 3111388"/>
                <a:gd name="connsiteY42" fmla="*/ 599704 h 1680358"/>
                <a:gd name="connsiteX43" fmla="*/ 59429 w 3111388"/>
                <a:gd name="connsiteY43" fmla="*/ 617517 h 1680358"/>
                <a:gd name="connsiteX44" fmla="*/ 100993 w 3111388"/>
                <a:gd name="connsiteY44" fmla="*/ 641267 h 1680358"/>
                <a:gd name="connsiteX45" fmla="*/ 130681 w 3111388"/>
                <a:gd name="connsiteY45" fmla="*/ 647205 h 1680358"/>
                <a:gd name="connsiteX46" fmla="*/ 142557 w 3111388"/>
                <a:gd name="connsiteY46" fmla="*/ 659080 h 1680358"/>
                <a:gd name="connsiteX47" fmla="*/ 213808 w 3111388"/>
                <a:gd name="connsiteY47" fmla="*/ 670956 h 1680358"/>
                <a:gd name="connsiteX48" fmla="*/ 617570 w 3111388"/>
                <a:gd name="connsiteY48" fmla="*/ 670956 h 1680358"/>
                <a:gd name="connsiteX49" fmla="*/ 665071 w 3111388"/>
                <a:gd name="connsiteY49" fmla="*/ 665018 h 1680358"/>
                <a:gd name="connsiteX50" fmla="*/ 730385 w 3111388"/>
                <a:gd name="connsiteY50" fmla="*/ 653143 h 1680358"/>
                <a:gd name="connsiteX51" fmla="*/ 777886 w 3111388"/>
                <a:gd name="connsiteY51" fmla="*/ 641267 h 1680358"/>
                <a:gd name="connsiteX52" fmla="*/ 813512 w 3111388"/>
                <a:gd name="connsiteY52" fmla="*/ 635330 h 1680358"/>
                <a:gd name="connsiteX53" fmla="*/ 890702 w 3111388"/>
                <a:gd name="connsiteY53" fmla="*/ 617517 h 1680358"/>
                <a:gd name="connsiteX54" fmla="*/ 908515 w 3111388"/>
                <a:gd name="connsiteY54" fmla="*/ 611579 h 1680358"/>
                <a:gd name="connsiteX55" fmla="*/ 950079 w 3111388"/>
                <a:gd name="connsiteY55" fmla="*/ 605641 h 1680358"/>
                <a:gd name="connsiteX56" fmla="*/ 967892 w 3111388"/>
                <a:gd name="connsiteY56" fmla="*/ 593766 h 1680358"/>
                <a:gd name="connsiteX57" fmla="*/ 1021331 w 3111388"/>
                <a:gd name="connsiteY57" fmla="*/ 581891 h 1680358"/>
                <a:gd name="connsiteX58" fmla="*/ 1051019 w 3111388"/>
                <a:gd name="connsiteY58" fmla="*/ 570015 h 1680358"/>
                <a:gd name="connsiteX59" fmla="*/ 1074770 w 3111388"/>
                <a:gd name="connsiteY59" fmla="*/ 552202 h 1680358"/>
                <a:gd name="connsiteX60" fmla="*/ 1128208 w 3111388"/>
                <a:gd name="connsiteY60" fmla="*/ 540327 h 1680358"/>
                <a:gd name="connsiteX61" fmla="*/ 1163834 w 3111388"/>
                <a:gd name="connsiteY61" fmla="*/ 522514 h 1680358"/>
                <a:gd name="connsiteX62" fmla="*/ 1193523 w 3111388"/>
                <a:gd name="connsiteY62" fmla="*/ 516576 h 1680358"/>
                <a:gd name="connsiteX63" fmla="*/ 1211336 w 3111388"/>
                <a:gd name="connsiteY63" fmla="*/ 510639 h 1680358"/>
                <a:gd name="connsiteX64" fmla="*/ 1241024 w 3111388"/>
                <a:gd name="connsiteY64" fmla="*/ 498763 h 1680358"/>
                <a:gd name="connsiteX65" fmla="*/ 1276650 w 3111388"/>
                <a:gd name="connsiteY65" fmla="*/ 486888 h 1680358"/>
                <a:gd name="connsiteX66" fmla="*/ 1306338 w 3111388"/>
                <a:gd name="connsiteY66" fmla="*/ 469075 h 1680358"/>
                <a:gd name="connsiteX67" fmla="*/ 1365715 w 3111388"/>
                <a:gd name="connsiteY67" fmla="*/ 463138 h 1680358"/>
                <a:gd name="connsiteX68" fmla="*/ 1466655 w 3111388"/>
                <a:gd name="connsiteY68" fmla="*/ 457200 h 1680358"/>
                <a:gd name="connsiteX69" fmla="*/ 1650723 w 3111388"/>
                <a:gd name="connsiteY69" fmla="*/ 451262 h 1680358"/>
                <a:gd name="connsiteX70" fmla="*/ 1793227 w 3111388"/>
                <a:gd name="connsiteY70" fmla="*/ 439387 h 1680358"/>
                <a:gd name="connsiteX71" fmla="*/ 1834790 w 3111388"/>
                <a:gd name="connsiteY71" fmla="*/ 427512 h 1680358"/>
                <a:gd name="connsiteX72" fmla="*/ 2161362 w 3111388"/>
                <a:gd name="connsiteY72" fmla="*/ 433449 h 1680358"/>
                <a:gd name="connsiteX73" fmla="*/ 2214801 w 3111388"/>
                <a:gd name="connsiteY73" fmla="*/ 445325 h 1680358"/>
                <a:gd name="connsiteX74" fmla="*/ 2244489 w 3111388"/>
                <a:gd name="connsiteY74" fmla="*/ 457200 h 1680358"/>
                <a:gd name="connsiteX75" fmla="*/ 2262302 w 3111388"/>
                <a:gd name="connsiteY75" fmla="*/ 463138 h 1680358"/>
                <a:gd name="connsiteX76" fmla="*/ 2291990 w 3111388"/>
                <a:gd name="connsiteY76" fmla="*/ 480950 h 1680358"/>
                <a:gd name="connsiteX77" fmla="*/ 2309803 w 3111388"/>
                <a:gd name="connsiteY77" fmla="*/ 486888 h 1680358"/>
                <a:gd name="connsiteX78" fmla="*/ 2327616 w 3111388"/>
                <a:gd name="connsiteY78" fmla="*/ 498763 h 1680358"/>
                <a:gd name="connsiteX79" fmla="*/ 2369180 w 3111388"/>
                <a:gd name="connsiteY79" fmla="*/ 516576 h 1680358"/>
                <a:gd name="connsiteX80" fmla="*/ 2386993 w 3111388"/>
                <a:gd name="connsiteY80" fmla="*/ 528452 h 1680358"/>
                <a:gd name="connsiteX81" fmla="*/ 2404806 w 3111388"/>
                <a:gd name="connsiteY81" fmla="*/ 534389 h 1680358"/>
                <a:gd name="connsiteX82" fmla="*/ 2452307 w 3111388"/>
                <a:gd name="connsiteY82" fmla="*/ 558140 h 1680358"/>
                <a:gd name="connsiteX83" fmla="*/ 2487933 w 3111388"/>
                <a:gd name="connsiteY83" fmla="*/ 570015 h 1680358"/>
                <a:gd name="connsiteX84" fmla="*/ 2505746 w 3111388"/>
                <a:gd name="connsiteY84" fmla="*/ 575953 h 1680358"/>
                <a:gd name="connsiteX85" fmla="*/ 2535434 w 3111388"/>
                <a:gd name="connsiteY85" fmla="*/ 587828 h 1680358"/>
                <a:gd name="connsiteX86" fmla="*/ 2553247 w 3111388"/>
                <a:gd name="connsiteY86" fmla="*/ 593766 h 1680358"/>
                <a:gd name="connsiteX87" fmla="*/ 2600749 w 3111388"/>
                <a:gd name="connsiteY87" fmla="*/ 611579 h 1680358"/>
                <a:gd name="connsiteX88" fmla="*/ 2654188 w 3111388"/>
                <a:gd name="connsiteY88" fmla="*/ 617517 h 1680358"/>
                <a:gd name="connsiteX89" fmla="*/ 2672001 w 3111388"/>
                <a:gd name="connsiteY89" fmla="*/ 629392 h 1680358"/>
                <a:gd name="connsiteX90" fmla="*/ 2701689 w 3111388"/>
                <a:gd name="connsiteY90" fmla="*/ 635330 h 1680358"/>
                <a:gd name="connsiteX91" fmla="*/ 2725440 w 3111388"/>
                <a:gd name="connsiteY91" fmla="*/ 641267 h 1680358"/>
                <a:gd name="connsiteX92" fmla="*/ 2755128 w 3111388"/>
                <a:gd name="connsiteY92" fmla="*/ 653143 h 1680358"/>
                <a:gd name="connsiteX93" fmla="*/ 2778879 w 3111388"/>
                <a:gd name="connsiteY93" fmla="*/ 659080 h 1680358"/>
                <a:gd name="connsiteX94" fmla="*/ 2814505 w 3111388"/>
                <a:gd name="connsiteY94" fmla="*/ 670956 h 1680358"/>
                <a:gd name="connsiteX95" fmla="*/ 2838255 w 3111388"/>
                <a:gd name="connsiteY95" fmla="*/ 676893 h 1680358"/>
                <a:gd name="connsiteX96" fmla="*/ 2891694 w 3111388"/>
                <a:gd name="connsiteY96" fmla="*/ 694706 h 1680358"/>
                <a:gd name="connsiteX97" fmla="*/ 2945133 w 3111388"/>
                <a:gd name="connsiteY97" fmla="*/ 706582 h 1680358"/>
                <a:gd name="connsiteX98" fmla="*/ 2962946 w 3111388"/>
                <a:gd name="connsiteY98" fmla="*/ 718457 h 1680358"/>
                <a:gd name="connsiteX99" fmla="*/ 2986697 w 3111388"/>
                <a:gd name="connsiteY99" fmla="*/ 730332 h 1680358"/>
                <a:gd name="connsiteX100" fmla="*/ 2998572 w 3111388"/>
                <a:gd name="connsiteY100" fmla="*/ 742208 h 1680358"/>
                <a:gd name="connsiteX101" fmla="*/ 3028260 w 3111388"/>
                <a:gd name="connsiteY101" fmla="*/ 754083 h 1680358"/>
                <a:gd name="connsiteX102" fmla="*/ 3040136 w 3111388"/>
                <a:gd name="connsiteY102" fmla="*/ 789709 h 1680358"/>
                <a:gd name="connsiteX103" fmla="*/ 3063886 w 3111388"/>
                <a:gd name="connsiteY103" fmla="*/ 837210 h 1680358"/>
                <a:gd name="connsiteX104" fmla="*/ 3069824 w 3111388"/>
                <a:gd name="connsiteY104" fmla="*/ 855023 h 1680358"/>
                <a:gd name="connsiteX105" fmla="*/ 3081699 w 3111388"/>
                <a:gd name="connsiteY105" fmla="*/ 896587 h 1680358"/>
                <a:gd name="connsiteX106" fmla="*/ 3087637 w 3111388"/>
                <a:gd name="connsiteY106" fmla="*/ 955963 h 1680358"/>
                <a:gd name="connsiteX107" fmla="*/ 3099512 w 3111388"/>
                <a:gd name="connsiteY107" fmla="*/ 973776 h 1680358"/>
                <a:gd name="connsiteX108" fmla="*/ 3105450 w 3111388"/>
                <a:gd name="connsiteY108" fmla="*/ 1021278 h 1680358"/>
                <a:gd name="connsiteX109" fmla="*/ 3111388 w 3111388"/>
                <a:gd name="connsiteY109" fmla="*/ 1045028 h 1680358"/>
                <a:gd name="connsiteX110" fmla="*/ 3105450 w 3111388"/>
                <a:gd name="connsiteY110" fmla="*/ 1288473 h 1680358"/>
                <a:gd name="connsiteX111" fmla="*/ 3093575 w 3111388"/>
                <a:gd name="connsiteY111" fmla="*/ 1306286 h 1680358"/>
                <a:gd name="connsiteX112" fmla="*/ 3087637 w 3111388"/>
                <a:gd name="connsiteY112" fmla="*/ 1324099 h 1680358"/>
                <a:gd name="connsiteX113" fmla="*/ 3063886 w 3111388"/>
                <a:gd name="connsiteY113" fmla="*/ 1353787 h 1680358"/>
                <a:gd name="connsiteX114" fmla="*/ 3052011 w 3111388"/>
                <a:gd name="connsiteY114" fmla="*/ 1377538 h 1680358"/>
                <a:gd name="connsiteX115" fmla="*/ 2998572 w 3111388"/>
                <a:gd name="connsiteY115" fmla="*/ 1436914 h 1680358"/>
                <a:gd name="connsiteX116" fmla="*/ 2974821 w 3111388"/>
                <a:gd name="connsiteY116" fmla="*/ 1460665 h 1680358"/>
                <a:gd name="connsiteX117" fmla="*/ 2933258 w 3111388"/>
                <a:gd name="connsiteY117" fmla="*/ 1490353 h 1680358"/>
                <a:gd name="connsiteX118" fmla="*/ 2909507 w 3111388"/>
                <a:gd name="connsiteY118" fmla="*/ 1508166 h 1680358"/>
                <a:gd name="connsiteX119" fmla="*/ 2879819 w 3111388"/>
                <a:gd name="connsiteY119" fmla="*/ 1525979 h 1680358"/>
                <a:gd name="connsiteX120" fmla="*/ 2838255 w 3111388"/>
                <a:gd name="connsiteY120" fmla="*/ 1555667 h 1680358"/>
                <a:gd name="connsiteX121" fmla="*/ 2814505 w 3111388"/>
                <a:gd name="connsiteY121" fmla="*/ 1579418 h 1680358"/>
                <a:gd name="connsiteX122" fmla="*/ 2772941 w 3111388"/>
                <a:gd name="connsiteY122" fmla="*/ 1609106 h 1680358"/>
                <a:gd name="connsiteX123" fmla="*/ 2761066 w 3111388"/>
                <a:gd name="connsiteY123" fmla="*/ 1626919 h 1680358"/>
                <a:gd name="connsiteX124" fmla="*/ 2713564 w 3111388"/>
                <a:gd name="connsiteY124" fmla="*/ 1638795 h 1680358"/>
                <a:gd name="connsiteX125" fmla="*/ 2695751 w 3111388"/>
                <a:gd name="connsiteY125" fmla="*/ 1650670 h 1680358"/>
                <a:gd name="connsiteX126" fmla="*/ 2666063 w 3111388"/>
                <a:gd name="connsiteY126" fmla="*/ 1656608 h 1680358"/>
                <a:gd name="connsiteX127" fmla="*/ 2594811 w 3111388"/>
                <a:gd name="connsiteY127" fmla="*/ 1674421 h 1680358"/>
                <a:gd name="connsiteX128" fmla="*/ 2571060 w 3111388"/>
                <a:gd name="connsiteY128" fmla="*/ 1680358 h 1680358"/>
                <a:gd name="connsiteX129" fmla="*/ 2392931 w 3111388"/>
                <a:gd name="connsiteY129" fmla="*/ 1674421 h 1680358"/>
                <a:gd name="connsiteX130" fmla="*/ 2357305 w 3111388"/>
                <a:gd name="connsiteY130" fmla="*/ 1668483 h 1680358"/>
                <a:gd name="connsiteX131" fmla="*/ 2345429 w 3111388"/>
                <a:gd name="connsiteY131" fmla="*/ 1656608 h 1680358"/>
                <a:gd name="connsiteX132" fmla="*/ 2327616 w 3111388"/>
                <a:gd name="connsiteY132" fmla="*/ 1650670 h 1680358"/>
                <a:gd name="connsiteX133" fmla="*/ 2268240 w 3111388"/>
                <a:gd name="connsiteY133" fmla="*/ 1620982 h 1680358"/>
                <a:gd name="connsiteX134" fmla="*/ 2214801 w 3111388"/>
                <a:gd name="connsiteY134" fmla="*/ 1609106 h 1680358"/>
                <a:gd name="connsiteX135" fmla="*/ 2202925 w 3111388"/>
                <a:gd name="connsiteY135" fmla="*/ 1591293 h 1680358"/>
                <a:gd name="connsiteX136" fmla="*/ 2167299 w 3111388"/>
                <a:gd name="connsiteY136" fmla="*/ 1573480 h 1680358"/>
                <a:gd name="connsiteX137" fmla="*/ 2125736 w 3111388"/>
                <a:gd name="connsiteY137" fmla="*/ 1549730 h 1680358"/>
                <a:gd name="connsiteX138" fmla="*/ 2090110 w 3111388"/>
                <a:gd name="connsiteY138" fmla="*/ 1520041 h 1680358"/>
                <a:gd name="connsiteX139" fmla="*/ 2072297 w 3111388"/>
                <a:gd name="connsiteY139" fmla="*/ 1508166 h 1680358"/>
                <a:gd name="connsiteX140" fmla="*/ 2036671 w 3111388"/>
                <a:gd name="connsiteY140" fmla="*/ 1466602 h 1680358"/>
                <a:gd name="connsiteX141" fmla="*/ 2018858 w 3111388"/>
                <a:gd name="connsiteY141" fmla="*/ 1460665 h 1680358"/>
                <a:gd name="connsiteX142" fmla="*/ 1989170 w 3111388"/>
                <a:gd name="connsiteY142" fmla="*/ 1430976 h 1680358"/>
                <a:gd name="connsiteX143" fmla="*/ 1959481 w 3111388"/>
                <a:gd name="connsiteY143" fmla="*/ 1401288 h 1680358"/>
                <a:gd name="connsiteX144" fmla="*/ 1923855 w 3111388"/>
                <a:gd name="connsiteY144" fmla="*/ 1389413 h 1680358"/>
                <a:gd name="connsiteX145" fmla="*/ 1906042 w 3111388"/>
                <a:gd name="connsiteY145" fmla="*/ 1377538 h 1680358"/>
                <a:gd name="connsiteX146" fmla="*/ 1888229 w 3111388"/>
                <a:gd name="connsiteY146" fmla="*/ 1371600 h 1680358"/>
                <a:gd name="connsiteX147" fmla="*/ 1834790 w 3111388"/>
                <a:gd name="connsiteY147" fmla="*/ 1335974 h 1680358"/>
                <a:gd name="connsiteX148" fmla="*/ 1775414 w 3111388"/>
                <a:gd name="connsiteY148" fmla="*/ 1276597 h 1680358"/>
                <a:gd name="connsiteX149" fmla="*/ 1751663 w 3111388"/>
                <a:gd name="connsiteY149" fmla="*/ 1246909 h 1680358"/>
                <a:gd name="connsiteX150" fmla="*/ 1727912 w 3111388"/>
                <a:gd name="connsiteY150" fmla="*/ 1193470 h 1680358"/>
                <a:gd name="connsiteX151" fmla="*/ 1716037 w 3111388"/>
                <a:gd name="connsiteY151" fmla="*/ 1175657 h 1680358"/>
                <a:gd name="connsiteX152" fmla="*/ 1704162 w 3111388"/>
                <a:gd name="connsiteY152" fmla="*/ 1140031 h 1680358"/>
                <a:gd name="connsiteX153" fmla="*/ 1668536 w 3111388"/>
                <a:gd name="connsiteY153" fmla="*/ 1062841 h 1680358"/>
                <a:gd name="connsiteX154" fmla="*/ 1644785 w 3111388"/>
                <a:gd name="connsiteY154" fmla="*/ 1027215 h 1680358"/>
                <a:gd name="connsiteX155" fmla="*/ 1621034 w 3111388"/>
                <a:gd name="connsiteY155" fmla="*/ 997527 h 1680358"/>
                <a:gd name="connsiteX156" fmla="*/ 1615097 w 3111388"/>
                <a:gd name="connsiteY156" fmla="*/ 979714 h 1680358"/>
                <a:gd name="connsiteX157" fmla="*/ 1591346 w 3111388"/>
                <a:gd name="connsiteY157" fmla="*/ 955963 h 1680358"/>
                <a:gd name="connsiteX158" fmla="*/ 1567595 w 3111388"/>
                <a:gd name="connsiteY158" fmla="*/ 920338 h 1680358"/>
                <a:gd name="connsiteX159" fmla="*/ 1555720 w 3111388"/>
                <a:gd name="connsiteY159" fmla="*/ 896587 h 1680358"/>
                <a:gd name="connsiteX160" fmla="*/ 1520094 w 3111388"/>
                <a:gd name="connsiteY160" fmla="*/ 878774 h 1680358"/>
                <a:gd name="connsiteX161" fmla="*/ 1508219 w 3111388"/>
                <a:gd name="connsiteY161" fmla="*/ 849086 h 1680358"/>
                <a:gd name="connsiteX162" fmla="*/ 1496344 w 3111388"/>
                <a:gd name="connsiteY162" fmla="*/ 837210 h 1680358"/>
                <a:gd name="connsiteX163" fmla="*/ 1466655 w 3111388"/>
                <a:gd name="connsiteY163" fmla="*/ 807522 h 1680358"/>
                <a:gd name="connsiteX164" fmla="*/ 1436967 w 3111388"/>
                <a:gd name="connsiteY164" fmla="*/ 777834 h 1680358"/>
                <a:gd name="connsiteX165" fmla="*/ 1413216 w 3111388"/>
                <a:gd name="connsiteY165" fmla="*/ 754083 h 1680358"/>
                <a:gd name="connsiteX166" fmla="*/ 1407279 w 3111388"/>
                <a:gd name="connsiteY166" fmla="*/ 736270 h 1680358"/>
                <a:gd name="connsiteX167" fmla="*/ 1383528 w 3111388"/>
                <a:gd name="connsiteY167" fmla="*/ 712519 h 1680358"/>
                <a:gd name="connsiteX168" fmla="*/ 1371653 w 3111388"/>
                <a:gd name="connsiteY168" fmla="*/ 688769 h 1680358"/>
                <a:gd name="connsiteX169" fmla="*/ 1353840 w 3111388"/>
                <a:gd name="connsiteY169" fmla="*/ 688769 h 168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3111388" h="1680358">
                  <a:moveTo>
                    <a:pt x="1353840" y="688769"/>
                  </a:moveTo>
                  <a:cubicBezTo>
                    <a:pt x="1343944" y="672935"/>
                    <a:pt x="1356357" y="677030"/>
                    <a:pt x="1312276" y="593766"/>
                  </a:cubicBezTo>
                  <a:cubicBezTo>
                    <a:pt x="1268080" y="510283"/>
                    <a:pt x="1313984" y="581484"/>
                    <a:pt x="1282588" y="534389"/>
                  </a:cubicBezTo>
                  <a:cubicBezTo>
                    <a:pt x="1280609" y="522514"/>
                    <a:pt x="1281121" y="509941"/>
                    <a:pt x="1276650" y="498763"/>
                  </a:cubicBezTo>
                  <a:cubicBezTo>
                    <a:pt x="1272975" y="489575"/>
                    <a:pt x="1264589" y="483066"/>
                    <a:pt x="1258837" y="475013"/>
                  </a:cubicBezTo>
                  <a:cubicBezTo>
                    <a:pt x="1254689" y="469206"/>
                    <a:pt x="1250920" y="463138"/>
                    <a:pt x="1246962" y="457200"/>
                  </a:cubicBezTo>
                  <a:cubicBezTo>
                    <a:pt x="1244983" y="449283"/>
                    <a:pt x="1244674" y="440748"/>
                    <a:pt x="1241024" y="433449"/>
                  </a:cubicBezTo>
                  <a:cubicBezTo>
                    <a:pt x="1214393" y="380188"/>
                    <a:pt x="1216875" y="385550"/>
                    <a:pt x="1187585" y="356260"/>
                  </a:cubicBezTo>
                  <a:cubicBezTo>
                    <a:pt x="1173453" y="313864"/>
                    <a:pt x="1186125" y="327578"/>
                    <a:pt x="1157897" y="308758"/>
                  </a:cubicBezTo>
                  <a:cubicBezTo>
                    <a:pt x="1153938" y="302820"/>
                    <a:pt x="1149803" y="296997"/>
                    <a:pt x="1146021" y="290945"/>
                  </a:cubicBezTo>
                  <a:cubicBezTo>
                    <a:pt x="1139904" y="281159"/>
                    <a:pt x="1135875" y="269883"/>
                    <a:pt x="1128208" y="261257"/>
                  </a:cubicBezTo>
                  <a:cubicBezTo>
                    <a:pt x="1119788" y="251785"/>
                    <a:pt x="1108416" y="245423"/>
                    <a:pt x="1098520" y="237506"/>
                  </a:cubicBezTo>
                  <a:cubicBezTo>
                    <a:pt x="1092582" y="227610"/>
                    <a:pt x="1087631" y="217051"/>
                    <a:pt x="1080707" y="207818"/>
                  </a:cubicBezTo>
                  <a:cubicBezTo>
                    <a:pt x="1075669" y="201100"/>
                    <a:pt x="1067552" y="196992"/>
                    <a:pt x="1062894" y="190005"/>
                  </a:cubicBezTo>
                  <a:cubicBezTo>
                    <a:pt x="1059422" y="184797"/>
                    <a:pt x="1059997" y="177663"/>
                    <a:pt x="1056957" y="172192"/>
                  </a:cubicBezTo>
                  <a:cubicBezTo>
                    <a:pt x="1050026" y="159716"/>
                    <a:pt x="1037720" y="150106"/>
                    <a:pt x="1033206" y="136566"/>
                  </a:cubicBezTo>
                  <a:cubicBezTo>
                    <a:pt x="1031227" y="130628"/>
                    <a:pt x="1031178" y="123640"/>
                    <a:pt x="1027268" y="118753"/>
                  </a:cubicBezTo>
                  <a:cubicBezTo>
                    <a:pt x="1022810" y="113181"/>
                    <a:pt x="1015027" y="111336"/>
                    <a:pt x="1009455" y="106878"/>
                  </a:cubicBezTo>
                  <a:cubicBezTo>
                    <a:pt x="991042" y="92148"/>
                    <a:pt x="1004140" y="95313"/>
                    <a:pt x="979767" y="83127"/>
                  </a:cubicBezTo>
                  <a:cubicBezTo>
                    <a:pt x="974169" y="80328"/>
                    <a:pt x="967707" y="79654"/>
                    <a:pt x="961954" y="77189"/>
                  </a:cubicBezTo>
                  <a:cubicBezTo>
                    <a:pt x="953818" y="73702"/>
                    <a:pt x="946120" y="69272"/>
                    <a:pt x="938203" y="65314"/>
                  </a:cubicBezTo>
                  <a:cubicBezTo>
                    <a:pt x="932265" y="59376"/>
                    <a:pt x="927901" y="51256"/>
                    <a:pt x="920390" y="47501"/>
                  </a:cubicBezTo>
                  <a:cubicBezTo>
                    <a:pt x="911363" y="42988"/>
                    <a:pt x="900493" y="44011"/>
                    <a:pt x="890702" y="41563"/>
                  </a:cubicBezTo>
                  <a:cubicBezTo>
                    <a:pt x="884630" y="40045"/>
                    <a:pt x="878642" y="38091"/>
                    <a:pt x="872889" y="35626"/>
                  </a:cubicBezTo>
                  <a:cubicBezTo>
                    <a:pt x="850055" y="25840"/>
                    <a:pt x="844774" y="18781"/>
                    <a:pt x="819450" y="11875"/>
                  </a:cubicBezTo>
                  <a:cubicBezTo>
                    <a:pt x="807835" y="8707"/>
                    <a:pt x="795850" y="6497"/>
                    <a:pt x="783824" y="5938"/>
                  </a:cubicBezTo>
                  <a:cubicBezTo>
                    <a:pt x="710645" y="2534"/>
                    <a:pt x="637362" y="1979"/>
                    <a:pt x="564131" y="0"/>
                  </a:cubicBezTo>
                  <a:lnTo>
                    <a:pt x="273185" y="5938"/>
                  </a:lnTo>
                  <a:cubicBezTo>
                    <a:pt x="233682" y="7429"/>
                    <a:pt x="263030" y="12775"/>
                    <a:pt x="231621" y="29688"/>
                  </a:cubicBezTo>
                  <a:cubicBezTo>
                    <a:pt x="212852" y="39794"/>
                    <a:pt x="172245" y="53439"/>
                    <a:pt x="172245" y="53439"/>
                  </a:cubicBezTo>
                  <a:cubicBezTo>
                    <a:pt x="168287" y="59377"/>
                    <a:pt x="165942" y="66794"/>
                    <a:pt x="160370" y="71252"/>
                  </a:cubicBezTo>
                  <a:cubicBezTo>
                    <a:pt x="155483" y="75162"/>
                    <a:pt x="148155" y="74390"/>
                    <a:pt x="142557" y="77189"/>
                  </a:cubicBezTo>
                  <a:cubicBezTo>
                    <a:pt x="136174" y="80380"/>
                    <a:pt x="130682" y="85106"/>
                    <a:pt x="124744" y="89065"/>
                  </a:cubicBezTo>
                  <a:cubicBezTo>
                    <a:pt x="120785" y="95003"/>
                    <a:pt x="117437" y="101396"/>
                    <a:pt x="112868" y="106878"/>
                  </a:cubicBezTo>
                  <a:cubicBezTo>
                    <a:pt x="107492" y="113329"/>
                    <a:pt x="99713" y="117704"/>
                    <a:pt x="95055" y="124691"/>
                  </a:cubicBezTo>
                  <a:cubicBezTo>
                    <a:pt x="91583" y="129899"/>
                    <a:pt x="91917" y="136906"/>
                    <a:pt x="89118" y="142504"/>
                  </a:cubicBezTo>
                  <a:cubicBezTo>
                    <a:pt x="83957" y="152826"/>
                    <a:pt x="76466" y="161870"/>
                    <a:pt x="71305" y="172192"/>
                  </a:cubicBezTo>
                  <a:cubicBezTo>
                    <a:pt x="59751" y="195300"/>
                    <a:pt x="70843" y="187123"/>
                    <a:pt x="59429" y="213756"/>
                  </a:cubicBezTo>
                  <a:cubicBezTo>
                    <a:pt x="56618" y="220315"/>
                    <a:pt x="50452" y="225048"/>
                    <a:pt x="47554" y="231569"/>
                  </a:cubicBezTo>
                  <a:cubicBezTo>
                    <a:pt x="42470" y="243008"/>
                    <a:pt x="42623" y="256780"/>
                    <a:pt x="35679" y="267195"/>
                  </a:cubicBezTo>
                  <a:lnTo>
                    <a:pt x="11928" y="302821"/>
                  </a:lnTo>
                  <a:cubicBezTo>
                    <a:pt x="-8720" y="385405"/>
                    <a:pt x="174" y="339654"/>
                    <a:pt x="17866" y="516576"/>
                  </a:cubicBezTo>
                  <a:cubicBezTo>
                    <a:pt x="17900" y="516918"/>
                    <a:pt x="35990" y="594078"/>
                    <a:pt x="41616" y="599704"/>
                  </a:cubicBezTo>
                  <a:cubicBezTo>
                    <a:pt x="47554" y="605642"/>
                    <a:pt x="52978" y="612141"/>
                    <a:pt x="59429" y="617517"/>
                  </a:cubicBezTo>
                  <a:cubicBezTo>
                    <a:pt x="68116" y="624756"/>
                    <a:pt x="91313" y="638040"/>
                    <a:pt x="100993" y="641267"/>
                  </a:cubicBezTo>
                  <a:cubicBezTo>
                    <a:pt x="110567" y="644458"/>
                    <a:pt x="120785" y="645226"/>
                    <a:pt x="130681" y="647205"/>
                  </a:cubicBezTo>
                  <a:cubicBezTo>
                    <a:pt x="134640" y="651163"/>
                    <a:pt x="137411" y="656875"/>
                    <a:pt x="142557" y="659080"/>
                  </a:cubicBezTo>
                  <a:cubicBezTo>
                    <a:pt x="151240" y="662801"/>
                    <a:pt x="210413" y="670471"/>
                    <a:pt x="213808" y="670956"/>
                  </a:cubicBezTo>
                  <a:cubicBezTo>
                    <a:pt x="358548" y="728849"/>
                    <a:pt x="241986" y="686826"/>
                    <a:pt x="617570" y="670956"/>
                  </a:cubicBezTo>
                  <a:cubicBezTo>
                    <a:pt x="633513" y="670282"/>
                    <a:pt x="649274" y="667275"/>
                    <a:pt x="665071" y="665018"/>
                  </a:cubicBezTo>
                  <a:cubicBezTo>
                    <a:pt x="680967" y="662747"/>
                    <a:pt x="713775" y="656976"/>
                    <a:pt x="730385" y="653143"/>
                  </a:cubicBezTo>
                  <a:cubicBezTo>
                    <a:pt x="746288" y="649473"/>
                    <a:pt x="761927" y="644687"/>
                    <a:pt x="777886" y="641267"/>
                  </a:cubicBezTo>
                  <a:cubicBezTo>
                    <a:pt x="789658" y="638744"/>
                    <a:pt x="801637" y="637309"/>
                    <a:pt x="813512" y="635330"/>
                  </a:cubicBezTo>
                  <a:cubicBezTo>
                    <a:pt x="858416" y="612877"/>
                    <a:pt x="818092" y="629618"/>
                    <a:pt x="890702" y="617517"/>
                  </a:cubicBezTo>
                  <a:cubicBezTo>
                    <a:pt x="896876" y="616488"/>
                    <a:pt x="902378" y="612807"/>
                    <a:pt x="908515" y="611579"/>
                  </a:cubicBezTo>
                  <a:cubicBezTo>
                    <a:pt x="922239" y="608834"/>
                    <a:pt x="936224" y="607620"/>
                    <a:pt x="950079" y="605641"/>
                  </a:cubicBezTo>
                  <a:cubicBezTo>
                    <a:pt x="956017" y="601683"/>
                    <a:pt x="961333" y="596577"/>
                    <a:pt x="967892" y="593766"/>
                  </a:cubicBezTo>
                  <a:cubicBezTo>
                    <a:pt x="975235" y="590619"/>
                    <a:pt x="1016040" y="582949"/>
                    <a:pt x="1021331" y="581891"/>
                  </a:cubicBezTo>
                  <a:cubicBezTo>
                    <a:pt x="1031227" y="577932"/>
                    <a:pt x="1041702" y="575191"/>
                    <a:pt x="1051019" y="570015"/>
                  </a:cubicBezTo>
                  <a:cubicBezTo>
                    <a:pt x="1059670" y="565209"/>
                    <a:pt x="1065919" y="556628"/>
                    <a:pt x="1074770" y="552202"/>
                  </a:cubicBezTo>
                  <a:cubicBezTo>
                    <a:pt x="1080861" y="549157"/>
                    <a:pt x="1124466" y="541263"/>
                    <a:pt x="1128208" y="540327"/>
                  </a:cubicBezTo>
                  <a:cubicBezTo>
                    <a:pt x="1183517" y="526499"/>
                    <a:pt x="1105781" y="544284"/>
                    <a:pt x="1163834" y="522514"/>
                  </a:cubicBezTo>
                  <a:cubicBezTo>
                    <a:pt x="1173284" y="518970"/>
                    <a:pt x="1183732" y="519024"/>
                    <a:pt x="1193523" y="516576"/>
                  </a:cubicBezTo>
                  <a:cubicBezTo>
                    <a:pt x="1199595" y="515058"/>
                    <a:pt x="1205476" y="512837"/>
                    <a:pt x="1211336" y="510639"/>
                  </a:cubicBezTo>
                  <a:cubicBezTo>
                    <a:pt x="1221316" y="506897"/>
                    <a:pt x="1231007" y="502406"/>
                    <a:pt x="1241024" y="498763"/>
                  </a:cubicBezTo>
                  <a:cubicBezTo>
                    <a:pt x="1252788" y="494485"/>
                    <a:pt x="1265916" y="493328"/>
                    <a:pt x="1276650" y="486888"/>
                  </a:cubicBezTo>
                  <a:cubicBezTo>
                    <a:pt x="1286546" y="480950"/>
                    <a:pt x="1295187" y="472049"/>
                    <a:pt x="1306338" y="469075"/>
                  </a:cubicBezTo>
                  <a:cubicBezTo>
                    <a:pt x="1325557" y="463950"/>
                    <a:pt x="1345878" y="464607"/>
                    <a:pt x="1365715" y="463138"/>
                  </a:cubicBezTo>
                  <a:cubicBezTo>
                    <a:pt x="1399328" y="460648"/>
                    <a:pt x="1433008" y="459179"/>
                    <a:pt x="1466655" y="457200"/>
                  </a:cubicBezTo>
                  <a:cubicBezTo>
                    <a:pt x="1583563" y="433819"/>
                    <a:pt x="1471385" y="451262"/>
                    <a:pt x="1650723" y="451262"/>
                  </a:cubicBezTo>
                  <a:cubicBezTo>
                    <a:pt x="1680154" y="451262"/>
                    <a:pt x="1758863" y="442824"/>
                    <a:pt x="1793227" y="439387"/>
                  </a:cubicBezTo>
                  <a:cubicBezTo>
                    <a:pt x="1807081" y="435429"/>
                    <a:pt x="1820750" y="430752"/>
                    <a:pt x="1834790" y="427512"/>
                  </a:cubicBezTo>
                  <a:cubicBezTo>
                    <a:pt x="1935155" y="404351"/>
                    <a:pt x="2108343" y="431285"/>
                    <a:pt x="2161362" y="433449"/>
                  </a:cubicBezTo>
                  <a:cubicBezTo>
                    <a:pt x="2173128" y="435802"/>
                    <a:pt x="2202222" y="441132"/>
                    <a:pt x="2214801" y="445325"/>
                  </a:cubicBezTo>
                  <a:cubicBezTo>
                    <a:pt x="2224912" y="448695"/>
                    <a:pt x="2234509" y="453458"/>
                    <a:pt x="2244489" y="457200"/>
                  </a:cubicBezTo>
                  <a:cubicBezTo>
                    <a:pt x="2250349" y="459398"/>
                    <a:pt x="2256704" y="460339"/>
                    <a:pt x="2262302" y="463138"/>
                  </a:cubicBezTo>
                  <a:cubicBezTo>
                    <a:pt x="2272624" y="468299"/>
                    <a:pt x="2281668" y="475789"/>
                    <a:pt x="2291990" y="480950"/>
                  </a:cubicBezTo>
                  <a:cubicBezTo>
                    <a:pt x="2297588" y="483749"/>
                    <a:pt x="2304205" y="484089"/>
                    <a:pt x="2309803" y="486888"/>
                  </a:cubicBezTo>
                  <a:cubicBezTo>
                    <a:pt x="2316186" y="490079"/>
                    <a:pt x="2321233" y="495572"/>
                    <a:pt x="2327616" y="498763"/>
                  </a:cubicBezTo>
                  <a:cubicBezTo>
                    <a:pt x="2394214" y="532062"/>
                    <a:pt x="2282714" y="467166"/>
                    <a:pt x="2369180" y="516576"/>
                  </a:cubicBezTo>
                  <a:cubicBezTo>
                    <a:pt x="2375376" y="520117"/>
                    <a:pt x="2380610" y="525261"/>
                    <a:pt x="2386993" y="528452"/>
                  </a:cubicBezTo>
                  <a:cubicBezTo>
                    <a:pt x="2392591" y="531251"/>
                    <a:pt x="2399108" y="531799"/>
                    <a:pt x="2404806" y="534389"/>
                  </a:cubicBezTo>
                  <a:cubicBezTo>
                    <a:pt x="2420922" y="541714"/>
                    <a:pt x="2435513" y="552542"/>
                    <a:pt x="2452307" y="558140"/>
                  </a:cubicBezTo>
                  <a:lnTo>
                    <a:pt x="2487933" y="570015"/>
                  </a:lnTo>
                  <a:cubicBezTo>
                    <a:pt x="2493871" y="571994"/>
                    <a:pt x="2499935" y="573629"/>
                    <a:pt x="2505746" y="575953"/>
                  </a:cubicBezTo>
                  <a:cubicBezTo>
                    <a:pt x="2515642" y="579911"/>
                    <a:pt x="2525454" y="584086"/>
                    <a:pt x="2535434" y="587828"/>
                  </a:cubicBezTo>
                  <a:cubicBezTo>
                    <a:pt x="2541294" y="590026"/>
                    <a:pt x="2547387" y="591568"/>
                    <a:pt x="2553247" y="593766"/>
                  </a:cubicBezTo>
                  <a:cubicBezTo>
                    <a:pt x="2554957" y="594407"/>
                    <a:pt x="2592667" y="610232"/>
                    <a:pt x="2600749" y="611579"/>
                  </a:cubicBezTo>
                  <a:cubicBezTo>
                    <a:pt x="2618428" y="614526"/>
                    <a:pt x="2636375" y="615538"/>
                    <a:pt x="2654188" y="617517"/>
                  </a:cubicBezTo>
                  <a:cubicBezTo>
                    <a:pt x="2660126" y="621475"/>
                    <a:pt x="2665319" y="626886"/>
                    <a:pt x="2672001" y="629392"/>
                  </a:cubicBezTo>
                  <a:cubicBezTo>
                    <a:pt x="2681450" y="632936"/>
                    <a:pt x="2691837" y="633141"/>
                    <a:pt x="2701689" y="635330"/>
                  </a:cubicBezTo>
                  <a:cubicBezTo>
                    <a:pt x="2709655" y="637100"/>
                    <a:pt x="2717698" y="638686"/>
                    <a:pt x="2725440" y="641267"/>
                  </a:cubicBezTo>
                  <a:cubicBezTo>
                    <a:pt x="2735551" y="644637"/>
                    <a:pt x="2745017" y="649773"/>
                    <a:pt x="2755128" y="653143"/>
                  </a:cubicBezTo>
                  <a:cubicBezTo>
                    <a:pt x="2762870" y="655724"/>
                    <a:pt x="2771063" y="656735"/>
                    <a:pt x="2778879" y="659080"/>
                  </a:cubicBezTo>
                  <a:cubicBezTo>
                    <a:pt x="2790869" y="662677"/>
                    <a:pt x="2802361" y="667920"/>
                    <a:pt x="2814505" y="670956"/>
                  </a:cubicBezTo>
                  <a:cubicBezTo>
                    <a:pt x="2822422" y="672935"/>
                    <a:pt x="2830456" y="674493"/>
                    <a:pt x="2838255" y="676893"/>
                  </a:cubicBezTo>
                  <a:cubicBezTo>
                    <a:pt x="2856201" y="682415"/>
                    <a:pt x="2873478" y="690152"/>
                    <a:pt x="2891694" y="694706"/>
                  </a:cubicBezTo>
                  <a:cubicBezTo>
                    <a:pt x="2925236" y="703092"/>
                    <a:pt x="2907443" y="699043"/>
                    <a:pt x="2945133" y="706582"/>
                  </a:cubicBezTo>
                  <a:cubicBezTo>
                    <a:pt x="2951071" y="710540"/>
                    <a:pt x="2956750" y="714917"/>
                    <a:pt x="2962946" y="718457"/>
                  </a:cubicBezTo>
                  <a:cubicBezTo>
                    <a:pt x="2970631" y="722848"/>
                    <a:pt x="2979332" y="725422"/>
                    <a:pt x="2986697" y="730332"/>
                  </a:cubicBezTo>
                  <a:cubicBezTo>
                    <a:pt x="2991355" y="733437"/>
                    <a:pt x="2993711" y="739430"/>
                    <a:pt x="2998572" y="742208"/>
                  </a:cubicBezTo>
                  <a:cubicBezTo>
                    <a:pt x="3007826" y="747496"/>
                    <a:pt x="3018364" y="750125"/>
                    <a:pt x="3028260" y="754083"/>
                  </a:cubicBezTo>
                  <a:cubicBezTo>
                    <a:pt x="3032219" y="765958"/>
                    <a:pt x="3034538" y="778513"/>
                    <a:pt x="3040136" y="789709"/>
                  </a:cubicBezTo>
                  <a:cubicBezTo>
                    <a:pt x="3048053" y="805543"/>
                    <a:pt x="3058288" y="820416"/>
                    <a:pt x="3063886" y="837210"/>
                  </a:cubicBezTo>
                  <a:cubicBezTo>
                    <a:pt x="3065865" y="843148"/>
                    <a:pt x="3068104" y="849005"/>
                    <a:pt x="3069824" y="855023"/>
                  </a:cubicBezTo>
                  <a:cubicBezTo>
                    <a:pt x="3084744" y="907239"/>
                    <a:pt x="3067457" y="853858"/>
                    <a:pt x="3081699" y="896587"/>
                  </a:cubicBezTo>
                  <a:cubicBezTo>
                    <a:pt x="3083678" y="916379"/>
                    <a:pt x="3083164" y="936582"/>
                    <a:pt x="3087637" y="955963"/>
                  </a:cubicBezTo>
                  <a:cubicBezTo>
                    <a:pt x="3089242" y="962916"/>
                    <a:pt x="3097634" y="966891"/>
                    <a:pt x="3099512" y="973776"/>
                  </a:cubicBezTo>
                  <a:cubicBezTo>
                    <a:pt x="3103711" y="989171"/>
                    <a:pt x="3102827" y="1005538"/>
                    <a:pt x="3105450" y="1021278"/>
                  </a:cubicBezTo>
                  <a:cubicBezTo>
                    <a:pt x="3106792" y="1029327"/>
                    <a:pt x="3109409" y="1037111"/>
                    <a:pt x="3111388" y="1045028"/>
                  </a:cubicBezTo>
                  <a:cubicBezTo>
                    <a:pt x="3109409" y="1126176"/>
                    <a:pt x="3110972" y="1207489"/>
                    <a:pt x="3105450" y="1288473"/>
                  </a:cubicBezTo>
                  <a:cubicBezTo>
                    <a:pt x="3104965" y="1295593"/>
                    <a:pt x="3096766" y="1299903"/>
                    <a:pt x="3093575" y="1306286"/>
                  </a:cubicBezTo>
                  <a:cubicBezTo>
                    <a:pt x="3090776" y="1311884"/>
                    <a:pt x="3090436" y="1318501"/>
                    <a:pt x="3087637" y="1324099"/>
                  </a:cubicBezTo>
                  <a:cubicBezTo>
                    <a:pt x="3080146" y="1339082"/>
                    <a:pt x="3074933" y="1342741"/>
                    <a:pt x="3063886" y="1353787"/>
                  </a:cubicBezTo>
                  <a:cubicBezTo>
                    <a:pt x="3059928" y="1361704"/>
                    <a:pt x="3056702" y="1370032"/>
                    <a:pt x="3052011" y="1377538"/>
                  </a:cubicBezTo>
                  <a:cubicBezTo>
                    <a:pt x="3036519" y="1402326"/>
                    <a:pt x="3020156" y="1415330"/>
                    <a:pt x="2998572" y="1436914"/>
                  </a:cubicBezTo>
                  <a:cubicBezTo>
                    <a:pt x="2990655" y="1444831"/>
                    <a:pt x="2983778" y="1453947"/>
                    <a:pt x="2974821" y="1460665"/>
                  </a:cubicBezTo>
                  <a:cubicBezTo>
                    <a:pt x="2897244" y="1518850"/>
                    <a:pt x="2994004" y="1446964"/>
                    <a:pt x="2933258" y="1490353"/>
                  </a:cubicBezTo>
                  <a:cubicBezTo>
                    <a:pt x="2925205" y="1496105"/>
                    <a:pt x="2917741" y="1502677"/>
                    <a:pt x="2909507" y="1508166"/>
                  </a:cubicBezTo>
                  <a:cubicBezTo>
                    <a:pt x="2899905" y="1514568"/>
                    <a:pt x="2889052" y="1519055"/>
                    <a:pt x="2879819" y="1525979"/>
                  </a:cubicBezTo>
                  <a:cubicBezTo>
                    <a:pt x="2831678" y="1562085"/>
                    <a:pt x="2894888" y="1527352"/>
                    <a:pt x="2838255" y="1555667"/>
                  </a:cubicBezTo>
                  <a:cubicBezTo>
                    <a:pt x="2824859" y="1595860"/>
                    <a:pt x="2843736" y="1555059"/>
                    <a:pt x="2814505" y="1579418"/>
                  </a:cubicBezTo>
                  <a:cubicBezTo>
                    <a:pt x="2772332" y="1614563"/>
                    <a:pt x="2822343" y="1596757"/>
                    <a:pt x="2772941" y="1609106"/>
                  </a:cubicBezTo>
                  <a:cubicBezTo>
                    <a:pt x="2768983" y="1615044"/>
                    <a:pt x="2766638" y="1622461"/>
                    <a:pt x="2761066" y="1626919"/>
                  </a:cubicBezTo>
                  <a:cubicBezTo>
                    <a:pt x="2754980" y="1631788"/>
                    <a:pt x="2715043" y="1638499"/>
                    <a:pt x="2713564" y="1638795"/>
                  </a:cubicBezTo>
                  <a:cubicBezTo>
                    <a:pt x="2707626" y="1642753"/>
                    <a:pt x="2702433" y="1648164"/>
                    <a:pt x="2695751" y="1650670"/>
                  </a:cubicBezTo>
                  <a:cubicBezTo>
                    <a:pt x="2686302" y="1654214"/>
                    <a:pt x="2675887" y="1654296"/>
                    <a:pt x="2666063" y="1656608"/>
                  </a:cubicBezTo>
                  <a:cubicBezTo>
                    <a:pt x="2642232" y="1662215"/>
                    <a:pt x="2618562" y="1668484"/>
                    <a:pt x="2594811" y="1674421"/>
                  </a:cubicBezTo>
                  <a:lnTo>
                    <a:pt x="2571060" y="1680358"/>
                  </a:lnTo>
                  <a:cubicBezTo>
                    <a:pt x="2511684" y="1678379"/>
                    <a:pt x="2452249" y="1677716"/>
                    <a:pt x="2392931" y="1674421"/>
                  </a:cubicBezTo>
                  <a:cubicBezTo>
                    <a:pt x="2380910" y="1673753"/>
                    <a:pt x="2368578" y="1672710"/>
                    <a:pt x="2357305" y="1668483"/>
                  </a:cubicBezTo>
                  <a:cubicBezTo>
                    <a:pt x="2352063" y="1666517"/>
                    <a:pt x="2350229" y="1659488"/>
                    <a:pt x="2345429" y="1656608"/>
                  </a:cubicBezTo>
                  <a:cubicBezTo>
                    <a:pt x="2340062" y="1653388"/>
                    <a:pt x="2333299" y="1653293"/>
                    <a:pt x="2327616" y="1650670"/>
                  </a:cubicBezTo>
                  <a:cubicBezTo>
                    <a:pt x="2307525" y="1641397"/>
                    <a:pt x="2289707" y="1626349"/>
                    <a:pt x="2268240" y="1620982"/>
                  </a:cubicBezTo>
                  <a:cubicBezTo>
                    <a:pt x="2234698" y="1612596"/>
                    <a:pt x="2252491" y="1616645"/>
                    <a:pt x="2214801" y="1609106"/>
                  </a:cubicBezTo>
                  <a:cubicBezTo>
                    <a:pt x="2210842" y="1603168"/>
                    <a:pt x="2207971" y="1596339"/>
                    <a:pt x="2202925" y="1591293"/>
                  </a:cubicBezTo>
                  <a:cubicBezTo>
                    <a:pt x="2191415" y="1579783"/>
                    <a:pt x="2181786" y="1578309"/>
                    <a:pt x="2167299" y="1573480"/>
                  </a:cubicBezTo>
                  <a:cubicBezTo>
                    <a:pt x="2133457" y="1539638"/>
                    <a:pt x="2167602" y="1567673"/>
                    <a:pt x="2125736" y="1549730"/>
                  </a:cubicBezTo>
                  <a:cubicBezTo>
                    <a:pt x="2107527" y="1541926"/>
                    <a:pt x="2105214" y="1532628"/>
                    <a:pt x="2090110" y="1520041"/>
                  </a:cubicBezTo>
                  <a:cubicBezTo>
                    <a:pt x="2084628" y="1515473"/>
                    <a:pt x="2078235" y="1512124"/>
                    <a:pt x="2072297" y="1508166"/>
                  </a:cubicBezTo>
                  <a:cubicBezTo>
                    <a:pt x="2060886" y="1491051"/>
                    <a:pt x="2054993" y="1479689"/>
                    <a:pt x="2036671" y="1466602"/>
                  </a:cubicBezTo>
                  <a:cubicBezTo>
                    <a:pt x="2031578" y="1462964"/>
                    <a:pt x="2024796" y="1462644"/>
                    <a:pt x="2018858" y="1460665"/>
                  </a:cubicBezTo>
                  <a:cubicBezTo>
                    <a:pt x="2007527" y="1426674"/>
                    <a:pt x="2022186" y="1456656"/>
                    <a:pt x="1989170" y="1430976"/>
                  </a:cubicBezTo>
                  <a:cubicBezTo>
                    <a:pt x="1978123" y="1422384"/>
                    <a:pt x="1972758" y="1405714"/>
                    <a:pt x="1959481" y="1401288"/>
                  </a:cubicBezTo>
                  <a:lnTo>
                    <a:pt x="1923855" y="1389413"/>
                  </a:lnTo>
                  <a:cubicBezTo>
                    <a:pt x="1917917" y="1385455"/>
                    <a:pt x="1912425" y="1380729"/>
                    <a:pt x="1906042" y="1377538"/>
                  </a:cubicBezTo>
                  <a:cubicBezTo>
                    <a:pt x="1900444" y="1374739"/>
                    <a:pt x="1893322" y="1375238"/>
                    <a:pt x="1888229" y="1371600"/>
                  </a:cubicBezTo>
                  <a:cubicBezTo>
                    <a:pt x="1828503" y="1328937"/>
                    <a:pt x="1901949" y="1362836"/>
                    <a:pt x="1834790" y="1335974"/>
                  </a:cubicBezTo>
                  <a:lnTo>
                    <a:pt x="1775414" y="1276597"/>
                  </a:lnTo>
                  <a:cubicBezTo>
                    <a:pt x="1764366" y="1265549"/>
                    <a:pt x="1759155" y="1261894"/>
                    <a:pt x="1751663" y="1246909"/>
                  </a:cubicBezTo>
                  <a:cubicBezTo>
                    <a:pt x="1726212" y="1196006"/>
                    <a:pt x="1753099" y="1237547"/>
                    <a:pt x="1727912" y="1193470"/>
                  </a:cubicBezTo>
                  <a:cubicBezTo>
                    <a:pt x="1724371" y="1187274"/>
                    <a:pt x="1718935" y="1182178"/>
                    <a:pt x="1716037" y="1175657"/>
                  </a:cubicBezTo>
                  <a:cubicBezTo>
                    <a:pt x="1710953" y="1164218"/>
                    <a:pt x="1708811" y="1151653"/>
                    <a:pt x="1704162" y="1140031"/>
                  </a:cubicBezTo>
                  <a:cubicBezTo>
                    <a:pt x="1677761" y="1074028"/>
                    <a:pt x="1692235" y="1098391"/>
                    <a:pt x="1668536" y="1062841"/>
                  </a:cubicBezTo>
                  <a:cubicBezTo>
                    <a:pt x="1654899" y="1008297"/>
                    <a:pt x="1674607" y="1064493"/>
                    <a:pt x="1644785" y="1027215"/>
                  </a:cubicBezTo>
                  <a:cubicBezTo>
                    <a:pt x="1612010" y="986246"/>
                    <a:pt x="1672080" y="1031557"/>
                    <a:pt x="1621034" y="997527"/>
                  </a:cubicBezTo>
                  <a:cubicBezTo>
                    <a:pt x="1619055" y="991589"/>
                    <a:pt x="1618735" y="984807"/>
                    <a:pt x="1615097" y="979714"/>
                  </a:cubicBezTo>
                  <a:cubicBezTo>
                    <a:pt x="1608589" y="970603"/>
                    <a:pt x="1591346" y="955963"/>
                    <a:pt x="1591346" y="955963"/>
                  </a:cubicBezTo>
                  <a:cubicBezTo>
                    <a:pt x="1578608" y="917750"/>
                    <a:pt x="1595395" y="959258"/>
                    <a:pt x="1567595" y="920338"/>
                  </a:cubicBezTo>
                  <a:cubicBezTo>
                    <a:pt x="1562450" y="913135"/>
                    <a:pt x="1561386" y="903387"/>
                    <a:pt x="1555720" y="896587"/>
                  </a:cubicBezTo>
                  <a:cubicBezTo>
                    <a:pt x="1546867" y="885963"/>
                    <a:pt x="1532251" y="882827"/>
                    <a:pt x="1520094" y="878774"/>
                  </a:cubicBezTo>
                  <a:cubicBezTo>
                    <a:pt x="1516136" y="868878"/>
                    <a:pt x="1513507" y="858340"/>
                    <a:pt x="1508219" y="849086"/>
                  </a:cubicBezTo>
                  <a:cubicBezTo>
                    <a:pt x="1505442" y="844225"/>
                    <a:pt x="1499841" y="841581"/>
                    <a:pt x="1496344" y="837210"/>
                  </a:cubicBezTo>
                  <a:cubicBezTo>
                    <a:pt x="1473726" y="808937"/>
                    <a:pt x="1497189" y="827877"/>
                    <a:pt x="1466655" y="807522"/>
                  </a:cubicBezTo>
                  <a:cubicBezTo>
                    <a:pt x="1440998" y="756206"/>
                    <a:pt x="1470943" y="802102"/>
                    <a:pt x="1436967" y="777834"/>
                  </a:cubicBezTo>
                  <a:cubicBezTo>
                    <a:pt x="1427856" y="771326"/>
                    <a:pt x="1413216" y="754083"/>
                    <a:pt x="1413216" y="754083"/>
                  </a:cubicBezTo>
                  <a:cubicBezTo>
                    <a:pt x="1411237" y="748145"/>
                    <a:pt x="1410917" y="741363"/>
                    <a:pt x="1407279" y="736270"/>
                  </a:cubicBezTo>
                  <a:cubicBezTo>
                    <a:pt x="1400771" y="727159"/>
                    <a:pt x="1388535" y="722533"/>
                    <a:pt x="1383528" y="712519"/>
                  </a:cubicBezTo>
                  <a:cubicBezTo>
                    <a:pt x="1379570" y="704602"/>
                    <a:pt x="1375140" y="696904"/>
                    <a:pt x="1371653" y="688769"/>
                  </a:cubicBezTo>
                  <a:cubicBezTo>
                    <a:pt x="1369187" y="683016"/>
                    <a:pt x="1363736" y="704603"/>
                    <a:pt x="1353840" y="68876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000082">
                    <a:alpha val="32000"/>
                  </a:srgbClr>
                </a:gs>
                <a:gs pos="3000">
                  <a:srgbClr val="66008F"/>
                </a:gs>
                <a:gs pos="99000">
                  <a:srgbClr val="FF0000"/>
                </a:gs>
                <a:gs pos="54000">
                  <a:srgbClr val="FF8200">
                    <a:alpha val="37000"/>
                    <a:lumMod val="94000"/>
                    <a:lumOff val="6000"/>
                  </a:srgbClr>
                </a:gs>
              </a:gsLst>
              <a:lin ang="135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65202" y="2298698"/>
              <a:ext cx="12827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400" b="1" dirty="0" smtClean="0"/>
                <a:t>1064nm</a:t>
              </a:r>
              <a:r>
                <a:rPr lang="da-DK" sz="2400" dirty="0" smtClean="0"/>
                <a:t> </a:t>
              </a:r>
            </a:p>
          </p:txBody>
        </p:sp>
        <p:sp>
          <p:nvSpPr>
            <p:cNvPr id="15" name="Chord 14"/>
            <p:cNvSpPr/>
            <p:nvPr/>
          </p:nvSpPr>
          <p:spPr>
            <a:xfrm rot="1529831">
              <a:off x="1328371" y="2158154"/>
              <a:ext cx="320634" cy="332509"/>
            </a:xfrm>
            <a:prstGeom prst="chord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8538" y="2037088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800" b="1" dirty="0" smtClean="0"/>
                <a:t>D1</a:t>
              </a:r>
              <a:endParaRPr lang="en-US" sz="28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597170">
              <a:off x="3388823" y="2529084"/>
              <a:ext cx="14611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400" b="1" dirty="0" smtClean="0"/>
                <a:t>Entangled</a:t>
              </a:r>
            </a:p>
            <a:p>
              <a:pPr algn="ctr"/>
              <a:r>
                <a:rPr lang="da-DK" sz="2400" b="1" dirty="0" smtClean="0"/>
                <a:t>light</a:t>
              </a:r>
              <a:endParaRPr lang="en-US" sz="2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6283" y="1989433"/>
              <a:ext cx="1135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400" b="1" dirty="0" smtClean="0"/>
                <a:t>852nm</a:t>
              </a:r>
              <a:r>
                <a:rPr lang="da-DK" sz="2400" dirty="0" smtClean="0"/>
                <a:t> </a:t>
              </a:r>
            </a:p>
          </p:txBody>
        </p:sp>
        <p:cxnSp>
          <p:nvCxnSpPr>
            <p:cNvPr id="22" name="Straight Arrow Connector 21"/>
            <p:cNvCxnSpPr>
              <a:stCxn id="12" idx="41"/>
              <a:endCxn id="15" idx="2"/>
            </p:cNvCxnSpPr>
            <p:nvPr/>
          </p:nvCxnSpPr>
          <p:spPr>
            <a:xfrm flipH="1" flipV="1">
              <a:off x="1551715" y="2326298"/>
              <a:ext cx="1837474" cy="1506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1978921" y="2037088"/>
              <a:ext cx="1050877" cy="6242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 smtClean="0"/>
                <a:t>Spins</a:t>
              </a:r>
              <a:endParaRPr lang="en-US" sz="2400" dirty="0"/>
            </a:p>
          </p:txBody>
        </p:sp>
        <p:sp>
          <p:nvSpPr>
            <p:cNvPr id="23" name="Chord 22"/>
            <p:cNvSpPr/>
            <p:nvPr/>
          </p:nvSpPr>
          <p:spPr>
            <a:xfrm rot="12342772">
              <a:off x="8096874" y="2364914"/>
              <a:ext cx="320634" cy="332509"/>
            </a:xfrm>
            <a:prstGeom prst="chord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73461" y="2226557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800" b="1" dirty="0" smtClean="0"/>
                <a:t>D2</a:t>
              </a:r>
              <a:endParaRPr lang="en-US" sz="2800" b="1" dirty="0"/>
            </a:p>
          </p:txBody>
        </p:sp>
        <p:cxnSp>
          <p:nvCxnSpPr>
            <p:cNvPr id="26" name="Straight Arrow Connector 25"/>
            <p:cNvCxnSpPr>
              <a:stCxn id="12" idx="101"/>
              <a:endCxn id="23" idx="2"/>
            </p:cNvCxnSpPr>
            <p:nvPr/>
          </p:nvCxnSpPr>
          <p:spPr>
            <a:xfrm flipV="1">
              <a:off x="6193289" y="2529042"/>
              <a:ext cx="2000883" cy="6182"/>
            </a:xfrm>
            <a:prstGeom prst="straightConnector1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6646626" y="2196312"/>
              <a:ext cx="1050877" cy="6242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 smtClean="0"/>
                <a:t>GWI</a:t>
              </a:r>
              <a:endParaRPr lang="en-US" sz="24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536009" y="505071"/>
            <a:ext cx="165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17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569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5713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dirty="0" smtClean="0">
                <a:latin typeface="Times New Roman" pitchFamily="18" charset="0"/>
                <a:cs typeface="Times New Roman" pitchFamily="18" charset="0"/>
              </a:rPr>
              <a:t>Measurement beyond SQL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23" y="1219200"/>
            <a:ext cx="897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Bradley Hand ITC" pitchFamily="66" charset="0"/>
              </a:rPr>
              <a:t>1. Define trajectory relative to a quantum reference </a:t>
            </a:r>
            <a:endParaRPr lang="en-US" sz="3200" b="1" dirty="0">
              <a:latin typeface="Bradley Hand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7" y="2081390"/>
            <a:ext cx="8978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radley Hand ITC" pitchFamily="66" charset="0"/>
              </a:rPr>
              <a:t>2</a:t>
            </a:r>
            <a:r>
              <a:rPr lang="en-US" sz="3200" b="1" dirty="0" smtClean="0">
                <a:latin typeface="Bradley Hand ITC" pitchFamily="66" charset="0"/>
              </a:rPr>
              <a:t>. Reference system has an effective negative mass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565" y="3002148"/>
            <a:ext cx="6907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radley Hand ITC" pitchFamily="66" charset="0"/>
              </a:rPr>
              <a:t>3</a:t>
            </a:r>
            <a:r>
              <a:rPr lang="en-US" sz="3200" b="1" dirty="0" smtClean="0">
                <a:latin typeface="Bradley Hand ITC" pitchFamily="66" charset="0"/>
              </a:rPr>
              <a:t>. Entangled state of the reference and </a:t>
            </a:r>
          </a:p>
          <a:p>
            <a:r>
              <a:rPr lang="en-US" sz="3200" b="1" dirty="0" smtClean="0">
                <a:latin typeface="Bradley Hand ITC" pitchFamily="66" charset="0"/>
              </a:rPr>
              <a:t>the probed systems is generated</a:t>
            </a:r>
            <a:endParaRPr lang="en-US" sz="3200" b="1" dirty="0">
              <a:latin typeface="Bradley Hand ITC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433" y="4814201"/>
            <a:ext cx="93255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r>
              <a:rPr lang="en-US" dirty="0" smtClean="0"/>
              <a:t>“</a:t>
            </a:r>
            <a:r>
              <a:rPr lang="en-US" dirty="0"/>
              <a:t>Establishing Einstein-</a:t>
            </a:r>
            <a:r>
              <a:rPr lang="en-US" dirty="0" err="1"/>
              <a:t>Podolsky</a:t>
            </a:r>
            <a:r>
              <a:rPr lang="en-US" dirty="0"/>
              <a:t>-Rosen channels between </a:t>
            </a:r>
            <a:r>
              <a:rPr lang="en-US" dirty="0" err="1"/>
              <a:t>nanomechanics</a:t>
            </a:r>
            <a:r>
              <a:rPr lang="en-US" dirty="0"/>
              <a:t> and </a:t>
            </a:r>
          </a:p>
          <a:p>
            <a:r>
              <a:rPr lang="en-US" dirty="0"/>
              <a:t>atomic ensembles”. K. Hammerer, M. </a:t>
            </a:r>
            <a:r>
              <a:rPr lang="en-US" dirty="0" err="1"/>
              <a:t>Aspelmeyer</a:t>
            </a:r>
            <a:r>
              <a:rPr lang="en-US" dirty="0"/>
              <a:t>, ESP, P. </a:t>
            </a:r>
            <a:r>
              <a:rPr lang="en-US" dirty="0" err="1"/>
              <a:t>Zoller</a:t>
            </a:r>
            <a:r>
              <a:rPr lang="en-US" dirty="0"/>
              <a:t>.  </a:t>
            </a:r>
            <a:r>
              <a:rPr lang="en-US" b="1" dirty="0"/>
              <a:t>PRL</a:t>
            </a:r>
            <a:r>
              <a:rPr lang="en-US" dirty="0"/>
              <a:t> 102, 020501 (</a:t>
            </a:r>
            <a:r>
              <a:rPr lang="en-US" b="1" dirty="0"/>
              <a:t>2009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“Trajectories without quantum uncertainties”. K. Hammerer and ESP,  </a:t>
            </a:r>
            <a:r>
              <a:rPr lang="en-US" b="1" dirty="0" err="1" smtClean="0"/>
              <a:t>Annalen</a:t>
            </a:r>
            <a:r>
              <a:rPr lang="en-US" b="1" dirty="0" smtClean="0"/>
              <a:t> </a:t>
            </a:r>
            <a:r>
              <a:rPr lang="en-US" b="1" dirty="0"/>
              <a:t>der </a:t>
            </a:r>
            <a:r>
              <a:rPr lang="en-US" b="1" dirty="0" err="1"/>
              <a:t>Physik</a:t>
            </a:r>
            <a:r>
              <a:rPr lang="en-US" b="1" dirty="0"/>
              <a:t> </a:t>
            </a:r>
            <a:r>
              <a:rPr lang="en-US" b="1" dirty="0" smtClean="0"/>
              <a:t>. (2015)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8838" y="3925687"/>
            <a:ext cx="2503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also: </a:t>
            </a:r>
          </a:p>
          <a:p>
            <a:r>
              <a:rPr lang="en-US" dirty="0" smtClean="0"/>
              <a:t>Tsai and Caves, PRL 2010</a:t>
            </a:r>
          </a:p>
          <a:p>
            <a:r>
              <a:rPr lang="en-US" dirty="0"/>
              <a:t>M. Ozawa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2094" y="16136"/>
            <a:ext cx="176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18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56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041138"/>
              </p:ext>
            </p:extLst>
          </p:nvPr>
        </p:nvGraphicFramePr>
        <p:xfrm>
          <a:off x="89341" y="635134"/>
          <a:ext cx="4505514" cy="3665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29" name="Acrobat Document" r:id="rId3" imgW="2466717" imgH="1514416" progId="AcroExch.Document.DC">
                  <p:embed/>
                </p:oleObj>
              </mc:Choice>
              <mc:Fallback>
                <p:oleObj name="Acrobat Document" r:id="rId3" imgW="2466717" imgH="1514416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41" y="635134"/>
                        <a:ext cx="4505514" cy="3665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Rectangle 66"/>
          <p:cNvSpPr/>
          <p:nvPr/>
        </p:nvSpPr>
        <p:spPr>
          <a:xfrm>
            <a:off x="2601967" y="952478"/>
            <a:ext cx="970280" cy="1213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91075" y="514252"/>
            <a:ext cx="2127862" cy="1681465"/>
            <a:chOff x="981869" y="1362568"/>
            <a:chExt cx="2579294" cy="1936127"/>
          </a:xfrm>
        </p:grpSpPr>
        <p:cxnSp>
          <p:nvCxnSpPr>
            <p:cNvPr id="74" name="Straight Arrow Connector 73"/>
            <p:cNvCxnSpPr/>
            <p:nvPr/>
          </p:nvCxnSpPr>
          <p:spPr>
            <a:xfrm flipV="1">
              <a:off x="2468697" y="2602832"/>
              <a:ext cx="1092466" cy="13510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981869" y="1362568"/>
              <a:ext cx="2364579" cy="1594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800" dirty="0" smtClean="0"/>
                <a:t>Ground+</a:t>
              </a:r>
            </a:p>
            <a:p>
              <a:r>
                <a:rPr lang="da-DK" sz="2800" dirty="0" smtClean="0"/>
                <a:t>2.2 vacuum </a:t>
              </a:r>
            </a:p>
            <a:p>
              <a:r>
                <a:rPr lang="da-DK" sz="2800" dirty="0" smtClean="0"/>
                <a:t>BA</a:t>
              </a:r>
              <a:endParaRPr lang="en-US" sz="2800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1598342" y="2909925"/>
              <a:ext cx="783047" cy="388770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5427684" y="23112"/>
            <a:ext cx="3668440" cy="456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9" name="Freeform 21"/>
          <p:cNvSpPr>
            <a:spLocks/>
          </p:cNvSpPr>
          <p:nvPr/>
        </p:nvSpPr>
        <p:spPr bwMode="auto">
          <a:xfrm rot="1064419">
            <a:off x="7593648" y="2432568"/>
            <a:ext cx="1141187" cy="1637669"/>
          </a:xfrm>
          <a:custGeom>
            <a:avLst/>
            <a:gdLst>
              <a:gd name="T0" fmla="*/ 0 w 384"/>
              <a:gd name="T1" fmla="*/ 10126 h 296"/>
              <a:gd name="T2" fmla="*/ 323850 w 384"/>
              <a:gd name="T3" fmla="*/ 10126 h 296"/>
              <a:gd name="T4" fmla="*/ 647700 w 384"/>
              <a:gd name="T5" fmla="*/ 10126 h 296"/>
              <a:gd name="T6" fmla="*/ 971550 w 384"/>
              <a:gd name="T7" fmla="*/ 70880 h 296"/>
              <a:gd name="T8" fmla="*/ 1295400 w 384"/>
              <a:gd name="T9" fmla="*/ 374650 h 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296">
                <a:moveTo>
                  <a:pt x="0" y="8"/>
                </a:moveTo>
                <a:cubicBezTo>
                  <a:pt x="32" y="8"/>
                  <a:pt x="64" y="8"/>
                  <a:pt x="96" y="8"/>
                </a:cubicBezTo>
                <a:cubicBezTo>
                  <a:pt x="128" y="8"/>
                  <a:pt x="160" y="0"/>
                  <a:pt x="192" y="8"/>
                </a:cubicBezTo>
                <a:cubicBezTo>
                  <a:pt x="224" y="16"/>
                  <a:pt x="256" y="8"/>
                  <a:pt x="288" y="56"/>
                </a:cubicBezTo>
                <a:cubicBezTo>
                  <a:pt x="320" y="104"/>
                  <a:pt x="368" y="256"/>
                  <a:pt x="384" y="296"/>
                </a:cubicBez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AutoShape 2"/>
          <p:cNvSpPr>
            <a:spLocks noChangeArrowheads="1"/>
          </p:cNvSpPr>
          <p:nvPr/>
        </p:nvSpPr>
        <p:spPr bwMode="auto">
          <a:xfrm rot="16200000">
            <a:off x="4258946" y="1800932"/>
            <a:ext cx="990600" cy="9144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>
                  <a:alpha val="35001"/>
                </a:schemeClr>
              </a:gs>
              <a:gs pos="50000">
                <a:schemeClr val="accent1">
                  <a:gamma/>
                  <a:shade val="46275"/>
                  <a:invGamma/>
                  <a:alpha val="49001"/>
                </a:schemeClr>
              </a:gs>
              <a:gs pos="100000">
                <a:schemeClr val="accent1">
                  <a:alpha val="35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Oval 3"/>
          <p:cNvSpPr>
            <a:spLocks noChangeArrowheads="1"/>
          </p:cNvSpPr>
          <p:nvPr/>
        </p:nvSpPr>
        <p:spPr bwMode="auto">
          <a:xfrm>
            <a:off x="5135246" y="943682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V="1">
            <a:off x="4830446" y="943682"/>
            <a:ext cx="381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7109" name="Group 5"/>
          <p:cNvGrpSpPr>
            <a:grpSpLocks/>
          </p:cNvGrpSpPr>
          <p:nvPr/>
        </p:nvGrpSpPr>
        <p:grpSpPr bwMode="auto">
          <a:xfrm>
            <a:off x="4297046" y="791282"/>
            <a:ext cx="685800" cy="1600200"/>
            <a:chOff x="1680" y="444"/>
            <a:chExt cx="432" cy="1008"/>
          </a:xfrm>
        </p:grpSpPr>
        <p:sp>
          <p:nvSpPr>
            <p:cNvPr id="39980" name="Line 6"/>
            <p:cNvSpPr>
              <a:spLocks noChangeShapeType="1"/>
            </p:cNvSpPr>
            <p:nvPr/>
          </p:nvSpPr>
          <p:spPr bwMode="auto">
            <a:xfrm flipV="1">
              <a:off x="2016" y="444"/>
              <a:ext cx="48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" name="Line 7"/>
            <p:cNvSpPr>
              <a:spLocks noChangeShapeType="1"/>
            </p:cNvSpPr>
            <p:nvPr/>
          </p:nvSpPr>
          <p:spPr bwMode="auto">
            <a:xfrm flipH="1" flipV="1">
              <a:off x="1776" y="588"/>
              <a:ext cx="24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" name="Line 8"/>
            <p:cNvSpPr>
              <a:spLocks noChangeShapeType="1"/>
            </p:cNvSpPr>
            <p:nvPr/>
          </p:nvSpPr>
          <p:spPr bwMode="auto">
            <a:xfrm flipH="1" flipV="1">
              <a:off x="1920" y="444"/>
              <a:ext cx="96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" name="Line 9"/>
            <p:cNvSpPr>
              <a:spLocks noChangeShapeType="1"/>
            </p:cNvSpPr>
            <p:nvPr/>
          </p:nvSpPr>
          <p:spPr bwMode="auto">
            <a:xfrm flipH="1" flipV="1">
              <a:off x="1776" y="492"/>
              <a:ext cx="24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" name="Line 10"/>
            <p:cNvSpPr>
              <a:spLocks noChangeShapeType="1"/>
            </p:cNvSpPr>
            <p:nvPr/>
          </p:nvSpPr>
          <p:spPr bwMode="auto">
            <a:xfrm flipH="1" flipV="1">
              <a:off x="1680" y="540"/>
              <a:ext cx="336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" name="Line 11"/>
            <p:cNvSpPr>
              <a:spLocks noChangeShapeType="1"/>
            </p:cNvSpPr>
            <p:nvPr/>
          </p:nvSpPr>
          <p:spPr bwMode="auto">
            <a:xfrm flipV="1">
              <a:off x="2016" y="636"/>
              <a:ext cx="9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2" name="Line 12"/>
          <p:cNvSpPr>
            <a:spLocks noChangeShapeType="1"/>
          </p:cNvSpPr>
          <p:nvPr/>
        </p:nvSpPr>
        <p:spPr bwMode="auto">
          <a:xfrm flipV="1">
            <a:off x="3961588" y="867482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Oval 13"/>
          <p:cNvSpPr>
            <a:spLocks noChangeArrowheads="1"/>
          </p:cNvSpPr>
          <p:nvPr/>
        </p:nvSpPr>
        <p:spPr bwMode="auto">
          <a:xfrm>
            <a:off x="6626421" y="115323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Line 14"/>
          <p:cNvSpPr>
            <a:spLocks noChangeShapeType="1"/>
          </p:cNvSpPr>
          <p:nvPr/>
        </p:nvSpPr>
        <p:spPr bwMode="auto">
          <a:xfrm flipV="1">
            <a:off x="6397821" y="1172282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7119" name="Group 15"/>
          <p:cNvGrpSpPr>
            <a:grpSpLocks/>
          </p:cNvGrpSpPr>
          <p:nvPr/>
        </p:nvGrpSpPr>
        <p:grpSpPr bwMode="auto">
          <a:xfrm>
            <a:off x="6169221" y="791282"/>
            <a:ext cx="228600" cy="1524000"/>
            <a:chOff x="3024" y="444"/>
            <a:chExt cx="144" cy="960"/>
          </a:xfrm>
        </p:grpSpPr>
        <p:sp>
          <p:nvSpPr>
            <p:cNvPr id="39978" name="Line 16"/>
            <p:cNvSpPr>
              <a:spLocks noChangeShapeType="1"/>
            </p:cNvSpPr>
            <p:nvPr/>
          </p:nvSpPr>
          <p:spPr bwMode="auto">
            <a:xfrm flipV="1">
              <a:off x="3168" y="540"/>
              <a:ext cx="0" cy="8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Line 17"/>
            <p:cNvSpPr>
              <a:spLocks noChangeShapeType="1"/>
            </p:cNvSpPr>
            <p:nvPr/>
          </p:nvSpPr>
          <p:spPr bwMode="auto">
            <a:xfrm flipH="1" flipV="1">
              <a:off x="3024" y="444"/>
              <a:ext cx="144" cy="96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6" name="Line 18"/>
          <p:cNvSpPr>
            <a:spLocks noChangeShapeType="1"/>
          </p:cNvSpPr>
          <p:nvPr/>
        </p:nvSpPr>
        <p:spPr bwMode="auto">
          <a:xfrm>
            <a:off x="6016821" y="715082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9"/>
          <p:cNvSpPr>
            <a:spLocks noChangeShapeType="1"/>
          </p:cNvSpPr>
          <p:nvPr/>
        </p:nvSpPr>
        <p:spPr bwMode="auto">
          <a:xfrm flipV="1">
            <a:off x="6397821" y="486482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AutoShape 20"/>
          <p:cNvSpPr>
            <a:spLocks noChangeArrowheads="1"/>
          </p:cNvSpPr>
          <p:nvPr/>
        </p:nvSpPr>
        <p:spPr bwMode="auto">
          <a:xfrm flipH="1">
            <a:off x="7626958" y="1877132"/>
            <a:ext cx="304800" cy="762000"/>
          </a:xfrm>
          <a:prstGeom prst="moon">
            <a:avLst>
              <a:gd name="adj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995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697203"/>
              </p:ext>
            </p:extLst>
          </p:nvPr>
        </p:nvGraphicFramePr>
        <p:xfrm>
          <a:off x="5144772" y="1077032"/>
          <a:ext cx="44767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30" name="Ligning" r:id="rId5" imgW="139639" imgH="253890" progId="Equation.3">
                  <p:embed/>
                </p:oleObj>
              </mc:Choice>
              <mc:Fallback>
                <p:oleObj name="Ligning" r:id="rId5" imgW="139639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4772" y="1077032"/>
                        <a:ext cx="44767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1" name="Text Box 23"/>
          <p:cNvSpPr txBox="1">
            <a:spLocks noChangeArrowheads="1"/>
          </p:cNvSpPr>
          <p:nvPr/>
        </p:nvSpPr>
        <p:spPr bwMode="auto">
          <a:xfrm>
            <a:off x="6915346" y="1213558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y</a:t>
            </a:r>
          </a:p>
        </p:txBody>
      </p:sp>
      <p:sp>
        <p:nvSpPr>
          <p:cNvPr id="39952" name="Text Box 24"/>
          <p:cNvSpPr txBox="1">
            <a:spLocks noChangeArrowheads="1"/>
          </p:cNvSpPr>
          <p:nvPr/>
        </p:nvSpPr>
        <p:spPr bwMode="auto">
          <a:xfrm>
            <a:off x="7083621" y="1477083"/>
            <a:ext cx="320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z</a:t>
            </a:r>
          </a:p>
        </p:txBody>
      </p:sp>
      <p:graphicFrame>
        <p:nvGraphicFramePr>
          <p:cNvPr id="3995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918093"/>
              </p:ext>
            </p:extLst>
          </p:nvPr>
        </p:nvGraphicFramePr>
        <p:xfrm>
          <a:off x="8009570" y="1667099"/>
          <a:ext cx="1055687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31" name="Equation" r:id="rId7" imgW="342751" imgH="253890" progId="Equation.DSMT4">
                  <p:embed/>
                </p:oleObj>
              </mc:Choice>
              <mc:Fallback>
                <p:oleObj name="Equation" r:id="rId7" imgW="342751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9570" y="1667099"/>
                        <a:ext cx="1055687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30" name="AutoShape 26"/>
          <p:cNvSpPr>
            <a:spLocks noChangeArrowheads="1"/>
          </p:cNvSpPr>
          <p:nvPr/>
        </p:nvSpPr>
        <p:spPr bwMode="auto">
          <a:xfrm>
            <a:off x="3763646" y="1858082"/>
            <a:ext cx="4097850" cy="838200"/>
          </a:xfrm>
          <a:prstGeom prst="homePlate">
            <a:avLst>
              <a:gd name="adj" fmla="val 71591"/>
            </a:avLst>
          </a:prstGeom>
          <a:gradFill rotWithShape="1">
            <a:gsLst>
              <a:gs pos="0">
                <a:srgbClr val="FF0000">
                  <a:alpha val="9000"/>
                </a:srgbClr>
              </a:gs>
              <a:gs pos="50000">
                <a:srgbClr val="FF0000">
                  <a:gamma/>
                  <a:shade val="46275"/>
                  <a:invGamma/>
                  <a:alpha val="30000"/>
                </a:srgbClr>
              </a:gs>
              <a:gs pos="100000">
                <a:srgbClr val="FF0000">
                  <a:alpha val="9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7132" name="Group 28"/>
          <p:cNvGrpSpPr>
            <a:grpSpLocks/>
          </p:cNvGrpSpPr>
          <p:nvPr/>
        </p:nvGrpSpPr>
        <p:grpSpPr bwMode="auto">
          <a:xfrm>
            <a:off x="4754247" y="1686632"/>
            <a:ext cx="581025" cy="1409700"/>
            <a:chOff x="1968" y="960"/>
            <a:chExt cx="366" cy="888"/>
          </a:xfrm>
        </p:grpSpPr>
        <p:sp>
          <p:nvSpPr>
            <p:cNvPr id="39976" name="AutoShape 29"/>
            <p:cNvSpPr>
              <a:spLocks noChangeArrowheads="1"/>
            </p:cNvSpPr>
            <p:nvPr/>
          </p:nvSpPr>
          <p:spPr bwMode="auto">
            <a:xfrm>
              <a:off x="1968" y="960"/>
              <a:ext cx="96" cy="864"/>
            </a:xfrm>
            <a:prstGeom prst="upArrow">
              <a:avLst>
                <a:gd name="adj1" fmla="val 50000"/>
                <a:gd name="adj2" fmla="val 225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9977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2112" y="1440"/>
              <a:ext cx="22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3333CC"/>
                    </a:solidFill>
                    <a:round/>
                    <a:headEnd/>
                    <a:tailEnd/>
                  </a:ln>
                  <a:solidFill>
                    <a:srgbClr val="B2B2B2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Arial Black"/>
                </a:rPr>
                <a:t>B</a:t>
              </a:r>
            </a:p>
          </p:txBody>
        </p:sp>
      </p:grpSp>
      <p:sp>
        <p:nvSpPr>
          <p:cNvPr id="47135" name="Oval 31"/>
          <p:cNvSpPr>
            <a:spLocks noChangeArrowheads="1"/>
          </p:cNvSpPr>
          <p:nvPr/>
        </p:nvSpPr>
        <p:spPr bwMode="auto">
          <a:xfrm>
            <a:off x="7467600" y="138183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Line 32"/>
          <p:cNvSpPr>
            <a:spLocks noChangeShapeType="1"/>
          </p:cNvSpPr>
          <p:nvPr/>
        </p:nvSpPr>
        <p:spPr bwMode="auto">
          <a:xfrm flipV="1">
            <a:off x="4830446" y="467432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Line 33"/>
          <p:cNvSpPr>
            <a:spLocks noChangeShapeType="1"/>
          </p:cNvSpPr>
          <p:nvPr/>
        </p:nvSpPr>
        <p:spPr bwMode="auto">
          <a:xfrm>
            <a:off x="3763646" y="924632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2" name="Text Box 34"/>
          <p:cNvSpPr txBox="1">
            <a:spLocks noChangeArrowheads="1"/>
          </p:cNvSpPr>
          <p:nvPr/>
        </p:nvSpPr>
        <p:spPr bwMode="auto">
          <a:xfrm>
            <a:off x="191075" y="2"/>
            <a:ext cx="47019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Times New Roman" pitchFamily="18" charset="0"/>
              </a:rPr>
              <a:t>Quantum back action onto spin oscillator</a:t>
            </a:r>
            <a:endParaRPr lang="en-US" sz="2000" b="1" dirty="0">
              <a:latin typeface="Times New Roman" pitchFamily="18" charset="0"/>
            </a:endParaRPr>
          </a:p>
        </p:txBody>
      </p:sp>
      <p:grpSp>
        <p:nvGrpSpPr>
          <p:cNvPr id="39964" name="Group 38"/>
          <p:cNvGrpSpPr>
            <a:grpSpLocks/>
          </p:cNvGrpSpPr>
          <p:nvPr/>
        </p:nvGrpSpPr>
        <p:grpSpPr bwMode="auto">
          <a:xfrm>
            <a:off x="5773725" y="2805820"/>
            <a:ext cx="1465260" cy="1319212"/>
            <a:chOff x="6325" y="1857"/>
            <a:chExt cx="923" cy="831"/>
          </a:xfrm>
        </p:grpSpPr>
        <p:sp>
          <p:nvSpPr>
            <p:cNvPr id="39965" name="Oval 39"/>
            <p:cNvSpPr>
              <a:spLocks noChangeArrowheads="1"/>
            </p:cNvSpPr>
            <p:nvPr/>
          </p:nvSpPr>
          <p:spPr bwMode="auto">
            <a:xfrm>
              <a:off x="6696" y="1926"/>
              <a:ext cx="168" cy="1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7" name="Line 41"/>
            <p:cNvSpPr>
              <a:spLocks noChangeShapeType="1"/>
            </p:cNvSpPr>
            <p:nvPr/>
          </p:nvSpPr>
          <p:spPr bwMode="auto">
            <a:xfrm>
              <a:off x="6661" y="2097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Line 42"/>
            <p:cNvSpPr>
              <a:spLocks noChangeShapeType="1"/>
            </p:cNvSpPr>
            <p:nvPr/>
          </p:nvSpPr>
          <p:spPr bwMode="auto">
            <a:xfrm>
              <a:off x="6325" y="2451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Line 43"/>
            <p:cNvSpPr>
              <a:spLocks noChangeShapeType="1"/>
            </p:cNvSpPr>
            <p:nvPr/>
          </p:nvSpPr>
          <p:spPr bwMode="auto">
            <a:xfrm>
              <a:off x="6613" y="2448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Line 44"/>
            <p:cNvSpPr>
              <a:spLocks noChangeShapeType="1"/>
            </p:cNvSpPr>
            <p:nvPr/>
          </p:nvSpPr>
          <p:spPr bwMode="auto">
            <a:xfrm>
              <a:off x="6874" y="2097"/>
              <a:ext cx="3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Line 45"/>
            <p:cNvSpPr>
              <a:spLocks noChangeShapeType="1"/>
            </p:cNvSpPr>
            <p:nvPr/>
          </p:nvSpPr>
          <p:spPr bwMode="auto">
            <a:xfrm>
              <a:off x="7098" y="1857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Line 46"/>
            <p:cNvSpPr>
              <a:spLocks noChangeShapeType="1"/>
            </p:cNvSpPr>
            <p:nvPr/>
          </p:nvSpPr>
          <p:spPr bwMode="auto">
            <a:xfrm flipV="1">
              <a:off x="7098" y="2448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7467600" y="4205160"/>
            <a:ext cx="1676400" cy="15962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Lock-in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amplifier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94113" y="4048832"/>
            <a:ext cx="5497287" cy="1905000"/>
            <a:chOff x="1894113" y="4267200"/>
            <a:chExt cx="5497287" cy="1905000"/>
          </a:xfrm>
        </p:grpSpPr>
        <p:sp>
          <p:nvSpPr>
            <p:cNvPr id="3" name="Right Arrow 2"/>
            <p:cNvSpPr/>
            <p:nvPr/>
          </p:nvSpPr>
          <p:spPr>
            <a:xfrm flipH="1">
              <a:off x="5737225" y="4267200"/>
              <a:ext cx="1654174" cy="9144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Cos </a:t>
              </a:r>
              <a:r>
                <a:rPr lang="en-US" sz="2800" dirty="0" err="1" smtClean="0">
                  <a:solidFill>
                    <a:schemeClr val="tx1"/>
                  </a:solidFill>
                  <a:latin typeface="Symbol" pitchFamily="18" charset="2"/>
                </a:rPr>
                <a:t>W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0" name="Right Arrow 49"/>
            <p:cNvSpPr/>
            <p:nvPr/>
          </p:nvSpPr>
          <p:spPr>
            <a:xfrm flipH="1">
              <a:off x="5737226" y="5257800"/>
              <a:ext cx="1654174" cy="9144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Sin </a:t>
              </a:r>
              <a:r>
                <a:rPr lang="en-US" sz="2800" dirty="0" err="1" smtClean="0">
                  <a:solidFill>
                    <a:schemeClr val="tx1"/>
                  </a:solidFill>
                  <a:latin typeface="Symbol" pitchFamily="18" charset="2"/>
                </a:rPr>
                <a:t>W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4" name="Line 3"/>
            <p:cNvSpPr>
              <a:spLocks noChangeShapeType="1"/>
            </p:cNvSpPr>
            <p:nvPr/>
          </p:nvSpPr>
          <p:spPr bwMode="auto">
            <a:xfrm flipH="1">
              <a:off x="1894114" y="5695951"/>
              <a:ext cx="37446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31"/>
            <p:cNvSpPr>
              <a:spLocks/>
            </p:cNvSpPr>
            <p:nvPr/>
          </p:nvSpPr>
          <p:spPr bwMode="auto">
            <a:xfrm flipH="1">
              <a:off x="2017712" y="5470525"/>
              <a:ext cx="3544888" cy="549275"/>
            </a:xfrm>
            <a:custGeom>
              <a:avLst/>
              <a:gdLst>
                <a:gd name="T0" fmla="*/ 0 w 2233"/>
                <a:gd name="T1" fmla="*/ 130 h 346"/>
                <a:gd name="T2" fmla="*/ 45 w 2233"/>
                <a:gd name="T3" fmla="*/ 256 h 346"/>
                <a:gd name="T4" fmla="*/ 63 w 2233"/>
                <a:gd name="T5" fmla="*/ 211 h 346"/>
                <a:gd name="T6" fmla="*/ 72 w 2233"/>
                <a:gd name="T7" fmla="*/ 184 h 346"/>
                <a:gd name="T8" fmla="*/ 99 w 2233"/>
                <a:gd name="T9" fmla="*/ 202 h 346"/>
                <a:gd name="T10" fmla="*/ 153 w 2233"/>
                <a:gd name="T11" fmla="*/ 121 h 346"/>
                <a:gd name="T12" fmla="*/ 207 w 2233"/>
                <a:gd name="T13" fmla="*/ 112 h 346"/>
                <a:gd name="T14" fmla="*/ 216 w 2233"/>
                <a:gd name="T15" fmla="*/ 85 h 346"/>
                <a:gd name="T16" fmla="*/ 243 w 2233"/>
                <a:gd name="T17" fmla="*/ 139 h 346"/>
                <a:gd name="T18" fmla="*/ 270 w 2233"/>
                <a:gd name="T19" fmla="*/ 175 h 346"/>
                <a:gd name="T20" fmla="*/ 324 w 2233"/>
                <a:gd name="T21" fmla="*/ 274 h 346"/>
                <a:gd name="T22" fmla="*/ 342 w 2233"/>
                <a:gd name="T23" fmla="*/ 220 h 346"/>
                <a:gd name="T24" fmla="*/ 351 w 2233"/>
                <a:gd name="T25" fmla="*/ 76 h 346"/>
                <a:gd name="T26" fmla="*/ 414 w 2233"/>
                <a:gd name="T27" fmla="*/ 85 h 346"/>
                <a:gd name="T28" fmla="*/ 468 w 2233"/>
                <a:gd name="T29" fmla="*/ 175 h 346"/>
                <a:gd name="T30" fmla="*/ 504 w 2233"/>
                <a:gd name="T31" fmla="*/ 130 h 346"/>
                <a:gd name="T32" fmla="*/ 540 w 2233"/>
                <a:gd name="T33" fmla="*/ 94 h 346"/>
                <a:gd name="T34" fmla="*/ 567 w 2233"/>
                <a:gd name="T35" fmla="*/ 94 h 346"/>
                <a:gd name="T36" fmla="*/ 585 w 2233"/>
                <a:gd name="T37" fmla="*/ 229 h 346"/>
                <a:gd name="T38" fmla="*/ 612 w 2233"/>
                <a:gd name="T39" fmla="*/ 211 h 346"/>
                <a:gd name="T40" fmla="*/ 648 w 2233"/>
                <a:gd name="T41" fmla="*/ 193 h 346"/>
                <a:gd name="T42" fmla="*/ 711 w 2233"/>
                <a:gd name="T43" fmla="*/ 130 h 346"/>
                <a:gd name="T44" fmla="*/ 738 w 2233"/>
                <a:gd name="T45" fmla="*/ 148 h 346"/>
                <a:gd name="T46" fmla="*/ 747 w 2233"/>
                <a:gd name="T47" fmla="*/ 175 h 346"/>
                <a:gd name="T48" fmla="*/ 828 w 2233"/>
                <a:gd name="T49" fmla="*/ 121 h 346"/>
                <a:gd name="T50" fmla="*/ 882 w 2233"/>
                <a:gd name="T51" fmla="*/ 202 h 346"/>
                <a:gd name="T52" fmla="*/ 900 w 2233"/>
                <a:gd name="T53" fmla="*/ 175 h 346"/>
                <a:gd name="T54" fmla="*/ 936 w 2233"/>
                <a:gd name="T55" fmla="*/ 166 h 346"/>
                <a:gd name="T56" fmla="*/ 1017 w 2233"/>
                <a:gd name="T57" fmla="*/ 148 h 346"/>
                <a:gd name="T58" fmla="*/ 1044 w 2233"/>
                <a:gd name="T59" fmla="*/ 121 h 346"/>
                <a:gd name="T60" fmla="*/ 1080 w 2233"/>
                <a:gd name="T61" fmla="*/ 166 h 346"/>
                <a:gd name="T62" fmla="*/ 1170 w 2233"/>
                <a:gd name="T63" fmla="*/ 139 h 346"/>
                <a:gd name="T64" fmla="*/ 1260 w 2233"/>
                <a:gd name="T65" fmla="*/ 148 h 346"/>
                <a:gd name="T66" fmla="*/ 1278 w 2233"/>
                <a:gd name="T67" fmla="*/ 175 h 346"/>
                <a:gd name="T68" fmla="*/ 1350 w 2233"/>
                <a:gd name="T69" fmla="*/ 112 h 346"/>
                <a:gd name="T70" fmla="*/ 1377 w 2233"/>
                <a:gd name="T71" fmla="*/ 103 h 346"/>
                <a:gd name="T72" fmla="*/ 1413 w 2233"/>
                <a:gd name="T73" fmla="*/ 202 h 346"/>
                <a:gd name="T74" fmla="*/ 1458 w 2233"/>
                <a:gd name="T75" fmla="*/ 346 h 346"/>
                <a:gd name="T76" fmla="*/ 1503 w 2233"/>
                <a:gd name="T77" fmla="*/ 76 h 346"/>
                <a:gd name="T78" fmla="*/ 1611 w 2233"/>
                <a:gd name="T79" fmla="*/ 85 h 346"/>
                <a:gd name="T80" fmla="*/ 1638 w 2233"/>
                <a:gd name="T81" fmla="*/ 94 h 346"/>
                <a:gd name="T82" fmla="*/ 1656 w 2233"/>
                <a:gd name="T83" fmla="*/ 148 h 346"/>
                <a:gd name="T84" fmla="*/ 1692 w 2233"/>
                <a:gd name="T85" fmla="*/ 157 h 346"/>
                <a:gd name="T86" fmla="*/ 1710 w 2233"/>
                <a:gd name="T87" fmla="*/ 112 h 346"/>
                <a:gd name="T88" fmla="*/ 1746 w 2233"/>
                <a:gd name="T89" fmla="*/ 4 h 346"/>
                <a:gd name="T90" fmla="*/ 1764 w 2233"/>
                <a:gd name="T91" fmla="*/ 103 h 346"/>
                <a:gd name="T92" fmla="*/ 1773 w 2233"/>
                <a:gd name="T93" fmla="*/ 157 h 346"/>
                <a:gd name="T94" fmla="*/ 1827 w 2233"/>
                <a:gd name="T95" fmla="*/ 175 h 346"/>
                <a:gd name="T96" fmla="*/ 1836 w 2233"/>
                <a:gd name="T97" fmla="*/ 130 h 346"/>
                <a:gd name="T98" fmla="*/ 1845 w 2233"/>
                <a:gd name="T99" fmla="*/ 94 h 346"/>
                <a:gd name="T100" fmla="*/ 1881 w 2233"/>
                <a:gd name="T101" fmla="*/ 229 h 346"/>
                <a:gd name="T102" fmla="*/ 1998 w 2233"/>
                <a:gd name="T103" fmla="*/ 148 h 346"/>
                <a:gd name="T104" fmla="*/ 2016 w 2233"/>
                <a:gd name="T105" fmla="*/ 121 h 346"/>
                <a:gd name="T106" fmla="*/ 2025 w 2233"/>
                <a:gd name="T107" fmla="*/ 166 h 346"/>
                <a:gd name="T108" fmla="*/ 2052 w 2233"/>
                <a:gd name="T109" fmla="*/ 211 h 346"/>
                <a:gd name="T110" fmla="*/ 2061 w 2233"/>
                <a:gd name="T111" fmla="*/ 238 h 346"/>
                <a:gd name="T112" fmla="*/ 2133 w 2233"/>
                <a:gd name="T113" fmla="*/ 130 h 346"/>
                <a:gd name="T114" fmla="*/ 2178 w 2233"/>
                <a:gd name="T115" fmla="*/ 193 h 346"/>
                <a:gd name="T116" fmla="*/ 2178 w 2233"/>
                <a:gd name="T117" fmla="*/ 193 h 346"/>
                <a:gd name="T118" fmla="*/ 2205 w 2233"/>
                <a:gd name="T119" fmla="*/ 211 h 346"/>
                <a:gd name="T120" fmla="*/ 2223 w 2233"/>
                <a:gd name="T121" fmla="*/ 139 h 34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33" h="346">
                  <a:moveTo>
                    <a:pt x="0" y="130"/>
                  </a:moveTo>
                  <a:cubicBezTo>
                    <a:pt x="11" y="175"/>
                    <a:pt x="31" y="213"/>
                    <a:pt x="45" y="256"/>
                  </a:cubicBezTo>
                  <a:cubicBezTo>
                    <a:pt x="51" y="241"/>
                    <a:pt x="57" y="226"/>
                    <a:pt x="63" y="211"/>
                  </a:cubicBezTo>
                  <a:cubicBezTo>
                    <a:pt x="66" y="202"/>
                    <a:pt x="63" y="186"/>
                    <a:pt x="72" y="184"/>
                  </a:cubicBezTo>
                  <a:cubicBezTo>
                    <a:pt x="82" y="181"/>
                    <a:pt x="90" y="196"/>
                    <a:pt x="99" y="202"/>
                  </a:cubicBezTo>
                  <a:cubicBezTo>
                    <a:pt x="127" y="286"/>
                    <a:pt x="131" y="125"/>
                    <a:pt x="153" y="121"/>
                  </a:cubicBezTo>
                  <a:cubicBezTo>
                    <a:pt x="171" y="118"/>
                    <a:pt x="189" y="115"/>
                    <a:pt x="207" y="112"/>
                  </a:cubicBezTo>
                  <a:cubicBezTo>
                    <a:pt x="210" y="103"/>
                    <a:pt x="207" y="85"/>
                    <a:pt x="216" y="85"/>
                  </a:cubicBezTo>
                  <a:cubicBezTo>
                    <a:pt x="229" y="85"/>
                    <a:pt x="239" y="132"/>
                    <a:pt x="243" y="139"/>
                  </a:cubicBezTo>
                  <a:cubicBezTo>
                    <a:pt x="250" y="152"/>
                    <a:pt x="263" y="162"/>
                    <a:pt x="270" y="175"/>
                  </a:cubicBezTo>
                  <a:cubicBezTo>
                    <a:pt x="322" y="280"/>
                    <a:pt x="268" y="218"/>
                    <a:pt x="324" y="274"/>
                  </a:cubicBezTo>
                  <a:cubicBezTo>
                    <a:pt x="330" y="256"/>
                    <a:pt x="339" y="239"/>
                    <a:pt x="342" y="220"/>
                  </a:cubicBezTo>
                  <a:cubicBezTo>
                    <a:pt x="348" y="172"/>
                    <a:pt x="328" y="118"/>
                    <a:pt x="351" y="76"/>
                  </a:cubicBezTo>
                  <a:cubicBezTo>
                    <a:pt x="361" y="57"/>
                    <a:pt x="393" y="82"/>
                    <a:pt x="414" y="85"/>
                  </a:cubicBezTo>
                  <a:cubicBezTo>
                    <a:pt x="435" y="116"/>
                    <a:pt x="445" y="144"/>
                    <a:pt x="468" y="175"/>
                  </a:cubicBezTo>
                  <a:cubicBezTo>
                    <a:pt x="509" y="297"/>
                    <a:pt x="485" y="172"/>
                    <a:pt x="504" y="130"/>
                  </a:cubicBezTo>
                  <a:cubicBezTo>
                    <a:pt x="511" y="115"/>
                    <a:pt x="528" y="106"/>
                    <a:pt x="540" y="94"/>
                  </a:cubicBezTo>
                  <a:cubicBezTo>
                    <a:pt x="547" y="72"/>
                    <a:pt x="550" y="42"/>
                    <a:pt x="567" y="94"/>
                  </a:cubicBezTo>
                  <a:cubicBezTo>
                    <a:pt x="574" y="114"/>
                    <a:pt x="584" y="220"/>
                    <a:pt x="585" y="229"/>
                  </a:cubicBezTo>
                  <a:cubicBezTo>
                    <a:pt x="594" y="223"/>
                    <a:pt x="605" y="219"/>
                    <a:pt x="612" y="211"/>
                  </a:cubicBezTo>
                  <a:cubicBezTo>
                    <a:pt x="637" y="179"/>
                    <a:pt x="599" y="177"/>
                    <a:pt x="648" y="193"/>
                  </a:cubicBezTo>
                  <a:cubicBezTo>
                    <a:pt x="662" y="138"/>
                    <a:pt x="667" y="159"/>
                    <a:pt x="711" y="130"/>
                  </a:cubicBezTo>
                  <a:cubicBezTo>
                    <a:pt x="720" y="136"/>
                    <a:pt x="731" y="140"/>
                    <a:pt x="738" y="148"/>
                  </a:cubicBezTo>
                  <a:cubicBezTo>
                    <a:pt x="744" y="155"/>
                    <a:pt x="738" y="175"/>
                    <a:pt x="747" y="175"/>
                  </a:cubicBezTo>
                  <a:cubicBezTo>
                    <a:pt x="780" y="175"/>
                    <a:pt x="807" y="142"/>
                    <a:pt x="828" y="121"/>
                  </a:cubicBezTo>
                  <a:cubicBezTo>
                    <a:pt x="926" y="141"/>
                    <a:pt x="824" y="105"/>
                    <a:pt x="882" y="202"/>
                  </a:cubicBezTo>
                  <a:cubicBezTo>
                    <a:pt x="888" y="211"/>
                    <a:pt x="891" y="181"/>
                    <a:pt x="900" y="175"/>
                  </a:cubicBezTo>
                  <a:cubicBezTo>
                    <a:pt x="910" y="168"/>
                    <a:pt x="924" y="169"/>
                    <a:pt x="936" y="166"/>
                  </a:cubicBezTo>
                  <a:cubicBezTo>
                    <a:pt x="968" y="145"/>
                    <a:pt x="980" y="136"/>
                    <a:pt x="1017" y="148"/>
                  </a:cubicBezTo>
                  <a:cubicBezTo>
                    <a:pt x="1026" y="139"/>
                    <a:pt x="1031" y="123"/>
                    <a:pt x="1044" y="121"/>
                  </a:cubicBezTo>
                  <a:cubicBezTo>
                    <a:pt x="1070" y="117"/>
                    <a:pt x="1076" y="153"/>
                    <a:pt x="1080" y="166"/>
                  </a:cubicBezTo>
                  <a:cubicBezTo>
                    <a:pt x="1145" y="101"/>
                    <a:pt x="1114" y="97"/>
                    <a:pt x="1170" y="139"/>
                  </a:cubicBezTo>
                  <a:cubicBezTo>
                    <a:pt x="1206" y="127"/>
                    <a:pt x="1223" y="139"/>
                    <a:pt x="1260" y="148"/>
                  </a:cubicBezTo>
                  <a:cubicBezTo>
                    <a:pt x="1266" y="157"/>
                    <a:pt x="1268" y="172"/>
                    <a:pt x="1278" y="175"/>
                  </a:cubicBezTo>
                  <a:cubicBezTo>
                    <a:pt x="1340" y="193"/>
                    <a:pt x="1320" y="136"/>
                    <a:pt x="1350" y="112"/>
                  </a:cubicBezTo>
                  <a:cubicBezTo>
                    <a:pt x="1357" y="106"/>
                    <a:pt x="1368" y="106"/>
                    <a:pt x="1377" y="103"/>
                  </a:cubicBezTo>
                  <a:cubicBezTo>
                    <a:pt x="1437" y="123"/>
                    <a:pt x="1389" y="98"/>
                    <a:pt x="1413" y="202"/>
                  </a:cubicBezTo>
                  <a:cubicBezTo>
                    <a:pt x="1424" y="251"/>
                    <a:pt x="1458" y="346"/>
                    <a:pt x="1458" y="346"/>
                  </a:cubicBezTo>
                  <a:cubicBezTo>
                    <a:pt x="1476" y="256"/>
                    <a:pt x="1492" y="167"/>
                    <a:pt x="1503" y="76"/>
                  </a:cubicBezTo>
                  <a:cubicBezTo>
                    <a:pt x="1543" y="89"/>
                    <a:pt x="1570" y="95"/>
                    <a:pt x="1611" y="85"/>
                  </a:cubicBezTo>
                  <a:cubicBezTo>
                    <a:pt x="1620" y="88"/>
                    <a:pt x="1632" y="86"/>
                    <a:pt x="1638" y="94"/>
                  </a:cubicBezTo>
                  <a:cubicBezTo>
                    <a:pt x="1649" y="109"/>
                    <a:pt x="1638" y="143"/>
                    <a:pt x="1656" y="148"/>
                  </a:cubicBezTo>
                  <a:cubicBezTo>
                    <a:pt x="1668" y="151"/>
                    <a:pt x="1680" y="154"/>
                    <a:pt x="1692" y="157"/>
                  </a:cubicBezTo>
                  <a:cubicBezTo>
                    <a:pt x="1698" y="142"/>
                    <a:pt x="1707" y="128"/>
                    <a:pt x="1710" y="112"/>
                  </a:cubicBezTo>
                  <a:cubicBezTo>
                    <a:pt x="1731" y="0"/>
                    <a:pt x="1684" y="25"/>
                    <a:pt x="1746" y="4"/>
                  </a:cubicBezTo>
                  <a:cubicBezTo>
                    <a:pt x="1764" y="57"/>
                    <a:pt x="1751" y="14"/>
                    <a:pt x="1764" y="103"/>
                  </a:cubicBezTo>
                  <a:cubicBezTo>
                    <a:pt x="1767" y="121"/>
                    <a:pt x="1761" y="143"/>
                    <a:pt x="1773" y="157"/>
                  </a:cubicBezTo>
                  <a:cubicBezTo>
                    <a:pt x="1785" y="171"/>
                    <a:pt x="1827" y="175"/>
                    <a:pt x="1827" y="175"/>
                  </a:cubicBezTo>
                  <a:cubicBezTo>
                    <a:pt x="1830" y="160"/>
                    <a:pt x="1833" y="145"/>
                    <a:pt x="1836" y="130"/>
                  </a:cubicBezTo>
                  <a:cubicBezTo>
                    <a:pt x="1839" y="118"/>
                    <a:pt x="1839" y="83"/>
                    <a:pt x="1845" y="94"/>
                  </a:cubicBezTo>
                  <a:cubicBezTo>
                    <a:pt x="1870" y="144"/>
                    <a:pt x="1846" y="177"/>
                    <a:pt x="1881" y="229"/>
                  </a:cubicBezTo>
                  <a:cubicBezTo>
                    <a:pt x="1918" y="192"/>
                    <a:pt x="1952" y="171"/>
                    <a:pt x="1998" y="148"/>
                  </a:cubicBezTo>
                  <a:cubicBezTo>
                    <a:pt x="2004" y="139"/>
                    <a:pt x="2007" y="115"/>
                    <a:pt x="2016" y="121"/>
                  </a:cubicBezTo>
                  <a:cubicBezTo>
                    <a:pt x="2029" y="129"/>
                    <a:pt x="2019" y="152"/>
                    <a:pt x="2025" y="166"/>
                  </a:cubicBezTo>
                  <a:cubicBezTo>
                    <a:pt x="2031" y="182"/>
                    <a:pt x="2044" y="195"/>
                    <a:pt x="2052" y="211"/>
                  </a:cubicBezTo>
                  <a:cubicBezTo>
                    <a:pt x="2056" y="219"/>
                    <a:pt x="2058" y="229"/>
                    <a:pt x="2061" y="238"/>
                  </a:cubicBezTo>
                  <a:cubicBezTo>
                    <a:pt x="2083" y="194"/>
                    <a:pt x="2084" y="146"/>
                    <a:pt x="2133" y="130"/>
                  </a:cubicBezTo>
                  <a:cubicBezTo>
                    <a:pt x="2178" y="145"/>
                    <a:pt x="2157" y="130"/>
                    <a:pt x="2178" y="193"/>
                  </a:cubicBezTo>
                  <a:cubicBezTo>
                    <a:pt x="2187" y="199"/>
                    <a:pt x="2196" y="205"/>
                    <a:pt x="2205" y="211"/>
                  </a:cubicBezTo>
                  <a:cubicBezTo>
                    <a:pt x="2233" y="294"/>
                    <a:pt x="2223" y="143"/>
                    <a:pt x="2223" y="139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"/>
            <p:cNvSpPr>
              <a:spLocks noChangeShapeType="1"/>
            </p:cNvSpPr>
            <p:nvPr/>
          </p:nvSpPr>
          <p:spPr bwMode="auto">
            <a:xfrm flipH="1">
              <a:off x="1894113" y="4721225"/>
              <a:ext cx="3744685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1"/>
            <p:cNvSpPr>
              <a:spLocks/>
            </p:cNvSpPr>
            <p:nvPr/>
          </p:nvSpPr>
          <p:spPr bwMode="auto">
            <a:xfrm flipV="1">
              <a:off x="2170112" y="4495800"/>
              <a:ext cx="3544888" cy="549275"/>
            </a:xfrm>
            <a:custGeom>
              <a:avLst/>
              <a:gdLst>
                <a:gd name="T0" fmla="*/ 0 w 2233"/>
                <a:gd name="T1" fmla="*/ 130 h 346"/>
                <a:gd name="T2" fmla="*/ 45 w 2233"/>
                <a:gd name="T3" fmla="*/ 256 h 346"/>
                <a:gd name="T4" fmla="*/ 63 w 2233"/>
                <a:gd name="T5" fmla="*/ 211 h 346"/>
                <a:gd name="T6" fmla="*/ 72 w 2233"/>
                <a:gd name="T7" fmla="*/ 184 h 346"/>
                <a:gd name="T8" fmla="*/ 99 w 2233"/>
                <a:gd name="T9" fmla="*/ 202 h 346"/>
                <a:gd name="T10" fmla="*/ 153 w 2233"/>
                <a:gd name="T11" fmla="*/ 121 h 346"/>
                <a:gd name="T12" fmla="*/ 207 w 2233"/>
                <a:gd name="T13" fmla="*/ 112 h 346"/>
                <a:gd name="T14" fmla="*/ 216 w 2233"/>
                <a:gd name="T15" fmla="*/ 85 h 346"/>
                <a:gd name="T16" fmla="*/ 243 w 2233"/>
                <a:gd name="T17" fmla="*/ 139 h 346"/>
                <a:gd name="T18" fmla="*/ 270 w 2233"/>
                <a:gd name="T19" fmla="*/ 175 h 346"/>
                <a:gd name="T20" fmla="*/ 324 w 2233"/>
                <a:gd name="T21" fmla="*/ 274 h 346"/>
                <a:gd name="T22" fmla="*/ 342 w 2233"/>
                <a:gd name="T23" fmla="*/ 220 h 346"/>
                <a:gd name="T24" fmla="*/ 351 w 2233"/>
                <a:gd name="T25" fmla="*/ 76 h 346"/>
                <a:gd name="T26" fmla="*/ 414 w 2233"/>
                <a:gd name="T27" fmla="*/ 85 h 346"/>
                <a:gd name="T28" fmla="*/ 468 w 2233"/>
                <a:gd name="T29" fmla="*/ 175 h 346"/>
                <a:gd name="T30" fmla="*/ 504 w 2233"/>
                <a:gd name="T31" fmla="*/ 130 h 346"/>
                <a:gd name="T32" fmla="*/ 540 w 2233"/>
                <a:gd name="T33" fmla="*/ 94 h 346"/>
                <a:gd name="T34" fmla="*/ 567 w 2233"/>
                <a:gd name="T35" fmla="*/ 94 h 346"/>
                <a:gd name="T36" fmla="*/ 585 w 2233"/>
                <a:gd name="T37" fmla="*/ 229 h 346"/>
                <a:gd name="T38" fmla="*/ 612 w 2233"/>
                <a:gd name="T39" fmla="*/ 211 h 346"/>
                <a:gd name="T40" fmla="*/ 648 w 2233"/>
                <a:gd name="T41" fmla="*/ 193 h 346"/>
                <a:gd name="T42" fmla="*/ 711 w 2233"/>
                <a:gd name="T43" fmla="*/ 130 h 346"/>
                <a:gd name="T44" fmla="*/ 738 w 2233"/>
                <a:gd name="T45" fmla="*/ 148 h 346"/>
                <a:gd name="T46" fmla="*/ 747 w 2233"/>
                <a:gd name="T47" fmla="*/ 175 h 346"/>
                <a:gd name="T48" fmla="*/ 828 w 2233"/>
                <a:gd name="T49" fmla="*/ 121 h 346"/>
                <a:gd name="T50" fmla="*/ 882 w 2233"/>
                <a:gd name="T51" fmla="*/ 202 h 346"/>
                <a:gd name="T52" fmla="*/ 900 w 2233"/>
                <a:gd name="T53" fmla="*/ 175 h 346"/>
                <a:gd name="T54" fmla="*/ 936 w 2233"/>
                <a:gd name="T55" fmla="*/ 166 h 346"/>
                <a:gd name="T56" fmla="*/ 1017 w 2233"/>
                <a:gd name="T57" fmla="*/ 148 h 346"/>
                <a:gd name="T58" fmla="*/ 1044 w 2233"/>
                <a:gd name="T59" fmla="*/ 121 h 346"/>
                <a:gd name="T60" fmla="*/ 1080 w 2233"/>
                <a:gd name="T61" fmla="*/ 166 h 346"/>
                <a:gd name="T62" fmla="*/ 1170 w 2233"/>
                <a:gd name="T63" fmla="*/ 139 h 346"/>
                <a:gd name="T64" fmla="*/ 1260 w 2233"/>
                <a:gd name="T65" fmla="*/ 148 h 346"/>
                <a:gd name="T66" fmla="*/ 1278 w 2233"/>
                <a:gd name="T67" fmla="*/ 175 h 346"/>
                <a:gd name="T68" fmla="*/ 1350 w 2233"/>
                <a:gd name="T69" fmla="*/ 112 h 346"/>
                <a:gd name="T70" fmla="*/ 1377 w 2233"/>
                <a:gd name="T71" fmla="*/ 103 h 346"/>
                <a:gd name="T72" fmla="*/ 1413 w 2233"/>
                <a:gd name="T73" fmla="*/ 202 h 346"/>
                <a:gd name="T74" fmla="*/ 1458 w 2233"/>
                <a:gd name="T75" fmla="*/ 346 h 346"/>
                <a:gd name="T76" fmla="*/ 1503 w 2233"/>
                <a:gd name="T77" fmla="*/ 76 h 346"/>
                <a:gd name="T78" fmla="*/ 1611 w 2233"/>
                <a:gd name="T79" fmla="*/ 85 h 346"/>
                <a:gd name="T80" fmla="*/ 1638 w 2233"/>
                <a:gd name="T81" fmla="*/ 94 h 346"/>
                <a:gd name="T82" fmla="*/ 1656 w 2233"/>
                <a:gd name="T83" fmla="*/ 148 h 346"/>
                <a:gd name="T84" fmla="*/ 1692 w 2233"/>
                <a:gd name="T85" fmla="*/ 157 h 346"/>
                <a:gd name="T86" fmla="*/ 1710 w 2233"/>
                <a:gd name="T87" fmla="*/ 112 h 346"/>
                <a:gd name="T88" fmla="*/ 1746 w 2233"/>
                <a:gd name="T89" fmla="*/ 4 h 346"/>
                <a:gd name="T90" fmla="*/ 1764 w 2233"/>
                <a:gd name="T91" fmla="*/ 103 h 346"/>
                <a:gd name="T92" fmla="*/ 1773 w 2233"/>
                <a:gd name="T93" fmla="*/ 157 h 346"/>
                <a:gd name="T94" fmla="*/ 1827 w 2233"/>
                <a:gd name="T95" fmla="*/ 175 h 346"/>
                <a:gd name="T96" fmla="*/ 1836 w 2233"/>
                <a:gd name="T97" fmla="*/ 130 h 346"/>
                <a:gd name="T98" fmla="*/ 1845 w 2233"/>
                <a:gd name="T99" fmla="*/ 94 h 346"/>
                <a:gd name="T100" fmla="*/ 1881 w 2233"/>
                <a:gd name="T101" fmla="*/ 229 h 346"/>
                <a:gd name="T102" fmla="*/ 1998 w 2233"/>
                <a:gd name="T103" fmla="*/ 148 h 346"/>
                <a:gd name="T104" fmla="*/ 2016 w 2233"/>
                <a:gd name="T105" fmla="*/ 121 h 346"/>
                <a:gd name="T106" fmla="*/ 2025 w 2233"/>
                <a:gd name="T107" fmla="*/ 166 h 346"/>
                <a:gd name="T108" fmla="*/ 2052 w 2233"/>
                <a:gd name="T109" fmla="*/ 211 h 346"/>
                <a:gd name="T110" fmla="*/ 2061 w 2233"/>
                <a:gd name="T111" fmla="*/ 238 h 346"/>
                <a:gd name="T112" fmla="*/ 2133 w 2233"/>
                <a:gd name="T113" fmla="*/ 130 h 346"/>
                <a:gd name="T114" fmla="*/ 2178 w 2233"/>
                <a:gd name="T115" fmla="*/ 193 h 346"/>
                <a:gd name="T116" fmla="*/ 2178 w 2233"/>
                <a:gd name="T117" fmla="*/ 193 h 346"/>
                <a:gd name="T118" fmla="*/ 2205 w 2233"/>
                <a:gd name="T119" fmla="*/ 211 h 346"/>
                <a:gd name="T120" fmla="*/ 2223 w 2233"/>
                <a:gd name="T121" fmla="*/ 139 h 34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33" h="346">
                  <a:moveTo>
                    <a:pt x="0" y="130"/>
                  </a:moveTo>
                  <a:cubicBezTo>
                    <a:pt x="11" y="175"/>
                    <a:pt x="31" y="213"/>
                    <a:pt x="45" y="256"/>
                  </a:cubicBezTo>
                  <a:cubicBezTo>
                    <a:pt x="51" y="241"/>
                    <a:pt x="57" y="226"/>
                    <a:pt x="63" y="211"/>
                  </a:cubicBezTo>
                  <a:cubicBezTo>
                    <a:pt x="66" y="202"/>
                    <a:pt x="63" y="186"/>
                    <a:pt x="72" y="184"/>
                  </a:cubicBezTo>
                  <a:cubicBezTo>
                    <a:pt x="82" y="181"/>
                    <a:pt x="90" y="196"/>
                    <a:pt x="99" y="202"/>
                  </a:cubicBezTo>
                  <a:cubicBezTo>
                    <a:pt x="127" y="286"/>
                    <a:pt x="131" y="125"/>
                    <a:pt x="153" y="121"/>
                  </a:cubicBezTo>
                  <a:cubicBezTo>
                    <a:pt x="171" y="118"/>
                    <a:pt x="189" y="115"/>
                    <a:pt x="207" y="112"/>
                  </a:cubicBezTo>
                  <a:cubicBezTo>
                    <a:pt x="210" y="103"/>
                    <a:pt x="207" y="85"/>
                    <a:pt x="216" y="85"/>
                  </a:cubicBezTo>
                  <a:cubicBezTo>
                    <a:pt x="229" y="85"/>
                    <a:pt x="239" y="132"/>
                    <a:pt x="243" y="139"/>
                  </a:cubicBezTo>
                  <a:cubicBezTo>
                    <a:pt x="250" y="152"/>
                    <a:pt x="263" y="162"/>
                    <a:pt x="270" y="175"/>
                  </a:cubicBezTo>
                  <a:cubicBezTo>
                    <a:pt x="322" y="280"/>
                    <a:pt x="268" y="218"/>
                    <a:pt x="324" y="274"/>
                  </a:cubicBezTo>
                  <a:cubicBezTo>
                    <a:pt x="330" y="256"/>
                    <a:pt x="339" y="239"/>
                    <a:pt x="342" y="220"/>
                  </a:cubicBezTo>
                  <a:cubicBezTo>
                    <a:pt x="348" y="172"/>
                    <a:pt x="328" y="118"/>
                    <a:pt x="351" y="76"/>
                  </a:cubicBezTo>
                  <a:cubicBezTo>
                    <a:pt x="361" y="57"/>
                    <a:pt x="393" y="82"/>
                    <a:pt x="414" y="85"/>
                  </a:cubicBezTo>
                  <a:cubicBezTo>
                    <a:pt x="435" y="116"/>
                    <a:pt x="445" y="144"/>
                    <a:pt x="468" y="175"/>
                  </a:cubicBezTo>
                  <a:cubicBezTo>
                    <a:pt x="509" y="297"/>
                    <a:pt x="485" y="172"/>
                    <a:pt x="504" y="130"/>
                  </a:cubicBezTo>
                  <a:cubicBezTo>
                    <a:pt x="511" y="115"/>
                    <a:pt x="528" y="106"/>
                    <a:pt x="540" y="94"/>
                  </a:cubicBezTo>
                  <a:cubicBezTo>
                    <a:pt x="547" y="72"/>
                    <a:pt x="550" y="42"/>
                    <a:pt x="567" y="94"/>
                  </a:cubicBezTo>
                  <a:cubicBezTo>
                    <a:pt x="574" y="114"/>
                    <a:pt x="584" y="220"/>
                    <a:pt x="585" y="229"/>
                  </a:cubicBezTo>
                  <a:cubicBezTo>
                    <a:pt x="594" y="223"/>
                    <a:pt x="605" y="219"/>
                    <a:pt x="612" y="211"/>
                  </a:cubicBezTo>
                  <a:cubicBezTo>
                    <a:pt x="637" y="179"/>
                    <a:pt x="599" y="177"/>
                    <a:pt x="648" y="193"/>
                  </a:cubicBezTo>
                  <a:cubicBezTo>
                    <a:pt x="662" y="138"/>
                    <a:pt x="667" y="159"/>
                    <a:pt x="711" y="130"/>
                  </a:cubicBezTo>
                  <a:cubicBezTo>
                    <a:pt x="720" y="136"/>
                    <a:pt x="731" y="140"/>
                    <a:pt x="738" y="148"/>
                  </a:cubicBezTo>
                  <a:cubicBezTo>
                    <a:pt x="744" y="155"/>
                    <a:pt x="738" y="175"/>
                    <a:pt x="747" y="175"/>
                  </a:cubicBezTo>
                  <a:cubicBezTo>
                    <a:pt x="780" y="175"/>
                    <a:pt x="807" y="142"/>
                    <a:pt x="828" y="121"/>
                  </a:cubicBezTo>
                  <a:cubicBezTo>
                    <a:pt x="926" y="141"/>
                    <a:pt x="824" y="105"/>
                    <a:pt x="882" y="202"/>
                  </a:cubicBezTo>
                  <a:cubicBezTo>
                    <a:pt x="888" y="211"/>
                    <a:pt x="891" y="181"/>
                    <a:pt x="900" y="175"/>
                  </a:cubicBezTo>
                  <a:cubicBezTo>
                    <a:pt x="910" y="168"/>
                    <a:pt x="924" y="169"/>
                    <a:pt x="936" y="166"/>
                  </a:cubicBezTo>
                  <a:cubicBezTo>
                    <a:pt x="968" y="145"/>
                    <a:pt x="980" y="136"/>
                    <a:pt x="1017" y="148"/>
                  </a:cubicBezTo>
                  <a:cubicBezTo>
                    <a:pt x="1026" y="139"/>
                    <a:pt x="1031" y="123"/>
                    <a:pt x="1044" y="121"/>
                  </a:cubicBezTo>
                  <a:cubicBezTo>
                    <a:pt x="1070" y="117"/>
                    <a:pt x="1076" y="153"/>
                    <a:pt x="1080" y="166"/>
                  </a:cubicBezTo>
                  <a:cubicBezTo>
                    <a:pt x="1145" y="101"/>
                    <a:pt x="1114" y="97"/>
                    <a:pt x="1170" y="139"/>
                  </a:cubicBezTo>
                  <a:cubicBezTo>
                    <a:pt x="1206" y="127"/>
                    <a:pt x="1223" y="139"/>
                    <a:pt x="1260" y="148"/>
                  </a:cubicBezTo>
                  <a:cubicBezTo>
                    <a:pt x="1266" y="157"/>
                    <a:pt x="1268" y="172"/>
                    <a:pt x="1278" y="175"/>
                  </a:cubicBezTo>
                  <a:cubicBezTo>
                    <a:pt x="1340" y="193"/>
                    <a:pt x="1320" y="136"/>
                    <a:pt x="1350" y="112"/>
                  </a:cubicBezTo>
                  <a:cubicBezTo>
                    <a:pt x="1357" y="106"/>
                    <a:pt x="1368" y="106"/>
                    <a:pt x="1377" y="103"/>
                  </a:cubicBezTo>
                  <a:cubicBezTo>
                    <a:pt x="1437" y="123"/>
                    <a:pt x="1389" y="98"/>
                    <a:pt x="1413" y="202"/>
                  </a:cubicBezTo>
                  <a:cubicBezTo>
                    <a:pt x="1424" y="251"/>
                    <a:pt x="1458" y="346"/>
                    <a:pt x="1458" y="346"/>
                  </a:cubicBezTo>
                  <a:cubicBezTo>
                    <a:pt x="1476" y="256"/>
                    <a:pt x="1492" y="167"/>
                    <a:pt x="1503" y="76"/>
                  </a:cubicBezTo>
                  <a:cubicBezTo>
                    <a:pt x="1543" y="89"/>
                    <a:pt x="1570" y="95"/>
                    <a:pt x="1611" y="85"/>
                  </a:cubicBezTo>
                  <a:cubicBezTo>
                    <a:pt x="1620" y="88"/>
                    <a:pt x="1632" y="86"/>
                    <a:pt x="1638" y="94"/>
                  </a:cubicBezTo>
                  <a:cubicBezTo>
                    <a:pt x="1649" y="109"/>
                    <a:pt x="1638" y="143"/>
                    <a:pt x="1656" y="148"/>
                  </a:cubicBezTo>
                  <a:cubicBezTo>
                    <a:pt x="1668" y="151"/>
                    <a:pt x="1680" y="154"/>
                    <a:pt x="1692" y="157"/>
                  </a:cubicBezTo>
                  <a:cubicBezTo>
                    <a:pt x="1698" y="142"/>
                    <a:pt x="1707" y="128"/>
                    <a:pt x="1710" y="112"/>
                  </a:cubicBezTo>
                  <a:cubicBezTo>
                    <a:pt x="1731" y="0"/>
                    <a:pt x="1684" y="25"/>
                    <a:pt x="1746" y="4"/>
                  </a:cubicBezTo>
                  <a:cubicBezTo>
                    <a:pt x="1764" y="57"/>
                    <a:pt x="1751" y="14"/>
                    <a:pt x="1764" y="103"/>
                  </a:cubicBezTo>
                  <a:cubicBezTo>
                    <a:pt x="1767" y="121"/>
                    <a:pt x="1761" y="143"/>
                    <a:pt x="1773" y="157"/>
                  </a:cubicBezTo>
                  <a:cubicBezTo>
                    <a:pt x="1785" y="171"/>
                    <a:pt x="1827" y="175"/>
                    <a:pt x="1827" y="175"/>
                  </a:cubicBezTo>
                  <a:cubicBezTo>
                    <a:pt x="1830" y="160"/>
                    <a:pt x="1833" y="145"/>
                    <a:pt x="1836" y="130"/>
                  </a:cubicBezTo>
                  <a:cubicBezTo>
                    <a:pt x="1839" y="118"/>
                    <a:pt x="1839" y="83"/>
                    <a:pt x="1845" y="94"/>
                  </a:cubicBezTo>
                  <a:cubicBezTo>
                    <a:pt x="1870" y="144"/>
                    <a:pt x="1846" y="177"/>
                    <a:pt x="1881" y="229"/>
                  </a:cubicBezTo>
                  <a:cubicBezTo>
                    <a:pt x="1918" y="192"/>
                    <a:pt x="1952" y="171"/>
                    <a:pt x="1998" y="148"/>
                  </a:cubicBezTo>
                  <a:cubicBezTo>
                    <a:pt x="2004" y="139"/>
                    <a:pt x="2007" y="115"/>
                    <a:pt x="2016" y="121"/>
                  </a:cubicBezTo>
                  <a:cubicBezTo>
                    <a:pt x="2029" y="129"/>
                    <a:pt x="2019" y="152"/>
                    <a:pt x="2025" y="166"/>
                  </a:cubicBezTo>
                  <a:cubicBezTo>
                    <a:pt x="2031" y="182"/>
                    <a:pt x="2044" y="195"/>
                    <a:pt x="2052" y="211"/>
                  </a:cubicBezTo>
                  <a:cubicBezTo>
                    <a:pt x="2056" y="219"/>
                    <a:pt x="2058" y="229"/>
                    <a:pt x="2061" y="238"/>
                  </a:cubicBezTo>
                  <a:cubicBezTo>
                    <a:pt x="2083" y="194"/>
                    <a:pt x="2084" y="146"/>
                    <a:pt x="2133" y="130"/>
                  </a:cubicBezTo>
                  <a:cubicBezTo>
                    <a:pt x="2178" y="145"/>
                    <a:pt x="2157" y="130"/>
                    <a:pt x="2178" y="193"/>
                  </a:cubicBezTo>
                  <a:cubicBezTo>
                    <a:pt x="2187" y="199"/>
                    <a:pt x="2196" y="205"/>
                    <a:pt x="2205" y="211"/>
                  </a:cubicBezTo>
                  <a:cubicBezTo>
                    <a:pt x="2233" y="294"/>
                    <a:pt x="2223" y="143"/>
                    <a:pt x="2223" y="139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23460" y="4648596"/>
            <a:ext cx="2621534" cy="1678123"/>
            <a:chOff x="1850735" y="4866964"/>
            <a:chExt cx="2621534" cy="1678123"/>
          </a:xfrm>
        </p:grpSpPr>
        <p:sp>
          <p:nvSpPr>
            <p:cNvPr id="4" name="TextBox 3"/>
            <p:cNvSpPr txBox="1"/>
            <p:nvPr/>
          </p:nvSpPr>
          <p:spPr>
            <a:xfrm>
              <a:off x="1850735" y="4866964"/>
              <a:ext cx="237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X ~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sz="3600" baseline="-25000" dirty="0" err="1" smtClean="0"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3600" baseline="30000" dirty="0" err="1" smtClean="0">
                  <a:latin typeface="Times New Roman" pitchFamily="18" charset="0"/>
                  <a:cs typeface="Times New Roman" pitchFamily="18" charset="0"/>
                </a:rPr>
                <a:t>rot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(t)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070138" y="5898756"/>
              <a:ext cx="24021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P ~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sz="3600" baseline="-25000" dirty="0" err="1" smtClean="0"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 sz="3600" baseline="30000" dirty="0" err="1" smtClean="0">
                  <a:latin typeface="Times New Roman" pitchFamily="18" charset="0"/>
                  <a:cs typeface="Times New Roman" pitchFamily="18" charset="0"/>
                </a:rPr>
                <a:t>rot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(t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42004" y="1000832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427684" y="23112"/>
                <a:ext cx="3633174" cy="456343"/>
              </a:xfrm>
              <a:prstGeom prst="rect">
                <a:avLst/>
              </a:prstGeom>
              <a:solidFill>
                <a:srgbClr val="99CCFF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𝑙𝑎𝑏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𝑟𝑜𝑡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𝑐𝑜𝑠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/>
                        <a:ea typeface="Cambria Math"/>
                      </a:rPr>
                      <m:t>Ω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𝑟𝑜𝑡</m:t>
                        </m:r>
                      </m:sup>
                    </m:sSup>
                  </m:oMath>
                </a14:m>
                <a:r>
                  <a:rPr lang="en-US" sz="2000" i="1" dirty="0" smtClean="0"/>
                  <a:t>sin</a:t>
                </a:r>
                <a:r>
                  <a:rPr lang="el-GR" sz="2000" i="1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l-GR" sz="2000" i="1">
                        <a:latin typeface="Cambria Math"/>
                        <a:ea typeface="Cambria Math"/>
                      </a:rPr>
                      <m:t>𝛺</m:t>
                    </m:r>
                  </m:oMath>
                </a14:m>
                <a:r>
                  <a:rPr lang="en-US" sz="2000" i="1" dirty="0" smtClean="0"/>
                  <a:t>t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684" y="23112"/>
                <a:ext cx="3633174" cy="456343"/>
              </a:xfrm>
              <a:prstGeom prst="rect">
                <a:avLst/>
              </a:prstGeom>
              <a:blipFill rotWithShape="1">
                <a:blip r:embed="rId9"/>
                <a:stretch>
                  <a:fillRect l="-503" r="-1007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3596247" y="4738322"/>
            <a:ext cx="3248189" cy="1568156"/>
            <a:chOff x="2925252" y="4956690"/>
            <a:chExt cx="3248189" cy="1568156"/>
          </a:xfrm>
        </p:grpSpPr>
        <p:sp>
          <p:nvSpPr>
            <p:cNvPr id="6" name="TextBox 5"/>
            <p:cNvSpPr txBox="1"/>
            <p:nvPr/>
          </p:nvSpPr>
          <p:spPr>
            <a:xfrm>
              <a:off x="2925252" y="4956690"/>
              <a:ext cx="30364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+ Back action noise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37032" y="6001626"/>
              <a:ext cx="30364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+ Back action noise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5550160" y="2851789"/>
            <a:ext cx="7761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Comic Sans MS" pitchFamily="66" charset="0"/>
              </a:rPr>
              <a:t>m</a:t>
            </a:r>
            <a:r>
              <a:rPr lang="en-US" sz="2000" baseline="-25000" dirty="0">
                <a:latin typeface="Comic Sans MS" pitchFamily="66" charset="0"/>
              </a:rPr>
              <a:t>F</a:t>
            </a:r>
            <a:r>
              <a:rPr lang="en-US" sz="2000" dirty="0">
                <a:latin typeface="Comic Sans MS" pitchFamily="66" charset="0"/>
              </a:rPr>
              <a:t>=4</a:t>
            </a:r>
          </a:p>
        </p:txBody>
      </p:sp>
      <p:sp>
        <p:nvSpPr>
          <p:cNvPr id="63" name="Text Box 16"/>
          <p:cNvSpPr txBox="1">
            <a:spLocks noChangeArrowheads="1"/>
          </p:cNvSpPr>
          <p:nvPr/>
        </p:nvSpPr>
        <p:spPr bwMode="auto">
          <a:xfrm>
            <a:off x="5156640" y="3399981"/>
            <a:ext cx="7761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 smtClean="0">
                <a:latin typeface="Comic Sans MS" pitchFamily="66" charset="0"/>
              </a:rPr>
              <a:t>m</a:t>
            </a:r>
            <a:r>
              <a:rPr lang="en-US" sz="2000" baseline="-25000" dirty="0" smtClean="0">
                <a:latin typeface="Comic Sans MS" pitchFamily="66" charset="0"/>
              </a:rPr>
              <a:t>F</a:t>
            </a:r>
            <a:r>
              <a:rPr lang="en-US" sz="2000" dirty="0" smtClean="0">
                <a:latin typeface="Comic Sans MS" pitchFamily="66" charset="0"/>
              </a:rPr>
              <a:t>=3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9680" y="3167728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1.38 MHz</a:t>
            </a:r>
            <a:endParaRPr lang="en-US" sz="2400" dirty="0"/>
          </a:p>
        </p:txBody>
      </p:sp>
      <p:sp>
        <p:nvSpPr>
          <p:cNvPr id="83" name="Oval 82"/>
          <p:cNvSpPr/>
          <p:nvPr/>
        </p:nvSpPr>
        <p:spPr>
          <a:xfrm rot="2628830">
            <a:off x="3637745" y="723194"/>
            <a:ext cx="645997" cy="337632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/>
          <p:cNvGrpSpPr/>
          <p:nvPr/>
        </p:nvGrpSpPr>
        <p:grpSpPr>
          <a:xfrm>
            <a:off x="0" y="2270331"/>
            <a:ext cx="2258171" cy="1006387"/>
            <a:chOff x="49593" y="1721419"/>
            <a:chExt cx="2239095" cy="1158817"/>
          </a:xfrm>
        </p:grpSpPr>
        <p:cxnSp>
          <p:nvCxnSpPr>
            <p:cNvPr id="80" name="Straight Arrow Connector 79"/>
            <p:cNvCxnSpPr/>
            <p:nvPr/>
          </p:nvCxnSpPr>
          <p:spPr>
            <a:xfrm>
              <a:off x="1455294" y="2277697"/>
              <a:ext cx="833394" cy="1132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49593" y="1721419"/>
              <a:ext cx="2028025" cy="673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200" dirty="0" smtClean="0"/>
                <a:t>vacuum BA</a:t>
              </a:r>
              <a:endParaRPr lang="en-US" sz="3200" dirty="0"/>
            </a:p>
          </p:txBody>
        </p:sp>
        <p:sp>
          <p:nvSpPr>
            <p:cNvPr id="82" name="Oval 81"/>
            <p:cNvSpPr/>
            <p:nvPr/>
          </p:nvSpPr>
          <p:spPr>
            <a:xfrm>
              <a:off x="914302" y="2392948"/>
              <a:ext cx="388091" cy="487288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25618" y="3398560"/>
            <a:ext cx="2193319" cy="2269494"/>
            <a:chOff x="302613" y="940584"/>
            <a:chExt cx="2193319" cy="2269494"/>
          </a:xfrm>
        </p:grpSpPr>
        <p:sp>
          <p:nvSpPr>
            <p:cNvPr id="87" name="TextBox 86"/>
            <p:cNvSpPr txBox="1"/>
            <p:nvPr/>
          </p:nvSpPr>
          <p:spPr>
            <a:xfrm>
              <a:off x="302613" y="1763528"/>
              <a:ext cx="14460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400" dirty="0" smtClean="0"/>
                <a:t>(Almost)</a:t>
              </a:r>
            </a:p>
            <a:p>
              <a:r>
                <a:rPr lang="da-DK" sz="3200" dirty="0" smtClean="0"/>
                <a:t>Ground</a:t>
              </a:r>
            </a:p>
            <a:p>
              <a:r>
                <a:rPr lang="da-DK" sz="3200" dirty="0" smtClean="0"/>
                <a:t>state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V="1">
              <a:off x="1206671" y="940584"/>
              <a:ext cx="1289261" cy="8294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7460370" y="456569"/>
            <a:ext cx="153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572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33673E-6 C 0.00139 -0.00417 0.00504 -0.00718 -0.00139 -0.01226 C -0.00781 -0.01735 -0.02482 -0.02938 -0.03837 -0.03076 C -0.05191 -0.03215 -0.07326 -0.02475 -0.08298 -0.02059 C -0.09271 -0.01643 -0.09618 -0.01111 -0.09687 -0.00625 C -0.09757 -0.00139 -0.09566 0.00393 -0.08767 0.00809 C -0.07968 0.01225 -0.06215 0.0178 -0.04913 0.0185 C -0.03611 0.01919 -0.01736 0.01595 -0.0092 0.01225 C -0.00104 0.00855 -0.00139 0.00416 8.33333E-7 -6.33673E-6 Z " pathEditMode="relative" ptsTypes="aaaaaaaaa">
                                      <p:cBhvr>
                                        <p:cTn id="14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647 C 0.00277 -0.0074 -0.00104 -0.03006 -0.00625 -0.03931 C -0.01164 -0.04856 -0.01997 -0.05758 -0.02882 -0.0629 C -0.03768 -0.06868 -0.05938 -0.07215 -0.06111 -0.07215 C -0.0625 -0.07215 -0.04532 -0.0666 -0.03854 -0.0629 C -0.03177 -0.05966 -0.02709 -0.05573 -0.02118 -0.05111 C -0.01545 -0.04625 -0.00799 -0.04139 -0.00382 -0.03469 C 0.00017 -0.02775 0.00416 -0.00555 0.00347 -0.00647 Z " pathEditMode="relative" rAng="0" ptsTypes="aaaaaaaa">
                                      <p:cBhvr>
                                        <p:cTn id="16" dur="1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-3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path" presetSubtype="0" repeatCount="indefinite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069 C -0.00225 -0.0259 0.00035 -0.04995 0.00573 -0.04995 C 0.01181 -0.04995 0.01389 -0.0259 0.0158 -0.00069 C 0.01841 0.02729 0.02049 0.05528 0.02709 0.05528 C 0.03316 0.05528 0.03507 0.02729 0.03785 -0.00069 C 0.03907 -0.0259 0.04167 -0.04995 0.04775 -0.04995 C 0.05313 -0.04995 0.05573 -0.0259 0.05782 -0.00069 C 0.05973 0.02729 0.0625 0.05528 0.06841 0.05528 C 0.07448 0.05528 0.07917 -0.00069 0.07917 -0.00046 C 0.08108 -0.0259 0.08316 -0.04995 0.08907 -0.04995 C 0.09514 -0.04995 0.09723 -0.0259 0.09914 -0.00069 C 0.10174 0.02729 0.10382 0.05528 0.11042 0.05528 C 0.1165 0.05528 0.11841 0.02729 0.12049 -0.00069 C 0.12309 -0.0259 0.125 -0.04995 0.13108 -0.04995 C 0.13646 -0.04995 0.13907 -0.0259 0.14115 -0.00069 C 0.14306 0.02729 0.14584 0.05528 0.15174 0.05528 C 0.15782 0.05528 0.15973 0.02729 0.1625 -0.00069 " pathEditMode="relative" rAng="0" ptsTypes="fffffffffffffffff">
                                      <p:cBhvr>
                                        <p:cTn id="20" dur="2000" fill="hold"/>
                                        <p:tgtEl>
                                          <p:spTgt spid="47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nimBg="1"/>
      <p:bldP spid="47117" grpId="0" animBg="1"/>
      <p:bldP spid="471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09218" y="645891"/>
            <a:ext cx="6101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dobe Fan Heiti Std B" pitchFamily="34" charset="-128"/>
                <a:ea typeface="Adobe Fan Heiti Std B" pitchFamily="34" charset="-128"/>
              </a:rPr>
              <a:t>X, P – </a:t>
            </a:r>
            <a:r>
              <a:rPr lang="en-US" sz="3600" dirty="0" err="1" smtClean="0">
                <a:latin typeface="Adobe Fan Heiti Std B" pitchFamily="34" charset="-128"/>
                <a:ea typeface="Adobe Fan Heiti Std B" pitchFamily="34" charset="-128"/>
              </a:rPr>
              <a:t>noncommuting</a:t>
            </a:r>
            <a:r>
              <a:rPr lang="en-US" sz="3600" dirty="0" smtClean="0">
                <a:latin typeface="Adobe Fan Heiti Std B" pitchFamily="34" charset="-128"/>
                <a:ea typeface="Adobe Fan Heiti Std B" pitchFamily="34" charset="-128"/>
              </a:rPr>
              <a:t> variables</a:t>
            </a:r>
            <a:endParaRPr lang="en-US" sz="3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25328" y="1898812"/>
            <a:ext cx="39426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u="sng" dirty="0" smtClean="0"/>
              <a:t>Standard Quantum Limit </a:t>
            </a:r>
          </a:p>
          <a:p>
            <a:pPr algn="ctr"/>
            <a:r>
              <a:rPr lang="da-DK" sz="2800" u="sng" dirty="0" smtClean="0"/>
              <a:t>for motion of a free mass</a:t>
            </a:r>
            <a:endParaRPr lang="en-US" sz="2800" u="sng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1" y="3229548"/>
            <a:ext cx="7006813" cy="175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740130" y="16136"/>
            <a:ext cx="136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26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45" name="Text Box 2"/>
          <p:cNvSpPr txBox="1">
            <a:spLocks noChangeArrowheads="1"/>
          </p:cNvSpPr>
          <p:nvPr/>
        </p:nvSpPr>
        <p:spPr bwMode="auto">
          <a:xfrm>
            <a:off x="251520" y="-127216"/>
            <a:ext cx="64588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4000" b="1" dirty="0" smtClean="0">
                <a:latin typeface="Comic Sans MS" pitchFamily="66" charset="0"/>
                <a:cs typeface="ＭＳ Ｐゴシック"/>
              </a:rPr>
              <a:t>Quantum Optomechanics </a:t>
            </a:r>
          </a:p>
        </p:txBody>
      </p:sp>
      <p:grpSp>
        <p:nvGrpSpPr>
          <p:cNvPr id="158746" name="Group 3"/>
          <p:cNvGrpSpPr>
            <a:grpSpLocks/>
          </p:cNvGrpSpPr>
          <p:nvPr/>
        </p:nvGrpSpPr>
        <p:grpSpPr bwMode="auto">
          <a:xfrm>
            <a:off x="3314700" y="685800"/>
            <a:ext cx="1028700" cy="1295400"/>
            <a:chOff x="1032" y="1728"/>
            <a:chExt cx="648" cy="816"/>
          </a:xfrm>
        </p:grpSpPr>
        <p:sp>
          <p:nvSpPr>
            <p:cNvPr id="158784" name="Arc 4"/>
            <p:cNvSpPr>
              <a:spLocks/>
            </p:cNvSpPr>
            <p:nvPr/>
          </p:nvSpPr>
          <p:spPr bwMode="auto">
            <a:xfrm rot="2825141">
              <a:off x="1008" y="1872"/>
              <a:ext cx="576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85" name="Line 5"/>
            <p:cNvSpPr>
              <a:spLocks noChangeShapeType="1"/>
            </p:cNvSpPr>
            <p:nvPr/>
          </p:nvSpPr>
          <p:spPr bwMode="auto">
            <a:xfrm>
              <a:off x="1296" y="172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786" name="Line 6"/>
            <p:cNvSpPr>
              <a:spLocks noChangeShapeType="1"/>
            </p:cNvSpPr>
            <p:nvPr/>
          </p:nvSpPr>
          <p:spPr bwMode="auto">
            <a:xfrm>
              <a:off x="1296" y="25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787" name="Line 7"/>
            <p:cNvSpPr>
              <a:spLocks noChangeShapeType="1"/>
            </p:cNvSpPr>
            <p:nvPr/>
          </p:nvSpPr>
          <p:spPr bwMode="auto">
            <a:xfrm>
              <a:off x="1680" y="172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8747" name="Group 8"/>
          <p:cNvGrpSpPr>
            <a:grpSpLocks/>
          </p:cNvGrpSpPr>
          <p:nvPr/>
        </p:nvGrpSpPr>
        <p:grpSpPr bwMode="auto">
          <a:xfrm flipH="1">
            <a:off x="914400" y="685800"/>
            <a:ext cx="1028700" cy="1295400"/>
            <a:chOff x="1032" y="1728"/>
            <a:chExt cx="648" cy="816"/>
          </a:xfrm>
        </p:grpSpPr>
        <p:sp>
          <p:nvSpPr>
            <p:cNvPr id="158780" name="Arc 9"/>
            <p:cNvSpPr>
              <a:spLocks/>
            </p:cNvSpPr>
            <p:nvPr/>
          </p:nvSpPr>
          <p:spPr bwMode="auto">
            <a:xfrm rot="2825141">
              <a:off x="1008" y="1872"/>
              <a:ext cx="576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81" name="Line 10"/>
            <p:cNvSpPr>
              <a:spLocks noChangeShapeType="1"/>
            </p:cNvSpPr>
            <p:nvPr/>
          </p:nvSpPr>
          <p:spPr bwMode="auto">
            <a:xfrm>
              <a:off x="1296" y="172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782" name="Line 11"/>
            <p:cNvSpPr>
              <a:spLocks noChangeShapeType="1"/>
            </p:cNvSpPr>
            <p:nvPr/>
          </p:nvSpPr>
          <p:spPr bwMode="auto">
            <a:xfrm>
              <a:off x="1296" y="25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783" name="Line 12"/>
            <p:cNvSpPr>
              <a:spLocks noChangeShapeType="1"/>
            </p:cNvSpPr>
            <p:nvPr/>
          </p:nvSpPr>
          <p:spPr bwMode="auto">
            <a:xfrm>
              <a:off x="1680" y="172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736" name="AutoShape 16"/>
          <p:cNvSpPr>
            <a:spLocks noChangeArrowheads="1"/>
          </p:cNvSpPr>
          <p:nvPr/>
        </p:nvSpPr>
        <p:spPr bwMode="auto">
          <a:xfrm flipH="1">
            <a:off x="1219200" y="1219200"/>
            <a:ext cx="5181600" cy="228600"/>
          </a:xfrm>
          <a:prstGeom prst="homePlate">
            <a:avLst>
              <a:gd name="adj" fmla="val 47222"/>
            </a:avLst>
          </a:prstGeom>
          <a:gradFill rotWithShape="1">
            <a:gsLst>
              <a:gs pos="0">
                <a:srgbClr val="FFCC99">
                  <a:alpha val="61000"/>
                </a:srgbClr>
              </a:gs>
              <a:gs pos="50000">
                <a:srgbClr val="FFCC99">
                  <a:gamma/>
                  <a:shade val="46275"/>
                  <a:invGamma/>
                  <a:alpha val="49001"/>
                </a:srgbClr>
              </a:gs>
              <a:gs pos="100000">
                <a:srgbClr val="FFCC99">
                  <a:alpha val="6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8754" name="Line 17"/>
          <p:cNvSpPr>
            <a:spLocks noChangeShapeType="1"/>
          </p:cNvSpPr>
          <p:nvPr/>
        </p:nvSpPr>
        <p:spPr bwMode="auto">
          <a:xfrm>
            <a:off x="2195736" y="3605152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58755" name="Group 18"/>
          <p:cNvGrpSpPr>
            <a:grpSpLocks/>
          </p:cNvGrpSpPr>
          <p:nvPr/>
        </p:nvGrpSpPr>
        <p:grpSpPr bwMode="auto">
          <a:xfrm>
            <a:off x="2729136" y="2614552"/>
            <a:ext cx="1524000" cy="914400"/>
            <a:chOff x="4080" y="240"/>
            <a:chExt cx="2208" cy="960"/>
          </a:xfrm>
        </p:grpSpPr>
        <p:sp>
          <p:nvSpPr>
            <p:cNvPr id="158778" name="Freeform 19"/>
            <p:cNvSpPr>
              <a:spLocks/>
            </p:cNvSpPr>
            <p:nvPr/>
          </p:nvSpPr>
          <p:spPr bwMode="auto">
            <a:xfrm>
              <a:off x="4080" y="240"/>
              <a:ext cx="1104" cy="960"/>
            </a:xfrm>
            <a:custGeom>
              <a:avLst/>
              <a:gdLst>
                <a:gd name="T0" fmla="*/ 0 w 1104"/>
                <a:gd name="T1" fmla="*/ 960 h 960"/>
                <a:gd name="T2" fmla="*/ 240 w 1104"/>
                <a:gd name="T3" fmla="*/ 912 h 960"/>
                <a:gd name="T4" fmla="*/ 528 w 1104"/>
                <a:gd name="T5" fmla="*/ 768 h 960"/>
                <a:gd name="T6" fmla="*/ 720 w 1104"/>
                <a:gd name="T7" fmla="*/ 480 h 960"/>
                <a:gd name="T8" fmla="*/ 816 w 1104"/>
                <a:gd name="T9" fmla="*/ 240 h 960"/>
                <a:gd name="T10" fmla="*/ 960 w 1104"/>
                <a:gd name="T11" fmla="*/ 48 h 960"/>
                <a:gd name="T12" fmla="*/ 1104 w 1104"/>
                <a:gd name="T13" fmla="*/ 0 h 9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04"/>
                <a:gd name="T22" fmla="*/ 0 h 960"/>
                <a:gd name="T23" fmla="*/ 1104 w 1104"/>
                <a:gd name="T24" fmla="*/ 960 h 9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04" h="960">
                  <a:moveTo>
                    <a:pt x="0" y="960"/>
                  </a:moveTo>
                  <a:cubicBezTo>
                    <a:pt x="76" y="952"/>
                    <a:pt x="152" y="944"/>
                    <a:pt x="240" y="912"/>
                  </a:cubicBezTo>
                  <a:cubicBezTo>
                    <a:pt x="328" y="880"/>
                    <a:pt x="448" y="840"/>
                    <a:pt x="528" y="768"/>
                  </a:cubicBezTo>
                  <a:cubicBezTo>
                    <a:pt x="608" y="696"/>
                    <a:pt x="672" y="568"/>
                    <a:pt x="720" y="480"/>
                  </a:cubicBezTo>
                  <a:cubicBezTo>
                    <a:pt x="768" y="392"/>
                    <a:pt x="776" y="312"/>
                    <a:pt x="816" y="240"/>
                  </a:cubicBezTo>
                  <a:cubicBezTo>
                    <a:pt x="856" y="168"/>
                    <a:pt x="912" y="88"/>
                    <a:pt x="960" y="48"/>
                  </a:cubicBezTo>
                  <a:cubicBezTo>
                    <a:pt x="1008" y="8"/>
                    <a:pt x="1080" y="8"/>
                    <a:pt x="110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779" name="Freeform 20"/>
            <p:cNvSpPr>
              <a:spLocks/>
            </p:cNvSpPr>
            <p:nvPr/>
          </p:nvSpPr>
          <p:spPr bwMode="auto">
            <a:xfrm flipH="1">
              <a:off x="5184" y="240"/>
              <a:ext cx="1104" cy="960"/>
            </a:xfrm>
            <a:custGeom>
              <a:avLst/>
              <a:gdLst>
                <a:gd name="T0" fmla="*/ 0 w 1104"/>
                <a:gd name="T1" fmla="*/ 960 h 960"/>
                <a:gd name="T2" fmla="*/ 240 w 1104"/>
                <a:gd name="T3" fmla="*/ 912 h 960"/>
                <a:gd name="T4" fmla="*/ 528 w 1104"/>
                <a:gd name="T5" fmla="*/ 768 h 960"/>
                <a:gd name="T6" fmla="*/ 720 w 1104"/>
                <a:gd name="T7" fmla="*/ 480 h 960"/>
                <a:gd name="T8" fmla="*/ 816 w 1104"/>
                <a:gd name="T9" fmla="*/ 240 h 960"/>
                <a:gd name="T10" fmla="*/ 960 w 1104"/>
                <a:gd name="T11" fmla="*/ 48 h 960"/>
                <a:gd name="T12" fmla="*/ 1104 w 1104"/>
                <a:gd name="T13" fmla="*/ 0 h 9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04"/>
                <a:gd name="T22" fmla="*/ 0 h 960"/>
                <a:gd name="T23" fmla="*/ 1104 w 1104"/>
                <a:gd name="T24" fmla="*/ 960 h 9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04" h="960">
                  <a:moveTo>
                    <a:pt x="0" y="960"/>
                  </a:moveTo>
                  <a:cubicBezTo>
                    <a:pt x="76" y="952"/>
                    <a:pt x="152" y="944"/>
                    <a:pt x="240" y="912"/>
                  </a:cubicBezTo>
                  <a:cubicBezTo>
                    <a:pt x="328" y="880"/>
                    <a:pt x="448" y="840"/>
                    <a:pt x="528" y="768"/>
                  </a:cubicBezTo>
                  <a:cubicBezTo>
                    <a:pt x="608" y="696"/>
                    <a:pt x="672" y="568"/>
                    <a:pt x="720" y="480"/>
                  </a:cubicBezTo>
                  <a:cubicBezTo>
                    <a:pt x="768" y="392"/>
                    <a:pt x="776" y="312"/>
                    <a:pt x="816" y="240"/>
                  </a:cubicBezTo>
                  <a:cubicBezTo>
                    <a:pt x="856" y="168"/>
                    <a:pt x="912" y="88"/>
                    <a:pt x="960" y="48"/>
                  </a:cubicBezTo>
                  <a:cubicBezTo>
                    <a:pt x="1008" y="8"/>
                    <a:pt x="1080" y="8"/>
                    <a:pt x="110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5874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373648"/>
              </p:ext>
            </p:extLst>
          </p:nvPr>
        </p:nvGraphicFramePr>
        <p:xfrm>
          <a:off x="17463" y="4034624"/>
          <a:ext cx="678561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514" name="Equation" r:id="rId3" imgW="1739880" imgH="253800" progId="Equation.DSMT4">
                  <p:embed/>
                </p:oleObj>
              </mc:Choice>
              <mc:Fallback>
                <p:oleObj name="Equation" r:id="rId3" imgW="1739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4034624"/>
                        <a:ext cx="6785610" cy="990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56" name="Text Box 22"/>
          <p:cNvSpPr txBox="1">
            <a:spLocks noChangeArrowheads="1"/>
          </p:cNvSpPr>
          <p:nvPr/>
        </p:nvSpPr>
        <p:spPr bwMode="auto">
          <a:xfrm>
            <a:off x="3505200" y="7405688"/>
            <a:ext cx="412750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a-DK">
                <a:cs typeface="ＭＳ Ｐゴシック"/>
              </a:rPr>
              <a:t>…</a:t>
            </a:r>
            <a:endParaRPr lang="en-GB">
              <a:cs typeface="ＭＳ Ｐゴシック"/>
            </a:endParaRPr>
          </a:p>
        </p:txBody>
      </p:sp>
      <p:graphicFrame>
        <p:nvGraphicFramePr>
          <p:cNvPr id="15874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290245"/>
              </p:ext>
            </p:extLst>
          </p:nvPr>
        </p:nvGraphicFramePr>
        <p:xfrm>
          <a:off x="4710336" y="3192402"/>
          <a:ext cx="5334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515" name="Equation" r:id="rId5" imgW="152280" imgH="139680" progId="Equation.DSMT4">
                  <p:embed/>
                </p:oleObj>
              </mc:Choice>
              <mc:Fallback>
                <p:oleObj name="Equation" r:id="rId5" imgW="1522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336" y="3192402"/>
                        <a:ext cx="533400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110136" y="2538352"/>
            <a:ext cx="762000" cy="1066800"/>
            <a:chOff x="2208" y="2304"/>
            <a:chExt cx="480" cy="672"/>
          </a:xfrm>
        </p:grpSpPr>
        <p:sp>
          <p:nvSpPr>
            <p:cNvPr id="158775" name="Line 26"/>
            <p:cNvSpPr>
              <a:spLocks noChangeShapeType="1"/>
            </p:cNvSpPr>
            <p:nvPr/>
          </p:nvSpPr>
          <p:spPr bwMode="auto">
            <a:xfrm>
              <a:off x="2448" y="2304"/>
              <a:ext cx="0" cy="672"/>
            </a:xfrm>
            <a:prstGeom prst="line">
              <a:avLst/>
            </a:prstGeom>
            <a:noFill/>
            <a:ln w="508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776" name="Line 27"/>
            <p:cNvSpPr>
              <a:spLocks noChangeShapeType="1"/>
            </p:cNvSpPr>
            <p:nvPr/>
          </p:nvSpPr>
          <p:spPr bwMode="auto">
            <a:xfrm>
              <a:off x="2688" y="2832"/>
              <a:ext cx="0" cy="144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777" name="Line 28"/>
            <p:cNvSpPr>
              <a:spLocks noChangeShapeType="1"/>
            </p:cNvSpPr>
            <p:nvPr/>
          </p:nvSpPr>
          <p:spPr bwMode="auto">
            <a:xfrm>
              <a:off x="2208" y="2832"/>
              <a:ext cx="0" cy="14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066800" y="2514600"/>
            <a:ext cx="3200400" cy="2705100"/>
            <a:chOff x="672" y="2304"/>
            <a:chExt cx="2016" cy="1704"/>
          </a:xfrm>
        </p:grpSpPr>
        <p:sp>
          <p:nvSpPr>
            <p:cNvPr id="158770" name="Oval 30"/>
            <p:cNvSpPr>
              <a:spLocks noChangeArrowheads="1"/>
            </p:cNvSpPr>
            <p:nvPr/>
          </p:nvSpPr>
          <p:spPr bwMode="auto">
            <a:xfrm>
              <a:off x="672" y="3136"/>
              <a:ext cx="1392" cy="87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ＭＳ Ｐゴシック"/>
              </a:endParaRPr>
            </a:p>
          </p:txBody>
        </p:sp>
        <p:grpSp>
          <p:nvGrpSpPr>
            <p:cNvPr id="158771" name="Group 31"/>
            <p:cNvGrpSpPr>
              <a:grpSpLocks/>
            </p:cNvGrpSpPr>
            <p:nvPr/>
          </p:nvGrpSpPr>
          <p:grpSpPr bwMode="auto">
            <a:xfrm>
              <a:off x="2208" y="2304"/>
              <a:ext cx="480" cy="672"/>
              <a:chOff x="2208" y="2304"/>
              <a:chExt cx="480" cy="672"/>
            </a:xfrm>
          </p:grpSpPr>
          <p:sp>
            <p:nvSpPr>
              <p:cNvPr id="158772" name="Line 32"/>
              <p:cNvSpPr>
                <a:spLocks noChangeShapeType="1"/>
              </p:cNvSpPr>
              <p:nvPr/>
            </p:nvSpPr>
            <p:spPr bwMode="auto">
              <a:xfrm>
                <a:off x="2448" y="2304"/>
                <a:ext cx="0" cy="672"/>
              </a:xfrm>
              <a:prstGeom prst="line">
                <a:avLst/>
              </a:prstGeom>
              <a:noFill/>
              <a:ln w="508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3" name="Line 33"/>
              <p:cNvSpPr>
                <a:spLocks noChangeShapeType="1"/>
              </p:cNvSpPr>
              <p:nvPr/>
            </p:nvSpPr>
            <p:spPr bwMode="auto">
              <a:xfrm>
                <a:off x="2688" y="2832"/>
                <a:ext cx="0" cy="144"/>
              </a:xfrm>
              <a:prstGeom prst="line">
                <a:avLst/>
              </a:prstGeom>
              <a:noFill/>
              <a:ln w="508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4" name="Line 34"/>
              <p:cNvSpPr>
                <a:spLocks noChangeShapeType="1"/>
              </p:cNvSpPr>
              <p:nvPr/>
            </p:nvSpPr>
            <p:spPr bwMode="auto">
              <a:xfrm>
                <a:off x="2208" y="2832"/>
                <a:ext cx="0" cy="14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743279" y="2513691"/>
            <a:ext cx="2782960" cy="2586044"/>
            <a:chOff x="1728" y="2468"/>
            <a:chExt cx="1753" cy="1629"/>
          </a:xfrm>
        </p:grpSpPr>
        <p:grpSp>
          <p:nvGrpSpPr>
            <p:cNvPr id="158765" name="Group 36"/>
            <p:cNvGrpSpPr>
              <a:grpSpLocks/>
            </p:cNvGrpSpPr>
            <p:nvPr/>
          </p:nvGrpSpPr>
          <p:grpSpPr bwMode="auto">
            <a:xfrm>
              <a:off x="1728" y="2468"/>
              <a:ext cx="480" cy="680"/>
              <a:chOff x="2208" y="2468"/>
              <a:chExt cx="480" cy="680"/>
            </a:xfrm>
          </p:grpSpPr>
          <p:sp>
            <p:nvSpPr>
              <p:cNvPr id="158767" name="Line 37"/>
              <p:cNvSpPr>
                <a:spLocks noChangeShapeType="1"/>
              </p:cNvSpPr>
              <p:nvPr/>
            </p:nvSpPr>
            <p:spPr bwMode="auto">
              <a:xfrm>
                <a:off x="2448" y="2468"/>
                <a:ext cx="0" cy="672"/>
              </a:xfrm>
              <a:prstGeom prst="line">
                <a:avLst/>
              </a:prstGeom>
              <a:noFill/>
              <a:ln w="508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8" name="Line 38"/>
              <p:cNvSpPr>
                <a:spLocks noChangeShapeType="1"/>
              </p:cNvSpPr>
              <p:nvPr/>
            </p:nvSpPr>
            <p:spPr bwMode="auto">
              <a:xfrm>
                <a:off x="2688" y="3004"/>
                <a:ext cx="0" cy="144"/>
              </a:xfrm>
              <a:prstGeom prst="line">
                <a:avLst/>
              </a:prstGeom>
              <a:noFill/>
              <a:ln w="508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9" name="Line 39"/>
              <p:cNvSpPr>
                <a:spLocks noChangeShapeType="1"/>
              </p:cNvSpPr>
              <p:nvPr/>
            </p:nvSpPr>
            <p:spPr bwMode="auto">
              <a:xfrm>
                <a:off x="2208" y="3004"/>
                <a:ext cx="0" cy="14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8766" name="Oval 40"/>
            <p:cNvSpPr>
              <a:spLocks noChangeArrowheads="1"/>
            </p:cNvSpPr>
            <p:nvPr/>
          </p:nvSpPr>
          <p:spPr bwMode="auto">
            <a:xfrm>
              <a:off x="2290" y="3369"/>
              <a:ext cx="1191" cy="728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ＭＳ Ｐゴシック"/>
              </a:endParaRPr>
            </a:p>
          </p:txBody>
        </p:sp>
      </p:grpSp>
      <p:sp>
        <p:nvSpPr>
          <p:cNvPr id="158760" name="Text Box 41"/>
          <p:cNvSpPr txBox="1">
            <a:spLocks noChangeArrowheads="1"/>
          </p:cNvSpPr>
          <p:nvPr/>
        </p:nvSpPr>
        <p:spPr bwMode="auto">
          <a:xfrm>
            <a:off x="4038600" y="6156004"/>
            <a:ext cx="1531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 dirty="0">
                <a:cs typeface="ＭＳ Ｐゴシック"/>
              </a:rPr>
              <a:t>phoNon</a:t>
            </a:r>
            <a:endParaRPr lang="en-GB" sz="3200" dirty="0">
              <a:cs typeface="ＭＳ Ｐゴシック"/>
            </a:endParaRPr>
          </a:p>
        </p:txBody>
      </p:sp>
      <p:sp>
        <p:nvSpPr>
          <p:cNvPr id="158761" name="Text Box 42"/>
          <p:cNvSpPr txBox="1">
            <a:spLocks noChangeArrowheads="1"/>
          </p:cNvSpPr>
          <p:nvPr/>
        </p:nvSpPr>
        <p:spPr bwMode="auto">
          <a:xfrm>
            <a:off x="1403350" y="6156004"/>
            <a:ext cx="14305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 dirty="0">
                <a:cs typeface="ＭＳ Ｐゴシック"/>
              </a:rPr>
              <a:t>phoTon</a:t>
            </a:r>
            <a:endParaRPr lang="en-GB" sz="3200" dirty="0">
              <a:cs typeface="ＭＳ Ｐゴシック"/>
            </a:endParaRPr>
          </a:p>
        </p:txBody>
      </p:sp>
      <p:sp>
        <p:nvSpPr>
          <p:cNvPr id="158762" name="Line 43"/>
          <p:cNvSpPr>
            <a:spLocks noChangeShapeType="1"/>
          </p:cNvSpPr>
          <p:nvPr/>
        </p:nvSpPr>
        <p:spPr bwMode="auto">
          <a:xfrm flipH="1" flipV="1">
            <a:off x="2989690" y="4786685"/>
            <a:ext cx="1048910" cy="14709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63" name="Line 44"/>
          <p:cNvSpPr>
            <a:spLocks noChangeShapeType="1"/>
          </p:cNvSpPr>
          <p:nvPr/>
        </p:nvSpPr>
        <p:spPr bwMode="auto">
          <a:xfrm flipH="1" flipV="1">
            <a:off x="2377438" y="4853912"/>
            <a:ext cx="80857" cy="1440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6" name="Curved Connector 5"/>
          <p:cNvCxnSpPr/>
          <p:nvPr/>
        </p:nvCxnSpPr>
        <p:spPr>
          <a:xfrm rot="10800000">
            <a:off x="2590805" y="1447803"/>
            <a:ext cx="3070657" cy="1327203"/>
          </a:xfrm>
          <a:prstGeom prst="curved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 rot="5400000">
            <a:off x="1638826" y="1291363"/>
            <a:ext cx="1736331" cy="140905"/>
            <a:chOff x="6134100" y="3124200"/>
            <a:chExt cx="2857500" cy="228600"/>
          </a:xfrm>
        </p:grpSpPr>
        <p:sp>
          <p:nvSpPr>
            <p:cNvPr id="49" name="Trapezoid 48"/>
            <p:cNvSpPr/>
            <p:nvPr/>
          </p:nvSpPr>
          <p:spPr>
            <a:xfrm flipV="1">
              <a:off x="6134100" y="3146619"/>
              <a:ext cx="800100" cy="206181"/>
            </a:xfrm>
            <a:prstGeom prst="trapezoid">
              <a:avLst/>
            </a:prstGeom>
            <a:solidFill>
              <a:srgbClr val="EE8C82"/>
            </a:solidFill>
            <a:ln>
              <a:solidFill>
                <a:srgbClr val="EE8C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apezoid 49"/>
            <p:cNvSpPr/>
            <p:nvPr/>
          </p:nvSpPr>
          <p:spPr>
            <a:xfrm flipV="1">
              <a:off x="8191500" y="3124200"/>
              <a:ext cx="800100" cy="206181"/>
            </a:xfrm>
            <a:prstGeom prst="trapezoid">
              <a:avLst/>
            </a:prstGeom>
            <a:solidFill>
              <a:srgbClr val="EE8C82"/>
            </a:solidFill>
            <a:ln>
              <a:solidFill>
                <a:srgbClr val="EE8C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>
              <a:stCxn id="49" idx="2"/>
              <a:endCxn id="50" idx="2"/>
            </p:cNvCxnSpPr>
            <p:nvPr/>
          </p:nvCxnSpPr>
          <p:spPr>
            <a:xfrm flipV="1">
              <a:off x="6534150" y="3124200"/>
              <a:ext cx="2057400" cy="22419"/>
            </a:xfrm>
            <a:prstGeom prst="line">
              <a:avLst/>
            </a:prstGeom>
            <a:ln w="28575">
              <a:solidFill>
                <a:srgbClr val="EE8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>
            <a:off x="2540706" y="989863"/>
            <a:ext cx="45719" cy="7232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56675" y="2816435"/>
            <a:ext cx="3267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SiN</a:t>
            </a:r>
            <a:r>
              <a:rPr lang="en-US" sz="4000" dirty="0" smtClean="0"/>
              <a:t> membrane</a:t>
            </a:r>
          </a:p>
          <a:p>
            <a:r>
              <a:rPr lang="en-US" sz="4000" dirty="0" smtClean="0"/>
              <a:t>           high </a:t>
            </a:r>
            <a:r>
              <a:rPr lang="da-DK" sz="4000" dirty="0" smtClean="0"/>
              <a:t>-</a:t>
            </a:r>
            <a:r>
              <a:rPr lang="en-US" sz="4000" dirty="0" smtClean="0"/>
              <a:t> Q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3367" y="3853638"/>
                <a:ext cx="7100515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da-DK" sz="2800" b="0" i="1" dirty="0" smtClean="0">
                  <a:latin typeface="Cambria Math"/>
                </a:endParaRPr>
              </a:p>
              <a:p>
                <a:endParaRPr lang="da-DK" sz="2800" b="0" i="1" dirty="0" smtClean="0">
                  <a:latin typeface="Cambria Math"/>
                </a:endParaRPr>
              </a:p>
              <a:p>
                <a:endParaRPr lang="da-DK" sz="28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r>
                        <a:rPr lang="en-US" sz="4000" b="0" i="1" smtClean="0">
                          <a:latin typeface="Cambria Math"/>
                        </a:rPr>
                        <m:t>𝑔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da-DK" sz="4000" b="0" i="1" smtClean="0">
                              <a:latin typeface="Cambria Math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4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da-DK" sz="40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da-DK" sz="4000" b="0" i="1" smtClean="0">
                          <a:latin typeface="Cambria Math"/>
                        </a:rPr>
                        <m:t>             </m:t>
                      </m:r>
                      <m:r>
                        <a:rPr lang="en-US" sz="4000" b="0" i="1" smtClean="0">
                          <a:latin typeface="Cambria Math"/>
                        </a:rPr>
                        <m:t>𝑔</m:t>
                      </m:r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/>
                              <a:ea typeface="Cambria Math"/>
                            </a:rPr>
                            <m:t>𝜒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/>
                            </a:rPr>
                            <m:t>𝑃𝑎𝑟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/>
                              <a:ea typeface="Cambria Math"/>
                            </a:rPr>
                            <m:t>𝜒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/>
                            </a:rPr>
                            <m:t>𝐵𝑆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7" y="3853638"/>
                <a:ext cx="7100515" cy="200054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7320580" y="16136"/>
            <a:ext cx="178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20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0208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50428E-7 C 0.00157 -1.50428E-7 0.00348 -1.50428E-7 0.00539 -1.50428E-7 C 0.00157 -1.50428E-7 -0.00208 -1.50428E-7 -0.0052 -1.50428E-7 C -0.00364 -1.50428E-7 -0.00191 -1.50428E-7 -3.61111E-6 -1.50428E-7 Z " pathEditMode="relative" rAng="0" ptsTypes="ffff">
                                      <p:cBhvr>
                                        <p:cTn id="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593526"/>
            <a:ext cx="4277207" cy="83638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9452" y="8751"/>
            <a:ext cx="8031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Bradley Hand ITC" pitchFamily="66" charset="0"/>
              </a:rPr>
              <a:t>Motion</a:t>
            </a:r>
            <a:r>
              <a:rPr lang="en-US" sz="3200" b="1" dirty="0" smtClean="0">
                <a:latin typeface="Bradley Hand ITC" pitchFamily="66" charset="0"/>
              </a:rPr>
              <a:t> </a:t>
            </a:r>
            <a:r>
              <a:rPr lang="en-US" sz="3200" b="1" dirty="0" smtClean="0">
                <a:latin typeface="Bradley Hand ITC" pitchFamily="66" charset="0"/>
              </a:rPr>
              <a:t>in reference frame with </a:t>
            </a:r>
            <a:r>
              <a:rPr lang="en-US" sz="3200" b="1" dirty="0" smtClean="0">
                <a:solidFill>
                  <a:srgbClr val="FF0000"/>
                </a:solidFill>
                <a:latin typeface="Bradley Hand ITC" pitchFamily="66" charset="0"/>
              </a:rPr>
              <a:t>negative mass</a:t>
            </a:r>
            <a:endParaRPr lang="en-US" sz="32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953" y="598914"/>
            <a:ext cx="4321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P+P</a:t>
            </a:r>
            <a:r>
              <a:rPr lang="en-US" sz="2400" baseline="-25000" dirty="0" smtClean="0"/>
              <a:t>0</a:t>
            </a:r>
            <a:r>
              <a:rPr lang="en-US" sz="2400" dirty="0"/>
              <a:t>, </a:t>
            </a:r>
            <a:r>
              <a:rPr lang="en-US" sz="2400" dirty="0" smtClean="0"/>
              <a:t>X-X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</a:t>
            </a:r>
            <a:r>
              <a:rPr lang="en-DK" sz="2400" dirty="0" smtClean="0"/>
              <a:t>–</a:t>
            </a:r>
            <a:r>
              <a:rPr lang="en-US" sz="2400" dirty="0" smtClean="0"/>
              <a:t> commuting variables</a:t>
            </a:r>
          </a:p>
          <a:p>
            <a:r>
              <a:rPr lang="en-US" sz="2400" dirty="0" smtClean="0"/>
              <a:t> can be measured precisely</a:t>
            </a:r>
            <a:r>
              <a:rPr lang="en-US" sz="2400" baseline="-25000" dirty="0" smtClean="0"/>
              <a:t> </a:t>
            </a:r>
            <a:endParaRPr lang="en-US" sz="2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2512633" y="2697131"/>
            <a:ext cx="6218564" cy="3794534"/>
            <a:chOff x="4050943" y="2298762"/>
            <a:chExt cx="4544934" cy="3794534"/>
          </a:xfrm>
        </p:grpSpPr>
        <p:grpSp>
          <p:nvGrpSpPr>
            <p:cNvPr id="68" name="Group 67"/>
            <p:cNvGrpSpPr/>
            <p:nvPr/>
          </p:nvGrpSpPr>
          <p:grpSpPr>
            <a:xfrm>
              <a:off x="6948264" y="4869160"/>
              <a:ext cx="863629" cy="1224136"/>
              <a:chOff x="6948264" y="4869160"/>
              <a:chExt cx="863629" cy="1224136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6948264" y="5877272"/>
                <a:ext cx="143549" cy="2160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7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020272" y="5589240"/>
                <a:ext cx="143549" cy="2160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7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163821" y="5301208"/>
                <a:ext cx="143549" cy="2160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7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7379845" y="5085184"/>
                <a:ext cx="143549" cy="2160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7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667877" y="4869160"/>
                <a:ext cx="143549" cy="2160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7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7020323" y="4928834"/>
                <a:ext cx="791570" cy="1037230"/>
              </a:xfrm>
              <a:custGeom>
                <a:avLst/>
                <a:gdLst>
                  <a:gd name="connsiteX0" fmla="*/ 0 w 791570"/>
                  <a:gd name="connsiteY0" fmla="*/ 1037230 h 1037230"/>
                  <a:gd name="connsiteX1" fmla="*/ 232012 w 791570"/>
                  <a:gd name="connsiteY1" fmla="*/ 409433 h 1037230"/>
                  <a:gd name="connsiteX2" fmla="*/ 791570 w 791570"/>
                  <a:gd name="connsiteY2" fmla="*/ 0 h 1037230"/>
                  <a:gd name="connsiteX3" fmla="*/ 791570 w 791570"/>
                  <a:gd name="connsiteY3" fmla="*/ 0 h 103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1570" h="1037230">
                    <a:moveTo>
                      <a:pt x="0" y="1037230"/>
                    </a:moveTo>
                    <a:cubicBezTo>
                      <a:pt x="50042" y="809767"/>
                      <a:pt x="100084" y="582305"/>
                      <a:pt x="232012" y="409433"/>
                    </a:cubicBezTo>
                    <a:cubicBezTo>
                      <a:pt x="363940" y="236561"/>
                      <a:pt x="791570" y="0"/>
                      <a:pt x="791570" y="0"/>
                    </a:cubicBezTo>
                    <a:lnTo>
                      <a:pt x="791570" y="0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4050943" y="2298762"/>
                  <a:ext cx="4544934" cy="1825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sz="36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3600" b="0" i="1" smtClean="0">
                              <a:latin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sz="3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600" dirty="0" smtClean="0"/>
                    <a:t> =</a:t>
                  </a:r>
                  <a:r>
                    <a:rPr lang="en-US" sz="36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sz="3600" b="0" i="1" smtClean="0">
                              <a:latin typeface="Cambria Math"/>
                            </a:rPr>
                            <m:t>(0)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sz="3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3600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/>
                                </a:rPr>
                                <m:t>𝑋</m:t>
                              </m:r>
                            </m:e>
                          </m:acc>
                          <m:r>
                            <a:rPr lang="en-US" sz="36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6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/>
                        </a:rPr>
                        <m:t>𝑡</m:t>
                      </m:r>
                    </m:oMath>
                  </a14:m>
                  <a:endParaRPr lang="en-US" sz="3600" i="1" dirty="0" smtClean="0">
                    <a:latin typeface="Cambria Math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3600" i="1">
                              <a:latin typeface="Cambria Math"/>
                            </a:rPr>
                            <m:t>𝑋</m:t>
                          </m:r>
                          <m:r>
                            <a:rPr lang="en-US" sz="3600" i="1">
                              <a:latin typeface="Cambria Math"/>
                            </a:rPr>
                            <m:t>(0)</m:t>
                          </m:r>
                        </m:e>
                        <m:sub>
                          <m:r>
                            <a:rPr lang="en-US" sz="3600" i="1">
                              <a:latin typeface="Cambria Math"/>
                            </a:rPr>
                            <m:t>𝑋</m:t>
                          </m:r>
                          <m:r>
                            <a:rPr lang="en-US" sz="36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3600" i="1">
                          <a:latin typeface="Cambria Math"/>
                        </a:rPr>
                        <m:t>+</m:t>
                      </m:r>
                      <m:r>
                        <a:rPr lang="en-US" sz="36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/>
                            </a:rPr>
                            <m:t>𝑃</m:t>
                          </m:r>
                          <m:r>
                            <a:rPr lang="en-US" sz="36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3600" i="1" dirty="0" smtClean="0">
                      <a:latin typeface="Cambria Math"/>
                    </a:rPr>
                    <a:t>t /m=</a:t>
                  </a:r>
                  <a:endParaRPr lang="en-US" sz="3600" i="1" dirty="0">
                    <a:latin typeface="Cambria Math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3600" i="1">
                              <a:latin typeface="Cambria Math"/>
                            </a:rPr>
                            <m:t>𝑋</m:t>
                          </m:r>
                          <m:r>
                            <a:rPr lang="en-US" sz="3600" i="1">
                              <a:latin typeface="Cambria Math"/>
                            </a:rPr>
                            <m:t>(0)</m:t>
                          </m:r>
                        </m:e>
                        <m:sub>
                          <m:r>
                            <a:rPr lang="en-US" sz="3600" i="1">
                              <a:latin typeface="Cambria Math"/>
                            </a:rPr>
                            <m:t>𝑋</m:t>
                          </m:r>
                          <m:r>
                            <a:rPr lang="en-US" sz="36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3600" b="0" i="1" smtClean="0">
                          <a:latin typeface="Cambria Math"/>
                        </a:rPr>
                        <m:t>+</m:t>
                      </m:r>
                    </m:oMath>
                  </a14:m>
                  <a:r>
                    <a:rPr lang="en-US" sz="3600" dirty="0" smtClean="0"/>
                    <a:t>  classical dynamics</a:t>
                  </a:r>
                  <a:endParaRPr lang="en-US" sz="3600" dirty="0"/>
                </a:p>
              </p:txBody>
            </p:sp>
          </mc:Choice>
          <mc:Fallback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0943" y="2298762"/>
                  <a:ext cx="4544934" cy="1825693"/>
                </a:xfrm>
                <a:prstGeom prst="rect">
                  <a:avLst/>
                </a:prstGeom>
                <a:blipFill>
                  <a:blip r:embed="rId2"/>
                  <a:stretch>
                    <a:fillRect t="-2333" r="-294" b="-1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3" name="Ink 62"/>
              <p14:cNvContentPartPr/>
              <p14:nvPr/>
            </p14:nvContentPartPr>
            <p14:xfrm>
              <a:off x="5548197" y="3507348"/>
              <a:ext cx="386280" cy="44028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4437" y="3498715"/>
                <a:ext cx="437040" cy="474092"/>
              </a:xfrm>
              <a:prstGeom prst="rect">
                <a:avLst/>
              </a:prstGeom>
            </p:spPr>
          </p:pic>
        </mc:Fallback>
      </mc:AlternateContent>
      <p:cxnSp>
        <p:nvCxnSpPr>
          <p:cNvPr id="88" name="Straight Arrow Connector 87"/>
          <p:cNvCxnSpPr/>
          <p:nvPr/>
        </p:nvCxnSpPr>
        <p:spPr>
          <a:xfrm flipV="1">
            <a:off x="6534960" y="4804727"/>
            <a:ext cx="0" cy="18254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rot="5400000" flipV="1">
            <a:off x="6989545" y="5394588"/>
            <a:ext cx="0" cy="20116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717108" y="5746659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X</a:t>
            </a:r>
            <a:r>
              <a:rPr lang="en-US" sz="3600" baseline="-25000" dirty="0" smtClean="0"/>
              <a:t>X0</a:t>
            </a:r>
            <a:endParaRPr lang="en-US" sz="3600" dirty="0"/>
          </a:p>
        </p:txBody>
      </p:sp>
      <p:sp>
        <p:nvSpPr>
          <p:cNvPr id="91" name="TextBox 90"/>
          <p:cNvSpPr txBox="1"/>
          <p:nvPr/>
        </p:nvSpPr>
        <p:spPr>
          <a:xfrm>
            <a:off x="6576614" y="4437650"/>
            <a:ext cx="798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-25000" dirty="0" smtClean="0"/>
              <a:t>P</a:t>
            </a:r>
            <a:r>
              <a:rPr lang="en-US" sz="4000" baseline="-25000" dirty="0" smtClean="0"/>
              <a:t>0</a:t>
            </a:r>
            <a:endParaRPr lang="en-US" sz="4000" dirty="0"/>
          </a:p>
        </p:txBody>
      </p:sp>
      <p:sp>
        <p:nvSpPr>
          <p:cNvPr id="38" name="7-Point Star 37"/>
          <p:cNvSpPr/>
          <p:nvPr/>
        </p:nvSpPr>
        <p:spPr>
          <a:xfrm>
            <a:off x="6483232" y="6281705"/>
            <a:ext cx="173465" cy="199422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5310" y="4791593"/>
            <a:ext cx="1824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latin typeface="Cambria Math"/>
              </a:rPr>
              <a:t>m</a:t>
            </a:r>
            <a:r>
              <a:rPr lang="en-US" sz="3600" i="1" baseline="-25000" dirty="0" smtClean="0">
                <a:latin typeface="Cambria Math"/>
              </a:rPr>
              <a:t>0</a:t>
            </a:r>
            <a:r>
              <a:rPr lang="en-US" sz="3600" i="1" dirty="0" smtClean="0">
                <a:latin typeface="Cambria Math"/>
              </a:rPr>
              <a:t>= - m</a:t>
            </a:r>
            <a:endParaRPr lang="en-US" sz="3600" dirty="0"/>
          </a:p>
        </p:txBody>
      </p:sp>
      <p:sp>
        <p:nvSpPr>
          <p:cNvPr id="5" name="Down Arrow 4"/>
          <p:cNvSpPr/>
          <p:nvPr/>
        </p:nvSpPr>
        <p:spPr>
          <a:xfrm>
            <a:off x="1324772" y="1534408"/>
            <a:ext cx="526337" cy="3969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24523" y="1963632"/>
            <a:ext cx="3110054" cy="56546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8161" y="1967295"/>
            <a:ext cx="3192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Beyond SQL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7694387" y="527148"/>
            <a:ext cx="136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221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88208" y="5350714"/>
            <a:ext cx="2362200" cy="990600"/>
            <a:chOff x="6477000" y="914400"/>
            <a:chExt cx="2362200" cy="990600"/>
          </a:xfrm>
        </p:grpSpPr>
        <p:sp>
          <p:nvSpPr>
            <p:cNvPr id="58370" name="Rectangle 2"/>
            <p:cNvSpPr>
              <a:spLocks noChangeArrowheads="1"/>
            </p:cNvSpPr>
            <p:nvPr/>
          </p:nvSpPr>
          <p:spPr bwMode="auto">
            <a:xfrm>
              <a:off x="6629400" y="914400"/>
              <a:ext cx="2209800" cy="990600"/>
            </a:xfrm>
            <a:prstGeom prst="rect">
              <a:avLst/>
            </a:prstGeom>
            <a:solidFill>
              <a:schemeClr val="hlink">
                <a:alpha val="36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837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1385616"/>
                </p:ext>
              </p:extLst>
            </p:nvPr>
          </p:nvGraphicFramePr>
          <p:xfrm>
            <a:off x="6477000" y="914400"/>
            <a:ext cx="2360613" cy="982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064" name="Equation" r:id="rId3" imgW="723600" imgH="304560" progId="Equation.DSMT4">
                    <p:embed/>
                  </p:oleObj>
                </mc:Choice>
                <mc:Fallback>
                  <p:oleObj name="Equation" r:id="rId3" imgW="72360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7000" y="914400"/>
                          <a:ext cx="2360613" cy="982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36481" y="26507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68042" y="-48904"/>
            <a:ext cx="89659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Comic Sans MS" pitchFamily="66" charset="0"/>
              </a:rPr>
              <a:t>Spin ensemble = negative mass harmonic oscillator</a:t>
            </a:r>
            <a:endParaRPr lang="en-US" sz="2800" b="1" dirty="0">
              <a:latin typeface="Comic Sans MS" pitchFamily="66" charset="0"/>
            </a:endParaRPr>
          </a:p>
        </p:txBody>
      </p:sp>
      <p:grpSp>
        <p:nvGrpSpPr>
          <p:cNvPr id="58377" name="Group 9"/>
          <p:cNvGrpSpPr>
            <a:grpSpLocks/>
          </p:cNvGrpSpPr>
          <p:nvPr/>
        </p:nvGrpSpPr>
        <p:grpSpPr bwMode="auto">
          <a:xfrm>
            <a:off x="1701512" y="685196"/>
            <a:ext cx="5529970" cy="4677946"/>
            <a:chOff x="2879" y="775"/>
            <a:chExt cx="2564" cy="2079"/>
          </a:xfrm>
        </p:grpSpPr>
        <p:pic>
          <p:nvPicPr>
            <p:cNvPr id="58378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" y="1177"/>
              <a:ext cx="1655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9" name="Freeform 11"/>
            <p:cNvSpPr>
              <a:spLocks/>
            </p:cNvSpPr>
            <p:nvPr/>
          </p:nvSpPr>
          <p:spPr bwMode="auto">
            <a:xfrm rot="-138270">
              <a:off x="4646" y="2064"/>
              <a:ext cx="298" cy="47"/>
            </a:xfrm>
            <a:custGeom>
              <a:avLst/>
              <a:gdLst>
                <a:gd name="T0" fmla="*/ 0 w 3596"/>
                <a:gd name="T1" fmla="*/ 0 h 665"/>
                <a:gd name="T2" fmla="*/ 633 w 3596"/>
                <a:gd name="T3" fmla="*/ 118 h 665"/>
                <a:gd name="T4" fmla="*/ 1188 w 3596"/>
                <a:gd name="T5" fmla="*/ 220 h 665"/>
                <a:gd name="T6" fmla="*/ 1668 w 3596"/>
                <a:gd name="T7" fmla="*/ 308 h 665"/>
                <a:gd name="T8" fmla="*/ 2079 w 3596"/>
                <a:gd name="T9" fmla="*/ 385 h 665"/>
                <a:gd name="T10" fmla="*/ 2428 w 3596"/>
                <a:gd name="T11" fmla="*/ 450 h 665"/>
                <a:gd name="T12" fmla="*/ 2718 w 3596"/>
                <a:gd name="T13" fmla="*/ 503 h 665"/>
                <a:gd name="T14" fmla="*/ 2956 w 3596"/>
                <a:gd name="T15" fmla="*/ 547 h 665"/>
                <a:gd name="T16" fmla="*/ 3147 w 3596"/>
                <a:gd name="T17" fmla="*/ 582 h 665"/>
                <a:gd name="T18" fmla="*/ 3294 w 3596"/>
                <a:gd name="T19" fmla="*/ 610 h 665"/>
                <a:gd name="T20" fmla="*/ 3406 w 3596"/>
                <a:gd name="T21" fmla="*/ 630 h 665"/>
                <a:gd name="T22" fmla="*/ 3486 w 3596"/>
                <a:gd name="T23" fmla="*/ 646 h 665"/>
                <a:gd name="T24" fmla="*/ 3540 w 3596"/>
                <a:gd name="T25" fmla="*/ 655 h 665"/>
                <a:gd name="T26" fmla="*/ 3572 w 3596"/>
                <a:gd name="T27" fmla="*/ 661 h 665"/>
                <a:gd name="T28" fmla="*/ 3589 w 3596"/>
                <a:gd name="T29" fmla="*/ 664 h 665"/>
                <a:gd name="T30" fmla="*/ 3595 w 3596"/>
                <a:gd name="T31" fmla="*/ 665 h 665"/>
                <a:gd name="T32" fmla="*/ 3596 w 3596"/>
                <a:gd name="T33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96" h="665">
                  <a:moveTo>
                    <a:pt x="0" y="0"/>
                  </a:moveTo>
                  <a:lnTo>
                    <a:pt x="633" y="118"/>
                  </a:lnTo>
                  <a:lnTo>
                    <a:pt x="1188" y="220"/>
                  </a:lnTo>
                  <a:lnTo>
                    <a:pt x="1668" y="308"/>
                  </a:lnTo>
                  <a:lnTo>
                    <a:pt x="2079" y="385"/>
                  </a:lnTo>
                  <a:lnTo>
                    <a:pt x="2428" y="450"/>
                  </a:lnTo>
                  <a:lnTo>
                    <a:pt x="2718" y="503"/>
                  </a:lnTo>
                  <a:lnTo>
                    <a:pt x="2956" y="547"/>
                  </a:lnTo>
                  <a:lnTo>
                    <a:pt x="3147" y="582"/>
                  </a:lnTo>
                  <a:lnTo>
                    <a:pt x="3294" y="610"/>
                  </a:lnTo>
                  <a:lnTo>
                    <a:pt x="3406" y="630"/>
                  </a:lnTo>
                  <a:lnTo>
                    <a:pt x="3486" y="646"/>
                  </a:lnTo>
                  <a:lnTo>
                    <a:pt x="3540" y="655"/>
                  </a:lnTo>
                  <a:lnTo>
                    <a:pt x="3572" y="661"/>
                  </a:lnTo>
                  <a:lnTo>
                    <a:pt x="3589" y="664"/>
                  </a:lnTo>
                  <a:lnTo>
                    <a:pt x="3595" y="665"/>
                  </a:lnTo>
                  <a:lnTo>
                    <a:pt x="3596" y="665"/>
                  </a:lnTo>
                </a:path>
              </a:pathLst>
            </a:custGeom>
            <a:noFill/>
            <a:ln w="27051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0" name="Line 12"/>
            <p:cNvSpPr>
              <a:spLocks noChangeShapeType="1"/>
            </p:cNvSpPr>
            <p:nvPr/>
          </p:nvSpPr>
          <p:spPr bwMode="auto">
            <a:xfrm flipV="1">
              <a:off x="4573" y="1296"/>
              <a:ext cx="131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1" name="Freeform 13"/>
            <p:cNvSpPr>
              <a:spLocks/>
            </p:cNvSpPr>
            <p:nvPr/>
          </p:nvSpPr>
          <p:spPr bwMode="auto">
            <a:xfrm rot="-138270">
              <a:off x="2879" y="1824"/>
              <a:ext cx="253" cy="47"/>
            </a:xfrm>
            <a:custGeom>
              <a:avLst/>
              <a:gdLst>
                <a:gd name="T0" fmla="*/ 0 w 3596"/>
                <a:gd name="T1" fmla="*/ 0 h 665"/>
                <a:gd name="T2" fmla="*/ 633 w 3596"/>
                <a:gd name="T3" fmla="*/ 118 h 665"/>
                <a:gd name="T4" fmla="*/ 1188 w 3596"/>
                <a:gd name="T5" fmla="*/ 220 h 665"/>
                <a:gd name="T6" fmla="*/ 1668 w 3596"/>
                <a:gd name="T7" fmla="*/ 308 h 665"/>
                <a:gd name="T8" fmla="*/ 2079 w 3596"/>
                <a:gd name="T9" fmla="*/ 385 h 665"/>
                <a:gd name="T10" fmla="*/ 2428 w 3596"/>
                <a:gd name="T11" fmla="*/ 450 h 665"/>
                <a:gd name="T12" fmla="*/ 2718 w 3596"/>
                <a:gd name="T13" fmla="*/ 503 h 665"/>
                <a:gd name="T14" fmla="*/ 2956 w 3596"/>
                <a:gd name="T15" fmla="*/ 547 h 665"/>
                <a:gd name="T16" fmla="*/ 3147 w 3596"/>
                <a:gd name="T17" fmla="*/ 582 h 665"/>
                <a:gd name="T18" fmla="*/ 3294 w 3596"/>
                <a:gd name="T19" fmla="*/ 610 h 665"/>
                <a:gd name="T20" fmla="*/ 3406 w 3596"/>
                <a:gd name="T21" fmla="*/ 630 h 665"/>
                <a:gd name="T22" fmla="*/ 3486 w 3596"/>
                <a:gd name="T23" fmla="*/ 646 h 665"/>
                <a:gd name="T24" fmla="*/ 3540 w 3596"/>
                <a:gd name="T25" fmla="*/ 655 h 665"/>
                <a:gd name="T26" fmla="*/ 3572 w 3596"/>
                <a:gd name="T27" fmla="*/ 661 h 665"/>
                <a:gd name="T28" fmla="*/ 3589 w 3596"/>
                <a:gd name="T29" fmla="*/ 664 h 665"/>
                <a:gd name="T30" fmla="*/ 3595 w 3596"/>
                <a:gd name="T31" fmla="*/ 665 h 665"/>
                <a:gd name="T32" fmla="*/ 3596 w 3596"/>
                <a:gd name="T33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96" h="665">
                  <a:moveTo>
                    <a:pt x="0" y="0"/>
                  </a:moveTo>
                  <a:lnTo>
                    <a:pt x="633" y="118"/>
                  </a:lnTo>
                  <a:lnTo>
                    <a:pt x="1188" y="220"/>
                  </a:lnTo>
                  <a:lnTo>
                    <a:pt x="1668" y="308"/>
                  </a:lnTo>
                  <a:lnTo>
                    <a:pt x="2079" y="385"/>
                  </a:lnTo>
                  <a:lnTo>
                    <a:pt x="2428" y="450"/>
                  </a:lnTo>
                  <a:lnTo>
                    <a:pt x="2718" y="503"/>
                  </a:lnTo>
                  <a:lnTo>
                    <a:pt x="2956" y="547"/>
                  </a:lnTo>
                  <a:lnTo>
                    <a:pt x="3147" y="582"/>
                  </a:lnTo>
                  <a:lnTo>
                    <a:pt x="3294" y="610"/>
                  </a:lnTo>
                  <a:lnTo>
                    <a:pt x="3406" y="630"/>
                  </a:lnTo>
                  <a:lnTo>
                    <a:pt x="3486" y="646"/>
                  </a:lnTo>
                  <a:lnTo>
                    <a:pt x="3540" y="655"/>
                  </a:lnTo>
                  <a:lnTo>
                    <a:pt x="3572" y="661"/>
                  </a:lnTo>
                  <a:lnTo>
                    <a:pt x="3589" y="664"/>
                  </a:lnTo>
                  <a:lnTo>
                    <a:pt x="3595" y="665"/>
                  </a:lnTo>
                  <a:lnTo>
                    <a:pt x="3596" y="665"/>
                  </a:lnTo>
                </a:path>
              </a:pathLst>
            </a:custGeom>
            <a:noFill/>
            <a:ln w="27051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2" name="Text Box 14"/>
            <p:cNvSpPr txBox="1">
              <a:spLocks noChangeArrowheads="1"/>
            </p:cNvSpPr>
            <p:nvPr/>
          </p:nvSpPr>
          <p:spPr bwMode="auto">
            <a:xfrm>
              <a:off x="4802" y="1772"/>
              <a:ext cx="641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000" b="1" dirty="0" err="1" smtClean="0">
                  <a:latin typeface="Times New Roman" pitchFamily="18" charset="0"/>
                </a:rPr>
                <a:t>J</a:t>
              </a:r>
              <a:r>
                <a:rPr lang="en-US" sz="4000" b="1" baseline="-25000" dirty="0" err="1" smtClean="0">
                  <a:latin typeface="Times New Roman" pitchFamily="18" charset="0"/>
                </a:rPr>
                <a:t>y</a:t>
              </a:r>
              <a:r>
                <a:rPr lang="en-US" sz="4000" b="1" dirty="0" smtClean="0">
                  <a:latin typeface=""/>
                </a:rPr>
                <a:t>~</a:t>
              </a:r>
              <a:r>
                <a:rPr lang="en-US" sz="4000" b="1" dirty="0" smtClean="0">
                  <a:latin typeface="Symbol" panose="05050102010706020507" pitchFamily="18" charset="2"/>
                </a:rPr>
                <a:t> </a:t>
              </a:r>
              <a:r>
                <a:rPr lang="en-US" sz="4000" b="1" dirty="0" smtClean="0">
                  <a:latin typeface=""/>
                </a:rPr>
                <a:t>P</a:t>
              </a:r>
              <a:endParaRPr lang="en-US" sz="4000" b="1" dirty="0">
                <a:latin typeface=""/>
              </a:endParaRPr>
            </a:p>
          </p:txBody>
        </p:sp>
        <p:sp>
          <p:nvSpPr>
            <p:cNvPr id="58383" name="Text Box 15"/>
            <p:cNvSpPr txBox="1">
              <a:spLocks noChangeArrowheads="1"/>
            </p:cNvSpPr>
            <p:nvPr/>
          </p:nvSpPr>
          <p:spPr bwMode="auto">
            <a:xfrm>
              <a:off x="2965" y="2265"/>
              <a:ext cx="633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000" b="1" dirty="0" err="1" smtClean="0">
                  <a:latin typeface="Times New Roman" pitchFamily="18" charset="0"/>
                </a:rPr>
                <a:t>J</a:t>
              </a:r>
              <a:r>
                <a:rPr lang="en-US" sz="4000" b="1" baseline="-25000" dirty="0" err="1" smtClean="0">
                  <a:latin typeface="Times New Roman" pitchFamily="18" charset="0"/>
                </a:rPr>
                <a:t>x</a:t>
              </a:r>
              <a:r>
                <a:rPr lang="en-US" sz="4000" b="1" dirty="0" smtClean="0">
                  <a:latin typeface="Symbol" panose="05050102010706020507" pitchFamily="18" charset="2"/>
                </a:rPr>
                <a:t>~ </a:t>
              </a:r>
              <a:r>
                <a:rPr lang="en-US" sz="4000" b="1" dirty="0" smtClean="0">
                  <a:latin typeface=""/>
                </a:rPr>
                <a:t>X</a:t>
              </a:r>
              <a:endParaRPr lang="en-US" sz="4000" b="1" dirty="0">
                <a:latin typeface=""/>
              </a:endParaRPr>
            </a:p>
          </p:txBody>
        </p:sp>
        <p:sp>
          <p:nvSpPr>
            <p:cNvPr id="58384" name="Line 16"/>
            <p:cNvSpPr>
              <a:spLocks noChangeShapeType="1"/>
            </p:cNvSpPr>
            <p:nvPr/>
          </p:nvSpPr>
          <p:spPr bwMode="auto">
            <a:xfrm flipV="1">
              <a:off x="3984" y="1030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Text Box 17"/>
            <p:cNvSpPr txBox="1">
              <a:spLocks noChangeArrowheads="1"/>
            </p:cNvSpPr>
            <p:nvPr/>
          </p:nvSpPr>
          <p:spPr bwMode="auto">
            <a:xfrm>
              <a:off x="3689" y="775"/>
              <a:ext cx="313" cy="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800" b="1" dirty="0" err="1" smtClean="0">
                  <a:latin typeface="Times New Roman" pitchFamily="18" charset="0"/>
                </a:rPr>
                <a:t>J</a:t>
              </a:r>
              <a:r>
                <a:rPr lang="en-US" sz="4800" b="1" baseline="-25000" dirty="0" err="1">
                  <a:latin typeface="Times New Roman" pitchFamily="18" charset="0"/>
                </a:rPr>
                <a:t>z</a:t>
              </a:r>
              <a:endParaRPr lang="en-US" sz="4800" b="1" dirty="0">
                <a:latin typeface="Times New Roman" pitchFamily="18" charset="0"/>
              </a:endParaRPr>
            </a:p>
          </p:txBody>
        </p:sp>
        <p:sp>
          <p:nvSpPr>
            <p:cNvPr id="58388" name="Line 20"/>
            <p:cNvSpPr>
              <a:spLocks noChangeShapeType="1"/>
            </p:cNvSpPr>
            <p:nvPr/>
          </p:nvSpPr>
          <p:spPr bwMode="auto">
            <a:xfrm flipV="1">
              <a:off x="3312" y="2395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9" name="Line 21"/>
            <p:cNvSpPr>
              <a:spLocks noChangeShapeType="1"/>
            </p:cNvSpPr>
            <p:nvPr/>
          </p:nvSpPr>
          <p:spPr bwMode="auto">
            <a:xfrm>
              <a:off x="3120" y="1872"/>
              <a:ext cx="15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0" name="Line 22"/>
            <p:cNvSpPr>
              <a:spLocks noChangeShapeType="1"/>
            </p:cNvSpPr>
            <p:nvPr/>
          </p:nvSpPr>
          <p:spPr bwMode="auto">
            <a:xfrm flipV="1">
              <a:off x="3600" y="1440"/>
              <a:ext cx="96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1" name="Line 23"/>
            <p:cNvSpPr>
              <a:spLocks noChangeShapeType="1"/>
            </p:cNvSpPr>
            <p:nvPr/>
          </p:nvSpPr>
          <p:spPr bwMode="auto">
            <a:xfrm flipV="1">
              <a:off x="3984" y="1296"/>
              <a:ext cx="0" cy="15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839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946035"/>
              </p:ext>
            </p:extLst>
          </p:nvPr>
        </p:nvGraphicFramePr>
        <p:xfrm>
          <a:off x="247702" y="534262"/>
          <a:ext cx="2836799" cy="796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065" name="Equation" r:id="rId6" imgW="787320" imgH="266400" progId="Equation.3">
                  <p:embed/>
                </p:oleObj>
              </mc:Choice>
              <mc:Fallback>
                <p:oleObj name="Equation" r:id="rId6" imgW="7873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702" y="534262"/>
                        <a:ext cx="2836799" cy="7961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7461206" y="1259000"/>
            <a:ext cx="854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grpSp>
        <p:nvGrpSpPr>
          <p:cNvPr id="58394" name="Group 26"/>
          <p:cNvGrpSpPr>
            <a:grpSpLocks/>
          </p:cNvGrpSpPr>
          <p:nvPr/>
        </p:nvGrpSpPr>
        <p:grpSpPr bwMode="auto">
          <a:xfrm>
            <a:off x="7323781" y="420800"/>
            <a:ext cx="1676400" cy="1219200"/>
            <a:chOff x="2016" y="1968"/>
            <a:chExt cx="1056" cy="768"/>
          </a:xfrm>
        </p:grpSpPr>
        <p:graphicFrame>
          <p:nvGraphicFramePr>
            <p:cNvPr id="58395" name="Object 27"/>
            <p:cNvGraphicFramePr>
              <a:graphicFrameLocks noChangeAspect="1"/>
            </p:cNvGraphicFramePr>
            <p:nvPr/>
          </p:nvGraphicFramePr>
          <p:xfrm>
            <a:off x="2112" y="2024"/>
            <a:ext cx="952" cy="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066" name="Equation" r:id="rId8" imgW="583920" imgH="431640" progId="Equation.DSMT4">
                    <p:embed/>
                  </p:oleObj>
                </mc:Choice>
                <mc:Fallback>
                  <p:oleObj name="Equation" r:id="rId8" imgW="58392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2024"/>
                          <a:ext cx="952" cy="7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96" name="Rectangle 28"/>
            <p:cNvSpPr>
              <a:spLocks noChangeArrowheads="1"/>
            </p:cNvSpPr>
            <p:nvPr/>
          </p:nvSpPr>
          <p:spPr bwMode="auto">
            <a:xfrm>
              <a:off x="2016" y="1968"/>
              <a:ext cx="1056" cy="768"/>
            </a:xfrm>
            <a:prstGeom prst="rect">
              <a:avLst/>
            </a:prstGeom>
            <a:noFill/>
            <a:ln w="889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397" name="Group 29"/>
          <p:cNvGrpSpPr>
            <a:grpSpLocks/>
          </p:cNvGrpSpPr>
          <p:nvPr/>
        </p:nvGrpSpPr>
        <p:grpSpPr bwMode="auto">
          <a:xfrm rot="10800000">
            <a:off x="3975639" y="1814045"/>
            <a:ext cx="286263" cy="1555563"/>
            <a:chOff x="1462" y="1066"/>
            <a:chExt cx="122" cy="1420"/>
          </a:xfrm>
        </p:grpSpPr>
        <p:grpSp>
          <p:nvGrpSpPr>
            <p:cNvPr id="58398" name="Group 30"/>
            <p:cNvGrpSpPr>
              <a:grpSpLocks/>
            </p:cNvGrpSpPr>
            <p:nvPr/>
          </p:nvGrpSpPr>
          <p:grpSpPr bwMode="auto">
            <a:xfrm>
              <a:off x="1462" y="1066"/>
              <a:ext cx="122" cy="374"/>
              <a:chOff x="1200" y="3072"/>
              <a:chExt cx="288" cy="960"/>
            </a:xfrm>
          </p:grpSpPr>
          <p:sp>
            <p:nvSpPr>
              <p:cNvPr id="58399" name="AutoShape 31"/>
              <p:cNvSpPr>
                <a:spLocks noChangeArrowheads="1"/>
              </p:cNvSpPr>
              <p:nvPr/>
            </p:nvSpPr>
            <p:spPr bwMode="auto">
              <a:xfrm>
                <a:off x="1200" y="3072"/>
                <a:ext cx="288" cy="48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0" name="AutoShape 32"/>
              <p:cNvSpPr>
                <a:spLocks noChangeArrowheads="1"/>
              </p:cNvSpPr>
              <p:nvPr/>
            </p:nvSpPr>
            <p:spPr bwMode="auto">
              <a:xfrm flipV="1">
                <a:off x="1200" y="3552"/>
                <a:ext cx="288" cy="48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401" name="Group 33"/>
            <p:cNvGrpSpPr>
              <a:grpSpLocks/>
            </p:cNvGrpSpPr>
            <p:nvPr/>
          </p:nvGrpSpPr>
          <p:grpSpPr bwMode="auto">
            <a:xfrm>
              <a:off x="1462" y="2112"/>
              <a:ext cx="122" cy="374"/>
              <a:chOff x="1200" y="3072"/>
              <a:chExt cx="288" cy="960"/>
            </a:xfrm>
          </p:grpSpPr>
          <p:sp>
            <p:nvSpPr>
              <p:cNvPr id="58402" name="AutoShape 34"/>
              <p:cNvSpPr>
                <a:spLocks noChangeArrowheads="1"/>
              </p:cNvSpPr>
              <p:nvPr/>
            </p:nvSpPr>
            <p:spPr bwMode="auto">
              <a:xfrm>
                <a:off x="1200" y="3072"/>
                <a:ext cx="288" cy="48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3" name="AutoShape 35"/>
              <p:cNvSpPr>
                <a:spLocks noChangeArrowheads="1"/>
              </p:cNvSpPr>
              <p:nvPr/>
            </p:nvSpPr>
            <p:spPr bwMode="auto">
              <a:xfrm flipV="1">
                <a:off x="1200" y="3552"/>
                <a:ext cx="288" cy="48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404" name="Group 36"/>
            <p:cNvGrpSpPr>
              <a:grpSpLocks/>
            </p:cNvGrpSpPr>
            <p:nvPr/>
          </p:nvGrpSpPr>
          <p:grpSpPr bwMode="auto">
            <a:xfrm>
              <a:off x="1462" y="1776"/>
              <a:ext cx="122" cy="374"/>
              <a:chOff x="1200" y="3072"/>
              <a:chExt cx="288" cy="960"/>
            </a:xfrm>
          </p:grpSpPr>
          <p:sp>
            <p:nvSpPr>
              <p:cNvPr id="58405" name="AutoShape 37"/>
              <p:cNvSpPr>
                <a:spLocks noChangeArrowheads="1"/>
              </p:cNvSpPr>
              <p:nvPr/>
            </p:nvSpPr>
            <p:spPr bwMode="auto">
              <a:xfrm>
                <a:off x="1200" y="3072"/>
                <a:ext cx="288" cy="48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6" name="AutoShape 38"/>
              <p:cNvSpPr>
                <a:spLocks noChangeArrowheads="1"/>
              </p:cNvSpPr>
              <p:nvPr/>
            </p:nvSpPr>
            <p:spPr bwMode="auto">
              <a:xfrm flipV="1">
                <a:off x="1200" y="3552"/>
                <a:ext cx="288" cy="48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407" name="Group 39"/>
            <p:cNvGrpSpPr>
              <a:grpSpLocks/>
            </p:cNvGrpSpPr>
            <p:nvPr/>
          </p:nvGrpSpPr>
          <p:grpSpPr bwMode="auto">
            <a:xfrm>
              <a:off x="1462" y="1402"/>
              <a:ext cx="122" cy="374"/>
              <a:chOff x="1200" y="3072"/>
              <a:chExt cx="288" cy="960"/>
            </a:xfrm>
          </p:grpSpPr>
          <p:sp>
            <p:nvSpPr>
              <p:cNvPr id="58408" name="AutoShape 40"/>
              <p:cNvSpPr>
                <a:spLocks noChangeArrowheads="1"/>
              </p:cNvSpPr>
              <p:nvPr/>
            </p:nvSpPr>
            <p:spPr bwMode="auto">
              <a:xfrm>
                <a:off x="1200" y="3072"/>
                <a:ext cx="288" cy="48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9" name="AutoShape 41"/>
              <p:cNvSpPr>
                <a:spLocks noChangeArrowheads="1"/>
              </p:cNvSpPr>
              <p:nvPr/>
            </p:nvSpPr>
            <p:spPr bwMode="auto">
              <a:xfrm flipV="1">
                <a:off x="1200" y="3552"/>
                <a:ext cx="288" cy="48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410" name="Oval 42"/>
          <p:cNvSpPr>
            <a:spLocks noChangeArrowheads="1"/>
          </p:cNvSpPr>
          <p:nvPr/>
        </p:nvSpPr>
        <p:spPr bwMode="auto">
          <a:xfrm>
            <a:off x="3750263" y="1539189"/>
            <a:ext cx="698421" cy="508924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1" name="Oval 43"/>
          <p:cNvSpPr>
            <a:spLocks noChangeArrowheads="1"/>
          </p:cNvSpPr>
          <p:nvPr/>
        </p:nvSpPr>
        <p:spPr bwMode="auto">
          <a:xfrm>
            <a:off x="1812880" y="5166356"/>
            <a:ext cx="152400" cy="196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2" name="Line 44"/>
          <p:cNvSpPr>
            <a:spLocks noChangeShapeType="1"/>
          </p:cNvSpPr>
          <p:nvPr/>
        </p:nvSpPr>
        <p:spPr bwMode="auto">
          <a:xfrm>
            <a:off x="1812880" y="5394956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3" name="Oval 45"/>
          <p:cNvSpPr>
            <a:spLocks noChangeArrowheads="1"/>
          </p:cNvSpPr>
          <p:nvPr/>
        </p:nvSpPr>
        <p:spPr bwMode="auto">
          <a:xfrm>
            <a:off x="1965280" y="5166356"/>
            <a:ext cx="152400" cy="196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4" name="Oval 46"/>
          <p:cNvSpPr>
            <a:spLocks noChangeArrowheads="1"/>
          </p:cNvSpPr>
          <p:nvPr/>
        </p:nvSpPr>
        <p:spPr bwMode="auto">
          <a:xfrm>
            <a:off x="2117680" y="5166356"/>
            <a:ext cx="152400" cy="196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5" name="Oval 47"/>
          <p:cNvSpPr>
            <a:spLocks noChangeArrowheads="1"/>
          </p:cNvSpPr>
          <p:nvPr/>
        </p:nvSpPr>
        <p:spPr bwMode="auto">
          <a:xfrm>
            <a:off x="2270080" y="5166356"/>
            <a:ext cx="152400" cy="196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6" name="Oval 48"/>
          <p:cNvSpPr>
            <a:spLocks noChangeArrowheads="1"/>
          </p:cNvSpPr>
          <p:nvPr/>
        </p:nvSpPr>
        <p:spPr bwMode="auto">
          <a:xfrm>
            <a:off x="2422480" y="5166356"/>
            <a:ext cx="152400" cy="196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17" name="Line 49"/>
          <p:cNvSpPr>
            <a:spLocks noChangeShapeType="1"/>
          </p:cNvSpPr>
          <p:nvPr/>
        </p:nvSpPr>
        <p:spPr bwMode="auto">
          <a:xfrm>
            <a:off x="441280" y="5749804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9" name="Text Box 61"/>
          <p:cNvSpPr txBox="1">
            <a:spLocks noChangeArrowheads="1"/>
          </p:cNvSpPr>
          <p:nvPr/>
        </p:nvSpPr>
        <p:spPr bwMode="auto">
          <a:xfrm>
            <a:off x="365081" y="5749806"/>
            <a:ext cx="7954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400" dirty="0" smtClean="0">
                <a:latin typeface="Comic Sans MS" pitchFamily="66" charset="0"/>
              </a:rPr>
              <a:t>-1/2</a:t>
            </a:r>
            <a:endParaRPr lang="en-GB" sz="2400" dirty="0">
              <a:latin typeface="Comic Sans MS" pitchFamily="66" charset="0"/>
            </a:endParaRPr>
          </a:p>
        </p:txBody>
      </p:sp>
      <p:sp>
        <p:nvSpPr>
          <p:cNvPr id="58430" name="Text Box 62"/>
          <p:cNvSpPr txBox="1">
            <a:spLocks noChangeArrowheads="1"/>
          </p:cNvSpPr>
          <p:nvPr/>
        </p:nvSpPr>
        <p:spPr bwMode="auto">
          <a:xfrm>
            <a:off x="1831510" y="5390493"/>
            <a:ext cx="6671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400" dirty="0" smtClean="0">
                <a:latin typeface="Comic Sans MS" pitchFamily="66" charset="0"/>
              </a:rPr>
              <a:t>1/2</a:t>
            </a:r>
            <a:endParaRPr lang="en-GB" sz="2400" dirty="0"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34981" y="3098422"/>
            <a:ext cx="2284412" cy="2328668"/>
            <a:chOff x="6097588" y="3169286"/>
            <a:chExt cx="2284412" cy="2328668"/>
          </a:xfrm>
        </p:grpSpPr>
        <p:sp>
          <p:nvSpPr>
            <p:cNvPr id="65" name="Line 7"/>
            <p:cNvSpPr>
              <a:spLocks noChangeShapeType="1"/>
            </p:cNvSpPr>
            <p:nvPr/>
          </p:nvSpPr>
          <p:spPr bwMode="auto">
            <a:xfrm flipV="1">
              <a:off x="7111253" y="3746937"/>
              <a:ext cx="0" cy="1663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8"/>
            <p:cNvSpPr>
              <a:spLocks noChangeShapeType="1"/>
            </p:cNvSpPr>
            <p:nvPr/>
          </p:nvSpPr>
          <p:spPr bwMode="auto">
            <a:xfrm flipV="1">
              <a:off x="6097588" y="4620116"/>
              <a:ext cx="220821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67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2723923"/>
                </p:ext>
              </p:extLst>
            </p:nvPr>
          </p:nvGraphicFramePr>
          <p:xfrm>
            <a:off x="7238890" y="3169286"/>
            <a:ext cx="683142" cy="825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067" name="Equation" r:id="rId10" imgW="177569" imgH="202936" progId="Equation.3">
                    <p:embed/>
                  </p:oleObj>
                </mc:Choice>
                <mc:Fallback>
                  <p:oleObj name="Equation" r:id="rId10" imgW="177569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38890" y="3169286"/>
                          <a:ext cx="683142" cy="825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5540502"/>
                </p:ext>
              </p:extLst>
            </p:nvPr>
          </p:nvGraphicFramePr>
          <p:xfrm>
            <a:off x="7735330" y="4588771"/>
            <a:ext cx="646670" cy="909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068" name="Equation" r:id="rId12" imgW="152268" imgH="203024" progId="Equation.3">
                    <p:embed/>
                  </p:oleObj>
                </mc:Choice>
                <mc:Fallback>
                  <p:oleObj name="Equation" r:id="rId12" imgW="152268" imgH="20302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35330" y="4588771"/>
                          <a:ext cx="646670" cy="909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Oval 42"/>
            <p:cNvSpPr>
              <a:spLocks noChangeArrowheads="1"/>
            </p:cNvSpPr>
            <p:nvPr/>
          </p:nvSpPr>
          <p:spPr bwMode="auto">
            <a:xfrm rot="292885">
              <a:off x="6917027" y="4435185"/>
              <a:ext cx="382588" cy="38258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71797" y="1569060"/>
            <a:ext cx="4480761" cy="3210356"/>
            <a:chOff x="2837999" y="3649354"/>
            <a:chExt cx="4480761" cy="3210356"/>
          </a:xfrm>
        </p:grpSpPr>
        <p:sp>
          <p:nvSpPr>
            <p:cNvPr id="4" name="Donut 3"/>
            <p:cNvSpPr/>
            <p:nvPr/>
          </p:nvSpPr>
          <p:spPr>
            <a:xfrm>
              <a:off x="6709160" y="6326310"/>
              <a:ext cx="609600" cy="533400"/>
            </a:xfrm>
            <a:prstGeom prst="donut">
              <a:avLst>
                <a:gd name="adj" fmla="val 50000"/>
              </a:avLst>
            </a:prstGeom>
            <a:effectLst>
              <a:glow rad="127000">
                <a:srgbClr val="FF0000"/>
              </a:glow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Donut 72"/>
            <p:cNvSpPr/>
            <p:nvPr/>
          </p:nvSpPr>
          <p:spPr>
            <a:xfrm>
              <a:off x="2837999" y="3649354"/>
              <a:ext cx="992298" cy="479054"/>
            </a:xfrm>
            <a:prstGeom prst="donut">
              <a:avLst>
                <a:gd name="adj" fmla="val 50000"/>
              </a:avLst>
            </a:prstGeom>
            <a:effectLst>
              <a:glow rad="127000">
                <a:srgbClr val="FF0000"/>
              </a:glow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oup 44"/>
          <p:cNvGrpSpPr>
            <a:grpSpLocks/>
          </p:cNvGrpSpPr>
          <p:nvPr/>
        </p:nvGrpSpPr>
        <p:grpSpPr bwMode="auto">
          <a:xfrm>
            <a:off x="170286" y="6167404"/>
            <a:ext cx="4504388" cy="1446608"/>
            <a:chOff x="1346" y="5506"/>
            <a:chExt cx="1325" cy="4194"/>
          </a:xfrm>
        </p:grpSpPr>
        <p:sp>
          <p:nvSpPr>
            <p:cNvPr id="77" name="Rectangle 45"/>
            <p:cNvSpPr>
              <a:spLocks noChangeArrowheads="1"/>
            </p:cNvSpPr>
            <p:nvPr/>
          </p:nvSpPr>
          <p:spPr bwMode="auto">
            <a:xfrm>
              <a:off x="1392" y="5641"/>
              <a:ext cx="1248" cy="172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ＭＳ Ｐゴシック"/>
              </a:endParaRPr>
            </a:p>
          </p:txBody>
        </p:sp>
        <p:sp>
          <p:nvSpPr>
            <p:cNvPr id="78" name="Text Box 46"/>
            <p:cNvSpPr txBox="1">
              <a:spLocks noChangeArrowheads="1"/>
            </p:cNvSpPr>
            <p:nvPr/>
          </p:nvSpPr>
          <p:spPr bwMode="auto">
            <a:xfrm>
              <a:off x="1346" y="5506"/>
              <a:ext cx="1325" cy="4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a-DK" sz="3200" dirty="0" smtClean="0">
                  <a:cs typeface="ＭＳ Ｐゴシック"/>
                </a:rPr>
                <a:t>Negative mass oscillator</a:t>
              </a:r>
            </a:p>
            <a:p>
              <a:pPr algn="ctr"/>
              <a:endParaRPr lang="en-GB" sz="2400" dirty="0">
                <a:cs typeface="ＭＳ Ｐゴシック"/>
              </a:endParaRPr>
            </a:p>
          </p:txBody>
        </p:sp>
      </p:grpSp>
      <p:grpSp>
        <p:nvGrpSpPr>
          <p:cNvPr id="71" name="Group 28"/>
          <p:cNvGrpSpPr>
            <a:grpSpLocks/>
          </p:cNvGrpSpPr>
          <p:nvPr/>
        </p:nvGrpSpPr>
        <p:grpSpPr bwMode="auto">
          <a:xfrm>
            <a:off x="2059829" y="2650722"/>
            <a:ext cx="2175902" cy="2934202"/>
            <a:chOff x="1460" y="622"/>
            <a:chExt cx="686" cy="1257"/>
          </a:xfrm>
        </p:grpSpPr>
        <p:sp>
          <p:nvSpPr>
            <p:cNvPr id="72" name="AutoShape 29"/>
            <p:cNvSpPr>
              <a:spLocks noChangeArrowheads="1"/>
            </p:cNvSpPr>
            <p:nvPr/>
          </p:nvSpPr>
          <p:spPr bwMode="auto">
            <a:xfrm>
              <a:off x="2050" y="1015"/>
              <a:ext cx="96" cy="864"/>
            </a:xfrm>
            <a:prstGeom prst="upArrow">
              <a:avLst>
                <a:gd name="adj1" fmla="val 50000"/>
                <a:gd name="adj2" fmla="val 225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74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1460" y="622"/>
              <a:ext cx="22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3333CC"/>
                    </a:solidFill>
                    <a:round/>
                    <a:headEnd/>
                    <a:tailEnd/>
                  </a:ln>
                  <a:solidFill>
                    <a:srgbClr val="B2B2B2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Arial Black"/>
                </a:rPr>
                <a:t>B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6061354" y="6313326"/>
            <a:ext cx="29825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Holstein-</a:t>
            </a:r>
            <a:r>
              <a:rPr lang="en-US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Primakoff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2902973" y="2277646"/>
            <a:ext cx="938831" cy="1360852"/>
          </a:xfrm>
          <a:prstGeom prst="curvedRightArrow">
            <a:avLst>
              <a:gd name="adj1" fmla="val 25000"/>
              <a:gd name="adj2" fmla="val 49138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719074" y="1914228"/>
            <a:ext cx="136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1404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60685E-6 C -0.03212 -0.04717 -0.06372 -0.09389 -0.07882 -0.08533 C -0.09306 -0.0784 -0.0849 0.02429 -0.08698 0.04626 " pathEditMode="relative" rAng="-1179229" ptsTypes="aaA">
                                      <p:cBhvr>
                                        <p:cTn id="17" dur="20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3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10" grpId="0" animBg="1"/>
      <p:bldP spid="584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C:\Users\Eugene Polzik\Desktop\My documents\Conferences\2018\02 12-14 Austria IST\talk\Bastian exp lay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120"/>
            <a:ext cx="9144000" cy="60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2260" y="6339377"/>
            <a:ext cx="34740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credit</a:t>
            </a:r>
          </a:p>
          <a:p>
            <a:r>
              <a:rPr lang="en-US" sz="1400" dirty="0" smtClean="0"/>
              <a:t>Bastian </a:t>
            </a:r>
            <a:r>
              <a:rPr lang="en-US" sz="1400" dirty="0" err="1"/>
              <a:t>Leonhardt</a:t>
            </a:r>
            <a:r>
              <a:rPr lang="en-US" sz="1400" dirty="0"/>
              <a:t> </a:t>
            </a:r>
            <a:r>
              <a:rPr lang="en-US" sz="1400" dirty="0" err="1" smtClean="0"/>
              <a:t>Strube</a:t>
            </a:r>
            <a:r>
              <a:rPr lang="en-US" sz="1400" dirty="0"/>
              <a:t> </a:t>
            </a:r>
            <a:r>
              <a:rPr lang="en-US" sz="1400" dirty="0" smtClean="0"/>
              <a:t>and Mads </a:t>
            </a:r>
            <a:r>
              <a:rPr lang="en-US" sz="1400" dirty="0" err="1"/>
              <a:t>Vadsholt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9366" y="173280"/>
            <a:ext cx="9269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b="1" u="sng" dirty="0" smtClean="0"/>
              <a:t>Experimental demonstration for</a:t>
            </a:r>
            <a:r>
              <a:rPr lang="da-DK" sz="2800" b="1" dirty="0" smtClean="0"/>
              <a:t> </a:t>
            </a:r>
            <a:r>
              <a:rPr lang="da-DK" sz="2800" b="1" dirty="0" smtClean="0">
                <a:solidFill>
                  <a:srgbClr val="FF0000"/>
                </a:solidFill>
              </a:rPr>
              <a:t>SPIN</a:t>
            </a:r>
            <a:r>
              <a:rPr lang="da-DK" sz="2800" b="1" dirty="0" smtClean="0"/>
              <a:t> and </a:t>
            </a:r>
            <a:r>
              <a:rPr lang="da-DK" sz="2800" b="1" dirty="0" smtClean="0"/>
              <a:t>Nano-</a:t>
            </a:r>
            <a:r>
              <a:rPr lang="da-DK" sz="2800" b="1" dirty="0" smtClean="0">
                <a:solidFill>
                  <a:srgbClr val="FF0000"/>
                </a:solidFill>
              </a:rPr>
              <a:t>MECHANICS</a:t>
            </a:r>
            <a:r>
              <a:rPr lang="da-DK" sz="2800" b="1" dirty="0" smtClean="0"/>
              <a:t> </a:t>
            </a:r>
            <a:endParaRPr lang="da-DK" sz="2800" b="1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105720" y="875108"/>
            <a:ext cx="4186868" cy="4291392"/>
            <a:chOff x="105720" y="872116"/>
            <a:chExt cx="4186868" cy="4291392"/>
          </a:xfrm>
        </p:grpSpPr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20" y="872116"/>
              <a:ext cx="4098188" cy="223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36474" y="3932402"/>
              <a:ext cx="4056114" cy="1231106"/>
              <a:chOff x="4221498" y="5050830"/>
              <a:chExt cx="5637281" cy="17271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4221498" y="5116412"/>
                <a:ext cx="5637281" cy="124772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447506" y="5050830"/>
                <a:ext cx="5288024" cy="1727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800" dirty="0" smtClean="0">
                    <a:latin typeface="Calibri"/>
                    <a:cs typeface="Calibri"/>
                  </a:rPr>
                  <a:t>Room temperature spin </a:t>
                </a:r>
              </a:p>
              <a:p>
                <a:r>
                  <a:rPr lang="da-DK" sz="2800" dirty="0" smtClean="0">
                    <a:latin typeface="Calibri"/>
                    <a:cs typeface="Calibri"/>
                  </a:rPr>
                  <a:t>quantum oscillator</a:t>
                </a:r>
                <a:endParaRPr lang="da-DK" sz="2800" dirty="0" smtClean="0"/>
              </a:p>
              <a:p>
                <a:endParaRPr lang="da-DK" dirty="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807042" y="858695"/>
            <a:ext cx="4661986" cy="4059916"/>
            <a:chOff x="5004328" y="-324110"/>
            <a:chExt cx="5564860" cy="4926155"/>
          </a:xfrm>
        </p:grpSpPr>
        <p:grpSp>
          <p:nvGrpSpPr>
            <p:cNvPr id="17" name="Group 16"/>
            <p:cNvGrpSpPr/>
            <p:nvPr/>
          </p:nvGrpSpPr>
          <p:grpSpPr>
            <a:xfrm>
              <a:off x="5004328" y="1940574"/>
              <a:ext cx="5564860" cy="2661471"/>
              <a:chOff x="5004328" y="1940574"/>
              <a:chExt cx="5564860" cy="266147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004328" y="3444367"/>
                <a:ext cx="5564860" cy="1157678"/>
                <a:chOff x="5731967" y="3259357"/>
                <a:chExt cx="6247520" cy="1157678"/>
              </a:xfrm>
            </p:grpSpPr>
            <p:sp>
              <p:nvSpPr>
                <p:cNvPr id="6" name="Rounded Rectangle 5"/>
                <p:cNvSpPr/>
                <p:nvPr/>
              </p:nvSpPr>
              <p:spPr>
                <a:xfrm>
                  <a:off x="6185539" y="3317359"/>
                  <a:ext cx="5338248" cy="1039314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5731967" y="3259357"/>
                  <a:ext cx="6247520" cy="11576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a-DK" sz="2800" dirty="0" smtClean="0"/>
                    <a:t>Mechanical oscillator with </a:t>
                  </a:r>
                </a:p>
                <a:p>
                  <a:pPr algn="ctr"/>
                  <a:r>
                    <a:rPr lang="da-DK" sz="2800" dirty="0" smtClean="0"/>
                    <a:t>Q = </a:t>
                  </a:r>
                  <a:r>
                    <a:rPr lang="da-DK" sz="2800" dirty="0" smtClean="0"/>
                    <a:t>1 </a:t>
                  </a:r>
                  <a:r>
                    <a:rPr lang="da-DK" sz="2800" dirty="0" smtClean="0"/>
                    <a:t>billion</a:t>
                  </a:r>
                  <a:endParaRPr lang="da-DK" sz="2800" dirty="0"/>
                </a:p>
              </p:txBody>
            </p:sp>
          </p:grpSp>
          <p:pic>
            <p:nvPicPr>
              <p:cNvPr id="18739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860" y="1940574"/>
                <a:ext cx="3401912" cy="1525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839" descr="C:\Users\Eugene Polzik\Desktop\My documents\RESEARCH\Nanomech\membranes\Yeghishe membranes\Membrane phot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158" y="-324110"/>
              <a:ext cx="2678235" cy="2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7449274" y="5816570"/>
            <a:ext cx="136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046911" y="23835"/>
            <a:ext cx="5501789" cy="571334"/>
            <a:chOff x="-2688216" y="47505"/>
            <a:chExt cx="6584345" cy="674462"/>
          </a:xfrm>
        </p:grpSpPr>
        <p:pic>
          <p:nvPicPr>
            <p:cNvPr id="169398" name="Picture 146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88216" y="47505"/>
              <a:ext cx="6584345" cy="67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397" name="Picture 14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83" y="124383"/>
              <a:ext cx="1099074" cy="30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94996" y="4730709"/>
            <a:ext cx="3016251" cy="1066800"/>
            <a:chOff x="5172576" y="3047261"/>
            <a:chExt cx="3016251" cy="1066800"/>
          </a:xfrm>
        </p:grpSpPr>
        <p:sp>
          <p:nvSpPr>
            <p:cNvPr id="18" name="Line 10"/>
            <p:cNvSpPr>
              <a:spLocks noChangeShapeType="1"/>
            </p:cNvSpPr>
            <p:nvPr/>
          </p:nvSpPr>
          <p:spPr bwMode="auto">
            <a:xfrm>
              <a:off x="6467977" y="3733061"/>
              <a:ext cx="10080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6958515" y="3428261"/>
              <a:ext cx="593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7314114" y="3047261"/>
              <a:ext cx="0" cy="381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V="1">
              <a:off x="7314114" y="3733061"/>
              <a:ext cx="0" cy="381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2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8506486"/>
                </p:ext>
              </p:extLst>
            </p:nvPr>
          </p:nvGraphicFramePr>
          <p:xfrm>
            <a:off x="7610977" y="3352061"/>
            <a:ext cx="577850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937" name="Equation" r:id="rId6" imgW="228600" imgH="228600" progId="Equation.DSMT4">
                    <p:embed/>
                  </p:oleObj>
                </mc:Choice>
                <mc:Fallback>
                  <p:oleObj name="Equation" r:id="rId6" imgW="2286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10977" y="3352061"/>
                          <a:ext cx="577850" cy="577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6391776" y="3199661"/>
              <a:ext cx="152400" cy="196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>
              <a:off x="6391776" y="3428261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6544176" y="3199661"/>
              <a:ext cx="152400" cy="196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6696576" y="3199661"/>
              <a:ext cx="152400" cy="196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6848976" y="3199661"/>
              <a:ext cx="152400" cy="196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7001376" y="3199661"/>
              <a:ext cx="152400" cy="196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>
              <a:off x="5172576" y="3733061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22"/>
            <p:cNvGrpSpPr>
              <a:grpSpLocks/>
            </p:cNvGrpSpPr>
            <p:nvPr/>
          </p:nvGrpSpPr>
          <p:grpSpPr bwMode="auto">
            <a:xfrm>
              <a:off x="5229726" y="3047261"/>
              <a:ext cx="2000250" cy="806450"/>
              <a:chOff x="240" y="672"/>
              <a:chExt cx="1260" cy="508"/>
            </a:xfrm>
          </p:grpSpPr>
          <p:sp>
            <p:nvSpPr>
              <p:cNvPr id="31" name="Freeform 23"/>
              <p:cNvSpPr>
                <a:spLocks/>
              </p:cNvSpPr>
              <p:nvPr/>
            </p:nvSpPr>
            <p:spPr bwMode="auto">
              <a:xfrm rot="217516">
                <a:off x="240" y="672"/>
                <a:ext cx="1260" cy="508"/>
              </a:xfrm>
              <a:custGeom>
                <a:avLst/>
                <a:gdLst>
                  <a:gd name="T0" fmla="*/ 409 w 1260"/>
                  <a:gd name="T1" fmla="*/ 318 h 508"/>
                  <a:gd name="T2" fmla="*/ 329 w 1260"/>
                  <a:gd name="T3" fmla="*/ 397 h 508"/>
                  <a:gd name="T4" fmla="*/ 258 w 1260"/>
                  <a:gd name="T5" fmla="*/ 459 h 508"/>
                  <a:gd name="T6" fmla="*/ 232 w 1260"/>
                  <a:gd name="T7" fmla="*/ 486 h 508"/>
                  <a:gd name="T8" fmla="*/ 178 w 1260"/>
                  <a:gd name="T9" fmla="*/ 504 h 508"/>
                  <a:gd name="T10" fmla="*/ 72 w 1260"/>
                  <a:gd name="T11" fmla="*/ 495 h 508"/>
                  <a:gd name="T12" fmla="*/ 19 w 1260"/>
                  <a:gd name="T13" fmla="*/ 442 h 508"/>
                  <a:gd name="T14" fmla="*/ 19 w 1260"/>
                  <a:gd name="T15" fmla="*/ 362 h 508"/>
                  <a:gd name="T16" fmla="*/ 81 w 1260"/>
                  <a:gd name="T17" fmla="*/ 335 h 508"/>
                  <a:gd name="T18" fmla="*/ 223 w 1260"/>
                  <a:gd name="T19" fmla="*/ 282 h 508"/>
                  <a:gd name="T20" fmla="*/ 932 w 1260"/>
                  <a:gd name="T21" fmla="*/ 273 h 508"/>
                  <a:gd name="T22" fmla="*/ 1109 w 1260"/>
                  <a:gd name="T23" fmla="*/ 247 h 508"/>
                  <a:gd name="T24" fmla="*/ 1180 w 1260"/>
                  <a:gd name="T25" fmla="*/ 229 h 508"/>
                  <a:gd name="T26" fmla="*/ 1233 w 1260"/>
                  <a:gd name="T27" fmla="*/ 194 h 508"/>
                  <a:gd name="T28" fmla="*/ 1260 w 1260"/>
                  <a:gd name="T29" fmla="*/ 176 h 508"/>
                  <a:gd name="T30" fmla="*/ 1251 w 1260"/>
                  <a:gd name="T31" fmla="*/ 78 h 508"/>
                  <a:gd name="T32" fmla="*/ 1153 w 1260"/>
                  <a:gd name="T33" fmla="*/ 7 h 508"/>
                  <a:gd name="T34" fmla="*/ 630 w 1260"/>
                  <a:gd name="T35" fmla="*/ 52 h 508"/>
                  <a:gd name="T36" fmla="*/ 506 w 1260"/>
                  <a:gd name="T37" fmla="*/ 132 h 508"/>
                  <a:gd name="T38" fmla="*/ 418 w 1260"/>
                  <a:gd name="T39" fmla="*/ 220 h 508"/>
                  <a:gd name="T40" fmla="*/ 382 w 1260"/>
                  <a:gd name="T41" fmla="*/ 273 h 508"/>
                  <a:gd name="T42" fmla="*/ 409 w 1260"/>
                  <a:gd name="T43" fmla="*/ 318 h 50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260" h="508">
                    <a:moveTo>
                      <a:pt x="409" y="318"/>
                    </a:moveTo>
                    <a:cubicBezTo>
                      <a:pt x="386" y="351"/>
                      <a:pt x="363" y="376"/>
                      <a:pt x="329" y="397"/>
                    </a:cubicBezTo>
                    <a:cubicBezTo>
                      <a:pt x="299" y="442"/>
                      <a:pt x="320" y="418"/>
                      <a:pt x="258" y="459"/>
                    </a:cubicBezTo>
                    <a:cubicBezTo>
                      <a:pt x="248" y="466"/>
                      <a:pt x="243" y="480"/>
                      <a:pt x="232" y="486"/>
                    </a:cubicBezTo>
                    <a:cubicBezTo>
                      <a:pt x="215" y="495"/>
                      <a:pt x="178" y="504"/>
                      <a:pt x="178" y="504"/>
                    </a:cubicBezTo>
                    <a:cubicBezTo>
                      <a:pt x="143" y="501"/>
                      <a:pt x="105" y="508"/>
                      <a:pt x="72" y="495"/>
                    </a:cubicBezTo>
                    <a:cubicBezTo>
                      <a:pt x="49" y="486"/>
                      <a:pt x="19" y="442"/>
                      <a:pt x="19" y="442"/>
                    </a:cubicBezTo>
                    <a:cubicBezTo>
                      <a:pt x="9" y="411"/>
                      <a:pt x="0" y="399"/>
                      <a:pt x="19" y="362"/>
                    </a:cubicBezTo>
                    <a:cubicBezTo>
                      <a:pt x="29" y="342"/>
                      <a:pt x="65" y="341"/>
                      <a:pt x="81" y="335"/>
                    </a:cubicBezTo>
                    <a:cubicBezTo>
                      <a:pt x="129" y="315"/>
                      <a:pt x="168" y="283"/>
                      <a:pt x="223" y="282"/>
                    </a:cubicBezTo>
                    <a:cubicBezTo>
                      <a:pt x="459" y="279"/>
                      <a:pt x="696" y="276"/>
                      <a:pt x="932" y="273"/>
                    </a:cubicBezTo>
                    <a:cubicBezTo>
                      <a:pt x="991" y="266"/>
                      <a:pt x="1051" y="259"/>
                      <a:pt x="1109" y="247"/>
                    </a:cubicBezTo>
                    <a:cubicBezTo>
                      <a:pt x="1133" y="242"/>
                      <a:pt x="1180" y="229"/>
                      <a:pt x="1180" y="229"/>
                    </a:cubicBezTo>
                    <a:cubicBezTo>
                      <a:pt x="1198" y="217"/>
                      <a:pt x="1215" y="206"/>
                      <a:pt x="1233" y="194"/>
                    </a:cubicBezTo>
                    <a:cubicBezTo>
                      <a:pt x="1242" y="188"/>
                      <a:pt x="1260" y="176"/>
                      <a:pt x="1260" y="176"/>
                    </a:cubicBezTo>
                    <a:cubicBezTo>
                      <a:pt x="1257" y="143"/>
                      <a:pt x="1258" y="110"/>
                      <a:pt x="1251" y="78"/>
                    </a:cubicBezTo>
                    <a:cubicBezTo>
                      <a:pt x="1242" y="39"/>
                      <a:pt x="1181" y="26"/>
                      <a:pt x="1153" y="7"/>
                    </a:cubicBezTo>
                    <a:cubicBezTo>
                      <a:pt x="823" y="14"/>
                      <a:pt x="840" y="0"/>
                      <a:pt x="630" y="52"/>
                    </a:cubicBezTo>
                    <a:cubicBezTo>
                      <a:pt x="590" y="82"/>
                      <a:pt x="551" y="110"/>
                      <a:pt x="506" y="132"/>
                    </a:cubicBezTo>
                    <a:cubicBezTo>
                      <a:pt x="480" y="167"/>
                      <a:pt x="445" y="186"/>
                      <a:pt x="418" y="220"/>
                    </a:cubicBezTo>
                    <a:cubicBezTo>
                      <a:pt x="405" y="237"/>
                      <a:pt x="382" y="273"/>
                      <a:pt x="382" y="273"/>
                    </a:cubicBezTo>
                    <a:cubicBezTo>
                      <a:pt x="370" y="321"/>
                      <a:pt x="361" y="306"/>
                      <a:pt x="409" y="318"/>
                    </a:cubicBezTo>
                    <a:close/>
                  </a:path>
                </a:pathLst>
              </a:custGeom>
              <a:solidFill>
                <a:srgbClr val="FF0000">
                  <a:alpha val="2117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Oval 24"/>
              <p:cNvSpPr>
                <a:spLocks noChangeArrowheads="1"/>
              </p:cNvSpPr>
              <p:nvPr/>
            </p:nvSpPr>
            <p:spPr bwMode="auto">
              <a:xfrm>
                <a:off x="336" y="960"/>
                <a:ext cx="144" cy="144"/>
              </a:xfrm>
              <a:prstGeom prst="ellipse">
                <a:avLst/>
              </a:prstGeom>
              <a:gradFill rotWithShape="1">
                <a:gsLst>
                  <a:gs pos="0">
                    <a:srgbClr val="FB0000"/>
                  </a:gs>
                  <a:gs pos="100000">
                    <a:srgbClr val="FF0000">
                      <a:alpha val="15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3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646124"/>
              </p:ext>
            </p:extLst>
          </p:nvPr>
        </p:nvGraphicFramePr>
        <p:xfrm>
          <a:off x="6977424" y="316491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38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424" y="3164915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2224546" y="2136583"/>
            <a:ext cx="114300" cy="1063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utoShape 2"/>
          <p:cNvSpPr>
            <a:spLocks noChangeArrowheads="1"/>
          </p:cNvSpPr>
          <p:nvPr/>
        </p:nvSpPr>
        <p:spPr bwMode="auto">
          <a:xfrm rot="16200000">
            <a:off x="5553832" y="3045674"/>
            <a:ext cx="990600" cy="9144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>
                  <a:alpha val="35001"/>
                </a:schemeClr>
              </a:gs>
              <a:gs pos="50000">
                <a:schemeClr val="accent1">
                  <a:gamma/>
                  <a:shade val="46275"/>
                  <a:invGamma/>
                  <a:alpha val="49001"/>
                </a:schemeClr>
              </a:gs>
              <a:gs pos="100000">
                <a:schemeClr val="accent1">
                  <a:alpha val="35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val 3"/>
          <p:cNvSpPr>
            <a:spLocks noChangeArrowheads="1"/>
          </p:cNvSpPr>
          <p:nvPr/>
        </p:nvSpPr>
        <p:spPr bwMode="auto">
          <a:xfrm>
            <a:off x="6430132" y="218842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4"/>
          <p:cNvSpPr>
            <a:spLocks noChangeShapeType="1"/>
          </p:cNvSpPr>
          <p:nvPr/>
        </p:nvSpPr>
        <p:spPr bwMode="auto">
          <a:xfrm flipV="1">
            <a:off x="6125332" y="2188424"/>
            <a:ext cx="381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4" name="Group 5"/>
          <p:cNvGrpSpPr>
            <a:grpSpLocks/>
          </p:cNvGrpSpPr>
          <p:nvPr/>
        </p:nvGrpSpPr>
        <p:grpSpPr bwMode="auto">
          <a:xfrm>
            <a:off x="5591932" y="2036024"/>
            <a:ext cx="685800" cy="1600200"/>
            <a:chOff x="1680" y="444"/>
            <a:chExt cx="432" cy="1008"/>
          </a:xfrm>
        </p:grpSpPr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V="1">
              <a:off x="2016" y="444"/>
              <a:ext cx="48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 flipV="1">
              <a:off x="1776" y="588"/>
              <a:ext cx="24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 flipV="1">
              <a:off x="1920" y="444"/>
              <a:ext cx="96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H="1" flipV="1">
              <a:off x="1776" y="492"/>
              <a:ext cx="24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 flipH="1" flipV="1">
              <a:off x="1680" y="540"/>
              <a:ext cx="336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 flipV="1">
              <a:off x="2016" y="636"/>
              <a:ext cx="9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28"/>
          <p:cNvGrpSpPr>
            <a:grpSpLocks/>
          </p:cNvGrpSpPr>
          <p:nvPr/>
        </p:nvGrpSpPr>
        <p:grpSpPr bwMode="auto">
          <a:xfrm>
            <a:off x="6049132" y="2931374"/>
            <a:ext cx="581025" cy="1409700"/>
            <a:chOff x="1968" y="960"/>
            <a:chExt cx="366" cy="888"/>
          </a:xfrm>
        </p:grpSpPr>
        <p:sp>
          <p:nvSpPr>
            <p:cNvPr id="53" name="AutoShape 29"/>
            <p:cNvSpPr>
              <a:spLocks noChangeArrowheads="1"/>
            </p:cNvSpPr>
            <p:nvPr/>
          </p:nvSpPr>
          <p:spPr bwMode="auto">
            <a:xfrm>
              <a:off x="1968" y="960"/>
              <a:ext cx="96" cy="864"/>
            </a:xfrm>
            <a:prstGeom prst="upArrow">
              <a:avLst>
                <a:gd name="adj1" fmla="val 50000"/>
                <a:gd name="adj2" fmla="val 225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54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2112" y="1440"/>
              <a:ext cx="22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3333CC"/>
                    </a:solidFill>
                    <a:round/>
                    <a:headEnd/>
                    <a:tailEnd/>
                  </a:ln>
                  <a:solidFill>
                    <a:srgbClr val="B2B2B2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Arial Black"/>
                </a:rPr>
                <a:t>B</a:t>
              </a:r>
            </a:p>
          </p:txBody>
        </p:sp>
      </p:grpSp>
      <p:sp>
        <p:nvSpPr>
          <p:cNvPr id="55" name="Line 33"/>
          <p:cNvSpPr>
            <a:spLocks noChangeShapeType="1"/>
          </p:cNvSpPr>
          <p:nvPr/>
        </p:nvSpPr>
        <p:spPr bwMode="auto">
          <a:xfrm>
            <a:off x="5058532" y="2169374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>
            <a:off x="1836801" y="4874163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11"/>
          <p:cNvSpPr>
            <a:spLocks noChangeShapeType="1"/>
          </p:cNvSpPr>
          <p:nvPr/>
        </p:nvSpPr>
        <p:spPr bwMode="auto">
          <a:xfrm>
            <a:off x="2457975" y="5264109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12"/>
          <p:cNvSpPr>
            <a:spLocks noChangeShapeType="1"/>
          </p:cNvSpPr>
          <p:nvPr/>
        </p:nvSpPr>
        <p:spPr bwMode="auto">
          <a:xfrm>
            <a:off x="2813574" y="4503077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13"/>
          <p:cNvSpPr>
            <a:spLocks noChangeShapeType="1"/>
          </p:cNvSpPr>
          <p:nvPr/>
        </p:nvSpPr>
        <p:spPr bwMode="auto">
          <a:xfrm flipV="1">
            <a:off x="2813574" y="5254195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16"/>
          <p:cNvSpPr>
            <a:spLocks noChangeShapeType="1"/>
          </p:cNvSpPr>
          <p:nvPr/>
        </p:nvSpPr>
        <p:spPr bwMode="auto">
          <a:xfrm>
            <a:off x="1891236" y="5264109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21"/>
          <p:cNvSpPr>
            <a:spLocks noChangeShapeType="1"/>
          </p:cNvSpPr>
          <p:nvPr/>
        </p:nvSpPr>
        <p:spPr bwMode="auto">
          <a:xfrm>
            <a:off x="1390534" y="4880101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68723" y="4747263"/>
                <a:ext cx="8592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  <m:sub>
                          <m:r>
                            <a:rPr lang="da-DK" sz="32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723" y="4747263"/>
                <a:ext cx="859274" cy="58477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Line 21"/>
          <p:cNvSpPr>
            <a:spLocks noChangeShapeType="1"/>
          </p:cNvSpPr>
          <p:nvPr/>
        </p:nvSpPr>
        <p:spPr bwMode="auto">
          <a:xfrm>
            <a:off x="1050080" y="4468391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21"/>
          <p:cNvSpPr>
            <a:spLocks noChangeShapeType="1"/>
          </p:cNvSpPr>
          <p:nvPr/>
        </p:nvSpPr>
        <p:spPr bwMode="auto">
          <a:xfrm>
            <a:off x="634420" y="4070545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1173459" y="5054051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n</a:t>
            </a:r>
            <a:r>
              <a:rPr lang="da-DK" sz="2800" dirty="0" smtClean="0"/>
              <a:t>=0</a:t>
            </a:r>
            <a:endParaRPr lang="en-US" sz="2800" dirty="0"/>
          </a:p>
        </p:txBody>
      </p:sp>
      <p:sp>
        <p:nvSpPr>
          <p:cNvPr id="75" name="TextBox 74"/>
          <p:cNvSpPr txBox="1"/>
          <p:nvPr/>
        </p:nvSpPr>
        <p:spPr>
          <a:xfrm>
            <a:off x="702369" y="4624527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/>
              <a:t>n=1</a:t>
            </a:r>
            <a:endParaRPr lang="en-US" sz="2800" dirty="0"/>
          </a:p>
        </p:txBody>
      </p:sp>
      <p:sp>
        <p:nvSpPr>
          <p:cNvPr id="76" name="TextBox 75"/>
          <p:cNvSpPr txBox="1"/>
          <p:nvPr/>
        </p:nvSpPr>
        <p:spPr>
          <a:xfrm>
            <a:off x="373791" y="4224693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/>
              <a:t>n=2</a:t>
            </a:r>
            <a:endParaRPr lang="en-US" sz="2800" dirty="0"/>
          </a:p>
        </p:txBody>
      </p:sp>
      <p:sp>
        <p:nvSpPr>
          <p:cNvPr id="77" name="TextBox 76"/>
          <p:cNvSpPr txBox="1"/>
          <p:nvPr/>
        </p:nvSpPr>
        <p:spPr>
          <a:xfrm>
            <a:off x="11324" y="3814971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/>
              <a:t>n=3</a:t>
            </a:r>
            <a:endParaRPr lang="en-US" sz="2800" dirty="0"/>
          </a:p>
        </p:txBody>
      </p:sp>
      <p:sp>
        <p:nvSpPr>
          <p:cNvPr id="78" name="TextBox 77"/>
          <p:cNvSpPr txBox="1"/>
          <p:nvPr/>
        </p:nvSpPr>
        <p:spPr>
          <a:xfrm>
            <a:off x="1912061" y="3356255"/>
            <a:ext cx="1636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 smtClean="0"/>
              <a:t>Phonon</a:t>
            </a:r>
          </a:p>
          <a:p>
            <a:r>
              <a:rPr lang="da-DK" sz="3600" dirty="0" smtClean="0"/>
              <a:t>states</a:t>
            </a:r>
            <a:endParaRPr lang="en-US" sz="3600" dirty="0"/>
          </a:p>
        </p:txBody>
      </p:sp>
      <p:sp>
        <p:nvSpPr>
          <p:cNvPr id="79" name="TextBox 78"/>
          <p:cNvSpPr txBox="1"/>
          <p:nvPr/>
        </p:nvSpPr>
        <p:spPr>
          <a:xfrm>
            <a:off x="7190837" y="3077290"/>
            <a:ext cx="19422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 smtClean="0"/>
              <a:t>Magnetic</a:t>
            </a:r>
          </a:p>
          <a:p>
            <a:r>
              <a:rPr lang="da-DK" sz="3600" dirty="0" smtClean="0"/>
              <a:t>spin</a:t>
            </a:r>
          </a:p>
          <a:p>
            <a:r>
              <a:rPr lang="da-DK" sz="3600" dirty="0" smtClean="0"/>
              <a:t>states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 rot="20618343">
            <a:off x="3937276" y="5455209"/>
            <a:ext cx="29526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a-DK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Negative mass</a:t>
            </a:r>
          </a:p>
          <a:p>
            <a:pPr algn="ctr"/>
            <a:r>
              <a:rPr lang="da-DK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oscillator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9396" name="Picture 146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2" y="595169"/>
            <a:ext cx="8786380" cy="133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42802" y="2255987"/>
            <a:ext cx="380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dirty="0" smtClean="0"/>
              <a:t>J</a:t>
            </a:r>
            <a:endParaRPr lang="en-US" sz="4800" dirty="0"/>
          </a:p>
        </p:txBody>
      </p:sp>
      <p:sp>
        <p:nvSpPr>
          <p:cNvPr id="85" name="TextBox 84"/>
          <p:cNvSpPr txBox="1"/>
          <p:nvPr/>
        </p:nvSpPr>
        <p:spPr>
          <a:xfrm>
            <a:off x="7740130" y="16136"/>
            <a:ext cx="136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8993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46 C 0.01024 0.00046 0.02066 0.00046 0.03108 0.00046 C 0.00972 0.00046 -0.01163 0.00046 -0.03299 0.00046 C -0.02205 0.00046 -0.01111 0.00046 -0.00017 0.00046 Z " pathEditMode="relative" ptsTypes="ffff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33673E-6 C 0.00139 -0.00417 0.00504 -0.00718 -0.00139 -0.01226 C -0.00781 -0.01735 -0.02482 -0.02938 -0.03837 -0.03076 C -0.05191 -0.03215 -0.07326 -0.02475 -0.08298 -0.02059 C -0.09271 -0.01643 -0.09618 -0.01111 -0.09687 -0.00625 C -0.09757 -0.00139 -0.09566 0.00393 -0.08767 0.00809 C -0.07968 0.01225 -0.06215 0.0178 -0.04913 0.0185 C -0.03611 0.01919 -0.01736 0.01595 -0.0092 0.01225 C -0.00104 0.00855 -0.00139 0.00416 8.33333E-7 -6.33673E-6 Z " pathEditMode="relative" ptsTypes="aaaaaaaaa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83" y="96918"/>
            <a:ext cx="4782882" cy="241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7301" y="5327397"/>
                <a:ext cx="9146944" cy="1044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/>
                      </a:rPr>
                      <m:t>𝐻</m:t>
                    </m:r>
                    <m:r>
                      <a:rPr lang="en-US" sz="40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4000" b="0" i="1" smtClean="0">
                            <a:latin typeface="Cambria Math"/>
                            <a:ea typeface="Cambria Math"/>
                          </a:rPr>
                          <m:t>Ω</m:t>
                        </m:r>
                      </m:e>
                      <m:sub>
                        <m:r>
                          <a:rPr lang="da-DK" sz="4000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a-DK" sz="4000" i="1">
                                <a:latin typeface="Cambria Math"/>
                              </a:rPr>
                              <m:t>𝑃</m:t>
                            </m:r>
                          </m:e>
                          <m:sup>
                            <m:r>
                              <a:rPr lang="da-DK" sz="4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a-DK" sz="4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da-DK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a-DK" sz="4000" i="1">
                                <a:latin typeface="Cambria Math"/>
                              </a:rPr>
                              <m:t>𝑋</m:t>
                            </m:r>
                          </m:e>
                          <m:sup>
                            <m:r>
                              <a:rPr lang="da-DK" sz="4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a-DK" sz="4000" i="1">
                        <a:latin typeface="Cambria Math"/>
                        <a:ea typeface="Cambria Math"/>
                      </a:rPr>
                      <m:t>⇔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4000" i="1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sz="4000" i="1">
                            <a:latin typeface="Cambria Math"/>
                            <a:ea typeface="Cambria Math"/>
                          </a:rPr>
                          <m:t>Ω</m:t>
                        </m:r>
                      </m:e>
                      <m:sub>
                        <m:r>
                          <a:rPr lang="da-DK" sz="4000" i="1">
                            <a:latin typeface="Cambria Math"/>
                            <a:ea typeface="Cambria Math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a-DK" sz="4000" i="1">
                                    <a:latin typeface="Cambria Math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da-DK" sz="4000" i="1">
                                    <a:latin typeface="Cambria Math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da-DK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sup/>
                        </m:sSup>
                        <m:r>
                          <a:rPr lang="da-DK" sz="4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a-DK" sz="4000" i="1">
                                    <a:latin typeface="Cambria Math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da-DK" sz="4000" b="0" i="1" smtClean="0">
                                    <a:latin typeface="Cambria Math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da-DK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sup/>
                        </m:sSup>
                      </m:e>
                    </m:d>
                  </m:oMath>
                </a14:m>
                <a:r>
                  <a:rPr lang="en-US" sz="4800" dirty="0" smtClean="0"/>
                  <a:t>/</a:t>
                </a:r>
                <a:r>
                  <a:rPr lang="en-US" sz="4800" i="1" dirty="0" smtClean="0"/>
                  <a:t>J</a:t>
                </a:r>
                <a:endParaRPr lang="en-US" sz="4800" i="1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1" y="5327397"/>
                <a:ext cx="9146944" cy="1044773"/>
              </a:xfrm>
              <a:prstGeom prst="rect">
                <a:avLst/>
              </a:prstGeom>
              <a:blipFill>
                <a:blip r:embed="rId4"/>
                <a:stretch>
                  <a:fillRect t="-3509" r="-1533" b="-19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590773" y="96918"/>
            <a:ext cx="136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51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89"/>
            <a:ext cx="9190546" cy="6892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4204" y="5238632"/>
            <a:ext cx="3757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>
                    <a:lumMod val="95000"/>
                  </a:schemeClr>
                </a:solidFill>
              </a:rPr>
              <a:t>SiN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 membrane, Q=2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·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10</a:t>
            </a:r>
            <a:r>
              <a:rPr lang="en-US" sz="2800" b="1" baseline="30000" dirty="0" smtClean="0">
                <a:solidFill>
                  <a:schemeClr val="bg1">
                    <a:lumMod val="95000"/>
                  </a:schemeClr>
                </a:solidFill>
              </a:rPr>
              <a:t>7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6821" y="2787697"/>
            <a:ext cx="5903635" cy="3616825"/>
            <a:chOff x="226821" y="2787697"/>
            <a:chExt cx="5903635" cy="3616825"/>
          </a:xfrm>
        </p:grpSpPr>
        <p:pic>
          <p:nvPicPr>
            <p:cNvPr id="6" name="Picture 839" descr="C:\Users\Eugene Polzik\Desktop\My documents\RESEARCH\Nanomech\membranes\Yeghishe membranes\Membrane phot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93" y="4143896"/>
              <a:ext cx="2844039" cy="2260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26821" y="2787697"/>
              <a:ext cx="2410547" cy="2486514"/>
              <a:chOff x="4981699" y="527071"/>
              <a:chExt cx="2410547" cy="248651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981699" y="527071"/>
                <a:ext cx="2410547" cy="2486514"/>
                <a:chOff x="4981699" y="527071"/>
                <a:chExt cx="2410547" cy="2486514"/>
              </a:xfrm>
            </p:grpSpPr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469651">
                  <a:off x="5187076" y="527071"/>
                  <a:ext cx="1944461" cy="1664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2" name="Straight Connector 11"/>
                <p:cNvCxnSpPr/>
                <p:nvPr/>
              </p:nvCxnSpPr>
              <p:spPr>
                <a:xfrm flipH="1" flipV="1">
                  <a:off x="4981699" y="1743807"/>
                  <a:ext cx="1686296" cy="115377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6887688" y="989863"/>
                  <a:ext cx="504558" cy="202372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Rectangle 9"/>
              <p:cNvSpPr/>
              <p:nvPr/>
            </p:nvSpPr>
            <p:spPr>
              <a:xfrm rot="1524883">
                <a:off x="5925082" y="1086538"/>
                <a:ext cx="468449" cy="49392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>
              <a:off x="3397532" y="4581319"/>
              <a:ext cx="2732924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428159" y="-102198"/>
            <a:ext cx="136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94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6602" y="681538"/>
            <a:ext cx="5936145" cy="5321680"/>
            <a:chOff x="4294897" y="3276600"/>
            <a:chExt cx="4696703" cy="3505200"/>
          </a:xfrm>
        </p:grpSpPr>
        <p:pic>
          <p:nvPicPr>
            <p:cNvPr id="5" name="Picture 4" descr="C:\Users\Eugene Polzik\Desktop\My documents\Manuscripts\2016\Back action cancellation\manuscript preparation\figures\Updated Fig 3 membrane Chris\spec_mem_half_phot_drive_lin_narrow_vi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897" y="3276600"/>
              <a:ext cx="4696703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239000" y="3657600"/>
              <a:ext cx="12192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reeform 3"/>
          <p:cNvSpPr/>
          <p:nvPr/>
        </p:nvSpPr>
        <p:spPr>
          <a:xfrm>
            <a:off x="970058" y="4595836"/>
            <a:ext cx="4502136" cy="861513"/>
          </a:xfrm>
          <a:custGeom>
            <a:avLst/>
            <a:gdLst>
              <a:gd name="connsiteX0" fmla="*/ 0 w 2955925"/>
              <a:gd name="connsiteY0" fmla="*/ 1237115 h 1237115"/>
              <a:gd name="connsiteX1" fmla="*/ 384175 w 2955925"/>
              <a:gd name="connsiteY1" fmla="*/ 1202190 h 1237115"/>
              <a:gd name="connsiteX2" fmla="*/ 822325 w 2955925"/>
              <a:gd name="connsiteY2" fmla="*/ 1138690 h 1237115"/>
              <a:gd name="connsiteX3" fmla="*/ 1082675 w 2955925"/>
              <a:gd name="connsiteY3" fmla="*/ 998990 h 1237115"/>
              <a:gd name="connsiteX4" fmla="*/ 1282700 w 2955925"/>
              <a:gd name="connsiteY4" fmla="*/ 687840 h 1237115"/>
              <a:gd name="connsiteX5" fmla="*/ 1384300 w 2955925"/>
              <a:gd name="connsiteY5" fmla="*/ 370340 h 1237115"/>
              <a:gd name="connsiteX6" fmla="*/ 1450975 w 2955925"/>
              <a:gd name="connsiteY6" fmla="*/ 167140 h 1237115"/>
              <a:gd name="connsiteX7" fmla="*/ 1495425 w 2955925"/>
              <a:gd name="connsiteY7" fmla="*/ 24265 h 1237115"/>
              <a:gd name="connsiteX8" fmla="*/ 1530350 w 2955925"/>
              <a:gd name="connsiteY8" fmla="*/ 2040 h 1237115"/>
              <a:gd name="connsiteX9" fmla="*/ 1581150 w 2955925"/>
              <a:gd name="connsiteY9" fmla="*/ 36965 h 1237115"/>
              <a:gd name="connsiteX10" fmla="*/ 1670050 w 2955925"/>
              <a:gd name="connsiteY10" fmla="*/ 319540 h 1237115"/>
              <a:gd name="connsiteX11" fmla="*/ 1771650 w 2955925"/>
              <a:gd name="connsiteY11" fmla="*/ 649740 h 1237115"/>
              <a:gd name="connsiteX12" fmla="*/ 1908175 w 2955925"/>
              <a:gd name="connsiteY12" fmla="*/ 932315 h 1237115"/>
              <a:gd name="connsiteX13" fmla="*/ 2098675 w 2955925"/>
              <a:gd name="connsiteY13" fmla="*/ 1094240 h 1237115"/>
              <a:gd name="connsiteX14" fmla="*/ 2362200 w 2955925"/>
              <a:gd name="connsiteY14" fmla="*/ 1183140 h 1237115"/>
              <a:gd name="connsiteX15" fmla="*/ 2632075 w 2955925"/>
              <a:gd name="connsiteY15" fmla="*/ 1221240 h 1237115"/>
              <a:gd name="connsiteX16" fmla="*/ 2955925 w 2955925"/>
              <a:gd name="connsiteY16" fmla="*/ 1237115 h 1237115"/>
              <a:gd name="connsiteX17" fmla="*/ 2955925 w 2955925"/>
              <a:gd name="connsiteY17" fmla="*/ 1237115 h 123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55925" h="1237115">
                <a:moveTo>
                  <a:pt x="0" y="1237115"/>
                </a:moveTo>
                <a:cubicBezTo>
                  <a:pt x="123560" y="1227854"/>
                  <a:pt x="247121" y="1218594"/>
                  <a:pt x="384175" y="1202190"/>
                </a:cubicBezTo>
                <a:cubicBezTo>
                  <a:pt x="521229" y="1185786"/>
                  <a:pt x="705908" y="1172557"/>
                  <a:pt x="822325" y="1138690"/>
                </a:cubicBezTo>
                <a:cubicBezTo>
                  <a:pt x="938742" y="1104823"/>
                  <a:pt x="1005946" y="1074132"/>
                  <a:pt x="1082675" y="998990"/>
                </a:cubicBezTo>
                <a:cubicBezTo>
                  <a:pt x="1159404" y="923848"/>
                  <a:pt x="1232429" y="792615"/>
                  <a:pt x="1282700" y="687840"/>
                </a:cubicBezTo>
                <a:cubicBezTo>
                  <a:pt x="1332971" y="583065"/>
                  <a:pt x="1356254" y="457123"/>
                  <a:pt x="1384300" y="370340"/>
                </a:cubicBezTo>
                <a:cubicBezTo>
                  <a:pt x="1412346" y="283557"/>
                  <a:pt x="1432454" y="224819"/>
                  <a:pt x="1450975" y="167140"/>
                </a:cubicBezTo>
                <a:cubicBezTo>
                  <a:pt x="1469496" y="109461"/>
                  <a:pt x="1482196" y="51782"/>
                  <a:pt x="1495425" y="24265"/>
                </a:cubicBezTo>
                <a:cubicBezTo>
                  <a:pt x="1508654" y="-3252"/>
                  <a:pt x="1516063" y="-77"/>
                  <a:pt x="1530350" y="2040"/>
                </a:cubicBezTo>
                <a:cubicBezTo>
                  <a:pt x="1544638" y="4157"/>
                  <a:pt x="1557867" y="-15952"/>
                  <a:pt x="1581150" y="36965"/>
                </a:cubicBezTo>
                <a:cubicBezTo>
                  <a:pt x="1604433" y="89882"/>
                  <a:pt x="1638300" y="217411"/>
                  <a:pt x="1670050" y="319540"/>
                </a:cubicBezTo>
                <a:cubicBezTo>
                  <a:pt x="1701800" y="421669"/>
                  <a:pt x="1731963" y="547611"/>
                  <a:pt x="1771650" y="649740"/>
                </a:cubicBezTo>
                <a:cubicBezTo>
                  <a:pt x="1811338" y="751869"/>
                  <a:pt x="1853671" y="858232"/>
                  <a:pt x="1908175" y="932315"/>
                </a:cubicBezTo>
                <a:cubicBezTo>
                  <a:pt x="1962679" y="1006398"/>
                  <a:pt x="2023004" y="1052436"/>
                  <a:pt x="2098675" y="1094240"/>
                </a:cubicBezTo>
                <a:cubicBezTo>
                  <a:pt x="2174346" y="1136044"/>
                  <a:pt x="2273300" y="1161973"/>
                  <a:pt x="2362200" y="1183140"/>
                </a:cubicBezTo>
                <a:cubicBezTo>
                  <a:pt x="2451100" y="1204307"/>
                  <a:pt x="2533121" y="1212244"/>
                  <a:pt x="2632075" y="1221240"/>
                </a:cubicBezTo>
                <a:cubicBezTo>
                  <a:pt x="2731029" y="1230236"/>
                  <a:pt x="2955925" y="1237115"/>
                  <a:pt x="2955925" y="1237115"/>
                </a:cubicBezTo>
                <a:lnTo>
                  <a:pt x="2955925" y="1237115"/>
                </a:lnTo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58" y="2350094"/>
            <a:ext cx="3866386" cy="205388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505312" y="527071"/>
            <a:ext cx="1944461" cy="2779649"/>
            <a:chOff x="6656259" y="2814527"/>
            <a:chExt cx="1944461" cy="2779649"/>
          </a:xfrm>
        </p:grpSpPr>
        <p:grpSp>
          <p:nvGrpSpPr>
            <p:cNvPr id="21" name="Group 20"/>
            <p:cNvGrpSpPr/>
            <p:nvPr/>
          </p:nvGrpSpPr>
          <p:grpSpPr>
            <a:xfrm>
              <a:off x="6656259" y="2814527"/>
              <a:ext cx="1944461" cy="1664125"/>
              <a:chOff x="6656259" y="2814527"/>
              <a:chExt cx="1944461" cy="1664125"/>
            </a:xfrm>
          </p:grpSpPr>
          <p:pic>
            <p:nvPicPr>
              <p:cNvPr id="153602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6259" y="2814527"/>
                <a:ext cx="1944461" cy="1664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858001" y="2879489"/>
                <a:ext cx="16241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Q= 1.4  10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7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Multiply 19"/>
              <p:cNvSpPr/>
              <p:nvPr/>
            </p:nvSpPr>
            <p:spPr>
              <a:xfrm>
                <a:off x="8003963" y="3040033"/>
                <a:ext cx="112816" cy="130954"/>
              </a:xfrm>
              <a:prstGeom prst="mathMultiply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>
            <a:xfrm flipH="1">
              <a:off x="7543808" y="3789101"/>
              <a:ext cx="1" cy="1805075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205754" y="3779710"/>
            <a:ext cx="1979680" cy="1384995"/>
            <a:chOff x="302613" y="2042520"/>
            <a:chExt cx="1979680" cy="1384995"/>
          </a:xfrm>
        </p:grpSpPr>
        <p:sp>
          <p:nvSpPr>
            <p:cNvPr id="38" name="TextBox 37"/>
            <p:cNvSpPr txBox="1"/>
            <p:nvPr/>
          </p:nvSpPr>
          <p:spPr>
            <a:xfrm>
              <a:off x="302613" y="2042520"/>
              <a:ext cx="1391728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800" dirty="0" smtClean="0"/>
                <a:t>Thermal</a:t>
              </a:r>
            </a:p>
            <a:p>
              <a:r>
                <a:rPr lang="da-DK" sz="2800" dirty="0" smtClean="0"/>
                <a:t>(near</a:t>
              </a:r>
            </a:p>
            <a:p>
              <a:r>
                <a:rPr lang="da-DK" sz="2800" dirty="0" smtClean="0"/>
                <a:t>ground</a:t>
              </a:r>
              <a:r>
                <a:rPr lang="da-DK" dirty="0" smtClean="0"/>
                <a:t>)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1309300" y="2483019"/>
              <a:ext cx="388091" cy="388772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8" idx="3"/>
            </p:cNvCxnSpPr>
            <p:nvPr/>
          </p:nvCxnSpPr>
          <p:spPr>
            <a:xfrm>
              <a:off x="1694341" y="2735018"/>
              <a:ext cx="587952" cy="5920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926645" y="1200171"/>
            <a:ext cx="2695669" cy="1425596"/>
            <a:chOff x="989985" y="1684725"/>
            <a:chExt cx="2695669" cy="1425596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2202241" y="2915935"/>
              <a:ext cx="1192696" cy="19438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989985" y="1684725"/>
              <a:ext cx="26956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800" dirty="0" smtClean="0"/>
                <a:t>Thermal</a:t>
              </a:r>
            </a:p>
            <a:p>
              <a:r>
                <a:rPr lang="da-DK" sz="2800" dirty="0" smtClean="0"/>
                <a:t>+ 2.4 vacuum BA</a:t>
              </a:r>
              <a:endParaRPr lang="en-US" sz="2800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1213888" y="2721549"/>
              <a:ext cx="783047" cy="388772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493127" y="2928021"/>
            <a:ext cx="2045303" cy="1157633"/>
            <a:chOff x="291611" y="1541607"/>
            <a:chExt cx="2045303" cy="1157633"/>
          </a:xfrm>
        </p:grpSpPr>
        <p:sp>
          <p:nvSpPr>
            <p:cNvPr id="49" name="TextBox 48"/>
            <p:cNvSpPr txBox="1"/>
            <p:nvPr/>
          </p:nvSpPr>
          <p:spPr>
            <a:xfrm>
              <a:off x="291611" y="1541607"/>
              <a:ext cx="20453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200" dirty="0" smtClean="0"/>
                <a:t>vacuum BA</a:t>
              </a:r>
              <a:endParaRPr lang="en-US" sz="32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1007162" y="2038975"/>
              <a:ext cx="388091" cy="388772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>
              <a:off x="333304" y="2470187"/>
              <a:ext cx="642305" cy="2290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reeform 1"/>
          <p:cNvSpPr/>
          <p:nvPr/>
        </p:nvSpPr>
        <p:spPr>
          <a:xfrm>
            <a:off x="1985082" y="3510137"/>
            <a:ext cx="2512403" cy="1872879"/>
          </a:xfrm>
          <a:custGeom>
            <a:avLst/>
            <a:gdLst>
              <a:gd name="connsiteX0" fmla="*/ 84125 w 2159746"/>
              <a:gd name="connsiteY0" fmla="*/ 1426472 h 1428016"/>
              <a:gd name="connsiteX1" fmla="*/ 416967 w 2159746"/>
              <a:gd name="connsiteY1" fmla="*/ 1335032 h 1428016"/>
              <a:gd name="connsiteX2" fmla="*/ 636423 w 2159746"/>
              <a:gd name="connsiteY2" fmla="*/ 1199701 h 1428016"/>
              <a:gd name="connsiteX3" fmla="*/ 855879 w 2159746"/>
              <a:gd name="connsiteY3" fmla="*/ 903436 h 1428016"/>
              <a:gd name="connsiteX4" fmla="*/ 991210 w 2159746"/>
              <a:gd name="connsiteY4" fmla="*/ 479154 h 1428016"/>
              <a:gd name="connsiteX5" fmla="*/ 1042416 w 2159746"/>
              <a:gd name="connsiteY5" fmla="*/ 237752 h 1428016"/>
              <a:gd name="connsiteX6" fmla="*/ 1089965 w 2159746"/>
              <a:gd name="connsiteY6" fmla="*/ 69503 h 1428016"/>
              <a:gd name="connsiteX7" fmla="*/ 1133856 w 2159746"/>
              <a:gd name="connsiteY7" fmla="*/ 8 h 1428016"/>
              <a:gd name="connsiteX8" fmla="*/ 1203351 w 2159746"/>
              <a:gd name="connsiteY8" fmla="*/ 73160 h 1428016"/>
              <a:gd name="connsiteX9" fmla="*/ 1287475 w 2159746"/>
              <a:gd name="connsiteY9" fmla="*/ 340165 h 1428016"/>
              <a:gd name="connsiteX10" fmla="*/ 1382573 w 2159746"/>
              <a:gd name="connsiteY10" fmla="*/ 651061 h 1428016"/>
              <a:gd name="connsiteX11" fmla="*/ 1517904 w 2159746"/>
              <a:gd name="connsiteY11" fmla="*/ 1049740 h 1428016"/>
              <a:gd name="connsiteX12" fmla="*/ 1667866 w 2159746"/>
              <a:gd name="connsiteY12" fmla="*/ 1236277 h 1428016"/>
              <a:gd name="connsiteX13" fmla="*/ 1865376 w 2159746"/>
              <a:gd name="connsiteY13" fmla="*/ 1335032 h 1428016"/>
              <a:gd name="connsiteX14" fmla="*/ 2157984 w 2159746"/>
              <a:gd name="connsiteY14" fmla="*/ 1426472 h 1428016"/>
              <a:gd name="connsiteX15" fmla="*/ 1719072 w 2159746"/>
              <a:gd name="connsiteY15" fmla="*/ 1382581 h 1428016"/>
              <a:gd name="connsiteX16" fmla="*/ 1499616 w 2159746"/>
              <a:gd name="connsiteY16" fmla="*/ 1258223 h 1428016"/>
              <a:gd name="connsiteX17" fmla="*/ 1345997 w 2159746"/>
              <a:gd name="connsiteY17" fmla="*/ 1053397 h 1428016"/>
              <a:gd name="connsiteX18" fmla="*/ 1247242 w 2159746"/>
              <a:gd name="connsiteY18" fmla="*/ 907093 h 1428016"/>
              <a:gd name="connsiteX19" fmla="*/ 1192378 w 2159746"/>
              <a:gd name="connsiteY19" fmla="*/ 848572 h 1428016"/>
              <a:gd name="connsiteX20" fmla="*/ 1126541 w 2159746"/>
              <a:gd name="connsiteY20" fmla="*/ 848572 h 1428016"/>
              <a:gd name="connsiteX21" fmla="*/ 1009498 w 2159746"/>
              <a:gd name="connsiteY21" fmla="*/ 994876 h 1428016"/>
              <a:gd name="connsiteX22" fmla="*/ 888797 w 2159746"/>
              <a:gd name="connsiteY22" fmla="*/ 1163125 h 1428016"/>
              <a:gd name="connsiteX23" fmla="*/ 720547 w 2159746"/>
              <a:gd name="connsiteY23" fmla="*/ 1305772 h 1428016"/>
              <a:gd name="connsiteX24" fmla="*/ 464515 w 2159746"/>
              <a:gd name="connsiteY24" fmla="*/ 1393554 h 1428016"/>
              <a:gd name="connsiteX25" fmla="*/ 0 w 2159746"/>
              <a:gd name="connsiteY25" fmla="*/ 1419157 h 1428016"/>
              <a:gd name="connsiteX26" fmla="*/ 0 w 2159746"/>
              <a:gd name="connsiteY26" fmla="*/ 1419157 h 1428016"/>
              <a:gd name="connsiteX27" fmla="*/ 0 w 2159746"/>
              <a:gd name="connsiteY27" fmla="*/ 1419157 h 142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59746" h="1428016">
                <a:moveTo>
                  <a:pt x="84125" y="1426472"/>
                </a:moveTo>
                <a:cubicBezTo>
                  <a:pt x="204521" y="1399649"/>
                  <a:pt x="324917" y="1372827"/>
                  <a:pt x="416967" y="1335032"/>
                </a:cubicBezTo>
                <a:cubicBezTo>
                  <a:pt x="509017" y="1297237"/>
                  <a:pt x="563271" y="1271634"/>
                  <a:pt x="636423" y="1199701"/>
                </a:cubicBezTo>
                <a:cubicBezTo>
                  <a:pt x="709575" y="1127768"/>
                  <a:pt x="796748" y="1023527"/>
                  <a:pt x="855879" y="903436"/>
                </a:cubicBezTo>
                <a:cubicBezTo>
                  <a:pt x="915010" y="783345"/>
                  <a:pt x="960121" y="590101"/>
                  <a:pt x="991210" y="479154"/>
                </a:cubicBezTo>
                <a:cubicBezTo>
                  <a:pt x="1022299" y="368207"/>
                  <a:pt x="1025957" y="306027"/>
                  <a:pt x="1042416" y="237752"/>
                </a:cubicBezTo>
                <a:cubicBezTo>
                  <a:pt x="1058875" y="169477"/>
                  <a:pt x="1074725" y="109127"/>
                  <a:pt x="1089965" y="69503"/>
                </a:cubicBezTo>
                <a:cubicBezTo>
                  <a:pt x="1105205" y="29879"/>
                  <a:pt x="1114958" y="-601"/>
                  <a:pt x="1133856" y="8"/>
                </a:cubicBezTo>
                <a:cubicBezTo>
                  <a:pt x="1152754" y="617"/>
                  <a:pt x="1177748" y="16467"/>
                  <a:pt x="1203351" y="73160"/>
                </a:cubicBezTo>
                <a:cubicBezTo>
                  <a:pt x="1228954" y="129853"/>
                  <a:pt x="1257605" y="243848"/>
                  <a:pt x="1287475" y="340165"/>
                </a:cubicBezTo>
                <a:cubicBezTo>
                  <a:pt x="1317345" y="436482"/>
                  <a:pt x="1344168" y="532799"/>
                  <a:pt x="1382573" y="651061"/>
                </a:cubicBezTo>
                <a:cubicBezTo>
                  <a:pt x="1420978" y="769323"/>
                  <a:pt x="1470355" y="952204"/>
                  <a:pt x="1517904" y="1049740"/>
                </a:cubicBezTo>
                <a:cubicBezTo>
                  <a:pt x="1565453" y="1147276"/>
                  <a:pt x="1609954" y="1188728"/>
                  <a:pt x="1667866" y="1236277"/>
                </a:cubicBezTo>
                <a:cubicBezTo>
                  <a:pt x="1725778" y="1283826"/>
                  <a:pt x="1783690" y="1303333"/>
                  <a:pt x="1865376" y="1335032"/>
                </a:cubicBezTo>
                <a:cubicBezTo>
                  <a:pt x="1947062" y="1366731"/>
                  <a:pt x="2182368" y="1418547"/>
                  <a:pt x="2157984" y="1426472"/>
                </a:cubicBezTo>
                <a:cubicBezTo>
                  <a:pt x="2133600" y="1434397"/>
                  <a:pt x="1828800" y="1410622"/>
                  <a:pt x="1719072" y="1382581"/>
                </a:cubicBezTo>
                <a:cubicBezTo>
                  <a:pt x="1609344" y="1354539"/>
                  <a:pt x="1561795" y="1313087"/>
                  <a:pt x="1499616" y="1258223"/>
                </a:cubicBezTo>
                <a:cubicBezTo>
                  <a:pt x="1437437" y="1203359"/>
                  <a:pt x="1388059" y="1111919"/>
                  <a:pt x="1345997" y="1053397"/>
                </a:cubicBezTo>
                <a:cubicBezTo>
                  <a:pt x="1303935" y="994875"/>
                  <a:pt x="1272845" y="941230"/>
                  <a:pt x="1247242" y="907093"/>
                </a:cubicBezTo>
                <a:cubicBezTo>
                  <a:pt x="1221639" y="872955"/>
                  <a:pt x="1212495" y="858326"/>
                  <a:pt x="1192378" y="848572"/>
                </a:cubicBezTo>
                <a:cubicBezTo>
                  <a:pt x="1172261" y="838818"/>
                  <a:pt x="1157021" y="824188"/>
                  <a:pt x="1126541" y="848572"/>
                </a:cubicBezTo>
                <a:cubicBezTo>
                  <a:pt x="1096061" y="872956"/>
                  <a:pt x="1049122" y="942451"/>
                  <a:pt x="1009498" y="994876"/>
                </a:cubicBezTo>
                <a:cubicBezTo>
                  <a:pt x="969874" y="1047301"/>
                  <a:pt x="936955" y="1111309"/>
                  <a:pt x="888797" y="1163125"/>
                </a:cubicBezTo>
                <a:cubicBezTo>
                  <a:pt x="840639" y="1214941"/>
                  <a:pt x="791261" y="1267367"/>
                  <a:pt x="720547" y="1305772"/>
                </a:cubicBezTo>
                <a:cubicBezTo>
                  <a:pt x="649833" y="1344177"/>
                  <a:pt x="584606" y="1374657"/>
                  <a:pt x="464515" y="1393554"/>
                </a:cubicBezTo>
                <a:cubicBezTo>
                  <a:pt x="344424" y="1412451"/>
                  <a:pt x="0" y="1419157"/>
                  <a:pt x="0" y="1419157"/>
                </a:cubicBezTo>
                <a:lnTo>
                  <a:pt x="0" y="1419157"/>
                </a:lnTo>
                <a:lnTo>
                  <a:pt x="0" y="1419157"/>
                </a:lnTo>
              </a:path>
            </a:pathLst>
          </a:custGeom>
          <a:solidFill>
            <a:srgbClr val="FF0000">
              <a:alpha val="76863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7850" y="100862"/>
            <a:ext cx="52693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latin typeface="Lucida Calligraphy" panose="03010101010101010101" pitchFamily="66" charset="0"/>
              </a:rPr>
              <a:t>Mechanical oscillator. </a:t>
            </a:r>
          </a:p>
          <a:p>
            <a:r>
              <a:rPr lang="da-DK" sz="3200" b="1" dirty="0" smtClean="0">
                <a:latin typeface="Lucida Calligraphy" panose="03010101010101010101" pitchFamily="66" charset="0"/>
              </a:rPr>
              <a:t>Cooling </a:t>
            </a:r>
            <a:r>
              <a:rPr lang="da-DK" sz="3200" b="1" dirty="0">
                <a:latin typeface="Lucida Calligraphy" panose="03010101010101010101" pitchFamily="66" charset="0"/>
              </a:rPr>
              <a:t>+</a:t>
            </a:r>
            <a:r>
              <a:rPr lang="da-DK" sz="3200" b="1" dirty="0" smtClean="0">
                <a:latin typeface="Lucida Calligraphy" panose="03010101010101010101" pitchFamily="66" charset="0"/>
              </a:rPr>
              <a:t> Q back action</a:t>
            </a:r>
            <a:endParaRPr lang="en-US" sz="3200" b="1" dirty="0">
              <a:latin typeface="Lucida Calligraphy" panose="03010101010101010101" pitchFamily="66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27850" y="4381162"/>
            <a:ext cx="3298370" cy="1842502"/>
            <a:chOff x="3199258" y="798518"/>
            <a:chExt cx="2281120" cy="1066800"/>
          </a:xfrm>
        </p:grpSpPr>
        <p:sp>
          <p:nvSpPr>
            <p:cNvPr id="55" name="Line 17"/>
            <p:cNvSpPr>
              <a:spLocks noChangeShapeType="1"/>
            </p:cNvSpPr>
            <p:nvPr/>
          </p:nvSpPr>
          <p:spPr bwMode="auto">
            <a:xfrm>
              <a:off x="3199258" y="1865318"/>
              <a:ext cx="221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" name="Group 18"/>
            <p:cNvGrpSpPr>
              <a:grpSpLocks/>
            </p:cNvGrpSpPr>
            <p:nvPr/>
          </p:nvGrpSpPr>
          <p:grpSpPr bwMode="auto">
            <a:xfrm>
              <a:off x="3732658" y="874718"/>
              <a:ext cx="1524000" cy="914400"/>
              <a:chOff x="4080" y="240"/>
              <a:chExt cx="2208" cy="960"/>
            </a:xfrm>
          </p:grpSpPr>
          <p:sp>
            <p:nvSpPr>
              <p:cNvPr id="57" name="Freeform 19"/>
              <p:cNvSpPr>
                <a:spLocks/>
              </p:cNvSpPr>
              <p:nvPr/>
            </p:nvSpPr>
            <p:spPr bwMode="auto">
              <a:xfrm>
                <a:off x="4080" y="240"/>
                <a:ext cx="1104" cy="960"/>
              </a:xfrm>
              <a:custGeom>
                <a:avLst/>
                <a:gdLst>
                  <a:gd name="T0" fmla="*/ 0 w 1104"/>
                  <a:gd name="T1" fmla="*/ 960 h 960"/>
                  <a:gd name="T2" fmla="*/ 240 w 1104"/>
                  <a:gd name="T3" fmla="*/ 912 h 960"/>
                  <a:gd name="T4" fmla="*/ 528 w 1104"/>
                  <a:gd name="T5" fmla="*/ 768 h 960"/>
                  <a:gd name="T6" fmla="*/ 720 w 1104"/>
                  <a:gd name="T7" fmla="*/ 480 h 960"/>
                  <a:gd name="T8" fmla="*/ 816 w 1104"/>
                  <a:gd name="T9" fmla="*/ 240 h 960"/>
                  <a:gd name="T10" fmla="*/ 960 w 1104"/>
                  <a:gd name="T11" fmla="*/ 48 h 960"/>
                  <a:gd name="T12" fmla="*/ 1104 w 1104"/>
                  <a:gd name="T13" fmla="*/ 0 h 9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04"/>
                  <a:gd name="T22" fmla="*/ 0 h 960"/>
                  <a:gd name="T23" fmla="*/ 1104 w 1104"/>
                  <a:gd name="T24" fmla="*/ 960 h 9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04" h="960">
                    <a:moveTo>
                      <a:pt x="0" y="960"/>
                    </a:moveTo>
                    <a:cubicBezTo>
                      <a:pt x="76" y="952"/>
                      <a:pt x="152" y="944"/>
                      <a:pt x="240" y="912"/>
                    </a:cubicBezTo>
                    <a:cubicBezTo>
                      <a:pt x="328" y="880"/>
                      <a:pt x="448" y="840"/>
                      <a:pt x="528" y="768"/>
                    </a:cubicBezTo>
                    <a:cubicBezTo>
                      <a:pt x="608" y="696"/>
                      <a:pt x="672" y="568"/>
                      <a:pt x="720" y="480"/>
                    </a:cubicBezTo>
                    <a:cubicBezTo>
                      <a:pt x="768" y="392"/>
                      <a:pt x="776" y="312"/>
                      <a:pt x="816" y="240"/>
                    </a:cubicBezTo>
                    <a:cubicBezTo>
                      <a:pt x="856" y="168"/>
                      <a:pt x="912" y="88"/>
                      <a:pt x="960" y="48"/>
                    </a:cubicBezTo>
                    <a:cubicBezTo>
                      <a:pt x="1008" y="8"/>
                      <a:pt x="1080" y="8"/>
                      <a:pt x="110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20"/>
              <p:cNvSpPr>
                <a:spLocks/>
              </p:cNvSpPr>
              <p:nvPr/>
            </p:nvSpPr>
            <p:spPr bwMode="auto">
              <a:xfrm flipH="1">
                <a:off x="5184" y="240"/>
                <a:ext cx="1104" cy="960"/>
              </a:xfrm>
              <a:custGeom>
                <a:avLst/>
                <a:gdLst>
                  <a:gd name="T0" fmla="*/ 0 w 1104"/>
                  <a:gd name="T1" fmla="*/ 960 h 960"/>
                  <a:gd name="T2" fmla="*/ 240 w 1104"/>
                  <a:gd name="T3" fmla="*/ 912 h 960"/>
                  <a:gd name="T4" fmla="*/ 528 w 1104"/>
                  <a:gd name="T5" fmla="*/ 768 h 960"/>
                  <a:gd name="T6" fmla="*/ 720 w 1104"/>
                  <a:gd name="T7" fmla="*/ 480 h 960"/>
                  <a:gd name="T8" fmla="*/ 816 w 1104"/>
                  <a:gd name="T9" fmla="*/ 240 h 960"/>
                  <a:gd name="T10" fmla="*/ 960 w 1104"/>
                  <a:gd name="T11" fmla="*/ 48 h 960"/>
                  <a:gd name="T12" fmla="*/ 1104 w 1104"/>
                  <a:gd name="T13" fmla="*/ 0 h 9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04"/>
                  <a:gd name="T22" fmla="*/ 0 h 960"/>
                  <a:gd name="T23" fmla="*/ 1104 w 1104"/>
                  <a:gd name="T24" fmla="*/ 960 h 9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04" h="960">
                    <a:moveTo>
                      <a:pt x="0" y="960"/>
                    </a:moveTo>
                    <a:cubicBezTo>
                      <a:pt x="76" y="952"/>
                      <a:pt x="152" y="944"/>
                      <a:pt x="240" y="912"/>
                    </a:cubicBezTo>
                    <a:cubicBezTo>
                      <a:pt x="328" y="880"/>
                      <a:pt x="448" y="840"/>
                      <a:pt x="528" y="768"/>
                    </a:cubicBezTo>
                    <a:cubicBezTo>
                      <a:pt x="608" y="696"/>
                      <a:pt x="672" y="568"/>
                      <a:pt x="720" y="480"/>
                    </a:cubicBezTo>
                    <a:cubicBezTo>
                      <a:pt x="768" y="392"/>
                      <a:pt x="776" y="312"/>
                      <a:pt x="816" y="240"/>
                    </a:cubicBezTo>
                    <a:cubicBezTo>
                      <a:pt x="856" y="168"/>
                      <a:pt x="912" y="88"/>
                      <a:pt x="960" y="48"/>
                    </a:cubicBezTo>
                    <a:cubicBezTo>
                      <a:pt x="1008" y="8"/>
                      <a:pt x="1080" y="8"/>
                      <a:pt x="110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59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5636039"/>
                </p:ext>
              </p:extLst>
            </p:nvPr>
          </p:nvGraphicFramePr>
          <p:xfrm>
            <a:off x="5114120" y="1522648"/>
            <a:ext cx="366258" cy="335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405" name="Equation" r:id="rId7" imgW="152280" imgH="139680" progId="Equation.DSMT4">
                    <p:embed/>
                  </p:oleObj>
                </mc:Choice>
                <mc:Fallback>
                  <p:oleObj name="Equation" r:id="rId7" imgW="1522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4120" y="1522648"/>
                          <a:ext cx="366258" cy="335737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Line 26"/>
            <p:cNvSpPr>
              <a:spLocks noChangeShapeType="1"/>
            </p:cNvSpPr>
            <p:nvPr/>
          </p:nvSpPr>
          <p:spPr bwMode="auto">
            <a:xfrm>
              <a:off x="4316518" y="798518"/>
              <a:ext cx="0" cy="1066800"/>
            </a:xfrm>
            <a:prstGeom prst="line">
              <a:avLst/>
            </a:prstGeom>
            <a:noFill/>
            <a:ln w="508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27"/>
            <p:cNvSpPr>
              <a:spLocks noChangeShapeType="1"/>
            </p:cNvSpPr>
            <p:nvPr/>
          </p:nvSpPr>
          <p:spPr bwMode="auto">
            <a:xfrm>
              <a:off x="4424370" y="1636718"/>
              <a:ext cx="0" cy="228600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28"/>
            <p:cNvSpPr>
              <a:spLocks noChangeShapeType="1"/>
            </p:cNvSpPr>
            <p:nvPr/>
          </p:nvSpPr>
          <p:spPr bwMode="auto">
            <a:xfrm>
              <a:off x="4208666" y="1636718"/>
              <a:ext cx="0" cy="2286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2049" y="6317672"/>
            <a:ext cx="797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/>
              <a:t>See also: Regal group, Science 2013;  Stamper-Kurn group, Nat. Phys. 2016 </a:t>
            </a:r>
            <a:endParaRPr lang="en-US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7740130" y="16136"/>
            <a:ext cx="136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Slide 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449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67921</TotalTime>
  <Words>635</Words>
  <Application>Microsoft Office PowerPoint</Application>
  <PresentationFormat>On-screen Show (4:3)</PresentationFormat>
  <Paragraphs>227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MS PGothic</vt:lpstr>
      <vt:lpstr>Adobe Caslon Pro Bold</vt:lpstr>
      <vt:lpstr>Adobe Fan Heiti Std B</vt:lpstr>
      <vt:lpstr>Arial</vt:lpstr>
      <vt:lpstr>Arial Black</vt:lpstr>
      <vt:lpstr>Baskerville Old Face</vt:lpstr>
      <vt:lpstr>Bradley Hand ITC</vt:lpstr>
      <vt:lpstr>Calibri</vt:lpstr>
      <vt:lpstr>Cambria Math</vt:lpstr>
      <vt:lpstr>Comic Sans MS</vt:lpstr>
      <vt:lpstr>Lucida Calligraphy</vt:lpstr>
      <vt:lpstr>Symbol</vt:lpstr>
      <vt:lpstr>Times New Roman</vt:lpstr>
      <vt:lpstr>Office Theme</vt:lpstr>
      <vt:lpstr>Equation</vt:lpstr>
      <vt:lpstr>Acrobat Document</vt:lpstr>
      <vt:lpstr>Ligning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MPQ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Eugene Polzik</cp:lastModifiedBy>
  <cp:revision>1114</cp:revision>
  <dcterms:created xsi:type="dcterms:W3CDTF">2013-04-04T07:15:29Z</dcterms:created>
  <dcterms:modified xsi:type="dcterms:W3CDTF">2019-02-13T04:53:24Z</dcterms:modified>
</cp:coreProperties>
</file>