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67" r:id="rId5"/>
    <p:sldId id="268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6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0741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81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6031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719402" y="1604800"/>
            <a:ext cx="4992556" cy="67207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35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endParaRPr lang="en-US" sz="3200" dirty="0"/>
          </a:p>
        </p:txBody>
      </p:sp>
      <p:sp>
        <p:nvSpPr>
          <p:cNvPr id="5" name="Content Placeholder 2"/>
          <p:cNvSpPr>
            <a:spLocks noGrp="1"/>
          </p:cNvSpPr>
          <p:nvPr>
            <p:ph idx="1" hasCustomPrompt="1"/>
          </p:nvPr>
        </p:nvSpPr>
        <p:spPr>
          <a:xfrm>
            <a:off x="719402" y="2468896"/>
            <a:ext cx="4992556" cy="4128457"/>
          </a:xfrm>
          <a:prstGeom prst="rect">
            <a:avLst/>
          </a:prstGeom>
        </p:spPr>
        <p:txBody>
          <a:bodyPr/>
          <a:lstStyle>
            <a:lvl1pPr>
              <a:defRPr sz="2133">
                <a:solidFill>
                  <a:srgbClr val="00356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sz="1867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47074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229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0069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53274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122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08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183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814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873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97D087-D52C-4ED5-A03E-E2B0A427B887}" type="datetimeFigureOut">
              <a:rPr lang="en-GB" smtClean="0"/>
              <a:t>07/09/2017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239A2-6D98-4C03-9DC9-79E752AEC4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34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841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8499" y="478857"/>
            <a:ext cx="12048660" cy="8294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European Joint Doctorates (form of ITN - Innovative Training Network)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GB" sz="2000" dirty="0">
                <a:solidFill>
                  <a:schemeClr val="accent1">
                    <a:lumMod val="50000"/>
                  </a:schemeClr>
                </a:solidFill>
              </a:rPr>
            </a:b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</a:rPr>
              <a:t>Deadline 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in January each year of </a:t>
            </a: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</a:rPr>
              <a:t>H2020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</a:rPr>
              <a:t>13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% Success rate for 2017 call (significantly higher than other components of ITN scheme)</a:t>
            </a:r>
            <a:br>
              <a:rPr lang="en-GB" sz="2000" dirty="0">
                <a:solidFill>
                  <a:schemeClr val="accent1">
                    <a:lumMod val="50000"/>
                  </a:schemeClr>
                </a:solidFill>
              </a:rPr>
            </a:br>
            <a:endParaRPr lang="en-GB" sz="2000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Objectives of ITN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• Raise excellence and </a:t>
            </a:r>
            <a:r>
              <a:rPr lang="en-GB" sz="2000" dirty="0" smtClean="0">
                <a:solidFill>
                  <a:schemeClr val="accent1">
                    <a:lumMod val="50000"/>
                  </a:schemeClr>
                </a:solidFill>
              </a:rPr>
              <a:t>improve structure of both research 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and doctoral training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• Train a new generation of creative, entrepreneurial and innovative early-stage researchers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• Facilitate triple 'i' dimension of mobility: international, interdisciplinary, </a:t>
            </a:r>
            <a:r>
              <a:rPr lang="en-GB" sz="2000" dirty="0" err="1">
                <a:solidFill>
                  <a:schemeClr val="accent1">
                    <a:lumMod val="50000"/>
                  </a:schemeClr>
                </a:solidFill>
              </a:rPr>
              <a:t>intersectoral</a:t>
            </a:r>
            <a:endParaRPr lang="en-GB" sz="2000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• Create knowledge triangle: research, education, innovation: innovation skills and employability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2000" dirty="0">
                <a:solidFill>
                  <a:schemeClr val="accent1">
                    <a:lumMod val="50000"/>
                  </a:schemeClr>
                </a:solidFill>
              </a:rPr>
              <a:t>• Exchange of best practice amongst participating organisations</a:t>
            </a:r>
          </a:p>
          <a:p>
            <a:pPr lvl="0"/>
            <a:r>
              <a:rPr lang="en-GB" sz="900" dirty="0"/>
              <a:t/>
            </a:r>
            <a:br>
              <a:rPr lang="en-GB" sz="900" dirty="0"/>
            </a:b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189" marR="0" lvl="0" indent="-457189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907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841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3340" y="412870"/>
            <a:ext cx="12048660" cy="5928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000" b="1" dirty="0">
                <a:solidFill>
                  <a:schemeClr val="accent1">
                    <a:lumMod val="50000"/>
                  </a:schemeClr>
                </a:solidFill>
              </a:rPr>
              <a:t>EJD degree options</a:t>
            </a:r>
            <a:endParaRPr kumimoji="0" lang="en-GB" sz="2000" b="1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/>
            <a:r>
              <a:rPr lang="en-GB" sz="1600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Joint 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degree  - Single diploma issued by at least two HEIs offering an integrated programme and </a:t>
            </a:r>
            <a:r>
              <a:rPr lang="en-GB" sz="1600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recognised officially 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in the countries where the degree-awarding institutions are located</a:t>
            </a:r>
            <a:br>
              <a:rPr lang="en-GB" sz="16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</a:br>
            <a:r>
              <a:rPr lang="en-GB" sz="16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/>
            </a:r>
            <a:br>
              <a:rPr lang="en-GB" sz="16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</a:br>
            <a:r>
              <a:rPr lang="en-GB" sz="16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Double / multiple degrees - Two or more separate national diplomas issued by two or more HEIs and recognised officially in </a:t>
            </a:r>
            <a:r>
              <a:rPr lang="en-GB" sz="1600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the 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countries where the degree awarding institutions are located</a:t>
            </a:r>
            <a:br>
              <a:rPr lang="en-GB" sz="16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</a:br>
            <a:r>
              <a:rPr lang="en-GB" sz="16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/>
            </a:r>
            <a:br>
              <a:rPr lang="en-GB" sz="16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</a:br>
            <a:r>
              <a:rPr lang="en-GB" sz="16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The final degree must be awarded by institutions from at least two different countries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sz="2200" dirty="0" smtClean="0">
                <a:solidFill>
                  <a:schemeClr val="accent1">
                    <a:lumMod val="50000"/>
                  </a:schemeClr>
                </a:solidFill>
              </a:rPr>
              <a:t>EJD</a:t>
            </a:r>
            <a:endParaRPr lang="en-GB" sz="2200" dirty="0">
              <a:solidFill>
                <a:schemeClr val="accent1">
                  <a:lumMod val="50000"/>
                </a:schemeClr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Promotes structural change to European doctoral training landscape (Closer cooperation between academic organisations)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Creation of coherent joint doctoral programmes that deliver joint, double or multiple degrees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Mandatory joint selection, supervision, monitoring and assessment of </a:t>
            </a:r>
            <a:r>
              <a:rPr lang="en-GB" sz="1600" dirty="0" err="1">
                <a:solidFill>
                  <a:schemeClr val="accent1">
                    <a:lumMod val="50000"/>
                  </a:schemeClr>
                </a:solidFill>
              </a:rPr>
              <a:t>ESRs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 through a joint governance structure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1600" dirty="0" err="1">
                <a:solidFill>
                  <a:schemeClr val="accent1">
                    <a:lumMod val="50000"/>
                  </a:schemeClr>
                </a:solidFill>
              </a:rPr>
              <a:t>ESRs</a:t>
            </a: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 must be enrolled on a doctoral programme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ESR contract : 36 months expected, contract can be split between beneficiaries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ESR likely to split their stay between beneficiaries to fulfil joint doctoral programme requirements + additional secondment(s) possible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accent1">
                    <a:lumMod val="50000"/>
                  </a:schemeClr>
                </a:solidFill>
              </a:rPr>
              <a:t>Maximum 40% of total budget to any one </a:t>
            </a:r>
            <a:r>
              <a:rPr lang="en-GB" sz="1600" dirty="0" smtClean="0">
                <a:solidFill>
                  <a:schemeClr val="accent1">
                    <a:lumMod val="50000"/>
                  </a:schemeClr>
                </a:solidFill>
              </a:rPr>
              <a:t>country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5027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841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3340" y="412870"/>
            <a:ext cx="12048660" cy="7922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EJD Composition </a:t>
            </a:r>
            <a:r>
              <a:rPr lang="en-GB" sz="20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/>
            </a:r>
            <a:br>
              <a:rPr lang="en-GB" sz="2000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</a:b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At least 3 beneficiaries from 3 different member 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states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Participation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of non-academic sector is 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essential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Maximum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of 15 </a:t>
            </a:r>
            <a:r>
              <a:rPr lang="en-GB" dirty="0" err="1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ESRs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  <a:ea typeface="+mj-ea"/>
                <a:cs typeface="+mj-cs"/>
              </a:rPr>
              <a:t> (PhD) students</a:t>
            </a: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uLnTx/>
              <a:uFillTx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Typical  EJD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Between </a:t>
            </a: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5 and 8 beneficiaries (full partners)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Collaborative work in multidisciplinary, international consortia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(academic + non-academic) applies for funding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each researcher has an Individual Research Project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employment contract with full social security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Duration of projects: 4 years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dirty="0">
                <a:solidFill>
                  <a:schemeClr val="accent1">
                    <a:lumMod val="50000"/>
                  </a:schemeClr>
                </a:solidFill>
              </a:rPr>
              <a:t>Fellowships of 3-36 months (usually 36 months</a:t>
            </a: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accent1">
                    <a:lumMod val="50000"/>
                  </a:schemeClr>
                </a:solidFill>
              </a:rPr>
              <a:t>Evaluation on excellence, impact and implementation</a:t>
            </a:r>
            <a:endParaRPr lang="en-GB" dirty="0">
              <a:solidFill>
                <a:schemeClr val="accent1">
                  <a:lumMod val="50000"/>
                </a:schemeClr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189" marR="0" lvl="0" indent="-457189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884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841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3340" y="412870"/>
            <a:ext cx="1204866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sz="2400" b="1" dirty="0">
                <a:solidFill>
                  <a:srgbClr val="003560"/>
                </a:solidFill>
              </a:rPr>
              <a:t>After Brexit</a:t>
            </a: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3560"/>
              </a:solidFill>
              <a:effectLst/>
              <a:uLnTx/>
              <a:uFillTx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Anything</a:t>
            </a:r>
            <a:r>
              <a:rPr kumimoji="0" lang="en-GB" sz="1800" b="0" i="0" u="none" strike="noStrike" kern="1200" cap="none" spc="0" normalizeH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is possible!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GB" baseline="0" dirty="0" smtClean="0">
              <a:solidFill>
                <a:srgbClr val="003560"/>
              </a:solidFill>
              <a:latin typeface="Calibri" panose="020F050202020403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baseline="0" dirty="0" smtClean="0">
                <a:solidFill>
                  <a:srgbClr val="003560"/>
                </a:solidFill>
                <a:latin typeface="Calibri" panose="020F0502020204030204"/>
              </a:rPr>
              <a:t>UK</a:t>
            </a:r>
            <a:r>
              <a:rPr lang="en-GB" dirty="0" smtClean="0">
                <a:solidFill>
                  <a:srgbClr val="003560"/>
                </a:solidFill>
                <a:latin typeface="Calibri" panose="020F0502020204030204"/>
              </a:rPr>
              <a:t> Government have committed that any application submitted by March 2019 will be supported through the full process.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Likely</a:t>
            </a:r>
            <a:r>
              <a:rPr kumimoji="0" lang="en-GB" sz="1800" b="0" i="0" u="none" strike="noStrike" kern="1200" cap="none" spc="0" normalizeH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UK will continue in H2020 until end of programme (as part of </a:t>
            </a:r>
            <a:r>
              <a:rPr kumimoji="0" lang="en-GB" sz="1800" b="0" i="0" u="none" strike="noStrike" kern="1200" cap="none" spc="0" normalizeH="0" noProof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transition </a:t>
            </a:r>
            <a:r>
              <a:rPr kumimoji="0" lang="en-GB" sz="1800" b="0" i="0" u="none" strike="noStrike" kern="1200" cap="none" spc="0" normalizeH="0" noProof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arrangements)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</a:rPr>
              <a:t>The</a:t>
            </a:r>
            <a:r>
              <a:rPr kumimoji="0" lang="en-GB" b="0" i="0" u="none" strike="noStrike" kern="1200" cap="none" spc="0" normalizeH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</a:rPr>
              <a:t> UK would</a:t>
            </a:r>
            <a:r>
              <a:rPr lang="en-GB" dirty="0" smtClean="0">
                <a:solidFill>
                  <a:srgbClr val="003560"/>
                </a:solidFill>
                <a:latin typeface="Calibri" panose="020F0502020204030204"/>
              </a:rPr>
              <a:t> like to continue in European research programmes beyond leaving the EU, but agreement on this would form part of a much broader agreement.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189" marR="0" lvl="0" indent="-457189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104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841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3340" y="412870"/>
            <a:ext cx="12048660" cy="88331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Joint Doctoral Programmes (EJD)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1" i="0" u="none" strike="noStrike" kern="1200" cap="none" spc="0" normalizeH="0" baseline="0" noProof="0" dirty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Key </a:t>
            </a: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Points</a:t>
            </a: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  <a:endParaRPr kumimoji="0" lang="en-GB" sz="1800" b="1" i="0" u="none" strike="noStrike" kern="1200" cap="none" spc="0" normalizeH="0" baseline="0" noProof="0" dirty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Detail not (in our experience) sufficiently dealt with in Consortium Agreement.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EU Commission perhaps not sensitive to complexities – timescales for deliverables reflect this (don’t delay discussions).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Must be agreed between each combination of awarding institutions – subject to internal approval processes/governance.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Each model (joint/double) has pros and cons – both require detailed consideration of requirements.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Things that come up more often than not: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- Assessment process – viva, panel composition, thesis length, use of external examiners on panel, outcomes.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- Progress monitoring and reporting.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- Generic research training requirements.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Status of ‘student’ and candidacy period/duration of degree.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Degree certificate/parchment.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Conduct, complaints and academic appeals.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Agreements: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Governing law and jurisdiction (finding neutral ground).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Student agreements.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IP Rights and ownership/assignation.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Data protection/processing.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189" marR="0" lvl="0" indent="-457189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259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841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8499" y="478857"/>
            <a:ext cx="12048660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Tips?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Discuss some of the detail relating the award of the degrees prior to proposal – involve your institution early and get their support.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Consider compatibility of regulations and how flexible each institution is likely to be.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Don’t underestimate the time required to agree contracts – seemingly insignificant clauses can create delays.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Meet face-to-face if you can - involve your administrative/legal teams at an early stage.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 smtClean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035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0035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189" marR="0" lvl="0" indent="-457189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980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242</Words>
  <Application>Microsoft Office PowerPoint</Application>
  <PresentationFormat>Widescreen</PresentationFormat>
  <Paragraphs>106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University Of Glasgow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Reed</dc:creator>
  <cp:lastModifiedBy>Joe Galloway</cp:lastModifiedBy>
  <cp:revision>18</cp:revision>
  <dcterms:created xsi:type="dcterms:W3CDTF">2017-09-05T13:12:53Z</dcterms:created>
  <dcterms:modified xsi:type="dcterms:W3CDTF">2017-09-07T16:42:57Z</dcterms:modified>
</cp:coreProperties>
</file>