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73" r:id="rId4"/>
    <p:sldId id="259" r:id="rId5"/>
    <p:sldId id="258" r:id="rId6"/>
    <p:sldId id="266" r:id="rId7"/>
    <p:sldId id="268" r:id="rId8"/>
    <p:sldId id="261" r:id="rId9"/>
    <p:sldId id="265" r:id="rId10"/>
    <p:sldId id="267" r:id="rId11"/>
    <p:sldId id="270" r:id="rId12"/>
    <p:sldId id="271" r:id="rId13"/>
    <p:sldId id="262" r:id="rId14"/>
    <p:sldId id="263" r:id="rId15"/>
    <p:sldId id="272" r:id="rId16"/>
    <p:sldId id="269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A28CD-EAF8-42C9-9E4F-272748E393DD}" type="datetimeFigureOut">
              <a:rPr lang="de-DE" smtClean="0"/>
              <a:pPr/>
              <a:t>29.08.2011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49265-9AF1-4C77-BBB4-207C04461576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htec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htec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htec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htec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7" name="Datumsplatzhalt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59123-967F-4874-BB8E-4B3300799DE9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30" name="Foliennummernplatzhalter 29"/>
          <p:cNvSpPr>
            <a:spLocks noGrp="1"/>
          </p:cNvSpPr>
          <p:nvPr>
            <p:ph type="sldNum" sz="quarter" idx="11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/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1" name="Fußzeilenplatzhalter 3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BF7F2-8FE7-432C-8D98-6F4E4CFECF9B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8CF54-2B5A-4DF7-83F3-2EE9A2A9A55C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9CDDE4-D7D7-4BBD-AC56-9E57FA6015BE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ihand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ihand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ihand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ihand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ihand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ihand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ihand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ihand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ihand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ihand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ihand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ihand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ihand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ihand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ihand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99AC43-950B-477B-8026-D5CAF1E9C5B6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htec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72E9B-0E59-46B6-9D5E-4CF526ADB9AC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13555A-BC23-4A87-80E5-9C7BDE23AA22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htec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htec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htec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htec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htec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htec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htec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2537CD-6FF5-4267-A3E2-EA30B33CE24F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3C5044-842C-4D1D-AA47-9E51CE17EECD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CD613-86D8-4E3E-B005-32E91778C11F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Gerade Verbindung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ieren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Gerade Verbindung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grpSp>
        <p:nvGrpSpPr>
          <p:cNvPr id="14" name="Gruppieren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Gerade Verbindung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ieren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Gerade Verbindung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80E7B25-1A5C-4E0B-BE05-9852B37FC288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2A1C0B95-F9EE-40EA-B657-EA9DB354882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htec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htec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69A33D-61CC-4B3B-B20D-6398E3D5D15D}" type="datetime1">
              <a:rPr lang="de-DE" smtClean="0"/>
              <a:pPr/>
              <a:t>29.08.2011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de-DE" dirty="0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1043608" y="6448690"/>
            <a:ext cx="2510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ISC-Meeting</a:t>
            </a:r>
            <a:r>
              <a:rPr lang="de-DE" baseline="0" dirty="0" smtClean="0"/>
              <a:t>  29.08.2011</a:t>
            </a:r>
            <a:endParaRPr lang="de-DE" dirty="0"/>
          </a:p>
        </p:txBody>
      </p:sp>
      <p:sp>
        <p:nvSpPr>
          <p:cNvPr id="19" name="Textfeld 18"/>
          <p:cNvSpPr txBox="1"/>
          <p:nvPr userDrawn="1"/>
        </p:nvSpPr>
        <p:spPr>
          <a:xfrm>
            <a:off x="4355976" y="6448690"/>
            <a:ext cx="2095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Maximilian Wimmer</a:t>
            </a:r>
            <a:endParaRPr lang="de-DE" dirty="0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8431394" y="6448690"/>
            <a:ext cx="605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73A8773-6B70-408F-A1E1-C59EE7CB2428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88032" y="1165864"/>
            <a:ext cx="7772400" cy="1975104"/>
          </a:xfrm>
        </p:spPr>
        <p:txBody>
          <a:bodyPr/>
          <a:lstStyle/>
          <a:p>
            <a:pPr algn="ctr"/>
            <a:r>
              <a:rPr lang="de-DE" dirty="0" smtClean="0"/>
              <a:t>Modern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quantum</a:t>
            </a:r>
            <a:r>
              <a:rPr lang="de-DE" dirty="0" smtClean="0"/>
              <a:t> </a:t>
            </a:r>
            <a:r>
              <a:rPr lang="de-DE" dirty="0" err="1" smtClean="0"/>
              <a:t>optical</a:t>
            </a:r>
            <a:r>
              <a:rPr lang="de-DE" dirty="0" smtClean="0"/>
              <a:t> </a:t>
            </a:r>
            <a:r>
              <a:rPr lang="de-DE" dirty="0" err="1" smtClean="0"/>
              <a:t>systems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526285" y="4283804"/>
            <a:ext cx="2095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Maximilian Wimmer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395063" y="2996952"/>
            <a:ext cx="2358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/>
              <a:t>ISC-Meeting Hannover</a:t>
            </a:r>
          </a:p>
          <a:p>
            <a:pPr algn="ctr"/>
            <a:r>
              <a:rPr lang="de-DE" dirty="0" smtClean="0"/>
              <a:t>29.08.2011</a:t>
            </a:r>
            <a:endParaRPr lang="de-DE" dirty="0"/>
          </a:p>
        </p:txBody>
      </p:sp>
      <p:pic>
        <p:nvPicPr>
          <p:cNvPr id="6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6021288"/>
            <a:ext cx="57626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4" descr="C:\Users\mawimm\Documents\Logos\quest-logo-100p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052" y="6045101"/>
            <a:ext cx="576262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AEI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805264"/>
            <a:ext cx="7953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076056" y="6093296"/>
            <a:ext cx="2580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Quantum Controls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LQG Design (III)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Minimize</a:t>
            </a:r>
            <a:r>
              <a:rPr lang="de-DE" dirty="0" smtClean="0"/>
              <a:t> </a:t>
            </a:r>
            <a:r>
              <a:rPr lang="de-DE" dirty="0" err="1" smtClean="0"/>
              <a:t>cost</a:t>
            </a:r>
            <a:r>
              <a:rPr lang="de-DE" dirty="0" smtClean="0"/>
              <a:t> </a:t>
            </a:r>
            <a:r>
              <a:rPr lang="de-DE" dirty="0" err="1" smtClean="0"/>
              <a:t>functional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348880"/>
            <a:ext cx="8440703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1259632" y="3606115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J </a:t>
            </a:r>
            <a:r>
              <a:rPr lang="de-DE" sz="2400" dirty="0" err="1" smtClean="0"/>
              <a:t>includes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laser</a:t>
            </a:r>
            <a:r>
              <a:rPr lang="de-DE" sz="2400" dirty="0" smtClean="0"/>
              <a:t> </a:t>
            </a:r>
            <a:r>
              <a:rPr lang="de-DE" sz="2400" dirty="0" err="1" smtClean="0"/>
              <a:t>noise</a:t>
            </a:r>
            <a:r>
              <a:rPr lang="de-DE" sz="2400" dirty="0" smtClean="0"/>
              <a:t> z(t) in an integral Form L(z) </a:t>
            </a:r>
            <a:r>
              <a:rPr lang="de-DE" sz="2400" dirty="0" err="1" smtClean="0"/>
              <a:t>with</a:t>
            </a:r>
            <a:r>
              <a:rPr lang="de-DE" sz="2400" dirty="0" smtClean="0"/>
              <a:t> a </a:t>
            </a:r>
            <a:r>
              <a:rPr lang="de-DE" sz="2400" dirty="0" err="1" smtClean="0"/>
              <a:t>new</a:t>
            </a:r>
            <a:r>
              <a:rPr lang="de-DE" sz="2400" dirty="0" smtClean="0"/>
              <a:t> design </a:t>
            </a:r>
            <a:r>
              <a:rPr lang="de-DE" sz="2400" dirty="0" err="1" smtClean="0"/>
              <a:t>parameter</a:t>
            </a:r>
            <a:r>
              <a:rPr lang="de-DE" sz="2400" dirty="0" smtClean="0"/>
              <a:t> Q</a:t>
            </a:r>
          </a:p>
          <a:p>
            <a:endParaRPr lang="de-DE" sz="2400" dirty="0" smtClean="0"/>
          </a:p>
          <a:p>
            <a:r>
              <a:rPr lang="de-DE" sz="2400" dirty="0" smtClean="0"/>
              <a:t>Design a Kalman-Filter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good</a:t>
            </a:r>
            <a:r>
              <a:rPr lang="de-DE" sz="2400" dirty="0" smtClean="0"/>
              <a:t> </a:t>
            </a:r>
            <a:r>
              <a:rPr lang="de-DE" sz="2400" dirty="0" err="1" smtClean="0"/>
              <a:t>estimation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system</a:t>
            </a:r>
            <a:endParaRPr lang="de-DE" sz="2400" dirty="0" smtClean="0"/>
          </a:p>
          <a:p>
            <a:r>
              <a:rPr lang="de-DE" sz="2400" dirty="0" smtClean="0"/>
              <a:t>variables </a:t>
            </a:r>
            <a:r>
              <a:rPr lang="de-DE" sz="2400" dirty="0" err="1" smtClean="0"/>
              <a:t>including</a:t>
            </a:r>
            <a:r>
              <a:rPr lang="de-DE" sz="2400" dirty="0" smtClean="0"/>
              <a:t> </a:t>
            </a:r>
            <a:r>
              <a:rPr lang="de-DE" sz="2400" dirty="0" err="1" smtClean="0"/>
              <a:t>quantum</a:t>
            </a:r>
            <a:r>
              <a:rPr lang="de-DE" sz="2400" dirty="0" smtClean="0"/>
              <a:t> </a:t>
            </a:r>
            <a:r>
              <a:rPr lang="de-DE" sz="2400" dirty="0" err="1" smtClean="0"/>
              <a:t>ones</a:t>
            </a:r>
            <a:endParaRPr lang="de-DE" sz="2400" dirty="0" smtClean="0"/>
          </a:p>
        </p:txBody>
      </p:sp>
      <p:cxnSp>
        <p:nvCxnSpPr>
          <p:cNvPr id="8" name="Gerade Verbindung 7"/>
          <p:cNvCxnSpPr/>
          <p:nvPr/>
        </p:nvCxnSpPr>
        <p:spPr>
          <a:xfrm>
            <a:off x="5040072" y="4077072"/>
            <a:ext cx="18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LQG Design (IV)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3857620" y="1571612"/>
            <a:ext cx="5072098" cy="4500594"/>
            <a:chOff x="3857620" y="1571612"/>
            <a:chExt cx="5072098" cy="4500594"/>
          </a:xfrm>
        </p:grpSpPr>
        <p:sp>
          <p:nvSpPr>
            <p:cNvPr id="5" name="Rechteck 4"/>
            <p:cNvSpPr/>
            <p:nvPr/>
          </p:nvSpPr>
          <p:spPr>
            <a:xfrm>
              <a:off x="3857620" y="1571612"/>
              <a:ext cx="5072098" cy="450059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" name="Picture 6" descr="controller_cd"/>
            <p:cNvPicPr>
              <a:picLocks noChangeAspect="1" noChangeArrowheads="1"/>
            </p:cNvPicPr>
            <p:nvPr/>
          </p:nvPicPr>
          <p:blipFill>
            <a:blip r:embed="rId2" cstate="print"/>
            <a:srcRect r="6410"/>
            <a:stretch>
              <a:fillRect/>
            </a:stretch>
          </p:blipFill>
          <p:spPr bwMode="auto">
            <a:xfrm>
              <a:off x="3929058" y="1643050"/>
              <a:ext cx="4886454" cy="3909060"/>
            </a:xfrm>
            <a:prstGeom prst="rect">
              <a:avLst/>
            </a:prstGeom>
            <a:noFill/>
          </p:spPr>
        </p:pic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929058" y="5500702"/>
              <a:ext cx="4929222" cy="52322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1400" b="1" dirty="0">
                  <a:solidFill>
                    <a:schemeClr val="bg1"/>
                  </a:solidFill>
                </a:rPr>
                <a:t>Full (15</a:t>
              </a:r>
              <a:r>
                <a:rPr lang="en-AU" sz="1400" b="1" baseline="30000" dirty="0">
                  <a:solidFill>
                    <a:schemeClr val="bg1"/>
                  </a:solidFill>
                </a:rPr>
                <a:t>th</a:t>
              </a:r>
              <a:r>
                <a:rPr lang="en-AU" sz="1400" b="1" dirty="0">
                  <a:solidFill>
                    <a:schemeClr val="bg1"/>
                  </a:solidFill>
                </a:rPr>
                <a:t>)  and reduced-order (6</a:t>
              </a:r>
              <a:r>
                <a:rPr lang="en-AU" sz="1400" b="1" baseline="30000" dirty="0">
                  <a:solidFill>
                    <a:schemeClr val="bg1"/>
                  </a:solidFill>
                </a:rPr>
                <a:t>th</a:t>
              </a:r>
              <a:r>
                <a:rPr lang="en-AU" sz="1400" b="1" dirty="0">
                  <a:solidFill>
                    <a:schemeClr val="bg1"/>
                  </a:solidFill>
                </a:rPr>
                <a:t>) continuous LQG controller Bode plots</a:t>
              </a:r>
            </a:p>
          </p:txBody>
        </p:sp>
        <p:pic>
          <p:nvPicPr>
            <p:cNvPr id="8" name="Picture 9" descr="cont_LQGcontroller_plots_fig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71934" y="1643050"/>
              <a:ext cx="4690286" cy="3666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feld 8"/>
            <p:cNvSpPr txBox="1"/>
            <p:nvPr/>
          </p:nvSpPr>
          <p:spPr>
            <a:xfrm rot="16200000">
              <a:off x="2470650" y="3101459"/>
              <a:ext cx="3286148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chemeClr val="bg1"/>
                  </a:solidFill>
                </a:rPr>
                <a:t>phase</a:t>
              </a:r>
              <a:r>
                <a:rPr lang="de-DE" dirty="0" smtClean="0">
                  <a:solidFill>
                    <a:schemeClr val="bg1"/>
                  </a:solidFill>
                </a:rPr>
                <a:t> (°)         </a:t>
              </a:r>
              <a:r>
                <a:rPr lang="de-DE" dirty="0" err="1" smtClean="0">
                  <a:solidFill>
                    <a:schemeClr val="bg1"/>
                  </a:solidFill>
                </a:rPr>
                <a:t>magnitude</a:t>
              </a:r>
              <a:r>
                <a:rPr lang="de-DE" dirty="0" smtClean="0">
                  <a:solidFill>
                    <a:schemeClr val="bg1"/>
                  </a:solidFill>
                </a:rPr>
                <a:t> (dB)</a:t>
              </a:r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429256" y="5143512"/>
              <a:ext cx="1714512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chemeClr val="bg1"/>
                  </a:solidFill>
                </a:rPr>
                <a:t>frequency</a:t>
              </a:r>
              <a:r>
                <a:rPr lang="de-DE" dirty="0" smtClean="0">
                  <a:solidFill>
                    <a:schemeClr val="bg1"/>
                  </a:solidFill>
                </a:rPr>
                <a:t> (Hz)</a:t>
              </a:r>
              <a:endParaRPr lang="de-DE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467544" y="1988840"/>
            <a:ext cx="3431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Set design </a:t>
            </a:r>
            <a:r>
              <a:rPr lang="de-DE" sz="2400" dirty="0" err="1" smtClean="0"/>
              <a:t>parameters</a:t>
            </a:r>
            <a:endParaRPr lang="de-DE" sz="2400" dirty="0" smtClean="0"/>
          </a:p>
          <a:p>
            <a:r>
              <a:rPr lang="de-DE" sz="2400" dirty="0" err="1" smtClean="0"/>
              <a:t>Discretise</a:t>
            </a:r>
            <a:r>
              <a:rPr lang="de-DE" sz="2400" dirty="0" smtClean="0"/>
              <a:t> (</a:t>
            </a:r>
            <a:r>
              <a:rPr lang="de-DE" sz="2400" dirty="0" err="1" smtClean="0"/>
              <a:t>eg</a:t>
            </a:r>
            <a:r>
              <a:rPr lang="de-DE" sz="2400" dirty="0" smtClean="0"/>
              <a:t>. </a:t>
            </a:r>
            <a:r>
              <a:rPr lang="de-DE" sz="2400" dirty="0" err="1" smtClean="0"/>
              <a:t>sampling</a:t>
            </a:r>
            <a:r>
              <a:rPr lang="de-DE" sz="2400" dirty="0" smtClean="0"/>
              <a:t>)</a:t>
            </a:r>
          </a:p>
          <a:p>
            <a:r>
              <a:rPr lang="de-DE" sz="2400" dirty="0" err="1" smtClean="0"/>
              <a:t>Solve</a:t>
            </a:r>
            <a:r>
              <a:rPr lang="de-DE" sz="2400" dirty="0" smtClean="0"/>
              <a:t> </a:t>
            </a:r>
            <a:r>
              <a:rPr lang="de-DE" sz="2400" dirty="0" err="1" smtClean="0"/>
              <a:t>equations</a:t>
            </a:r>
            <a:r>
              <a:rPr lang="de-DE" sz="2400" dirty="0" smtClean="0"/>
              <a:t> (</a:t>
            </a:r>
            <a:r>
              <a:rPr lang="de-DE" sz="2400" dirty="0" err="1" smtClean="0"/>
              <a:t>MatLab</a:t>
            </a:r>
            <a:r>
              <a:rPr lang="de-DE" sz="2400" dirty="0" smtClean="0"/>
              <a:t>)</a:t>
            </a:r>
            <a:endParaRPr lang="de-DE" sz="2400" dirty="0"/>
          </a:p>
        </p:txBody>
      </p:sp>
      <p:sp>
        <p:nvSpPr>
          <p:cNvPr id="12" name="Textfeld 11"/>
          <p:cNvSpPr txBox="1"/>
          <p:nvPr/>
        </p:nvSpPr>
        <p:spPr>
          <a:xfrm>
            <a:off x="821973" y="3645024"/>
            <a:ext cx="2093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Finally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get</a:t>
            </a:r>
            <a:r>
              <a:rPr lang="de-DE" sz="2400" dirty="0" smtClean="0"/>
              <a:t> </a:t>
            </a:r>
          </a:p>
          <a:p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controller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endParaRPr lang="de-DE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3511631" y="1700808"/>
            <a:ext cx="5452857" cy="3943361"/>
            <a:chOff x="2833919" y="1628779"/>
            <a:chExt cx="5452857" cy="3943361"/>
          </a:xfrm>
        </p:grpSpPr>
        <p:pic>
          <p:nvPicPr>
            <p:cNvPr id="5" name="Picture 6" descr="CL_TF_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33919" y="1628779"/>
              <a:ext cx="5452857" cy="3939048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Textfeld 5"/>
            <p:cNvSpPr txBox="1"/>
            <p:nvPr/>
          </p:nvSpPr>
          <p:spPr>
            <a:xfrm rot="16200000">
              <a:off x="1565533" y="3280053"/>
              <a:ext cx="32147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solidFill>
                    <a:schemeClr val="bg1"/>
                  </a:solidFill>
                </a:rPr>
                <a:t>  angle (°)	</a:t>
              </a:r>
              <a:r>
                <a:rPr lang="de-DE" dirty="0" err="1" smtClean="0">
                  <a:solidFill>
                    <a:schemeClr val="bg1"/>
                  </a:solidFill>
                </a:rPr>
                <a:t>gain</a:t>
              </a:r>
              <a:r>
                <a:rPr lang="de-DE" dirty="0" smtClean="0">
                  <a:solidFill>
                    <a:schemeClr val="bg1"/>
                  </a:solidFill>
                </a:rPr>
                <a:t> (dB)</a:t>
              </a:r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4857752" y="5202808"/>
              <a:ext cx="1143008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solidFill>
                    <a:schemeClr val="bg1"/>
                  </a:solidFill>
                </a:rPr>
                <a:t>freq</a:t>
              </a:r>
              <a:r>
                <a:rPr lang="de-DE" dirty="0" smtClean="0">
                  <a:solidFill>
                    <a:schemeClr val="bg1"/>
                  </a:solidFill>
                </a:rPr>
                <a:t> (Hz)</a:t>
              </a:r>
              <a:endParaRPr lang="de-DE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feld 7"/>
          <p:cNvSpPr txBox="1"/>
          <p:nvPr/>
        </p:nvSpPr>
        <p:spPr>
          <a:xfrm>
            <a:off x="471244" y="2075364"/>
            <a:ext cx="29486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2400" dirty="0" err="1" smtClean="0"/>
              <a:t>Closed</a:t>
            </a:r>
            <a:r>
              <a:rPr lang="de-DE" sz="2400" dirty="0" smtClean="0"/>
              <a:t> </a:t>
            </a:r>
            <a:r>
              <a:rPr lang="de-DE" sz="2400" dirty="0" err="1" smtClean="0"/>
              <a:t>loop</a:t>
            </a:r>
            <a:r>
              <a:rPr lang="de-DE" sz="2400" dirty="0" smtClean="0"/>
              <a:t> </a:t>
            </a:r>
            <a:r>
              <a:rPr lang="de-DE" sz="2400" dirty="0" err="1" smtClean="0"/>
              <a:t>transfer</a:t>
            </a:r>
            <a:r>
              <a:rPr lang="de-DE" sz="2400" dirty="0" smtClean="0"/>
              <a:t> </a:t>
            </a:r>
          </a:p>
          <a:p>
            <a:pPr lvl="0"/>
            <a:r>
              <a:rPr lang="de-DE" sz="2400" dirty="0" err="1" smtClean="0"/>
              <a:t>function</a:t>
            </a:r>
            <a:r>
              <a:rPr lang="de-DE" sz="2400" dirty="0" smtClean="0"/>
              <a:t> (</a:t>
            </a:r>
            <a:r>
              <a:rPr lang="de-DE" sz="2400" dirty="0" err="1" smtClean="0"/>
              <a:t>disturbance</a:t>
            </a:r>
            <a:r>
              <a:rPr lang="de-DE" sz="2400" dirty="0" smtClean="0"/>
              <a:t> </a:t>
            </a:r>
          </a:p>
          <a:p>
            <a:pPr lvl="0"/>
            <a:r>
              <a:rPr lang="de-DE" sz="2400" dirty="0" err="1" smtClean="0"/>
              <a:t>supression</a:t>
            </a:r>
            <a:r>
              <a:rPr lang="de-DE" sz="2400" dirty="0" smtClean="0"/>
              <a:t> </a:t>
            </a:r>
            <a:r>
              <a:rPr lang="de-DE" sz="2400" dirty="0" err="1" smtClean="0"/>
              <a:t>function</a:t>
            </a:r>
            <a:r>
              <a:rPr lang="de-DE" sz="2400" dirty="0" smtClean="0"/>
              <a:t>)</a:t>
            </a:r>
          </a:p>
          <a:p>
            <a:endParaRPr lang="de-DE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Plans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Build</a:t>
            </a:r>
            <a:r>
              <a:rPr lang="de-DE" dirty="0" smtClean="0"/>
              <a:t> a </a:t>
            </a:r>
            <a:r>
              <a:rPr lang="de-DE" dirty="0" err="1" smtClean="0"/>
              <a:t>squeezer</a:t>
            </a:r>
            <a:r>
              <a:rPr lang="de-DE" dirty="0" smtClean="0"/>
              <a:t> (MIMO-System)</a:t>
            </a:r>
          </a:p>
          <a:p>
            <a:r>
              <a:rPr lang="de-DE" dirty="0" smtClean="0"/>
              <a:t>Design a digital </a:t>
            </a:r>
            <a:r>
              <a:rPr lang="de-DE" dirty="0" err="1" smtClean="0"/>
              <a:t>controller</a:t>
            </a:r>
            <a:r>
              <a:rPr lang="de-DE" dirty="0" smtClean="0"/>
              <a:t> (LQG, </a:t>
            </a:r>
            <a:r>
              <a:rPr lang="de-DE" dirty="0" err="1" smtClean="0"/>
              <a:t>dSPACE</a:t>
            </a:r>
            <a:r>
              <a:rPr lang="de-DE" dirty="0" smtClean="0"/>
              <a:t>)</a:t>
            </a:r>
          </a:p>
          <a:p>
            <a:r>
              <a:rPr lang="de-DE" dirty="0" smtClean="0"/>
              <a:t>Show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advantages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modern </a:t>
            </a:r>
            <a:r>
              <a:rPr lang="de-DE" dirty="0" err="1" smtClean="0"/>
              <a:t>approach</a:t>
            </a:r>
            <a:endParaRPr lang="de-DE" dirty="0" smtClean="0"/>
          </a:p>
          <a:p>
            <a:r>
              <a:rPr lang="de-DE" dirty="0" smtClean="0"/>
              <a:t>But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rid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problems</a:t>
            </a:r>
            <a:r>
              <a:rPr lang="de-DE" dirty="0" smtClean="0"/>
              <a:t> </a:t>
            </a:r>
            <a:r>
              <a:rPr lang="de-DE" dirty="0" err="1" smtClean="0"/>
              <a:t>getting</a:t>
            </a:r>
            <a:r>
              <a:rPr lang="de-DE" dirty="0" smtClean="0"/>
              <a:t> </a:t>
            </a:r>
            <a:r>
              <a:rPr lang="de-DE" dirty="0" err="1" smtClean="0"/>
              <a:t>started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new</a:t>
            </a:r>
            <a:r>
              <a:rPr lang="de-DE" dirty="0" smtClean="0"/>
              <a:t> lab</a:t>
            </a:r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Our</a:t>
            </a:r>
            <a:r>
              <a:rPr lang="de-DE" dirty="0" smtClean="0"/>
              <a:t> Group</a:t>
            </a:r>
            <a:endParaRPr lang="de-DE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132856"/>
            <a:ext cx="2946384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/>
              <a:t>Michéle</a:t>
            </a:r>
            <a:r>
              <a:rPr lang="en-US" sz="2600" dirty="0" smtClean="0"/>
              <a:t> </a:t>
            </a:r>
            <a:r>
              <a:rPr lang="en-US" sz="2600" dirty="0" err="1" smtClean="0"/>
              <a:t>Heurs</a:t>
            </a:r>
            <a:endParaRPr lang="en-US" sz="2600" dirty="0" smtClean="0"/>
          </a:p>
          <a:p>
            <a:r>
              <a:rPr lang="en-US" sz="2600" dirty="0" err="1" smtClean="0"/>
              <a:t>Timo</a:t>
            </a:r>
            <a:r>
              <a:rPr lang="en-US" sz="2600" dirty="0" smtClean="0"/>
              <a:t> </a:t>
            </a:r>
            <a:r>
              <a:rPr lang="en-US" sz="2600" dirty="0" err="1" smtClean="0"/>
              <a:t>Denker</a:t>
            </a:r>
            <a:endParaRPr lang="en-US" sz="2600" dirty="0" smtClean="0"/>
          </a:p>
          <a:p>
            <a:r>
              <a:rPr lang="en-US" sz="2600" dirty="0" smtClean="0"/>
              <a:t>Dirk </a:t>
            </a:r>
            <a:r>
              <a:rPr lang="en-US" sz="2600" dirty="0" err="1" smtClean="0"/>
              <a:t>Schütte</a:t>
            </a:r>
            <a:endParaRPr lang="en-US" sz="2600" dirty="0" smtClean="0"/>
          </a:p>
          <a:p>
            <a:r>
              <a:rPr lang="en-US" sz="2600" dirty="0" smtClean="0"/>
              <a:t>Maximilian </a:t>
            </a:r>
            <a:r>
              <a:rPr lang="en-US" sz="2600" dirty="0" err="1" smtClean="0"/>
              <a:t>Wimmer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5076056" y="2564904"/>
            <a:ext cx="3102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Imagine Photo here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772400" cy="914400"/>
          </a:xfrm>
        </p:spPr>
        <p:txBody>
          <a:bodyPr/>
          <a:lstStyle/>
          <a:p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smtClean="0"/>
              <a:t>attention</a:t>
            </a:r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Anhang</a:t>
            </a:r>
            <a:endParaRPr lang="de-D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300547"/>
            <a:ext cx="6552728" cy="107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750340"/>
            <a:ext cx="2160240" cy="88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4978" y="2708920"/>
            <a:ext cx="2923406" cy="84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3" y="1268760"/>
            <a:ext cx="405962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feld 7"/>
          <p:cNvSpPr txBox="1"/>
          <p:nvPr/>
        </p:nvSpPr>
        <p:spPr>
          <a:xfrm>
            <a:off x="1115616" y="2780928"/>
            <a:ext cx="3996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Cost</a:t>
            </a:r>
            <a:r>
              <a:rPr lang="de-DE" sz="2400" dirty="0" smtClean="0"/>
              <a:t> </a:t>
            </a:r>
            <a:r>
              <a:rPr lang="de-DE" sz="2400" dirty="0" err="1" smtClean="0"/>
              <a:t>functional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minimized</a:t>
            </a:r>
            <a:r>
              <a:rPr lang="de-DE" sz="2400" dirty="0" smtClean="0"/>
              <a:t> </a:t>
            </a:r>
            <a:r>
              <a:rPr lang="de-DE" sz="2400" dirty="0" err="1" smtClean="0"/>
              <a:t>if</a:t>
            </a:r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1187624" y="3861048"/>
            <a:ext cx="4587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determined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Riccati</a:t>
            </a:r>
            <a:r>
              <a:rPr lang="de-DE" dirty="0" smtClean="0"/>
              <a:t> </a:t>
            </a:r>
            <a:r>
              <a:rPr lang="de-DE" dirty="0" err="1" smtClean="0"/>
              <a:t>equation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Traditional </a:t>
            </a:r>
            <a:r>
              <a:rPr lang="de-DE" dirty="0" err="1" smtClean="0"/>
              <a:t>and</a:t>
            </a:r>
            <a:r>
              <a:rPr lang="de-DE" dirty="0" smtClean="0"/>
              <a:t> Modern </a:t>
            </a:r>
            <a:r>
              <a:rPr lang="de-DE" dirty="0" err="1" smtClean="0"/>
              <a:t>Control</a:t>
            </a:r>
            <a:endParaRPr lang="de-DE" dirty="0" smtClean="0"/>
          </a:p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Theory</a:t>
            </a:r>
            <a:r>
              <a:rPr lang="de-DE" dirty="0" smtClean="0"/>
              <a:t> </a:t>
            </a:r>
            <a:r>
              <a:rPr lang="de-DE" dirty="0" err="1" smtClean="0"/>
              <a:t>Nomenclature</a:t>
            </a:r>
            <a:endParaRPr lang="de-DE" dirty="0" smtClean="0"/>
          </a:p>
          <a:p>
            <a:r>
              <a:rPr lang="de-DE" dirty="0" smtClean="0"/>
              <a:t>LQG </a:t>
            </a:r>
            <a:r>
              <a:rPr lang="de-DE" dirty="0" err="1" smtClean="0"/>
              <a:t>Method</a:t>
            </a:r>
            <a:endParaRPr lang="de-DE" dirty="0" smtClean="0"/>
          </a:p>
          <a:p>
            <a:r>
              <a:rPr lang="de-DE" dirty="0" err="1" smtClean="0"/>
              <a:t>Our</a:t>
            </a:r>
            <a:r>
              <a:rPr lang="de-DE" dirty="0" smtClean="0"/>
              <a:t> Plans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wimm\Documents\Präsentationen\ISC-Meeting\Apollo_program_insign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284984"/>
            <a:ext cx="2024821" cy="2031504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History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827584" y="1268760"/>
            <a:ext cx="626469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2400" dirty="0" smtClean="0"/>
              <a:t>First </a:t>
            </a:r>
            <a:r>
              <a:rPr lang="de-DE" sz="2400" dirty="0" err="1" smtClean="0"/>
              <a:t>mentioned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</a:t>
            </a:r>
            <a:r>
              <a:rPr lang="de-DE" sz="2400" dirty="0" smtClean="0"/>
              <a:t>: </a:t>
            </a:r>
            <a:r>
              <a:rPr lang="de-DE" sz="2400" dirty="0" err="1" smtClean="0"/>
              <a:t>water</a:t>
            </a:r>
            <a:r>
              <a:rPr lang="de-DE" sz="2400" dirty="0" smtClean="0"/>
              <a:t> </a:t>
            </a:r>
            <a:r>
              <a:rPr lang="de-DE" sz="2400" dirty="0" err="1" smtClean="0"/>
              <a:t>clocks</a:t>
            </a:r>
            <a:r>
              <a:rPr lang="de-DE" sz="2400" dirty="0" smtClean="0"/>
              <a:t> (1500 </a:t>
            </a:r>
            <a:r>
              <a:rPr lang="de-DE" sz="2400" dirty="0" err="1" smtClean="0"/>
              <a:t>ac</a:t>
            </a:r>
            <a:r>
              <a:rPr lang="de-DE" sz="2400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de-DE" sz="8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Serial </a:t>
            </a:r>
            <a:r>
              <a:rPr lang="de-DE" sz="2400" dirty="0" err="1" smtClean="0"/>
              <a:t>production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governor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controllers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steam</a:t>
            </a:r>
            <a:r>
              <a:rPr lang="de-DE" sz="2400" dirty="0" smtClean="0"/>
              <a:t> </a:t>
            </a:r>
            <a:r>
              <a:rPr lang="de-DE" sz="2400" dirty="0" err="1" smtClean="0"/>
              <a:t>engines</a:t>
            </a:r>
            <a:r>
              <a:rPr lang="de-DE" sz="2400" dirty="0" smtClean="0"/>
              <a:t> </a:t>
            </a:r>
            <a:r>
              <a:rPr lang="de-DE" sz="2400" dirty="0" err="1" smtClean="0"/>
              <a:t>started</a:t>
            </a:r>
            <a:r>
              <a:rPr lang="de-DE" sz="2400" dirty="0" smtClean="0"/>
              <a:t> 1769</a:t>
            </a:r>
          </a:p>
          <a:p>
            <a:pPr>
              <a:buFont typeface="Arial" pitchFamily="34" charset="0"/>
              <a:buChar char="•"/>
            </a:pPr>
            <a:endParaRPr lang="de-DE" sz="8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Begin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mathematical</a:t>
            </a:r>
            <a:r>
              <a:rPr lang="de-DE" sz="2400" dirty="0" smtClean="0"/>
              <a:t> </a:t>
            </a:r>
            <a:r>
              <a:rPr lang="de-DE" sz="2400" dirty="0" err="1" smtClean="0"/>
              <a:t>description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</a:t>
            </a:r>
            <a:r>
              <a:rPr lang="de-DE" sz="2400" dirty="0" smtClean="0"/>
              <a:t> </a:t>
            </a:r>
            <a:r>
              <a:rPr lang="de-DE" sz="2400" dirty="0" err="1" smtClean="0"/>
              <a:t>problems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Maxwell (</a:t>
            </a:r>
            <a:r>
              <a:rPr lang="de-DE" sz="2400" dirty="0" err="1" smtClean="0"/>
              <a:t>late</a:t>
            </a:r>
            <a:r>
              <a:rPr lang="de-DE" sz="2400" dirty="0" smtClean="0"/>
              <a:t> 19th Century)</a:t>
            </a:r>
          </a:p>
          <a:p>
            <a:pPr>
              <a:buFont typeface="Arial" pitchFamily="34" charset="0"/>
              <a:buChar char="•"/>
            </a:pPr>
            <a:endParaRPr lang="de-DE" sz="8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Development </a:t>
            </a:r>
            <a:r>
              <a:rPr lang="de-DE" sz="2400" dirty="0" err="1" smtClean="0"/>
              <a:t>of</a:t>
            </a:r>
            <a:r>
              <a:rPr lang="de-DE" sz="2400" dirty="0" smtClean="0"/>
              <a:t> Bode-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Nyquist-plots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root</a:t>
            </a:r>
            <a:r>
              <a:rPr lang="de-DE" sz="2400" dirty="0" smtClean="0"/>
              <a:t> </a:t>
            </a:r>
            <a:r>
              <a:rPr lang="de-DE" sz="2400" dirty="0" err="1" smtClean="0"/>
              <a:t>locus</a:t>
            </a:r>
            <a:r>
              <a:rPr lang="de-DE" sz="2400" dirty="0" smtClean="0"/>
              <a:t> </a:t>
            </a:r>
            <a:r>
              <a:rPr lang="de-DE" sz="2400" dirty="0" err="1" smtClean="0"/>
              <a:t>method</a:t>
            </a:r>
            <a:r>
              <a:rPr lang="de-DE" sz="2400" dirty="0" smtClean="0"/>
              <a:t> (</a:t>
            </a:r>
            <a:r>
              <a:rPr lang="de-DE" sz="2400" dirty="0" err="1" smtClean="0"/>
              <a:t>beginning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20th Century)</a:t>
            </a:r>
          </a:p>
          <a:p>
            <a:pPr>
              <a:buFont typeface="Arial" pitchFamily="34" charset="0"/>
              <a:buChar char="•"/>
            </a:pPr>
            <a:endParaRPr lang="de-DE" sz="8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1967 Kalman Filter, </a:t>
            </a:r>
            <a:r>
              <a:rPr lang="de-DE" sz="2400" dirty="0" err="1" smtClean="0"/>
              <a:t>first</a:t>
            </a:r>
            <a:r>
              <a:rPr lang="de-DE" sz="2400" dirty="0" smtClean="0"/>
              <a:t> </a:t>
            </a:r>
            <a:r>
              <a:rPr lang="de-DE" sz="2400" dirty="0" err="1" smtClean="0"/>
              <a:t>used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Apollo </a:t>
            </a:r>
            <a:r>
              <a:rPr lang="de-DE" sz="2400" dirty="0" err="1" smtClean="0"/>
              <a:t>missions</a:t>
            </a:r>
            <a:r>
              <a:rPr lang="de-DE" sz="2400" dirty="0" smtClean="0"/>
              <a:t> in 70</a:t>
            </a:r>
            <a:r>
              <a:rPr lang="de-DE" dirty="0" smtClean="0"/>
              <a:t>s</a:t>
            </a:r>
          </a:p>
          <a:p>
            <a:pPr>
              <a:buFont typeface="Arial" pitchFamily="34" charset="0"/>
              <a:buChar char="•"/>
            </a:pPr>
            <a:endParaRPr lang="de-DE" sz="8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Since</a:t>
            </a:r>
            <a:r>
              <a:rPr lang="de-DE" sz="2400" dirty="0" smtClean="0"/>
              <a:t> 80</a:t>
            </a:r>
            <a:r>
              <a:rPr lang="de-DE" dirty="0" smtClean="0"/>
              <a:t>s</a:t>
            </a:r>
            <a:r>
              <a:rPr lang="de-DE" sz="2400" dirty="0" smtClean="0"/>
              <a:t> Digital Signal Processing,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new</a:t>
            </a:r>
            <a:r>
              <a:rPr lang="de-DE" sz="2400" dirty="0" smtClean="0"/>
              <a:t> </a:t>
            </a:r>
            <a:r>
              <a:rPr lang="de-DE" sz="2400" dirty="0" err="1" smtClean="0"/>
              <a:t>numerical</a:t>
            </a:r>
            <a:r>
              <a:rPr lang="de-DE" sz="2400" dirty="0" smtClean="0"/>
              <a:t> </a:t>
            </a:r>
            <a:r>
              <a:rPr lang="de-DE" sz="2400" dirty="0" err="1" smtClean="0"/>
              <a:t>methods</a:t>
            </a:r>
            <a:endParaRPr lang="de-DE" sz="2400" dirty="0"/>
          </a:p>
        </p:txBody>
      </p:sp>
      <p:pic>
        <p:nvPicPr>
          <p:cNvPr id="1026" name="Picture 2" descr="C:\Users\mawimm\Documents\Präsentationen\ISC-Meeting\Centrifugal_govern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1628800"/>
            <a:ext cx="1548607" cy="12874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Traditional </a:t>
            </a:r>
            <a:r>
              <a:rPr lang="de-DE" dirty="0" err="1" smtClean="0"/>
              <a:t>and</a:t>
            </a:r>
            <a:r>
              <a:rPr lang="de-DE" dirty="0" smtClean="0"/>
              <a:t> Modern </a:t>
            </a:r>
            <a:r>
              <a:rPr lang="de-DE" dirty="0" err="1" smtClean="0"/>
              <a:t>Control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Traditional</a:t>
            </a:r>
          </a:p>
          <a:p>
            <a:pPr>
              <a:buNone/>
            </a:pPr>
            <a:r>
              <a:rPr lang="de-DE" dirty="0" smtClean="0"/>
              <a:t> </a:t>
            </a:r>
            <a:r>
              <a:rPr lang="de-DE" sz="2400" dirty="0" smtClean="0"/>
              <a:t>	- Ideal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systems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few</a:t>
            </a:r>
            <a:r>
              <a:rPr lang="de-DE" sz="2400" dirty="0" smtClean="0"/>
              <a:t> </a:t>
            </a:r>
            <a:r>
              <a:rPr lang="de-DE" sz="2400" dirty="0" err="1" smtClean="0"/>
              <a:t>inputs</a:t>
            </a:r>
            <a:r>
              <a:rPr lang="de-DE" sz="2400" dirty="0" smtClean="0"/>
              <a:t>/</a:t>
            </a:r>
            <a:r>
              <a:rPr lang="de-DE" sz="2400" dirty="0" err="1" smtClean="0"/>
              <a:t>outputs</a:t>
            </a:r>
            <a:r>
              <a:rPr lang="de-DE" sz="2400" dirty="0" smtClean="0"/>
              <a:t> </a:t>
            </a:r>
          </a:p>
          <a:p>
            <a:pPr>
              <a:buNone/>
            </a:pPr>
            <a:r>
              <a:rPr lang="de-DE" sz="2400" dirty="0" smtClean="0"/>
              <a:t>	- Bode </a:t>
            </a:r>
            <a:r>
              <a:rPr lang="de-DE" sz="2400" dirty="0" err="1" smtClean="0"/>
              <a:t>plots</a:t>
            </a:r>
            <a:r>
              <a:rPr lang="de-DE" sz="2400" dirty="0" smtClean="0"/>
              <a:t>, </a:t>
            </a:r>
            <a:r>
              <a:rPr lang="de-DE" sz="2400" dirty="0" err="1" smtClean="0"/>
              <a:t>Nyquist</a:t>
            </a:r>
            <a:r>
              <a:rPr lang="de-DE" sz="2400" dirty="0" smtClean="0"/>
              <a:t> </a:t>
            </a:r>
            <a:r>
              <a:rPr lang="de-DE" sz="2400" dirty="0" err="1" smtClean="0"/>
              <a:t>stability</a:t>
            </a:r>
            <a:r>
              <a:rPr lang="de-DE" sz="2400" dirty="0" smtClean="0"/>
              <a:t> </a:t>
            </a:r>
            <a:r>
              <a:rPr lang="de-DE" sz="2400" dirty="0" err="1" smtClean="0"/>
              <a:t>criteria</a:t>
            </a:r>
            <a:endParaRPr lang="de-DE" sz="2400" dirty="0" smtClean="0"/>
          </a:p>
          <a:p>
            <a:r>
              <a:rPr lang="de-DE" dirty="0" smtClean="0"/>
              <a:t>Modern</a:t>
            </a:r>
          </a:p>
          <a:p>
            <a:pPr>
              <a:buNone/>
            </a:pPr>
            <a:r>
              <a:rPr lang="de-DE" sz="2400" dirty="0" smtClean="0"/>
              <a:t>	- Ideal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MiMo-systems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nested</a:t>
            </a:r>
            <a:r>
              <a:rPr lang="de-DE" sz="2400" dirty="0" smtClean="0"/>
              <a:t> </a:t>
            </a:r>
            <a:r>
              <a:rPr lang="de-DE" sz="2400" dirty="0" err="1" smtClean="0"/>
              <a:t>loops</a:t>
            </a:r>
            <a:endParaRPr lang="de-DE" sz="2400" dirty="0" smtClean="0"/>
          </a:p>
          <a:p>
            <a:pPr>
              <a:buNone/>
            </a:pPr>
            <a:r>
              <a:rPr lang="de-DE" sz="2400" dirty="0" smtClean="0"/>
              <a:t>	- Robust </a:t>
            </a:r>
            <a:r>
              <a:rPr lang="de-DE" sz="2400" dirty="0" err="1" smtClean="0"/>
              <a:t>control</a:t>
            </a:r>
            <a:r>
              <a:rPr lang="de-DE" sz="2400" dirty="0" smtClean="0"/>
              <a:t> </a:t>
            </a:r>
          </a:p>
          <a:p>
            <a:pPr>
              <a:buNone/>
            </a:pPr>
            <a:r>
              <a:rPr lang="de-DE" sz="2400" dirty="0" smtClean="0"/>
              <a:t>	- Optimal </a:t>
            </a:r>
            <a:r>
              <a:rPr lang="de-DE" sz="2400" dirty="0" err="1" smtClean="0"/>
              <a:t>control</a:t>
            </a:r>
            <a:r>
              <a:rPr lang="de-DE" sz="2400" dirty="0" smtClean="0"/>
              <a:t> (LQG-</a:t>
            </a:r>
            <a:r>
              <a:rPr lang="de-DE" sz="2400" dirty="0" err="1" smtClean="0"/>
              <a:t>Method</a:t>
            </a:r>
            <a:r>
              <a:rPr lang="de-DE" sz="2400" dirty="0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355976" y="1412776"/>
            <a:ext cx="4608512" cy="259228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Theory</a:t>
            </a:r>
            <a:r>
              <a:rPr lang="de-DE" dirty="0" smtClean="0"/>
              <a:t> </a:t>
            </a:r>
            <a:r>
              <a:rPr lang="de-DE" dirty="0" err="1" smtClean="0"/>
              <a:t>Nomenclature</a:t>
            </a:r>
            <a:r>
              <a:rPr lang="de-DE" dirty="0" smtClean="0"/>
              <a:t> (I)</a:t>
            </a:r>
            <a:endParaRPr lang="de-DE" dirty="0"/>
          </a:p>
        </p:txBody>
      </p:sp>
      <p:pic>
        <p:nvPicPr>
          <p:cNvPr id="1027" name="Picture 3" descr="C:\Users\mawimm\Documents\Illustrator\state spac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6047" y="1556792"/>
            <a:ext cx="4407762" cy="2304256"/>
          </a:xfrm>
          <a:prstGeom prst="rect">
            <a:avLst/>
          </a:prstGeom>
          <a:noFill/>
        </p:spPr>
      </p:pic>
      <p:sp>
        <p:nvSpPr>
          <p:cNvPr id="9" name="Textfeld 8"/>
          <p:cNvSpPr txBox="1"/>
          <p:nvPr/>
        </p:nvSpPr>
        <p:spPr>
          <a:xfrm>
            <a:off x="5967130" y="5406527"/>
            <a:ext cx="3071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observation</a:t>
            </a:r>
            <a:r>
              <a:rPr lang="de-DE" dirty="0" smtClean="0"/>
              <a:t> </a:t>
            </a:r>
            <a:r>
              <a:rPr lang="de-DE" dirty="0" err="1" smtClean="0"/>
              <a:t>vector</a:t>
            </a:r>
            <a:r>
              <a:rPr lang="de-DE" dirty="0" smtClean="0"/>
              <a:t>  z(t)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measurement</a:t>
            </a:r>
            <a:r>
              <a:rPr lang="de-DE" dirty="0" smtClean="0"/>
              <a:t> </a:t>
            </a:r>
            <a:r>
              <a:rPr lang="de-DE" dirty="0" err="1" smtClean="0"/>
              <a:t>noise</a:t>
            </a:r>
            <a:r>
              <a:rPr lang="de-DE" dirty="0" smtClean="0"/>
              <a:t> v(t)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724128" y="4437112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disturbance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vector</a:t>
            </a:r>
            <a:r>
              <a:rPr lang="de-DE" dirty="0" smtClean="0"/>
              <a:t> w(t)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539552" y="1671191"/>
            <a:ext cx="2570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State Space model</a:t>
            </a:r>
            <a:endParaRPr lang="de-DE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324466"/>
            <a:ext cx="4032448" cy="117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158936"/>
            <a:ext cx="4970710" cy="114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5502218"/>
            <a:ext cx="5544616" cy="578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9552" y="1772816"/>
            <a:ext cx="8064896" cy="345638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Theory</a:t>
            </a:r>
            <a:r>
              <a:rPr lang="de-DE" dirty="0" smtClean="0"/>
              <a:t> </a:t>
            </a:r>
            <a:r>
              <a:rPr lang="de-DE" dirty="0" err="1" smtClean="0"/>
              <a:t>Nomenclature</a:t>
            </a:r>
            <a:r>
              <a:rPr lang="de-DE" dirty="0" smtClean="0"/>
              <a:t> (II)</a:t>
            </a:r>
            <a:endParaRPr lang="de-DE" dirty="0"/>
          </a:p>
        </p:txBody>
      </p:sp>
      <p:pic>
        <p:nvPicPr>
          <p:cNvPr id="4" name="Picture 95" descr="state_space_system_0705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63923"/>
            <a:ext cx="7750969" cy="329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311064"/>
            <a:ext cx="4970710" cy="114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Linear </a:t>
            </a:r>
            <a:r>
              <a:rPr lang="de-DE" dirty="0" err="1" smtClean="0"/>
              <a:t>Cavity</a:t>
            </a:r>
            <a:endParaRPr lang="de-D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628800"/>
            <a:ext cx="5112568" cy="302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feld 3"/>
          <p:cNvSpPr txBox="1"/>
          <p:nvPr/>
        </p:nvSpPr>
        <p:spPr>
          <a:xfrm>
            <a:off x="384813" y="1916832"/>
            <a:ext cx="31790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Using</a:t>
            </a:r>
            <a:r>
              <a:rPr lang="de-DE" sz="2400" dirty="0" smtClean="0"/>
              <a:t>:</a:t>
            </a:r>
          </a:p>
          <a:p>
            <a:r>
              <a:rPr lang="de-DE" sz="2400" dirty="0" smtClean="0"/>
              <a:t>   - Linear </a:t>
            </a:r>
            <a:r>
              <a:rPr lang="de-DE" sz="2400" dirty="0" err="1" smtClean="0"/>
              <a:t>Quadratic</a:t>
            </a:r>
            <a:r>
              <a:rPr lang="de-DE" sz="2400" dirty="0" smtClean="0"/>
              <a:t> </a:t>
            </a:r>
          </a:p>
          <a:p>
            <a:r>
              <a:rPr lang="de-DE" sz="2400" dirty="0" smtClean="0"/>
              <a:t>      </a:t>
            </a:r>
            <a:r>
              <a:rPr lang="de-DE" sz="2400" dirty="0" err="1" smtClean="0"/>
              <a:t>Gaussian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controller</a:t>
            </a:r>
            <a:endParaRPr lang="de-DE" sz="2400" dirty="0" smtClean="0"/>
          </a:p>
          <a:p>
            <a:r>
              <a:rPr lang="de-DE" sz="2400" dirty="0" smtClean="0"/>
              <a:t>   - Kalman </a:t>
            </a:r>
            <a:r>
              <a:rPr lang="de-DE" sz="2400" dirty="0" err="1" smtClean="0"/>
              <a:t>filtering</a:t>
            </a:r>
            <a:endParaRPr lang="de-DE" sz="2400" dirty="0" smtClean="0"/>
          </a:p>
          <a:p>
            <a:r>
              <a:rPr lang="de-DE" sz="2400" dirty="0" smtClean="0"/>
              <a:t>   - </a:t>
            </a:r>
            <a:r>
              <a:rPr lang="de-DE" sz="2400" dirty="0" err="1" smtClean="0"/>
              <a:t>subspace</a:t>
            </a:r>
            <a:r>
              <a:rPr lang="de-DE" sz="2400" dirty="0" smtClean="0"/>
              <a:t> </a:t>
            </a:r>
            <a:r>
              <a:rPr lang="de-DE" sz="2400" dirty="0" err="1" smtClean="0"/>
              <a:t>filtering</a:t>
            </a:r>
            <a:r>
              <a:rPr lang="de-DE" sz="2400" dirty="0" smtClean="0"/>
              <a:t> </a:t>
            </a:r>
          </a:p>
          <a:p>
            <a:r>
              <a:rPr lang="de-DE" sz="2400" dirty="0" smtClean="0"/>
              <a:t>      </a:t>
            </a:r>
            <a:r>
              <a:rPr lang="de-DE" sz="2400" dirty="0" err="1" smtClean="0"/>
              <a:t>and</a:t>
            </a:r>
            <a:r>
              <a:rPr lang="de-DE" sz="2400" dirty="0" smtClean="0"/>
              <a:t> model </a:t>
            </a:r>
            <a:r>
              <a:rPr lang="de-DE" sz="2400" dirty="0" err="1" smtClean="0"/>
              <a:t>reduction</a:t>
            </a:r>
            <a:endParaRPr lang="de-DE" sz="2400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467544" y="5445224"/>
            <a:ext cx="8148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Example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show</a:t>
            </a:r>
            <a:r>
              <a:rPr lang="de-DE" sz="2400" dirty="0" smtClean="0"/>
              <a:t> </a:t>
            </a:r>
            <a:r>
              <a:rPr lang="de-DE" sz="2400" dirty="0" err="1" smtClean="0"/>
              <a:t>methology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techniques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modern </a:t>
            </a:r>
            <a:r>
              <a:rPr lang="de-DE" sz="2400" dirty="0" err="1" smtClean="0"/>
              <a:t>control</a:t>
            </a:r>
            <a:endParaRPr lang="de-DE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491880" y="4725144"/>
            <a:ext cx="565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Frequency locking of an optical cavity using linear–quadratic Gaussian integral control </a:t>
            </a:r>
          </a:p>
          <a:p>
            <a:r>
              <a:rPr lang="en-US" sz="1200" dirty="0" smtClean="0"/>
              <a:t>S Z </a:t>
            </a:r>
            <a:r>
              <a:rPr lang="en-US" sz="1200" dirty="0" err="1" smtClean="0"/>
              <a:t>Sayed</a:t>
            </a:r>
            <a:r>
              <a:rPr lang="en-US" sz="1200" dirty="0" smtClean="0"/>
              <a:t> Hassen</a:t>
            </a:r>
            <a:r>
              <a:rPr lang="en-US" sz="1200" baseline="30000" dirty="0" smtClean="0"/>
              <a:t>1</a:t>
            </a:r>
            <a:r>
              <a:rPr lang="en-US" sz="1200" dirty="0" smtClean="0"/>
              <a:t>, M Heurs</a:t>
            </a:r>
            <a:r>
              <a:rPr lang="en-US" sz="1200" baseline="30000" dirty="0" smtClean="0"/>
              <a:t>1</a:t>
            </a:r>
            <a:r>
              <a:rPr lang="en-US" sz="1200" dirty="0" smtClean="0"/>
              <a:t>, E H Huntington</a:t>
            </a:r>
            <a:r>
              <a:rPr lang="en-US" sz="1200" baseline="30000" dirty="0" smtClean="0"/>
              <a:t>1</a:t>
            </a:r>
            <a:r>
              <a:rPr lang="en-US" sz="1200" dirty="0" smtClean="0"/>
              <a:t>, I R Petersen</a:t>
            </a:r>
            <a:r>
              <a:rPr lang="en-US" sz="1200" baseline="30000" dirty="0" smtClean="0"/>
              <a:t>1</a:t>
            </a:r>
            <a:r>
              <a:rPr lang="en-US" sz="1200" dirty="0" smtClean="0"/>
              <a:t> and M R James</a:t>
            </a:r>
            <a:r>
              <a:rPr lang="en-US" sz="1200" baseline="30000" dirty="0" smtClean="0"/>
              <a:t>2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LQG Design (I)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783560"/>
            <a:ext cx="7772400" cy="4572000"/>
          </a:xfrm>
        </p:spPr>
        <p:txBody>
          <a:bodyPr/>
          <a:lstStyle/>
          <a:p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state</a:t>
            </a:r>
            <a:r>
              <a:rPr lang="de-DE" dirty="0" smtClean="0"/>
              <a:t> </a:t>
            </a:r>
            <a:r>
              <a:rPr lang="de-DE" dirty="0" err="1" smtClean="0"/>
              <a:t>space</a:t>
            </a:r>
            <a:r>
              <a:rPr lang="de-DE" dirty="0" smtClean="0"/>
              <a:t> model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sz="2400" dirty="0" smtClean="0"/>
              <a:t>-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theoretical</a:t>
            </a:r>
            <a:r>
              <a:rPr lang="de-DE" sz="2400" dirty="0" smtClean="0"/>
              <a:t> </a:t>
            </a:r>
            <a:r>
              <a:rPr lang="de-DE" sz="2400" dirty="0" err="1" smtClean="0"/>
              <a:t>models</a:t>
            </a:r>
            <a:r>
              <a:rPr lang="de-DE" sz="2400" dirty="0" smtClean="0"/>
              <a:t> (</a:t>
            </a:r>
            <a:r>
              <a:rPr lang="de-DE" sz="2400" dirty="0" err="1" smtClean="0"/>
              <a:t>eg</a:t>
            </a:r>
            <a:r>
              <a:rPr lang="de-DE" sz="2400" dirty="0" smtClean="0"/>
              <a:t>. linear </a:t>
            </a:r>
            <a:r>
              <a:rPr lang="de-DE" sz="2400" dirty="0" err="1" smtClean="0"/>
              <a:t>cavity</a:t>
            </a:r>
            <a:r>
              <a:rPr lang="de-DE" sz="2400" dirty="0" smtClean="0"/>
              <a:t>,</a:t>
            </a:r>
          </a:p>
          <a:p>
            <a:pPr>
              <a:buNone/>
            </a:pPr>
            <a:r>
              <a:rPr lang="de-DE" sz="2400" dirty="0" smtClean="0"/>
              <a:t>	 </a:t>
            </a:r>
            <a:r>
              <a:rPr lang="de-DE" sz="2400" dirty="0" err="1" smtClean="0"/>
              <a:t>homodyne</a:t>
            </a:r>
            <a:r>
              <a:rPr lang="de-DE" sz="2400" dirty="0" smtClean="0"/>
              <a:t> </a:t>
            </a:r>
            <a:r>
              <a:rPr lang="de-DE" sz="2400" dirty="0" err="1" smtClean="0"/>
              <a:t>detection</a:t>
            </a:r>
            <a:r>
              <a:rPr lang="de-DE" sz="2400" dirty="0" smtClean="0"/>
              <a:t>, </a:t>
            </a:r>
            <a:r>
              <a:rPr lang="de-DE" sz="2400" dirty="0" err="1" smtClean="0"/>
              <a:t>laser</a:t>
            </a:r>
            <a:r>
              <a:rPr lang="de-DE" sz="2400" dirty="0" smtClean="0"/>
              <a:t> </a:t>
            </a:r>
            <a:r>
              <a:rPr lang="de-DE" sz="2400" dirty="0" err="1" smtClean="0"/>
              <a:t>white</a:t>
            </a:r>
            <a:r>
              <a:rPr lang="de-DE" sz="2400" dirty="0" smtClean="0"/>
              <a:t> </a:t>
            </a:r>
            <a:r>
              <a:rPr lang="de-DE" sz="2400" dirty="0" err="1" smtClean="0"/>
              <a:t>noise</a:t>
            </a:r>
            <a:r>
              <a:rPr lang="de-DE" sz="2400" dirty="0" smtClean="0"/>
              <a:t>…)  </a:t>
            </a:r>
          </a:p>
          <a:p>
            <a:pPr>
              <a:buNone/>
            </a:pPr>
            <a:r>
              <a:rPr lang="de-DE" dirty="0"/>
              <a:t>	</a:t>
            </a:r>
            <a:r>
              <a:rPr lang="de-DE" sz="2400" dirty="0" smtClean="0"/>
              <a:t>- via </a:t>
            </a:r>
            <a:r>
              <a:rPr lang="de-DE" sz="2400" dirty="0" err="1" smtClean="0"/>
              <a:t>frequency</a:t>
            </a:r>
            <a:r>
              <a:rPr lang="de-DE" sz="2400" dirty="0" smtClean="0"/>
              <a:t> </a:t>
            </a:r>
            <a:r>
              <a:rPr lang="de-DE" sz="2400" dirty="0" err="1" smtClean="0"/>
              <a:t>response</a:t>
            </a:r>
            <a:r>
              <a:rPr lang="de-DE" sz="2400" dirty="0" smtClean="0"/>
              <a:t> </a:t>
            </a:r>
          </a:p>
          <a:p>
            <a:pPr>
              <a:buNone/>
            </a:pPr>
            <a:r>
              <a:rPr lang="de-DE" sz="2400" dirty="0" smtClean="0"/>
              <a:t>	</a:t>
            </a:r>
            <a:r>
              <a:rPr lang="de-DE" sz="2400" dirty="0" err="1" smtClean="0"/>
              <a:t>measurements</a:t>
            </a:r>
            <a:endParaRPr lang="de-DE" sz="2400" dirty="0" smtClean="0"/>
          </a:p>
          <a:p>
            <a:pPr>
              <a:buNone/>
            </a:pPr>
            <a:r>
              <a:rPr lang="de-DE" sz="2400" dirty="0" smtClean="0"/>
              <a:t>	- fit model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sub</a:t>
            </a:r>
            <a:r>
              <a:rPr lang="de-DE" sz="2400" dirty="0" smtClean="0"/>
              <a:t> </a:t>
            </a:r>
            <a:r>
              <a:rPr lang="de-DE" sz="2400" dirty="0" err="1" smtClean="0"/>
              <a:t>space</a:t>
            </a:r>
            <a:endParaRPr lang="de-DE" sz="2400" dirty="0" smtClean="0"/>
          </a:p>
          <a:p>
            <a:pPr>
              <a:buNone/>
            </a:pPr>
            <a:r>
              <a:rPr lang="de-DE" sz="2400" dirty="0" smtClean="0"/>
              <a:t>	</a:t>
            </a:r>
            <a:r>
              <a:rPr lang="de-DE" sz="2400" dirty="0" err="1" smtClean="0"/>
              <a:t>system</a:t>
            </a:r>
            <a:r>
              <a:rPr lang="de-DE" sz="2400" dirty="0" smtClean="0"/>
              <a:t> </a:t>
            </a:r>
            <a:r>
              <a:rPr lang="de-DE" sz="2400" dirty="0" err="1" smtClean="0"/>
              <a:t>identification</a:t>
            </a:r>
            <a:endParaRPr lang="de-DE" sz="2400" dirty="0" smtClean="0"/>
          </a:p>
        </p:txBody>
      </p:sp>
      <p:pic>
        <p:nvPicPr>
          <p:cNvPr id="4" name="Picture 4" descr="hjp-laser1-fig1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980728"/>
            <a:ext cx="2735932" cy="21414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8" descr="plantTF_and_model_fig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356992"/>
            <a:ext cx="3690382" cy="288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LQG Design (II)</a:t>
            </a:r>
            <a:endParaRPr lang="de-DE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221088"/>
            <a:ext cx="4680520" cy="103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588440" y="1556792"/>
            <a:ext cx="59997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de-DE" sz="3000" dirty="0" smtClean="0"/>
              <a:t> </a:t>
            </a:r>
            <a:r>
              <a:rPr lang="de-DE" sz="3000" dirty="0" err="1" smtClean="0"/>
              <a:t>Choose</a:t>
            </a:r>
            <a:r>
              <a:rPr lang="de-DE" sz="3000" dirty="0" smtClean="0"/>
              <a:t> </a:t>
            </a:r>
            <a:r>
              <a:rPr lang="de-DE" sz="3000" dirty="0" err="1" smtClean="0"/>
              <a:t>general</a:t>
            </a:r>
            <a:r>
              <a:rPr lang="de-DE" sz="3000" dirty="0" smtClean="0"/>
              <a:t> </a:t>
            </a:r>
            <a:r>
              <a:rPr lang="de-DE" sz="3000" dirty="0" err="1" smtClean="0"/>
              <a:t>performace</a:t>
            </a:r>
            <a:r>
              <a:rPr lang="de-DE" sz="3000" dirty="0" smtClean="0"/>
              <a:t> </a:t>
            </a:r>
            <a:r>
              <a:rPr lang="de-DE" sz="3000" dirty="0" err="1" smtClean="0"/>
              <a:t>criteria</a:t>
            </a:r>
            <a:endParaRPr lang="de-DE" sz="3000" dirty="0"/>
          </a:p>
        </p:txBody>
      </p:sp>
      <p:sp>
        <p:nvSpPr>
          <p:cNvPr id="6" name="Textfeld 5"/>
          <p:cNvSpPr txBox="1"/>
          <p:nvPr/>
        </p:nvSpPr>
        <p:spPr>
          <a:xfrm>
            <a:off x="1029396" y="2309971"/>
            <a:ext cx="15263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 </a:t>
            </a:r>
            <a:r>
              <a:rPr lang="de-DE" sz="2400" dirty="0" smtClean="0"/>
              <a:t>Cost</a:t>
            </a:r>
            <a:endParaRPr lang="de-DE" sz="2400" dirty="0" smtClean="0"/>
          </a:p>
          <a:p>
            <a:r>
              <a:rPr lang="de-DE" sz="2400" dirty="0" smtClean="0"/>
              <a:t> </a:t>
            </a:r>
            <a:r>
              <a:rPr lang="de-DE" sz="2400" dirty="0" err="1" smtClean="0"/>
              <a:t>functional</a:t>
            </a:r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1078171" y="3645024"/>
            <a:ext cx="4285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With</a:t>
            </a:r>
            <a:r>
              <a:rPr lang="de-DE" sz="2400" dirty="0" smtClean="0"/>
              <a:t> design </a:t>
            </a:r>
            <a:r>
              <a:rPr lang="de-DE" sz="2400" dirty="0" err="1" smtClean="0"/>
              <a:t>parameters</a:t>
            </a:r>
            <a:r>
              <a:rPr lang="de-DE" sz="2400" dirty="0" smtClean="0"/>
              <a:t> Q </a:t>
            </a:r>
            <a:r>
              <a:rPr lang="de-DE" sz="2400" dirty="0" err="1" smtClean="0"/>
              <a:t>and</a:t>
            </a:r>
            <a:r>
              <a:rPr lang="de-DE" sz="2400" dirty="0" smtClean="0"/>
              <a:t> R</a:t>
            </a:r>
            <a:endParaRPr lang="de-DE" sz="2400" dirty="0"/>
          </a:p>
        </p:txBody>
      </p:sp>
      <p:sp>
        <p:nvSpPr>
          <p:cNvPr id="8" name="Textfeld 7"/>
          <p:cNvSpPr txBox="1"/>
          <p:nvPr/>
        </p:nvSpPr>
        <p:spPr>
          <a:xfrm>
            <a:off x="1123676" y="5343599"/>
            <a:ext cx="7048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correspond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small</a:t>
            </a:r>
            <a:r>
              <a:rPr lang="de-DE" sz="2400" dirty="0" smtClean="0"/>
              <a:t> </a:t>
            </a:r>
            <a:r>
              <a:rPr lang="de-DE" sz="2400" dirty="0" err="1" smtClean="0"/>
              <a:t>detuning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control</a:t>
            </a:r>
            <a:r>
              <a:rPr lang="de-DE" sz="2400" dirty="0" smtClean="0"/>
              <a:t> </a:t>
            </a:r>
            <a:r>
              <a:rPr lang="de-DE" sz="2400" dirty="0" err="1" smtClean="0"/>
              <a:t>effort</a:t>
            </a:r>
            <a:endParaRPr lang="de-D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204864"/>
            <a:ext cx="5652120" cy="109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apetus">
  <a:themeElements>
    <a:clrScheme name="Iapetu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Iapetus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apetus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35</TotalTime>
  <Words>398</Words>
  <Application>Microsoft Office PowerPoint</Application>
  <PresentationFormat>On-screen Show (4:3)</PresentationFormat>
  <Paragraphs>95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Iapetus</vt:lpstr>
      <vt:lpstr>Modern Control  for quantum optical systems</vt:lpstr>
      <vt:lpstr>Outline</vt:lpstr>
      <vt:lpstr>Control History</vt:lpstr>
      <vt:lpstr>Traditional and Modern Control</vt:lpstr>
      <vt:lpstr>Control Theory Nomenclature (I)</vt:lpstr>
      <vt:lpstr>Control Theory Nomenclature (II)</vt:lpstr>
      <vt:lpstr>Control Of A Linear Cavity</vt:lpstr>
      <vt:lpstr>LQG Design (I)</vt:lpstr>
      <vt:lpstr>LQG Design (II)</vt:lpstr>
      <vt:lpstr>LQG Design (III)</vt:lpstr>
      <vt:lpstr>LQG Design (IV)</vt:lpstr>
      <vt:lpstr>Results</vt:lpstr>
      <vt:lpstr>Plans </vt:lpstr>
      <vt:lpstr>Our Group</vt:lpstr>
      <vt:lpstr>Thank you for your attention</vt:lpstr>
      <vt:lpstr>Anhang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mawimm</dc:creator>
  <cp:lastModifiedBy>Roland Fleddermann</cp:lastModifiedBy>
  <cp:revision>102</cp:revision>
  <dcterms:created xsi:type="dcterms:W3CDTF">2011-08-18T09:35:54Z</dcterms:created>
  <dcterms:modified xsi:type="dcterms:W3CDTF">2011-08-29T08:04:43Z</dcterms:modified>
</cp:coreProperties>
</file>