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mov" ContentType="video/unknown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331" r:id="rId3"/>
    <p:sldId id="335" r:id="rId4"/>
    <p:sldId id="336" r:id="rId5"/>
    <p:sldId id="343" r:id="rId6"/>
    <p:sldId id="337" r:id="rId7"/>
    <p:sldId id="338" r:id="rId8"/>
    <p:sldId id="332" r:id="rId9"/>
    <p:sldId id="333" r:id="rId10"/>
    <p:sldId id="334" r:id="rId11"/>
    <p:sldId id="328" r:id="rId12"/>
    <p:sldId id="329" r:id="rId13"/>
    <p:sldId id="304" r:id="rId14"/>
    <p:sldId id="330" r:id="rId15"/>
    <p:sldId id="339" r:id="rId16"/>
    <p:sldId id="340" r:id="rId17"/>
    <p:sldId id="341" r:id="rId18"/>
    <p:sldId id="34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70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6" Type="http://schemas.openxmlformats.org/officeDocument/2006/relationships/image" Target="../media/image20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8A5EE-2206-49E4-A397-5D25F43F6DC0}" type="datetimeFigureOut">
              <a:rPr lang="en-GB" smtClean="0"/>
              <a:t>22/04/2013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B94779-36C3-4A06-BE1D-FFBD8E5F87F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3352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FDA059C-5433-4A20-9CC7-F63196F30F90}" type="slidenum">
              <a:rPr lang="en-US" sz="1200">
                <a:latin typeface="Times" pitchFamily="18" charset="0"/>
              </a:rPr>
              <a:pPr/>
              <a:t>8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7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Image of a mesa (p-side) of a broad-area VCSEL like the ones used for cavity soliton laser (from University of Ulm, Ulm Photonics)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Lower image: Very high order mode in a square VCSEL.  The off-axis waves are retroreflected into the cavity by a transverse waveguide. To first approximation one can assume that this corresponds to an infinite potential barrier leading to a billiard problem in the classical limit. The very fine fringe scale of the interference indicates a very high mode order or a very high transverse wavevector. In this limit the wave pattern decides to localize along a classical period orbit (white arrows) of a ray reflected by the boundaries. We looked at polarization issue already, Babushkin_PRL_100_213901(2008), but there is interest to extend that and to look at nonclassical correlations between the beams.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Fundamental and applied aspects</a:t>
            </a:r>
          </a:p>
          <a:p>
            <a:pPr eaLnBrk="1" hangingPunct="1"/>
            <a:r>
              <a:rPr lang="en-GB" smtClean="0"/>
              <a:t>Solitons, self-organization: relevance and connections to other areas of Nonlinear Science (interdisciplinary)</a:t>
            </a:r>
          </a:p>
          <a:p>
            <a:pPr eaLnBrk="1" hangingPunct="1"/>
            <a:r>
              <a:rPr lang="en-GB" smtClean="0"/>
              <a:t>collaboration with CNQO group in Dept. of Physics, centre of complex systems at Strathclyde</a:t>
            </a:r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C307387C-9C92-4CC5-8A33-B26EDE811ED4}" type="slidenum">
              <a:rPr lang="en-US" sz="1200">
                <a:latin typeface="Times" pitchFamily="18" charset="0"/>
              </a:rPr>
              <a:pPr/>
              <a:t>10</a:t>
            </a:fld>
            <a:endParaRPr lang="en-US" sz="1200">
              <a:latin typeface="Times" pitchFamily="18" charset="0"/>
            </a:endParaRPr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smtClean="0"/>
              <a:t>Interpretation of soliton: VCSEL: planar planar cavity, only marginally stable</a:t>
            </a:r>
          </a:p>
          <a:p>
            <a:pPr eaLnBrk="1" hangingPunct="1"/>
            <a:r>
              <a:rPr lang="en-GB" smtClean="0"/>
              <a:t>Soliton = self-induced mode, self-sustained by self-lensing</a:t>
            </a:r>
          </a:p>
          <a:p>
            <a:pPr eaLnBrk="1" hangingPunct="1"/>
            <a:r>
              <a:rPr lang="en-GB" smtClean="0"/>
              <a:t>First semiconductor based cavity soliton laser was demonstrated by my group: Tanguy et al., PRL_100_013907(2008); 52 citations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dirty="0" smtClean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4C4E7F5-4520-4E37-BE9C-3B20075AA6E8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1B89953-8C25-46B4-B366-1E65F735C0B7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Magnetic colis (up to B </a:t>
            </a:r>
            <a:r>
              <a:rPr lang="de-DE" baseline="0" dirty="0" smtClean="0"/>
              <a:t> = 600 G) </a:t>
            </a:r>
            <a:r>
              <a:rPr lang="de-DE" dirty="0" smtClean="0"/>
              <a:t>to control )</a:t>
            </a:r>
            <a:r>
              <a:rPr lang="de-DE" baseline="0" dirty="0" smtClean="0"/>
              <a:t> F = 9/2 /(mF = 7/2, mF = 9/2) state B = 202 G</a:t>
            </a:r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82BE6D5-9ECB-430A-900A-F4191FC939C5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de-DE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IMPP Proposal:</a:t>
            </a:r>
            <a:endParaRPr lang="en-GB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eaLnBrk="1" hangingPunct="1">
              <a:spcBef>
                <a:spcPct val="0"/>
              </a:spcBef>
            </a:pP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will explore the various possibilities of creating many-particle entangled states either, e.g., in spin-dependent lattices, through coherent splitting of Bose-Einstein condensates or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mesoscopic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Rydberg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gates. The unique possibilities of detecting individual quantum particles can be used to characterise these states with unprecedented precision. In the matter-wave interferometers, work will be extended from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bosonic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systems to fermions, where the lack of </a:t>
            </a:r>
            <a:r>
              <a:rPr lang="en-GB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interatomic</a:t>
            </a:r>
            <a:r>
              <a:rPr lang="en-GB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interactions will also lead to increased precision. Atom interferometers can be configured as gravitational sensors with applications ranging from navigation and geodesy to gravitational wave detection</a:t>
            </a:r>
            <a:endParaRPr lang="de-DE" b="1" dirty="0" smtClean="0"/>
          </a:p>
          <a:p>
            <a:pPr eaLnBrk="1" hangingPunct="1">
              <a:spcBef>
                <a:spcPct val="0"/>
              </a:spcBef>
            </a:pPr>
            <a:endParaRPr lang="de-DE" b="1" dirty="0" smtClean="0"/>
          </a:p>
          <a:p>
            <a:pPr eaLnBrk="1" hangingPunct="1">
              <a:spcBef>
                <a:spcPct val="0"/>
              </a:spcBef>
            </a:pPr>
            <a:endParaRPr lang="de-DE" dirty="0" smtClean="0"/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FCA7CAB-EDAC-4EDC-984A-0160747E3C33}" type="slidenum">
              <a:rPr lang="de-DE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de-DE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623561-3FA7-4D20-A620-8F8985C241F1}" type="datetime1">
              <a:rPr lang="en-GB" smtClean="0"/>
              <a:t>22/04/2013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0917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3DF7DE-56F0-4768-B2DE-6A5732150360}" type="datetime1">
              <a:rPr lang="en-GB" smtClean="0"/>
              <a:t>22/04/2013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343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E7569-CA59-4A27-B34B-8109F551D1F6}" type="datetime1">
              <a:rPr lang="en-GB" smtClean="0"/>
              <a:t>22/04/2013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5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3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 lIns="91269" tIns="45635" rIns="91269" bIns="45635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C48AA0E-040D-41DE-9196-C8D304C524AB}" type="slidenum">
              <a:rPr lang="en-US" sz="1400"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de-DE" sz="1400">
              <a:latin typeface="+mn-lt"/>
            </a:endParaRPr>
          </a:p>
        </p:txBody>
      </p:sp>
      <p:sp>
        <p:nvSpPr>
          <p:cNvPr id="6" name="Fußzeilenplatzhalter 14"/>
          <p:cNvSpPr>
            <a:spLocks noGrp="1"/>
          </p:cNvSpPr>
          <p:nvPr/>
        </p:nvSpPr>
        <p:spPr>
          <a:xfrm>
            <a:off x="0" y="0"/>
            <a:ext cx="0" cy="0"/>
          </a:xfrm>
        </p:spPr>
        <p:txBody>
          <a:bodyPr lIns="91269" tIns="45635" rIns="91269" bIns="45635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>
              <a:latin typeface="+mn-lt"/>
            </a:endParaRPr>
          </a:p>
        </p:txBody>
      </p:sp>
      <p:sp>
        <p:nvSpPr>
          <p:cNvPr id="7" name="Rechteck 9"/>
          <p:cNvSpPr/>
          <p:nvPr userDrawn="1"/>
        </p:nvSpPr>
        <p:spPr>
          <a:xfrm>
            <a:off x="179388" y="6092825"/>
            <a:ext cx="8713787" cy="46038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Rechteck 9"/>
          <p:cNvSpPr/>
          <p:nvPr userDrawn="1"/>
        </p:nvSpPr>
        <p:spPr>
          <a:xfrm>
            <a:off x="250825" y="836649"/>
            <a:ext cx="8713788" cy="460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69" tIns="45635" rIns="91269" bIns="45635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1" name="Slide Number Placeholder 11"/>
          <p:cNvSpPr>
            <a:spLocks noGrp="1"/>
          </p:cNvSpPr>
          <p:nvPr>
            <p:ph type="sldNum" sz="quarter" idx="10"/>
          </p:nvPr>
        </p:nvSpPr>
        <p:spPr>
          <a:xfrm>
            <a:off x="7010400" y="6492911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75B16B-71F1-46D4-BC93-41A7CF62A51A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83671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041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648072"/>
          </a:xfrm>
        </p:spPr>
        <p:txBody>
          <a:bodyPr>
            <a:noAutofit/>
          </a:bodyPr>
          <a:lstStyle>
            <a:lvl1pPr>
              <a:defRPr sz="4000" b="1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76064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1pPr>
            <a:lvl2pPr>
              <a:defRPr sz="24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20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3pPr>
            <a:lvl4pPr>
              <a:defRPr sz="18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4pPr>
            <a:lvl5pPr>
              <a:defRPr sz="1800">
                <a:solidFill>
                  <a:srgbClr val="002060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0F07D-C9CC-4E3D-BD33-DF26C1807184}" type="datetime1">
              <a:rPr lang="en-GB" smtClean="0"/>
              <a:t>22/04/2013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e 15"/>
          <p:cNvSpPr>
            <a:spLocks noChangeShapeType="1"/>
          </p:cNvSpPr>
          <p:nvPr userDrawn="1"/>
        </p:nvSpPr>
        <p:spPr bwMode="auto">
          <a:xfrm>
            <a:off x="533400" y="838200"/>
            <a:ext cx="8077200" cy="0"/>
          </a:xfrm>
          <a:prstGeom prst="line">
            <a:avLst/>
          </a:prstGeom>
          <a:noFill/>
          <a:ln w="57150" cmpd="thickThin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2986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C29B1A-7106-47DC-8AD1-00234B7FAE45}" type="datetime1">
              <a:rPr lang="en-GB" smtClean="0"/>
              <a:t>22/04/2013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995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927B6-5905-4893-BC97-15093E06492A}" type="datetime1">
              <a:rPr lang="en-GB" smtClean="0"/>
              <a:t>22/04/2013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526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5BD67-7F95-4D84-871B-A877A8EC7884}" type="datetime1">
              <a:rPr lang="en-GB" smtClean="0"/>
              <a:t>22/04/2013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670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3B881-6A45-4F16-BAE1-E7AC79E177DA}" type="datetime1">
              <a:rPr lang="en-GB" smtClean="0"/>
              <a:t>22/04/2013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6342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4533D0-5FEC-4313-B84D-CF992220D9D4}" type="datetime1">
              <a:rPr lang="en-GB" smtClean="0"/>
              <a:t>22/04/2013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592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310CF-525A-4112-933E-69D213686C10}" type="datetime1">
              <a:rPr lang="en-GB" smtClean="0"/>
              <a:t>22/04/2013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299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C9286-7B35-4AC6-947C-5C5AFA6DA27D}" type="datetime1">
              <a:rPr lang="en-GB" smtClean="0"/>
              <a:t>22/04/2013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527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9AD30E-EFC2-43B8-8405-5092EE0B5A48}" type="datetime1">
              <a:rPr lang="en-GB" smtClean="0"/>
              <a:t>22/04/2013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20F048-5E21-42E9-8F3B-9D6CCCBDBF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98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wmf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43.png"/><Relationship Id="rId3" Type="http://schemas.microsoft.com/office/2007/relationships/media" Target="../media/media2.mov"/><Relationship Id="rId7" Type="http://schemas.openxmlformats.org/officeDocument/2006/relationships/image" Target="../media/image39.png"/><Relationship Id="rId12" Type="http://schemas.openxmlformats.org/officeDocument/2006/relationships/image" Target="../media/image42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8.png"/><Relationship Id="rId4" Type="http://schemas.openxmlformats.org/officeDocument/2006/relationships/video" Target="../media/media2.mov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hyperlink" Target="http://dx.doi.org/10.1038/NNANO.2013.47" TargetMode="External"/><Relationship Id="rId7" Type="http://schemas.openxmlformats.org/officeDocument/2006/relationships/image" Target="../media/image52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6.emf"/><Relationship Id="rId7" Type="http://schemas.openxmlformats.org/officeDocument/2006/relationships/image" Target="../media/image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wmf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8.bin"/><Relationship Id="rId3" Type="http://schemas.openxmlformats.org/officeDocument/2006/relationships/image" Target="../media/image21.emf"/><Relationship Id="rId7" Type="http://schemas.openxmlformats.org/officeDocument/2006/relationships/oleObject" Target="../embeddings/oleObject5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0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7.bin"/><Relationship Id="rId5" Type="http://schemas.openxmlformats.org/officeDocument/2006/relationships/oleObject" Target="../embeddings/oleObject4.bin"/><Relationship Id="rId15" Type="http://schemas.openxmlformats.org/officeDocument/2006/relationships/oleObject" Target="../embeddings/oleObject9.bin"/><Relationship Id="rId10" Type="http://schemas.openxmlformats.org/officeDocument/2006/relationships/image" Target="../media/image17.wmf"/><Relationship Id="rId4" Type="http://schemas.openxmlformats.org/officeDocument/2006/relationships/image" Target="../media/image22.emf"/><Relationship Id="rId9" Type="http://schemas.openxmlformats.org/officeDocument/2006/relationships/oleObject" Target="../embeddings/oleObject6.bin"/><Relationship Id="rId14" Type="http://schemas.openxmlformats.org/officeDocument/2006/relationships/image" Target="../media/image1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594" y="2780928"/>
            <a:ext cx="7772400" cy="1470025"/>
          </a:xfrm>
        </p:spPr>
        <p:txBody>
          <a:bodyPr/>
          <a:lstStyle/>
          <a:p>
            <a:r>
              <a:rPr lang="en-GB" b="1" dirty="0" smtClean="0">
                <a:solidFill>
                  <a:srgbClr val="002060"/>
                </a:solidFill>
              </a:rPr>
              <a:t>Strathclyde Optics Division</a:t>
            </a:r>
            <a:endParaRPr lang="en-GB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437112"/>
            <a:ext cx="6400800" cy="1944216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Overview by</a:t>
            </a:r>
          </a:p>
          <a:p>
            <a:r>
              <a:rPr lang="en-GB" sz="2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Erling Riis</a:t>
            </a:r>
            <a:endParaRPr lang="en-GB" sz="2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588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6005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Cavity solitons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1844824"/>
            <a:ext cx="3511550" cy="327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088" y="4889500"/>
            <a:ext cx="4398962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275" y="1700808"/>
            <a:ext cx="4181475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9"/>
          <p:cNvSpPr txBox="1">
            <a:spLocks noChangeArrowheads="1"/>
          </p:cNvSpPr>
          <p:nvPr/>
        </p:nvSpPr>
        <p:spPr bwMode="auto">
          <a:xfrm>
            <a:off x="354013" y="980728"/>
            <a:ext cx="8558212" cy="40640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0800" tIns="50400" rIns="100800" bIns="504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b="1"/>
              <a:t>cavity soliton</a:t>
            </a:r>
            <a:r>
              <a:rPr lang="de-DE"/>
              <a:t> = (spatially) self-localized, bistable solitary wave in a cavity </a:t>
            </a:r>
            <a:endParaRPr lang="en-US"/>
          </a:p>
        </p:txBody>
      </p:sp>
      <p:sp>
        <p:nvSpPr>
          <p:cNvPr id="5128" name="Text Box 10"/>
          <p:cNvSpPr txBox="1">
            <a:spLocks noChangeArrowheads="1"/>
          </p:cNvSpPr>
          <p:nvPr/>
        </p:nvSpPr>
        <p:spPr bwMode="auto">
          <a:xfrm>
            <a:off x="747713" y="3267919"/>
            <a:ext cx="332581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0" tIns="43200" rIns="86400" bIns="432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800"/>
              <a:t>Pumped laser aperture 200 </a:t>
            </a:r>
            <a:r>
              <a:rPr lang="en-GB" sz="1800">
                <a:sym typeface="Symbol" pitchFamily="18" charset="2"/>
              </a:rPr>
              <a:t></a:t>
            </a:r>
            <a:r>
              <a:rPr lang="en-GB" sz="1800">
                <a:cs typeface="Arial" pitchFamily="34" charset="0"/>
                <a:sym typeface="Symbol" pitchFamily="18" charset="2"/>
              </a:rPr>
              <a:t>m</a:t>
            </a:r>
          </a:p>
        </p:txBody>
      </p:sp>
      <p:sp>
        <p:nvSpPr>
          <p:cNvPr id="5129" name="Line 11"/>
          <p:cNvSpPr>
            <a:spLocks noChangeShapeType="1"/>
          </p:cNvSpPr>
          <p:nvPr/>
        </p:nvSpPr>
        <p:spPr bwMode="auto">
          <a:xfrm>
            <a:off x="263525" y="3453656"/>
            <a:ext cx="4429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0" name="Line 12"/>
          <p:cNvSpPr>
            <a:spLocks noChangeShapeType="1"/>
          </p:cNvSpPr>
          <p:nvPr/>
        </p:nvSpPr>
        <p:spPr bwMode="auto">
          <a:xfrm flipH="1">
            <a:off x="4044950" y="3466356"/>
            <a:ext cx="5127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1" name="Line 13"/>
          <p:cNvSpPr>
            <a:spLocks noChangeShapeType="1"/>
          </p:cNvSpPr>
          <p:nvPr/>
        </p:nvSpPr>
        <p:spPr bwMode="auto">
          <a:xfrm>
            <a:off x="1841500" y="2605931"/>
            <a:ext cx="2063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2" name="Line 14"/>
          <p:cNvSpPr>
            <a:spLocks noChangeShapeType="1"/>
          </p:cNvSpPr>
          <p:nvPr/>
        </p:nvSpPr>
        <p:spPr bwMode="auto">
          <a:xfrm flipH="1">
            <a:off x="2201863" y="2607519"/>
            <a:ext cx="2635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3" name="Text Box 15"/>
          <p:cNvSpPr txBox="1">
            <a:spLocks noChangeArrowheads="1"/>
          </p:cNvSpPr>
          <p:nvPr/>
        </p:nvSpPr>
        <p:spPr bwMode="auto">
          <a:xfrm>
            <a:off x="1711325" y="2132856"/>
            <a:ext cx="1255713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0" tIns="43200" rIns="86400" bIns="432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800"/>
              <a:t>Soliton 5 </a:t>
            </a:r>
            <a:r>
              <a:rPr lang="en-GB" sz="1800">
                <a:sym typeface="Symbol" pitchFamily="18" charset="2"/>
              </a:rPr>
              <a:t></a:t>
            </a:r>
          </a:p>
        </p:txBody>
      </p:sp>
      <p:sp>
        <p:nvSpPr>
          <p:cNvPr id="5134" name="Text Box 16"/>
          <p:cNvSpPr txBox="1">
            <a:spLocks noChangeArrowheads="1"/>
          </p:cNvSpPr>
          <p:nvPr/>
        </p:nvSpPr>
        <p:spPr bwMode="auto">
          <a:xfrm>
            <a:off x="3051175" y="1484784"/>
            <a:ext cx="5159375" cy="4286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lIns="86400" tIns="43200" rIns="86400" bIns="432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/>
              <a:t>Each of the solitons is a </a:t>
            </a:r>
            <a:r>
              <a:rPr lang="en-GB" b="1">
                <a:solidFill>
                  <a:srgbClr val="FF0000"/>
                </a:solidFill>
              </a:rPr>
              <a:t>bistable</a:t>
            </a:r>
            <a:r>
              <a:rPr lang="en-GB"/>
              <a:t> microlaser</a:t>
            </a:r>
          </a:p>
        </p:txBody>
      </p:sp>
      <p:sp>
        <p:nvSpPr>
          <p:cNvPr id="5135" name="Line 17"/>
          <p:cNvSpPr>
            <a:spLocks noChangeShapeType="1"/>
          </p:cNvSpPr>
          <p:nvPr/>
        </p:nvSpPr>
        <p:spPr bwMode="auto">
          <a:xfrm flipV="1">
            <a:off x="6899275" y="3587750"/>
            <a:ext cx="0" cy="388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6" name="Line 18"/>
          <p:cNvSpPr>
            <a:spLocks noChangeShapeType="1"/>
          </p:cNvSpPr>
          <p:nvPr/>
        </p:nvSpPr>
        <p:spPr bwMode="auto">
          <a:xfrm>
            <a:off x="5472113" y="3587750"/>
            <a:ext cx="0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7" name="Line 19"/>
          <p:cNvSpPr>
            <a:spLocks noChangeShapeType="1"/>
          </p:cNvSpPr>
          <p:nvPr/>
        </p:nvSpPr>
        <p:spPr bwMode="auto">
          <a:xfrm flipV="1">
            <a:off x="8126413" y="2514600"/>
            <a:ext cx="14287" cy="195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8" name="Line 20"/>
          <p:cNvSpPr>
            <a:spLocks noChangeShapeType="1"/>
          </p:cNvSpPr>
          <p:nvPr/>
        </p:nvSpPr>
        <p:spPr bwMode="auto">
          <a:xfrm flipV="1">
            <a:off x="7954963" y="2732088"/>
            <a:ext cx="0" cy="3889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39" name="Line 21"/>
          <p:cNvSpPr>
            <a:spLocks noChangeShapeType="1"/>
          </p:cNvSpPr>
          <p:nvPr/>
        </p:nvSpPr>
        <p:spPr bwMode="auto">
          <a:xfrm flipV="1">
            <a:off x="7491413" y="3057525"/>
            <a:ext cx="0" cy="38893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40" name="Line 22"/>
          <p:cNvSpPr>
            <a:spLocks noChangeShapeType="1"/>
          </p:cNvSpPr>
          <p:nvPr/>
        </p:nvSpPr>
        <p:spPr bwMode="auto">
          <a:xfrm>
            <a:off x="6283325" y="3179763"/>
            <a:ext cx="0" cy="2508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41" name="Line 23"/>
          <p:cNvSpPr>
            <a:spLocks noChangeShapeType="1"/>
          </p:cNvSpPr>
          <p:nvPr/>
        </p:nvSpPr>
        <p:spPr bwMode="auto">
          <a:xfrm>
            <a:off x="7240588" y="2417763"/>
            <a:ext cx="0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42" name="Line 24"/>
          <p:cNvSpPr>
            <a:spLocks noChangeShapeType="1"/>
          </p:cNvSpPr>
          <p:nvPr/>
        </p:nvSpPr>
        <p:spPr bwMode="auto">
          <a:xfrm>
            <a:off x="6886575" y="2773363"/>
            <a:ext cx="0" cy="4302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lIns="86400" tIns="43200" rIns="86400" bIns="43200">
            <a:spAutoFit/>
          </a:bodyPr>
          <a:lstStyle/>
          <a:p>
            <a:endParaRPr lang="en-GB"/>
          </a:p>
        </p:txBody>
      </p:sp>
      <p:sp>
        <p:nvSpPr>
          <p:cNvPr id="5143" name="Text Box 25"/>
          <p:cNvSpPr txBox="1">
            <a:spLocks noChangeArrowheads="1"/>
          </p:cNvSpPr>
          <p:nvPr/>
        </p:nvSpPr>
        <p:spPr bwMode="auto">
          <a:xfrm>
            <a:off x="0" y="4482356"/>
            <a:ext cx="4562475" cy="103822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lIns="86400" tIns="43200" rIns="86400" bIns="432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b="1" i="1">
                <a:solidFill>
                  <a:srgbClr val="FF0000"/>
                </a:solidFill>
              </a:rPr>
              <a:t>All-optical</a:t>
            </a:r>
            <a:r>
              <a:rPr lang="en-GB"/>
              <a:t> manipulation and control:</a:t>
            </a:r>
          </a:p>
          <a:p>
            <a:r>
              <a:rPr lang="en-GB"/>
              <a:t>Demonstration of all 8=2</a:t>
            </a:r>
            <a:r>
              <a:rPr lang="en-GB" baseline="30000"/>
              <a:t>3</a:t>
            </a:r>
            <a:r>
              <a:rPr lang="en-GB"/>
              <a:t> bit states of three solitons by </a:t>
            </a:r>
            <a:r>
              <a:rPr lang="en-GB" b="1">
                <a:solidFill>
                  <a:srgbClr val="FF0000"/>
                </a:solidFill>
              </a:rPr>
              <a:t>external laser (red)</a:t>
            </a:r>
          </a:p>
        </p:txBody>
      </p:sp>
      <p:sp>
        <p:nvSpPr>
          <p:cNvPr id="5144" name="Text Box 26"/>
          <p:cNvSpPr txBox="1">
            <a:spLocks noChangeArrowheads="1"/>
          </p:cNvSpPr>
          <p:nvPr/>
        </p:nvSpPr>
        <p:spPr bwMode="auto">
          <a:xfrm>
            <a:off x="163513" y="5661248"/>
            <a:ext cx="426720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0" tIns="43200" rIns="86400" bIns="432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GB"/>
              <a:t> All-optical processing</a:t>
            </a:r>
          </a:p>
          <a:p>
            <a:pPr>
              <a:buFont typeface="Wingdings" pitchFamily="2" charset="2"/>
              <a:buChar char="Ø"/>
            </a:pPr>
            <a:r>
              <a:rPr lang="en-GB"/>
              <a:t> Fundamentals of self-organization</a:t>
            </a:r>
            <a:br>
              <a:rPr lang="en-GB"/>
            </a:br>
            <a:r>
              <a:rPr lang="en-GB"/>
              <a:t>    (interdisciplinary)</a:t>
            </a:r>
          </a:p>
        </p:txBody>
      </p:sp>
    </p:spTree>
    <p:extLst>
      <p:ext uri="{BB962C8B-B14F-4D97-AF65-F5344CB8AC3E}">
        <p14:creationId xmlns:p14="http://schemas.microsoft.com/office/powerpoint/2010/main" val="79667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Young’s double </a:t>
            </a:r>
            <a:r>
              <a:rPr lang="en-GB" dirty="0" smtClean="0"/>
              <a:t>slit with atoms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4824536" cy="5760640"/>
          </a:xfrm>
        </p:spPr>
        <p:txBody>
          <a:bodyPr>
            <a:normAutofit/>
          </a:bodyPr>
          <a:lstStyle/>
          <a:p>
            <a:r>
              <a:rPr lang="en-GB" sz="2000" dirty="0"/>
              <a:t>Two </a:t>
            </a:r>
            <a:r>
              <a:rPr lang="en-GB" sz="2000" dirty="0" smtClean="0"/>
              <a:t>separate BECs in magnetic trap with optical dipole barrier</a:t>
            </a:r>
          </a:p>
          <a:p>
            <a:r>
              <a:rPr lang="en-GB" sz="2000" dirty="0" smtClean="0"/>
              <a:t>Spaced by up to 0.25 mm</a:t>
            </a:r>
          </a:p>
          <a:p>
            <a:r>
              <a:rPr lang="en-GB" sz="2000" dirty="0" smtClean="0"/>
              <a:t>Released and magnetically levitated</a:t>
            </a:r>
          </a:p>
          <a:p>
            <a:r>
              <a:rPr lang="en-GB" sz="2000" dirty="0" smtClean="0"/>
              <a:t>Allowed </a:t>
            </a:r>
            <a:r>
              <a:rPr lang="en-GB" sz="2000" dirty="0"/>
              <a:t>to </a:t>
            </a:r>
            <a:r>
              <a:rPr lang="en-GB" sz="2000" dirty="0" smtClean="0"/>
              <a:t>interfere</a:t>
            </a:r>
          </a:p>
          <a:p>
            <a:r>
              <a:rPr lang="en-GB" sz="2000" dirty="0" smtClean="0"/>
              <a:t>Observe with absorption imaging</a:t>
            </a:r>
          </a:p>
          <a:p>
            <a:r>
              <a:rPr lang="en-GB" sz="2000" dirty="0" smtClean="0"/>
              <a:t>High visibility fringes</a:t>
            </a:r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4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2" t="33170" r="5731" b="33415"/>
          <a:stretch/>
        </p:blipFill>
        <p:spPr bwMode="auto">
          <a:xfrm>
            <a:off x="5004048" y="980728"/>
            <a:ext cx="3835400" cy="965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92" t="66364" r="5731" b="440"/>
          <a:stretch/>
        </p:blipFill>
        <p:spPr bwMode="auto">
          <a:xfrm>
            <a:off x="5004048" y="1946722"/>
            <a:ext cx="3835400" cy="959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107504" y="3789040"/>
            <a:ext cx="5760640" cy="2971492"/>
            <a:chOff x="107504" y="3789040"/>
            <a:chExt cx="5760640" cy="2971492"/>
          </a:xfrm>
        </p:grpSpPr>
        <p:grpSp>
          <p:nvGrpSpPr>
            <p:cNvPr id="6" name="Group 5"/>
            <p:cNvGrpSpPr/>
            <p:nvPr/>
          </p:nvGrpSpPr>
          <p:grpSpPr>
            <a:xfrm>
              <a:off x="107504" y="3789040"/>
              <a:ext cx="5410056" cy="2792722"/>
              <a:chOff x="323528" y="836712"/>
              <a:chExt cx="6058128" cy="3687370"/>
            </a:xfrm>
          </p:grpSpPr>
          <p:pic>
            <p:nvPicPr>
              <p:cNvPr id="7" name="Picture 6" descr="C:\Users\aidan\Desktop\Fringe1.png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23528" y="928239"/>
                <a:ext cx="6058128" cy="3220841"/>
              </a:xfrm>
              <a:prstGeom prst="rect">
                <a:avLst/>
              </a:prstGeom>
              <a:noFill/>
            </p:spPr>
          </p:pic>
          <p:sp>
            <p:nvSpPr>
              <p:cNvPr id="8" name="Rectangle 9"/>
              <p:cNvSpPr>
                <a:spLocks noChangeArrowheads="1"/>
              </p:cNvSpPr>
              <p:nvPr/>
            </p:nvSpPr>
            <p:spPr bwMode="auto">
              <a:xfrm>
                <a:off x="589334" y="836712"/>
                <a:ext cx="1549467" cy="4511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n-GB" sz="1600" dirty="0" smtClean="0">
                    <a:latin typeface="Arial" charset="0"/>
                  </a:rPr>
                  <a:t>1500</a:t>
                </a:r>
                <a:r>
                  <a:rPr lang="en-GB" sz="1600" dirty="0" smtClean="0">
                    <a:latin typeface="Arial" charset="0"/>
                    <a:sym typeface="Symbol" charset="2"/>
                  </a:rPr>
                  <a:t>750</a:t>
                </a:r>
                <a:r>
                  <a:rPr lang="en-GB" sz="1600" dirty="0" smtClean="0">
                    <a:latin typeface="Symbol" charset="2"/>
                    <a:sym typeface="Symbol" charset="2"/>
                  </a:rPr>
                  <a:t>m</a:t>
                </a:r>
                <a:r>
                  <a:rPr lang="en-GB" sz="1600" dirty="0" smtClean="0">
                    <a:latin typeface="Arial" charset="0"/>
                    <a:sym typeface="Symbol" charset="2"/>
                  </a:rPr>
                  <a:t>m</a:t>
                </a:r>
                <a:endParaRPr lang="en-GB" sz="1600" dirty="0">
                  <a:latin typeface="Arial" charset="0"/>
                  <a:sym typeface="Symbol" charset="2"/>
                </a:endParaRPr>
              </a:p>
            </p:txBody>
          </p:sp>
          <p:sp>
            <p:nvSpPr>
              <p:cNvPr id="9" name="Text Box 10"/>
              <p:cNvSpPr txBox="1">
                <a:spLocks noChangeArrowheads="1"/>
              </p:cNvSpPr>
              <p:nvPr/>
            </p:nvSpPr>
            <p:spPr bwMode="auto">
              <a:xfrm>
                <a:off x="648394" y="4077072"/>
                <a:ext cx="3312184" cy="44701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/>
            </p:spPr>
            <p:txBody>
              <a:bodyPr wrap="none">
                <a:spAutoFit/>
              </a:bodyPr>
              <a:lstStyle/>
              <a:p>
                <a:pPr algn="l"/>
                <a:r>
                  <a:rPr lang="en-GB" sz="1600" dirty="0">
                    <a:solidFill>
                      <a:schemeClr val="accent2"/>
                    </a:solidFill>
                    <a:latin typeface="Arial" charset="0"/>
                  </a:rPr>
                  <a:t>Optical </a:t>
                </a:r>
                <a:r>
                  <a:rPr lang="en-GB" sz="1600" dirty="0" smtClean="0">
                    <a:solidFill>
                      <a:schemeClr val="accent2"/>
                    </a:solidFill>
                    <a:latin typeface="Arial" charset="0"/>
                  </a:rPr>
                  <a:t>plug+160ms </a:t>
                </a:r>
                <a:r>
                  <a:rPr lang="en-GB" sz="1600" dirty="0">
                    <a:solidFill>
                      <a:schemeClr val="accent2"/>
                    </a:solidFill>
                    <a:latin typeface="Arial" charset="0"/>
                  </a:rPr>
                  <a:t>‘levitation’</a:t>
                </a:r>
                <a:endParaRPr lang="en-US" sz="1600" dirty="0">
                  <a:solidFill>
                    <a:schemeClr val="accent2"/>
                  </a:solidFill>
                  <a:latin typeface="Arial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382498" y="5781542"/>
              <a:ext cx="1779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i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95% contrast</a:t>
              </a:r>
              <a:endParaRPr lang="en-GB" sz="2000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98838" y="6237312"/>
              <a:ext cx="22693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GB" sz="1400" dirty="0" err="1" smtClean="0">
                  <a:latin typeface="Arial" pitchFamily="34" charset="0"/>
                  <a:cs typeface="Arial" pitchFamily="34" charset="0"/>
                </a:rPr>
                <a:t>Zawadzki</a:t>
              </a:r>
              <a:r>
                <a:rPr lang="en-GB" sz="14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en-GB" sz="1400" i="1" dirty="0" smtClean="0">
                  <a:latin typeface="Arial" pitchFamily="34" charset="0"/>
                  <a:cs typeface="Arial" pitchFamily="34" charset="0"/>
                </a:rPr>
                <a:t>et al </a:t>
              </a:r>
              <a:r>
                <a:rPr lang="en-GB" sz="1400" dirty="0" smtClean="0">
                  <a:latin typeface="Arial" pitchFamily="34" charset="0"/>
                  <a:cs typeface="Arial" pitchFamily="34" charset="0"/>
                </a:rPr>
                <a:t>PRA </a:t>
              </a:r>
              <a:r>
                <a:rPr lang="en-GB" sz="1400" b="1" dirty="0">
                  <a:latin typeface="Arial" pitchFamily="34" charset="0"/>
                  <a:cs typeface="Arial" pitchFamily="34" charset="0"/>
                </a:rPr>
                <a:t>81</a:t>
              </a:r>
              <a:r>
                <a:rPr lang="en-GB" sz="1400" dirty="0">
                  <a:latin typeface="Arial" pitchFamily="34" charset="0"/>
                  <a:cs typeface="Arial" pitchFamily="34" charset="0"/>
                </a:rPr>
                <a:t>, 043608 (2010)</a:t>
              </a:r>
            </a:p>
          </p:txBody>
        </p:sp>
      </p:grpSp>
      <p:sp>
        <p:nvSpPr>
          <p:cNvPr id="12" name="Content Placeholder 2"/>
          <p:cNvSpPr txBox="1">
            <a:spLocks/>
          </p:cNvSpPr>
          <p:nvPr/>
        </p:nvSpPr>
        <p:spPr>
          <a:xfrm>
            <a:off x="5508104" y="3122568"/>
            <a:ext cx="3528392" cy="3637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/>
              <a:t>Need to demonstrate control of phase of two condensates</a:t>
            </a:r>
          </a:p>
          <a:p>
            <a:r>
              <a:rPr lang="en-GB" sz="2000" dirty="0" smtClean="0"/>
              <a:t>Independent control of phase of one component </a:t>
            </a:r>
            <a:r>
              <a:rPr lang="en-GB" sz="2000" dirty="0" smtClean="0">
                <a:sym typeface="Wingdings" pitchFamily="2" charset="2"/>
              </a:rPr>
              <a:t> measurement device</a:t>
            </a:r>
            <a:endParaRPr lang="en-GB" sz="2000" dirty="0" smtClean="0"/>
          </a:p>
          <a:p>
            <a:endParaRPr lang="en-GB" sz="2000" dirty="0" smtClean="0"/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88352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055G_Bb23G1 (1)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87824" y="4509120"/>
            <a:ext cx="2160240" cy="2160240"/>
          </a:xfrm>
          <a:prstGeom prst="rect">
            <a:avLst/>
          </a:prstGeom>
        </p:spPr>
      </p:pic>
      <p:pic>
        <p:nvPicPr>
          <p:cNvPr id="6" name="Induce-2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24128" y="950289"/>
            <a:ext cx="3245346" cy="21289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Inductively coupled ring traps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79512" y="980728"/>
                <a:ext cx="5616624" cy="5760640"/>
              </a:xfrm>
            </p:spPr>
            <p:txBody>
              <a:bodyPr>
                <a:normAutofit/>
              </a:bodyPr>
              <a:lstStyle/>
              <a:p>
                <a:pPr>
                  <a:spcBef>
                    <a:spcPts val="3600"/>
                  </a:spcBef>
                </a:pPr>
                <a:r>
                  <a:rPr lang="en-GB" sz="2400" dirty="0" err="1" smtClean="0"/>
                  <a:t>Sagnac</a:t>
                </a:r>
                <a:r>
                  <a:rPr lang="en-GB" sz="2400" dirty="0" smtClean="0"/>
                  <a:t> interferometer? </a:t>
                </a:r>
              </a:p>
              <a:p>
                <a:pPr>
                  <a:spcBef>
                    <a:spcPts val="1200"/>
                  </a:spcBef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2000" i="1">
                        <a:latin typeface="Cambria Math"/>
                        <a:ea typeface="Cambria Math"/>
                      </a:rPr>
                      <m:t>Δ</m:t>
                    </m:r>
                    <m:r>
                      <a:rPr lang="el-GR" sz="2000" i="1">
                        <a:latin typeface="Cambria Math"/>
                        <a:ea typeface="Cambria Math"/>
                      </a:rPr>
                      <m:t>𝜑</m:t>
                    </m:r>
                    <m:r>
                      <a:rPr lang="en-GB" sz="2000" i="1">
                        <a:latin typeface="Cambria Math"/>
                        <a:ea typeface="Cambria Math"/>
                      </a:rPr>
                      <m:t>=</m:t>
                    </m:r>
                    <m:acc>
                      <m:accPr>
                        <m:chr m:val="⃗"/>
                        <m:ctrlPr>
                          <a:rPr lang="el-GR" sz="20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  <a:ea typeface="Cambria Math"/>
                          </a:rPr>
                          <m:t>Ω</m:t>
                        </m:r>
                      </m:e>
                    </m:acc>
                    <m:r>
                      <a:rPr lang="el-GR" sz="2000" i="1">
                        <a:latin typeface="Cambria Math"/>
                        <a:ea typeface="Cambria Math"/>
                      </a:rPr>
                      <m:t>∙</m:t>
                    </m:r>
                    <m:acc>
                      <m:accPr>
                        <m:chr m:val="⃗"/>
                        <m:ctrlPr>
                          <a:rPr lang="el-GR" sz="2000" i="1">
                            <a:latin typeface="Cambria Math"/>
                            <a:ea typeface="Cambria Math"/>
                          </a:rPr>
                        </m:ctrlPr>
                      </m:accPr>
                      <m:e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𝐴</m:t>
                        </m:r>
                      </m:e>
                    </m:acc>
                    <m:f>
                      <m:fPr>
                        <m:ctrlPr>
                          <a:rPr lang="en-GB" sz="2000" i="1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2</m:t>
                        </m:r>
                        <m:sSub>
                          <m:sSubPr>
                            <m:ctrlPr>
                              <a:rPr lang="en-GB" sz="20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𝐸</m:t>
                            </m:r>
                          </m:e>
                          <m:sub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𝑟</m:t>
                            </m:r>
                          </m:sub>
                        </m:sSub>
                      </m:num>
                      <m:den>
                        <m:r>
                          <a:rPr lang="en-GB" sz="2000" i="1">
                            <a:latin typeface="Cambria Math"/>
                            <a:ea typeface="Cambria Math"/>
                          </a:rPr>
                          <m:t>ℏ </m:t>
                        </m:r>
                        <m:sSup>
                          <m:sSupPr>
                            <m:ctrlPr>
                              <a:rPr lang="en-GB" sz="2000" i="1">
                                <a:latin typeface="Cambria Math"/>
                                <a:ea typeface="Cambria Math"/>
                              </a:rPr>
                            </m:ctrlPr>
                          </m:sSupPr>
                          <m:e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𝑐</m:t>
                            </m:r>
                          </m:e>
                          <m:sup>
                            <m:r>
                              <a:rPr lang="en-GB" sz="2000" i="1">
                                <a:latin typeface="Cambria Math"/>
                                <a:ea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400" dirty="0" smtClean="0"/>
              </a:p>
              <a:p>
                <a:pPr>
                  <a:spcBef>
                    <a:spcPts val="1800"/>
                  </a:spcBef>
                </a:pPr>
                <a:r>
                  <a:rPr lang="en-GB" sz="2400" dirty="0" smtClean="0"/>
                  <a:t>Time averaged potential: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sz="2000" dirty="0" smtClean="0"/>
                  <a:t>Smooth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sz="2000" dirty="0" smtClean="0"/>
                  <a:t>Adiabatic</a:t>
                </a:r>
              </a:p>
              <a:p>
                <a:pPr lvl="1">
                  <a:spcBef>
                    <a:spcPts val="600"/>
                  </a:spcBef>
                </a:pPr>
                <a:r>
                  <a:rPr lang="en-GB" sz="2000" dirty="0" smtClean="0"/>
                  <a:t>Scalable</a:t>
                </a:r>
              </a:p>
              <a:p>
                <a:pPr lvl="1">
                  <a:spcBef>
                    <a:spcPts val="600"/>
                  </a:spcBef>
                </a:pPr>
                <a:endParaRPr lang="en-GB" sz="2000" dirty="0" smtClean="0"/>
              </a:p>
              <a:p>
                <a:pPr lvl="1">
                  <a:spcBef>
                    <a:spcPts val="1800"/>
                  </a:spcBef>
                </a:pPr>
                <a:endParaRPr lang="en-GB" sz="2000" dirty="0" smtClean="0"/>
              </a:p>
              <a:p>
                <a:endParaRPr lang="en-GB" sz="24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512" y="980728"/>
                <a:ext cx="5616624" cy="5760640"/>
              </a:xfrm>
              <a:blipFill rotWithShape="1">
                <a:blip r:embed="rId8"/>
                <a:stretch>
                  <a:fillRect l="-1410" t="-7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4" descr="http://photonics.phys.strath.ac.uk/wp-content/uploads/2011/09/Ring_Experiment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1077"/>
          <a:stretch/>
        </p:blipFill>
        <p:spPr bwMode="auto">
          <a:xfrm>
            <a:off x="1137484" y="4744750"/>
            <a:ext cx="1600656" cy="168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2162355" y="4744750"/>
            <a:ext cx="1689565" cy="509012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2277769" y="5930635"/>
            <a:ext cx="1502143" cy="576064"/>
          </a:xfrm>
          <a:prstGeom prst="line">
            <a:avLst/>
          </a:prstGeom>
          <a:ln w="28575" cap="rnd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Line 5"/>
          <p:cNvSpPr>
            <a:spLocks noChangeShapeType="1"/>
          </p:cNvSpPr>
          <p:nvPr/>
        </p:nvSpPr>
        <p:spPr bwMode="auto">
          <a:xfrm flipH="1">
            <a:off x="1475755" y="3955132"/>
            <a:ext cx="539750" cy="0"/>
          </a:xfrm>
          <a:prstGeom prst="line">
            <a:avLst/>
          </a:prstGeom>
          <a:noFill/>
          <a:ln w="25400" cap="flat">
            <a:solidFill>
              <a:srgbClr val="FFFFFF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6" name="TextBox 15"/>
          <p:cNvSpPr txBox="1"/>
          <p:nvPr/>
        </p:nvSpPr>
        <p:spPr>
          <a:xfrm>
            <a:off x="19059" y="6397297"/>
            <a:ext cx="3059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>
                <a:latin typeface="Arial" pitchFamily="34" charset="0"/>
                <a:cs typeface="Arial" pitchFamily="34" charset="0"/>
              </a:rPr>
              <a:t>Pritchard </a:t>
            </a:r>
            <a:r>
              <a:rPr lang="en-GB" sz="1200" i="1" dirty="0" smtClean="0">
                <a:latin typeface="Arial" pitchFamily="34" charset="0"/>
                <a:cs typeface="Arial" pitchFamily="34" charset="0"/>
              </a:rPr>
              <a:t>et al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., </a:t>
            </a:r>
          </a:p>
          <a:p>
            <a:r>
              <a:rPr lang="en-GB" sz="1200" i="1" dirty="0" smtClean="0">
                <a:latin typeface="Arial" pitchFamily="34" charset="0"/>
                <a:cs typeface="Arial" pitchFamily="34" charset="0"/>
              </a:rPr>
              <a:t>New </a:t>
            </a:r>
            <a:r>
              <a:rPr lang="en-GB" sz="1200" i="1" dirty="0">
                <a:latin typeface="Arial" pitchFamily="34" charset="0"/>
                <a:cs typeface="Arial" pitchFamily="34" charset="0"/>
              </a:rPr>
              <a:t>Journal of Physics </a:t>
            </a:r>
            <a:r>
              <a:rPr lang="en-GB" sz="1200" b="1" dirty="0">
                <a:latin typeface="Arial" pitchFamily="34" charset="0"/>
                <a:cs typeface="Arial" pitchFamily="34" charset="0"/>
              </a:rPr>
              <a:t>14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GB" sz="1200" dirty="0" smtClean="0">
                <a:latin typeface="Arial" pitchFamily="34" charset="0"/>
                <a:cs typeface="Arial" pitchFamily="34" charset="0"/>
              </a:rPr>
              <a:t>103047 (2012</a:t>
            </a:r>
            <a:r>
              <a:rPr lang="en-GB" sz="1200" dirty="0">
                <a:latin typeface="Arial" pitchFamily="34" charset="0"/>
                <a:cs typeface="Arial" pitchFamily="34" charset="0"/>
              </a:rPr>
              <a:t>)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2555776" y="1407465"/>
                <a:ext cx="2952328" cy="725391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𝑎𝑡𝑜𝑚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𝑟</m:t>
                              </m:r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,</m:t>
                              </m:r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𝑝h𝑜𝑡𝑜𝑛</m:t>
                              </m:r>
                            </m:sub>
                          </m:sSub>
                        </m:den>
                      </m:f>
                      <m:r>
                        <a:rPr lang="en-GB" b="0" i="1" smtClean="0">
                          <a:solidFill>
                            <a:srgbClr val="002060"/>
                          </a:solidFill>
                          <a:latin typeface="Cambria Math"/>
                          <a:cs typeface="Arial" pitchFamily="34" charset="0"/>
                        </a:rPr>
                        <m:t>=</m:t>
                      </m:r>
                      <m:f>
                        <m:fPr>
                          <m:ctrlP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Arial" pitchFamily="34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Arial" pitchFamily="34" charset="0"/>
                            </a:rPr>
                            <m:t>𝑚</m:t>
                          </m:r>
                          <m: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cs typeface="Arial" pitchFamily="34" charset="0"/>
                            </a:rPr>
                            <m:t> </m:t>
                          </m:r>
                          <m:sSup>
                            <m:sSupPr>
                              <m:ctrlP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</m:ctrlPr>
                            </m:sSupPr>
                            <m:e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GB" b="0" i="1" smtClean="0">
                                  <a:solidFill>
                                    <a:srgbClr val="002060"/>
                                  </a:solidFill>
                                  <a:latin typeface="Cambria Math"/>
                                  <a:cs typeface="Arial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ℏ </m:t>
                          </m:r>
                          <m: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𝜔</m:t>
                          </m:r>
                        </m:den>
                      </m:f>
                      <m:r>
                        <a:rPr lang="en-GB" b="0" i="1" smtClean="0">
                          <a:solidFill>
                            <a:srgbClr val="002060"/>
                          </a:solidFill>
                          <a:latin typeface="Cambria Math"/>
                          <a:ea typeface="Cambria Math"/>
                          <a:cs typeface="Arial" pitchFamily="34" charset="0"/>
                        </a:rPr>
                        <m:t>≈</m:t>
                      </m:r>
                      <m:sSup>
                        <m:sSupPr>
                          <m:ctrlP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</m:ctrlPr>
                        </m:sSupPr>
                        <m:e>
                          <m: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10</m:t>
                          </m:r>
                        </m:e>
                        <m:sup>
                          <m:r>
                            <a:rPr lang="en-GB" b="0" i="1" smtClean="0">
                              <a:solidFill>
                                <a:srgbClr val="002060"/>
                              </a:solidFill>
                              <a:latin typeface="Cambria Math"/>
                              <a:ea typeface="Cambria Math"/>
                              <a:cs typeface="Arial" pitchFamily="34" charset="0"/>
                            </a:rPr>
                            <m:t>11</m:t>
                          </m:r>
                        </m:sup>
                      </m:sSup>
                    </m:oMath>
                  </m:oMathPara>
                </a14:m>
                <a:endParaRPr lang="en-GB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1407465"/>
                <a:ext cx="2952328" cy="72539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2411760" y="2564905"/>
            <a:ext cx="3456384" cy="1998936"/>
            <a:chOff x="1187624" y="4437112"/>
            <a:chExt cx="4185984" cy="2420888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8236" y="4437112"/>
              <a:ext cx="4085372" cy="2374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1187624" y="4437112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259632" y="6569968"/>
              <a:ext cx="432048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525111" y="4680912"/>
            <a:ext cx="1572144" cy="1303185"/>
            <a:chOff x="5264311" y="1052736"/>
            <a:chExt cx="1572144" cy="1303185"/>
          </a:xfrm>
        </p:grpSpPr>
        <p:sp>
          <p:nvSpPr>
            <p:cNvPr id="27" name="Oval 12"/>
            <p:cNvSpPr>
              <a:spLocks/>
            </p:cNvSpPr>
            <p:nvPr/>
          </p:nvSpPr>
          <p:spPr bwMode="auto">
            <a:xfrm rot="10800000" flipH="1">
              <a:off x="5468298" y="1159791"/>
              <a:ext cx="1197137" cy="1196130"/>
            </a:xfrm>
            <a:prstGeom prst="ellipse">
              <a:avLst/>
            </a:prstGeom>
            <a:noFill/>
            <a:ln w="50800" cap="flat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28" name="Group 15"/>
            <p:cNvGrpSpPr>
              <a:grpSpLocks/>
            </p:cNvGrpSpPr>
            <p:nvPr/>
          </p:nvGrpSpPr>
          <p:grpSpPr bwMode="auto">
            <a:xfrm rot="10800000" flipH="1">
              <a:off x="6568593" y="1662124"/>
              <a:ext cx="187503" cy="185287"/>
              <a:chOff x="0" y="0"/>
              <a:chExt cx="90" cy="90"/>
            </a:xfrm>
          </p:grpSpPr>
          <p:sp>
            <p:nvSpPr>
              <p:cNvPr id="38" name="Oval 13"/>
              <p:cNvSpPr>
                <a:spLocks/>
              </p:cNvSpPr>
              <p:nvPr/>
            </p:nvSpPr>
            <p:spPr bwMode="auto">
              <a:xfrm>
                <a:off x="0" y="0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39" name="Rectangle 14"/>
              <p:cNvSpPr>
                <a:spLocks/>
              </p:cNvSpPr>
              <p:nvPr/>
            </p:nvSpPr>
            <p:spPr bwMode="auto">
              <a:xfrm>
                <a:off x="13" y="13"/>
                <a:ext cx="64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29" name="Group 18"/>
            <p:cNvGrpSpPr>
              <a:grpSpLocks/>
            </p:cNvGrpSpPr>
            <p:nvPr/>
          </p:nvGrpSpPr>
          <p:grpSpPr bwMode="auto">
            <a:xfrm rot="10800000" flipH="1">
              <a:off x="5387940" y="1695064"/>
              <a:ext cx="185443" cy="185287"/>
              <a:chOff x="0" y="0"/>
              <a:chExt cx="90" cy="90"/>
            </a:xfrm>
          </p:grpSpPr>
          <p:sp>
            <p:nvSpPr>
              <p:cNvPr id="36" name="Oval 16"/>
              <p:cNvSpPr>
                <a:spLocks/>
              </p:cNvSpPr>
              <p:nvPr/>
            </p:nvSpPr>
            <p:spPr bwMode="auto">
              <a:xfrm>
                <a:off x="0" y="0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37" name="Rectangle 17"/>
              <p:cNvSpPr>
                <a:spLocks/>
              </p:cNvSpPr>
              <p:nvPr/>
            </p:nvSpPr>
            <p:spPr bwMode="auto">
              <a:xfrm>
                <a:off x="13" y="13"/>
                <a:ext cx="64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sp>
          <p:nvSpPr>
            <p:cNvPr id="30" name="AutoShape 19"/>
            <p:cNvSpPr>
              <a:spLocks/>
            </p:cNvSpPr>
            <p:nvPr/>
          </p:nvSpPr>
          <p:spPr bwMode="auto">
            <a:xfrm flipH="1">
              <a:off x="5264311" y="1338901"/>
              <a:ext cx="164838" cy="93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3996" y="3161"/>
                    <a:pt x="21600" y="7055"/>
                    <a:pt x="21600" y="11065"/>
                  </a:cubicBezTo>
                  <a:cubicBezTo>
                    <a:pt x="21600" y="13722"/>
                    <a:pt x="18257" y="16347"/>
                    <a:pt x="11812" y="18749"/>
                  </a:cubicBezTo>
                  <a:lnTo>
                    <a:pt x="4251" y="21600"/>
                  </a:lnTo>
                </a:path>
              </a:pathLst>
            </a:custGeom>
            <a:noFill/>
            <a:ln w="25400" cap="flat">
              <a:solidFill>
                <a:srgbClr val="FF6600"/>
              </a:solidFill>
              <a:prstDash val="dash"/>
              <a:round/>
              <a:headEnd type="none" w="med" len="med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31" name="AutoShape 20"/>
            <p:cNvSpPr>
              <a:spLocks/>
            </p:cNvSpPr>
            <p:nvPr/>
          </p:nvSpPr>
          <p:spPr bwMode="auto">
            <a:xfrm>
              <a:off x="6671617" y="1343019"/>
              <a:ext cx="164838" cy="93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3996" y="3161"/>
                    <a:pt x="21600" y="7055"/>
                    <a:pt x="21600" y="11065"/>
                  </a:cubicBezTo>
                  <a:cubicBezTo>
                    <a:pt x="21600" y="13722"/>
                    <a:pt x="18257" y="16347"/>
                    <a:pt x="11812" y="18749"/>
                  </a:cubicBezTo>
                  <a:lnTo>
                    <a:pt x="4251" y="21600"/>
                  </a:lnTo>
                </a:path>
              </a:pathLst>
            </a:custGeom>
            <a:noFill/>
            <a:ln w="25400" cap="flat">
              <a:solidFill>
                <a:srgbClr val="FF6600"/>
              </a:solidFill>
              <a:prstDash val="dash"/>
              <a:round/>
              <a:headEnd type="none" w="med" len="med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32" name="Group 23"/>
            <p:cNvGrpSpPr>
              <a:grpSpLocks/>
            </p:cNvGrpSpPr>
            <p:nvPr/>
          </p:nvGrpSpPr>
          <p:grpSpPr bwMode="auto">
            <a:xfrm rot="10800000" flipH="1">
              <a:off x="5952510" y="1063030"/>
              <a:ext cx="187503" cy="187346"/>
              <a:chOff x="0" y="0"/>
              <a:chExt cx="90" cy="90"/>
            </a:xfrm>
          </p:grpSpPr>
          <p:sp>
            <p:nvSpPr>
              <p:cNvPr id="34" name="Oval 21"/>
              <p:cNvSpPr>
                <a:spLocks/>
              </p:cNvSpPr>
              <p:nvPr/>
            </p:nvSpPr>
            <p:spPr bwMode="auto">
              <a:xfrm>
                <a:off x="0" y="0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35" name="Rectangle 22"/>
              <p:cNvSpPr>
                <a:spLocks/>
              </p:cNvSpPr>
              <p:nvPr/>
            </p:nvSpPr>
            <p:spPr bwMode="auto">
              <a:xfrm>
                <a:off x="13" y="13"/>
                <a:ext cx="64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pic>
          <p:nvPicPr>
            <p:cNvPr id="33" name="Picture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5745" y="1052736"/>
              <a:ext cx="958122" cy="230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/>
          <p:nvPr/>
        </p:nvGrpSpPr>
        <p:grpSpPr>
          <a:xfrm>
            <a:off x="6084168" y="5867644"/>
            <a:ext cx="2445786" cy="179111"/>
            <a:chOff x="6814744" y="5626153"/>
            <a:chExt cx="2445786" cy="179111"/>
          </a:xfrm>
        </p:grpSpPr>
        <p:pic>
          <p:nvPicPr>
            <p:cNvPr id="41" name="Picture 1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74257" y="5626153"/>
              <a:ext cx="486273" cy="179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42" name="Picture 11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14744" y="5650858"/>
              <a:ext cx="475970" cy="154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grpSp>
        <p:nvGrpSpPr>
          <p:cNvPr id="43" name="Group 42"/>
          <p:cNvGrpSpPr>
            <a:grpSpLocks noChangeAspect="1"/>
          </p:cNvGrpSpPr>
          <p:nvPr/>
        </p:nvGrpSpPr>
        <p:grpSpPr>
          <a:xfrm flipV="1">
            <a:off x="6527600" y="4772976"/>
            <a:ext cx="1572144" cy="1320320"/>
            <a:chOff x="7216537" y="3140968"/>
            <a:chExt cx="1572144" cy="1303185"/>
          </a:xfrm>
        </p:grpSpPr>
        <p:sp>
          <p:nvSpPr>
            <p:cNvPr id="44" name="Oval 12"/>
            <p:cNvSpPr>
              <a:spLocks/>
            </p:cNvSpPr>
            <p:nvPr/>
          </p:nvSpPr>
          <p:spPr bwMode="auto">
            <a:xfrm rot="10800000" flipH="1">
              <a:off x="7420524" y="3248023"/>
              <a:ext cx="1197137" cy="1196130"/>
            </a:xfrm>
            <a:prstGeom prst="ellipse">
              <a:avLst/>
            </a:prstGeom>
            <a:noFill/>
            <a:ln w="50800" cap="flat">
              <a:solidFill>
                <a:srgbClr val="B3B3B3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45" name="Group 15"/>
            <p:cNvGrpSpPr>
              <a:grpSpLocks/>
            </p:cNvGrpSpPr>
            <p:nvPr/>
          </p:nvGrpSpPr>
          <p:grpSpPr bwMode="auto">
            <a:xfrm rot="10800000" flipH="1">
              <a:off x="8520819" y="3750356"/>
              <a:ext cx="187503" cy="185287"/>
              <a:chOff x="0" y="0"/>
              <a:chExt cx="90" cy="90"/>
            </a:xfrm>
          </p:grpSpPr>
          <p:sp>
            <p:nvSpPr>
              <p:cNvPr id="55" name="Oval 13"/>
              <p:cNvSpPr>
                <a:spLocks/>
              </p:cNvSpPr>
              <p:nvPr/>
            </p:nvSpPr>
            <p:spPr bwMode="auto">
              <a:xfrm>
                <a:off x="0" y="0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6" name="Rectangle 14"/>
              <p:cNvSpPr>
                <a:spLocks/>
              </p:cNvSpPr>
              <p:nvPr/>
            </p:nvSpPr>
            <p:spPr bwMode="auto">
              <a:xfrm>
                <a:off x="13" y="13"/>
                <a:ext cx="64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grpSp>
          <p:nvGrpSpPr>
            <p:cNvPr id="46" name="Group 18"/>
            <p:cNvGrpSpPr>
              <a:grpSpLocks/>
            </p:cNvGrpSpPr>
            <p:nvPr/>
          </p:nvGrpSpPr>
          <p:grpSpPr bwMode="auto">
            <a:xfrm rot="10800000" flipH="1">
              <a:off x="7340166" y="3783296"/>
              <a:ext cx="185443" cy="185287"/>
              <a:chOff x="0" y="0"/>
              <a:chExt cx="90" cy="90"/>
            </a:xfrm>
          </p:grpSpPr>
          <p:sp>
            <p:nvSpPr>
              <p:cNvPr id="53" name="Oval 16"/>
              <p:cNvSpPr>
                <a:spLocks/>
              </p:cNvSpPr>
              <p:nvPr/>
            </p:nvSpPr>
            <p:spPr bwMode="auto">
              <a:xfrm>
                <a:off x="0" y="0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4" name="Rectangle 17"/>
              <p:cNvSpPr>
                <a:spLocks/>
              </p:cNvSpPr>
              <p:nvPr/>
            </p:nvSpPr>
            <p:spPr bwMode="auto">
              <a:xfrm>
                <a:off x="13" y="13"/>
                <a:ext cx="64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sp>
          <p:nvSpPr>
            <p:cNvPr id="47" name="AutoShape 19"/>
            <p:cNvSpPr>
              <a:spLocks/>
            </p:cNvSpPr>
            <p:nvPr/>
          </p:nvSpPr>
          <p:spPr bwMode="auto">
            <a:xfrm flipH="1">
              <a:off x="7216537" y="3427133"/>
              <a:ext cx="164838" cy="93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3996" y="3161"/>
                    <a:pt x="21600" y="7055"/>
                    <a:pt x="21600" y="11065"/>
                  </a:cubicBezTo>
                  <a:cubicBezTo>
                    <a:pt x="21600" y="13722"/>
                    <a:pt x="18257" y="16347"/>
                    <a:pt x="11812" y="18749"/>
                  </a:cubicBezTo>
                  <a:lnTo>
                    <a:pt x="4251" y="21600"/>
                  </a:lnTo>
                </a:path>
              </a:pathLst>
            </a:custGeom>
            <a:noFill/>
            <a:ln w="25400" cap="flat">
              <a:solidFill>
                <a:srgbClr val="FF6600"/>
              </a:solidFill>
              <a:prstDash val="dash"/>
              <a:round/>
              <a:headEnd type="none" w="med" len="med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sp>
          <p:nvSpPr>
            <p:cNvPr id="48" name="AutoShape 20"/>
            <p:cNvSpPr>
              <a:spLocks/>
            </p:cNvSpPr>
            <p:nvPr/>
          </p:nvSpPr>
          <p:spPr bwMode="auto">
            <a:xfrm>
              <a:off x="8623843" y="3431251"/>
              <a:ext cx="164838" cy="93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cubicBezTo>
                    <a:pt x="13996" y="3161"/>
                    <a:pt x="21600" y="7055"/>
                    <a:pt x="21600" y="11065"/>
                  </a:cubicBezTo>
                  <a:cubicBezTo>
                    <a:pt x="21600" y="13722"/>
                    <a:pt x="18257" y="16347"/>
                    <a:pt x="11812" y="18749"/>
                  </a:cubicBezTo>
                  <a:lnTo>
                    <a:pt x="4251" y="21600"/>
                  </a:lnTo>
                </a:path>
              </a:pathLst>
            </a:custGeom>
            <a:noFill/>
            <a:ln w="25400" cap="flat">
              <a:solidFill>
                <a:srgbClr val="FF6600"/>
              </a:solidFill>
              <a:prstDash val="dash"/>
              <a:round/>
              <a:headEnd type="none" w="med" len="med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GB"/>
            </a:p>
          </p:txBody>
        </p:sp>
        <p:grpSp>
          <p:nvGrpSpPr>
            <p:cNvPr id="49" name="Group 23"/>
            <p:cNvGrpSpPr>
              <a:grpSpLocks/>
            </p:cNvGrpSpPr>
            <p:nvPr/>
          </p:nvGrpSpPr>
          <p:grpSpPr bwMode="auto">
            <a:xfrm rot="10800000" flipH="1">
              <a:off x="7904736" y="3151262"/>
              <a:ext cx="187503" cy="187346"/>
              <a:chOff x="0" y="0"/>
              <a:chExt cx="90" cy="90"/>
            </a:xfrm>
          </p:grpSpPr>
          <p:sp>
            <p:nvSpPr>
              <p:cNvPr id="51" name="Oval 21"/>
              <p:cNvSpPr>
                <a:spLocks/>
              </p:cNvSpPr>
              <p:nvPr/>
            </p:nvSpPr>
            <p:spPr bwMode="auto">
              <a:xfrm>
                <a:off x="0" y="0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  <p:sp>
            <p:nvSpPr>
              <p:cNvPr id="52" name="Rectangle 22"/>
              <p:cNvSpPr>
                <a:spLocks/>
              </p:cNvSpPr>
              <p:nvPr/>
            </p:nvSpPr>
            <p:spPr bwMode="auto">
              <a:xfrm>
                <a:off x="13" y="13"/>
                <a:ext cx="64" cy="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GB"/>
              </a:p>
            </p:txBody>
          </p:sp>
        </p:grpSp>
        <p:pic>
          <p:nvPicPr>
            <p:cNvPr id="50" name="Picture 24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971" y="3140968"/>
              <a:ext cx="958122" cy="230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57" name="TextBox 56"/>
          <p:cNvSpPr txBox="1"/>
          <p:nvPr/>
        </p:nvSpPr>
        <p:spPr>
          <a:xfrm>
            <a:off x="6834620" y="6197242"/>
            <a:ext cx="10550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err="1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Sagnac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729754" y="6197242"/>
            <a:ext cx="13404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Michelson</a:t>
            </a:r>
            <a:endParaRPr lang="en-GB" sz="20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84168" y="3277433"/>
            <a:ext cx="30598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What next? </a:t>
            </a: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New design (</a:t>
            </a:r>
            <a:r>
              <a:rPr lang="en-GB" sz="2000" i="1" dirty="0" err="1" smtClean="0">
                <a:latin typeface="Arial" pitchFamily="34" charset="0"/>
                <a:cs typeface="Arial" pitchFamily="34" charset="0"/>
              </a:rPr>
              <a:t>r</a:t>
            </a:r>
            <a:r>
              <a:rPr lang="en-GB" sz="2000" baseline="-25000" dirty="0" err="1" smtClean="0">
                <a:latin typeface="Arial" pitchFamily="34" charset="0"/>
                <a:cs typeface="Arial" pitchFamily="34" charset="0"/>
              </a:rPr>
              <a:t>ring</a:t>
            </a:r>
            <a:r>
              <a:rPr lang="en-GB" sz="2000" dirty="0" smtClean="0">
                <a:latin typeface="Arial" pitchFamily="34" charset="0"/>
                <a:cs typeface="Arial" pitchFamily="34" charset="0"/>
              </a:rPr>
              <a:t>=1.6mm)</a:t>
            </a:r>
          </a:p>
          <a:p>
            <a:r>
              <a:rPr lang="en-GB" sz="2000" dirty="0" smtClean="0">
                <a:latin typeface="Arial" pitchFamily="34" charset="0"/>
                <a:cs typeface="Arial" pitchFamily="34" charset="0"/>
              </a:rPr>
              <a:t>Atom interferometry</a:t>
            </a:r>
            <a:endParaRPr lang="en-GB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65537" y="1763524"/>
            <a:ext cx="527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B(t)</a:t>
            </a:r>
            <a:endParaRPr lang="en-GB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69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8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4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63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showWhenStopped="0">
                <p:cTn id="6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16" grpId="0"/>
      <p:bldP spid="17" grpId="0" animBg="1"/>
      <p:bldP spid="57" grpId="0"/>
      <p:bldP spid="58" grpId="0" animBg="1"/>
      <p:bldP spid="59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55" r="27553"/>
          <a:stretch/>
        </p:blipFill>
        <p:spPr bwMode="auto">
          <a:xfrm>
            <a:off x="4690619" y="3645721"/>
            <a:ext cx="4345878" cy="17995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38" y="908720"/>
            <a:ext cx="3260362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simple Magneto-Optic Trap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052736"/>
            <a:ext cx="6120680" cy="3312368"/>
          </a:xfrm>
        </p:spPr>
        <p:txBody>
          <a:bodyPr>
            <a:normAutofit/>
          </a:bodyPr>
          <a:lstStyle/>
          <a:p>
            <a:r>
              <a:rPr lang="en-GB" sz="2400" b="1" dirty="0" smtClean="0"/>
              <a:t>MOT: </a:t>
            </a:r>
            <a:r>
              <a:rPr lang="en-GB" sz="2400" dirty="0" smtClean="0"/>
              <a:t>great starting point for cold atom experiments, but…..</a:t>
            </a:r>
          </a:p>
          <a:p>
            <a:r>
              <a:rPr lang="en-GB" sz="2400" b="1" i="1" dirty="0">
                <a:solidFill>
                  <a:srgbClr val="FF0000"/>
                </a:solidFill>
              </a:rPr>
              <a:t>Vision</a:t>
            </a:r>
            <a:r>
              <a:rPr lang="en-GB" sz="2400" i="1" dirty="0">
                <a:solidFill>
                  <a:srgbClr val="FF0000"/>
                </a:solidFill>
              </a:rPr>
              <a:t> – can we make an optical component, that with one incoming beam generates all other beams required for the MOT (with the correct polarisations</a:t>
            </a:r>
            <a:r>
              <a:rPr lang="en-GB" sz="2400" i="1" dirty="0" smtClean="0">
                <a:solidFill>
                  <a:srgbClr val="FF0000"/>
                </a:solidFill>
              </a:rPr>
              <a:t>)? i.e. make the MOT useful.</a:t>
            </a:r>
            <a:endParaRPr lang="en-GB" sz="2400" i="1" dirty="0">
              <a:solidFill>
                <a:srgbClr val="FF0000"/>
              </a:solidFill>
            </a:endParaRPr>
          </a:p>
          <a:p>
            <a:endParaRPr lang="en-GB" sz="2400" dirty="0" smtClean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79512" y="3933056"/>
            <a:ext cx="8784976" cy="2924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dirty="0" smtClean="0"/>
              <a:t>Etched binary gratings</a:t>
            </a:r>
          </a:p>
          <a:p>
            <a:endParaRPr lang="en-GB" sz="4000" b="1" dirty="0"/>
          </a:p>
          <a:p>
            <a:pPr lvl="1"/>
            <a:r>
              <a:rPr lang="en-GB" sz="1800" dirty="0" smtClean="0"/>
              <a:t>If </a:t>
            </a:r>
            <a:r>
              <a:rPr lang="en-GB" sz="1800" i="1" dirty="0"/>
              <a:t>d</a:t>
            </a:r>
            <a:r>
              <a:rPr lang="en-GB" sz="1800" dirty="0"/>
              <a:t> &lt; 2</a:t>
            </a:r>
            <a:r>
              <a:rPr lang="en-GB" sz="1800" dirty="0" smtClean="0">
                <a:sym typeface="Mathematica1"/>
              </a:rPr>
              <a:t> o</a:t>
            </a:r>
            <a:r>
              <a:rPr lang="en-GB" sz="1800" dirty="0" smtClean="0"/>
              <a:t>nly </a:t>
            </a:r>
            <a:r>
              <a:rPr lang="en-GB" sz="1800" dirty="0"/>
              <a:t>0</a:t>
            </a:r>
            <a:r>
              <a:rPr lang="en-GB" sz="1800" baseline="30000" dirty="0"/>
              <a:t>th</a:t>
            </a:r>
            <a:r>
              <a:rPr lang="en-GB" sz="1800" dirty="0"/>
              <a:t> and </a:t>
            </a:r>
            <a:r>
              <a:rPr lang="en-GB" sz="1800" dirty="0">
                <a:sym typeface="Mathematica1"/>
              </a:rPr>
              <a:t>1</a:t>
            </a:r>
            <a:r>
              <a:rPr lang="en-GB" sz="1800" baseline="30000" dirty="0">
                <a:sym typeface="Mathematica1"/>
              </a:rPr>
              <a:t>st</a:t>
            </a:r>
            <a:r>
              <a:rPr lang="en-GB" sz="1800" dirty="0">
                <a:sym typeface="Mathematica1"/>
              </a:rPr>
              <a:t> </a:t>
            </a:r>
            <a:r>
              <a:rPr lang="en-GB" sz="1800" dirty="0" smtClean="0">
                <a:sym typeface="Mathematica1"/>
              </a:rPr>
              <a:t>orders</a:t>
            </a:r>
          </a:p>
          <a:p>
            <a:pPr lvl="1"/>
            <a:r>
              <a:rPr lang="en-GB" sz="2000" dirty="0" smtClean="0">
                <a:sym typeface="Mathematica1"/>
              </a:rPr>
              <a:t>If </a:t>
            </a:r>
            <a:r>
              <a:rPr lang="en-GB" sz="2000" dirty="0">
                <a:sym typeface="Mathematica1"/>
              </a:rPr>
              <a:t>etch depth is /4 0</a:t>
            </a:r>
            <a:r>
              <a:rPr lang="en-GB" sz="2000" baseline="30000" dirty="0">
                <a:sym typeface="Mathematica1"/>
              </a:rPr>
              <a:t>th</a:t>
            </a:r>
            <a:r>
              <a:rPr lang="en-GB" sz="2000" dirty="0">
                <a:sym typeface="Mathematica1"/>
              </a:rPr>
              <a:t> order is </a:t>
            </a:r>
            <a:r>
              <a:rPr lang="en-GB" sz="2000" dirty="0" smtClean="0">
                <a:sym typeface="Mathematica1"/>
              </a:rPr>
              <a:t>suppressed</a:t>
            </a:r>
          </a:p>
          <a:p>
            <a:r>
              <a:rPr lang="en-GB" sz="2400" b="1" dirty="0" smtClean="0">
                <a:sym typeface="Mathematica1"/>
              </a:rPr>
              <a:t>Problem: </a:t>
            </a:r>
            <a:r>
              <a:rPr lang="en-GB" sz="2400" dirty="0" smtClean="0">
                <a:sym typeface="Mathematica1"/>
              </a:rPr>
              <a:t>20% loss</a:t>
            </a:r>
            <a:endParaRPr lang="en-GB" sz="2400" dirty="0">
              <a:sym typeface="Mathematica1"/>
            </a:endParaRPr>
          </a:p>
          <a:p>
            <a:endParaRPr lang="en-GB" sz="2400" b="1" dirty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488638"/>
              </p:ext>
            </p:extLst>
          </p:nvPr>
        </p:nvGraphicFramePr>
        <p:xfrm>
          <a:off x="1403648" y="4581128"/>
          <a:ext cx="1440160" cy="3222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49" name="Equation" r:id="rId5" imgW="450644" imgH="101006" progId="Equation.3">
                  <p:embed/>
                </p:oleObj>
              </mc:Choice>
              <mc:Fallback>
                <p:oleObj name="Equation" r:id="rId5" imgW="450644" imgH="101006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3648" y="4581128"/>
                        <a:ext cx="1440160" cy="32229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7264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077071"/>
            <a:ext cx="3607983" cy="2561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 and way forward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6048672"/>
          </a:xfrm>
        </p:spPr>
        <p:txBody>
          <a:bodyPr>
            <a:normAutofit/>
          </a:bodyPr>
          <a:lstStyle/>
          <a:p>
            <a:r>
              <a:rPr lang="en-GB" sz="2400" dirty="0" smtClean="0"/>
              <a:t>Patterns tested:</a:t>
            </a:r>
          </a:p>
          <a:p>
            <a:endParaRPr lang="en-GB" sz="2400" dirty="0" smtClean="0"/>
          </a:p>
          <a:p>
            <a:endParaRPr lang="en-GB" sz="2400" dirty="0"/>
          </a:p>
          <a:p>
            <a:endParaRPr lang="en-GB" sz="1400" dirty="0" smtClean="0"/>
          </a:p>
          <a:p>
            <a:endParaRPr lang="en-GB" sz="2400" dirty="0"/>
          </a:p>
          <a:p>
            <a:r>
              <a:rPr lang="en-GB" sz="2400" dirty="0" smtClean="0"/>
              <a:t>Performs as expected: 10</a:t>
            </a:r>
            <a:r>
              <a:rPr lang="en-GB" sz="2400" baseline="30000" dirty="0" smtClean="0"/>
              <a:t>8</a:t>
            </a:r>
            <a:r>
              <a:rPr lang="en-GB" sz="2400" dirty="0" smtClean="0"/>
              <a:t> atoms, 50 µK</a:t>
            </a:r>
          </a:p>
          <a:p>
            <a:pPr lvl="1"/>
            <a:r>
              <a:rPr lang="en-GB" sz="1600" dirty="0"/>
              <a:t>Nature Nanotechnology (May </a:t>
            </a:r>
            <a:r>
              <a:rPr lang="en-GB" sz="1600" dirty="0" smtClean="0"/>
              <a:t>2013) </a:t>
            </a:r>
            <a:r>
              <a:rPr lang="en-GB" sz="1600" u="sng" dirty="0" smtClean="0">
                <a:hlinkClick r:id="rId3"/>
              </a:rPr>
              <a:t>http</a:t>
            </a:r>
            <a:r>
              <a:rPr lang="en-GB" sz="1600" u="sng" dirty="0">
                <a:hlinkClick r:id="rId3"/>
              </a:rPr>
              <a:t>://</a:t>
            </a:r>
            <a:r>
              <a:rPr lang="en-GB" sz="1600" u="sng" dirty="0" smtClean="0">
                <a:hlinkClick r:id="rId3"/>
              </a:rPr>
              <a:t>dx.doi.org/10.1038/NNANO.2013.47</a:t>
            </a:r>
            <a:endParaRPr lang="en-GB" sz="1600" dirty="0" smtClean="0"/>
          </a:p>
          <a:p>
            <a:r>
              <a:rPr lang="en-GB" sz="2400" b="1" dirty="0" smtClean="0"/>
              <a:t>Potential: </a:t>
            </a:r>
            <a:r>
              <a:rPr lang="en-GB" sz="2400" dirty="0" smtClean="0"/>
              <a:t>Cold atom based measurement devices</a:t>
            </a:r>
          </a:p>
          <a:p>
            <a:r>
              <a:rPr lang="en-GB" sz="2400" b="1" dirty="0" smtClean="0"/>
              <a:t>Challenge:</a:t>
            </a:r>
            <a:r>
              <a:rPr lang="en-GB" sz="2400" dirty="0" smtClean="0"/>
              <a:t> Lossless gratings? </a:t>
            </a:r>
          </a:p>
          <a:p>
            <a:endParaRPr lang="en-GB" sz="2400" dirty="0"/>
          </a:p>
          <a:p>
            <a:endParaRPr lang="en-GB" sz="2400" dirty="0" smtClean="0"/>
          </a:p>
          <a:p>
            <a:endParaRPr lang="en-GB" dirty="0"/>
          </a:p>
          <a:p>
            <a:endParaRPr lang="en-GB" sz="1400" dirty="0" smtClean="0"/>
          </a:p>
          <a:p>
            <a:r>
              <a:rPr lang="en-GB" sz="2400" b="1" dirty="0" smtClean="0"/>
              <a:t>Potential collaboration with Erlangen?</a:t>
            </a:r>
            <a:endParaRPr lang="en-GB" sz="2400" b="1" dirty="0"/>
          </a:p>
        </p:txBody>
      </p:sp>
      <p:pic>
        <p:nvPicPr>
          <p:cNvPr id="5" name="Picture 23246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77" y="1484249"/>
            <a:ext cx="15646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3246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249"/>
            <a:ext cx="15570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3246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484904"/>
            <a:ext cx="156292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1032" r="1762" b="1161"/>
          <a:stretch/>
        </p:blipFill>
        <p:spPr bwMode="auto">
          <a:xfrm>
            <a:off x="5525839" y="908720"/>
            <a:ext cx="3544888" cy="2376264"/>
          </a:xfrm>
          <a:prstGeom prst="rect">
            <a:avLst/>
          </a:prstGeom>
          <a:noFill/>
        </p:spPr>
      </p:pic>
      <p:grpSp>
        <p:nvGrpSpPr>
          <p:cNvPr id="57353" name="Group 57352"/>
          <p:cNvGrpSpPr/>
          <p:nvPr/>
        </p:nvGrpSpPr>
        <p:grpSpPr>
          <a:xfrm>
            <a:off x="614877" y="4687706"/>
            <a:ext cx="2059880" cy="1549606"/>
            <a:chOff x="614877" y="4668161"/>
            <a:chExt cx="2059880" cy="1549606"/>
          </a:xfrm>
        </p:grpSpPr>
        <p:pic>
          <p:nvPicPr>
            <p:cNvPr id="57348" name="Picture 4"/>
            <p:cNvPicPr>
              <a:picLocks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676"/>
            <a:stretch/>
          </p:blipFill>
          <p:spPr bwMode="auto">
            <a:xfrm>
              <a:off x="614877" y="5838291"/>
              <a:ext cx="2059880" cy="37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6" name="Straight Arrow Connector 5"/>
            <p:cNvCxnSpPr/>
            <p:nvPr/>
          </p:nvCxnSpPr>
          <p:spPr>
            <a:xfrm flipH="1" flipV="1">
              <a:off x="1331640" y="5301209"/>
              <a:ext cx="720080" cy="7920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Down Arrow 9"/>
            <p:cNvSpPr/>
            <p:nvPr/>
          </p:nvSpPr>
          <p:spPr>
            <a:xfrm>
              <a:off x="1809404" y="4668161"/>
              <a:ext cx="484632" cy="6227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H="1" flipV="1">
              <a:off x="1478167" y="5301207"/>
              <a:ext cx="720080" cy="792087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 flipV="1">
              <a:off x="1226139" y="5311937"/>
              <a:ext cx="504056" cy="5832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H="1" flipV="1">
              <a:off x="1112274" y="5311937"/>
              <a:ext cx="504056" cy="5832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974111" y="5311937"/>
              <a:ext cx="504056" cy="5832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351" name="Group 57350"/>
          <p:cNvGrpSpPr/>
          <p:nvPr/>
        </p:nvGrpSpPr>
        <p:grpSpPr>
          <a:xfrm>
            <a:off x="3275856" y="4687706"/>
            <a:ext cx="2134356" cy="1549606"/>
            <a:chOff x="3494194" y="4668161"/>
            <a:chExt cx="2134356" cy="1549606"/>
          </a:xfrm>
        </p:grpSpPr>
        <p:pic>
          <p:nvPicPr>
            <p:cNvPr id="57347" name="Picture 3"/>
            <p:cNvPicPr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801"/>
            <a:stretch/>
          </p:blipFill>
          <p:spPr bwMode="auto">
            <a:xfrm>
              <a:off x="3494194" y="5743422"/>
              <a:ext cx="2134356" cy="4743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8" name="Straight Arrow Connector 17"/>
            <p:cNvCxnSpPr/>
            <p:nvPr/>
          </p:nvCxnSpPr>
          <p:spPr>
            <a:xfrm flipH="1" flipV="1">
              <a:off x="4644008" y="5290923"/>
              <a:ext cx="570211" cy="601664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 flipV="1">
              <a:off x="4209449" y="5301210"/>
              <a:ext cx="650583" cy="72681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Down Arrow 31"/>
            <p:cNvSpPr/>
            <p:nvPr/>
          </p:nvSpPr>
          <p:spPr>
            <a:xfrm>
              <a:off x="4687213" y="4668161"/>
              <a:ext cx="484632" cy="622762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 flipV="1">
              <a:off x="4427984" y="5301208"/>
              <a:ext cx="648072" cy="72682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4067944" y="5311937"/>
              <a:ext cx="432048" cy="528471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H="1" flipV="1">
              <a:off x="3713646" y="5342713"/>
              <a:ext cx="570322" cy="68531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 flipH="1" flipV="1">
              <a:off x="3909787" y="5342713"/>
              <a:ext cx="504056" cy="583286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352" name="Right Triangle 57351"/>
          <p:cNvSpPr>
            <a:spLocks noChangeAspect="1"/>
          </p:cNvSpPr>
          <p:nvPr/>
        </p:nvSpPr>
        <p:spPr>
          <a:xfrm>
            <a:off x="1879200" y="5937945"/>
            <a:ext cx="158760" cy="175662"/>
          </a:xfrm>
          <a:prstGeom prst="rtTriangl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8298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7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7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7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Title 18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24744"/>
          </a:xfrm>
        </p:spPr>
        <p:txBody>
          <a:bodyPr>
            <a:noAutofit/>
          </a:bodyPr>
          <a:lstStyle/>
          <a:p>
            <a:pPr eaLnBrk="1" hangingPunct="1"/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Optical lattices with single-particle access </a:t>
            </a:r>
            <a:b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en-US" sz="32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S. Kuhr (Strathclyde)  / I. Bloch (MPQ)</a:t>
            </a:r>
          </a:p>
        </p:txBody>
      </p:sp>
      <p:pic>
        <p:nvPicPr>
          <p:cNvPr id="11271" name="Picture 2" descr="E:\My Dropbox\Stefan\Anträge+CVs\MPQ\AQUTE\1st report\Slides\Schematic_13_smallerLens.jpg"/>
          <p:cNvPicPr>
            <a:picLocks noChangeAspect="1" noChangeArrowheads="1"/>
          </p:cNvPicPr>
          <p:nvPr/>
        </p:nvPicPr>
        <p:blipFill>
          <a:blip r:embed="rId3" cstate="print"/>
          <a:srcRect l="26688" t="12242" r="24992" b="20818"/>
          <a:stretch>
            <a:fillRect/>
          </a:stretch>
        </p:blipFill>
        <p:spPr bwMode="auto">
          <a:xfrm>
            <a:off x="0" y="2060848"/>
            <a:ext cx="3995737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Box 21"/>
          <p:cNvSpPr txBox="1">
            <a:spLocks noChangeArrowheads="1"/>
          </p:cNvSpPr>
          <p:nvPr/>
        </p:nvSpPr>
        <p:spPr bwMode="auto">
          <a:xfrm>
            <a:off x="2051720" y="1772816"/>
            <a:ext cx="14478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dirty="0">
                <a:solidFill>
                  <a:prstClr val="black"/>
                </a:solidFill>
                <a:latin typeface="Calibri" pitchFamily="34" charset="0"/>
              </a:rPr>
              <a:t> Atoms in </a:t>
            </a:r>
            <a:br>
              <a:rPr lang="de-DE" dirty="0">
                <a:solidFill>
                  <a:prstClr val="black"/>
                </a:solidFill>
                <a:latin typeface="Calibri" pitchFamily="34" charset="0"/>
              </a:rPr>
            </a:br>
            <a:r>
              <a:rPr lang="de-DE" dirty="0">
                <a:solidFill>
                  <a:prstClr val="black"/>
                </a:solidFill>
                <a:latin typeface="Calibri" pitchFamily="34" charset="0"/>
              </a:rPr>
              <a:t>optical lattice</a:t>
            </a:r>
            <a:endParaRPr lang="en-GB" dirty="0">
              <a:solidFill>
                <a:prstClr val="black"/>
              </a:solidFill>
              <a:latin typeface="Calibri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267744" y="2420888"/>
            <a:ext cx="144016" cy="359916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76" name="Textfeld 27"/>
          <p:cNvSpPr txBox="1">
            <a:spLocks noChangeArrowheads="1"/>
          </p:cNvSpPr>
          <p:nvPr/>
        </p:nvSpPr>
        <p:spPr bwMode="auto">
          <a:xfrm>
            <a:off x="6292822" y="5823857"/>
            <a:ext cx="1800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Calibri" pitchFamily="34" charset="0"/>
              </a:rPr>
              <a:t>J. F. Sherson </a:t>
            </a:r>
            <a:r>
              <a:rPr lang="de-DE" sz="1400" i="1" dirty="0">
                <a:solidFill>
                  <a:prstClr val="black"/>
                </a:solidFill>
                <a:latin typeface="Calibri" pitchFamily="34" charset="0"/>
              </a:rPr>
              <a:t>et al.</a:t>
            </a:r>
            <a:r>
              <a:rPr lang="de-DE" sz="14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de-DE" sz="1400" dirty="0" smtClean="0">
                <a:solidFill>
                  <a:prstClr val="black"/>
                </a:solidFill>
                <a:latin typeface="Calibri" pitchFamily="34" charset="0"/>
              </a:rPr>
              <a:t/>
            </a:r>
            <a:br>
              <a:rPr lang="de-DE" sz="1400" dirty="0" smtClean="0">
                <a:solidFill>
                  <a:prstClr val="black"/>
                </a:solidFill>
                <a:latin typeface="Calibri" pitchFamily="34" charset="0"/>
              </a:rPr>
            </a:b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Nature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467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, 68 (2010)</a:t>
            </a: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700808"/>
            <a:ext cx="1944216" cy="1943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3789040"/>
            <a:ext cx="1944216" cy="1938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Rechteck 9"/>
          <p:cNvSpPr/>
          <p:nvPr/>
        </p:nvSpPr>
        <p:spPr>
          <a:xfrm>
            <a:off x="215106" y="1124744"/>
            <a:ext cx="8713788" cy="4603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0"/>
                  <a:shade val="30000"/>
                  <a:satMod val="115000"/>
                </a:schemeClr>
              </a:gs>
              <a:gs pos="50000">
                <a:schemeClr val="accent1">
                  <a:lumMod val="50000"/>
                  <a:shade val="67500"/>
                  <a:satMod val="115000"/>
                </a:schemeClr>
              </a:gs>
              <a:gs pos="100000">
                <a:schemeClr val="accent1">
                  <a:lumMod val="5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11860" y="4149080"/>
            <a:ext cx="2520280" cy="2526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5" descr="D:\Dropbox\Talks\2011\05_facultyLecture\picture_07.jpg"/>
          <p:cNvPicPr>
            <a:picLocks noChangeAspect="1" noChangeArrowheads="1"/>
          </p:cNvPicPr>
          <p:nvPr/>
        </p:nvPicPr>
        <p:blipFill>
          <a:blip r:embed="rId7" cstate="print"/>
          <a:srcRect l="3362" t="6713"/>
          <a:stretch>
            <a:fillRect/>
          </a:stretch>
        </p:blipFill>
        <p:spPr bwMode="auto">
          <a:xfrm>
            <a:off x="3648472" y="1214330"/>
            <a:ext cx="2363688" cy="2206505"/>
          </a:xfrm>
          <a:prstGeom prst="rect">
            <a:avLst/>
          </a:prstGeom>
          <a:noFill/>
        </p:spPr>
      </p:pic>
      <p:pic>
        <p:nvPicPr>
          <p:cNvPr id="29" name="Picture 2" descr="E:\My Dropbox\Stefan\Anträge+CVs\MPQ\AQUTE\1st report\Slides\Schematic_13_smallerLens.jpg"/>
          <p:cNvPicPr>
            <a:picLocks noChangeAspect="1" noChangeArrowheads="1"/>
          </p:cNvPicPr>
          <p:nvPr/>
        </p:nvPicPr>
        <p:blipFill>
          <a:blip r:embed="rId3" cstate="print"/>
          <a:srcRect l="62579" t="21562" r="26290" b="72859"/>
          <a:stretch>
            <a:fillRect/>
          </a:stretch>
        </p:blipFill>
        <p:spPr bwMode="auto">
          <a:xfrm>
            <a:off x="2946886" y="2679577"/>
            <a:ext cx="92051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1" name="Straight Arrow Connector 20"/>
          <p:cNvCxnSpPr/>
          <p:nvPr/>
        </p:nvCxnSpPr>
        <p:spPr>
          <a:xfrm flipH="1" flipV="1">
            <a:off x="3275856" y="1988840"/>
            <a:ext cx="431800" cy="324"/>
          </a:xfrm>
          <a:prstGeom prst="straightConnector1">
            <a:avLst/>
          </a:prstGeom>
          <a:ln w="127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964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0" y="1196752"/>
            <a:ext cx="5292080" cy="3888432"/>
            <a:chOff x="0" y="1196752"/>
            <a:chExt cx="5627814" cy="4106590"/>
          </a:xfrm>
        </p:grpSpPr>
        <p:pic>
          <p:nvPicPr>
            <p:cNvPr id="9217" name="Picture 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96752"/>
              <a:ext cx="5627814" cy="41065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97804" y="1649157"/>
              <a:ext cx="2457971" cy="227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979712" y="5013177"/>
              <a:ext cx="2880320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211960" y="1700808"/>
              <a:ext cx="79208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prstClr val="white"/>
                </a:solidFill>
              </a:endParaRPr>
            </a:p>
          </p:txBody>
        </p:sp>
      </p:grpSp>
      <p:sp>
        <p:nvSpPr>
          <p:cNvPr id="12292" name="Textfeld 27"/>
          <p:cNvSpPr txBox="1">
            <a:spLocks noChangeArrowheads="1"/>
          </p:cNvSpPr>
          <p:nvPr/>
        </p:nvSpPr>
        <p:spPr bwMode="auto">
          <a:xfrm>
            <a:off x="4788024" y="3068960"/>
            <a:ext cx="385199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1400" dirty="0">
                <a:solidFill>
                  <a:prstClr val="black"/>
                </a:solidFill>
                <a:latin typeface="Calibri" pitchFamily="34" charset="0"/>
              </a:rPr>
              <a:t>C. Weitenberg </a:t>
            </a:r>
            <a:r>
              <a:rPr lang="de-DE" sz="1400" i="1" dirty="0">
                <a:solidFill>
                  <a:prstClr val="black"/>
                </a:solidFill>
                <a:latin typeface="Calibri" pitchFamily="34" charset="0"/>
              </a:rPr>
              <a:t>et al.</a:t>
            </a:r>
            <a:r>
              <a:rPr lang="de-DE" sz="1400" dirty="0">
                <a:solidFill>
                  <a:prstClr val="black"/>
                </a:solidFill>
                <a:latin typeface="Calibri" pitchFamily="34" charset="0"/>
              </a:rPr>
              <a:t>, 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Nature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471</a:t>
            </a:r>
            <a:r>
              <a:rPr lang="en-US" sz="1400" dirty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, 319 (2011</a:t>
            </a:r>
            <a:r>
              <a:rPr lang="en-US" sz="1400" dirty="0" smtClean="0">
                <a:solidFill>
                  <a:srgbClr val="000000"/>
                </a:solidFill>
                <a:latin typeface="Calibri" pitchFamily="34" charset="0"/>
                <a:ea typeface="Humanist 521 Bold Italic BT"/>
                <a:cs typeface="Humanist 521 Bold Italic BT"/>
                <a:sym typeface="Humanist 521 Bold Italic BT"/>
              </a:rPr>
              <a:t>)</a:t>
            </a:r>
          </a:p>
        </p:txBody>
      </p:sp>
      <p:sp>
        <p:nvSpPr>
          <p:cNvPr id="12293" name="Title 28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 eaLnBrk="1" hangingPunct="1"/>
            <a:r>
              <a:rPr lang="de-DE" dirty="0" smtClean="0"/>
              <a:t>Single-particle acess</a:t>
            </a:r>
            <a:endParaRPr lang="en-GB" dirty="0" smtClean="0"/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0" y="836613"/>
            <a:ext cx="9144000" cy="72072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2800" b="1" dirty="0" smtClean="0">
                <a:solidFill>
                  <a:prstClr val="black"/>
                </a:solidFill>
                <a:latin typeface="Calibri"/>
              </a:rPr>
              <a:t>Single-spin </a:t>
            </a:r>
            <a:r>
              <a:rPr lang="en-US" sz="2800" b="1" dirty="0">
                <a:solidFill>
                  <a:prstClr val="black"/>
                </a:solidFill>
                <a:latin typeface="Calibri"/>
              </a:rPr>
              <a:t>addressing</a:t>
            </a:r>
          </a:p>
        </p:txBody>
      </p:sp>
      <p:pic>
        <p:nvPicPr>
          <p:cNvPr id="12296" name="Picture 7" descr="pic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196752"/>
            <a:ext cx="1872357" cy="1872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4" descr="D:\temp\AddressingForStefan\10-11_193_001_orig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414" y="1196752"/>
            <a:ext cx="1872208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8" name="Text Box 4"/>
          <p:cNvSpPr txBox="1">
            <a:spLocks noChangeArrowheads="1"/>
          </p:cNvSpPr>
          <p:nvPr/>
        </p:nvSpPr>
        <p:spPr bwMode="auto">
          <a:xfrm>
            <a:off x="7800975" y="1889125"/>
            <a:ext cx="793750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9992" tIns="64997" rIns="129992" bIns="64997">
            <a:spAutoFit/>
          </a:bodyPr>
          <a:lstStyle/>
          <a:p>
            <a:pPr>
              <a:spcBef>
                <a:spcPct val="50000"/>
              </a:spcBef>
            </a:pPr>
            <a:endParaRPr lang="en-US" sz="2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300" name="Text Box 28"/>
          <p:cNvSpPr txBox="1">
            <a:spLocks noChangeArrowheads="1"/>
          </p:cNvSpPr>
          <p:nvPr/>
        </p:nvSpPr>
        <p:spPr bwMode="auto">
          <a:xfrm>
            <a:off x="5940425" y="1739900"/>
            <a:ext cx="161925" cy="252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27971" tIns="66546" rIns="127971" bIns="66546">
            <a:spAutoFit/>
          </a:bodyPr>
          <a:lstStyle/>
          <a:p>
            <a:pPr eaLnBrk="0" hangingPunct="0"/>
            <a:endParaRPr lang="en-US" b="1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23" name="Textfeld 27"/>
          <p:cNvSpPr txBox="1">
            <a:spLocks noChangeArrowheads="1"/>
          </p:cNvSpPr>
          <p:nvPr/>
        </p:nvSpPr>
        <p:spPr bwMode="auto">
          <a:xfrm>
            <a:off x="5580113" y="3717032"/>
            <a:ext cx="3384376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See also:</a:t>
            </a:r>
          </a:p>
          <a:p>
            <a:endParaRPr lang="en-US" sz="1400" dirty="0" smtClean="0">
              <a:solidFill>
                <a:srgbClr val="000000"/>
              </a:solidFill>
              <a:latin typeface="Calibri"/>
              <a:ea typeface="Humanist 521 Bold Italic BT"/>
              <a:cs typeface="Humanist 521 Bold Italic BT"/>
              <a:sym typeface="Humanist 521 Bold Italic BT"/>
            </a:endParaRPr>
          </a:p>
          <a:p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C.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Weiterberg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 et al., PRL </a:t>
            </a:r>
            <a:r>
              <a:rPr lang="nb-NO" sz="1400" b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106</a:t>
            </a:r>
            <a:r>
              <a:rPr lang="nb-NO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215301 (2011)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M.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Endres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et al.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Science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334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200 (2011)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M. Cheneau 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et al.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Nature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481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484 (2012)</a:t>
            </a:r>
            <a:b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</a:b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M. </a:t>
            </a:r>
            <a:r>
              <a:rPr lang="en-US" sz="1400" dirty="0" err="1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Endres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et al.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Nature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487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454 (2012)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P. Schauß 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et al.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Nature </a:t>
            </a:r>
            <a:r>
              <a:rPr lang="en-US" sz="1400" b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491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87 (2012) </a:t>
            </a:r>
          </a:p>
          <a:p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T. Fukuhara </a:t>
            </a:r>
            <a:r>
              <a:rPr lang="en-US" sz="1400" i="1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et al.</a:t>
            </a:r>
            <a:r>
              <a:rPr lang="en-US" sz="1400" dirty="0" smtClean="0">
                <a:solidFill>
                  <a:srgbClr val="000000"/>
                </a:solidFill>
                <a:latin typeface="Calibri"/>
                <a:ea typeface="Humanist 521 Bold Italic BT"/>
                <a:cs typeface="Humanist 521 Bold Italic BT"/>
                <a:sym typeface="Humanist 521 Bold Italic BT"/>
              </a:rPr>
              <a:t>, arXiv:1209.6468v1(2012)</a:t>
            </a:r>
            <a:endParaRPr lang="en-US" sz="1400" dirty="0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520" y="5661248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000" dirty="0" smtClean="0">
                <a:latin typeface="+mn-lt"/>
              </a:rPr>
              <a:t>Experiments with atoms in optical lattices are brought to a new level!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de-DE" sz="2000" dirty="0" smtClean="0">
                <a:latin typeface="+mn-lt"/>
              </a:rPr>
              <a:t> </a:t>
            </a:r>
            <a:r>
              <a:rPr lang="de-DE" sz="2000" dirty="0" smtClean="0">
                <a:latin typeface="+mn-lt"/>
                <a:sym typeface="Wingdings" pitchFamily="2" charset="2"/>
              </a:rPr>
              <a:t> </a:t>
            </a:r>
            <a:r>
              <a:rPr lang="de-DE" sz="2000" dirty="0" smtClean="0">
                <a:latin typeface="+mn-lt"/>
              </a:rPr>
              <a:t>Each atom in an ensemble of hundreds of particles can be</a:t>
            </a:r>
            <a:br>
              <a:rPr lang="de-DE" sz="2000" dirty="0" smtClean="0">
                <a:latin typeface="+mn-lt"/>
              </a:rPr>
            </a:br>
            <a:r>
              <a:rPr lang="de-DE" sz="2000" dirty="0" smtClean="0">
                <a:latin typeface="+mn-lt"/>
              </a:rPr>
              <a:t>      detected and manipulated individually!</a:t>
            </a:r>
            <a:endParaRPr lang="en-GB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763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75B16B-71F1-46D4-BC93-41A7CF62A51A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4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Setups at Strathclyde / MPQ</a:t>
            </a:r>
            <a:endParaRPr lang="de-DE" sz="40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83395" name="Picture 3" descr="D:\QI\ContstructionDrawings\K-Setup\WholeChamber4.jpg"/>
          <p:cNvPicPr>
            <a:picLocks noChangeAspect="1" noChangeArrowheads="1"/>
          </p:cNvPicPr>
          <p:nvPr/>
        </p:nvPicPr>
        <p:blipFill rotWithShape="1">
          <a:blip r:embed="rId3" cstate="print"/>
          <a:srcRect l="9327" t="1" r="14478" b="4617"/>
          <a:stretch/>
        </p:blipFill>
        <p:spPr bwMode="auto">
          <a:xfrm>
            <a:off x="0" y="908720"/>
            <a:ext cx="9144000" cy="5949280"/>
          </a:xfrm>
          <a:prstGeom prst="rect">
            <a:avLst/>
          </a:prstGeom>
          <a:noFill/>
        </p:spPr>
      </p:pic>
      <p:cxnSp>
        <p:nvCxnSpPr>
          <p:cNvPr id="9" name="Straight Arrow Connector 8"/>
          <p:cNvCxnSpPr/>
          <p:nvPr/>
        </p:nvCxnSpPr>
        <p:spPr>
          <a:xfrm flipV="1">
            <a:off x="2267744" y="3645024"/>
            <a:ext cx="648072" cy="43204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66074" y="3933056"/>
            <a:ext cx="2052806" cy="646331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double species</a:t>
            </a:r>
            <a:br>
              <a:rPr lang="de-DE" dirty="0" smtClean="0"/>
            </a:br>
            <a:r>
              <a:rPr lang="de-DE" dirty="0" smtClean="0"/>
              <a:t>2D-MOT </a:t>
            </a:r>
            <a:r>
              <a:rPr lang="de-DE" baseline="30000" dirty="0" smtClean="0"/>
              <a:t>87</a:t>
            </a:r>
            <a:r>
              <a:rPr lang="de-DE" dirty="0" smtClean="0"/>
              <a:t>Rb+</a:t>
            </a:r>
            <a:r>
              <a:rPr lang="de-DE" baseline="30000" dirty="0" smtClean="0"/>
              <a:t>40</a:t>
            </a:r>
            <a:r>
              <a:rPr lang="de-DE" dirty="0" smtClean="0"/>
              <a:t>K</a:t>
            </a:r>
            <a:endParaRPr lang="de-DE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588224" y="2852936"/>
            <a:ext cx="504056" cy="72008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372200" y="1988840"/>
            <a:ext cx="2052805" cy="923330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de-DE" dirty="0" smtClean="0"/>
              <a:t>double species</a:t>
            </a:r>
            <a:br>
              <a:rPr lang="de-DE" dirty="0" smtClean="0"/>
            </a:br>
            <a:r>
              <a:rPr lang="de-DE" dirty="0" smtClean="0"/>
              <a:t>3D-MOT </a:t>
            </a:r>
            <a:r>
              <a:rPr lang="de-DE" baseline="30000" dirty="0" smtClean="0"/>
              <a:t>87</a:t>
            </a:r>
            <a:r>
              <a:rPr lang="de-DE" dirty="0" smtClean="0"/>
              <a:t>Rb+</a:t>
            </a:r>
            <a:r>
              <a:rPr lang="de-DE" baseline="30000" dirty="0" smtClean="0"/>
              <a:t>40</a:t>
            </a:r>
            <a:r>
              <a:rPr lang="de-DE" dirty="0" smtClean="0"/>
              <a:t>K</a:t>
            </a:r>
          </a:p>
          <a:p>
            <a:pPr algn="ctr"/>
            <a:r>
              <a:rPr lang="de-DE" dirty="0" smtClean="0"/>
              <a:t>+ magnetic trap</a:t>
            </a:r>
            <a:endParaRPr lang="de-DE" dirty="0"/>
          </a:p>
        </p:txBody>
      </p:sp>
      <p:sp>
        <p:nvSpPr>
          <p:cNvPr id="14" name="TextBox 13"/>
          <p:cNvSpPr txBox="1"/>
          <p:nvPr/>
        </p:nvSpPr>
        <p:spPr>
          <a:xfrm>
            <a:off x="3563888" y="5157192"/>
            <a:ext cx="2186435" cy="1200329"/>
          </a:xfrm>
          <a:prstGeom prst="rect">
            <a:avLst/>
          </a:prstGeom>
          <a:solidFill>
            <a:srgbClr val="FFFFFF">
              <a:alpha val="61176"/>
            </a:srgbClr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‘</a:t>
            </a:r>
            <a:r>
              <a:rPr lang="de-DE" b="1" dirty="0" smtClean="0"/>
              <a:t>‘Science region</a:t>
            </a:r>
            <a:r>
              <a:rPr lang="de-DE" dirty="0" smtClean="0"/>
              <a:t>‘‘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optical lattices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microscope</a:t>
            </a:r>
          </a:p>
          <a:p>
            <a:pPr>
              <a:buFont typeface="Arial" pitchFamily="34" charset="0"/>
              <a:buChar char="•"/>
            </a:pPr>
            <a:r>
              <a:rPr lang="de-DE" dirty="0" smtClean="0"/>
              <a:t> Feshbach coils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652120" y="5085184"/>
            <a:ext cx="1008112" cy="36004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9512" y="980728"/>
            <a:ext cx="8964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/>
              <a:t>Single-site imaging for fermionic (Strathclyde) and bosonic atoms (Strathclyde/MPQ)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364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10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7"/>
          <p:cNvGrpSpPr/>
          <p:nvPr/>
        </p:nvGrpSpPr>
        <p:grpSpPr>
          <a:xfrm>
            <a:off x="1259632" y="4221088"/>
            <a:ext cx="5400600" cy="1512168"/>
            <a:chOff x="340618" y="4531742"/>
            <a:chExt cx="7831782" cy="2137618"/>
          </a:xfrm>
        </p:grpSpPr>
        <p:pic>
          <p:nvPicPr>
            <p:cNvPr id="7" name="Picture 6" descr="Quantum Gate.jpg"/>
            <p:cNvPicPr>
              <a:picLocks noChangeAspect="1"/>
            </p:cNvPicPr>
            <p:nvPr/>
          </p:nvPicPr>
          <p:blipFill>
            <a:blip r:embed="rId3" cstate="print"/>
            <a:srcRect l="919" t="1645" r="721" b="50645"/>
            <a:stretch>
              <a:fillRect/>
            </a:stretch>
          </p:blipFill>
          <p:spPr>
            <a:xfrm>
              <a:off x="467544" y="4581128"/>
              <a:ext cx="7704856" cy="2088232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340618" y="4531742"/>
              <a:ext cx="432048" cy="2160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20725"/>
          </a:xfrm>
        </p:spPr>
        <p:txBody>
          <a:bodyPr/>
          <a:lstStyle/>
          <a:p>
            <a:pPr eaLnBrk="1" hangingPunct="1"/>
            <a:r>
              <a:rPr lang="de-DE" dirty="0" smtClean="0"/>
              <a:t>Objectives within the IMPP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8" y="1052513"/>
            <a:ext cx="9144000" cy="57608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de-DE" sz="2400" b="1" dirty="0" smtClean="0"/>
              <a:t>Development/improvement of techniques for single-atom </a:t>
            </a:r>
            <a:br>
              <a:rPr lang="de-DE" sz="2400" b="1" dirty="0" smtClean="0"/>
            </a:br>
            <a:r>
              <a:rPr lang="de-DE" sz="2400" b="1" dirty="0" smtClean="0"/>
              <a:t>imaging, manipulation and detection</a:t>
            </a:r>
            <a:br>
              <a:rPr lang="de-DE" sz="2400" b="1" dirty="0" smtClean="0"/>
            </a:br>
            <a:r>
              <a:rPr lang="de-DE" sz="2400" dirty="0" smtClean="0"/>
              <a:t>(single-qubit rotations in stabilized magnetic field environments)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de-DE" sz="2400" b="1" dirty="0" smtClean="0"/>
              <a:t>Creation and characterization of entanglement with cold atoms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de-DE" sz="2400" b="1" dirty="0" smtClean="0">
                <a:sym typeface="Wingdings" pitchFamily="2" charset="2"/>
              </a:rPr>
              <a:t>  </a:t>
            </a:r>
            <a:r>
              <a:rPr lang="de-DE" sz="2400" dirty="0" smtClean="0">
                <a:sym typeface="Wingdings" pitchFamily="2" charset="2"/>
              </a:rPr>
              <a:t>   Many-particle entanglement in many-body systems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de-DE" sz="2400" dirty="0" smtClean="0"/>
              <a:t>    </a:t>
            </a:r>
            <a:r>
              <a:rPr lang="de-DE" sz="2400" dirty="0" smtClean="0">
                <a:sym typeface="Wingdings" pitchFamily="2" charset="2"/>
              </a:rPr>
              <a:t> Two-qubit quantum gates using spin-dependent transport</a:t>
            </a:r>
            <a:br>
              <a:rPr lang="de-DE" sz="2400" dirty="0" smtClean="0">
                <a:sym typeface="Wingdings" pitchFamily="2" charset="2"/>
              </a:rPr>
            </a:br>
            <a:r>
              <a:rPr lang="de-DE" sz="2400" dirty="0" smtClean="0">
                <a:sym typeface="Wingdings" pitchFamily="2" charset="2"/>
              </a:rPr>
              <a:t>    (Strathclyde)</a:t>
            </a: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de-DE" sz="2400" dirty="0" smtClean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de-DE" sz="2400" dirty="0" smtClean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de-DE" sz="2400" dirty="0" smtClean="0">
              <a:sym typeface="Wingdings" pitchFamily="2" charset="2"/>
            </a:endParaRPr>
          </a:p>
          <a:p>
            <a:pPr eaLnBrk="1" fontAlgn="auto" hangingPunct="1">
              <a:spcAft>
                <a:spcPts val="0"/>
              </a:spcAft>
              <a:buNone/>
              <a:defRPr/>
            </a:pPr>
            <a:r>
              <a:rPr lang="de-DE" sz="2400" dirty="0" smtClean="0">
                <a:sym typeface="Wingdings" pitchFamily="2" charset="2"/>
              </a:rPr>
              <a:t>    </a:t>
            </a:r>
            <a:r>
              <a:rPr lang="en-GB" sz="2400" dirty="0" smtClean="0"/>
              <a:t> Rydberg atoms for long-range interactions (MPQ), </a:t>
            </a:r>
            <a:br>
              <a:rPr lang="en-GB" sz="2400" dirty="0" smtClean="0"/>
            </a:br>
            <a:r>
              <a:rPr lang="en-GB" sz="2400" dirty="0" smtClean="0"/>
              <a:t>   quantum gates and the creation of </a:t>
            </a:r>
            <a:r>
              <a:rPr lang="en-GB" sz="2400" dirty="0" err="1" smtClean="0"/>
              <a:t>mesoscopic</a:t>
            </a:r>
            <a:r>
              <a:rPr lang="en-GB" sz="2400" dirty="0" smtClean="0"/>
              <a:t> entangled </a:t>
            </a:r>
            <a:r>
              <a:rPr lang="en-GB" sz="2400" dirty="0"/>
              <a:t>	</a:t>
            </a:r>
            <a:r>
              <a:rPr lang="en-GB" sz="2400" dirty="0" smtClean="0"/>
              <a:t>states</a:t>
            </a:r>
            <a:r>
              <a:rPr lang="de-DE" sz="2400" dirty="0" smtClean="0">
                <a:sym typeface="Wingdings" pitchFamily="2" charset="2"/>
              </a:rPr>
              <a:t> </a:t>
            </a:r>
            <a:endParaRPr lang="en-GB" sz="2400" dirty="0" smtClean="0"/>
          </a:p>
          <a:p>
            <a:pPr eaLnBrk="1" fontAlgn="auto" hangingPunct="1">
              <a:spcAft>
                <a:spcPts val="0"/>
              </a:spcAft>
              <a:buNone/>
              <a:defRPr/>
            </a:pPr>
            <a:endParaRPr lang="de-DE" sz="2400" dirty="0" smtClean="0"/>
          </a:p>
        </p:txBody>
      </p:sp>
    </p:spTree>
    <p:extLst>
      <p:ext uri="{BB962C8B-B14F-4D97-AF65-F5344CB8AC3E}">
        <p14:creationId xmlns:p14="http://schemas.microsoft.com/office/powerpoint/2010/main" val="10330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Strathclyde Optics Division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4392488" cy="5904656"/>
          </a:xfrm>
        </p:spPr>
        <p:txBody>
          <a:bodyPr>
            <a:normAutofit/>
          </a:bodyPr>
          <a:lstStyle/>
          <a:p>
            <a:r>
              <a:rPr lang="en-GB" sz="2400" b="1" i="1" dirty="0"/>
              <a:t>Computational Nonlinear &amp; Quantum Optics </a:t>
            </a:r>
            <a:r>
              <a:rPr lang="en-GB" sz="2400" b="1" i="1" dirty="0" smtClean="0"/>
              <a:t>Group</a:t>
            </a:r>
            <a:endParaRPr lang="en-GB" sz="2400" b="1" dirty="0"/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BECs </a:t>
            </a:r>
            <a:r>
              <a:rPr lang="en-GB" sz="2000" dirty="0"/>
              <a:t>and Cold Atoms</a:t>
            </a:r>
          </a:p>
          <a:p>
            <a:pPr lvl="1"/>
            <a:r>
              <a:rPr lang="en-GB" sz="2000" dirty="0"/>
              <a:t>Computational Nonlinear Optics</a:t>
            </a:r>
          </a:p>
          <a:p>
            <a:pPr lvl="1"/>
            <a:r>
              <a:rPr lang="en-GB" sz="2000" dirty="0"/>
              <a:t>Future Light Sources</a:t>
            </a:r>
          </a:p>
          <a:p>
            <a:pPr lvl="1"/>
            <a:r>
              <a:rPr lang="en-GB" sz="2000" dirty="0" err="1"/>
              <a:t>Nanophotonics</a:t>
            </a:r>
            <a:endParaRPr lang="en-GB" sz="2000" dirty="0"/>
          </a:p>
          <a:p>
            <a:pPr lvl="1"/>
            <a:r>
              <a:rPr lang="en-GB" sz="2000" dirty="0"/>
              <a:t>Nonlinear Photonics</a:t>
            </a:r>
          </a:p>
          <a:p>
            <a:pPr lvl="1"/>
            <a:r>
              <a:rPr lang="en-GB" sz="2000" dirty="0"/>
              <a:t>Quantum Information</a:t>
            </a:r>
          </a:p>
          <a:p>
            <a:pPr lvl="1"/>
            <a:r>
              <a:rPr lang="en-GB" sz="2000" dirty="0"/>
              <a:t>Quantum </a:t>
            </a:r>
            <a:r>
              <a:rPr lang="en-GB" sz="2000" dirty="0" smtClean="0"/>
              <a:t>Optics</a:t>
            </a:r>
          </a:p>
          <a:p>
            <a:pPr lvl="1"/>
            <a:endParaRPr lang="en-GB" sz="2000" dirty="0"/>
          </a:p>
          <a:p>
            <a:r>
              <a:rPr lang="en-GB" sz="2400" dirty="0" err="1" smtClean="0"/>
              <a:t>Gian</a:t>
            </a:r>
            <a:r>
              <a:rPr lang="en-GB" sz="2400" dirty="0" smtClean="0"/>
              <a:t>-Luca </a:t>
            </a:r>
            <a:r>
              <a:rPr lang="en-GB" sz="2400" dirty="0" err="1" smtClean="0"/>
              <a:t>Oppo</a:t>
            </a:r>
            <a:r>
              <a:rPr lang="en-GB" sz="2400" dirty="0" smtClean="0"/>
              <a:t>, John Jeffers, Alison Yao (Gordon Robb, Daniel Oi)</a:t>
            </a:r>
            <a:endParaRPr lang="en-GB" sz="2400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392488" y="980728"/>
            <a:ext cx="4860032" cy="57606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rgbClr val="002060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 b="1" i="1" dirty="0"/>
              <a:t>Experimental Quantum Optics and Photonics </a:t>
            </a:r>
            <a:r>
              <a:rPr lang="en-GB" sz="2400" b="1" i="1" dirty="0" smtClean="0"/>
              <a:t>Group</a:t>
            </a:r>
          </a:p>
          <a:p>
            <a:pPr lvl="1" fontAlgn="base"/>
            <a:endParaRPr lang="en-GB" sz="2000" dirty="0" smtClean="0"/>
          </a:p>
          <a:p>
            <a:pPr lvl="1" fontAlgn="base"/>
            <a:r>
              <a:rPr lang="en-GB" sz="2000" dirty="0" smtClean="0"/>
              <a:t>Single-atom imaging</a:t>
            </a:r>
          </a:p>
          <a:p>
            <a:pPr lvl="1" fontAlgn="base"/>
            <a:r>
              <a:rPr lang="en-GB" sz="2000" dirty="0"/>
              <a:t>Atom Optics</a:t>
            </a:r>
          </a:p>
          <a:p>
            <a:pPr lvl="1" fontAlgn="base"/>
            <a:r>
              <a:rPr lang="en-GB" sz="2000" dirty="0"/>
              <a:t>Nonlinear Photonics</a:t>
            </a:r>
          </a:p>
          <a:p>
            <a:pPr lvl="1" fontAlgn="base"/>
            <a:r>
              <a:rPr lang="en-GB" sz="2000" dirty="0"/>
              <a:t>Quantum-cascade </a:t>
            </a:r>
            <a:r>
              <a:rPr lang="en-GB" sz="2000" dirty="0" smtClean="0"/>
              <a:t>lasers</a:t>
            </a:r>
            <a:r>
              <a:rPr lang="en-GB" sz="2000" dirty="0"/>
              <a:t> </a:t>
            </a:r>
            <a:endParaRPr lang="en-GB" sz="2000" dirty="0" smtClean="0"/>
          </a:p>
          <a:p>
            <a:pPr lvl="1" fontAlgn="base"/>
            <a:endParaRPr lang="en-GB" sz="2000" dirty="0" smtClean="0"/>
          </a:p>
          <a:p>
            <a:pPr lvl="1" fontAlgn="base"/>
            <a:endParaRPr lang="en-GB" sz="2000" dirty="0" smtClean="0"/>
          </a:p>
          <a:p>
            <a:pPr lvl="1" fontAlgn="base"/>
            <a:endParaRPr lang="en-GB" sz="2000" dirty="0"/>
          </a:p>
          <a:p>
            <a:pPr lvl="1" fontAlgn="base"/>
            <a:endParaRPr lang="en-GB" sz="2000" dirty="0"/>
          </a:p>
          <a:p>
            <a:pPr fontAlgn="base"/>
            <a:r>
              <a:rPr lang="en-GB" sz="2400" dirty="0" smtClean="0"/>
              <a:t>Stefan Kuhr, Thorsten Ackemann, ER, Aidan Arnold, Paul Griffin, </a:t>
            </a:r>
            <a:r>
              <a:rPr lang="en-GB" sz="2400" dirty="0" err="1" smtClean="0"/>
              <a:t>Elmar</a:t>
            </a:r>
            <a:r>
              <a:rPr lang="en-GB" sz="2400" dirty="0" smtClean="0"/>
              <a:t> Haller, Graham Bruce (Nigel Langford)</a:t>
            </a:r>
            <a:endParaRPr lang="en-GB" sz="2400" dirty="0"/>
          </a:p>
          <a:p>
            <a:pPr lvl="1" fontAlgn="base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1148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1"/>
            <a:ext cx="9136947" cy="836711"/>
          </a:xfrm>
        </p:spPr>
        <p:txBody>
          <a:bodyPr>
            <a:normAutofit/>
          </a:bodyPr>
          <a:lstStyle/>
          <a:p>
            <a:r>
              <a:rPr lang="en-US" sz="3200" dirty="0" smtClean="0"/>
              <a:t>“Noiseless” Quantum State Amplification</a:t>
            </a:r>
            <a:endParaRPr lang="en-US" sz="3200" dirty="0"/>
          </a:p>
        </p:txBody>
      </p:sp>
      <p:pic>
        <p:nvPicPr>
          <p:cNvPr id="4" name="Picture 3" descr="fig1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31" b="11590"/>
          <a:stretch/>
        </p:blipFill>
        <p:spPr>
          <a:xfrm>
            <a:off x="3642577" y="3044793"/>
            <a:ext cx="5494370" cy="30485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2703" y="1633369"/>
            <a:ext cx="8225028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Implementation of the “forbidden” transformation</a:t>
            </a:r>
            <a:endParaRPr lang="en-US" dirty="0" smtClean="0"/>
          </a:p>
          <a:p>
            <a:endParaRPr lang="en-US" dirty="0"/>
          </a:p>
          <a:p>
            <a:r>
              <a:rPr lang="en-US" dirty="0"/>
              <a:t>E. </a:t>
            </a:r>
            <a:r>
              <a:rPr lang="en-US" dirty="0" err="1"/>
              <a:t>Eleftheriadou</a:t>
            </a:r>
            <a:r>
              <a:rPr lang="en-US" dirty="0"/>
              <a:t>, SMB and JJ (submitted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Based on quantum state comparison</a:t>
            </a:r>
            <a:r>
              <a:rPr lang="en-US" baseline="30000" dirty="0" smtClean="0"/>
              <a:t>1</a:t>
            </a:r>
            <a:r>
              <a:rPr lang="en-US" dirty="0" smtClean="0"/>
              <a:t> and photon subtraction on coherent states.</a:t>
            </a:r>
          </a:p>
          <a:p>
            <a:endParaRPr lang="en-US" dirty="0"/>
          </a:p>
          <a:p>
            <a:r>
              <a:rPr lang="en-US" dirty="0" smtClean="0"/>
              <a:t>Works with high fidelity </a:t>
            </a:r>
          </a:p>
          <a:p>
            <a:endParaRPr lang="en-US" dirty="0"/>
          </a:p>
          <a:p>
            <a:r>
              <a:rPr lang="en-US" i="1" dirty="0" smtClean="0"/>
              <a:t>and</a:t>
            </a:r>
            <a:r>
              <a:rPr lang="en-US" dirty="0" smtClean="0"/>
              <a:t> high success probability.</a:t>
            </a:r>
          </a:p>
          <a:p>
            <a:endParaRPr lang="en-US" dirty="0"/>
          </a:p>
          <a:p>
            <a:r>
              <a:rPr lang="en-US" dirty="0" smtClean="0"/>
              <a:t>Does not use quantum resources.</a:t>
            </a:r>
          </a:p>
          <a:p>
            <a:endParaRPr lang="en-US" dirty="0"/>
          </a:p>
          <a:p>
            <a:r>
              <a:rPr lang="en-US" dirty="0" smtClean="0"/>
              <a:t>Uses already implemented quantum </a:t>
            </a:r>
          </a:p>
          <a:p>
            <a:endParaRPr lang="en-US" dirty="0"/>
          </a:p>
          <a:p>
            <a:r>
              <a:rPr lang="en-US" dirty="0" smtClean="0"/>
              <a:t>technology.</a:t>
            </a:r>
          </a:p>
          <a:p>
            <a:endParaRPr lang="en-US" dirty="0"/>
          </a:p>
          <a:p>
            <a:r>
              <a:rPr lang="en-US" baseline="30000" dirty="0" smtClean="0"/>
              <a:t>1. </a:t>
            </a:r>
            <a:r>
              <a:rPr lang="en-US" sz="1600" dirty="0" smtClean="0"/>
              <a:t>See P.J. Clarke et al Nature Communications 3, 1174 (2012)</a:t>
            </a:r>
            <a:endParaRPr lang="en-US" sz="16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9355956"/>
              </p:ext>
            </p:extLst>
          </p:nvPr>
        </p:nvGraphicFramePr>
        <p:xfrm>
          <a:off x="6479757" y="1633369"/>
          <a:ext cx="1435761" cy="4959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name="Equation" r:id="rId4" imgW="698500" imgH="241300" progId="Equation.3">
                  <p:embed/>
                </p:oleObj>
              </mc:Choice>
              <mc:Fallback>
                <p:oleObj name="Equation" r:id="rId4" imgW="6985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479757" y="1633369"/>
                        <a:ext cx="1435761" cy="4959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737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83671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Measuring the vacuum state nondestructively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31289" y="1169450"/>
            <a:ext cx="802162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Possible using a V-</a:t>
            </a:r>
            <a:r>
              <a:rPr lang="en-US" sz="2000" b="1" dirty="0" err="1" smtClean="0"/>
              <a:t>Stirap</a:t>
            </a:r>
            <a:r>
              <a:rPr lang="en-US" sz="2000" b="1" dirty="0" smtClean="0"/>
              <a:t> System to implement the </a:t>
            </a:r>
          </a:p>
          <a:p>
            <a:r>
              <a:rPr lang="en-US" sz="2000" b="1" dirty="0"/>
              <a:t>	</a:t>
            </a:r>
            <a:r>
              <a:rPr lang="en-US" sz="2000" b="1" dirty="0" smtClean="0"/>
              <a:t>			measurement 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and implementation of “true” photon addition and subtraction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D.K.L. </a:t>
            </a:r>
            <a:r>
              <a:rPr lang="en-US" dirty="0" err="1" smtClean="0"/>
              <a:t>Oi</a:t>
            </a:r>
            <a:r>
              <a:rPr lang="en-US" dirty="0" smtClean="0"/>
              <a:t>, V. </a:t>
            </a:r>
            <a:r>
              <a:rPr lang="en-US" dirty="0" err="1" smtClean="0"/>
              <a:t>Potacek</a:t>
            </a:r>
            <a:r>
              <a:rPr lang="en-US" dirty="0" smtClean="0"/>
              <a:t> and JJ, accepted for PRL. </a:t>
            </a:r>
            <a:endParaRPr lang="en-US" dirty="0"/>
          </a:p>
        </p:txBody>
      </p:sp>
      <p:pic>
        <p:nvPicPr>
          <p:cNvPr id="5" name="Picture 4" descr="Fig2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7" y="4164059"/>
            <a:ext cx="3077155" cy="2040970"/>
          </a:xfrm>
          <a:prstGeom prst="rect">
            <a:avLst/>
          </a:prstGeom>
        </p:spPr>
      </p:pic>
      <p:pic>
        <p:nvPicPr>
          <p:cNvPr id="6" name="Picture 5" descr="Fig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265" y="1412776"/>
            <a:ext cx="2851017" cy="2253381"/>
          </a:xfrm>
          <a:prstGeom prst="rect">
            <a:avLst/>
          </a:prstGeom>
        </p:spPr>
      </p:pic>
      <p:pic>
        <p:nvPicPr>
          <p:cNvPr id="7" name="Picture 6" descr="Fig4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155" y="3933056"/>
            <a:ext cx="3038103" cy="2271973"/>
          </a:xfrm>
          <a:prstGeom prst="rect">
            <a:avLst/>
          </a:prstGeom>
        </p:spPr>
      </p:pic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9239908"/>
              </p:ext>
            </p:extLst>
          </p:nvPr>
        </p:nvGraphicFramePr>
        <p:xfrm>
          <a:off x="1266088" y="2257055"/>
          <a:ext cx="3706704" cy="618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4" name="Equation" r:id="rId6" imgW="1600200" imgH="266700" progId="Equation.3">
                  <p:embed/>
                </p:oleObj>
              </mc:Choice>
              <mc:Fallback>
                <p:oleObj name="Equation" r:id="rId6" imgW="1600200" imgH="266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266088" y="2257055"/>
                        <a:ext cx="3706704" cy="618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3175471"/>
              </p:ext>
            </p:extLst>
          </p:nvPr>
        </p:nvGraphicFramePr>
        <p:xfrm>
          <a:off x="455132" y="4527947"/>
          <a:ext cx="1566862" cy="104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5" name="Equation" r:id="rId8" imgW="762000" imgH="508000" progId="Equation.3">
                  <p:embed/>
                </p:oleObj>
              </mc:Choice>
              <mc:Fallback>
                <p:oleObj name="Equation" r:id="rId8" imgW="7620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55132" y="4527947"/>
                        <a:ext cx="1566862" cy="104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3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23825" y="0"/>
            <a:ext cx="8974138" cy="809625"/>
          </a:xfrm>
        </p:spPr>
        <p:txBody>
          <a:bodyPr/>
          <a:lstStyle/>
          <a:p>
            <a:pPr eaLnBrk="1" hangingPunct="1"/>
            <a:r>
              <a:rPr lang="en-US" sz="3200" b="1" dirty="0" smtClean="0"/>
              <a:t>Daniel Oi</a:t>
            </a:r>
            <a:endParaRPr lang="en-US" sz="2800" b="1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047750"/>
            <a:ext cx="5172075" cy="137160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Tx/>
              <a:buChar char="•"/>
            </a:pPr>
            <a:r>
              <a:rPr lang="en-US" sz="2000" b="1" smtClean="0"/>
              <a:t>Characterization of Quantum Devices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800" smtClean="0"/>
              <a:t>Restricted state preparation, control, readout</a:t>
            </a:r>
          </a:p>
          <a:p>
            <a:pPr lvl="1" eaLnBrk="1" hangingPunct="1">
              <a:buFont typeface="Wingdings" pitchFamily="2" charset="2"/>
              <a:buChar char="Ø"/>
            </a:pPr>
            <a:r>
              <a:rPr lang="en-US" sz="1800" smtClean="0"/>
              <a:t>Signal extraction and parameter estimation</a:t>
            </a:r>
          </a:p>
          <a:p>
            <a:pPr lvl="1" eaLnBrk="1" hangingPunct="1">
              <a:spcAft>
                <a:spcPts val="1800"/>
              </a:spcAft>
              <a:buFont typeface="Wingdings" pitchFamily="2" charset="2"/>
              <a:buChar char="Ø"/>
            </a:pPr>
            <a:r>
              <a:rPr lang="en-US" sz="1800" smtClean="0"/>
              <a:t>Integration with optimal quantum control</a:t>
            </a:r>
            <a:endParaRPr lang="en-US" smtClean="0"/>
          </a:p>
        </p:txBody>
      </p:sp>
      <p:pic>
        <p:nvPicPr>
          <p:cNvPr id="307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4949825"/>
            <a:ext cx="1271587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" r="69"/>
          <a:stretch>
            <a:fillRect/>
          </a:stretch>
        </p:blipFill>
        <p:spPr bwMode="auto">
          <a:xfrm>
            <a:off x="4583113" y="4625975"/>
            <a:ext cx="2663825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2" descr="C:\Users\Daniel\Google Drive\Travel\LondonIOP\ICSOS12\Ali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" t="10719" r="4349" b="4391"/>
          <a:stretch>
            <a:fillRect/>
          </a:stretch>
        </p:blipFill>
        <p:spPr bwMode="auto">
          <a:xfrm>
            <a:off x="6119813" y="5699125"/>
            <a:ext cx="1719262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9" name="Group 11"/>
          <p:cNvGrpSpPr>
            <a:grpSpLocks/>
          </p:cNvGrpSpPr>
          <p:nvPr/>
        </p:nvGrpSpPr>
        <p:grpSpPr bwMode="auto">
          <a:xfrm>
            <a:off x="5151438" y="1211263"/>
            <a:ext cx="1985962" cy="1466850"/>
            <a:chOff x="1882775" y="2082800"/>
            <a:chExt cx="5418138" cy="4021138"/>
          </a:xfrm>
        </p:grpSpPr>
        <p:pic>
          <p:nvPicPr>
            <p:cNvPr id="3084" name="Picture 2" descr="D:\Users\Daniel\Archived\Docs\Sonia\SysIdent2\2Qubits\figures\Two qubit two SET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775" y="2082800"/>
              <a:ext cx="5418138" cy="393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TextBox 3"/>
            <p:cNvSpPr txBox="1">
              <a:spLocks noChangeArrowheads="1"/>
            </p:cNvSpPr>
            <p:nvPr/>
          </p:nvSpPr>
          <p:spPr bwMode="auto">
            <a:xfrm>
              <a:off x="2073274" y="5597892"/>
              <a:ext cx="3444402" cy="5060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GB" sz="600" b="1">
                  <a:solidFill>
                    <a:schemeClr val="bg1"/>
                  </a:solidFill>
                  <a:latin typeface="Calibri" pitchFamily="34" charset="0"/>
                  <a:ea typeface="Calibri" pitchFamily="34" charset="0"/>
                  <a:cs typeface="Calibri" pitchFamily="34" charset="0"/>
                </a:rPr>
                <a:t>Hitachi Research Labs, Cambridge</a:t>
              </a:r>
            </a:p>
          </p:txBody>
        </p:sp>
      </p:grpSp>
      <p:pic>
        <p:nvPicPr>
          <p:cNvPr id="3080" name="Picture 6" descr="QutritA4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1165225"/>
            <a:ext cx="1951038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2622550"/>
            <a:ext cx="25654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2997200" y="2876550"/>
            <a:ext cx="61468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2000" b="1" kern="0" dirty="0" smtClean="0"/>
              <a:t>Efficient estimation of quantum states and processes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1800" kern="0" dirty="0" smtClean="0"/>
              <a:t>Resource efficient (copies, time, measurements) information extraction</a:t>
            </a:r>
          </a:p>
          <a:p>
            <a:pPr lvl="1" eaLnBrk="1" hangingPunct="1">
              <a:spcAft>
                <a:spcPts val="1800"/>
              </a:spcAft>
              <a:buFont typeface="Wingdings" pitchFamily="2" charset="2"/>
              <a:buChar char="Ø"/>
              <a:defRPr/>
            </a:pPr>
            <a:r>
              <a:rPr lang="en-US" sz="1800" kern="0" dirty="0" smtClean="0"/>
              <a:t>Probes of </a:t>
            </a:r>
            <a:r>
              <a:rPr lang="en-US" sz="1800" kern="0" dirty="0" err="1" smtClean="0"/>
              <a:t>decoherence</a:t>
            </a:r>
            <a:r>
              <a:rPr lang="en-US" sz="1800" kern="0" dirty="0" smtClean="0"/>
              <a:t>, non-</a:t>
            </a:r>
            <a:r>
              <a:rPr lang="en-US" sz="1800" kern="0" dirty="0" err="1" smtClean="0"/>
              <a:t>Markovian</a:t>
            </a:r>
            <a:r>
              <a:rPr lang="en-US" sz="1800" kern="0" dirty="0" smtClean="0"/>
              <a:t> </a:t>
            </a:r>
            <a:r>
              <a:rPr lang="en-US" sz="1800" kern="0" dirty="0" err="1" smtClean="0"/>
              <a:t>behaviour</a:t>
            </a:r>
            <a:r>
              <a:rPr lang="en-US" sz="1800" kern="0" dirty="0" smtClean="0"/>
              <a:t>, spatial and temporal correlation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 bwMode="auto">
          <a:xfrm>
            <a:off x="0" y="4949825"/>
            <a:ext cx="4657725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2000" b="1" kern="0" dirty="0" smtClean="0"/>
              <a:t>CubeSats for space-based miniaturized physics experiments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1800" kern="0" dirty="0" smtClean="0"/>
              <a:t>Long-distance quantum entanglement distribution</a:t>
            </a:r>
          </a:p>
          <a:p>
            <a:pPr lvl="1" eaLnBrk="1" hangingPunct="1">
              <a:buFont typeface="Wingdings" pitchFamily="2" charset="2"/>
              <a:buChar char="Ø"/>
              <a:defRPr/>
            </a:pPr>
            <a:r>
              <a:rPr lang="en-US" sz="1800" kern="0" dirty="0" smtClean="0"/>
              <a:t>“Nano-”satellites for fundamental tests of gravity/quantum theory</a:t>
            </a:r>
          </a:p>
        </p:txBody>
      </p:sp>
    </p:spTree>
    <p:extLst>
      <p:ext uri="{BB962C8B-B14F-4D97-AF65-F5344CB8AC3E}">
        <p14:creationId xmlns:p14="http://schemas.microsoft.com/office/powerpoint/2010/main" val="158655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itle 1"/>
          <p:cNvSpPr>
            <a:spLocks noGrp="1"/>
          </p:cNvSpPr>
          <p:nvPr>
            <p:ph type="title"/>
          </p:nvPr>
        </p:nvSpPr>
        <p:spPr>
          <a:xfrm>
            <a:off x="171513" y="116632"/>
            <a:ext cx="8842250" cy="736600"/>
          </a:xfrm>
        </p:spPr>
        <p:txBody>
          <a:bodyPr/>
          <a:lstStyle/>
          <a:p>
            <a:r>
              <a:rPr lang="en-US" sz="3200" dirty="0" smtClean="0">
                <a:ea typeface="ＭＳ Ｐゴシック" pitchFamily="34" charset="-128"/>
              </a:rPr>
              <a:t>Theory and Simulation at the Quantum Limit </a:t>
            </a: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5122" name="TextBox 11"/>
          <p:cNvSpPr txBox="1">
            <a:spLocks noChangeArrowheads="1"/>
          </p:cNvSpPr>
          <p:nvPr/>
        </p:nvSpPr>
        <p:spPr bwMode="auto">
          <a:xfrm>
            <a:off x="249238" y="1449388"/>
            <a:ext cx="4090987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/>
              <a:t>Optomechanics of </a:t>
            </a:r>
          </a:p>
          <a:p>
            <a:pPr algn="ctr"/>
            <a:r>
              <a:rPr lang="en-US" b="1"/>
              <a:t>Cold Atoms and BEC</a:t>
            </a:r>
          </a:p>
          <a:p>
            <a:pPr algn="ctr"/>
            <a:r>
              <a:rPr lang="en-US" sz="2000"/>
              <a:t>+ T. Ackemann, A. Arnold, E. Riis </a:t>
            </a:r>
          </a:p>
        </p:txBody>
      </p:sp>
      <p:cxnSp>
        <p:nvCxnSpPr>
          <p:cNvPr id="5123" name="Straight Connector 23"/>
          <p:cNvCxnSpPr>
            <a:cxnSpLocks noChangeShapeType="1"/>
          </p:cNvCxnSpPr>
          <p:nvPr/>
        </p:nvCxnSpPr>
        <p:spPr bwMode="auto">
          <a:xfrm flipH="1">
            <a:off x="4622800" y="1330325"/>
            <a:ext cx="42863" cy="527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124" name="Picture 2" descr="fig1b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7" t="806" r="11591"/>
          <a:stretch>
            <a:fillRect/>
          </a:stretch>
        </p:blipFill>
        <p:spPr bwMode="auto">
          <a:xfrm>
            <a:off x="80963" y="2597150"/>
            <a:ext cx="4471987" cy="40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Box 33"/>
          <p:cNvSpPr txBox="1">
            <a:spLocks noChangeArrowheads="1"/>
          </p:cNvSpPr>
          <p:nvPr/>
        </p:nvSpPr>
        <p:spPr bwMode="auto">
          <a:xfrm>
            <a:off x="4592638" y="1228725"/>
            <a:ext cx="468630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/>
              <a:t>BEC in Optical Lattices at Negative Temperatures</a:t>
            </a:r>
          </a:p>
          <a:p>
            <a:pPr algn="ctr"/>
            <a:r>
              <a:rPr lang="en-US" sz="2000"/>
              <a:t>+ Aberdeen and Florence</a:t>
            </a:r>
          </a:p>
        </p:txBody>
      </p:sp>
      <p:pic>
        <p:nvPicPr>
          <p:cNvPr id="5126" name="Picture 3" descr="fig5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81"/>
          <a:stretch>
            <a:fillRect/>
          </a:stretch>
        </p:blipFill>
        <p:spPr bwMode="auto">
          <a:xfrm>
            <a:off x="4632325" y="5094288"/>
            <a:ext cx="4235450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7" name="Group 38"/>
          <p:cNvGrpSpPr>
            <a:grpSpLocks/>
          </p:cNvGrpSpPr>
          <p:nvPr/>
        </p:nvGrpSpPr>
        <p:grpSpPr bwMode="auto">
          <a:xfrm>
            <a:off x="4989513" y="2509838"/>
            <a:ext cx="3346450" cy="2541587"/>
            <a:chOff x="356019" y="1515678"/>
            <a:chExt cx="6134100" cy="4658396"/>
          </a:xfrm>
        </p:grpSpPr>
        <p:grpSp>
          <p:nvGrpSpPr>
            <p:cNvPr id="5129" name="Group 11"/>
            <p:cNvGrpSpPr>
              <a:grpSpLocks/>
            </p:cNvGrpSpPr>
            <p:nvPr/>
          </p:nvGrpSpPr>
          <p:grpSpPr bwMode="auto">
            <a:xfrm>
              <a:off x="1224381" y="1515678"/>
              <a:ext cx="5265738" cy="4038600"/>
              <a:chOff x="1838322" y="1142984"/>
              <a:chExt cx="5705478" cy="4038634"/>
            </a:xfrm>
          </p:grpSpPr>
          <p:sp>
            <p:nvSpPr>
              <p:cNvPr id="66" name="Freeform 7"/>
              <p:cNvSpPr/>
              <p:nvPr/>
            </p:nvSpPr>
            <p:spPr bwMode="auto">
              <a:xfrm>
                <a:off x="1846471" y="3843189"/>
                <a:ext cx="5684717" cy="532475"/>
              </a:xfrm>
              <a:custGeom>
                <a:avLst/>
                <a:gdLst>
                  <a:gd name="connsiteX0" fmla="*/ 0 w 5683250"/>
                  <a:gd name="connsiteY0" fmla="*/ 6350 h 535517"/>
                  <a:gd name="connsiteX1" fmla="*/ 209550 w 5683250"/>
                  <a:gd name="connsiteY1" fmla="*/ 82550 h 535517"/>
                  <a:gd name="connsiteX2" fmla="*/ 406400 w 5683250"/>
                  <a:gd name="connsiteY2" fmla="*/ 139700 h 535517"/>
                  <a:gd name="connsiteX3" fmla="*/ 673100 w 5683250"/>
                  <a:gd name="connsiteY3" fmla="*/ 222250 h 535517"/>
                  <a:gd name="connsiteX4" fmla="*/ 1028700 w 5683250"/>
                  <a:gd name="connsiteY4" fmla="*/ 311150 h 535517"/>
                  <a:gd name="connsiteX5" fmla="*/ 1435100 w 5683250"/>
                  <a:gd name="connsiteY5" fmla="*/ 406400 h 535517"/>
                  <a:gd name="connsiteX6" fmla="*/ 1816100 w 5683250"/>
                  <a:gd name="connsiteY6" fmla="*/ 469900 h 535517"/>
                  <a:gd name="connsiteX7" fmla="*/ 2184400 w 5683250"/>
                  <a:gd name="connsiteY7" fmla="*/ 514350 h 535517"/>
                  <a:gd name="connsiteX8" fmla="*/ 2711450 w 5683250"/>
                  <a:gd name="connsiteY8" fmla="*/ 533400 h 535517"/>
                  <a:gd name="connsiteX9" fmla="*/ 3155950 w 5683250"/>
                  <a:gd name="connsiteY9" fmla="*/ 527050 h 535517"/>
                  <a:gd name="connsiteX10" fmla="*/ 3536950 w 5683250"/>
                  <a:gd name="connsiteY10" fmla="*/ 495300 h 535517"/>
                  <a:gd name="connsiteX11" fmla="*/ 4038600 w 5683250"/>
                  <a:gd name="connsiteY11" fmla="*/ 444500 h 535517"/>
                  <a:gd name="connsiteX12" fmla="*/ 4508500 w 5683250"/>
                  <a:gd name="connsiteY12" fmla="*/ 349250 h 535517"/>
                  <a:gd name="connsiteX13" fmla="*/ 4889500 w 5683250"/>
                  <a:gd name="connsiteY13" fmla="*/ 260350 h 535517"/>
                  <a:gd name="connsiteX14" fmla="*/ 5308600 w 5683250"/>
                  <a:gd name="connsiteY14" fmla="*/ 133350 h 535517"/>
                  <a:gd name="connsiteX15" fmla="*/ 5683250 w 5683250"/>
                  <a:gd name="connsiteY15" fmla="*/ 0 h 535517"/>
                  <a:gd name="connsiteX16" fmla="*/ 5683250 w 5683250"/>
                  <a:gd name="connsiteY16" fmla="*/ 0 h 5355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683250" h="535517">
                    <a:moveTo>
                      <a:pt x="0" y="6350"/>
                    </a:moveTo>
                    <a:cubicBezTo>
                      <a:pt x="70908" y="33337"/>
                      <a:pt x="141817" y="60325"/>
                      <a:pt x="209550" y="82550"/>
                    </a:cubicBezTo>
                    <a:cubicBezTo>
                      <a:pt x="277283" y="104775"/>
                      <a:pt x="406400" y="139700"/>
                      <a:pt x="406400" y="139700"/>
                    </a:cubicBezTo>
                    <a:cubicBezTo>
                      <a:pt x="483658" y="162983"/>
                      <a:pt x="569383" y="193675"/>
                      <a:pt x="673100" y="222250"/>
                    </a:cubicBezTo>
                    <a:cubicBezTo>
                      <a:pt x="776817" y="250825"/>
                      <a:pt x="1028700" y="311150"/>
                      <a:pt x="1028700" y="311150"/>
                    </a:cubicBezTo>
                    <a:cubicBezTo>
                      <a:pt x="1155700" y="341842"/>
                      <a:pt x="1303867" y="379942"/>
                      <a:pt x="1435100" y="406400"/>
                    </a:cubicBezTo>
                    <a:cubicBezTo>
                      <a:pt x="1566333" y="432858"/>
                      <a:pt x="1691217" y="451908"/>
                      <a:pt x="1816100" y="469900"/>
                    </a:cubicBezTo>
                    <a:cubicBezTo>
                      <a:pt x="1940983" y="487892"/>
                      <a:pt x="2035175" y="503767"/>
                      <a:pt x="2184400" y="514350"/>
                    </a:cubicBezTo>
                    <a:cubicBezTo>
                      <a:pt x="2333625" y="524933"/>
                      <a:pt x="2711450" y="533400"/>
                      <a:pt x="2711450" y="533400"/>
                    </a:cubicBezTo>
                    <a:cubicBezTo>
                      <a:pt x="2873375" y="535517"/>
                      <a:pt x="3018367" y="533400"/>
                      <a:pt x="3155950" y="527050"/>
                    </a:cubicBezTo>
                    <a:cubicBezTo>
                      <a:pt x="3293533" y="520700"/>
                      <a:pt x="3536950" y="495300"/>
                      <a:pt x="3536950" y="495300"/>
                    </a:cubicBezTo>
                    <a:cubicBezTo>
                      <a:pt x="3684058" y="481542"/>
                      <a:pt x="3876675" y="468842"/>
                      <a:pt x="4038600" y="444500"/>
                    </a:cubicBezTo>
                    <a:cubicBezTo>
                      <a:pt x="4200525" y="420158"/>
                      <a:pt x="4366683" y="379942"/>
                      <a:pt x="4508500" y="349250"/>
                    </a:cubicBezTo>
                    <a:cubicBezTo>
                      <a:pt x="4650317" y="318558"/>
                      <a:pt x="4756150" y="296333"/>
                      <a:pt x="4889500" y="260350"/>
                    </a:cubicBezTo>
                    <a:cubicBezTo>
                      <a:pt x="5022850" y="224367"/>
                      <a:pt x="5176308" y="176742"/>
                      <a:pt x="5308600" y="133350"/>
                    </a:cubicBezTo>
                    <a:cubicBezTo>
                      <a:pt x="5440892" y="89958"/>
                      <a:pt x="5683250" y="0"/>
                      <a:pt x="5683250" y="0"/>
                    </a:cubicBezTo>
                    <a:lnTo>
                      <a:pt x="5683250" y="0"/>
                    </a:lnTo>
                  </a:path>
                </a:pathLst>
              </a:custGeom>
              <a:noFill/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8" charset="0"/>
                  <a:ea typeface="+mn-ea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 bwMode="auto">
              <a:xfrm>
                <a:off x="1837013" y="1142984"/>
                <a:ext cx="5706787" cy="4038669"/>
              </a:xfrm>
              <a:prstGeom prst="rect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latin typeface="Times" pitchFamily="8" charset="0"/>
                  <a:ea typeface="+mn-ea"/>
                </a:endParaRPr>
              </a:p>
            </p:txBody>
          </p:sp>
        </p:grpSp>
        <p:cxnSp>
          <p:nvCxnSpPr>
            <p:cNvPr id="5130" name="Straight Connector 98"/>
            <p:cNvCxnSpPr>
              <a:cxnSpLocks noChangeShapeType="1"/>
            </p:cNvCxnSpPr>
            <p:nvPr/>
          </p:nvCxnSpPr>
          <p:spPr bwMode="auto">
            <a:xfrm>
              <a:off x="1230731" y="2582478"/>
              <a:ext cx="98425" cy="476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1" name="Straight Connector 99"/>
            <p:cNvCxnSpPr>
              <a:cxnSpLocks noChangeShapeType="1"/>
            </p:cNvCxnSpPr>
            <p:nvPr/>
          </p:nvCxnSpPr>
          <p:spPr bwMode="auto">
            <a:xfrm>
              <a:off x="1213269" y="3128578"/>
              <a:ext cx="112712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2" name="Straight Connector 100"/>
            <p:cNvCxnSpPr>
              <a:cxnSpLocks noChangeShapeType="1"/>
            </p:cNvCxnSpPr>
            <p:nvPr/>
          </p:nvCxnSpPr>
          <p:spPr bwMode="auto">
            <a:xfrm>
              <a:off x="1214856" y="3660390"/>
              <a:ext cx="111125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3" name="Straight Connector 101"/>
            <p:cNvCxnSpPr>
              <a:cxnSpLocks noChangeShapeType="1"/>
            </p:cNvCxnSpPr>
            <p:nvPr/>
          </p:nvCxnSpPr>
          <p:spPr bwMode="auto">
            <a:xfrm>
              <a:off x="1219619" y="4754178"/>
              <a:ext cx="111125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4" name="Straight Connector 102"/>
            <p:cNvCxnSpPr>
              <a:cxnSpLocks noChangeShapeType="1"/>
            </p:cNvCxnSpPr>
            <p:nvPr/>
          </p:nvCxnSpPr>
          <p:spPr bwMode="auto">
            <a:xfrm>
              <a:off x="1225969" y="5285990"/>
              <a:ext cx="111125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5" name="Straight Connector 103"/>
            <p:cNvCxnSpPr>
              <a:cxnSpLocks noChangeShapeType="1"/>
            </p:cNvCxnSpPr>
            <p:nvPr/>
          </p:nvCxnSpPr>
          <p:spPr bwMode="auto">
            <a:xfrm>
              <a:off x="1225969" y="2047490"/>
              <a:ext cx="111125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6" name="Straight Connector 93"/>
            <p:cNvCxnSpPr>
              <a:cxnSpLocks noChangeShapeType="1"/>
            </p:cNvCxnSpPr>
            <p:nvPr/>
          </p:nvCxnSpPr>
          <p:spPr bwMode="auto">
            <a:xfrm rot="-5400000">
              <a:off x="2465806" y="5492365"/>
              <a:ext cx="12065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7" name="Straight Connector 94"/>
            <p:cNvCxnSpPr>
              <a:cxnSpLocks noChangeShapeType="1"/>
            </p:cNvCxnSpPr>
            <p:nvPr/>
          </p:nvCxnSpPr>
          <p:spPr bwMode="auto">
            <a:xfrm rot="-5400000">
              <a:off x="3787400" y="5507446"/>
              <a:ext cx="120650" cy="158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138" name="Straight Connector 95"/>
            <p:cNvCxnSpPr>
              <a:cxnSpLocks noChangeShapeType="1"/>
            </p:cNvCxnSpPr>
            <p:nvPr/>
          </p:nvCxnSpPr>
          <p:spPr bwMode="auto">
            <a:xfrm rot="-5400000">
              <a:off x="5109788" y="5504271"/>
              <a:ext cx="120650" cy="1587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51" name="Freeform 50"/>
            <p:cNvSpPr/>
            <p:nvPr/>
          </p:nvSpPr>
          <p:spPr bwMode="auto">
            <a:xfrm>
              <a:off x="1214443" y="1521497"/>
              <a:ext cx="4137899" cy="2685633"/>
            </a:xfrm>
            <a:custGeom>
              <a:avLst/>
              <a:gdLst>
                <a:gd name="connsiteX0" fmla="*/ 0 w 5702300"/>
                <a:gd name="connsiteY0" fmla="*/ 2165350 h 2167467"/>
                <a:gd name="connsiteX1" fmla="*/ 82550 w 5702300"/>
                <a:gd name="connsiteY1" fmla="*/ 2165350 h 2167467"/>
                <a:gd name="connsiteX2" fmla="*/ 82550 w 5702300"/>
                <a:gd name="connsiteY2" fmla="*/ 2165350 h 2167467"/>
                <a:gd name="connsiteX3" fmla="*/ 234950 w 5702300"/>
                <a:gd name="connsiteY3" fmla="*/ 2165350 h 2167467"/>
                <a:gd name="connsiteX4" fmla="*/ 400050 w 5702300"/>
                <a:gd name="connsiteY4" fmla="*/ 2152650 h 2167467"/>
                <a:gd name="connsiteX5" fmla="*/ 552450 w 5702300"/>
                <a:gd name="connsiteY5" fmla="*/ 2139950 h 2167467"/>
                <a:gd name="connsiteX6" fmla="*/ 711200 w 5702300"/>
                <a:gd name="connsiteY6" fmla="*/ 2127250 h 2167467"/>
                <a:gd name="connsiteX7" fmla="*/ 1168400 w 5702300"/>
                <a:gd name="connsiteY7" fmla="*/ 2076450 h 2167467"/>
                <a:gd name="connsiteX8" fmla="*/ 1562100 w 5702300"/>
                <a:gd name="connsiteY8" fmla="*/ 2000250 h 2167467"/>
                <a:gd name="connsiteX9" fmla="*/ 1974850 w 5702300"/>
                <a:gd name="connsiteY9" fmla="*/ 1905000 h 2167467"/>
                <a:gd name="connsiteX10" fmla="*/ 2387600 w 5702300"/>
                <a:gd name="connsiteY10" fmla="*/ 1790700 h 2167467"/>
                <a:gd name="connsiteX11" fmla="*/ 2857500 w 5702300"/>
                <a:gd name="connsiteY11" fmla="*/ 1625600 h 2167467"/>
                <a:gd name="connsiteX12" fmla="*/ 3416300 w 5702300"/>
                <a:gd name="connsiteY12" fmla="*/ 1390650 h 2167467"/>
                <a:gd name="connsiteX13" fmla="*/ 4044950 w 5702300"/>
                <a:gd name="connsiteY13" fmla="*/ 1079500 h 2167467"/>
                <a:gd name="connsiteX14" fmla="*/ 4648200 w 5702300"/>
                <a:gd name="connsiteY14" fmla="*/ 730250 h 2167467"/>
                <a:gd name="connsiteX15" fmla="*/ 5702300 w 5702300"/>
                <a:gd name="connsiteY15" fmla="*/ 0 h 2167467"/>
                <a:gd name="connsiteX16" fmla="*/ 5702300 w 5702300"/>
                <a:gd name="connsiteY16" fmla="*/ 0 h 21674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702300" h="2167467">
                  <a:moveTo>
                    <a:pt x="0" y="2165350"/>
                  </a:moveTo>
                  <a:lnTo>
                    <a:pt x="82550" y="2165350"/>
                  </a:lnTo>
                  <a:lnTo>
                    <a:pt x="82550" y="2165350"/>
                  </a:lnTo>
                  <a:cubicBezTo>
                    <a:pt x="107950" y="2165350"/>
                    <a:pt x="182033" y="2167467"/>
                    <a:pt x="234950" y="2165350"/>
                  </a:cubicBezTo>
                  <a:cubicBezTo>
                    <a:pt x="287867" y="2163233"/>
                    <a:pt x="400050" y="2152650"/>
                    <a:pt x="400050" y="2152650"/>
                  </a:cubicBezTo>
                  <a:lnTo>
                    <a:pt x="552450" y="2139950"/>
                  </a:lnTo>
                  <a:lnTo>
                    <a:pt x="711200" y="2127250"/>
                  </a:lnTo>
                  <a:cubicBezTo>
                    <a:pt x="813858" y="2116667"/>
                    <a:pt x="1026583" y="2097617"/>
                    <a:pt x="1168400" y="2076450"/>
                  </a:cubicBezTo>
                  <a:cubicBezTo>
                    <a:pt x="1310217" y="2055283"/>
                    <a:pt x="1427692" y="2028825"/>
                    <a:pt x="1562100" y="2000250"/>
                  </a:cubicBezTo>
                  <a:cubicBezTo>
                    <a:pt x="1696508" y="1971675"/>
                    <a:pt x="1837267" y="1939925"/>
                    <a:pt x="1974850" y="1905000"/>
                  </a:cubicBezTo>
                  <a:cubicBezTo>
                    <a:pt x="2112433" y="1870075"/>
                    <a:pt x="2240492" y="1837267"/>
                    <a:pt x="2387600" y="1790700"/>
                  </a:cubicBezTo>
                  <a:cubicBezTo>
                    <a:pt x="2534708" y="1744133"/>
                    <a:pt x="2686050" y="1692275"/>
                    <a:pt x="2857500" y="1625600"/>
                  </a:cubicBezTo>
                  <a:cubicBezTo>
                    <a:pt x="3028950" y="1558925"/>
                    <a:pt x="3218392" y="1481667"/>
                    <a:pt x="3416300" y="1390650"/>
                  </a:cubicBezTo>
                  <a:cubicBezTo>
                    <a:pt x="3614208" y="1299633"/>
                    <a:pt x="3839633" y="1189567"/>
                    <a:pt x="4044950" y="1079500"/>
                  </a:cubicBezTo>
                  <a:cubicBezTo>
                    <a:pt x="4250267" y="969433"/>
                    <a:pt x="4371975" y="910167"/>
                    <a:pt x="4648200" y="730250"/>
                  </a:cubicBezTo>
                  <a:cubicBezTo>
                    <a:pt x="4924425" y="550333"/>
                    <a:pt x="5702300" y="0"/>
                    <a:pt x="5702300" y="0"/>
                  </a:cubicBezTo>
                  <a:lnTo>
                    <a:pt x="5702300" y="0"/>
                  </a:lnTo>
                </a:path>
              </a:pathLst>
            </a:cu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srgbClr val="FF0000"/>
                </a:solidFill>
                <a:latin typeface="Times" pitchFamily="8" charset="0"/>
                <a:ea typeface="+mn-ea"/>
              </a:endParaRPr>
            </a:p>
          </p:txBody>
        </p:sp>
        <p:graphicFrame>
          <p:nvGraphicFramePr>
            <p:cNvPr id="5140" name="Object 3"/>
            <p:cNvGraphicFramePr>
              <a:graphicFrameLocks noChangeAspect="1"/>
            </p:cNvGraphicFramePr>
            <p:nvPr/>
          </p:nvGraphicFramePr>
          <p:xfrm>
            <a:off x="356019" y="1801428"/>
            <a:ext cx="88582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6" name="Equation" r:id="rId5" imgW="660113" imgH="393529" progId="Equation.3">
                    <p:embed/>
                  </p:oleObj>
                </mc:Choice>
                <mc:Fallback>
                  <p:oleObj name="Equation" r:id="rId5" imgW="660113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6019" y="1801428"/>
                          <a:ext cx="885825" cy="571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41" name="Object 4"/>
            <p:cNvGraphicFramePr>
              <a:graphicFrameLocks noChangeAspect="1"/>
            </p:cNvGraphicFramePr>
            <p:nvPr/>
          </p:nvGraphicFramePr>
          <p:xfrm>
            <a:off x="4986756" y="5570153"/>
            <a:ext cx="869950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7" name="Equation" r:id="rId7" imgW="647419" imgH="393529" progId="Equation.3">
                    <p:embed/>
                  </p:oleObj>
                </mc:Choice>
                <mc:Fallback>
                  <p:oleObj name="Equation" r:id="rId7" imgW="647419" imgH="393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86756" y="5570153"/>
                          <a:ext cx="869950" cy="5715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42" name="Object 6"/>
            <p:cNvGraphicFramePr>
              <a:graphicFrameLocks noChangeAspect="1"/>
            </p:cNvGraphicFramePr>
            <p:nvPr/>
          </p:nvGraphicFramePr>
          <p:xfrm>
            <a:off x="3785019" y="2587240"/>
            <a:ext cx="857250" cy="377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8" name="Equation" r:id="rId9" imgW="406048" imgH="164957" progId="Equation.3">
                    <p:embed/>
                  </p:oleObj>
                </mc:Choice>
                <mc:Fallback>
                  <p:oleObj name="Equation" r:id="rId9" imgW="406048" imgH="16495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85019" y="2587240"/>
                          <a:ext cx="857250" cy="377825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43" name="Object 7"/>
            <p:cNvGraphicFramePr>
              <a:graphicFrameLocks noChangeAspect="1"/>
            </p:cNvGraphicFramePr>
            <p:nvPr/>
          </p:nvGraphicFramePr>
          <p:xfrm>
            <a:off x="4510506" y="3444490"/>
            <a:ext cx="777875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499" name="Equation" r:id="rId11" imgW="368140" imgH="177723" progId="Equation.3">
                    <p:embed/>
                  </p:oleObj>
                </mc:Choice>
                <mc:Fallback>
                  <p:oleObj name="Equation" r:id="rId11" imgW="368140" imgH="17772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10506" y="3444490"/>
                          <a:ext cx="777875" cy="406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44" name="Object 8"/>
            <p:cNvGraphicFramePr>
              <a:graphicFrameLocks noChangeAspect="1"/>
            </p:cNvGraphicFramePr>
            <p:nvPr/>
          </p:nvGraphicFramePr>
          <p:xfrm>
            <a:off x="2030011" y="2875828"/>
            <a:ext cx="792818" cy="406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00" name="Equation" r:id="rId13" imgW="368140" imgH="177723" progId="Equation.3">
                    <p:embed/>
                  </p:oleObj>
                </mc:Choice>
                <mc:Fallback>
                  <p:oleObj name="Equation" r:id="rId13" imgW="368140" imgH="17772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030011" y="2875828"/>
                          <a:ext cx="792818" cy="406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45" name="TextBox 53"/>
            <p:cNvSpPr txBox="1">
              <a:spLocks noChangeArrowheads="1"/>
            </p:cNvSpPr>
            <p:nvPr/>
          </p:nvSpPr>
          <p:spPr bwMode="auto">
            <a:xfrm>
              <a:off x="878307" y="4015990"/>
              <a:ext cx="459226" cy="51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400">
                  <a:latin typeface="Times" charset="0"/>
                </a:rPr>
                <a:t>0</a:t>
              </a:r>
              <a:endParaRPr lang="en-US" sz="1400">
                <a:latin typeface="Times" charset="0"/>
              </a:endParaRPr>
            </a:p>
          </p:txBody>
        </p:sp>
        <p:sp>
          <p:nvSpPr>
            <p:cNvPr id="5146" name="TextBox 54"/>
            <p:cNvSpPr txBox="1">
              <a:spLocks noChangeArrowheads="1"/>
            </p:cNvSpPr>
            <p:nvPr/>
          </p:nvSpPr>
          <p:spPr bwMode="auto">
            <a:xfrm>
              <a:off x="810044" y="5087554"/>
              <a:ext cx="566522" cy="51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400">
                  <a:latin typeface="Times" charset="0"/>
                </a:rPr>
                <a:t>-4</a:t>
              </a:r>
              <a:endParaRPr lang="en-US" sz="1400">
                <a:latin typeface="Times" charset="0"/>
              </a:endParaRPr>
            </a:p>
          </p:txBody>
        </p:sp>
        <p:sp>
          <p:nvSpPr>
            <p:cNvPr id="5147" name="TextBox 55"/>
            <p:cNvSpPr txBox="1">
              <a:spLocks noChangeArrowheads="1"/>
            </p:cNvSpPr>
            <p:nvPr/>
          </p:nvSpPr>
          <p:spPr bwMode="auto">
            <a:xfrm>
              <a:off x="878307" y="2944428"/>
              <a:ext cx="459226" cy="51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400">
                  <a:latin typeface="Times" charset="0"/>
                </a:rPr>
                <a:t>4</a:t>
              </a:r>
              <a:endParaRPr lang="en-US" sz="1400">
                <a:latin typeface="Times" charset="0"/>
              </a:endParaRPr>
            </a:p>
          </p:txBody>
        </p:sp>
        <p:sp>
          <p:nvSpPr>
            <p:cNvPr id="5148" name="TextBox 56"/>
            <p:cNvSpPr txBox="1">
              <a:spLocks noChangeArrowheads="1"/>
            </p:cNvSpPr>
            <p:nvPr/>
          </p:nvSpPr>
          <p:spPr bwMode="auto">
            <a:xfrm>
              <a:off x="2394369" y="5659053"/>
              <a:ext cx="459226" cy="51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400">
                  <a:latin typeface="Times" charset="0"/>
                </a:rPr>
                <a:t>1</a:t>
              </a:r>
              <a:endParaRPr lang="en-US" sz="1400">
                <a:latin typeface="Times" charset="0"/>
              </a:endParaRPr>
            </a:p>
          </p:txBody>
        </p:sp>
        <p:sp>
          <p:nvSpPr>
            <p:cNvPr id="5149" name="TextBox 57"/>
            <p:cNvSpPr txBox="1">
              <a:spLocks noChangeArrowheads="1"/>
            </p:cNvSpPr>
            <p:nvPr/>
          </p:nvSpPr>
          <p:spPr bwMode="auto">
            <a:xfrm>
              <a:off x="3713582" y="5659053"/>
              <a:ext cx="459226" cy="51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400">
                  <a:latin typeface="Times" charset="0"/>
                </a:rPr>
                <a:t>2</a:t>
              </a:r>
              <a:endParaRPr lang="en-US" sz="1400">
                <a:latin typeface="Times" charset="0"/>
              </a:endParaRPr>
            </a:p>
          </p:txBody>
        </p:sp>
        <p:sp>
          <p:nvSpPr>
            <p:cNvPr id="5150" name="TextBox 53"/>
            <p:cNvSpPr txBox="1">
              <a:spLocks noChangeArrowheads="1"/>
            </p:cNvSpPr>
            <p:nvPr/>
          </p:nvSpPr>
          <p:spPr bwMode="auto">
            <a:xfrm>
              <a:off x="1087856" y="5619365"/>
              <a:ext cx="459226" cy="515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GB" sz="1400">
                  <a:latin typeface="Times" charset="0"/>
                </a:rPr>
                <a:t>0</a:t>
              </a:r>
              <a:endParaRPr lang="en-US" sz="1400">
                <a:latin typeface="Times" charset="0"/>
              </a:endParaRPr>
            </a:p>
          </p:txBody>
        </p:sp>
        <p:graphicFrame>
          <p:nvGraphicFramePr>
            <p:cNvPr id="5151" name="Object 8"/>
            <p:cNvGraphicFramePr>
              <a:graphicFrameLocks noChangeAspect="1"/>
            </p:cNvGraphicFramePr>
            <p:nvPr/>
          </p:nvGraphicFramePr>
          <p:xfrm>
            <a:off x="5474119" y="4216015"/>
            <a:ext cx="776287" cy="407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9501" name="Equation" r:id="rId15" imgW="368140" imgH="177723" progId="Equation.3">
                    <p:embed/>
                  </p:oleObj>
                </mc:Choice>
                <mc:Fallback>
                  <p:oleObj name="Equation" r:id="rId15" imgW="368140" imgH="17772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74119" y="4216015"/>
                          <a:ext cx="776287" cy="40798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>
                                    <a:alpha val="74997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52" name="TextBox 64"/>
            <p:cNvSpPr txBox="1">
              <a:spLocks noChangeArrowheads="1"/>
            </p:cNvSpPr>
            <p:nvPr/>
          </p:nvSpPr>
          <p:spPr bwMode="auto">
            <a:xfrm>
              <a:off x="1593569" y="1683776"/>
              <a:ext cx="2507996" cy="846075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eaLnBrk="1" hangingPunct="1"/>
              <a:r>
                <a:rPr lang="en-US" sz="1200"/>
                <a:t>Can we access </a:t>
              </a:r>
            </a:p>
            <a:p>
              <a:pPr eaLnBrk="1" hangingPunct="1"/>
              <a:r>
                <a:rPr lang="en-US" sz="1200"/>
                <a:t>this region? YES</a:t>
              </a:r>
            </a:p>
          </p:txBody>
        </p:sp>
      </p:grpSp>
      <p:sp>
        <p:nvSpPr>
          <p:cNvPr id="5128" name="TextBox 6"/>
          <p:cNvSpPr txBox="1">
            <a:spLocks noChangeArrowheads="1"/>
          </p:cNvSpPr>
          <p:nvPr/>
        </p:nvSpPr>
        <p:spPr bwMode="auto">
          <a:xfrm>
            <a:off x="5065713" y="5233988"/>
            <a:ext cx="94932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>
                <a:latin typeface="Symbol" pitchFamily="18" charset="2"/>
              </a:rPr>
              <a:t>b=1/T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2411760" y="722313"/>
            <a:ext cx="4482215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 smtClean="0">
                <a:ea typeface="ＭＳ Ｐゴシック" pitchFamily="34" charset="-128"/>
              </a:rPr>
              <a:t>G-L </a:t>
            </a:r>
            <a:r>
              <a:rPr lang="en-US" sz="2400" dirty="0" err="1" smtClean="0">
                <a:ea typeface="ＭＳ Ｐゴシック" pitchFamily="34" charset="-128"/>
              </a:rPr>
              <a:t>Oppo</a:t>
            </a:r>
            <a:r>
              <a:rPr lang="en-US" sz="2400" dirty="0" smtClean="0">
                <a:ea typeface="ＭＳ Ｐゴシック" pitchFamily="34" charset="-128"/>
              </a:rPr>
              <a:t>, G Robb, A Yao</a:t>
            </a:r>
          </a:p>
        </p:txBody>
      </p:sp>
    </p:spTree>
    <p:extLst>
      <p:ext uri="{BB962C8B-B14F-4D97-AF65-F5344CB8AC3E}">
        <p14:creationId xmlns:p14="http://schemas.microsoft.com/office/powerpoint/2010/main" val="6060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  <p:bldP spid="51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Box 11"/>
          <p:cNvSpPr txBox="1">
            <a:spLocks noChangeArrowheads="1"/>
          </p:cNvSpPr>
          <p:nvPr/>
        </p:nvSpPr>
        <p:spPr bwMode="auto">
          <a:xfrm>
            <a:off x="247650" y="1458913"/>
            <a:ext cx="40909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 dirty="0"/>
              <a:t>Exotic States of Orbital Angular Momentum</a:t>
            </a:r>
          </a:p>
        </p:txBody>
      </p:sp>
      <p:grpSp>
        <p:nvGrpSpPr>
          <p:cNvPr id="6146" name="Group 21"/>
          <p:cNvGrpSpPr>
            <a:grpSpLocks/>
          </p:cNvGrpSpPr>
          <p:nvPr/>
        </p:nvGrpSpPr>
        <p:grpSpPr bwMode="auto">
          <a:xfrm>
            <a:off x="4589463" y="1703388"/>
            <a:ext cx="4368800" cy="2028825"/>
            <a:chOff x="3637268" y="3189512"/>
            <a:chExt cx="2690058" cy="1248071"/>
          </a:xfrm>
        </p:grpSpPr>
        <p:grpSp>
          <p:nvGrpSpPr>
            <p:cNvPr id="6160" name="Group 19"/>
            <p:cNvGrpSpPr>
              <a:grpSpLocks/>
            </p:cNvGrpSpPr>
            <p:nvPr/>
          </p:nvGrpSpPr>
          <p:grpSpPr bwMode="auto">
            <a:xfrm>
              <a:off x="3637268" y="3189512"/>
              <a:ext cx="2690058" cy="1145889"/>
              <a:chOff x="3009544" y="3072733"/>
              <a:chExt cx="2690058" cy="1145889"/>
            </a:xfrm>
          </p:grpSpPr>
          <p:pic>
            <p:nvPicPr>
              <p:cNvPr id="6162" name="Picture 8" descr="BEC_cavity.pn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09544" y="3072733"/>
                <a:ext cx="2690058" cy="11458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63" name="TextBox 16"/>
              <p:cNvSpPr txBox="1">
                <a:spLocks noChangeArrowheads="1"/>
              </p:cNvSpPr>
              <p:nvPr/>
            </p:nvSpPr>
            <p:spPr bwMode="auto">
              <a:xfrm>
                <a:off x="4197632" y="3603184"/>
                <a:ext cx="632167" cy="2325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itchFamily="34" charset="0"/>
                    <a:ea typeface="ＭＳ Ｐゴシック" pitchFamily="34" charset="-128"/>
                  </a:defRPr>
                </a:lvl9pPr>
              </a:lstStyle>
              <a:p>
                <a:r>
                  <a:rPr lang="en-US" sz="1800" dirty="0">
                    <a:solidFill>
                      <a:schemeClr val="bg1"/>
                    </a:solidFill>
                  </a:rPr>
                  <a:t>BEC</a:t>
                </a:r>
              </a:p>
            </p:txBody>
          </p:sp>
          <p:sp>
            <p:nvSpPr>
              <p:cNvPr id="6164" name="Rectangle 17"/>
              <p:cNvSpPr>
                <a:spLocks noChangeArrowheads="1"/>
              </p:cNvSpPr>
              <p:nvPr/>
            </p:nvSpPr>
            <p:spPr bwMode="auto">
              <a:xfrm>
                <a:off x="3036443" y="3094630"/>
                <a:ext cx="299265" cy="2846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6161" name="Rectangle 20"/>
            <p:cNvSpPr>
              <a:spLocks noChangeArrowheads="1"/>
            </p:cNvSpPr>
            <p:nvPr/>
          </p:nvSpPr>
          <p:spPr bwMode="auto">
            <a:xfrm>
              <a:off x="4042838" y="4239645"/>
              <a:ext cx="299265" cy="197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cxnSp>
        <p:nvCxnSpPr>
          <p:cNvPr id="6147" name="Straight Connector 23"/>
          <p:cNvCxnSpPr>
            <a:cxnSpLocks noChangeShapeType="1"/>
          </p:cNvCxnSpPr>
          <p:nvPr/>
        </p:nvCxnSpPr>
        <p:spPr bwMode="auto">
          <a:xfrm flipH="1">
            <a:off x="4540250" y="1246188"/>
            <a:ext cx="42863" cy="52768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48" name="TextBox 33"/>
          <p:cNvSpPr txBox="1">
            <a:spLocks noChangeArrowheads="1"/>
          </p:cNvSpPr>
          <p:nvPr/>
        </p:nvSpPr>
        <p:spPr bwMode="auto">
          <a:xfrm>
            <a:off x="4660900" y="1238250"/>
            <a:ext cx="4198938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US" b="1"/>
              <a:t>BEC in Optical Cavities </a:t>
            </a:r>
          </a:p>
          <a:p>
            <a:pPr algn="ctr"/>
            <a:r>
              <a:rPr lang="en-US" sz="2000"/>
              <a:t>+ UCL</a:t>
            </a:r>
          </a:p>
        </p:txBody>
      </p:sp>
      <p:pic>
        <p:nvPicPr>
          <p:cNvPr id="6149" name="Picture 1" descr="OAM1: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524125"/>
            <a:ext cx="2311400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3" descr="OAM_spiral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600325"/>
            <a:ext cx="19939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itle 1"/>
          <p:cNvSpPr>
            <a:spLocks noGrp="1"/>
          </p:cNvSpPr>
          <p:nvPr>
            <p:ph type="title"/>
          </p:nvPr>
        </p:nvSpPr>
        <p:spPr>
          <a:xfrm>
            <a:off x="153988" y="15032"/>
            <a:ext cx="8522468" cy="854918"/>
          </a:xfrm>
        </p:spPr>
        <p:txBody>
          <a:bodyPr/>
          <a:lstStyle/>
          <a:p>
            <a:r>
              <a:rPr lang="en-US" sz="3200" dirty="0" smtClean="0">
                <a:ea typeface="ＭＳ Ｐゴシック" pitchFamily="34" charset="-128"/>
              </a:rPr>
              <a:t>Theory and Simulation in Quantum Optics </a:t>
            </a:r>
            <a:endParaRPr lang="en-US" sz="2800" dirty="0" smtClean="0">
              <a:ea typeface="ＭＳ Ｐゴシック" pitchFamily="34" charset="-128"/>
            </a:endParaRPr>
          </a:p>
        </p:txBody>
      </p:sp>
      <p:sp>
        <p:nvSpPr>
          <p:cNvPr id="6152" name="TextBox 5"/>
          <p:cNvSpPr txBox="1">
            <a:spLocks noChangeArrowheads="1"/>
          </p:cNvSpPr>
          <p:nvPr/>
        </p:nvSpPr>
        <p:spPr bwMode="auto">
          <a:xfrm>
            <a:off x="781050" y="4448175"/>
            <a:ext cx="29686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800"/>
              <a:t>Beams with fractional OAM</a:t>
            </a:r>
          </a:p>
        </p:txBody>
      </p:sp>
      <p:sp>
        <p:nvSpPr>
          <p:cNvPr id="6153" name="TextBox 6"/>
          <p:cNvSpPr txBox="1">
            <a:spLocks noChangeArrowheads="1"/>
          </p:cNvSpPr>
          <p:nvPr/>
        </p:nvSpPr>
        <p:spPr bwMode="auto">
          <a:xfrm>
            <a:off x="153988" y="5010150"/>
            <a:ext cx="40338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/>
            <a:r>
              <a:rPr lang="en-GB"/>
              <a:t>Semi-classical and quantum </a:t>
            </a:r>
          </a:p>
          <a:p>
            <a:pPr algn="ctr"/>
            <a:r>
              <a:rPr lang="en-GB"/>
              <a:t>theory of OAM states in </a:t>
            </a:r>
          </a:p>
          <a:p>
            <a:pPr algn="ctr"/>
            <a:r>
              <a:rPr lang="en-GB"/>
              <a:t>parametric down conversion </a:t>
            </a:r>
          </a:p>
          <a:p>
            <a:pPr algn="ctr"/>
            <a:r>
              <a:rPr lang="en-GB"/>
              <a:t>and OPOs + Glasgow</a:t>
            </a:r>
          </a:p>
        </p:txBody>
      </p:sp>
      <p:pic>
        <p:nvPicPr>
          <p:cNvPr id="6154" name="Picture 7" descr="NLdynamBECcavity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263" y="3500438"/>
            <a:ext cx="4503737" cy="325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Box 8"/>
          <p:cNvSpPr txBox="1">
            <a:spLocks noChangeArrowheads="1"/>
          </p:cNvSpPr>
          <p:nvPr/>
        </p:nvSpPr>
        <p:spPr bwMode="auto">
          <a:xfrm>
            <a:off x="4745038" y="2051050"/>
            <a:ext cx="3889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/>
              <a:t>E</a:t>
            </a:r>
          </a:p>
        </p:txBody>
      </p:sp>
      <p:sp>
        <p:nvSpPr>
          <p:cNvPr id="6156" name="TextBox 9"/>
          <p:cNvSpPr txBox="1">
            <a:spLocks noChangeArrowheads="1"/>
          </p:cNvSpPr>
          <p:nvPr/>
        </p:nvSpPr>
        <p:spPr bwMode="auto">
          <a:xfrm>
            <a:off x="5289550" y="3810000"/>
            <a:ext cx="11826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GB" sz="1400"/>
              <a:t>Increasing E</a:t>
            </a:r>
          </a:p>
        </p:txBody>
      </p:sp>
      <p:cxnSp>
        <p:nvCxnSpPr>
          <p:cNvPr id="6157" name="Straight Connector 12"/>
          <p:cNvCxnSpPr>
            <a:cxnSpLocks noChangeShapeType="1"/>
          </p:cNvCxnSpPr>
          <p:nvPr/>
        </p:nvCxnSpPr>
        <p:spPr bwMode="auto">
          <a:xfrm>
            <a:off x="5372100" y="4214813"/>
            <a:ext cx="544513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8" name="Straight Connector 28"/>
          <p:cNvCxnSpPr>
            <a:cxnSpLocks noChangeShapeType="1"/>
          </p:cNvCxnSpPr>
          <p:nvPr/>
        </p:nvCxnSpPr>
        <p:spPr bwMode="auto">
          <a:xfrm>
            <a:off x="5372100" y="4367213"/>
            <a:ext cx="5429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59" name="Straight Connector 29"/>
          <p:cNvCxnSpPr>
            <a:cxnSpLocks noChangeShapeType="1"/>
          </p:cNvCxnSpPr>
          <p:nvPr/>
        </p:nvCxnSpPr>
        <p:spPr bwMode="auto">
          <a:xfrm>
            <a:off x="5370513" y="4519613"/>
            <a:ext cx="544512" cy="0"/>
          </a:xfrm>
          <a:prstGeom prst="line">
            <a:avLst/>
          </a:prstGeom>
          <a:noFill/>
          <a:ln w="28575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TextBox 1"/>
          <p:cNvSpPr txBox="1"/>
          <p:nvPr/>
        </p:nvSpPr>
        <p:spPr>
          <a:xfrm>
            <a:off x="6812229" y="4761566"/>
            <a:ext cx="1053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smtClean="0"/>
              <a:t>Chaotic behaviour</a:t>
            </a:r>
            <a:endParaRPr lang="en-GB" sz="1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2483769" y="722313"/>
            <a:ext cx="4408362" cy="736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sz="2400" dirty="0" smtClean="0">
                <a:ea typeface="ＭＳ Ｐゴシック" pitchFamily="34" charset="-128"/>
              </a:rPr>
              <a:t>G-L </a:t>
            </a:r>
            <a:r>
              <a:rPr lang="en-US" sz="2400" dirty="0" err="1" smtClean="0">
                <a:ea typeface="ＭＳ Ｐゴシック" pitchFamily="34" charset="-128"/>
              </a:rPr>
              <a:t>Oppo</a:t>
            </a:r>
            <a:r>
              <a:rPr lang="en-US" sz="2400" dirty="0" smtClean="0">
                <a:ea typeface="ＭＳ Ｐゴシック" pitchFamily="34" charset="-128"/>
              </a:rPr>
              <a:t>, G Robb, A Yao</a:t>
            </a:r>
          </a:p>
        </p:txBody>
      </p:sp>
    </p:spTree>
    <p:extLst>
      <p:ext uri="{BB962C8B-B14F-4D97-AF65-F5344CB8AC3E}">
        <p14:creationId xmlns:p14="http://schemas.microsoft.com/office/powerpoint/2010/main" val="244729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/>
      <p:bldP spid="6155" grpId="0"/>
      <p:bldP spid="615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Nonlinear Photonics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36550" y="1131540"/>
            <a:ext cx="1768475" cy="118745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de-DE"/>
              <a:t> Understand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de-DE"/>
              <a:t> Control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de-DE"/>
              <a:t> Utilize</a:t>
            </a:r>
            <a:endParaRPr lang="en-GB"/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2668588" y="980728"/>
            <a:ext cx="6475412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de-DE" dirty="0"/>
              <a:t>nonlinearities and complexity in 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de-DE" dirty="0"/>
              <a:t> semiconductor-based photonic devices, especially </a:t>
            </a:r>
            <a:br>
              <a:rPr lang="de-DE" dirty="0"/>
            </a:br>
            <a:r>
              <a:rPr lang="de-DE" dirty="0"/>
              <a:t>    vertical-cavity surface-emitting lasers (VCSEL)</a:t>
            </a:r>
          </a:p>
          <a:p>
            <a:pPr eaLnBrk="1" hangingPunct="1">
              <a:lnSpc>
                <a:spcPct val="120000"/>
              </a:lnSpc>
              <a:buFont typeface="Wingdings" pitchFamily="2" charset="2"/>
              <a:buChar char="Ø"/>
            </a:pPr>
            <a:r>
              <a:rPr lang="de-DE" dirty="0"/>
              <a:t> cold atomic vapors</a:t>
            </a:r>
            <a:endParaRPr lang="en-GB" dirty="0"/>
          </a:p>
          <a:p>
            <a:pPr eaLnBrk="1" hangingPunct="1">
              <a:lnSpc>
                <a:spcPct val="120000"/>
              </a:lnSpc>
            </a:pPr>
            <a:endParaRPr lang="en-GB" dirty="0"/>
          </a:p>
        </p:txBody>
      </p:sp>
      <p:sp>
        <p:nvSpPr>
          <p:cNvPr id="3078" name="Text Box 19"/>
          <p:cNvSpPr txBox="1">
            <a:spLocks noChangeArrowheads="1"/>
          </p:cNvSpPr>
          <p:nvPr/>
        </p:nvSpPr>
        <p:spPr bwMode="auto">
          <a:xfrm>
            <a:off x="0" y="2509490"/>
            <a:ext cx="6899275" cy="288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6400" tIns="43200" rIns="86400" bIns="43200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GB"/>
              <a:t> </a:t>
            </a:r>
            <a:r>
              <a:rPr lang="en-GB" b="1">
                <a:solidFill>
                  <a:srgbClr val="FF0000"/>
                </a:solidFill>
              </a:rPr>
              <a:t>Dynamics of semiconductor lasers:</a:t>
            </a:r>
            <a:r>
              <a:rPr lang="en-GB"/>
              <a:t/>
            </a:r>
            <a:br>
              <a:rPr lang="en-GB"/>
            </a:br>
            <a:r>
              <a:rPr lang="en-GB"/>
              <a:t>   spatial modes, polarization, </a:t>
            </a:r>
            <a:r>
              <a:rPr lang="en-GB" b="1">
                <a:solidFill>
                  <a:srgbClr val="FF0000"/>
                </a:solidFill>
              </a:rPr>
              <a:t>spin opto-electronics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GB" b="1">
                <a:solidFill>
                  <a:srgbClr val="FF0000"/>
                </a:solidFill>
              </a:rPr>
              <a:t> Cavity soliton laser: </a:t>
            </a:r>
            <a:br>
              <a:rPr lang="en-GB" b="1">
                <a:solidFill>
                  <a:srgbClr val="FF0000"/>
                </a:solidFill>
              </a:rPr>
            </a:br>
            <a:r>
              <a:rPr lang="en-GB" b="1">
                <a:solidFill>
                  <a:srgbClr val="FF0000"/>
                </a:solidFill>
              </a:rPr>
              <a:t>   </a:t>
            </a:r>
            <a:r>
              <a:rPr lang="en-GB"/>
              <a:t>Solitons and semiconductor microlasers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GB"/>
              <a:t> Quantum dot devices: Nonlinear optics, THz, lasers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r>
              <a:rPr lang="en-GB" b="1"/>
              <a:t> Terahertz</a:t>
            </a:r>
            <a:r>
              <a:rPr lang="en-GB"/>
              <a:t> generation by difference frequency</a:t>
            </a:r>
          </a:p>
          <a:p>
            <a:pPr>
              <a:lnSpc>
                <a:spcPct val="130000"/>
              </a:lnSpc>
              <a:buFont typeface="Wingdings" pitchFamily="2" charset="2"/>
              <a:buChar char="Ø"/>
            </a:pPr>
            <a:endParaRPr lang="en-GB"/>
          </a:p>
        </p:txBody>
      </p:sp>
      <p:pic>
        <p:nvPicPr>
          <p:cNvPr id="3079" name="Picture 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08"/>
          <a:stretch>
            <a:fillRect/>
          </a:stretch>
        </p:blipFill>
        <p:spPr bwMode="auto">
          <a:xfrm>
            <a:off x="6292850" y="2385665"/>
            <a:ext cx="285115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0" name="Rectangle 26"/>
          <p:cNvSpPr>
            <a:spLocks noChangeArrowheads="1"/>
          </p:cNvSpPr>
          <p:nvPr/>
        </p:nvSpPr>
        <p:spPr bwMode="auto">
          <a:xfrm>
            <a:off x="6419850" y="3671540"/>
            <a:ext cx="20351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6400" tIns="43200" rIns="86400" bIns="43200">
            <a:spAutoFit/>
          </a:bodyPr>
          <a:lstStyle/>
          <a:p>
            <a:r>
              <a:rPr lang="en-GB" sz="1200">
                <a:solidFill>
                  <a:schemeClr val="bg1"/>
                </a:solidFill>
              </a:rPr>
              <a:t>Miller et al., IEEE Sel. Top. </a:t>
            </a:r>
            <a:br>
              <a:rPr lang="en-GB" sz="1200">
                <a:solidFill>
                  <a:schemeClr val="bg1"/>
                </a:solidFill>
              </a:rPr>
            </a:br>
            <a:r>
              <a:rPr lang="en-GB" sz="1200">
                <a:solidFill>
                  <a:schemeClr val="bg1"/>
                </a:solidFill>
              </a:rPr>
              <a:t>QE 7, 210 (2001)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526213" y="4454178"/>
            <a:ext cx="2201862" cy="2160587"/>
            <a:chOff x="6872288" y="1196975"/>
            <a:chExt cx="1331912" cy="1321938"/>
          </a:xfrm>
        </p:grpSpPr>
        <p:pic>
          <p:nvPicPr>
            <p:cNvPr id="3084" name="Picture 6" descr="S0_40-5_-3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697"/>
            <a:stretch>
              <a:fillRect/>
            </a:stretch>
          </p:blipFill>
          <p:spPr bwMode="auto">
            <a:xfrm>
              <a:off x="6872288" y="1196975"/>
              <a:ext cx="1331912" cy="132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85" name="Line 22"/>
            <p:cNvSpPr>
              <a:spLocks noChangeShapeType="1"/>
            </p:cNvSpPr>
            <p:nvPr/>
          </p:nvSpPr>
          <p:spPr bwMode="auto">
            <a:xfrm flipH="1">
              <a:off x="6985000" y="1274763"/>
              <a:ext cx="404813" cy="4048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6" name="Line 23"/>
            <p:cNvSpPr>
              <a:spLocks noChangeShapeType="1"/>
            </p:cNvSpPr>
            <p:nvPr/>
          </p:nvSpPr>
          <p:spPr bwMode="auto">
            <a:xfrm flipH="1">
              <a:off x="7737475" y="2024063"/>
              <a:ext cx="404813" cy="4048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7" name="Line 24"/>
            <p:cNvSpPr>
              <a:spLocks noChangeShapeType="1"/>
            </p:cNvSpPr>
            <p:nvPr/>
          </p:nvSpPr>
          <p:spPr bwMode="auto">
            <a:xfrm flipH="1" flipV="1">
              <a:off x="6992938" y="1698625"/>
              <a:ext cx="712788" cy="7048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3088" name="Line 25"/>
            <p:cNvSpPr>
              <a:spLocks noChangeShapeType="1"/>
            </p:cNvSpPr>
            <p:nvPr/>
          </p:nvSpPr>
          <p:spPr bwMode="auto">
            <a:xfrm flipH="1" flipV="1">
              <a:off x="7418388" y="1295400"/>
              <a:ext cx="712788" cy="70485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3082" name="TextBox 18"/>
          <p:cNvSpPr txBox="1">
            <a:spLocks noChangeArrowheads="1"/>
          </p:cNvSpPr>
          <p:nvPr/>
        </p:nvSpPr>
        <p:spPr bwMode="auto">
          <a:xfrm>
            <a:off x="1274763" y="4952653"/>
            <a:ext cx="5084762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sz="1600"/>
              <a:t>Example: Quantum billiard in VCSELs:</a:t>
            </a:r>
          </a:p>
          <a:p>
            <a:pPr>
              <a:buFont typeface="Wingdings" pitchFamily="2" charset="2"/>
              <a:buChar char="Ø"/>
            </a:pPr>
            <a:r>
              <a:rPr lang="en-GB" sz="1600"/>
              <a:t> very high order mode localizes along classical ray</a:t>
            </a:r>
            <a:br>
              <a:rPr lang="en-GB" sz="1600"/>
            </a:br>
            <a:r>
              <a:rPr lang="en-GB" sz="1600"/>
              <a:t>    trajectory </a:t>
            </a:r>
          </a:p>
          <a:p>
            <a:pPr>
              <a:buFont typeface="Wingdings" pitchFamily="2" charset="2"/>
              <a:buChar char="Ø"/>
            </a:pPr>
            <a:r>
              <a:rPr lang="en-GB" sz="1600"/>
              <a:t> interest in correlations, polarization, ...</a:t>
            </a:r>
          </a:p>
        </p:txBody>
      </p:sp>
      <p:sp>
        <p:nvSpPr>
          <p:cNvPr id="3083" name="TextBox 19"/>
          <p:cNvSpPr txBox="1">
            <a:spLocks noChangeArrowheads="1"/>
          </p:cNvSpPr>
          <p:nvPr/>
        </p:nvSpPr>
        <p:spPr bwMode="auto">
          <a:xfrm>
            <a:off x="0" y="5906740"/>
            <a:ext cx="61372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GB" dirty="0"/>
              <a:t> future interest for collaboration: nonlinearities and</a:t>
            </a:r>
            <a:br>
              <a:rPr lang="en-GB" dirty="0"/>
            </a:br>
            <a:r>
              <a:rPr lang="en-GB" dirty="0"/>
              <a:t>    all-optical switching in the few photons limit</a:t>
            </a:r>
          </a:p>
        </p:txBody>
      </p:sp>
    </p:spTree>
    <p:extLst>
      <p:ext uri="{BB962C8B-B14F-4D97-AF65-F5344CB8AC3E}">
        <p14:creationId xmlns:p14="http://schemas.microsoft.com/office/powerpoint/2010/main" val="186604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Self-organization in cold atoms</a:t>
            </a:r>
          </a:p>
        </p:txBody>
      </p:sp>
      <p:pic>
        <p:nvPicPr>
          <p:cNvPr id="4100" name="Picture 28" descr="CNQ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6342063"/>
            <a:ext cx="3308350" cy="51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inln_logo_0_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5664200"/>
            <a:ext cx="16398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2" name="Group 8"/>
          <p:cNvGrpSpPr>
            <a:grpSpLocks/>
          </p:cNvGrpSpPr>
          <p:nvPr/>
        </p:nvGrpSpPr>
        <p:grpSpPr bwMode="auto">
          <a:xfrm>
            <a:off x="0" y="1606252"/>
            <a:ext cx="5876925" cy="4991100"/>
            <a:chOff x="0" y="1873468"/>
            <a:chExt cx="5876925" cy="4991100"/>
          </a:xfrm>
        </p:grpSpPr>
        <p:pic>
          <p:nvPicPr>
            <p:cNvPr id="4107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873468"/>
              <a:ext cx="5876925" cy="4991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0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568" b="12003"/>
            <a:stretch>
              <a:fillRect/>
            </a:stretch>
          </p:blipFill>
          <p:spPr bwMode="auto">
            <a:xfrm>
              <a:off x="3229490" y="4248975"/>
              <a:ext cx="2481164" cy="2609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03" name="TextBox 11"/>
          <p:cNvSpPr txBox="1">
            <a:spLocks noChangeArrowheads="1"/>
          </p:cNvSpPr>
          <p:nvPr/>
        </p:nvSpPr>
        <p:spPr bwMode="auto">
          <a:xfrm>
            <a:off x="192088" y="1052736"/>
            <a:ext cx="53387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 baseline="30000" dirty="0"/>
              <a:t>87</a:t>
            </a:r>
            <a:r>
              <a:rPr lang="en-GB" dirty="0"/>
              <a:t>Rb, D</a:t>
            </a:r>
            <a:r>
              <a:rPr lang="en-GB" baseline="-25000" dirty="0"/>
              <a:t>2</a:t>
            </a:r>
            <a:r>
              <a:rPr lang="en-GB" dirty="0"/>
              <a:t>-line, OD </a:t>
            </a:r>
            <a:r>
              <a:rPr lang="en-GB" dirty="0">
                <a:sym typeface="Symbol" pitchFamily="18" charset="2"/>
              </a:rPr>
              <a:t> 140, T  </a:t>
            </a:r>
            <a:r>
              <a:rPr lang="en-GB" dirty="0"/>
              <a:t>300 µK, </a:t>
            </a:r>
            <a:r>
              <a:rPr lang="en-GB" dirty="0">
                <a:sym typeface="Symbol" pitchFamily="18" charset="2"/>
              </a:rPr>
              <a:t></a:t>
            </a:r>
            <a:r>
              <a:rPr lang="en-GB" dirty="0"/>
              <a:t>= + 7 </a:t>
            </a:r>
            <a:r>
              <a:rPr lang="en-GB" dirty="0">
                <a:sym typeface="Symbol" pitchFamily="18" charset="2"/>
              </a:rPr>
              <a:t></a:t>
            </a:r>
          </a:p>
        </p:txBody>
      </p:sp>
      <p:sp>
        <p:nvSpPr>
          <p:cNvPr id="4104" name="TextBox 12"/>
          <p:cNvSpPr txBox="1">
            <a:spLocks noChangeArrowheads="1"/>
          </p:cNvSpPr>
          <p:nvPr/>
        </p:nvSpPr>
        <p:spPr bwMode="auto">
          <a:xfrm>
            <a:off x="512763" y="5938415"/>
            <a:ext cx="16081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>
                <a:solidFill>
                  <a:srgbClr val="FF0000"/>
                </a:solidFill>
              </a:rPr>
              <a:t>Light pattern</a:t>
            </a:r>
          </a:p>
        </p:txBody>
      </p:sp>
      <p:sp>
        <p:nvSpPr>
          <p:cNvPr id="4105" name="TextBox 13"/>
          <p:cNvSpPr txBox="1">
            <a:spLocks noChangeArrowheads="1"/>
          </p:cNvSpPr>
          <p:nvPr/>
        </p:nvSpPr>
        <p:spPr bwMode="auto">
          <a:xfrm>
            <a:off x="3379788" y="5981278"/>
            <a:ext cx="1908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GB">
                <a:solidFill>
                  <a:srgbClr val="FF0000"/>
                </a:solidFill>
              </a:rPr>
              <a:t>Density pattern</a:t>
            </a:r>
          </a:p>
        </p:txBody>
      </p:sp>
      <p:sp>
        <p:nvSpPr>
          <p:cNvPr id="4106" name="Content Placeholder 2"/>
          <p:cNvSpPr>
            <a:spLocks noGrp="1"/>
          </p:cNvSpPr>
          <p:nvPr>
            <p:ph idx="1"/>
          </p:nvPr>
        </p:nvSpPr>
        <p:spPr>
          <a:xfrm>
            <a:off x="5708650" y="1196752"/>
            <a:ext cx="3435350" cy="4587452"/>
          </a:xfrm>
        </p:spPr>
        <p:txBody>
          <a:bodyPr>
            <a:noAutofit/>
          </a:bodyPr>
          <a:lstStyle/>
          <a:p>
            <a:pPr eaLnBrk="1" hangingPunct="1"/>
            <a:r>
              <a:rPr lang="en-GB" sz="2000" b="1" dirty="0" err="1" smtClean="0">
                <a:solidFill>
                  <a:srgbClr val="FF0000"/>
                </a:solidFill>
              </a:rPr>
              <a:t>Opto</a:t>
            </a:r>
            <a:r>
              <a:rPr lang="en-GB" sz="2000" b="1" dirty="0" smtClean="0">
                <a:solidFill>
                  <a:srgbClr val="FF0000"/>
                </a:solidFill>
              </a:rPr>
              <a:t>-mechanical self-focusing nonlinearity</a:t>
            </a:r>
          </a:p>
          <a:p>
            <a:pPr eaLnBrk="1" hangingPunct="1"/>
            <a:r>
              <a:rPr lang="en-GB" sz="2000" dirty="0" smtClean="0"/>
              <a:t>feedback from a single mirror: symmetry breaking around a single pump axis</a:t>
            </a:r>
          </a:p>
          <a:p>
            <a:pPr eaLnBrk="1" hangingPunct="1"/>
            <a:r>
              <a:rPr lang="en-GB" sz="2000" dirty="0" smtClean="0"/>
              <a:t>recent observation of  </a:t>
            </a:r>
            <a:r>
              <a:rPr lang="en-GB" sz="2000" b="1" dirty="0" smtClean="0">
                <a:solidFill>
                  <a:srgbClr val="FF0000"/>
                </a:solidFill>
              </a:rPr>
              <a:t>coupled light – atomic density patterns</a:t>
            </a:r>
          </a:p>
          <a:p>
            <a:pPr eaLnBrk="1" hangingPunct="1"/>
            <a:r>
              <a:rPr lang="en-GB" sz="2000" dirty="0" smtClean="0"/>
              <a:t> interest to explore quantum optics (correlations, squeezing), sub-recoil limit and quantum matter</a:t>
            </a:r>
          </a:p>
        </p:txBody>
      </p:sp>
    </p:spTree>
    <p:extLst>
      <p:ext uri="{BB962C8B-B14F-4D97-AF65-F5344CB8AC3E}">
        <p14:creationId xmlns:p14="http://schemas.microsoft.com/office/powerpoint/2010/main" val="1265215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2100</TotalTime>
  <Words>1317</Words>
  <Application>Microsoft Office PowerPoint</Application>
  <PresentationFormat>On-screen Show (4:3)</PresentationFormat>
  <Paragraphs>246</Paragraphs>
  <Slides>18</Slides>
  <Notes>6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Office Theme</vt:lpstr>
      <vt:lpstr>Equation</vt:lpstr>
      <vt:lpstr>Strathclyde Optics Division</vt:lpstr>
      <vt:lpstr>Strathclyde Optics Division</vt:lpstr>
      <vt:lpstr>“Noiseless” Quantum State Amplification</vt:lpstr>
      <vt:lpstr>Measuring the vacuum state nondestructively</vt:lpstr>
      <vt:lpstr>Daniel Oi</vt:lpstr>
      <vt:lpstr>Theory and Simulation at the Quantum Limit </vt:lpstr>
      <vt:lpstr>Theory and Simulation in Quantum Optics </vt:lpstr>
      <vt:lpstr>Nonlinear Photonics</vt:lpstr>
      <vt:lpstr>Self-organization in cold atoms</vt:lpstr>
      <vt:lpstr>Cavity solitons</vt:lpstr>
      <vt:lpstr>Young’s double slit with atoms</vt:lpstr>
      <vt:lpstr>Inductively coupled ring traps</vt:lpstr>
      <vt:lpstr>The simple Magneto-Optic Trap</vt:lpstr>
      <vt:lpstr>Results and way forward</vt:lpstr>
      <vt:lpstr>Optical lattices with single-particle access  S. Kuhr (Strathclyde)  / I. Bloch (MPQ)</vt:lpstr>
      <vt:lpstr>Single-particle acess</vt:lpstr>
      <vt:lpstr>Setups at Strathclyde / MPQ</vt:lpstr>
      <vt:lpstr>Objectives within the IMPP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?</dc:title>
  <dc:creator>Erling Riis</dc:creator>
  <cp:lastModifiedBy>Erling Riis</cp:lastModifiedBy>
  <cp:revision>189</cp:revision>
  <dcterms:created xsi:type="dcterms:W3CDTF">2013-04-04T13:02:54Z</dcterms:created>
  <dcterms:modified xsi:type="dcterms:W3CDTF">2013-04-22T20:30:34Z</dcterms:modified>
</cp:coreProperties>
</file>