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394" r:id="rId2"/>
    <p:sldId id="830" r:id="rId3"/>
    <p:sldId id="847" r:id="rId4"/>
    <p:sldId id="850" r:id="rId5"/>
    <p:sldId id="851" r:id="rId6"/>
    <p:sldId id="852" r:id="rId7"/>
    <p:sldId id="853" r:id="rId8"/>
    <p:sldId id="854" r:id="rId9"/>
  </p:sldIdLst>
  <p:sldSz cx="9144000" cy="6858000" type="screen4x3"/>
  <p:notesSz cx="7099300" cy="1023461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2">
          <p15:clr>
            <a:srgbClr val="A4A3A4"/>
          </p15:clr>
        </p15:guide>
        <p15:guide id="2" pos="223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CC"/>
    <a:srgbClr val="FF33CC"/>
    <a:srgbClr val="FEF6E6"/>
    <a:srgbClr val="CAD8FE"/>
    <a:srgbClr val="FFC9CF"/>
    <a:srgbClr val="FDE8BD"/>
    <a:srgbClr val="CA7F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3689" autoAdjust="0"/>
  </p:normalViewPr>
  <p:slideViewPr>
    <p:cSldViewPr snapToGrid="0">
      <p:cViewPr varScale="1">
        <p:scale>
          <a:sx n="89" d="100"/>
          <a:sy n="89" d="100"/>
        </p:scale>
        <p:origin x="117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10"/>
    </p:cViewPr>
  </p:sorterViewPr>
  <p:notesViewPr>
    <p:cSldViewPr snapToGrid="0">
      <p:cViewPr varScale="1">
        <p:scale>
          <a:sx n="60" d="100"/>
          <a:sy n="60" d="100"/>
        </p:scale>
        <p:origin x="2362" y="67"/>
      </p:cViewPr>
      <p:guideLst>
        <p:guide orient="horz" pos="3222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6413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9" tIns="46958" rIns="93919" bIns="46958" numCol="1" anchor="t" anchorCtr="0" compatLnSpc="1">
            <a:prstTxWarp prst="textNoShape">
              <a:avLst/>
            </a:prstTxWarp>
          </a:bodyPr>
          <a:lstStyle>
            <a:lvl1pPr algn="l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8600" y="0"/>
            <a:ext cx="30432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9" tIns="46958" rIns="93919" bIns="46958" numCol="1" anchor="t" anchorCtr="0" compatLnSpc="1">
            <a:prstTxWarp prst="textNoShape">
              <a:avLst/>
            </a:prstTxWarp>
          </a:bodyPr>
          <a:lstStyle>
            <a:lvl1pPr algn="r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3913"/>
            <a:ext cx="3046413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9" tIns="46958" rIns="93919" bIns="46958" numCol="1" anchor="b" anchorCtr="0" compatLnSpc="1">
            <a:prstTxWarp prst="textNoShape">
              <a:avLst/>
            </a:prstTxWarp>
          </a:bodyPr>
          <a:lstStyle>
            <a:lvl1pPr algn="l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38600" y="9713913"/>
            <a:ext cx="30432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9" tIns="46958" rIns="93919" bIns="46958" numCol="1" anchor="b" anchorCtr="0" compatLnSpc="1">
            <a:prstTxWarp prst="textNoShape">
              <a:avLst/>
            </a:prstTxWarp>
          </a:bodyPr>
          <a:lstStyle>
            <a:lvl1pPr algn="r" defTabSz="939648">
              <a:defRPr sz="1300">
                <a:latin typeface="Times New Roman" pitchFamily="18" charset="0"/>
              </a:defRPr>
            </a:lvl1pPr>
          </a:lstStyle>
          <a:p>
            <a:fld id="{A6461454-041A-4602-A673-7F12D6DCF4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05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575" cy="5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19" tIns="46958" rIns="93919" bIns="46958" numCol="1" anchor="t" anchorCtr="0" compatLnSpc="1">
            <a:prstTxWarp prst="textNoShape">
              <a:avLst/>
            </a:prstTxWarp>
          </a:bodyPr>
          <a:lstStyle>
            <a:lvl1pPr algn="l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6" y="0"/>
            <a:ext cx="3076575" cy="5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19" tIns="46958" rIns="93919" bIns="46958" numCol="1" anchor="t" anchorCtr="0" compatLnSpc="1">
            <a:prstTxWarp prst="textNoShape">
              <a:avLst/>
            </a:prstTxWarp>
          </a:bodyPr>
          <a:lstStyle>
            <a:lvl1pPr algn="r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6"/>
            <a:ext cx="5203825" cy="4606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19" tIns="46958" rIns="93919" bIns="46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3438"/>
            <a:ext cx="3076575" cy="5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19" tIns="46958" rIns="93919" bIns="46958" numCol="1" anchor="b" anchorCtr="0" compatLnSpc="1">
            <a:prstTxWarp prst="textNoShape">
              <a:avLst/>
            </a:prstTxWarp>
          </a:bodyPr>
          <a:lstStyle>
            <a:lvl1pPr algn="l" defTabSz="93964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6" y="9723438"/>
            <a:ext cx="3076575" cy="5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19" tIns="46958" rIns="93919" bIns="46958" numCol="1" anchor="b" anchorCtr="0" compatLnSpc="1">
            <a:prstTxWarp prst="textNoShape">
              <a:avLst/>
            </a:prstTxWarp>
          </a:bodyPr>
          <a:lstStyle>
            <a:lvl1pPr algn="r" defTabSz="939648">
              <a:defRPr sz="1300">
                <a:latin typeface="Times New Roman" pitchFamily="18" charset="0"/>
              </a:defRPr>
            </a:lvl1pPr>
          </a:lstStyle>
          <a:p>
            <a:fld id="{741F9F67-E606-4518-84A1-D178E62D50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95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399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82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3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650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38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237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434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377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7E3B2-C190-4376-92D5-A128456156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B7E74-E957-4E43-8B75-16BACAB9E6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227013"/>
            <a:ext cx="1943100" cy="5868987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227013"/>
            <a:ext cx="5676900" cy="58689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29324-8F20-42D3-A41E-A2EFFFE874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2088" y="227013"/>
            <a:ext cx="5564187" cy="6096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85800" y="63150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150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150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A426B8-E622-4BAD-A3BC-06065D6C7B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Virgo News; collaboration meeting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A370C-994A-4F4F-AC43-9A142D7F76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460A6-44F3-4C05-B646-4C66C1792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32E7F-09B2-4EBA-8869-DE0961D1D8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55BEC-CAFD-45BB-9E25-E3C906652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1DF27-FA8F-480B-92CC-C56557DCBB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C2BD1-D098-48CA-953D-EF8E7114DC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8BE37-A3D3-4951-8415-83F2EE0B64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ET teleconference, 18 October 2018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EA72E-4271-4982-8B26-8EF3615A78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15075"/>
            <a:ext cx="226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hlink"/>
                </a:solidFill>
                <a:latin typeface="+mn-lt"/>
              </a:defRPr>
            </a:lvl1pPr>
          </a:lstStyle>
          <a:p>
            <a:r>
              <a:rPr lang="en-US" smtClean="0"/>
              <a:t>ET teleconference, 18 October 2018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150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hlink"/>
                </a:solidFill>
                <a:latin typeface="+mn-lt"/>
              </a:defRPr>
            </a:lvl1pPr>
          </a:lstStyle>
          <a:p>
            <a:r>
              <a:rPr lang="en-US"/>
              <a:t>Virgo News; collaboration meeting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150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hlink"/>
                </a:solidFill>
                <a:latin typeface="+mn-lt"/>
              </a:defRPr>
            </a:lvl1pPr>
          </a:lstStyle>
          <a:p>
            <a:fld id="{B221E3BD-3CD6-4FBC-B49E-0C391D71ED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62088" y="227013"/>
            <a:ext cx="55641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430713" y="648493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479925" y="31892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479925" y="3108325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1113" y="962025"/>
            <a:ext cx="9132887" cy="38100"/>
          </a:xfrm>
          <a:prstGeom prst="rect">
            <a:avLst/>
          </a:prstGeom>
          <a:solidFill>
            <a:srgbClr val="CC00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1113" y="6276975"/>
            <a:ext cx="9132887" cy="25400"/>
          </a:xfrm>
          <a:prstGeom prst="rect">
            <a:avLst/>
          </a:prstGeom>
          <a:solidFill>
            <a:srgbClr val="CC00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990" y="135622"/>
            <a:ext cx="1359732" cy="6755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" y="221481"/>
            <a:ext cx="1610090" cy="4979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l"/>
        <a:defRPr sz="24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Monotype Sorts" pitchFamily="2" charset="2"/>
        <a:buChar char="u"/>
        <a:defRPr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»"/>
        <a:defRPr sz="16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Char char="–"/>
        <a:defRPr sz="16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 teleconference, 18 October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2B7E-2B9D-4315-B57D-4A5F30D605A2}" type="slidenum">
              <a:rPr lang="en-US"/>
              <a:pPr/>
              <a:t>1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4556" y="1440611"/>
            <a:ext cx="8854789" cy="1176359"/>
          </a:xfrm>
        </p:spPr>
        <p:txBody>
          <a:bodyPr/>
          <a:lstStyle/>
          <a:p>
            <a:r>
              <a:rPr lang="en-US" dirty="0"/>
              <a:t>Management structure of the </a:t>
            </a:r>
            <a:br>
              <a:rPr lang="en-US" dirty="0"/>
            </a:br>
            <a:r>
              <a:rPr lang="en-US" dirty="0"/>
              <a:t>ET </a:t>
            </a:r>
            <a:r>
              <a:rPr lang="en-US" dirty="0" smtClean="0"/>
              <a:t>Collaboration</a:t>
            </a:r>
            <a:endParaRPr lang="en-US" sz="2400" dirty="0"/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4556" y="3010889"/>
            <a:ext cx="8726488" cy="1129787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Raffaele Flaminio</a:t>
            </a:r>
            <a:endParaRPr lang="en-US" sz="1800" dirty="0" smtClean="0">
              <a:solidFill>
                <a:schemeClr val="tx2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1800" dirty="0" err="1" smtClean="0">
                <a:solidFill>
                  <a:schemeClr val="tx2"/>
                </a:solidFill>
              </a:rPr>
              <a:t>Laboratoire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</a:rPr>
              <a:t>d’Annecy</a:t>
            </a:r>
            <a:r>
              <a:rPr lang="en-US" sz="1800" dirty="0" smtClean="0">
                <a:solidFill>
                  <a:schemeClr val="tx2"/>
                </a:solidFill>
              </a:rPr>
              <a:t> de Physique des </a:t>
            </a:r>
            <a:r>
              <a:rPr lang="en-US" sz="1800" dirty="0" err="1" smtClean="0">
                <a:solidFill>
                  <a:schemeClr val="tx2"/>
                </a:solidFill>
              </a:rPr>
              <a:t>Particules</a:t>
            </a:r>
            <a:r>
              <a:rPr lang="en-US" sz="1800" dirty="0" smtClean="0">
                <a:solidFill>
                  <a:schemeClr val="tx2"/>
                </a:solidFill>
              </a:rPr>
              <a:t> (CNRS/IN2P3</a:t>
            </a:r>
            <a:r>
              <a:rPr lang="en-US" sz="1800" dirty="0" smtClean="0">
                <a:solidFill>
                  <a:schemeClr val="tx2"/>
                </a:solidFill>
              </a:rPr>
              <a:t>)</a:t>
            </a:r>
          </a:p>
          <a:p>
            <a:pPr algn="ctr">
              <a:buFont typeface="Monotype Sorts" pitchFamily="2" charset="2"/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Tomasz </a:t>
            </a:r>
            <a:r>
              <a:rPr lang="en-US" sz="1800" dirty="0" err="1" smtClean="0">
                <a:solidFill>
                  <a:schemeClr val="tx2"/>
                </a:solidFill>
              </a:rPr>
              <a:t>Bulik</a:t>
            </a:r>
            <a:endParaRPr lang="en-US" sz="1800" dirty="0" smtClean="0">
              <a:solidFill>
                <a:schemeClr val="tx2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University of Warsaw</a:t>
            </a:r>
          </a:p>
          <a:p>
            <a:pPr algn="ctr">
              <a:buFont typeface="Monotype Sorts" pitchFamily="2" charset="2"/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1800" dirty="0">
                <a:solidFill>
                  <a:schemeClr val="tx2"/>
                </a:solidFill>
              </a:rPr>
              <a:t>o</a:t>
            </a:r>
            <a:r>
              <a:rPr lang="en-US" sz="1800" dirty="0" smtClean="0">
                <a:solidFill>
                  <a:schemeClr val="tx2"/>
                </a:solidFill>
              </a:rPr>
              <a:t>n behalf of the ET steering committee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Introduction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1086"/>
            <a:ext cx="9140600" cy="48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Rules valid </a:t>
            </a:r>
            <a:r>
              <a:rPr lang="en-US" dirty="0"/>
              <a:t>for the first </a:t>
            </a:r>
            <a:r>
              <a:rPr lang="en-US" dirty="0" smtClean="0"/>
              <a:t>phase, </a:t>
            </a:r>
            <a:r>
              <a:rPr lang="en-US" dirty="0"/>
              <a:t>until the </a:t>
            </a:r>
            <a:r>
              <a:rPr lang="en-US" dirty="0" smtClean="0"/>
              <a:t>construction starts</a:t>
            </a:r>
            <a:r>
              <a:rPr lang="en-US" dirty="0"/>
              <a:t>; 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Amendments to these rules are </a:t>
            </a:r>
            <a:r>
              <a:rPr lang="en-US" dirty="0" smtClean="0"/>
              <a:t>possible. </a:t>
            </a:r>
            <a:r>
              <a:rPr lang="en-US" dirty="0"/>
              <a:t>In any </a:t>
            </a:r>
            <a:r>
              <a:rPr lang="en-US" dirty="0" smtClean="0"/>
              <a:t>case the </a:t>
            </a:r>
            <a:r>
              <a:rPr lang="en-US" dirty="0"/>
              <a:t>rules will have to be reviewed when the project will move into the realization phase.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rules described here below will be submitted to the ET </a:t>
            </a:r>
            <a:r>
              <a:rPr lang="en-US" dirty="0" smtClean="0"/>
              <a:t>collaboration for approval;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Initial members of the ET collaboration are all the scientists and engineers that signed the ET Letter of Intent before xx/</a:t>
            </a:r>
            <a:r>
              <a:rPr lang="en-US" dirty="0" err="1"/>
              <a:t>yy</a:t>
            </a:r>
            <a:r>
              <a:rPr lang="en-US" dirty="0"/>
              <a:t>/zzzz. The ET collaboration will remain open to new members.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8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Main bodies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9712"/>
            <a:ext cx="9140600" cy="48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The ET management structure will consist of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1. General Assembly (GA)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2. Spokesperson and Deputy Spokesperson (SP, DSP)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3. Executive Board (EB)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4. Oversight committee (OC</a:t>
            </a:r>
            <a:r>
              <a:rPr lang="en-US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5. </a:t>
            </a:r>
            <a:r>
              <a:rPr lang="en-US" dirty="0"/>
              <a:t>External Scientific and Technical Advisory Committee (ESTAC)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10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General assembly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9712"/>
            <a:ext cx="9140600" cy="48209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GA represents the ET collaboration.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It includes </a:t>
            </a:r>
            <a:r>
              <a:rPr lang="en-US" dirty="0"/>
              <a:t>representatives from each of the participating countries. 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/>
              <a:t>D</a:t>
            </a:r>
            <a:r>
              <a:rPr lang="en-US" dirty="0" smtClean="0"/>
              <a:t>ecided by each country.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number of representatives from each participating country should be related to the </a:t>
            </a:r>
            <a:r>
              <a:rPr lang="en-US" dirty="0" smtClean="0"/>
              <a:t>FTE’s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1 + </a:t>
            </a:r>
            <a:r>
              <a:rPr lang="en-US" dirty="0" err="1" smtClean="0"/>
              <a:t>Int</a:t>
            </a:r>
            <a:r>
              <a:rPr lang="en-US" dirty="0" smtClean="0"/>
              <a:t>(N_FTE </a:t>
            </a:r>
            <a:r>
              <a:rPr lang="en-US" dirty="0"/>
              <a:t>/ 5) </a:t>
            </a:r>
            <a:r>
              <a:rPr lang="en-US" dirty="0" smtClean="0"/>
              <a:t> (with N &gt; 1.5)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 </a:t>
            </a:r>
            <a:r>
              <a:rPr lang="en-US" dirty="0"/>
              <a:t>the long term, the vote of each representative should be weighted with the financial contribution of the funding </a:t>
            </a:r>
            <a:r>
              <a:rPr lang="en-US" dirty="0" smtClean="0"/>
              <a:t>agency.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GA elects its Chair for a three year term.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Chair coordinates the work of the GA. In particular the </a:t>
            </a:r>
            <a:r>
              <a:rPr lang="en-US" dirty="0" smtClean="0"/>
              <a:t>Chairs </a:t>
            </a:r>
            <a:r>
              <a:rPr lang="en-US" dirty="0"/>
              <a:t>calls the meetings of the GA that should take place at least two times a year.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GA elects the Spokesperson and Deputy Spokesperson for a three year term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GA approves the nominations to the Executive Board.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422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err="1" smtClean="0"/>
              <a:t>Spokeperson</a:t>
            </a:r>
            <a:r>
              <a:rPr lang="en-US" sz="3200" dirty="0" smtClean="0"/>
              <a:t> (SP)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9712"/>
            <a:ext cx="9140600" cy="48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Represents </a:t>
            </a:r>
            <a:r>
              <a:rPr lang="en-US" dirty="0"/>
              <a:t>the Collaboration in front of the Funding Agencies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Proposes </a:t>
            </a:r>
            <a:r>
              <a:rPr lang="en-US" dirty="0"/>
              <a:t>the members of the Executive board to the General Assembly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Chairs </a:t>
            </a:r>
            <a:r>
              <a:rPr lang="en-US" dirty="0"/>
              <a:t>the meetings of the Executive Board.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Coordinates </a:t>
            </a:r>
            <a:r>
              <a:rPr lang="en-US" dirty="0"/>
              <a:t>the work of the Collaboration with the support of the Executive Board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Reports </a:t>
            </a:r>
            <a:r>
              <a:rPr lang="en-US" dirty="0"/>
              <a:t>the activity of the Executive Board to the General Assembly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Deputy Spokesperson assists the Spokesperson in his/her activities.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1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Executive board (EB)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9712"/>
            <a:ext cx="9140600" cy="48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Consist </a:t>
            </a:r>
            <a:r>
              <a:rPr lang="en-US" dirty="0"/>
              <a:t>of members appointed by the Spokesperson, in particular the heads of the working groups (a few additional members elected by the General Assembly may be included as well).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Governs </a:t>
            </a:r>
            <a:r>
              <a:rPr lang="en-US" dirty="0"/>
              <a:t>the activity of the Collaboration.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Submits </a:t>
            </a:r>
            <a:r>
              <a:rPr lang="en-US" dirty="0"/>
              <a:t>important decisions to the approval of the General Assembly.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Proposes </a:t>
            </a:r>
            <a:r>
              <a:rPr lang="en-US" dirty="0"/>
              <a:t>the agenda of the General Assembly meeting to the Chair of the </a:t>
            </a:r>
            <a:r>
              <a:rPr lang="en-US" dirty="0" smtClean="0"/>
              <a:t>GA through the SP/DSP</a:t>
            </a:r>
            <a:endParaRPr lang="en-US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494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Oversight Committee (OC)</a:t>
            </a:r>
            <a:endParaRPr lang="en-US" sz="3200" dirty="0"/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44" y="1089712"/>
            <a:ext cx="9140600" cy="48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Consists of one representative per funding agency (legal entities that can sign the future ET consortium agreement).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Provides </a:t>
            </a:r>
            <a:r>
              <a:rPr lang="en-US" dirty="0"/>
              <a:t>the view of the funding agencies to the ET collaboration.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Members </a:t>
            </a:r>
            <a:r>
              <a:rPr lang="en-US" dirty="0"/>
              <a:t>of the OC cannot be members of the ET collaboration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03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961" y="161017"/>
            <a:ext cx="6374923" cy="609600"/>
          </a:xfrm>
        </p:spPr>
        <p:txBody>
          <a:bodyPr/>
          <a:lstStyle/>
          <a:p>
            <a:r>
              <a:rPr lang="en-US" sz="3200" dirty="0" smtClean="0"/>
              <a:t>ET management structure</a:t>
            </a:r>
            <a:endParaRPr lang="en-US" sz="3200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04189"/>
            <a:ext cx="1905000" cy="457200"/>
          </a:xfrm>
        </p:spPr>
        <p:txBody>
          <a:bodyPr/>
          <a:lstStyle/>
          <a:p>
            <a:fld id="{EBE05103-1863-4ACF-999C-1626938CBED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85800" y="6304189"/>
            <a:ext cx="2260600" cy="457200"/>
          </a:xfrm>
        </p:spPr>
        <p:txBody>
          <a:bodyPr/>
          <a:lstStyle/>
          <a:p>
            <a:r>
              <a:rPr lang="en-US" smtClean="0"/>
              <a:t>ET teleconference, 18 October 2018</a:t>
            </a:r>
            <a:endParaRPr lang="fr-FR" dirty="0"/>
          </a:p>
        </p:txBody>
      </p:sp>
      <p:sp>
        <p:nvSpPr>
          <p:cNvPr id="7" name="TextBox 6"/>
          <p:cNvSpPr txBox="1"/>
          <p:nvPr/>
        </p:nvSpPr>
        <p:spPr>
          <a:xfrm>
            <a:off x="518374" y="1155438"/>
            <a:ext cx="1800000" cy="7200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ET </a:t>
            </a:r>
            <a:br>
              <a:rPr lang="en-US" sz="2000" dirty="0" smtClean="0"/>
            </a:br>
            <a:r>
              <a:rPr lang="en-US" sz="2000" dirty="0" smtClean="0"/>
              <a:t>collaboration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764470" y="1155438"/>
            <a:ext cx="1800000" cy="7200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Funding</a:t>
            </a:r>
          </a:p>
          <a:p>
            <a:r>
              <a:rPr lang="en-US" sz="2000" dirty="0" smtClean="0"/>
              <a:t>Agencies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773302" y="2521500"/>
            <a:ext cx="1800000" cy="10080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Oversight</a:t>
            </a:r>
          </a:p>
          <a:p>
            <a:r>
              <a:rPr lang="en-US" sz="2000" dirty="0" smtClean="0"/>
              <a:t>Committee</a:t>
            </a:r>
          </a:p>
          <a:p>
            <a:r>
              <a:rPr lang="en-US" sz="1400" dirty="0" smtClean="0"/>
              <a:t>President: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18374" y="2491082"/>
            <a:ext cx="1800000" cy="10080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General</a:t>
            </a:r>
          </a:p>
          <a:p>
            <a:r>
              <a:rPr lang="en-US" sz="2000" dirty="0" smtClean="0"/>
              <a:t>Assembly</a:t>
            </a:r>
          </a:p>
          <a:p>
            <a:r>
              <a:rPr lang="en-US" sz="1400" dirty="0" smtClean="0"/>
              <a:t>Chair: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529372" y="4086157"/>
            <a:ext cx="2032929" cy="40011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Executive 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41636" y="2791668"/>
            <a:ext cx="2608406" cy="70788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Spokesperson</a:t>
            </a:r>
          </a:p>
          <a:p>
            <a:r>
              <a:rPr lang="en-US" sz="2000" dirty="0" smtClean="0"/>
              <a:t>Deputy Spokesperson</a:t>
            </a:r>
          </a:p>
        </p:txBody>
      </p: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1418374" y="1875438"/>
            <a:ext cx="0" cy="61564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Straight Connector 13"/>
          <p:cNvCxnSpPr>
            <a:stCxn id="10" idx="3"/>
            <a:endCxn id="12" idx="1"/>
          </p:cNvCxnSpPr>
          <p:nvPr/>
        </p:nvCxnSpPr>
        <p:spPr bwMode="auto">
          <a:xfrm>
            <a:off x="2318374" y="2995082"/>
            <a:ext cx="923262" cy="15052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14"/>
          <p:cNvCxnSpPr>
            <a:stCxn id="9" idx="1"/>
            <a:endCxn id="12" idx="3"/>
          </p:cNvCxnSpPr>
          <p:nvPr/>
        </p:nvCxnSpPr>
        <p:spPr bwMode="auto">
          <a:xfrm flipH="1">
            <a:off x="5850042" y="3025500"/>
            <a:ext cx="923260" cy="12011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6" name="Straight Connector 15"/>
          <p:cNvCxnSpPr>
            <a:stCxn id="12" idx="2"/>
            <a:endCxn id="11" idx="0"/>
          </p:cNvCxnSpPr>
          <p:nvPr/>
        </p:nvCxnSpPr>
        <p:spPr bwMode="auto">
          <a:xfrm flipH="1">
            <a:off x="4545837" y="3499554"/>
            <a:ext cx="2" cy="58660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936293" y="5413550"/>
            <a:ext cx="679993" cy="40011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WP1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2953075" y="5413549"/>
            <a:ext cx="679993" cy="40011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WP2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210798" y="5428313"/>
            <a:ext cx="684803" cy="40011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WPn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969857" y="5423518"/>
            <a:ext cx="679993" cy="40011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WP3</a:t>
            </a:r>
            <a:endParaRPr lang="en-US" sz="2000" dirty="0"/>
          </a:p>
        </p:txBody>
      </p:sp>
      <p:cxnSp>
        <p:nvCxnSpPr>
          <p:cNvPr id="21" name="Straight Connector 20"/>
          <p:cNvCxnSpPr>
            <a:stCxn id="8" idx="2"/>
            <a:endCxn id="9" idx="0"/>
          </p:cNvCxnSpPr>
          <p:nvPr/>
        </p:nvCxnSpPr>
        <p:spPr bwMode="auto">
          <a:xfrm>
            <a:off x="7664470" y="1875438"/>
            <a:ext cx="8832" cy="64606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>
            <a:stCxn id="17" idx="0"/>
            <a:endCxn id="11" idx="2"/>
          </p:cNvCxnSpPr>
          <p:nvPr/>
        </p:nvCxnSpPr>
        <p:spPr bwMode="auto">
          <a:xfrm flipV="1">
            <a:off x="2276290" y="4486267"/>
            <a:ext cx="2269547" cy="9272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>
            <a:stCxn id="18" idx="0"/>
            <a:endCxn id="11" idx="2"/>
          </p:cNvCxnSpPr>
          <p:nvPr/>
        </p:nvCxnSpPr>
        <p:spPr bwMode="auto">
          <a:xfrm flipV="1">
            <a:off x="3293072" y="4486267"/>
            <a:ext cx="1252765" cy="92728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>
            <a:stCxn id="20" idx="0"/>
            <a:endCxn id="11" idx="2"/>
          </p:cNvCxnSpPr>
          <p:nvPr/>
        </p:nvCxnSpPr>
        <p:spPr bwMode="auto">
          <a:xfrm flipV="1">
            <a:off x="4309854" y="4486267"/>
            <a:ext cx="235983" cy="93725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Connector 24"/>
          <p:cNvCxnSpPr>
            <a:stCxn id="19" idx="0"/>
            <a:endCxn id="11" idx="2"/>
          </p:cNvCxnSpPr>
          <p:nvPr/>
        </p:nvCxnSpPr>
        <p:spPr bwMode="auto">
          <a:xfrm flipH="1" flipV="1">
            <a:off x="4545837" y="4486267"/>
            <a:ext cx="2007363" cy="94204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994613" y="5334742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rgoNews">
  <a:themeElements>
    <a:clrScheme name="">
      <a:dk1>
        <a:srgbClr val="114FFB"/>
      </a:dk1>
      <a:lt1>
        <a:srgbClr val="FFFFFF"/>
      </a:lt1>
      <a:dk2>
        <a:srgbClr val="000000"/>
      </a:dk2>
      <a:lt2>
        <a:srgbClr val="CECECE"/>
      </a:lt2>
      <a:accent1>
        <a:srgbClr val="D49FFF"/>
      </a:accent1>
      <a:accent2>
        <a:srgbClr val="618FFD"/>
      </a:accent2>
      <a:accent3>
        <a:srgbClr val="FFFFFF"/>
      </a:accent3>
      <a:accent4>
        <a:srgbClr val="0D42D6"/>
      </a:accent4>
      <a:accent5>
        <a:srgbClr val="E6CDFF"/>
      </a:accent5>
      <a:accent6>
        <a:srgbClr val="5781E5"/>
      </a:accent6>
      <a:hlink>
        <a:srgbClr val="009688"/>
      </a:hlink>
      <a:folHlink>
        <a:srgbClr val="DADADA"/>
      </a:folHlink>
    </a:clrScheme>
    <a:fontScheme name="VirgoNew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VirgoNew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oNew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oNew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oNew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oNew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oNew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oNew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présentation\ANGLES.POT</Template>
  <TotalTime>100024</TotalTime>
  <Words>567</Words>
  <Application>Microsoft Office PowerPoint</Application>
  <PresentationFormat>On-screen Show (4:3)</PresentationFormat>
  <Paragraphs>89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Helvetica</vt:lpstr>
      <vt:lpstr>Monotype Sorts</vt:lpstr>
      <vt:lpstr>Times New Roman</vt:lpstr>
      <vt:lpstr>Trebuchet MS</vt:lpstr>
      <vt:lpstr>VirgoNews</vt:lpstr>
      <vt:lpstr>Management structure of the  ET Collaboration</vt:lpstr>
      <vt:lpstr>Introduction</vt:lpstr>
      <vt:lpstr>Main bodies</vt:lpstr>
      <vt:lpstr>General assembly</vt:lpstr>
      <vt:lpstr>Spokeperson (SP)</vt:lpstr>
      <vt:lpstr>Executive board (EB)</vt:lpstr>
      <vt:lpstr>Oversight Committee (OC)</vt:lpstr>
      <vt:lpstr>ET management structure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Raffaele Flaminio</dc:creator>
  <cp:lastModifiedBy>Flaminio Raffaele</cp:lastModifiedBy>
  <cp:revision>2350</cp:revision>
  <cp:lastPrinted>2014-03-18T21:54:40Z</cp:lastPrinted>
  <dcterms:created xsi:type="dcterms:W3CDTF">1999-10-14T15:47:11Z</dcterms:created>
  <dcterms:modified xsi:type="dcterms:W3CDTF">2018-10-18T11:59:02Z</dcterms:modified>
</cp:coreProperties>
</file>