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60" r:id="rId4"/>
    <p:sldId id="276" r:id="rId5"/>
    <p:sldId id="265" r:id="rId6"/>
    <p:sldId id="261" r:id="rId7"/>
    <p:sldId id="262" r:id="rId8"/>
    <p:sldId id="269" r:id="rId9"/>
    <p:sldId id="266" r:id="rId10"/>
    <p:sldId id="268" r:id="rId11"/>
    <p:sldId id="277" r:id="rId12"/>
    <p:sldId id="272" r:id="rId13"/>
    <p:sldId id="267" r:id="rId14"/>
    <p:sldId id="273" r:id="rId15"/>
    <p:sldId id="271" r:id="rId16"/>
    <p:sldId id="274" r:id="rId17"/>
    <p:sldId id="275" r:id="rId18"/>
    <p:sldId id="278" r:id="rId19"/>
    <p:sldId id="263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33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187B6-EEC7-4DFB-A0C4-D88DE490702C}" type="datetimeFigureOut">
              <a:rPr lang="de-DE" smtClean="0"/>
              <a:pPr/>
              <a:t>14.12.2010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1CEDF-991B-4D89-A324-8F47694079C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514FA-60C7-4354-9027-999816BE6189}" type="datetimeFigureOut">
              <a:rPr lang="de-DE" smtClean="0"/>
              <a:pPr/>
              <a:t>14.12.2010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C8B31-4A9D-4D3D-82AB-213C454A7A5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C8B31-4A9D-4D3D-82AB-213C454A7A50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C8B31-4A9D-4D3D-82AB-213C454A7A50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A7DD-A91C-4E07-ABA6-5A00DB860A22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1206-3B64-46A5-8A38-2E4919E3B06C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3123-55C8-49CB-B34D-3AE161883424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B058-8B0A-46AE-B813-783A19D02F42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37B7-06A8-4362-9B66-FDE77A79CEF4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A00A-ED3E-4A94-BC3E-5A83E5AD1EE9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8859-4E5B-4AD8-9453-2086C77CC595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F7010-014B-451C-A4C4-AFA0EA1B3A09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D448-090A-4831-A4F2-96B4D63FF9A8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2279-B95C-4702-8D21-9ECDE52015E6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DB37-D9C5-4D39-B941-125CB09E9393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726A-7959-4638-8830-0AC6D5DCA37E}" type="datetime1">
              <a:rPr lang="de-DE" smtClean="0"/>
              <a:pPr/>
              <a:t>14.12.2010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bla bla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B1B5-CC51-415B-9043-F798463FC5F9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 bright="2000" contrast="3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Active Seismic Isolation in GEO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5172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Holger Wittel</a:t>
            </a:r>
          </a:p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14.12.2010</a:t>
            </a:r>
            <a:endParaRPr lang="de-D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Shaking the foundation of GEO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10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196752"/>
            <a:ext cx="4186808" cy="4565104"/>
          </a:xfrm>
        </p:spPr>
        <p:txBody>
          <a:bodyPr/>
          <a:lstStyle/>
          <a:p>
            <a:r>
              <a:rPr lang="de-DE" dirty="0" smtClean="0"/>
              <a:t>Hydraulic shaking of the foundation</a:t>
            </a:r>
          </a:p>
          <a:p>
            <a:r>
              <a:rPr lang="de-DE" dirty="0" smtClean="0"/>
              <a:t>Take crowbar first</a:t>
            </a:r>
          </a:p>
        </p:txBody>
      </p:sp>
      <p:pic>
        <p:nvPicPr>
          <p:cNvPr id="1026" name="Picture 2" descr="C:\Users\howitt\Desktop\seis ff talk\IMAG0122 - 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355976" cy="50079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51" name="Picture 3" descr="C:\Users\howitt\Desktop\seis ff talk\shaking X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4968552" cy="337510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Relief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More thorough investigation revealed: 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solidFill>
                  <a:srgbClr val="FF0000"/>
                </a:solidFill>
              </a:rPr>
              <a:t>The piezos are ok.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b="1" dirty="0" smtClean="0"/>
              <a:t>Proceed with piezo seismic isolation system,</a:t>
            </a:r>
          </a:p>
          <a:p>
            <a:pPr>
              <a:buNone/>
            </a:pPr>
            <a:r>
              <a:rPr lang="de-DE" dirty="0" smtClean="0"/>
              <a:t>beam splitter only for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11</a:t>
            </a:fld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Feed forward?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de-DE" dirty="0" smtClean="0"/>
              <a:t>Stable</a:t>
            </a:r>
          </a:p>
          <a:p>
            <a:r>
              <a:rPr lang="de-DE" dirty="0" smtClean="0"/>
              <a:t>Simple</a:t>
            </a:r>
          </a:p>
          <a:p>
            <a:r>
              <a:rPr lang="de-DE" dirty="0" smtClean="0"/>
              <a:t>Geophones not good below 2 Hz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12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howitt\Desktop\seis ff talk\ffper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8884881" cy="385598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621166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Image taken from </a:t>
            </a:r>
            <a:r>
              <a:rPr lang="de-DE" b="1" dirty="0" smtClean="0"/>
              <a:t>J R Smith: </a:t>
            </a:r>
            <a:r>
              <a:rPr lang="en-US" b="1" dirty="0" err="1" smtClean="0"/>
              <a:t>Feedforward</a:t>
            </a:r>
            <a:r>
              <a:rPr lang="en-US" b="1" dirty="0" smtClean="0"/>
              <a:t> correction of mirror misalignment fluctuations for the GEO600 gravitational wave </a:t>
            </a:r>
            <a:r>
              <a:rPr lang="de-DE" b="1" dirty="0" smtClean="0"/>
              <a:t>detector 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Broadband feed forward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13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howitt\Desktop\seis ff talk\broadband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5328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Transfer function STS2-&gt; geophone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14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6149" name="Picture 5" descr="C:\Users\howitt\Desktop\1215\yBOTH_simplelab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08912" cy="57726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Narrowband ff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 only care about the resonances at 0.55, 1.2 and 2.2 Hz</a:t>
            </a:r>
          </a:p>
          <a:p>
            <a:r>
              <a:rPr lang="de-DE" dirty="0" smtClean="0"/>
              <a:t>Make good transfer functions for those frequencies</a:t>
            </a:r>
          </a:p>
          <a:p>
            <a:r>
              <a:rPr lang="de-DE" dirty="0" smtClean="0"/>
              <a:t>Narrow bandpass:</a:t>
            </a:r>
          </a:p>
          <a:p>
            <a:pPr>
              <a:buNone/>
            </a:pPr>
            <a:r>
              <a:rPr lang="de-DE" dirty="0" smtClean="0"/>
              <a:t>	right phase and gain at one frequency</a:t>
            </a:r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15</a:t>
            </a:fld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de-DE" dirty="0" smtClean="0"/>
              <a:t>0.55Hz feed forward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16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owitt\Desktop\seis ff talk\Yall1_simplle_label0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64884" cy="55656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2.2Hz feed forward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17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howitt\Desktop\seis ff talk\Yall_simplelabel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99221" cy="55565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PZT feed forward works and provides suppression of the ambient seismic.</a:t>
            </a:r>
          </a:p>
          <a:p>
            <a:r>
              <a:rPr lang="de-DE" dirty="0" smtClean="0"/>
              <a:t>Transfer functions are a good meassure of performance.</a:t>
            </a:r>
          </a:p>
          <a:p>
            <a:r>
              <a:rPr lang="de-DE" dirty="0" smtClean="0"/>
              <a:t>Check the cables!</a:t>
            </a:r>
          </a:p>
          <a:p>
            <a:r>
              <a:rPr lang="de-DE" dirty="0" smtClean="0"/>
              <a:t>The broadband solution has better suppression than the narrowband ones, it is working at too high frequencies though.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18</a:t>
            </a:fld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920880" cy="5112568"/>
          </a:xfrm>
        </p:spPr>
        <p:txBody>
          <a:bodyPr>
            <a:normAutofit/>
          </a:bodyPr>
          <a:lstStyle/>
          <a:p>
            <a:r>
              <a:rPr lang="de-DE" dirty="0" smtClean="0"/>
              <a:t>Shifted broadband ff</a:t>
            </a:r>
          </a:p>
          <a:p>
            <a:r>
              <a:rPr lang="de-DE" dirty="0" smtClean="0"/>
              <a:t>More playing with filters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If necessary: </a:t>
            </a:r>
          </a:p>
          <a:p>
            <a:r>
              <a:rPr lang="de-DE" dirty="0" smtClean="0"/>
              <a:t>Upper mass ff</a:t>
            </a:r>
          </a:p>
          <a:p>
            <a:r>
              <a:rPr lang="de-DE" dirty="0" smtClean="0"/>
              <a:t>Spot position sensing</a:t>
            </a:r>
          </a:p>
          <a:p>
            <a:r>
              <a:rPr lang="de-DE" dirty="0" smtClean="0"/>
              <a:t>Optical lever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19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howitt\Desktop\seis ff talk\broadband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708412" cy="24722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Curved Down Arrow 6"/>
          <p:cNvSpPr/>
          <p:nvPr/>
        </p:nvSpPr>
        <p:spPr>
          <a:xfrm rot="10800000">
            <a:off x="6300192" y="3212976"/>
            <a:ext cx="1368152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Recently increased seismic activity at GEO during day time</a:t>
            </a:r>
          </a:p>
          <a:p>
            <a:endParaRPr lang="de-DE" dirty="0" smtClean="0"/>
          </a:p>
          <a:p>
            <a:r>
              <a:rPr lang="de-DE" dirty="0" smtClean="0"/>
              <a:t>Lock losses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Try to reinstate active seismic isolation system</a:t>
            </a:r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2</a:t>
            </a:fld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Silent night ...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3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Strong seismic transients even at nighttime!</a:t>
            </a:r>
            <a:endParaRPr lang="de-DE" sz="2800" dirty="0"/>
          </a:p>
        </p:txBody>
      </p:sp>
      <p:pic>
        <p:nvPicPr>
          <p:cNvPr id="4099" name="Picture 3" descr="C:\Users\howitt\Desktop\seis ff talk\locklos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521912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4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howitt\Desktop\seis ff talk\maps_both_mines - Kop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6632"/>
            <a:ext cx="6840760" cy="65654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2627784" y="2852936"/>
            <a:ext cx="1296144" cy="504056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1691680" y="2420888"/>
            <a:ext cx="1224136" cy="648072"/>
          </a:xfrm>
          <a:prstGeom prst="line">
            <a:avLst/>
          </a:prstGeom>
          <a:ln w="63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5157192"/>
            <a:ext cx="1368152" cy="129614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4716016" y="404664"/>
            <a:ext cx="2016224" cy="201622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2555776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GEO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58924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gravel mine 1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112474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gravel mine 2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ln cap="rnd">
            <a:noFill/>
          </a:ln>
        </p:spPr>
        <p:txBody>
          <a:bodyPr/>
          <a:lstStyle/>
          <a:p>
            <a:r>
              <a:rPr lang="de-DE" dirty="0" smtClean="0"/>
              <a:t>The bad guys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5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raup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927563" cy="2913187"/>
          </a:xfrm>
          <a:ln w="12700" cap="rnd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052736"/>
            <a:ext cx="3190203" cy="2376264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7" name="Picture 6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429000"/>
            <a:ext cx="4032448" cy="3000251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122" name="Picture 2" descr="C:\Users\howitt\Desktop\seis ff talk\P101037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616153" cy="199216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8" name="Picture 7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4437112"/>
            <a:ext cx="3024336" cy="2261768"/>
          </a:xfrm>
          <a:prstGeom prst="rect">
            <a:avLst/>
          </a:prstGeom>
          <a:ln w="12700" cap="rnd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Seismic isolation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Good seismic isolation through triple pendulum + rubber stacks at high frequencies (&gt; resonance at a few Hz)</a:t>
            </a:r>
          </a:p>
          <a:p>
            <a:r>
              <a:rPr lang="de-DE" dirty="0" smtClean="0"/>
              <a:t>Enough loop gain at low frequencies (&lt;1Hz)</a:t>
            </a:r>
          </a:p>
          <a:p>
            <a:r>
              <a:rPr lang="de-DE" dirty="0" smtClean="0"/>
              <a:t>More suppression around 1 Hz possible?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(still local </a:t>
            </a:r>
            <a:r>
              <a:rPr lang="de-DE" dirty="0" smtClean="0"/>
              <a:t>control dampening </a:t>
            </a:r>
            <a:r>
              <a:rPr lang="de-DE" dirty="0" smtClean="0"/>
              <a:t>there)</a:t>
            </a:r>
            <a:endParaRPr lang="de-DE" dirty="0" smtClean="0"/>
          </a:p>
          <a:p>
            <a:r>
              <a:rPr lang="de-DE" dirty="0" smtClean="0"/>
              <a:t>Use piezos for active seismic isolation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6</a:t>
            </a:fld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Ingredients for active seismic isolation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PZT stacks with max range of 25µm</a:t>
            </a:r>
          </a:p>
          <a:p>
            <a:endParaRPr lang="de-DE" dirty="0" smtClean="0"/>
          </a:p>
          <a:p>
            <a:r>
              <a:rPr lang="de-DE" dirty="0" smtClean="0"/>
              <a:t>Geophones on top of the PZTs</a:t>
            </a:r>
          </a:p>
          <a:p>
            <a:pPr>
              <a:buNone/>
            </a:pPr>
            <a:r>
              <a:rPr lang="de-DE" dirty="0" smtClean="0"/>
              <a:t>	(for checking the performance)</a:t>
            </a:r>
          </a:p>
          <a:p>
            <a:endParaRPr lang="de-DE" dirty="0" smtClean="0"/>
          </a:p>
          <a:p>
            <a:r>
              <a:rPr lang="de-DE" dirty="0" smtClean="0"/>
              <a:t>STS2 seismometer next to the vacuum tanks</a:t>
            </a:r>
          </a:p>
          <a:p>
            <a:pPr>
              <a:buNone/>
            </a:pPr>
            <a:r>
              <a:rPr lang="de-DE" dirty="0" smtClean="0"/>
              <a:t>	as input for the feed forward 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7</a:t>
            </a:fld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The stacks</a:t>
            </a:r>
            <a:endParaRPr lang="de-DE" dirty="0"/>
          </a:p>
        </p:txBody>
      </p:sp>
      <p:pic>
        <p:nvPicPr>
          <p:cNvPr id="4" name="Content Placeholder 3" descr="P1010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308304" cy="5481228"/>
          </a:xfrm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8</a:t>
            </a:fld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5896" y="3861048"/>
            <a:ext cx="1152128" cy="1224136"/>
          </a:xfrm>
          <a:prstGeom prst="roundRect">
            <a:avLst>
              <a:gd name="adj" fmla="val 18059"/>
            </a:avLst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ounded Rectangle 8"/>
          <p:cNvSpPr/>
          <p:nvPr/>
        </p:nvSpPr>
        <p:spPr>
          <a:xfrm>
            <a:off x="3635896" y="5085184"/>
            <a:ext cx="1152128" cy="1224136"/>
          </a:xfrm>
          <a:prstGeom prst="roundRect">
            <a:avLst/>
          </a:prstGeom>
          <a:solidFill>
            <a:srgbClr val="FFC000">
              <a:alpha val="2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004048" y="4005064"/>
            <a:ext cx="15121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Rubber stack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5373216"/>
            <a:ext cx="19442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PZTs &amp; geophones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PZTs broken?!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Geophones show no response to PZT injections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Alternative:</a:t>
            </a:r>
          </a:p>
          <a:p>
            <a:pPr>
              <a:buNone/>
            </a:pPr>
            <a:r>
              <a:rPr lang="de-DE" dirty="0" smtClean="0"/>
              <a:t>act on the </a:t>
            </a:r>
          </a:p>
          <a:p>
            <a:pPr>
              <a:buNone/>
            </a:pPr>
            <a:r>
              <a:rPr lang="de-DE" dirty="0" smtClean="0"/>
              <a:t>foundation</a:t>
            </a:r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B3B1B5-CC51-415B-9043-F798463FC5F9}" type="slidenum">
              <a:rPr lang="de-DE" b="1" smtClean="0">
                <a:solidFill>
                  <a:schemeClr val="tx1"/>
                </a:solidFill>
              </a:rPr>
              <a:pPr/>
              <a:t>9</a:t>
            </a:fld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howitt\Desktop\seis ff talk\_IGP4301 (Cust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968552" cy="332777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</Words>
  <Application>Microsoft Office PowerPoint</Application>
  <PresentationFormat>On-screen Show (4:3)</PresentationFormat>
  <Paragraphs>99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Active Seismic Isolation in GEO</vt:lpstr>
      <vt:lpstr>Motivation</vt:lpstr>
      <vt:lpstr>Silent night ... </vt:lpstr>
      <vt:lpstr>Slide 4</vt:lpstr>
      <vt:lpstr>The bad guys</vt:lpstr>
      <vt:lpstr>Seismic isolation</vt:lpstr>
      <vt:lpstr>Ingredients for active seismic isolation</vt:lpstr>
      <vt:lpstr>The stacks</vt:lpstr>
      <vt:lpstr>PZTs broken?!</vt:lpstr>
      <vt:lpstr>Shaking the foundation of GEO</vt:lpstr>
      <vt:lpstr>Relief</vt:lpstr>
      <vt:lpstr>Feed forward?</vt:lpstr>
      <vt:lpstr>Broadband feed forward</vt:lpstr>
      <vt:lpstr>Transfer function STS2-&gt; geophone</vt:lpstr>
      <vt:lpstr>Narrowband ff</vt:lpstr>
      <vt:lpstr>0.55Hz feed forward</vt:lpstr>
      <vt:lpstr>2.2Hz feed forward</vt:lpstr>
      <vt:lpstr>Summary</vt:lpstr>
      <vt:lpstr>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Holger Wittel</dc:creator>
  <cp:lastModifiedBy>Holger Wittel</cp:lastModifiedBy>
  <cp:revision>112</cp:revision>
  <dcterms:created xsi:type="dcterms:W3CDTF">2010-12-08T15:35:29Z</dcterms:created>
  <dcterms:modified xsi:type="dcterms:W3CDTF">2010-12-14T06:27:49Z</dcterms:modified>
</cp:coreProperties>
</file>