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7"/>
  </p:notesMasterIdLst>
  <p:handoutMasterIdLst>
    <p:handoutMasterId r:id="rId18"/>
  </p:handoutMasterIdLst>
  <p:sldIdLst>
    <p:sldId id="256" r:id="rId2"/>
    <p:sldId id="295" r:id="rId3"/>
    <p:sldId id="286" r:id="rId4"/>
    <p:sldId id="284" r:id="rId5"/>
    <p:sldId id="285" r:id="rId6"/>
    <p:sldId id="283" r:id="rId7"/>
    <p:sldId id="288" r:id="rId8"/>
    <p:sldId id="274" r:id="rId9"/>
    <p:sldId id="289" r:id="rId10"/>
    <p:sldId id="290" r:id="rId11"/>
    <p:sldId id="291" r:id="rId12"/>
    <p:sldId id="292" r:id="rId13"/>
    <p:sldId id="293" r:id="rId14"/>
    <p:sldId id="296" r:id="rId15"/>
    <p:sldId id="294" r:id="rId1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CCFF"/>
    <a:srgbClr val="FFFF99"/>
    <a:srgbClr val="CC00FF"/>
    <a:srgbClr val="666699"/>
    <a:srgbClr val="FF0000"/>
    <a:srgbClr val="003300"/>
    <a:srgbClr val="0000FF"/>
    <a:srgbClr val="FF6699"/>
    <a:srgbClr val="0066FF"/>
    <a:srgbClr val="808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0976" autoAdjust="0"/>
    <p:restoredTop sz="74846" autoAdjust="0"/>
  </p:normalViewPr>
  <p:slideViewPr>
    <p:cSldViewPr>
      <p:cViewPr>
        <p:scale>
          <a:sx n="81" d="100"/>
          <a:sy n="81" d="100"/>
        </p:scale>
        <p:origin x="-1640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406" y="-96"/>
      </p:cViewPr>
      <p:guideLst>
        <p:guide orient="horz" pos="2904"/>
        <p:guide pos="21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EE033-4797-4090-B47C-EFE1D621AD01}" type="datetimeFigureOut">
              <a:rPr lang="en-US" smtClean="0"/>
              <a:pPr/>
              <a:t>3/28/12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902-7A36-4255-8D90-BEE378784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4076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1E7E295-1A80-4983-9F38-D26B99F10506}" type="datetimeFigureOut">
              <a:rPr lang="en-US" smtClean="0"/>
              <a:pPr/>
              <a:t>3/28/12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36194389-A0A6-4516-B35B-3EC99BA5D8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566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build the model in MATLAB , </a:t>
            </a:r>
          </a:p>
          <a:p>
            <a:pPr marL="0" indent="0">
              <a:buNone/>
            </a:pPr>
            <a:r>
              <a:rPr lang="en-US" dirty="0" smtClean="0"/>
              <a:t>2)  export it as a number of blocks (I use </a:t>
            </a:r>
            <a:r>
              <a:rPr lang="en-US" dirty="0" err="1" smtClean="0"/>
              <a:t>ss</a:t>
            </a:r>
            <a:r>
              <a:rPr lang="en-US" dirty="0" smtClean="0"/>
              <a:t>) into Simulink </a:t>
            </a:r>
          </a:p>
          <a:p>
            <a:pPr marL="0" indent="0">
              <a:buNone/>
            </a:pPr>
            <a:r>
              <a:rPr lang="en-US" dirty="0" smtClean="0"/>
              <a:t>3) use Simulink to do the analysis (Control and Estimation Toolbox)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can specify</a:t>
            </a:r>
            <a:r>
              <a:rPr lang="en-US" baseline="0" dirty="0" smtClean="0"/>
              <a:t> the input and output, open-loop or closed,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Pronunciation :</a:t>
            </a:r>
            <a:r>
              <a:rPr lang="de-DE" dirty="0" smtClean="0"/>
              <a:t>Boh-dee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26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relative slope f to the power of 1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8887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these steps are done,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444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3493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the file to </a:t>
            </a:r>
            <a:r>
              <a:rPr lang="en-US" dirty="0" err="1" smtClean="0"/>
              <a:t>dmitry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Where does the 1000 come from, for the higher order modes? </a:t>
            </a:r>
            <a:r>
              <a:rPr lang="en-US" dirty="0" smtClean="0">
                <a:sym typeface="Wingdings" pitchFamily="2" charset="2"/>
              </a:rPr>
              <a:t> Stefan H.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999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*It is a triangular cavity consisting of two flat mirrors and a curved mirror.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flat mirrors are located close together, (the distance between them is 0.3m) and the curved mirror is located ~10m away from the flat mirrors.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cavity has an optical path length of  ~20m.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*Parameters. (* TEM higher-order modes up to a certain modes, is suppressed by 1000…)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*Figure shows the overall layout of the reference cavity.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laser beam is sent into the vacuum tank through a fiber.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fiber and a Pre-Mode-Cleaner will give sufficient spatial mode filtering.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this spatially filtered beam will be sent into the reference cavity.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 detection systems will be placed on the detection bench located outside the vacuum tanks.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777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classical noise (TCN) should not be limited</a:t>
            </a:r>
            <a:r>
              <a:rPr lang="en-US" baseline="0" dirty="0" smtClean="0"/>
              <a:t> by laser frequency noise.</a:t>
            </a:r>
          </a:p>
          <a:p>
            <a:r>
              <a:rPr lang="en-US" baseline="0" dirty="0" smtClean="0"/>
              <a:t>Setting TCN as upper limit for now, taking 1% of common mode rejection into account, and </a:t>
            </a:r>
          </a:p>
          <a:p>
            <a:r>
              <a:rPr lang="en-US" baseline="0" dirty="0" smtClean="0"/>
              <a:t>Adding a safety margin of about 10.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617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to 3 orders</a:t>
            </a:r>
            <a:r>
              <a:rPr lang="en-US" baseline="0" dirty="0" smtClean="0"/>
              <a:t> of magnitudes of more suppression is required, ranging from 20 Hz to 1kHz.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2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noise sources that are relatively big are</a:t>
            </a:r>
            <a:r>
              <a:rPr lang="en-US" baseline="0" dirty="0" smtClean="0"/>
              <a:t> selected.</a:t>
            </a:r>
          </a:p>
          <a:p>
            <a:r>
              <a:rPr lang="en-US" baseline="0" dirty="0" smtClean="0"/>
              <a:t>By optimizing each noise source, the total noise level (black dot) is designed just to meet the garget level(red).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579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Although the target</a:t>
            </a:r>
            <a:r>
              <a:rPr lang="en-US" baseline="0" dirty="0" smtClean="0"/>
              <a:t> level is specified from 20Hz to 1kHz, in order to avoid noise couplings, we cover all the frequencies.</a:t>
            </a:r>
          </a:p>
          <a:p>
            <a:r>
              <a:rPr lang="en-US" baseline="0" dirty="0" smtClean="0"/>
              <a:t>Using the PDH method, the laser frequency is forced to follow the cavity length. We can , if necessary to make it even better, at very low frequency</a:t>
            </a:r>
          </a:p>
          <a:p>
            <a:r>
              <a:rPr lang="en-US" baseline="0" dirty="0" smtClean="0"/>
              <a:t>Set the Iodine laser that is used for the SPI system as the reference.</a:t>
            </a:r>
          </a:p>
          <a:p>
            <a:r>
              <a:rPr lang="en-US" baseline="0" dirty="0" smtClean="0"/>
              <a:t>By taking the radio between the total noise level and the NPRO free running noise level, the gain that is needed for the servo is roughly calculated.</a:t>
            </a:r>
          </a:p>
          <a:p>
            <a:r>
              <a:rPr lang="en-US" baseline="0" dirty="0" smtClean="0"/>
              <a:t>BUT</a:t>
            </a:r>
          </a:p>
          <a:p>
            <a:r>
              <a:rPr lang="en-US" baseline="0" dirty="0" smtClean="0"/>
              <a:t>The unity gain frequency aimed at needs to include some safety</a:t>
            </a:r>
          </a:p>
          <a:p>
            <a:r>
              <a:rPr lang="en-US" baseline="0" dirty="0" smtClean="0"/>
              <a:t>margin because additional phase lag will arise from electronics, for example photo detectors,</a:t>
            </a:r>
          </a:p>
          <a:p>
            <a:r>
              <a:rPr lang="en-US" baseline="0" dirty="0" smtClean="0"/>
              <a:t>EOM driver, and post-mixer filters, that cannot be accurately predicted at this design phase.</a:t>
            </a:r>
          </a:p>
          <a:p>
            <a:r>
              <a:rPr lang="en-US" dirty="0" smtClean="0"/>
              <a:t>If we set the unity gain frequency at 1MHz, the phase lag would be 40 degree , plus some </a:t>
            </a:r>
            <a:r>
              <a:rPr lang="en-US" baseline="0" dirty="0" smtClean="0"/>
              <a:t> </a:t>
            </a:r>
            <a:r>
              <a:rPr lang="en-US" dirty="0" smtClean="0"/>
              <a:t>others (probably not yet </a:t>
            </a:r>
            <a:r>
              <a:rPr lang="en-US" dirty="0" err="1" smtClean="0"/>
              <a:t>modelled</a:t>
            </a:r>
            <a:r>
              <a:rPr lang="en-US" dirty="0" smtClean="0"/>
              <a:t>) from the photodiode circuit, from the </a:t>
            </a:r>
            <a:r>
              <a:rPr lang="en-US" baseline="0" dirty="0" smtClean="0"/>
              <a:t> </a:t>
            </a:r>
            <a:r>
              <a:rPr lang="en-US" dirty="0" smtClean="0"/>
              <a:t>mixer low pass filter and from the EOM driver, will make it</a:t>
            </a:r>
            <a:r>
              <a:rPr lang="en-US" baseline="0" dirty="0" smtClean="0"/>
              <a:t> </a:t>
            </a:r>
            <a:r>
              <a:rPr lang="en-US" dirty="0" smtClean="0"/>
              <a:t>very hard to reach 1 MHz</a:t>
            </a:r>
            <a:r>
              <a:rPr lang="en-US" baseline="0" dirty="0" smtClean="0"/>
              <a:t> </a:t>
            </a:r>
            <a:r>
              <a:rPr lang="en-US" dirty="0" smtClean="0"/>
              <a:t>(At Glasgow they found it very hard to  obtain good performance  with  1 </a:t>
            </a:r>
            <a:br>
              <a:rPr lang="en-US" dirty="0" smtClean="0"/>
            </a:br>
            <a:r>
              <a:rPr lang="en-US" dirty="0" smtClean="0"/>
              <a:t>MHz  UGP  with  ~10m  delay and  12 MHz modulation)</a:t>
            </a:r>
            <a:endParaRPr lang="en-US" baseline="0" dirty="0" smtClean="0"/>
          </a:p>
          <a:p>
            <a:r>
              <a:rPr lang="en-US" baseline="0" dirty="0" smtClean="0"/>
              <a:t>So.</a:t>
            </a:r>
          </a:p>
          <a:p>
            <a:r>
              <a:rPr lang="en-US" baseline="0" dirty="0" smtClean="0"/>
              <a:t>We aim at 250 kHz for the unity gain frequency at which the designed servo phase lag is less</a:t>
            </a:r>
          </a:p>
          <a:p>
            <a:r>
              <a:rPr lang="en-US" baseline="0" dirty="0" smtClean="0"/>
              <a:t>than 10 degrees.</a:t>
            </a:r>
          </a:p>
          <a:p>
            <a:r>
              <a:rPr lang="en-US" baseline="0" dirty="0" smtClean="0"/>
              <a:t>ALSO.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Having</a:t>
            </a:r>
            <a:r>
              <a:rPr lang="en-US" baseline="0" dirty="0" smtClean="0">
                <a:solidFill>
                  <a:srgbClr val="FF0000"/>
                </a:solidFill>
              </a:rPr>
              <a:t> a very high gain at DC</a:t>
            </a:r>
            <a:r>
              <a:rPr lang="en-US" dirty="0" smtClean="0">
                <a:solidFill>
                  <a:srgbClr val="FF0000"/>
                </a:solidFill>
              </a:rPr>
              <a:t> it would guarantee that the cavity is locked very tightly in an </a:t>
            </a:r>
            <a:r>
              <a:rPr lang="en-US" dirty="0" err="1" smtClean="0">
                <a:solidFill>
                  <a:srgbClr val="FF0000"/>
                </a:solidFill>
              </a:rPr>
              <a:t>rms</a:t>
            </a:r>
            <a:r>
              <a:rPr lang="en-US" dirty="0" smtClean="0">
                <a:solidFill>
                  <a:srgbClr val="FF0000"/>
                </a:solidFill>
              </a:rPr>
              <a:t> sense. </a:t>
            </a:r>
          </a:p>
          <a:p>
            <a:endParaRPr lang="en-US" baseline="0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6684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optimize this phase lag…the</a:t>
            </a:r>
            <a:r>
              <a:rPr lang="en-US" baseline="0" dirty="0" smtClean="0"/>
              <a:t> optical path length is designed to be as short as possible.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957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</a:t>
            </a:r>
            <a:r>
              <a:rPr lang="en-US" baseline="0" dirty="0" smtClean="0"/>
              <a:t> </a:t>
            </a:r>
            <a:r>
              <a:rPr lang="en-US" dirty="0" smtClean="0"/>
              <a:t>taking the TEMP </a:t>
            </a:r>
            <a:br>
              <a:rPr lang="en-US" dirty="0" smtClean="0"/>
            </a:br>
            <a:r>
              <a:rPr lang="en-US" dirty="0" smtClean="0"/>
              <a:t>feedback from after the PZT gain stage- that way </a:t>
            </a:r>
            <a:r>
              <a:rPr lang="en-US" dirty="0" err="1" smtClean="0"/>
              <a:t>TEMPgain</a:t>
            </a:r>
            <a:r>
              <a:rPr lang="en-US" dirty="0" smtClean="0"/>
              <a:t> can be very </a:t>
            </a:r>
            <a:br>
              <a:rPr lang="en-US" dirty="0" smtClean="0"/>
            </a:br>
            <a:r>
              <a:rPr lang="en-US" dirty="0" smtClean="0"/>
              <a:t>simple and changes to PZT gain do not need consequential changes to </a:t>
            </a:r>
            <a:r>
              <a:rPr lang="en-US" dirty="0" err="1" smtClean="0"/>
              <a:t>TEMPgain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maintain crossover stability.  At</a:t>
            </a:r>
            <a:r>
              <a:rPr lang="en-US" baseline="0" dirty="0" smtClean="0"/>
              <a:t> Glasgow they</a:t>
            </a:r>
            <a:r>
              <a:rPr lang="en-US" dirty="0" smtClean="0"/>
              <a:t> have found this very convenient in </a:t>
            </a:r>
            <a:br>
              <a:rPr lang="en-US" dirty="0" smtClean="0"/>
            </a:br>
            <a:r>
              <a:rPr lang="en-US" dirty="0" smtClean="0"/>
              <a:t>practice.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5736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this I used a model</a:t>
            </a:r>
            <a:r>
              <a:rPr lang="en-US" baseline="0" dirty="0" smtClean="0"/>
              <a:t> that was used for a loop at </a:t>
            </a:r>
            <a:r>
              <a:rPr lang="en-US" baseline="0" dirty="0" err="1" smtClean="0"/>
              <a:t>Glassgow</a:t>
            </a:r>
            <a:r>
              <a:rPr lang="en-US" baseline="0" dirty="0" smtClean="0"/>
              <a:t> and modified each part.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4389-A0A6-4516-B35B-3EC99BA5D8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074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wmf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F2B5-28A9-4C7D-97E9-5064E7C28A3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65125"/>
          </a:xfrm>
        </p:spPr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fld id="{640A8D84-C2E2-46B6-A62E-2EFE4BA2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551B-01FA-4F0F-8B18-A1FF0D6572E0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F18A-4E7F-4597-94CF-24F5AA40BD6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40475"/>
            <a:ext cx="2895600" cy="365125"/>
          </a:xfrm>
        </p:spPr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40475"/>
            <a:ext cx="2133600" cy="365125"/>
          </a:xfrm>
        </p:spPr>
        <p:txBody>
          <a:bodyPr/>
          <a:lstStyle/>
          <a:p>
            <a:fld id="{640A8D84-C2E2-46B6-A62E-2EFE4BA2C9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8305800" y="5943600"/>
              <a:ext cx="838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0" y="5943600"/>
              <a:ext cx="1143000" cy="914400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alpha val="10000"/>
                  </a:srgbClr>
                </a:gs>
                <a:gs pos="50000">
                  <a:schemeClr val="bg1">
                    <a:alpha val="21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5943600"/>
              <a:ext cx="7376157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6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6150769"/>
            <a:ext cx="685800" cy="70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2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6442269"/>
            <a:ext cx="1457325" cy="4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20" descr="Picture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0301" y="6457951"/>
            <a:ext cx="1222058" cy="409574"/>
          </a:xfrm>
          <a:prstGeom prst="rect">
            <a:avLst/>
          </a:prstGeom>
          <a:noFill/>
        </p:spPr>
      </p:pic>
      <p:pic>
        <p:nvPicPr>
          <p:cNvPr id="14" name="Picture 62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7125" y="6474630"/>
            <a:ext cx="1193440" cy="37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05D-A7DF-4BB9-ADF6-8FA7EBCBF5E1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75B2-FABA-4BB3-BD5A-FD524696CF04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09B7-F13F-4033-8BCE-3E3148C7D74A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DA05-C619-47D0-A977-EA9606AEFFA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A4E3-E087-4824-A2E5-728D39BB81BA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DED-8162-4411-9F17-5ED90F1F29B8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A997-F6DD-453F-8825-F8778BF8BC4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516C-01F4-40F2-A766-A77D627B6AA4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8D84-C2E2-46B6-A62E-2EFE4BA2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wm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0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the servo</a:t>
            </a:r>
            <a:br>
              <a:rPr lang="en-US" dirty="0"/>
            </a:br>
            <a:r>
              <a:rPr lang="en-US" dirty="0"/>
              <a:t>for the longitudinal control of the reference cavity was designed </a:t>
            </a:r>
            <a:r>
              <a:rPr lang="en-US" dirty="0" smtClean="0"/>
              <a:t>at the AEI 10</a:t>
            </a:r>
            <a:r>
              <a:rPr lang="en-US" sz="2200" dirty="0" smtClean="0"/>
              <a:t> </a:t>
            </a:r>
            <a:r>
              <a:rPr lang="en-US" dirty="0" smtClean="0"/>
              <a:t>m Prototype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162800" cy="1752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Fumiko</a:t>
            </a:r>
            <a:r>
              <a:rPr lang="en-US" sz="2400" dirty="0" smtClean="0"/>
              <a:t> Kawazoe, for the AEI 10m Prototype </a:t>
            </a:r>
          </a:p>
          <a:p>
            <a:r>
              <a:rPr lang="en-US" sz="2400" dirty="0" smtClean="0"/>
              <a:t>GEO-</a:t>
            </a:r>
            <a:r>
              <a:rPr lang="en-US" sz="2400" dirty="0" err="1" smtClean="0"/>
              <a:t>isc</a:t>
            </a:r>
            <a:r>
              <a:rPr lang="en-US" sz="2400" dirty="0" smtClean="0"/>
              <a:t> meeting, 2012.03.28, </a:t>
            </a:r>
            <a:r>
              <a:rPr lang="en-US" sz="2400" dirty="0" err="1" smtClean="0"/>
              <a:t>Wendsday</a:t>
            </a:r>
            <a:r>
              <a:rPr lang="en-US" sz="2400" dirty="0" smtClean="0"/>
              <a:t> afternoon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2447925" y="838200"/>
            <a:ext cx="76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8C80-5149-49A8-A605-378996076440}" type="datetime1">
              <a:rPr lang="en-US" smtClean="0"/>
              <a:pPr/>
              <a:t>3/28/12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4" y="0"/>
            <a:ext cx="9146434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990600" cy="10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533436"/>
            <a:ext cx="2057400" cy="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20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9907" y="571833"/>
            <a:ext cx="1669243" cy="559448"/>
          </a:xfrm>
          <a:prstGeom prst="rect">
            <a:avLst/>
          </a:prstGeom>
          <a:noFill/>
        </p:spPr>
      </p:pic>
      <p:pic>
        <p:nvPicPr>
          <p:cNvPr id="24" name="Picture 6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609600"/>
            <a:ext cx="1600200" cy="50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396790" y="3787205"/>
            <a:ext cx="624444" cy="280249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6396414" y="3420639"/>
            <a:ext cx="624444" cy="280249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6400800" y="3091289"/>
            <a:ext cx="624444" cy="240875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6400800" y="2730924"/>
            <a:ext cx="624444" cy="240876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49384"/>
            <a:ext cx="1143000" cy="81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Step2:Build the model in </a:t>
            </a:r>
            <a:r>
              <a:rPr lang="en-US" dirty="0" err="1" smtClean="0"/>
              <a:t>Matlab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a model </a:t>
            </a:r>
            <a:r>
              <a:rPr lang="en-US" dirty="0"/>
              <a:t>used for a </a:t>
            </a:r>
            <a:r>
              <a:rPr lang="en-US" dirty="0" smtClean="0"/>
              <a:t>loop </a:t>
            </a:r>
            <a:r>
              <a:rPr lang="en-US" dirty="0"/>
              <a:t>at Glasgow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Only use some </a:t>
            </a:r>
            <a:r>
              <a:rPr lang="en-US" dirty="0"/>
              <a:t>standard GEO accessory functions written by </a:t>
            </a:r>
            <a:r>
              <a:rPr lang="en-US" dirty="0" smtClean="0"/>
              <a:t>Stuart </a:t>
            </a:r>
            <a:r>
              <a:rPr lang="de-DE" dirty="0" smtClean="0"/>
              <a:t>Killbourne 1993</a:t>
            </a:r>
          </a:p>
          <a:p>
            <a:pPr lvl="2"/>
            <a:r>
              <a:rPr lang="de-DE" i="1" dirty="0" smtClean="0">
                <a:solidFill>
                  <a:srgbClr val="00B050"/>
                </a:solidFill>
                <a:latin typeface="+mj-lt"/>
              </a:rPr>
              <a:t>lospass</a:t>
            </a:r>
            <a:r>
              <a:rPr lang="de-DE" dirty="0" smtClean="0">
                <a:latin typeface="+mj-lt"/>
              </a:rPr>
              <a:t> : low pass filter</a:t>
            </a:r>
          </a:p>
          <a:p>
            <a:pPr lvl="2"/>
            <a:r>
              <a:rPr lang="de-DE" i="1" dirty="0">
                <a:solidFill>
                  <a:srgbClr val="00B050"/>
                </a:solidFill>
              </a:rPr>
              <a:t>r</a:t>
            </a:r>
            <a:r>
              <a:rPr lang="de-DE" i="1" dirty="0" smtClean="0">
                <a:solidFill>
                  <a:srgbClr val="00B050"/>
                </a:solidFill>
              </a:rPr>
              <a:t>es2pole</a:t>
            </a:r>
            <a:r>
              <a:rPr lang="de-DE" dirty="0" smtClean="0"/>
              <a:t> : resonant </a:t>
            </a:r>
            <a:r>
              <a:rPr lang="de-DE" dirty="0"/>
              <a:t>2-pole low pass </a:t>
            </a:r>
            <a:r>
              <a:rPr lang="de-DE" dirty="0" smtClean="0"/>
              <a:t>filter</a:t>
            </a:r>
          </a:p>
          <a:p>
            <a:pPr lvl="2"/>
            <a:r>
              <a:rPr lang="en-US" i="1" dirty="0" err="1" smtClean="0">
                <a:solidFill>
                  <a:srgbClr val="00B050"/>
                </a:solidFill>
              </a:rPr>
              <a:t>transint</a:t>
            </a:r>
            <a:r>
              <a:rPr lang="en-US" dirty="0" smtClean="0"/>
              <a:t> : </a:t>
            </a:r>
            <a:r>
              <a:rPr lang="de-DE" dirty="0" smtClean="0"/>
              <a:t>transistional integrator</a:t>
            </a:r>
            <a:endParaRPr lang="en-US" dirty="0" smtClean="0"/>
          </a:p>
          <a:p>
            <a:pPr lvl="2"/>
            <a:r>
              <a:rPr lang="en-US" i="1" dirty="0" err="1" smtClean="0">
                <a:solidFill>
                  <a:srgbClr val="00B050"/>
                </a:solidFill>
              </a:rPr>
              <a:t>transdif</a:t>
            </a:r>
            <a:r>
              <a:rPr lang="en-US" dirty="0" smtClean="0"/>
              <a:t> : </a:t>
            </a:r>
            <a:r>
              <a:rPr lang="de-DE" dirty="0" smtClean="0"/>
              <a:t>transistional differentiator</a:t>
            </a:r>
            <a:endParaRPr lang="en-US" dirty="0" smtClean="0"/>
          </a:p>
          <a:p>
            <a:r>
              <a:rPr lang="en-US" dirty="0" smtClean="0"/>
              <a:t>Optimizing gain distribution when stacking them together to realize a realistic design.</a:t>
            </a:r>
          </a:p>
          <a:p>
            <a:r>
              <a:rPr lang="en-US" dirty="0"/>
              <a:t>E</a:t>
            </a:r>
            <a:r>
              <a:rPr lang="en-US" dirty="0" smtClean="0"/>
              <a:t>xport </a:t>
            </a:r>
            <a:r>
              <a:rPr lang="en-US" dirty="0"/>
              <a:t>it as a number of blocks (I use </a:t>
            </a:r>
            <a:r>
              <a:rPr lang="en-US" dirty="0" err="1"/>
              <a:t>ss</a:t>
            </a:r>
            <a:r>
              <a:rPr lang="en-US" dirty="0"/>
              <a:t>) into Simulink </a:t>
            </a:r>
          </a:p>
          <a:p>
            <a:endParaRPr lang="en-US" dirty="0" smtClean="0"/>
          </a:p>
          <a:p>
            <a:pPr marL="914400" lvl="2" indent="0">
              <a:buNone/>
            </a:pPr>
            <a:endParaRPr lang="de-DE" dirty="0" smtClean="0"/>
          </a:p>
          <a:p>
            <a:pPr lvl="2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462289" y="2813562"/>
            <a:ext cx="492694" cy="129957"/>
          </a:xfrm>
          <a:custGeom>
            <a:avLst/>
            <a:gdLst>
              <a:gd name="connsiteX0" fmla="*/ 0 w 1104405"/>
              <a:gd name="connsiteY0" fmla="*/ 25856 h 346490"/>
              <a:gd name="connsiteX1" fmla="*/ 558140 w 1104405"/>
              <a:gd name="connsiteY1" fmla="*/ 2105 h 346490"/>
              <a:gd name="connsiteX2" fmla="*/ 807522 w 1104405"/>
              <a:gd name="connsiteY2" fmla="*/ 73357 h 346490"/>
              <a:gd name="connsiteX3" fmla="*/ 1104405 w 1104405"/>
              <a:gd name="connsiteY3" fmla="*/ 346490 h 3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405" h="346490">
                <a:moveTo>
                  <a:pt x="0" y="25856"/>
                </a:moveTo>
                <a:cubicBezTo>
                  <a:pt x="211776" y="10022"/>
                  <a:pt x="423553" y="-5812"/>
                  <a:pt x="558140" y="2105"/>
                </a:cubicBezTo>
                <a:cubicBezTo>
                  <a:pt x="692727" y="10022"/>
                  <a:pt x="716478" y="15959"/>
                  <a:pt x="807522" y="73357"/>
                </a:cubicBezTo>
                <a:cubicBezTo>
                  <a:pt x="898566" y="130755"/>
                  <a:pt x="1001485" y="238622"/>
                  <a:pt x="1104405" y="34649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eform 8"/>
          <p:cNvSpPr/>
          <p:nvPr/>
        </p:nvSpPr>
        <p:spPr>
          <a:xfrm>
            <a:off x="6477000" y="3091289"/>
            <a:ext cx="383969" cy="207504"/>
          </a:xfrm>
          <a:custGeom>
            <a:avLst/>
            <a:gdLst>
              <a:gd name="connsiteX0" fmla="*/ 0 w 926276"/>
              <a:gd name="connsiteY0" fmla="*/ 318469 h 615352"/>
              <a:gd name="connsiteX1" fmla="*/ 593766 w 926276"/>
              <a:gd name="connsiteY1" fmla="*/ 247217 h 615352"/>
              <a:gd name="connsiteX2" fmla="*/ 724395 w 926276"/>
              <a:gd name="connsiteY2" fmla="*/ 9711 h 615352"/>
              <a:gd name="connsiteX3" fmla="*/ 926276 w 926276"/>
              <a:gd name="connsiteY3" fmla="*/ 615352 h 6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276" h="615352">
                <a:moveTo>
                  <a:pt x="0" y="318469"/>
                </a:moveTo>
                <a:cubicBezTo>
                  <a:pt x="236517" y="308573"/>
                  <a:pt x="473034" y="298677"/>
                  <a:pt x="593766" y="247217"/>
                </a:cubicBezTo>
                <a:cubicBezTo>
                  <a:pt x="714498" y="195757"/>
                  <a:pt x="668977" y="-51645"/>
                  <a:pt x="724395" y="9711"/>
                </a:cubicBezTo>
                <a:cubicBezTo>
                  <a:pt x="779813" y="71067"/>
                  <a:pt x="853044" y="343209"/>
                  <a:pt x="926276" y="615352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eform 9"/>
          <p:cNvSpPr/>
          <p:nvPr/>
        </p:nvSpPr>
        <p:spPr>
          <a:xfrm>
            <a:off x="6521828" y="3484383"/>
            <a:ext cx="421079" cy="177312"/>
          </a:xfrm>
          <a:custGeom>
            <a:avLst/>
            <a:gdLst>
              <a:gd name="connsiteX0" fmla="*/ 0 w 1211283"/>
              <a:gd name="connsiteY0" fmla="*/ 7916 h 417644"/>
              <a:gd name="connsiteX1" fmla="*/ 142504 w 1211283"/>
              <a:gd name="connsiteY1" fmla="*/ 7916 h 417644"/>
              <a:gd name="connsiteX2" fmla="*/ 380011 w 1211283"/>
              <a:gd name="connsiteY2" fmla="*/ 7916 h 417644"/>
              <a:gd name="connsiteX3" fmla="*/ 498764 w 1211283"/>
              <a:gd name="connsiteY3" fmla="*/ 114794 h 417644"/>
              <a:gd name="connsiteX4" fmla="*/ 712520 w 1211283"/>
              <a:gd name="connsiteY4" fmla="*/ 387926 h 417644"/>
              <a:gd name="connsiteX5" fmla="*/ 961901 w 1211283"/>
              <a:gd name="connsiteY5" fmla="*/ 411677 h 417644"/>
              <a:gd name="connsiteX6" fmla="*/ 1211283 w 1211283"/>
              <a:gd name="connsiteY6" fmla="*/ 399802 h 41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283" h="417644">
                <a:moveTo>
                  <a:pt x="0" y="7916"/>
                </a:moveTo>
                <a:lnTo>
                  <a:pt x="142504" y="7916"/>
                </a:lnTo>
                <a:cubicBezTo>
                  <a:pt x="205839" y="7916"/>
                  <a:pt x="320634" y="-9897"/>
                  <a:pt x="380011" y="7916"/>
                </a:cubicBezTo>
                <a:cubicBezTo>
                  <a:pt x="439388" y="25729"/>
                  <a:pt x="443346" y="51459"/>
                  <a:pt x="498764" y="114794"/>
                </a:cubicBezTo>
                <a:cubicBezTo>
                  <a:pt x="554182" y="178129"/>
                  <a:pt x="635331" y="338446"/>
                  <a:pt x="712520" y="387926"/>
                </a:cubicBezTo>
                <a:cubicBezTo>
                  <a:pt x="789709" y="437406"/>
                  <a:pt x="878774" y="409698"/>
                  <a:pt x="961901" y="411677"/>
                </a:cubicBezTo>
                <a:cubicBezTo>
                  <a:pt x="1045028" y="413656"/>
                  <a:pt x="1211283" y="399802"/>
                  <a:pt x="1211283" y="399802"/>
                </a:cubicBezTo>
              </a:path>
            </a:pathLst>
          </a:cu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eform 10"/>
          <p:cNvSpPr/>
          <p:nvPr/>
        </p:nvSpPr>
        <p:spPr>
          <a:xfrm>
            <a:off x="6446432" y="3824125"/>
            <a:ext cx="448293" cy="152738"/>
          </a:xfrm>
          <a:custGeom>
            <a:avLst/>
            <a:gdLst>
              <a:gd name="connsiteX0" fmla="*/ 0 w 1389413"/>
              <a:gd name="connsiteY0" fmla="*/ 409474 h 422043"/>
              <a:gd name="connsiteX1" fmla="*/ 403761 w 1389413"/>
              <a:gd name="connsiteY1" fmla="*/ 409474 h 422043"/>
              <a:gd name="connsiteX2" fmla="*/ 641268 w 1389413"/>
              <a:gd name="connsiteY2" fmla="*/ 278846 h 422043"/>
              <a:gd name="connsiteX3" fmla="*/ 843148 w 1389413"/>
              <a:gd name="connsiteY3" fmla="*/ 65090 h 422043"/>
              <a:gd name="connsiteX4" fmla="*/ 1021278 w 1389413"/>
              <a:gd name="connsiteY4" fmla="*/ 5713 h 422043"/>
              <a:gd name="connsiteX5" fmla="*/ 1389413 w 1389413"/>
              <a:gd name="connsiteY5" fmla="*/ 5713 h 42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413" h="422043">
                <a:moveTo>
                  <a:pt x="0" y="409474"/>
                </a:moveTo>
                <a:cubicBezTo>
                  <a:pt x="148441" y="420359"/>
                  <a:pt x="296883" y="431245"/>
                  <a:pt x="403761" y="409474"/>
                </a:cubicBezTo>
                <a:cubicBezTo>
                  <a:pt x="510639" y="387703"/>
                  <a:pt x="568037" y="336243"/>
                  <a:pt x="641268" y="278846"/>
                </a:cubicBezTo>
                <a:cubicBezTo>
                  <a:pt x="714499" y="221449"/>
                  <a:pt x="779813" y="110612"/>
                  <a:pt x="843148" y="65090"/>
                </a:cubicBezTo>
                <a:cubicBezTo>
                  <a:pt x="906483" y="19568"/>
                  <a:pt x="930234" y="15609"/>
                  <a:pt x="1021278" y="5713"/>
                </a:cubicBezTo>
                <a:cubicBezTo>
                  <a:pt x="1112322" y="-4183"/>
                  <a:pt x="1250867" y="765"/>
                  <a:pt x="1389413" y="5713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14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6931"/>
            <a:ext cx="4953000" cy="387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892" y="762000"/>
            <a:ext cx="2162908" cy="81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Step3: Do the Analysis with Simulink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4645"/>
            <a:ext cx="5434184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0790" y="3571436"/>
            <a:ext cx="2614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Specify input and output, </a:t>
            </a:r>
          </a:p>
          <a:p>
            <a:r>
              <a:rPr lang="en-US" dirty="0" smtClean="0"/>
              <a:t>Open-loop of closed loop,</a:t>
            </a:r>
          </a:p>
          <a:p>
            <a:r>
              <a:rPr lang="en-US" dirty="0" smtClean="0"/>
              <a:t>Bode plot it.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1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Optimizing cross over condition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gain and each gain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2057400"/>
            <a:ext cx="5641774" cy="3856713"/>
            <a:chOff x="11344839" y="29279862"/>
            <a:chExt cx="4678571" cy="3639580"/>
          </a:xfrm>
        </p:grpSpPr>
        <p:sp>
          <p:nvSpPr>
            <p:cNvPr id="9" name="TextBox 8"/>
            <p:cNvSpPr txBox="1"/>
            <p:nvPr/>
          </p:nvSpPr>
          <p:spPr>
            <a:xfrm>
              <a:off x="13056546" y="31633614"/>
              <a:ext cx="1658971" cy="314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Frequency[Hz]</a:t>
              </a:r>
              <a:endParaRPr lang="en-US" sz="1200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1344839" y="29378911"/>
              <a:ext cx="4678571" cy="3540531"/>
            </a:xfrm>
            <a:prstGeom prst="rect">
              <a:avLst/>
            </a:prstGeom>
            <a:solidFill>
              <a:srgbClr val="EEEC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77082" y="29279862"/>
              <a:ext cx="4273372" cy="3498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 rot="10800000">
              <a:off x="11461164" y="29529223"/>
              <a:ext cx="369332" cy="1531481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9A0000"/>
                  </a:solidFill>
                </a:rPr>
                <a:t>Gain [dB]</a:t>
              </a:r>
              <a:endParaRPr lang="en-US" sz="1200" dirty="0">
                <a:solidFill>
                  <a:srgbClr val="9A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11424588" y="30979332"/>
              <a:ext cx="369332" cy="1569484"/>
            </a:xfrm>
            <a:prstGeom prst="rect">
              <a:avLst/>
            </a:prstGeom>
            <a:solidFill>
              <a:srgbClr val="EEECE1"/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9A0000"/>
                  </a:solidFill>
                </a:rPr>
                <a:t>Phase[deg.]</a:t>
              </a:r>
              <a:endParaRPr lang="en-US" sz="1200" dirty="0">
                <a:solidFill>
                  <a:srgbClr val="9A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3626416" y="31958996"/>
              <a:ext cx="369332" cy="1531481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EEECE1"/>
              </a:solidFill>
            </a:ln>
          </p:spPr>
          <p:txBody>
            <a:bodyPr vert="eaVert"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9A0000"/>
                  </a:solidFill>
                </a:rPr>
                <a:t>Frequency [Hz]</a:t>
              </a:r>
              <a:endParaRPr lang="en-US" sz="1200" dirty="0">
                <a:solidFill>
                  <a:srgbClr val="9A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3211971" y="32496362"/>
              <a:ext cx="156949" cy="102358"/>
            </a:xfrm>
            <a:prstGeom prst="rect">
              <a:avLst/>
            </a:prstGeom>
            <a:solidFill>
              <a:srgbClr val="EEEC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981444" y="32524298"/>
              <a:ext cx="308700" cy="102690"/>
            </a:xfrm>
            <a:prstGeom prst="rect">
              <a:avLst/>
            </a:prstGeom>
            <a:solidFill>
              <a:srgbClr val="EEEC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3591143" y="29422758"/>
              <a:ext cx="509407" cy="126452"/>
            </a:xfrm>
            <a:prstGeom prst="rect">
              <a:avLst/>
            </a:prstGeom>
            <a:solidFill>
              <a:srgbClr val="EEEC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3594687" y="32414051"/>
              <a:ext cx="483917" cy="113892"/>
            </a:xfrm>
            <a:prstGeom prst="rect">
              <a:avLst/>
            </a:prstGeom>
            <a:solidFill>
              <a:srgbClr val="EEECE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5213763" y="2743200"/>
            <a:ext cx="304800" cy="457200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48400" y="2739419"/>
            <a:ext cx="1966244" cy="369332"/>
          </a:xfrm>
          <a:prstGeom prst="rect">
            <a:avLst/>
          </a:prstGeom>
          <a:ln>
            <a:solidFill>
              <a:srgbClr val="CC00FF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The relative slope </a:t>
            </a:r>
            <a:r>
              <a:rPr lang="en-US" dirty="0" smtClean="0"/>
              <a:t>f</a:t>
            </a:r>
            <a:endParaRPr lang="de-DE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 flipV="1">
            <a:off x="5518563" y="2819400"/>
            <a:ext cx="729837" cy="104685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05600" y="3319365"/>
            <a:ext cx="22977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Thanks to </a:t>
            </a:r>
            <a:r>
              <a:rPr lang="en-US" dirty="0"/>
              <a:t>TEMP feedback from after PZT gain </a:t>
            </a:r>
            <a:r>
              <a:rPr lang="en-US" dirty="0" smtClean="0"/>
              <a:t>, optimizing cross-over condition became </a:t>
            </a:r>
            <a:r>
              <a:rPr lang="en-US" dirty="0" smtClean="0">
                <a:solidFill>
                  <a:srgbClr val="FF0000"/>
                </a:solidFill>
              </a:rPr>
              <a:t>MUCH </a:t>
            </a:r>
            <a:r>
              <a:rPr lang="en-US" dirty="0" smtClean="0"/>
              <a:t>easier!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25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 electronic(on going)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Simulink model build a </a:t>
            </a:r>
            <a:r>
              <a:rPr lang="en-US" dirty="0" err="1" smtClean="0"/>
              <a:t>Liso</a:t>
            </a:r>
            <a:r>
              <a:rPr lang="en-US" dirty="0" smtClean="0"/>
              <a:t> file</a:t>
            </a:r>
          </a:p>
          <a:p>
            <a:r>
              <a:rPr lang="en-US" dirty="0" err="1" smtClean="0"/>
              <a:t>Optimise</a:t>
            </a:r>
            <a:r>
              <a:rPr lang="en-US" dirty="0" smtClean="0"/>
              <a:t> each component (e.g. op-amp output voltage &lt; device’s limit,… )</a:t>
            </a:r>
            <a:endParaRPr lang="de-DE" dirty="0" smtClean="0"/>
          </a:p>
          <a:p>
            <a:r>
              <a:rPr lang="en-US" dirty="0" smtClean="0"/>
              <a:t>Find the Op-amp that meets your gain requirement, </a:t>
            </a:r>
            <a:r>
              <a:rPr lang="en-US" dirty="0"/>
              <a:t>slew-rate problems for practical electronics </a:t>
            </a:r>
            <a:r>
              <a:rPr lang="en-US" dirty="0" smtClean="0"/>
              <a:t>…(rather: when making a model, already use a realistic Op-amp model.)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64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 </a:t>
            </a:r>
            <a:r>
              <a:rPr lang="en-US" dirty="0" err="1" smtClean="0"/>
              <a:t>SQL</a:t>
            </a:r>
            <a:r>
              <a:rPr lang="en-US" dirty="0" err="1" smtClean="0">
                <a:sym typeface="Wingdings" pitchFamily="2" charset="2"/>
              </a:rPr>
              <a:t>Requirement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da-DK" dirty="0" smtClean="0"/>
              <a:t>10^−</a:t>
            </a:r>
            <a:r>
              <a:rPr lang="da-DK" dirty="0"/>
              <a:t>4 </a:t>
            </a:r>
            <a:r>
              <a:rPr lang="da-DK" dirty="0" smtClean="0"/>
              <a:t>Hz/ sqr Hz </a:t>
            </a:r>
            <a:r>
              <a:rPr lang="da-DK" dirty="0"/>
              <a:t>at 20Hz</a:t>
            </a:r>
          </a:p>
          <a:p>
            <a:pPr marL="0" indent="0">
              <a:buNone/>
            </a:pPr>
            <a:r>
              <a:rPr lang="en-US" dirty="0"/>
              <a:t>rolling off to below 6 × </a:t>
            </a:r>
            <a:r>
              <a:rPr lang="en-US" dirty="0" smtClean="0"/>
              <a:t>10^−</a:t>
            </a:r>
            <a:r>
              <a:rPr lang="en-US" dirty="0"/>
              <a:t>6 </a:t>
            </a:r>
            <a:r>
              <a:rPr lang="en-US" dirty="0" smtClean="0"/>
              <a:t>Hz/</a:t>
            </a:r>
            <a:r>
              <a:rPr lang="en-US" dirty="0" err="1" smtClean="0"/>
              <a:t>sqrt</a:t>
            </a:r>
            <a:r>
              <a:rPr lang="en-US" smtClean="0"/>
              <a:t> Hz </a:t>
            </a:r>
            <a:r>
              <a:rPr lang="en-US" dirty="0"/>
              <a:t>above 1 </a:t>
            </a:r>
            <a:r>
              <a:rPr lang="en-US" dirty="0" smtClean="0"/>
              <a:t>kHz)</a:t>
            </a:r>
            <a:endParaRPr lang="de-DE" dirty="0"/>
          </a:p>
          <a:p>
            <a:r>
              <a:rPr lang="en-US" dirty="0" smtClean="0"/>
              <a:t>Build a model and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  +  </a:t>
            </a:r>
            <a:r>
              <a:rPr lang="en-US" dirty="0" err="1" smtClean="0"/>
              <a:t>Matlab</a:t>
            </a:r>
            <a:r>
              <a:rPr lang="en-US" dirty="0" smtClean="0"/>
              <a:t> Simulink)</a:t>
            </a:r>
          </a:p>
          <a:p>
            <a:r>
              <a:rPr lang="en-US" dirty="0" smtClean="0"/>
              <a:t>Realize the model (</a:t>
            </a:r>
            <a:r>
              <a:rPr lang="en-US" dirty="0" err="1" smtClean="0"/>
              <a:t>Liso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07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64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2895600"/>
            <a:ext cx="28055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Mistral" pitchFamily="66" charset="0"/>
                <a:cs typeface="MV Boli" pitchFamily="2" charset="0"/>
              </a:rPr>
              <a:t>FOR </a:t>
            </a:r>
          </a:p>
          <a:p>
            <a:r>
              <a:rPr lang="en-US" sz="5400" dirty="0" smtClean="0">
                <a:latin typeface="Mistral" pitchFamily="66" charset="0"/>
                <a:cs typeface="MV Boli" pitchFamily="2" charset="0"/>
              </a:rPr>
              <a:t>YOUR </a:t>
            </a:r>
          </a:p>
          <a:p>
            <a:r>
              <a:rPr lang="en-US" sz="5400" dirty="0" smtClean="0">
                <a:latin typeface="Mistral" pitchFamily="66" charset="0"/>
                <a:cs typeface="MV Boli" pitchFamily="2" charset="0"/>
              </a:rPr>
              <a:t>ATTENTION!</a:t>
            </a:r>
            <a:endParaRPr lang="de-DE" sz="5400" dirty="0">
              <a:latin typeface="Mistral" pitchFamily="66" charset="0"/>
              <a:cs typeface="MV Boli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62284"/>
            <a:ext cx="36099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74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ontents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 : why we need very high gain for the servo </a:t>
            </a:r>
          </a:p>
          <a:p>
            <a:r>
              <a:rPr lang="en-US" dirty="0" smtClean="0"/>
              <a:t>How we designed the servo : Step 1 to Step 3</a:t>
            </a:r>
          </a:p>
          <a:p>
            <a:r>
              <a:rPr lang="en-US" dirty="0" smtClean="0"/>
              <a:t>How we will convert the design into a real electronic circuit 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84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layout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35" y="1610139"/>
            <a:ext cx="9085868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81406" y="1406769"/>
            <a:ext cx="8261262" cy="0"/>
          </a:xfrm>
          <a:prstGeom prst="straightConnector1">
            <a:avLst/>
          </a:prstGeom>
          <a:ln w="12700">
            <a:solidFill>
              <a:srgbClr val="0066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91599" y="1406769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11</a:t>
            </a:r>
            <a:r>
              <a:rPr lang="en-US" sz="1000" dirty="0" smtClean="0">
                <a:solidFill>
                  <a:srgbClr val="0066FF"/>
                </a:solidFill>
              </a:rPr>
              <a:t> </a:t>
            </a:r>
            <a:r>
              <a:rPr lang="en-US" sz="2000" dirty="0" smtClean="0">
                <a:solidFill>
                  <a:srgbClr val="0066FF"/>
                </a:solidFill>
              </a:rPr>
              <a:t>m</a:t>
            </a:r>
            <a:endParaRPr lang="de-DE" sz="2000" dirty="0">
              <a:solidFill>
                <a:srgbClr val="0066FF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8140"/>
            <a:ext cx="6173860" cy="289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sosceles Triangle 11"/>
          <p:cNvSpPr/>
          <p:nvPr/>
        </p:nvSpPr>
        <p:spPr>
          <a:xfrm rot="5400000">
            <a:off x="5944429" y="2869733"/>
            <a:ext cx="457199" cy="2133600"/>
          </a:xfrm>
          <a:prstGeom prst="triangle">
            <a:avLst/>
          </a:prstGeom>
          <a:solidFill>
            <a:srgbClr val="0066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Freeform 77"/>
          <p:cNvSpPr/>
          <p:nvPr/>
        </p:nvSpPr>
        <p:spPr>
          <a:xfrm>
            <a:off x="487016" y="2335696"/>
            <a:ext cx="4619211" cy="1779674"/>
          </a:xfrm>
          <a:custGeom>
            <a:avLst/>
            <a:gdLst>
              <a:gd name="connsiteX0" fmla="*/ 3667540 w 3667540"/>
              <a:gd name="connsiteY0" fmla="*/ 1729408 h 1729408"/>
              <a:gd name="connsiteX1" fmla="*/ 2097157 w 3667540"/>
              <a:gd name="connsiteY1" fmla="*/ 755374 h 1729408"/>
              <a:gd name="connsiteX2" fmla="*/ 0 w 3667540"/>
              <a:gd name="connsiteY2" fmla="*/ 0 h 172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7540" h="1729408">
                <a:moveTo>
                  <a:pt x="3667540" y="1729408"/>
                </a:moveTo>
                <a:cubicBezTo>
                  <a:pt x="3187977" y="1386508"/>
                  <a:pt x="2708414" y="1043609"/>
                  <a:pt x="2097157" y="755374"/>
                </a:cubicBezTo>
                <a:cubicBezTo>
                  <a:pt x="1485900" y="467139"/>
                  <a:pt x="742950" y="233569"/>
                  <a:pt x="0" y="0"/>
                </a:cubicBezTo>
              </a:path>
            </a:pathLst>
          </a:custGeom>
          <a:noFill/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Freeform 78"/>
          <p:cNvSpPr/>
          <p:nvPr/>
        </p:nvSpPr>
        <p:spPr>
          <a:xfrm>
            <a:off x="7162800" y="2196549"/>
            <a:ext cx="1573696" cy="1687560"/>
          </a:xfrm>
          <a:custGeom>
            <a:avLst/>
            <a:gdLst>
              <a:gd name="connsiteX0" fmla="*/ 0 w 2474844"/>
              <a:gd name="connsiteY0" fmla="*/ 2087217 h 2087217"/>
              <a:gd name="connsiteX1" fmla="*/ 1321905 w 2474844"/>
              <a:gd name="connsiteY1" fmla="*/ 775252 h 2087217"/>
              <a:gd name="connsiteX2" fmla="*/ 2474844 w 2474844"/>
              <a:gd name="connsiteY2" fmla="*/ 0 h 208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4844" h="2087217">
                <a:moveTo>
                  <a:pt x="0" y="2087217"/>
                </a:moveTo>
                <a:cubicBezTo>
                  <a:pt x="454715" y="1605169"/>
                  <a:pt x="909431" y="1123121"/>
                  <a:pt x="1321905" y="775252"/>
                </a:cubicBezTo>
                <a:cubicBezTo>
                  <a:pt x="1734379" y="427383"/>
                  <a:pt x="2104611" y="213691"/>
                  <a:pt x="2474844" y="0"/>
                </a:cubicBezTo>
              </a:path>
            </a:pathLst>
          </a:custGeom>
          <a:noFill/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15" y="4201475"/>
            <a:ext cx="2932519" cy="17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3679596" y="5544630"/>
            <a:ext cx="2463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Sufficient spatial mode filtering</a:t>
            </a:r>
            <a:endParaRPr lang="de-DE" sz="1400" dirty="0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3962400" y="4495800"/>
            <a:ext cx="0" cy="1066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3962400" y="4267200"/>
            <a:ext cx="304800" cy="1295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282964" y="1037437"/>
            <a:ext cx="6258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Triangular </a:t>
            </a:r>
            <a:r>
              <a:rPr lang="en-US" dirty="0"/>
              <a:t>cavity </a:t>
            </a:r>
            <a:r>
              <a:rPr lang="en-US" dirty="0" smtClean="0"/>
              <a:t>(two </a:t>
            </a:r>
            <a:r>
              <a:rPr lang="en-US" dirty="0"/>
              <a:t>flat mirrors and a curved </a:t>
            </a:r>
            <a:r>
              <a:rPr lang="en-US" dirty="0" smtClean="0"/>
              <a:t>mirror) 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28600" y="1806879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0.3</a:t>
            </a:r>
            <a:r>
              <a:rPr lang="en-US" sz="1000" dirty="0" smtClean="0">
                <a:solidFill>
                  <a:srgbClr val="0066FF"/>
                </a:solidFill>
              </a:rPr>
              <a:t> </a:t>
            </a:r>
            <a:r>
              <a:rPr lang="en-US" sz="2000" dirty="0" smtClean="0">
                <a:solidFill>
                  <a:srgbClr val="0066FF"/>
                </a:solidFill>
              </a:rPr>
              <a:t>m</a:t>
            </a:r>
            <a:endParaRPr lang="de-DE" sz="2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97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from the sub SQL IFO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53113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Sub-SQL noise budget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4719935"/>
            <a:ext cx="2590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Mode rejection </a:t>
            </a:r>
          </a:p>
          <a:p>
            <a:r>
              <a:rPr lang="en-US" dirty="0" smtClean="0"/>
              <a:t>ratio: 1%</a:t>
            </a:r>
          </a:p>
          <a:p>
            <a:r>
              <a:rPr lang="en-US" dirty="0" smtClean="0"/>
              <a:t>Safety margin ~10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12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err="1" smtClean="0"/>
              <a:t>Ref.Cav</a:t>
            </a:r>
            <a:r>
              <a:rPr lang="en-US" dirty="0" smtClean="0"/>
              <a:t>. sensitivity </a:t>
            </a:r>
            <a:r>
              <a:rPr lang="en-US" dirty="0" err="1" smtClean="0"/>
              <a:t>v.s</a:t>
            </a:r>
            <a:r>
              <a:rPr lang="en-US" dirty="0" smtClean="0"/>
              <a:t>. NPRO free running noise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6345238" cy="409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96000" y="4876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2~3 orders of magnitudes more gain</a:t>
            </a:r>
          </a:p>
          <a:p>
            <a:r>
              <a:rPr lang="en-US" dirty="0" smtClean="0"/>
              <a:t>20 </a:t>
            </a:r>
            <a:r>
              <a:rPr lang="en-US" dirty="0"/>
              <a:t>H</a:t>
            </a:r>
            <a:r>
              <a:rPr lang="en-US" dirty="0" smtClean="0"/>
              <a:t>z to 1k Hz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8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sensitivity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Ref.Cav</a:t>
            </a:r>
            <a:r>
              <a:rPr lang="en-US" dirty="0" smtClean="0"/>
              <a:t>. Noise budget (selected)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27211"/>
            <a:ext cx="6324600" cy="418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16273" y="4724400"/>
            <a:ext cx="2781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Optimize each noise so that</a:t>
            </a:r>
          </a:p>
          <a:p>
            <a:r>
              <a:rPr lang="en-US" dirty="0" smtClean="0"/>
              <a:t>Total noise meet the target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64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527935" y="5850673"/>
            <a:ext cx="3053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Frequency follows cavity </a:t>
            </a:r>
            <a:r>
              <a:rPr lang="en-US" dirty="0" err="1" smtClean="0"/>
              <a:t>lengh</a:t>
            </a:r>
            <a:endParaRPr lang="de-DE" dirty="0"/>
          </a:p>
        </p:txBody>
      </p:sp>
      <p:sp>
        <p:nvSpPr>
          <p:cNvPr id="43" name="Rectangle 42"/>
          <p:cNvSpPr/>
          <p:nvPr/>
        </p:nvSpPr>
        <p:spPr>
          <a:xfrm>
            <a:off x="4419600" y="54102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additional phase lag </a:t>
            </a:r>
            <a:r>
              <a:rPr lang="en-US" sz="1400" dirty="0" smtClean="0"/>
              <a:t>(EOM </a:t>
            </a:r>
            <a:r>
              <a:rPr lang="en-US" sz="1400" dirty="0"/>
              <a:t>driver, and post-mixer </a:t>
            </a:r>
            <a:r>
              <a:rPr lang="en-US" sz="1400" dirty="0" smtClean="0"/>
              <a:t>filters), </a:t>
            </a:r>
            <a:r>
              <a:rPr lang="en-US" sz="1400" dirty="0"/>
              <a:t>that cannot be accurately predicted at this design </a:t>
            </a:r>
            <a:r>
              <a:rPr lang="en-US" sz="1400" dirty="0" smtClean="0"/>
              <a:t>phase and will cause problems, (</a:t>
            </a:r>
            <a:r>
              <a:rPr lang="en-US" sz="1000" dirty="0" smtClean="0"/>
              <a:t>Glasgow experience</a:t>
            </a:r>
            <a:r>
              <a:rPr lang="en-US" sz="1000" dirty="0"/>
              <a:t> 1 </a:t>
            </a:r>
            <a:r>
              <a:rPr lang="en-US" sz="1000" dirty="0" smtClean="0"/>
              <a:t>MHz  </a:t>
            </a:r>
            <a:r>
              <a:rPr lang="en-US" sz="1000" dirty="0"/>
              <a:t>UGP  with  ~10m  delay and  12 MHz modulation)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Topology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F.Kawazoe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eform 7"/>
          <p:cNvSpPr/>
          <p:nvPr/>
        </p:nvSpPr>
        <p:spPr>
          <a:xfrm rot="546831">
            <a:off x="3366024" y="2147931"/>
            <a:ext cx="957803" cy="993536"/>
          </a:xfrm>
          <a:custGeom>
            <a:avLst/>
            <a:gdLst>
              <a:gd name="connsiteX0" fmla="*/ 0 w 3535087"/>
              <a:gd name="connsiteY0" fmla="*/ 0 h 2284233"/>
              <a:gd name="connsiteX1" fmla="*/ 3535087 w 3535087"/>
              <a:gd name="connsiteY1" fmla="*/ 0 h 2284233"/>
              <a:gd name="connsiteX2" fmla="*/ 3535087 w 3535087"/>
              <a:gd name="connsiteY2" fmla="*/ 2284233 h 2284233"/>
              <a:gd name="connsiteX3" fmla="*/ 0 w 3535087"/>
              <a:gd name="connsiteY3" fmla="*/ 2284233 h 2284233"/>
              <a:gd name="connsiteX4" fmla="*/ 0 w 3535087"/>
              <a:gd name="connsiteY4" fmla="*/ 0 h 2284233"/>
              <a:gd name="connsiteX0" fmla="*/ 0 w 3535087"/>
              <a:gd name="connsiteY0" fmla="*/ 0 h 2284233"/>
              <a:gd name="connsiteX1" fmla="*/ 3535087 w 3535087"/>
              <a:gd name="connsiteY1" fmla="*/ 0 h 2284233"/>
              <a:gd name="connsiteX2" fmla="*/ 3535087 w 3535087"/>
              <a:gd name="connsiteY2" fmla="*/ 2284233 h 2284233"/>
              <a:gd name="connsiteX3" fmla="*/ 143254 w 3535087"/>
              <a:gd name="connsiteY3" fmla="*/ 2215073 h 2284233"/>
              <a:gd name="connsiteX4" fmla="*/ 0 w 3535087"/>
              <a:gd name="connsiteY4" fmla="*/ 0 h 2284233"/>
              <a:gd name="connsiteX0" fmla="*/ 0 w 3535087"/>
              <a:gd name="connsiteY0" fmla="*/ 0 h 2284233"/>
              <a:gd name="connsiteX1" fmla="*/ 3535087 w 3535087"/>
              <a:gd name="connsiteY1" fmla="*/ 0 h 2284233"/>
              <a:gd name="connsiteX2" fmla="*/ 3535087 w 3535087"/>
              <a:gd name="connsiteY2" fmla="*/ 2284233 h 2284233"/>
              <a:gd name="connsiteX3" fmla="*/ 158885 w 3535087"/>
              <a:gd name="connsiteY3" fmla="*/ 2166261 h 2284233"/>
              <a:gd name="connsiteX4" fmla="*/ 0 w 3535087"/>
              <a:gd name="connsiteY4" fmla="*/ 0 h 2284233"/>
              <a:gd name="connsiteX0" fmla="*/ 0 w 3535087"/>
              <a:gd name="connsiteY0" fmla="*/ 0 h 2284233"/>
              <a:gd name="connsiteX1" fmla="*/ 3535087 w 3535087"/>
              <a:gd name="connsiteY1" fmla="*/ 0 h 2284233"/>
              <a:gd name="connsiteX2" fmla="*/ 3535087 w 3535087"/>
              <a:gd name="connsiteY2" fmla="*/ 2284233 h 2284233"/>
              <a:gd name="connsiteX3" fmla="*/ 646980 w 3535087"/>
              <a:gd name="connsiteY3" fmla="*/ 2260830 h 2284233"/>
              <a:gd name="connsiteX4" fmla="*/ 158885 w 3535087"/>
              <a:gd name="connsiteY4" fmla="*/ 2166261 h 2284233"/>
              <a:gd name="connsiteX5" fmla="*/ 0 w 3535087"/>
              <a:gd name="connsiteY5" fmla="*/ 0 h 2284233"/>
              <a:gd name="connsiteX0" fmla="*/ 0 w 3535087"/>
              <a:gd name="connsiteY0" fmla="*/ 0 h 2294733"/>
              <a:gd name="connsiteX1" fmla="*/ 3535087 w 3535087"/>
              <a:gd name="connsiteY1" fmla="*/ 0 h 2294733"/>
              <a:gd name="connsiteX2" fmla="*/ 3535087 w 3535087"/>
              <a:gd name="connsiteY2" fmla="*/ 2284233 h 2294733"/>
              <a:gd name="connsiteX3" fmla="*/ 1112994 w 3535087"/>
              <a:gd name="connsiteY3" fmla="*/ 2294733 h 2294733"/>
              <a:gd name="connsiteX4" fmla="*/ 646980 w 3535087"/>
              <a:gd name="connsiteY4" fmla="*/ 2260830 h 2294733"/>
              <a:gd name="connsiteX5" fmla="*/ 158885 w 3535087"/>
              <a:gd name="connsiteY5" fmla="*/ 2166261 h 2294733"/>
              <a:gd name="connsiteX6" fmla="*/ 0 w 3535087"/>
              <a:gd name="connsiteY6" fmla="*/ 0 h 2294733"/>
              <a:gd name="connsiteX0" fmla="*/ 0 w 3535087"/>
              <a:gd name="connsiteY0" fmla="*/ 0 h 2294733"/>
              <a:gd name="connsiteX1" fmla="*/ 3535087 w 3535087"/>
              <a:gd name="connsiteY1" fmla="*/ 0 h 2294733"/>
              <a:gd name="connsiteX2" fmla="*/ 3530106 w 3535087"/>
              <a:gd name="connsiteY2" fmla="*/ 2114631 h 2294733"/>
              <a:gd name="connsiteX3" fmla="*/ 1112994 w 3535087"/>
              <a:gd name="connsiteY3" fmla="*/ 2294733 h 2294733"/>
              <a:gd name="connsiteX4" fmla="*/ 646980 w 3535087"/>
              <a:gd name="connsiteY4" fmla="*/ 2260830 h 2294733"/>
              <a:gd name="connsiteX5" fmla="*/ 158885 w 3535087"/>
              <a:gd name="connsiteY5" fmla="*/ 2166261 h 2294733"/>
              <a:gd name="connsiteX6" fmla="*/ 0 w 3535087"/>
              <a:gd name="connsiteY6" fmla="*/ 0 h 2294733"/>
              <a:gd name="connsiteX0" fmla="*/ 0 w 3531766"/>
              <a:gd name="connsiteY0" fmla="*/ 0 h 2294733"/>
              <a:gd name="connsiteX1" fmla="*/ 3188191 w 3531766"/>
              <a:gd name="connsiteY1" fmla="*/ 28763 h 2294733"/>
              <a:gd name="connsiteX2" fmla="*/ 3530106 w 3531766"/>
              <a:gd name="connsiteY2" fmla="*/ 2114631 h 2294733"/>
              <a:gd name="connsiteX3" fmla="*/ 1112994 w 3531766"/>
              <a:gd name="connsiteY3" fmla="*/ 2294733 h 2294733"/>
              <a:gd name="connsiteX4" fmla="*/ 646980 w 3531766"/>
              <a:gd name="connsiteY4" fmla="*/ 2260830 h 2294733"/>
              <a:gd name="connsiteX5" fmla="*/ 158885 w 3531766"/>
              <a:gd name="connsiteY5" fmla="*/ 2166261 h 2294733"/>
              <a:gd name="connsiteX6" fmla="*/ 0 w 3531766"/>
              <a:gd name="connsiteY6" fmla="*/ 0 h 2294733"/>
              <a:gd name="connsiteX0" fmla="*/ 0 w 3531766"/>
              <a:gd name="connsiteY0" fmla="*/ 0 h 2294733"/>
              <a:gd name="connsiteX1" fmla="*/ 3188191 w 3531766"/>
              <a:gd name="connsiteY1" fmla="*/ 28763 h 2294733"/>
              <a:gd name="connsiteX2" fmla="*/ 3530106 w 3531766"/>
              <a:gd name="connsiteY2" fmla="*/ 2114631 h 2294733"/>
              <a:gd name="connsiteX3" fmla="*/ 1112994 w 3531766"/>
              <a:gd name="connsiteY3" fmla="*/ 2294733 h 2294733"/>
              <a:gd name="connsiteX4" fmla="*/ 646980 w 3531766"/>
              <a:gd name="connsiteY4" fmla="*/ 2260830 h 2294733"/>
              <a:gd name="connsiteX5" fmla="*/ 158885 w 3531766"/>
              <a:gd name="connsiteY5" fmla="*/ 2166261 h 2294733"/>
              <a:gd name="connsiteX6" fmla="*/ 0 w 3531766"/>
              <a:gd name="connsiteY6" fmla="*/ 0 h 2294733"/>
              <a:gd name="connsiteX0" fmla="*/ 0 w 3416068"/>
              <a:gd name="connsiteY0" fmla="*/ 0 h 2294733"/>
              <a:gd name="connsiteX1" fmla="*/ 3188191 w 3416068"/>
              <a:gd name="connsiteY1" fmla="*/ 28763 h 2294733"/>
              <a:gd name="connsiteX2" fmla="*/ 3414409 w 3416068"/>
              <a:gd name="connsiteY2" fmla="*/ 2108940 h 2294733"/>
              <a:gd name="connsiteX3" fmla="*/ 1112994 w 3416068"/>
              <a:gd name="connsiteY3" fmla="*/ 2294733 h 2294733"/>
              <a:gd name="connsiteX4" fmla="*/ 646980 w 3416068"/>
              <a:gd name="connsiteY4" fmla="*/ 2260830 h 2294733"/>
              <a:gd name="connsiteX5" fmla="*/ 158885 w 3416068"/>
              <a:gd name="connsiteY5" fmla="*/ 2166261 h 2294733"/>
              <a:gd name="connsiteX6" fmla="*/ 0 w 3416068"/>
              <a:gd name="connsiteY6" fmla="*/ 0 h 2294733"/>
              <a:gd name="connsiteX0" fmla="*/ 0 w 3416069"/>
              <a:gd name="connsiteY0" fmla="*/ 0 h 2294733"/>
              <a:gd name="connsiteX1" fmla="*/ 3081734 w 3416069"/>
              <a:gd name="connsiteY1" fmla="*/ 12210 h 2294733"/>
              <a:gd name="connsiteX2" fmla="*/ 3414409 w 3416069"/>
              <a:gd name="connsiteY2" fmla="*/ 2108940 h 2294733"/>
              <a:gd name="connsiteX3" fmla="*/ 1112994 w 3416069"/>
              <a:gd name="connsiteY3" fmla="*/ 2294733 h 2294733"/>
              <a:gd name="connsiteX4" fmla="*/ 646980 w 3416069"/>
              <a:gd name="connsiteY4" fmla="*/ 2260830 h 2294733"/>
              <a:gd name="connsiteX5" fmla="*/ 158885 w 3416069"/>
              <a:gd name="connsiteY5" fmla="*/ 2166261 h 2294733"/>
              <a:gd name="connsiteX6" fmla="*/ 0 w 3416069"/>
              <a:gd name="connsiteY6" fmla="*/ 0 h 2294733"/>
              <a:gd name="connsiteX0" fmla="*/ 0 w 3416069"/>
              <a:gd name="connsiteY0" fmla="*/ 0 h 2294733"/>
              <a:gd name="connsiteX1" fmla="*/ 2969552 w 3416069"/>
              <a:gd name="connsiteY1" fmla="*/ 30406 h 2294733"/>
              <a:gd name="connsiteX2" fmla="*/ 3414409 w 3416069"/>
              <a:gd name="connsiteY2" fmla="*/ 2108940 h 2294733"/>
              <a:gd name="connsiteX3" fmla="*/ 1112994 w 3416069"/>
              <a:gd name="connsiteY3" fmla="*/ 2294733 h 2294733"/>
              <a:gd name="connsiteX4" fmla="*/ 646980 w 3416069"/>
              <a:gd name="connsiteY4" fmla="*/ 2260830 h 2294733"/>
              <a:gd name="connsiteX5" fmla="*/ 158885 w 3416069"/>
              <a:gd name="connsiteY5" fmla="*/ 2166261 h 2294733"/>
              <a:gd name="connsiteX6" fmla="*/ 0 w 3416069"/>
              <a:gd name="connsiteY6" fmla="*/ 0 h 2294733"/>
              <a:gd name="connsiteX0" fmla="*/ 0 w 3303886"/>
              <a:gd name="connsiteY0" fmla="*/ 0 h 2294733"/>
              <a:gd name="connsiteX1" fmla="*/ 2969552 w 3303886"/>
              <a:gd name="connsiteY1" fmla="*/ 30406 h 2294733"/>
              <a:gd name="connsiteX2" fmla="*/ 3302226 w 3303886"/>
              <a:gd name="connsiteY2" fmla="*/ 2127136 h 2294733"/>
              <a:gd name="connsiteX3" fmla="*/ 1112994 w 3303886"/>
              <a:gd name="connsiteY3" fmla="*/ 2294733 h 2294733"/>
              <a:gd name="connsiteX4" fmla="*/ 646980 w 3303886"/>
              <a:gd name="connsiteY4" fmla="*/ 2260830 h 2294733"/>
              <a:gd name="connsiteX5" fmla="*/ 158885 w 3303886"/>
              <a:gd name="connsiteY5" fmla="*/ 2166261 h 2294733"/>
              <a:gd name="connsiteX6" fmla="*/ 0 w 3303886"/>
              <a:gd name="connsiteY6" fmla="*/ 0 h 2294733"/>
              <a:gd name="connsiteX0" fmla="*/ 0 w 3302226"/>
              <a:gd name="connsiteY0" fmla="*/ 0 h 2294733"/>
              <a:gd name="connsiteX1" fmla="*/ 2969552 w 3302226"/>
              <a:gd name="connsiteY1" fmla="*/ 30406 h 2294733"/>
              <a:gd name="connsiteX2" fmla="*/ 3302226 w 3302226"/>
              <a:gd name="connsiteY2" fmla="*/ 2127136 h 2294733"/>
              <a:gd name="connsiteX3" fmla="*/ 1112994 w 3302226"/>
              <a:gd name="connsiteY3" fmla="*/ 2294733 h 2294733"/>
              <a:gd name="connsiteX4" fmla="*/ 646980 w 3302226"/>
              <a:gd name="connsiteY4" fmla="*/ 2260830 h 2294733"/>
              <a:gd name="connsiteX5" fmla="*/ 158885 w 3302226"/>
              <a:gd name="connsiteY5" fmla="*/ 2166261 h 2294733"/>
              <a:gd name="connsiteX6" fmla="*/ 0 w 3302226"/>
              <a:gd name="connsiteY6" fmla="*/ 0 h 2294733"/>
              <a:gd name="connsiteX0" fmla="*/ 0 w 3302226"/>
              <a:gd name="connsiteY0" fmla="*/ 0 h 2294733"/>
              <a:gd name="connsiteX1" fmla="*/ 2555451 w 3302226"/>
              <a:gd name="connsiteY1" fmla="*/ 137808 h 2294733"/>
              <a:gd name="connsiteX2" fmla="*/ 3302226 w 3302226"/>
              <a:gd name="connsiteY2" fmla="*/ 2127136 h 2294733"/>
              <a:gd name="connsiteX3" fmla="*/ 1112994 w 3302226"/>
              <a:gd name="connsiteY3" fmla="*/ 2294733 h 2294733"/>
              <a:gd name="connsiteX4" fmla="*/ 646980 w 3302226"/>
              <a:gd name="connsiteY4" fmla="*/ 2260830 h 2294733"/>
              <a:gd name="connsiteX5" fmla="*/ 158885 w 3302226"/>
              <a:gd name="connsiteY5" fmla="*/ 2166261 h 2294733"/>
              <a:gd name="connsiteX6" fmla="*/ 0 w 3302226"/>
              <a:gd name="connsiteY6" fmla="*/ 0 h 2294733"/>
              <a:gd name="connsiteX0" fmla="*/ 0 w 3302226"/>
              <a:gd name="connsiteY0" fmla="*/ 0 h 2294733"/>
              <a:gd name="connsiteX1" fmla="*/ 2555451 w 3302226"/>
              <a:gd name="connsiteY1" fmla="*/ 137808 h 2294733"/>
              <a:gd name="connsiteX2" fmla="*/ 3302226 w 3302226"/>
              <a:gd name="connsiteY2" fmla="*/ 2127136 h 2294733"/>
              <a:gd name="connsiteX3" fmla="*/ 1112994 w 3302226"/>
              <a:gd name="connsiteY3" fmla="*/ 2294733 h 2294733"/>
              <a:gd name="connsiteX4" fmla="*/ 646980 w 3302226"/>
              <a:gd name="connsiteY4" fmla="*/ 2260830 h 2294733"/>
              <a:gd name="connsiteX5" fmla="*/ 313016 w 3302226"/>
              <a:gd name="connsiteY5" fmla="*/ 1691194 h 2294733"/>
              <a:gd name="connsiteX6" fmla="*/ 0 w 3302226"/>
              <a:gd name="connsiteY6" fmla="*/ 0 h 2294733"/>
              <a:gd name="connsiteX0" fmla="*/ 0 w 3302226"/>
              <a:gd name="connsiteY0" fmla="*/ 0 h 2294733"/>
              <a:gd name="connsiteX1" fmla="*/ 2555451 w 3302226"/>
              <a:gd name="connsiteY1" fmla="*/ 137808 h 2294733"/>
              <a:gd name="connsiteX2" fmla="*/ 3302226 w 3302226"/>
              <a:gd name="connsiteY2" fmla="*/ 2127136 h 2294733"/>
              <a:gd name="connsiteX3" fmla="*/ 1112994 w 3302226"/>
              <a:gd name="connsiteY3" fmla="*/ 2294733 h 2294733"/>
              <a:gd name="connsiteX4" fmla="*/ 571297 w 3302226"/>
              <a:gd name="connsiteY4" fmla="*/ 1784851 h 2294733"/>
              <a:gd name="connsiteX5" fmla="*/ 313016 w 3302226"/>
              <a:gd name="connsiteY5" fmla="*/ 1691194 h 2294733"/>
              <a:gd name="connsiteX6" fmla="*/ 0 w 3302226"/>
              <a:gd name="connsiteY6" fmla="*/ 0 h 2294733"/>
              <a:gd name="connsiteX0" fmla="*/ 0 w 3302226"/>
              <a:gd name="connsiteY0" fmla="*/ 0 h 2127136"/>
              <a:gd name="connsiteX1" fmla="*/ 2555451 w 3302226"/>
              <a:gd name="connsiteY1" fmla="*/ 137808 h 2127136"/>
              <a:gd name="connsiteX2" fmla="*/ 3302226 w 3302226"/>
              <a:gd name="connsiteY2" fmla="*/ 2127136 h 2127136"/>
              <a:gd name="connsiteX3" fmla="*/ 1016449 w 3302226"/>
              <a:gd name="connsiteY3" fmla="*/ 1749060 h 2127136"/>
              <a:gd name="connsiteX4" fmla="*/ 571297 w 3302226"/>
              <a:gd name="connsiteY4" fmla="*/ 1784851 h 2127136"/>
              <a:gd name="connsiteX5" fmla="*/ 313016 w 3302226"/>
              <a:gd name="connsiteY5" fmla="*/ 1691194 h 2127136"/>
              <a:gd name="connsiteX6" fmla="*/ 0 w 3302226"/>
              <a:gd name="connsiteY6" fmla="*/ 0 h 2127136"/>
              <a:gd name="connsiteX0" fmla="*/ 0 w 3091043"/>
              <a:gd name="connsiteY0" fmla="*/ 0 h 1811108"/>
              <a:gd name="connsiteX1" fmla="*/ 2555451 w 3091043"/>
              <a:gd name="connsiteY1" fmla="*/ 137808 h 1811108"/>
              <a:gd name="connsiteX2" fmla="*/ 3091043 w 3091043"/>
              <a:gd name="connsiteY2" fmla="*/ 1811107 h 1811108"/>
              <a:gd name="connsiteX3" fmla="*/ 1016449 w 3091043"/>
              <a:gd name="connsiteY3" fmla="*/ 1749060 h 1811108"/>
              <a:gd name="connsiteX4" fmla="*/ 571297 w 3091043"/>
              <a:gd name="connsiteY4" fmla="*/ 1784851 h 1811108"/>
              <a:gd name="connsiteX5" fmla="*/ 313016 w 3091043"/>
              <a:gd name="connsiteY5" fmla="*/ 1691194 h 1811108"/>
              <a:gd name="connsiteX6" fmla="*/ 0 w 3091043"/>
              <a:gd name="connsiteY6" fmla="*/ 0 h 181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1043" h="1811108">
                <a:moveTo>
                  <a:pt x="0" y="0"/>
                </a:moveTo>
                <a:lnTo>
                  <a:pt x="2555451" y="137808"/>
                </a:lnTo>
                <a:cubicBezTo>
                  <a:pt x="2676879" y="905670"/>
                  <a:pt x="2984570" y="1129504"/>
                  <a:pt x="3091043" y="1811107"/>
                </a:cubicBezTo>
                <a:lnTo>
                  <a:pt x="1016449" y="1749060"/>
                </a:lnTo>
                <a:lnTo>
                  <a:pt x="571297" y="1784851"/>
                </a:lnTo>
                <a:lnTo>
                  <a:pt x="313016" y="1691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546831">
            <a:off x="882798" y="1625498"/>
            <a:ext cx="2652564" cy="1320731"/>
          </a:xfrm>
          <a:custGeom>
            <a:avLst/>
            <a:gdLst>
              <a:gd name="connsiteX0" fmla="*/ 0 w 3535087"/>
              <a:gd name="connsiteY0" fmla="*/ 0 h 2284233"/>
              <a:gd name="connsiteX1" fmla="*/ 3535087 w 3535087"/>
              <a:gd name="connsiteY1" fmla="*/ 0 h 2284233"/>
              <a:gd name="connsiteX2" fmla="*/ 3535087 w 3535087"/>
              <a:gd name="connsiteY2" fmla="*/ 2284233 h 2284233"/>
              <a:gd name="connsiteX3" fmla="*/ 0 w 3535087"/>
              <a:gd name="connsiteY3" fmla="*/ 2284233 h 2284233"/>
              <a:gd name="connsiteX4" fmla="*/ 0 w 3535087"/>
              <a:gd name="connsiteY4" fmla="*/ 0 h 2284233"/>
              <a:gd name="connsiteX0" fmla="*/ 0 w 3535087"/>
              <a:gd name="connsiteY0" fmla="*/ 0 h 2284233"/>
              <a:gd name="connsiteX1" fmla="*/ 3535087 w 3535087"/>
              <a:gd name="connsiteY1" fmla="*/ 0 h 2284233"/>
              <a:gd name="connsiteX2" fmla="*/ 3535087 w 3535087"/>
              <a:gd name="connsiteY2" fmla="*/ 2284233 h 2284233"/>
              <a:gd name="connsiteX3" fmla="*/ 143254 w 3535087"/>
              <a:gd name="connsiteY3" fmla="*/ 2215073 h 2284233"/>
              <a:gd name="connsiteX4" fmla="*/ 0 w 3535087"/>
              <a:gd name="connsiteY4" fmla="*/ 0 h 2284233"/>
              <a:gd name="connsiteX0" fmla="*/ 0 w 3535087"/>
              <a:gd name="connsiteY0" fmla="*/ 0 h 2284233"/>
              <a:gd name="connsiteX1" fmla="*/ 3535087 w 3535087"/>
              <a:gd name="connsiteY1" fmla="*/ 0 h 2284233"/>
              <a:gd name="connsiteX2" fmla="*/ 3535087 w 3535087"/>
              <a:gd name="connsiteY2" fmla="*/ 2284233 h 2284233"/>
              <a:gd name="connsiteX3" fmla="*/ 158885 w 3535087"/>
              <a:gd name="connsiteY3" fmla="*/ 2166261 h 2284233"/>
              <a:gd name="connsiteX4" fmla="*/ 0 w 3535087"/>
              <a:gd name="connsiteY4" fmla="*/ 0 h 2284233"/>
              <a:gd name="connsiteX0" fmla="*/ 0 w 3535087"/>
              <a:gd name="connsiteY0" fmla="*/ 0 h 2284233"/>
              <a:gd name="connsiteX1" fmla="*/ 3535087 w 3535087"/>
              <a:gd name="connsiteY1" fmla="*/ 0 h 2284233"/>
              <a:gd name="connsiteX2" fmla="*/ 3535087 w 3535087"/>
              <a:gd name="connsiteY2" fmla="*/ 2284233 h 2284233"/>
              <a:gd name="connsiteX3" fmla="*/ 646980 w 3535087"/>
              <a:gd name="connsiteY3" fmla="*/ 2260830 h 2284233"/>
              <a:gd name="connsiteX4" fmla="*/ 158885 w 3535087"/>
              <a:gd name="connsiteY4" fmla="*/ 2166261 h 2284233"/>
              <a:gd name="connsiteX5" fmla="*/ 0 w 3535087"/>
              <a:gd name="connsiteY5" fmla="*/ 0 h 2284233"/>
              <a:gd name="connsiteX0" fmla="*/ 0 w 3535087"/>
              <a:gd name="connsiteY0" fmla="*/ 0 h 2294733"/>
              <a:gd name="connsiteX1" fmla="*/ 3535087 w 3535087"/>
              <a:gd name="connsiteY1" fmla="*/ 0 h 2294733"/>
              <a:gd name="connsiteX2" fmla="*/ 3535087 w 3535087"/>
              <a:gd name="connsiteY2" fmla="*/ 2284233 h 2294733"/>
              <a:gd name="connsiteX3" fmla="*/ 1112994 w 3535087"/>
              <a:gd name="connsiteY3" fmla="*/ 2294733 h 2294733"/>
              <a:gd name="connsiteX4" fmla="*/ 646980 w 3535087"/>
              <a:gd name="connsiteY4" fmla="*/ 2260830 h 2294733"/>
              <a:gd name="connsiteX5" fmla="*/ 158885 w 3535087"/>
              <a:gd name="connsiteY5" fmla="*/ 2166261 h 2294733"/>
              <a:gd name="connsiteX6" fmla="*/ 0 w 3535087"/>
              <a:gd name="connsiteY6" fmla="*/ 0 h 2294733"/>
              <a:gd name="connsiteX0" fmla="*/ 0 w 3535087"/>
              <a:gd name="connsiteY0" fmla="*/ 0 h 2294733"/>
              <a:gd name="connsiteX1" fmla="*/ 3535087 w 3535087"/>
              <a:gd name="connsiteY1" fmla="*/ 0 h 2294733"/>
              <a:gd name="connsiteX2" fmla="*/ 3530106 w 3535087"/>
              <a:gd name="connsiteY2" fmla="*/ 2114631 h 2294733"/>
              <a:gd name="connsiteX3" fmla="*/ 1112994 w 3535087"/>
              <a:gd name="connsiteY3" fmla="*/ 2294733 h 2294733"/>
              <a:gd name="connsiteX4" fmla="*/ 646980 w 3535087"/>
              <a:gd name="connsiteY4" fmla="*/ 2260830 h 2294733"/>
              <a:gd name="connsiteX5" fmla="*/ 158885 w 3535087"/>
              <a:gd name="connsiteY5" fmla="*/ 2166261 h 2294733"/>
              <a:gd name="connsiteX6" fmla="*/ 0 w 3535087"/>
              <a:gd name="connsiteY6" fmla="*/ 0 h 2294733"/>
              <a:gd name="connsiteX0" fmla="*/ 0 w 3531766"/>
              <a:gd name="connsiteY0" fmla="*/ 0 h 2294733"/>
              <a:gd name="connsiteX1" fmla="*/ 3188191 w 3531766"/>
              <a:gd name="connsiteY1" fmla="*/ 28763 h 2294733"/>
              <a:gd name="connsiteX2" fmla="*/ 3530106 w 3531766"/>
              <a:gd name="connsiteY2" fmla="*/ 2114631 h 2294733"/>
              <a:gd name="connsiteX3" fmla="*/ 1112994 w 3531766"/>
              <a:gd name="connsiteY3" fmla="*/ 2294733 h 2294733"/>
              <a:gd name="connsiteX4" fmla="*/ 646980 w 3531766"/>
              <a:gd name="connsiteY4" fmla="*/ 2260830 h 2294733"/>
              <a:gd name="connsiteX5" fmla="*/ 158885 w 3531766"/>
              <a:gd name="connsiteY5" fmla="*/ 2166261 h 2294733"/>
              <a:gd name="connsiteX6" fmla="*/ 0 w 3531766"/>
              <a:gd name="connsiteY6" fmla="*/ 0 h 2294733"/>
              <a:gd name="connsiteX0" fmla="*/ 0 w 3531766"/>
              <a:gd name="connsiteY0" fmla="*/ 0 h 2294733"/>
              <a:gd name="connsiteX1" fmla="*/ 3188191 w 3531766"/>
              <a:gd name="connsiteY1" fmla="*/ 28763 h 2294733"/>
              <a:gd name="connsiteX2" fmla="*/ 3530106 w 3531766"/>
              <a:gd name="connsiteY2" fmla="*/ 2114631 h 2294733"/>
              <a:gd name="connsiteX3" fmla="*/ 1112994 w 3531766"/>
              <a:gd name="connsiteY3" fmla="*/ 2294733 h 2294733"/>
              <a:gd name="connsiteX4" fmla="*/ 646980 w 3531766"/>
              <a:gd name="connsiteY4" fmla="*/ 2260830 h 2294733"/>
              <a:gd name="connsiteX5" fmla="*/ 158885 w 3531766"/>
              <a:gd name="connsiteY5" fmla="*/ 2166261 h 2294733"/>
              <a:gd name="connsiteX6" fmla="*/ 0 w 3531766"/>
              <a:gd name="connsiteY6" fmla="*/ 0 h 2294733"/>
              <a:gd name="connsiteX0" fmla="*/ 0 w 3416068"/>
              <a:gd name="connsiteY0" fmla="*/ 0 h 2294733"/>
              <a:gd name="connsiteX1" fmla="*/ 3188191 w 3416068"/>
              <a:gd name="connsiteY1" fmla="*/ 28763 h 2294733"/>
              <a:gd name="connsiteX2" fmla="*/ 3414409 w 3416068"/>
              <a:gd name="connsiteY2" fmla="*/ 2108940 h 2294733"/>
              <a:gd name="connsiteX3" fmla="*/ 1112994 w 3416068"/>
              <a:gd name="connsiteY3" fmla="*/ 2294733 h 2294733"/>
              <a:gd name="connsiteX4" fmla="*/ 646980 w 3416068"/>
              <a:gd name="connsiteY4" fmla="*/ 2260830 h 2294733"/>
              <a:gd name="connsiteX5" fmla="*/ 158885 w 3416068"/>
              <a:gd name="connsiteY5" fmla="*/ 2166261 h 2294733"/>
              <a:gd name="connsiteX6" fmla="*/ 0 w 3416068"/>
              <a:gd name="connsiteY6" fmla="*/ 0 h 2294733"/>
              <a:gd name="connsiteX0" fmla="*/ 0 w 3416069"/>
              <a:gd name="connsiteY0" fmla="*/ 0 h 2294733"/>
              <a:gd name="connsiteX1" fmla="*/ 3081734 w 3416069"/>
              <a:gd name="connsiteY1" fmla="*/ 12210 h 2294733"/>
              <a:gd name="connsiteX2" fmla="*/ 3414409 w 3416069"/>
              <a:gd name="connsiteY2" fmla="*/ 2108940 h 2294733"/>
              <a:gd name="connsiteX3" fmla="*/ 1112994 w 3416069"/>
              <a:gd name="connsiteY3" fmla="*/ 2294733 h 2294733"/>
              <a:gd name="connsiteX4" fmla="*/ 646980 w 3416069"/>
              <a:gd name="connsiteY4" fmla="*/ 2260830 h 2294733"/>
              <a:gd name="connsiteX5" fmla="*/ 158885 w 3416069"/>
              <a:gd name="connsiteY5" fmla="*/ 2166261 h 2294733"/>
              <a:gd name="connsiteX6" fmla="*/ 0 w 3416069"/>
              <a:gd name="connsiteY6" fmla="*/ 0 h 2294733"/>
              <a:gd name="connsiteX0" fmla="*/ 0 w 3416069"/>
              <a:gd name="connsiteY0" fmla="*/ 0 h 2294733"/>
              <a:gd name="connsiteX1" fmla="*/ 2969552 w 3416069"/>
              <a:gd name="connsiteY1" fmla="*/ 30406 h 2294733"/>
              <a:gd name="connsiteX2" fmla="*/ 3414409 w 3416069"/>
              <a:gd name="connsiteY2" fmla="*/ 2108940 h 2294733"/>
              <a:gd name="connsiteX3" fmla="*/ 1112994 w 3416069"/>
              <a:gd name="connsiteY3" fmla="*/ 2294733 h 2294733"/>
              <a:gd name="connsiteX4" fmla="*/ 646980 w 3416069"/>
              <a:gd name="connsiteY4" fmla="*/ 2260830 h 2294733"/>
              <a:gd name="connsiteX5" fmla="*/ 158885 w 3416069"/>
              <a:gd name="connsiteY5" fmla="*/ 2166261 h 2294733"/>
              <a:gd name="connsiteX6" fmla="*/ 0 w 3416069"/>
              <a:gd name="connsiteY6" fmla="*/ 0 h 2294733"/>
              <a:gd name="connsiteX0" fmla="*/ 0 w 3303886"/>
              <a:gd name="connsiteY0" fmla="*/ 0 h 2294733"/>
              <a:gd name="connsiteX1" fmla="*/ 2969552 w 3303886"/>
              <a:gd name="connsiteY1" fmla="*/ 30406 h 2294733"/>
              <a:gd name="connsiteX2" fmla="*/ 3302226 w 3303886"/>
              <a:gd name="connsiteY2" fmla="*/ 2127136 h 2294733"/>
              <a:gd name="connsiteX3" fmla="*/ 1112994 w 3303886"/>
              <a:gd name="connsiteY3" fmla="*/ 2294733 h 2294733"/>
              <a:gd name="connsiteX4" fmla="*/ 646980 w 3303886"/>
              <a:gd name="connsiteY4" fmla="*/ 2260830 h 2294733"/>
              <a:gd name="connsiteX5" fmla="*/ 158885 w 3303886"/>
              <a:gd name="connsiteY5" fmla="*/ 2166261 h 2294733"/>
              <a:gd name="connsiteX6" fmla="*/ 0 w 3303886"/>
              <a:gd name="connsiteY6" fmla="*/ 0 h 2294733"/>
              <a:gd name="connsiteX0" fmla="*/ 0 w 3302226"/>
              <a:gd name="connsiteY0" fmla="*/ 0 h 2294733"/>
              <a:gd name="connsiteX1" fmla="*/ 2969552 w 3302226"/>
              <a:gd name="connsiteY1" fmla="*/ 30406 h 2294733"/>
              <a:gd name="connsiteX2" fmla="*/ 3302226 w 3302226"/>
              <a:gd name="connsiteY2" fmla="*/ 2127136 h 2294733"/>
              <a:gd name="connsiteX3" fmla="*/ 1112994 w 3302226"/>
              <a:gd name="connsiteY3" fmla="*/ 2294733 h 2294733"/>
              <a:gd name="connsiteX4" fmla="*/ 646980 w 3302226"/>
              <a:gd name="connsiteY4" fmla="*/ 2260830 h 2294733"/>
              <a:gd name="connsiteX5" fmla="*/ 158885 w 3302226"/>
              <a:gd name="connsiteY5" fmla="*/ 2166261 h 2294733"/>
              <a:gd name="connsiteX6" fmla="*/ 0 w 3302226"/>
              <a:gd name="connsiteY6" fmla="*/ 0 h 2294733"/>
              <a:gd name="connsiteX0" fmla="*/ 0 w 3118159"/>
              <a:gd name="connsiteY0" fmla="*/ 0 h 2294733"/>
              <a:gd name="connsiteX1" fmla="*/ 2969552 w 3118159"/>
              <a:gd name="connsiteY1" fmla="*/ 30406 h 2294733"/>
              <a:gd name="connsiteX2" fmla="*/ 3118159 w 3118159"/>
              <a:gd name="connsiteY2" fmla="*/ 2156994 h 2294733"/>
              <a:gd name="connsiteX3" fmla="*/ 1112994 w 3118159"/>
              <a:gd name="connsiteY3" fmla="*/ 2294733 h 2294733"/>
              <a:gd name="connsiteX4" fmla="*/ 646980 w 3118159"/>
              <a:gd name="connsiteY4" fmla="*/ 2260830 h 2294733"/>
              <a:gd name="connsiteX5" fmla="*/ 158885 w 3118159"/>
              <a:gd name="connsiteY5" fmla="*/ 2166261 h 2294733"/>
              <a:gd name="connsiteX6" fmla="*/ 0 w 3118159"/>
              <a:gd name="connsiteY6" fmla="*/ 0 h 2294733"/>
              <a:gd name="connsiteX0" fmla="*/ 0 w 3118159"/>
              <a:gd name="connsiteY0" fmla="*/ 0 h 2294733"/>
              <a:gd name="connsiteX1" fmla="*/ 2969552 w 3118159"/>
              <a:gd name="connsiteY1" fmla="*/ 30406 h 2294733"/>
              <a:gd name="connsiteX2" fmla="*/ 3118159 w 3118159"/>
              <a:gd name="connsiteY2" fmla="*/ 2156994 h 2294733"/>
              <a:gd name="connsiteX3" fmla="*/ 1112994 w 3118159"/>
              <a:gd name="connsiteY3" fmla="*/ 2294733 h 2294733"/>
              <a:gd name="connsiteX4" fmla="*/ 646980 w 3118159"/>
              <a:gd name="connsiteY4" fmla="*/ 2260830 h 2294733"/>
              <a:gd name="connsiteX5" fmla="*/ 135093 w 3118159"/>
              <a:gd name="connsiteY5" fmla="*/ 592573 h 2294733"/>
              <a:gd name="connsiteX6" fmla="*/ 0 w 3118159"/>
              <a:gd name="connsiteY6" fmla="*/ 0 h 2294733"/>
              <a:gd name="connsiteX0" fmla="*/ 0 w 3118159"/>
              <a:gd name="connsiteY0" fmla="*/ 0 h 2294733"/>
              <a:gd name="connsiteX1" fmla="*/ 2969552 w 3118159"/>
              <a:gd name="connsiteY1" fmla="*/ 30406 h 2294733"/>
              <a:gd name="connsiteX2" fmla="*/ 3118159 w 3118159"/>
              <a:gd name="connsiteY2" fmla="*/ 2156994 h 2294733"/>
              <a:gd name="connsiteX3" fmla="*/ 1112994 w 3118159"/>
              <a:gd name="connsiteY3" fmla="*/ 2294733 h 2294733"/>
              <a:gd name="connsiteX4" fmla="*/ 538533 w 3118159"/>
              <a:gd name="connsiteY4" fmla="*/ 1858514 h 2294733"/>
              <a:gd name="connsiteX5" fmla="*/ 135093 w 3118159"/>
              <a:gd name="connsiteY5" fmla="*/ 592573 h 2294733"/>
              <a:gd name="connsiteX6" fmla="*/ 0 w 3118159"/>
              <a:gd name="connsiteY6" fmla="*/ 0 h 2294733"/>
              <a:gd name="connsiteX0" fmla="*/ 0 w 3118159"/>
              <a:gd name="connsiteY0" fmla="*/ 0 h 2156994"/>
              <a:gd name="connsiteX1" fmla="*/ 2969552 w 3118159"/>
              <a:gd name="connsiteY1" fmla="*/ 30406 h 2156994"/>
              <a:gd name="connsiteX2" fmla="*/ 3118159 w 3118159"/>
              <a:gd name="connsiteY2" fmla="*/ 2156994 h 2156994"/>
              <a:gd name="connsiteX3" fmla="*/ 1427277 w 3118159"/>
              <a:gd name="connsiteY3" fmla="*/ 1714359 h 2156994"/>
              <a:gd name="connsiteX4" fmla="*/ 538533 w 3118159"/>
              <a:gd name="connsiteY4" fmla="*/ 1858514 h 2156994"/>
              <a:gd name="connsiteX5" fmla="*/ 135093 w 3118159"/>
              <a:gd name="connsiteY5" fmla="*/ 592573 h 2156994"/>
              <a:gd name="connsiteX6" fmla="*/ 0 w 3118159"/>
              <a:gd name="connsiteY6" fmla="*/ 0 h 2156994"/>
              <a:gd name="connsiteX0" fmla="*/ 0 w 3118159"/>
              <a:gd name="connsiteY0" fmla="*/ 0 h 2156994"/>
              <a:gd name="connsiteX1" fmla="*/ 2969552 w 3118159"/>
              <a:gd name="connsiteY1" fmla="*/ 30406 h 2156994"/>
              <a:gd name="connsiteX2" fmla="*/ 3118159 w 3118159"/>
              <a:gd name="connsiteY2" fmla="*/ 2156994 h 2156994"/>
              <a:gd name="connsiteX3" fmla="*/ 1427277 w 3118159"/>
              <a:gd name="connsiteY3" fmla="*/ 1714359 h 2156994"/>
              <a:gd name="connsiteX4" fmla="*/ 921389 w 3118159"/>
              <a:gd name="connsiteY4" fmla="*/ 1079518 h 2156994"/>
              <a:gd name="connsiteX5" fmla="*/ 135093 w 3118159"/>
              <a:gd name="connsiteY5" fmla="*/ 592573 h 2156994"/>
              <a:gd name="connsiteX6" fmla="*/ 0 w 3118159"/>
              <a:gd name="connsiteY6" fmla="*/ 0 h 2156994"/>
              <a:gd name="connsiteX0" fmla="*/ 0 w 3118159"/>
              <a:gd name="connsiteY0" fmla="*/ 0 h 2156994"/>
              <a:gd name="connsiteX1" fmla="*/ 2969552 w 3118159"/>
              <a:gd name="connsiteY1" fmla="*/ 30406 h 2156994"/>
              <a:gd name="connsiteX2" fmla="*/ 3118159 w 3118159"/>
              <a:gd name="connsiteY2" fmla="*/ 2156994 h 2156994"/>
              <a:gd name="connsiteX3" fmla="*/ 1593093 w 3118159"/>
              <a:gd name="connsiteY3" fmla="*/ 1482637 h 2156994"/>
              <a:gd name="connsiteX4" fmla="*/ 921389 w 3118159"/>
              <a:gd name="connsiteY4" fmla="*/ 1079518 h 2156994"/>
              <a:gd name="connsiteX5" fmla="*/ 135093 w 3118159"/>
              <a:gd name="connsiteY5" fmla="*/ 592573 h 2156994"/>
              <a:gd name="connsiteX6" fmla="*/ 0 w 3118159"/>
              <a:gd name="connsiteY6" fmla="*/ 0 h 2156994"/>
              <a:gd name="connsiteX0" fmla="*/ 0 w 3118159"/>
              <a:gd name="connsiteY0" fmla="*/ 0 h 2156994"/>
              <a:gd name="connsiteX1" fmla="*/ 2969552 w 3118159"/>
              <a:gd name="connsiteY1" fmla="*/ 30406 h 2156994"/>
              <a:gd name="connsiteX2" fmla="*/ 3118159 w 3118159"/>
              <a:gd name="connsiteY2" fmla="*/ 2156994 h 2156994"/>
              <a:gd name="connsiteX3" fmla="*/ 1593093 w 3118159"/>
              <a:gd name="connsiteY3" fmla="*/ 1482637 h 2156994"/>
              <a:gd name="connsiteX4" fmla="*/ 921389 w 3118159"/>
              <a:gd name="connsiteY4" fmla="*/ 1079518 h 2156994"/>
              <a:gd name="connsiteX5" fmla="*/ 135093 w 3118159"/>
              <a:gd name="connsiteY5" fmla="*/ 592573 h 2156994"/>
              <a:gd name="connsiteX6" fmla="*/ 0 w 3118159"/>
              <a:gd name="connsiteY6" fmla="*/ 0 h 2156994"/>
              <a:gd name="connsiteX0" fmla="*/ 0 w 3118159"/>
              <a:gd name="connsiteY0" fmla="*/ 0 h 2475068"/>
              <a:gd name="connsiteX1" fmla="*/ 2969552 w 3118159"/>
              <a:gd name="connsiteY1" fmla="*/ 30406 h 2475068"/>
              <a:gd name="connsiteX2" fmla="*/ 3118159 w 3118159"/>
              <a:gd name="connsiteY2" fmla="*/ 2156994 h 2475068"/>
              <a:gd name="connsiteX3" fmla="*/ 2493980 w 3118159"/>
              <a:gd name="connsiteY3" fmla="*/ 2053409 h 2475068"/>
              <a:gd name="connsiteX4" fmla="*/ 1593093 w 3118159"/>
              <a:gd name="connsiteY4" fmla="*/ 1482637 h 2475068"/>
              <a:gd name="connsiteX5" fmla="*/ 921389 w 3118159"/>
              <a:gd name="connsiteY5" fmla="*/ 1079518 h 2475068"/>
              <a:gd name="connsiteX6" fmla="*/ 135093 w 3118159"/>
              <a:gd name="connsiteY6" fmla="*/ 592573 h 2475068"/>
              <a:gd name="connsiteX7" fmla="*/ 0 w 3118159"/>
              <a:gd name="connsiteY7" fmla="*/ 0 h 2475068"/>
              <a:gd name="connsiteX0" fmla="*/ 0 w 3123440"/>
              <a:gd name="connsiteY0" fmla="*/ 0 h 2532169"/>
              <a:gd name="connsiteX1" fmla="*/ 2969552 w 3123440"/>
              <a:gd name="connsiteY1" fmla="*/ 30406 h 2532169"/>
              <a:gd name="connsiteX2" fmla="*/ 3118159 w 3123440"/>
              <a:gd name="connsiteY2" fmla="*/ 2156994 h 2532169"/>
              <a:gd name="connsiteX3" fmla="*/ 3019410 w 3123440"/>
              <a:gd name="connsiteY3" fmla="*/ 2173011 h 2532169"/>
              <a:gd name="connsiteX4" fmla="*/ 2493980 w 3123440"/>
              <a:gd name="connsiteY4" fmla="*/ 2053409 h 2532169"/>
              <a:gd name="connsiteX5" fmla="*/ 1593093 w 3123440"/>
              <a:gd name="connsiteY5" fmla="*/ 1482637 h 2532169"/>
              <a:gd name="connsiteX6" fmla="*/ 921389 w 3123440"/>
              <a:gd name="connsiteY6" fmla="*/ 1079518 h 2532169"/>
              <a:gd name="connsiteX7" fmla="*/ 135093 w 3123440"/>
              <a:gd name="connsiteY7" fmla="*/ 592573 h 2532169"/>
              <a:gd name="connsiteX8" fmla="*/ 0 w 3123440"/>
              <a:gd name="connsiteY8" fmla="*/ 0 h 2532169"/>
              <a:gd name="connsiteX0" fmla="*/ 0 w 3134000"/>
              <a:gd name="connsiteY0" fmla="*/ 0 h 2632013"/>
              <a:gd name="connsiteX1" fmla="*/ 2969552 w 3134000"/>
              <a:gd name="connsiteY1" fmla="*/ 30406 h 2632013"/>
              <a:gd name="connsiteX2" fmla="*/ 3134000 w 3134000"/>
              <a:gd name="connsiteY2" fmla="*/ 2256838 h 2632013"/>
              <a:gd name="connsiteX3" fmla="*/ 3019410 w 3134000"/>
              <a:gd name="connsiteY3" fmla="*/ 2173011 h 2632013"/>
              <a:gd name="connsiteX4" fmla="*/ 2493980 w 3134000"/>
              <a:gd name="connsiteY4" fmla="*/ 2053409 h 2632013"/>
              <a:gd name="connsiteX5" fmla="*/ 1593093 w 3134000"/>
              <a:gd name="connsiteY5" fmla="*/ 1482637 h 2632013"/>
              <a:gd name="connsiteX6" fmla="*/ 921389 w 3134000"/>
              <a:gd name="connsiteY6" fmla="*/ 1079518 h 2632013"/>
              <a:gd name="connsiteX7" fmla="*/ 135093 w 3134000"/>
              <a:gd name="connsiteY7" fmla="*/ 592573 h 2632013"/>
              <a:gd name="connsiteX8" fmla="*/ 0 w 3134000"/>
              <a:gd name="connsiteY8" fmla="*/ 0 h 2632013"/>
              <a:gd name="connsiteX0" fmla="*/ 0 w 3158009"/>
              <a:gd name="connsiteY0" fmla="*/ 0 h 2638839"/>
              <a:gd name="connsiteX1" fmla="*/ 2969552 w 3158009"/>
              <a:gd name="connsiteY1" fmla="*/ 30406 h 2638839"/>
              <a:gd name="connsiteX2" fmla="*/ 3134000 w 3158009"/>
              <a:gd name="connsiteY2" fmla="*/ 2256838 h 2638839"/>
              <a:gd name="connsiteX3" fmla="*/ 3019410 w 3158009"/>
              <a:gd name="connsiteY3" fmla="*/ 2173011 h 2638839"/>
              <a:gd name="connsiteX4" fmla="*/ 3019410 w 3158009"/>
              <a:gd name="connsiteY4" fmla="*/ 2173011 h 2638839"/>
              <a:gd name="connsiteX5" fmla="*/ 2493980 w 3158009"/>
              <a:gd name="connsiteY5" fmla="*/ 2053409 h 2638839"/>
              <a:gd name="connsiteX6" fmla="*/ 1593093 w 3158009"/>
              <a:gd name="connsiteY6" fmla="*/ 1482637 h 2638839"/>
              <a:gd name="connsiteX7" fmla="*/ 921389 w 3158009"/>
              <a:gd name="connsiteY7" fmla="*/ 1079518 h 2638839"/>
              <a:gd name="connsiteX8" fmla="*/ 135093 w 3158009"/>
              <a:gd name="connsiteY8" fmla="*/ 592573 h 2638839"/>
              <a:gd name="connsiteX9" fmla="*/ 0 w 3158009"/>
              <a:gd name="connsiteY9" fmla="*/ 0 h 2638839"/>
              <a:gd name="connsiteX0" fmla="*/ 0 w 3161110"/>
              <a:gd name="connsiteY0" fmla="*/ 0 h 2648168"/>
              <a:gd name="connsiteX1" fmla="*/ 2969552 w 3161110"/>
              <a:gd name="connsiteY1" fmla="*/ 30406 h 2648168"/>
              <a:gd name="connsiteX2" fmla="*/ 3134000 w 3161110"/>
              <a:gd name="connsiteY2" fmla="*/ 2256838 h 2648168"/>
              <a:gd name="connsiteX3" fmla="*/ 3134001 w 3161110"/>
              <a:gd name="connsiteY3" fmla="*/ 2256838 h 2648168"/>
              <a:gd name="connsiteX4" fmla="*/ 3019410 w 3161110"/>
              <a:gd name="connsiteY4" fmla="*/ 2173011 h 2648168"/>
              <a:gd name="connsiteX5" fmla="*/ 3019410 w 3161110"/>
              <a:gd name="connsiteY5" fmla="*/ 2173011 h 2648168"/>
              <a:gd name="connsiteX6" fmla="*/ 2493980 w 3161110"/>
              <a:gd name="connsiteY6" fmla="*/ 2053409 h 2648168"/>
              <a:gd name="connsiteX7" fmla="*/ 1593093 w 3161110"/>
              <a:gd name="connsiteY7" fmla="*/ 1482637 h 2648168"/>
              <a:gd name="connsiteX8" fmla="*/ 921389 w 3161110"/>
              <a:gd name="connsiteY8" fmla="*/ 1079518 h 2648168"/>
              <a:gd name="connsiteX9" fmla="*/ 135093 w 3161110"/>
              <a:gd name="connsiteY9" fmla="*/ 592573 h 2648168"/>
              <a:gd name="connsiteX10" fmla="*/ 0 w 3161110"/>
              <a:gd name="connsiteY10" fmla="*/ 0 h 2648168"/>
              <a:gd name="connsiteX0" fmla="*/ 0 w 3161111"/>
              <a:gd name="connsiteY0" fmla="*/ 0 h 2648168"/>
              <a:gd name="connsiteX1" fmla="*/ 2969552 w 3161111"/>
              <a:gd name="connsiteY1" fmla="*/ 30406 h 2648168"/>
              <a:gd name="connsiteX2" fmla="*/ 3134000 w 3161111"/>
              <a:gd name="connsiteY2" fmla="*/ 2256838 h 2648168"/>
              <a:gd name="connsiteX3" fmla="*/ 3035250 w 3161111"/>
              <a:gd name="connsiteY3" fmla="*/ 2272855 h 2648168"/>
              <a:gd name="connsiteX4" fmla="*/ 3019410 w 3161111"/>
              <a:gd name="connsiteY4" fmla="*/ 2173011 h 2648168"/>
              <a:gd name="connsiteX5" fmla="*/ 3019410 w 3161111"/>
              <a:gd name="connsiteY5" fmla="*/ 2173011 h 2648168"/>
              <a:gd name="connsiteX6" fmla="*/ 2493980 w 3161111"/>
              <a:gd name="connsiteY6" fmla="*/ 2053409 h 2648168"/>
              <a:gd name="connsiteX7" fmla="*/ 1593093 w 3161111"/>
              <a:gd name="connsiteY7" fmla="*/ 1482637 h 2648168"/>
              <a:gd name="connsiteX8" fmla="*/ 921389 w 3161111"/>
              <a:gd name="connsiteY8" fmla="*/ 1079518 h 2648168"/>
              <a:gd name="connsiteX9" fmla="*/ 135093 w 3161111"/>
              <a:gd name="connsiteY9" fmla="*/ 592573 h 2648168"/>
              <a:gd name="connsiteX10" fmla="*/ 0 w 3161111"/>
              <a:gd name="connsiteY10" fmla="*/ 0 h 2648168"/>
              <a:gd name="connsiteX0" fmla="*/ 0 w 3090981"/>
              <a:gd name="connsiteY0" fmla="*/ 0 h 2342088"/>
              <a:gd name="connsiteX1" fmla="*/ 2969552 w 3090981"/>
              <a:gd name="connsiteY1" fmla="*/ 30406 h 2342088"/>
              <a:gd name="connsiteX2" fmla="*/ 3054792 w 3090981"/>
              <a:gd name="connsiteY2" fmla="*/ 1757617 h 2342088"/>
              <a:gd name="connsiteX3" fmla="*/ 3035250 w 3090981"/>
              <a:gd name="connsiteY3" fmla="*/ 2272855 h 2342088"/>
              <a:gd name="connsiteX4" fmla="*/ 3019410 w 3090981"/>
              <a:gd name="connsiteY4" fmla="*/ 2173011 h 2342088"/>
              <a:gd name="connsiteX5" fmla="*/ 3019410 w 3090981"/>
              <a:gd name="connsiteY5" fmla="*/ 2173011 h 2342088"/>
              <a:gd name="connsiteX6" fmla="*/ 2493980 w 3090981"/>
              <a:gd name="connsiteY6" fmla="*/ 2053409 h 2342088"/>
              <a:gd name="connsiteX7" fmla="*/ 1593093 w 3090981"/>
              <a:gd name="connsiteY7" fmla="*/ 1482637 h 2342088"/>
              <a:gd name="connsiteX8" fmla="*/ 921389 w 3090981"/>
              <a:gd name="connsiteY8" fmla="*/ 1079518 h 2342088"/>
              <a:gd name="connsiteX9" fmla="*/ 135093 w 3090981"/>
              <a:gd name="connsiteY9" fmla="*/ 592573 h 2342088"/>
              <a:gd name="connsiteX10" fmla="*/ 0 w 3090981"/>
              <a:gd name="connsiteY10" fmla="*/ 0 h 2342088"/>
              <a:gd name="connsiteX0" fmla="*/ 0 w 3180652"/>
              <a:gd name="connsiteY0" fmla="*/ 0 h 2344757"/>
              <a:gd name="connsiteX1" fmla="*/ 2969552 w 3180652"/>
              <a:gd name="connsiteY1" fmla="*/ 30406 h 2344757"/>
              <a:gd name="connsiteX2" fmla="*/ 3153541 w 3180652"/>
              <a:gd name="connsiteY2" fmla="*/ 1741600 h 2344757"/>
              <a:gd name="connsiteX3" fmla="*/ 3035250 w 3180652"/>
              <a:gd name="connsiteY3" fmla="*/ 2272855 h 2344757"/>
              <a:gd name="connsiteX4" fmla="*/ 3019410 w 3180652"/>
              <a:gd name="connsiteY4" fmla="*/ 2173011 h 2344757"/>
              <a:gd name="connsiteX5" fmla="*/ 3019410 w 3180652"/>
              <a:gd name="connsiteY5" fmla="*/ 2173011 h 2344757"/>
              <a:gd name="connsiteX6" fmla="*/ 2493980 w 3180652"/>
              <a:gd name="connsiteY6" fmla="*/ 2053409 h 2344757"/>
              <a:gd name="connsiteX7" fmla="*/ 1593093 w 3180652"/>
              <a:gd name="connsiteY7" fmla="*/ 1482637 h 2344757"/>
              <a:gd name="connsiteX8" fmla="*/ 921389 w 3180652"/>
              <a:gd name="connsiteY8" fmla="*/ 1079518 h 2344757"/>
              <a:gd name="connsiteX9" fmla="*/ 135093 w 3180652"/>
              <a:gd name="connsiteY9" fmla="*/ 592573 h 2344757"/>
              <a:gd name="connsiteX10" fmla="*/ 0 w 3180652"/>
              <a:gd name="connsiteY10" fmla="*/ 0 h 2344757"/>
              <a:gd name="connsiteX0" fmla="*/ 0 w 3180652"/>
              <a:gd name="connsiteY0" fmla="*/ 0 h 2344757"/>
              <a:gd name="connsiteX1" fmla="*/ 2969552 w 3180652"/>
              <a:gd name="connsiteY1" fmla="*/ 30406 h 2344757"/>
              <a:gd name="connsiteX2" fmla="*/ 3153541 w 3180652"/>
              <a:gd name="connsiteY2" fmla="*/ 1741600 h 2344757"/>
              <a:gd name="connsiteX3" fmla="*/ 3035250 w 3180652"/>
              <a:gd name="connsiteY3" fmla="*/ 2272855 h 2344757"/>
              <a:gd name="connsiteX4" fmla="*/ 3019410 w 3180652"/>
              <a:gd name="connsiteY4" fmla="*/ 2173011 h 2344757"/>
              <a:gd name="connsiteX5" fmla="*/ 3019410 w 3180652"/>
              <a:gd name="connsiteY5" fmla="*/ 2173011 h 2344757"/>
              <a:gd name="connsiteX6" fmla="*/ 2493980 w 3180652"/>
              <a:gd name="connsiteY6" fmla="*/ 2053409 h 2344757"/>
              <a:gd name="connsiteX7" fmla="*/ 1593093 w 3180652"/>
              <a:gd name="connsiteY7" fmla="*/ 1482637 h 2344757"/>
              <a:gd name="connsiteX8" fmla="*/ 921389 w 3180652"/>
              <a:gd name="connsiteY8" fmla="*/ 1079518 h 2344757"/>
              <a:gd name="connsiteX9" fmla="*/ 265527 w 3180652"/>
              <a:gd name="connsiteY9" fmla="*/ 776244 h 2344757"/>
              <a:gd name="connsiteX10" fmla="*/ 135093 w 3180652"/>
              <a:gd name="connsiteY10" fmla="*/ 592573 h 2344757"/>
              <a:gd name="connsiteX11" fmla="*/ 0 w 3180652"/>
              <a:gd name="connsiteY11" fmla="*/ 0 h 2344757"/>
              <a:gd name="connsiteX0" fmla="*/ 0 w 3262937"/>
              <a:gd name="connsiteY0" fmla="*/ 0 h 2433823"/>
              <a:gd name="connsiteX1" fmla="*/ 3051837 w 3262937"/>
              <a:gd name="connsiteY1" fmla="*/ 119472 h 2433823"/>
              <a:gd name="connsiteX2" fmla="*/ 3235826 w 3262937"/>
              <a:gd name="connsiteY2" fmla="*/ 1830666 h 2433823"/>
              <a:gd name="connsiteX3" fmla="*/ 3117535 w 3262937"/>
              <a:gd name="connsiteY3" fmla="*/ 2361921 h 2433823"/>
              <a:gd name="connsiteX4" fmla="*/ 3101695 w 3262937"/>
              <a:gd name="connsiteY4" fmla="*/ 2262077 h 2433823"/>
              <a:gd name="connsiteX5" fmla="*/ 3101695 w 3262937"/>
              <a:gd name="connsiteY5" fmla="*/ 2262077 h 2433823"/>
              <a:gd name="connsiteX6" fmla="*/ 2576265 w 3262937"/>
              <a:gd name="connsiteY6" fmla="*/ 2142475 h 2433823"/>
              <a:gd name="connsiteX7" fmla="*/ 1675378 w 3262937"/>
              <a:gd name="connsiteY7" fmla="*/ 1571703 h 2433823"/>
              <a:gd name="connsiteX8" fmla="*/ 1003674 w 3262937"/>
              <a:gd name="connsiteY8" fmla="*/ 1168584 h 2433823"/>
              <a:gd name="connsiteX9" fmla="*/ 347812 w 3262937"/>
              <a:gd name="connsiteY9" fmla="*/ 865310 h 2433823"/>
              <a:gd name="connsiteX10" fmla="*/ 217378 w 3262937"/>
              <a:gd name="connsiteY10" fmla="*/ 681639 h 2433823"/>
              <a:gd name="connsiteX11" fmla="*/ 0 w 3262937"/>
              <a:gd name="connsiteY11" fmla="*/ 0 h 2433823"/>
              <a:gd name="connsiteX0" fmla="*/ 0 w 3262937"/>
              <a:gd name="connsiteY0" fmla="*/ 0 h 2433823"/>
              <a:gd name="connsiteX1" fmla="*/ 2942939 w 3262937"/>
              <a:gd name="connsiteY1" fmla="*/ 34722 h 2433823"/>
              <a:gd name="connsiteX2" fmla="*/ 3235826 w 3262937"/>
              <a:gd name="connsiteY2" fmla="*/ 1830666 h 2433823"/>
              <a:gd name="connsiteX3" fmla="*/ 3117535 w 3262937"/>
              <a:gd name="connsiteY3" fmla="*/ 2361921 h 2433823"/>
              <a:gd name="connsiteX4" fmla="*/ 3101695 w 3262937"/>
              <a:gd name="connsiteY4" fmla="*/ 2262077 h 2433823"/>
              <a:gd name="connsiteX5" fmla="*/ 3101695 w 3262937"/>
              <a:gd name="connsiteY5" fmla="*/ 2262077 h 2433823"/>
              <a:gd name="connsiteX6" fmla="*/ 2576265 w 3262937"/>
              <a:gd name="connsiteY6" fmla="*/ 2142475 h 2433823"/>
              <a:gd name="connsiteX7" fmla="*/ 1675378 w 3262937"/>
              <a:gd name="connsiteY7" fmla="*/ 1571703 h 2433823"/>
              <a:gd name="connsiteX8" fmla="*/ 1003674 w 3262937"/>
              <a:gd name="connsiteY8" fmla="*/ 1168584 h 2433823"/>
              <a:gd name="connsiteX9" fmla="*/ 347812 w 3262937"/>
              <a:gd name="connsiteY9" fmla="*/ 865310 h 2433823"/>
              <a:gd name="connsiteX10" fmla="*/ 217378 w 3262937"/>
              <a:gd name="connsiteY10" fmla="*/ 681639 h 2433823"/>
              <a:gd name="connsiteX11" fmla="*/ 0 w 3262937"/>
              <a:gd name="connsiteY11" fmla="*/ 0 h 2433823"/>
              <a:gd name="connsiteX0" fmla="*/ 0 w 3262937"/>
              <a:gd name="connsiteY0" fmla="*/ 0 h 2433823"/>
              <a:gd name="connsiteX1" fmla="*/ 3057530 w 3262937"/>
              <a:gd name="connsiteY1" fmla="*/ 118549 h 2433823"/>
              <a:gd name="connsiteX2" fmla="*/ 3235826 w 3262937"/>
              <a:gd name="connsiteY2" fmla="*/ 1830666 h 2433823"/>
              <a:gd name="connsiteX3" fmla="*/ 3117535 w 3262937"/>
              <a:gd name="connsiteY3" fmla="*/ 2361921 h 2433823"/>
              <a:gd name="connsiteX4" fmla="*/ 3101695 w 3262937"/>
              <a:gd name="connsiteY4" fmla="*/ 2262077 h 2433823"/>
              <a:gd name="connsiteX5" fmla="*/ 3101695 w 3262937"/>
              <a:gd name="connsiteY5" fmla="*/ 2262077 h 2433823"/>
              <a:gd name="connsiteX6" fmla="*/ 2576265 w 3262937"/>
              <a:gd name="connsiteY6" fmla="*/ 2142475 h 2433823"/>
              <a:gd name="connsiteX7" fmla="*/ 1675378 w 3262937"/>
              <a:gd name="connsiteY7" fmla="*/ 1571703 h 2433823"/>
              <a:gd name="connsiteX8" fmla="*/ 1003674 w 3262937"/>
              <a:gd name="connsiteY8" fmla="*/ 1168584 h 2433823"/>
              <a:gd name="connsiteX9" fmla="*/ 347812 w 3262937"/>
              <a:gd name="connsiteY9" fmla="*/ 865310 h 2433823"/>
              <a:gd name="connsiteX10" fmla="*/ 217378 w 3262937"/>
              <a:gd name="connsiteY10" fmla="*/ 681639 h 2433823"/>
              <a:gd name="connsiteX11" fmla="*/ 0 w 3262937"/>
              <a:gd name="connsiteY11" fmla="*/ 0 h 2433823"/>
              <a:gd name="connsiteX0" fmla="*/ 0 w 3262937"/>
              <a:gd name="connsiteY0" fmla="*/ 0 h 2433823"/>
              <a:gd name="connsiteX1" fmla="*/ 3057530 w 3262937"/>
              <a:gd name="connsiteY1" fmla="*/ 118549 h 2433823"/>
              <a:gd name="connsiteX2" fmla="*/ 3235826 w 3262937"/>
              <a:gd name="connsiteY2" fmla="*/ 1830666 h 2433823"/>
              <a:gd name="connsiteX3" fmla="*/ 3117535 w 3262937"/>
              <a:gd name="connsiteY3" fmla="*/ 2361921 h 2433823"/>
              <a:gd name="connsiteX4" fmla="*/ 3101695 w 3262937"/>
              <a:gd name="connsiteY4" fmla="*/ 2262077 h 2433823"/>
              <a:gd name="connsiteX5" fmla="*/ 3101695 w 3262937"/>
              <a:gd name="connsiteY5" fmla="*/ 2262077 h 2433823"/>
              <a:gd name="connsiteX6" fmla="*/ 2576265 w 3262937"/>
              <a:gd name="connsiteY6" fmla="*/ 2142475 h 2433823"/>
              <a:gd name="connsiteX7" fmla="*/ 1675378 w 3262937"/>
              <a:gd name="connsiteY7" fmla="*/ 1571703 h 2433823"/>
              <a:gd name="connsiteX8" fmla="*/ 1003674 w 3262937"/>
              <a:gd name="connsiteY8" fmla="*/ 1168584 h 2433823"/>
              <a:gd name="connsiteX9" fmla="*/ 347812 w 3262937"/>
              <a:gd name="connsiteY9" fmla="*/ 865310 h 2433823"/>
              <a:gd name="connsiteX10" fmla="*/ 217378 w 3262937"/>
              <a:gd name="connsiteY10" fmla="*/ 681639 h 2433823"/>
              <a:gd name="connsiteX11" fmla="*/ 0 w 3262937"/>
              <a:gd name="connsiteY11" fmla="*/ 0 h 2433823"/>
              <a:gd name="connsiteX0" fmla="*/ 0 w 3213683"/>
              <a:gd name="connsiteY0" fmla="*/ 0 h 2428531"/>
              <a:gd name="connsiteX1" fmla="*/ 3057530 w 3213683"/>
              <a:gd name="connsiteY1" fmla="*/ 118549 h 2428531"/>
              <a:gd name="connsiteX2" fmla="*/ 3186572 w 3213683"/>
              <a:gd name="connsiteY2" fmla="*/ 1862416 h 2428531"/>
              <a:gd name="connsiteX3" fmla="*/ 3117535 w 3213683"/>
              <a:gd name="connsiteY3" fmla="*/ 2361921 h 2428531"/>
              <a:gd name="connsiteX4" fmla="*/ 3101695 w 3213683"/>
              <a:gd name="connsiteY4" fmla="*/ 2262077 h 2428531"/>
              <a:gd name="connsiteX5" fmla="*/ 3101695 w 3213683"/>
              <a:gd name="connsiteY5" fmla="*/ 2262077 h 2428531"/>
              <a:gd name="connsiteX6" fmla="*/ 2576265 w 3213683"/>
              <a:gd name="connsiteY6" fmla="*/ 2142475 h 2428531"/>
              <a:gd name="connsiteX7" fmla="*/ 1675378 w 3213683"/>
              <a:gd name="connsiteY7" fmla="*/ 1571703 h 2428531"/>
              <a:gd name="connsiteX8" fmla="*/ 1003674 w 3213683"/>
              <a:gd name="connsiteY8" fmla="*/ 1168584 h 2428531"/>
              <a:gd name="connsiteX9" fmla="*/ 347812 w 3213683"/>
              <a:gd name="connsiteY9" fmla="*/ 865310 h 2428531"/>
              <a:gd name="connsiteX10" fmla="*/ 217378 w 3213683"/>
              <a:gd name="connsiteY10" fmla="*/ 681639 h 2428531"/>
              <a:gd name="connsiteX11" fmla="*/ 0 w 3213683"/>
              <a:gd name="connsiteY11" fmla="*/ 0 h 2428531"/>
              <a:gd name="connsiteX0" fmla="*/ 0 w 3183900"/>
              <a:gd name="connsiteY0" fmla="*/ 0 h 2899594"/>
              <a:gd name="connsiteX1" fmla="*/ 3027747 w 3183900"/>
              <a:gd name="connsiteY1" fmla="*/ 589612 h 2899594"/>
              <a:gd name="connsiteX2" fmla="*/ 3156789 w 3183900"/>
              <a:gd name="connsiteY2" fmla="*/ 2333479 h 2899594"/>
              <a:gd name="connsiteX3" fmla="*/ 3087752 w 3183900"/>
              <a:gd name="connsiteY3" fmla="*/ 2832984 h 2899594"/>
              <a:gd name="connsiteX4" fmla="*/ 3071912 w 3183900"/>
              <a:gd name="connsiteY4" fmla="*/ 2733140 h 2899594"/>
              <a:gd name="connsiteX5" fmla="*/ 3071912 w 3183900"/>
              <a:gd name="connsiteY5" fmla="*/ 2733140 h 2899594"/>
              <a:gd name="connsiteX6" fmla="*/ 2546482 w 3183900"/>
              <a:gd name="connsiteY6" fmla="*/ 2613538 h 2899594"/>
              <a:gd name="connsiteX7" fmla="*/ 1645595 w 3183900"/>
              <a:gd name="connsiteY7" fmla="*/ 2042766 h 2899594"/>
              <a:gd name="connsiteX8" fmla="*/ 973891 w 3183900"/>
              <a:gd name="connsiteY8" fmla="*/ 1639647 h 2899594"/>
              <a:gd name="connsiteX9" fmla="*/ 318029 w 3183900"/>
              <a:gd name="connsiteY9" fmla="*/ 1336373 h 2899594"/>
              <a:gd name="connsiteX10" fmla="*/ 187595 w 3183900"/>
              <a:gd name="connsiteY10" fmla="*/ 1152702 h 2899594"/>
              <a:gd name="connsiteX11" fmla="*/ 0 w 3183900"/>
              <a:gd name="connsiteY11" fmla="*/ 0 h 2899594"/>
              <a:gd name="connsiteX0" fmla="*/ 0 w 3183900"/>
              <a:gd name="connsiteY0" fmla="*/ 0 h 2899594"/>
              <a:gd name="connsiteX1" fmla="*/ 3027747 w 3183900"/>
              <a:gd name="connsiteY1" fmla="*/ 589612 h 2899594"/>
              <a:gd name="connsiteX2" fmla="*/ 3156789 w 3183900"/>
              <a:gd name="connsiteY2" fmla="*/ 2333479 h 2899594"/>
              <a:gd name="connsiteX3" fmla="*/ 3087752 w 3183900"/>
              <a:gd name="connsiteY3" fmla="*/ 2832984 h 2899594"/>
              <a:gd name="connsiteX4" fmla="*/ 3071912 w 3183900"/>
              <a:gd name="connsiteY4" fmla="*/ 2733140 h 2899594"/>
              <a:gd name="connsiteX5" fmla="*/ 3071912 w 3183900"/>
              <a:gd name="connsiteY5" fmla="*/ 2733140 h 2899594"/>
              <a:gd name="connsiteX6" fmla="*/ 2546482 w 3183900"/>
              <a:gd name="connsiteY6" fmla="*/ 2613538 h 2899594"/>
              <a:gd name="connsiteX7" fmla="*/ 1645595 w 3183900"/>
              <a:gd name="connsiteY7" fmla="*/ 2042766 h 2899594"/>
              <a:gd name="connsiteX8" fmla="*/ 973891 w 3183900"/>
              <a:gd name="connsiteY8" fmla="*/ 1639647 h 2899594"/>
              <a:gd name="connsiteX9" fmla="*/ 318029 w 3183900"/>
              <a:gd name="connsiteY9" fmla="*/ 1336373 h 2899594"/>
              <a:gd name="connsiteX10" fmla="*/ 93338 w 3183900"/>
              <a:gd name="connsiteY10" fmla="*/ 847167 h 2899594"/>
              <a:gd name="connsiteX11" fmla="*/ 0 w 3183900"/>
              <a:gd name="connsiteY11" fmla="*/ 0 h 2899594"/>
              <a:gd name="connsiteX0" fmla="*/ 0 w 3183900"/>
              <a:gd name="connsiteY0" fmla="*/ 0 h 2899594"/>
              <a:gd name="connsiteX1" fmla="*/ 3027747 w 3183900"/>
              <a:gd name="connsiteY1" fmla="*/ 589612 h 2899594"/>
              <a:gd name="connsiteX2" fmla="*/ 3156789 w 3183900"/>
              <a:gd name="connsiteY2" fmla="*/ 2333479 h 2899594"/>
              <a:gd name="connsiteX3" fmla="*/ 3087752 w 3183900"/>
              <a:gd name="connsiteY3" fmla="*/ 2832984 h 2899594"/>
              <a:gd name="connsiteX4" fmla="*/ 3071912 w 3183900"/>
              <a:gd name="connsiteY4" fmla="*/ 2733140 h 2899594"/>
              <a:gd name="connsiteX5" fmla="*/ 3071912 w 3183900"/>
              <a:gd name="connsiteY5" fmla="*/ 2733140 h 2899594"/>
              <a:gd name="connsiteX6" fmla="*/ 2546482 w 3183900"/>
              <a:gd name="connsiteY6" fmla="*/ 2613538 h 2899594"/>
              <a:gd name="connsiteX7" fmla="*/ 1645595 w 3183900"/>
              <a:gd name="connsiteY7" fmla="*/ 2042766 h 2899594"/>
              <a:gd name="connsiteX8" fmla="*/ 973891 w 3183900"/>
              <a:gd name="connsiteY8" fmla="*/ 1639647 h 2899594"/>
              <a:gd name="connsiteX9" fmla="*/ 342697 w 3183900"/>
              <a:gd name="connsiteY9" fmla="*/ 788922 h 2899594"/>
              <a:gd name="connsiteX10" fmla="*/ 93338 w 3183900"/>
              <a:gd name="connsiteY10" fmla="*/ 847167 h 2899594"/>
              <a:gd name="connsiteX11" fmla="*/ 0 w 3183900"/>
              <a:gd name="connsiteY11" fmla="*/ 0 h 2899594"/>
              <a:gd name="connsiteX0" fmla="*/ 0 w 3183900"/>
              <a:gd name="connsiteY0" fmla="*/ 0 h 2899594"/>
              <a:gd name="connsiteX1" fmla="*/ 3027747 w 3183900"/>
              <a:gd name="connsiteY1" fmla="*/ 589612 h 2899594"/>
              <a:gd name="connsiteX2" fmla="*/ 3156789 w 3183900"/>
              <a:gd name="connsiteY2" fmla="*/ 2333479 h 2899594"/>
              <a:gd name="connsiteX3" fmla="*/ 3087752 w 3183900"/>
              <a:gd name="connsiteY3" fmla="*/ 2832984 h 2899594"/>
              <a:gd name="connsiteX4" fmla="*/ 3071912 w 3183900"/>
              <a:gd name="connsiteY4" fmla="*/ 2733140 h 2899594"/>
              <a:gd name="connsiteX5" fmla="*/ 3071912 w 3183900"/>
              <a:gd name="connsiteY5" fmla="*/ 2733140 h 2899594"/>
              <a:gd name="connsiteX6" fmla="*/ 2546482 w 3183900"/>
              <a:gd name="connsiteY6" fmla="*/ 2613538 h 2899594"/>
              <a:gd name="connsiteX7" fmla="*/ 1645595 w 3183900"/>
              <a:gd name="connsiteY7" fmla="*/ 2042766 h 2899594"/>
              <a:gd name="connsiteX8" fmla="*/ 973891 w 3183900"/>
              <a:gd name="connsiteY8" fmla="*/ 1639647 h 2899594"/>
              <a:gd name="connsiteX9" fmla="*/ 342697 w 3183900"/>
              <a:gd name="connsiteY9" fmla="*/ 788922 h 2899594"/>
              <a:gd name="connsiteX10" fmla="*/ 93338 w 3183900"/>
              <a:gd name="connsiteY10" fmla="*/ 847167 h 2899594"/>
              <a:gd name="connsiteX11" fmla="*/ 0 w 3183900"/>
              <a:gd name="connsiteY11" fmla="*/ 0 h 2899594"/>
              <a:gd name="connsiteX0" fmla="*/ 0 w 3183900"/>
              <a:gd name="connsiteY0" fmla="*/ 0 h 2899594"/>
              <a:gd name="connsiteX1" fmla="*/ 3027747 w 3183900"/>
              <a:gd name="connsiteY1" fmla="*/ 589612 h 2899594"/>
              <a:gd name="connsiteX2" fmla="*/ 3156789 w 3183900"/>
              <a:gd name="connsiteY2" fmla="*/ 2333479 h 2899594"/>
              <a:gd name="connsiteX3" fmla="*/ 3087752 w 3183900"/>
              <a:gd name="connsiteY3" fmla="*/ 2832984 h 2899594"/>
              <a:gd name="connsiteX4" fmla="*/ 3071912 w 3183900"/>
              <a:gd name="connsiteY4" fmla="*/ 2733140 h 2899594"/>
              <a:gd name="connsiteX5" fmla="*/ 3071912 w 3183900"/>
              <a:gd name="connsiteY5" fmla="*/ 2733140 h 2899594"/>
              <a:gd name="connsiteX6" fmla="*/ 2546482 w 3183900"/>
              <a:gd name="connsiteY6" fmla="*/ 2613538 h 2899594"/>
              <a:gd name="connsiteX7" fmla="*/ 1645595 w 3183900"/>
              <a:gd name="connsiteY7" fmla="*/ 2042766 h 2899594"/>
              <a:gd name="connsiteX8" fmla="*/ 1034322 w 3183900"/>
              <a:gd name="connsiteY8" fmla="*/ 875651 h 2899594"/>
              <a:gd name="connsiteX9" fmla="*/ 342697 w 3183900"/>
              <a:gd name="connsiteY9" fmla="*/ 788922 h 2899594"/>
              <a:gd name="connsiteX10" fmla="*/ 93338 w 3183900"/>
              <a:gd name="connsiteY10" fmla="*/ 847167 h 2899594"/>
              <a:gd name="connsiteX11" fmla="*/ 0 w 3183900"/>
              <a:gd name="connsiteY11" fmla="*/ 0 h 2899594"/>
              <a:gd name="connsiteX0" fmla="*/ 0 w 3183900"/>
              <a:gd name="connsiteY0" fmla="*/ 0 h 2899594"/>
              <a:gd name="connsiteX1" fmla="*/ 3027747 w 3183900"/>
              <a:gd name="connsiteY1" fmla="*/ 589612 h 2899594"/>
              <a:gd name="connsiteX2" fmla="*/ 3156789 w 3183900"/>
              <a:gd name="connsiteY2" fmla="*/ 2333479 h 2899594"/>
              <a:gd name="connsiteX3" fmla="*/ 3087752 w 3183900"/>
              <a:gd name="connsiteY3" fmla="*/ 2832984 h 2899594"/>
              <a:gd name="connsiteX4" fmla="*/ 3071912 w 3183900"/>
              <a:gd name="connsiteY4" fmla="*/ 2733140 h 2899594"/>
              <a:gd name="connsiteX5" fmla="*/ 3071912 w 3183900"/>
              <a:gd name="connsiteY5" fmla="*/ 2733140 h 2899594"/>
              <a:gd name="connsiteX6" fmla="*/ 2546482 w 3183900"/>
              <a:gd name="connsiteY6" fmla="*/ 2613538 h 2899594"/>
              <a:gd name="connsiteX7" fmla="*/ 1645595 w 3183900"/>
              <a:gd name="connsiteY7" fmla="*/ 2042766 h 2899594"/>
              <a:gd name="connsiteX8" fmla="*/ 1034322 w 3183900"/>
              <a:gd name="connsiteY8" fmla="*/ 875651 h 2899594"/>
              <a:gd name="connsiteX9" fmla="*/ 342697 w 3183900"/>
              <a:gd name="connsiteY9" fmla="*/ 788922 h 2899594"/>
              <a:gd name="connsiteX10" fmla="*/ 93338 w 3183900"/>
              <a:gd name="connsiteY10" fmla="*/ 847167 h 2899594"/>
              <a:gd name="connsiteX11" fmla="*/ 0 w 3183900"/>
              <a:gd name="connsiteY11" fmla="*/ 0 h 2899594"/>
              <a:gd name="connsiteX0" fmla="*/ 0 w 3183900"/>
              <a:gd name="connsiteY0" fmla="*/ 0 h 2899594"/>
              <a:gd name="connsiteX1" fmla="*/ 3027747 w 3183900"/>
              <a:gd name="connsiteY1" fmla="*/ 589612 h 2899594"/>
              <a:gd name="connsiteX2" fmla="*/ 3156789 w 3183900"/>
              <a:gd name="connsiteY2" fmla="*/ 2333479 h 2899594"/>
              <a:gd name="connsiteX3" fmla="*/ 3087752 w 3183900"/>
              <a:gd name="connsiteY3" fmla="*/ 2832984 h 2899594"/>
              <a:gd name="connsiteX4" fmla="*/ 3071912 w 3183900"/>
              <a:gd name="connsiteY4" fmla="*/ 2733140 h 2899594"/>
              <a:gd name="connsiteX5" fmla="*/ 3071912 w 3183900"/>
              <a:gd name="connsiteY5" fmla="*/ 2733140 h 2899594"/>
              <a:gd name="connsiteX6" fmla="*/ 2546482 w 3183900"/>
              <a:gd name="connsiteY6" fmla="*/ 2613538 h 2899594"/>
              <a:gd name="connsiteX7" fmla="*/ 1822404 w 3183900"/>
              <a:gd name="connsiteY7" fmla="*/ 1063988 h 2899594"/>
              <a:gd name="connsiteX8" fmla="*/ 1034322 w 3183900"/>
              <a:gd name="connsiteY8" fmla="*/ 875651 h 2899594"/>
              <a:gd name="connsiteX9" fmla="*/ 342697 w 3183900"/>
              <a:gd name="connsiteY9" fmla="*/ 788922 h 2899594"/>
              <a:gd name="connsiteX10" fmla="*/ 93338 w 3183900"/>
              <a:gd name="connsiteY10" fmla="*/ 847167 h 2899594"/>
              <a:gd name="connsiteX11" fmla="*/ 0 w 3183900"/>
              <a:gd name="connsiteY11" fmla="*/ 0 h 2899594"/>
              <a:gd name="connsiteX0" fmla="*/ 0 w 3183900"/>
              <a:gd name="connsiteY0" fmla="*/ 0 h 2899594"/>
              <a:gd name="connsiteX1" fmla="*/ 3027747 w 3183900"/>
              <a:gd name="connsiteY1" fmla="*/ 589612 h 2899594"/>
              <a:gd name="connsiteX2" fmla="*/ 3156789 w 3183900"/>
              <a:gd name="connsiteY2" fmla="*/ 2333479 h 2899594"/>
              <a:gd name="connsiteX3" fmla="*/ 3087752 w 3183900"/>
              <a:gd name="connsiteY3" fmla="*/ 2832984 h 2899594"/>
              <a:gd name="connsiteX4" fmla="*/ 3071912 w 3183900"/>
              <a:gd name="connsiteY4" fmla="*/ 2733140 h 2899594"/>
              <a:gd name="connsiteX5" fmla="*/ 3071912 w 3183900"/>
              <a:gd name="connsiteY5" fmla="*/ 2733140 h 2899594"/>
              <a:gd name="connsiteX6" fmla="*/ 2546482 w 3183900"/>
              <a:gd name="connsiteY6" fmla="*/ 2613538 h 2899594"/>
              <a:gd name="connsiteX7" fmla="*/ 1822404 w 3183900"/>
              <a:gd name="connsiteY7" fmla="*/ 1063988 h 2899594"/>
              <a:gd name="connsiteX8" fmla="*/ 1034322 w 3183900"/>
              <a:gd name="connsiteY8" fmla="*/ 875651 h 2899594"/>
              <a:gd name="connsiteX9" fmla="*/ 342697 w 3183900"/>
              <a:gd name="connsiteY9" fmla="*/ 788922 h 2899594"/>
              <a:gd name="connsiteX10" fmla="*/ 93338 w 3183900"/>
              <a:gd name="connsiteY10" fmla="*/ 847167 h 2899594"/>
              <a:gd name="connsiteX11" fmla="*/ 0 w 3183900"/>
              <a:gd name="connsiteY11" fmla="*/ 0 h 2899594"/>
              <a:gd name="connsiteX0" fmla="*/ 0 w 3183900"/>
              <a:gd name="connsiteY0" fmla="*/ 0 h 2899594"/>
              <a:gd name="connsiteX1" fmla="*/ 3027747 w 3183900"/>
              <a:gd name="connsiteY1" fmla="*/ 589612 h 2899594"/>
              <a:gd name="connsiteX2" fmla="*/ 3156789 w 3183900"/>
              <a:gd name="connsiteY2" fmla="*/ 2333479 h 2899594"/>
              <a:gd name="connsiteX3" fmla="*/ 3087752 w 3183900"/>
              <a:gd name="connsiteY3" fmla="*/ 2832984 h 2899594"/>
              <a:gd name="connsiteX4" fmla="*/ 3071912 w 3183900"/>
              <a:gd name="connsiteY4" fmla="*/ 2733140 h 2899594"/>
              <a:gd name="connsiteX5" fmla="*/ 3071912 w 3183900"/>
              <a:gd name="connsiteY5" fmla="*/ 2733140 h 2899594"/>
              <a:gd name="connsiteX6" fmla="*/ 2580701 w 3183900"/>
              <a:gd name="connsiteY6" fmla="*/ 1755836 h 2899594"/>
              <a:gd name="connsiteX7" fmla="*/ 1822404 w 3183900"/>
              <a:gd name="connsiteY7" fmla="*/ 1063988 h 2899594"/>
              <a:gd name="connsiteX8" fmla="*/ 1034322 w 3183900"/>
              <a:gd name="connsiteY8" fmla="*/ 875651 h 2899594"/>
              <a:gd name="connsiteX9" fmla="*/ 342697 w 3183900"/>
              <a:gd name="connsiteY9" fmla="*/ 788922 h 2899594"/>
              <a:gd name="connsiteX10" fmla="*/ 93338 w 3183900"/>
              <a:gd name="connsiteY10" fmla="*/ 847167 h 2899594"/>
              <a:gd name="connsiteX11" fmla="*/ 0 w 3183900"/>
              <a:gd name="connsiteY11" fmla="*/ 0 h 2899594"/>
              <a:gd name="connsiteX0" fmla="*/ 0 w 3183900"/>
              <a:gd name="connsiteY0" fmla="*/ 0 h 2767368"/>
              <a:gd name="connsiteX1" fmla="*/ 3027747 w 3183900"/>
              <a:gd name="connsiteY1" fmla="*/ 589612 h 2767368"/>
              <a:gd name="connsiteX2" fmla="*/ 3156789 w 3183900"/>
              <a:gd name="connsiteY2" fmla="*/ 2333479 h 2767368"/>
              <a:gd name="connsiteX3" fmla="*/ 3076305 w 3183900"/>
              <a:gd name="connsiteY3" fmla="*/ 2384905 h 2767368"/>
              <a:gd name="connsiteX4" fmla="*/ 3071912 w 3183900"/>
              <a:gd name="connsiteY4" fmla="*/ 2733140 h 2767368"/>
              <a:gd name="connsiteX5" fmla="*/ 3071912 w 3183900"/>
              <a:gd name="connsiteY5" fmla="*/ 2733140 h 2767368"/>
              <a:gd name="connsiteX6" fmla="*/ 2580701 w 3183900"/>
              <a:gd name="connsiteY6" fmla="*/ 1755836 h 2767368"/>
              <a:gd name="connsiteX7" fmla="*/ 1822404 w 3183900"/>
              <a:gd name="connsiteY7" fmla="*/ 1063988 h 2767368"/>
              <a:gd name="connsiteX8" fmla="*/ 1034322 w 3183900"/>
              <a:gd name="connsiteY8" fmla="*/ 875651 h 2767368"/>
              <a:gd name="connsiteX9" fmla="*/ 342697 w 3183900"/>
              <a:gd name="connsiteY9" fmla="*/ 788922 h 2767368"/>
              <a:gd name="connsiteX10" fmla="*/ 93338 w 3183900"/>
              <a:gd name="connsiteY10" fmla="*/ 847167 h 2767368"/>
              <a:gd name="connsiteX11" fmla="*/ 0 w 3183900"/>
              <a:gd name="connsiteY11" fmla="*/ 0 h 2767368"/>
              <a:gd name="connsiteX0" fmla="*/ 0 w 3183900"/>
              <a:gd name="connsiteY0" fmla="*/ 0 h 2767370"/>
              <a:gd name="connsiteX1" fmla="*/ 3027747 w 3183900"/>
              <a:gd name="connsiteY1" fmla="*/ 589612 h 2767370"/>
              <a:gd name="connsiteX2" fmla="*/ 3156789 w 3183900"/>
              <a:gd name="connsiteY2" fmla="*/ 2333479 h 2767370"/>
              <a:gd name="connsiteX3" fmla="*/ 3076305 w 3183900"/>
              <a:gd name="connsiteY3" fmla="*/ 2384905 h 2767370"/>
              <a:gd name="connsiteX4" fmla="*/ 3071912 w 3183900"/>
              <a:gd name="connsiteY4" fmla="*/ 2733140 h 2767370"/>
              <a:gd name="connsiteX5" fmla="*/ 2979851 w 3183900"/>
              <a:gd name="connsiteY5" fmla="*/ 2283296 h 2767370"/>
              <a:gd name="connsiteX6" fmla="*/ 2580701 w 3183900"/>
              <a:gd name="connsiteY6" fmla="*/ 1755836 h 2767370"/>
              <a:gd name="connsiteX7" fmla="*/ 1822404 w 3183900"/>
              <a:gd name="connsiteY7" fmla="*/ 1063988 h 2767370"/>
              <a:gd name="connsiteX8" fmla="*/ 1034322 w 3183900"/>
              <a:gd name="connsiteY8" fmla="*/ 875651 h 2767370"/>
              <a:gd name="connsiteX9" fmla="*/ 342697 w 3183900"/>
              <a:gd name="connsiteY9" fmla="*/ 788922 h 2767370"/>
              <a:gd name="connsiteX10" fmla="*/ 93338 w 3183900"/>
              <a:gd name="connsiteY10" fmla="*/ 847167 h 2767370"/>
              <a:gd name="connsiteX11" fmla="*/ 0 w 3183900"/>
              <a:gd name="connsiteY11" fmla="*/ 0 h 2767370"/>
              <a:gd name="connsiteX0" fmla="*/ 0 w 3183900"/>
              <a:gd name="connsiteY0" fmla="*/ 0 h 2724809"/>
              <a:gd name="connsiteX1" fmla="*/ 3027747 w 3183900"/>
              <a:gd name="connsiteY1" fmla="*/ 589612 h 2724809"/>
              <a:gd name="connsiteX2" fmla="*/ 3156789 w 3183900"/>
              <a:gd name="connsiteY2" fmla="*/ 2333479 h 2724809"/>
              <a:gd name="connsiteX3" fmla="*/ 3076305 w 3183900"/>
              <a:gd name="connsiteY3" fmla="*/ 2384905 h 2724809"/>
              <a:gd name="connsiteX4" fmla="*/ 2979851 w 3183900"/>
              <a:gd name="connsiteY4" fmla="*/ 2283296 h 2724809"/>
              <a:gd name="connsiteX5" fmla="*/ 2979851 w 3183900"/>
              <a:gd name="connsiteY5" fmla="*/ 2283296 h 2724809"/>
              <a:gd name="connsiteX6" fmla="*/ 2580701 w 3183900"/>
              <a:gd name="connsiteY6" fmla="*/ 1755836 h 2724809"/>
              <a:gd name="connsiteX7" fmla="*/ 1822404 w 3183900"/>
              <a:gd name="connsiteY7" fmla="*/ 1063988 h 2724809"/>
              <a:gd name="connsiteX8" fmla="*/ 1034322 w 3183900"/>
              <a:gd name="connsiteY8" fmla="*/ 875651 h 2724809"/>
              <a:gd name="connsiteX9" fmla="*/ 342697 w 3183900"/>
              <a:gd name="connsiteY9" fmla="*/ 788922 h 2724809"/>
              <a:gd name="connsiteX10" fmla="*/ 93338 w 3183900"/>
              <a:gd name="connsiteY10" fmla="*/ 847167 h 2724809"/>
              <a:gd name="connsiteX11" fmla="*/ 0 w 3183900"/>
              <a:gd name="connsiteY11" fmla="*/ 0 h 2724809"/>
              <a:gd name="connsiteX0" fmla="*/ 0 w 3220859"/>
              <a:gd name="connsiteY0" fmla="*/ 0 h 2679118"/>
              <a:gd name="connsiteX1" fmla="*/ 3027747 w 3220859"/>
              <a:gd name="connsiteY1" fmla="*/ 589612 h 2679118"/>
              <a:gd name="connsiteX2" fmla="*/ 3193748 w 3220859"/>
              <a:gd name="connsiteY2" fmla="*/ 2287789 h 2679118"/>
              <a:gd name="connsiteX3" fmla="*/ 3076305 w 3220859"/>
              <a:gd name="connsiteY3" fmla="*/ 2384905 h 2679118"/>
              <a:gd name="connsiteX4" fmla="*/ 2979851 w 3220859"/>
              <a:gd name="connsiteY4" fmla="*/ 2283296 h 2679118"/>
              <a:gd name="connsiteX5" fmla="*/ 2979851 w 3220859"/>
              <a:gd name="connsiteY5" fmla="*/ 2283296 h 2679118"/>
              <a:gd name="connsiteX6" fmla="*/ 2580701 w 3220859"/>
              <a:gd name="connsiteY6" fmla="*/ 1755836 h 2679118"/>
              <a:gd name="connsiteX7" fmla="*/ 1822404 w 3220859"/>
              <a:gd name="connsiteY7" fmla="*/ 1063988 h 2679118"/>
              <a:gd name="connsiteX8" fmla="*/ 1034322 w 3220859"/>
              <a:gd name="connsiteY8" fmla="*/ 875651 h 2679118"/>
              <a:gd name="connsiteX9" fmla="*/ 342697 w 3220859"/>
              <a:gd name="connsiteY9" fmla="*/ 788922 h 2679118"/>
              <a:gd name="connsiteX10" fmla="*/ 93338 w 3220859"/>
              <a:gd name="connsiteY10" fmla="*/ 847167 h 2679118"/>
              <a:gd name="connsiteX11" fmla="*/ 0 w 3220859"/>
              <a:gd name="connsiteY11" fmla="*/ 0 h 2679118"/>
              <a:gd name="connsiteX0" fmla="*/ 0 w 3220859"/>
              <a:gd name="connsiteY0" fmla="*/ 0 h 2679120"/>
              <a:gd name="connsiteX1" fmla="*/ 3027747 w 3220859"/>
              <a:gd name="connsiteY1" fmla="*/ 589612 h 2679120"/>
              <a:gd name="connsiteX2" fmla="*/ 3193748 w 3220859"/>
              <a:gd name="connsiteY2" fmla="*/ 2287789 h 2679120"/>
              <a:gd name="connsiteX3" fmla="*/ 3076305 w 3220859"/>
              <a:gd name="connsiteY3" fmla="*/ 2384905 h 2679120"/>
              <a:gd name="connsiteX4" fmla="*/ 2979851 w 3220859"/>
              <a:gd name="connsiteY4" fmla="*/ 2283296 h 2679120"/>
              <a:gd name="connsiteX5" fmla="*/ 2979851 w 3220859"/>
              <a:gd name="connsiteY5" fmla="*/ 2283296 h 2679120"/>
              <a:gd name="connsiteX6" fmla="*/ 2580701 w 3220859"/>
              <a:gd name="connsiteY6" fmla="*/ 1755836 h 2679120"/>
              <a:gd name="connsiteX7" fmla="*/ 1905524 w 3220859"/>
              <a:gd name="connsiteY7" fmla="*/ 1044573 h 2679120"/>
              <a:gd name="connsiteX8" fmla="*/ 1034322 w 3220859"/>
              <a:gd name="connsiteY8" fmla="*/ 875651 h 2679120"/>
              <a:gd name="connsiteX9" fmla="*/ 342697 w 3220859"/>
              <a:gd name="connsiteY9" fmla="*/ 788922 h 2679120"/>
              <a:gd name="connsiteX10" fmla="*/ 93338 w 3220859"/>
              <a:gd name="connsiteY10" fmla="*/ 847167 h 2679120"/>
              <a:gd name="connsiteX11" fmla="*/ 0 w 3220859"/>
              <a:gd name="connsiteY11" fmla="*/ 0 h 2679120"/>
              <a:gd name="connsiteX0" fmla="*/ 0 w 3220859"/>
              <a:gd name="connsiteY0" fmla="*/ 0 h 2679118"/>
              <a:gd name="connsiteX1" fmla="*/ 3027747 w 3220859"/>
              <a:gd name="connsiteY1" fmla="*/ 589612 h 2679118"/>
              <a:gd name="connsiteX2" fmla="*/ 3193748 w 3220859"/>
              <a:gd name="connsiteY2" fmla="*/ 2287789 h 2679118"/>
              <a:gd name="connsiteX3" fmla="*/ 3076305 w 3220859"/>
              <a:gd name="connsiteY3" fmla="*/ 2384905 h 2679118"/>
              <a:gd name="connsiteX4" fmla="*/ 2979851 w 3220859"/>
              <a:gd name="connsiteY4" fmla="*/ 2283296 h 2679118"/>
              <a:gd name="connsiteX5" fmla="*/ 2979851 w 3220859"/>
              <a:gd name="connsiteY5" fmla="*/ 2283296 h 2679118"/>
              <a:gd name="connsiteX6" fmla="*/ 2580701 w 3220859"/>
              <a:gd name="connsiteY6" fmla="*/ 1755836 h 2679118"/>
              <a:gd name="connsiteX7" fmla="*/ 1905524 w 3220859"/>
              <a:gd name="connsiteY7" fmla="*/ 1044573 h 2679118"/>
              <a:gd name="connsiteX8" fmla="*/ 1034322 w 3220859"/>
              <a:gd name="connsiteY8" fmla="*/ 875651 h 2679118"/>
              <a:gd name="connsiteX9" fmla="*/ 342697 w 3220859"/>
              <a:gd name="connsiteY9" fmla="*/ 788922 h 2679118"/>
              <a:gd name="connsiteX10" fmla="*/ 93338 w 3220859"/>
              <a:gd name="connsiteY10" fmla="*/ 847167 h 2679118"/>
              <a:gd name="connsiteX11" fmla="*/ 0 w 3220859"/>
              <a:gd name="connsiteY11" fmla="*/ 0 h 2679118"/>
              <a:gd name="connsiteX0" fmla="*/ 0 w 3220859"/>
              <a:gd name="connsiteY0" fmla="*/ 0 h 2679120"/>
              <a:gd name="connsiteX1" fmla="*/ 3027747 w 3220859"/>
              <a:gd name="connsiteY1" fmla="*/ 589612 h 2679120"/>
              <a:gd name="connsiteX2" fmla="*/ 3193748 w 3220859"/>
              <a:gd name="connsiteY2" fmla="*/ 2287789 h 2679120"/>
              <a:gd name="connsiteX3" fmla="*/ 3076305 w 3220859"/>
              <a:gd name="connsiteY3" fmla="*/ 2384905 h 2679120"/>
              <a:gd name="connsiteX4" fmla="*/ 2979851 w 3220859"/>
              <a:gd name="connsiteY4" fmla="*/ 2283296 h 2679120"/>
              <a:gd name="connsiteX5" fmla="*/ 2979851 w 3220859"/>
              <a:gd name="connsiteY5" fmla="*/ 2283296 h 2679120"/>
              <a:gd name="connsiteX6" fmla="*/ 2580701 w 3220859"/>
              <a:gd name="connsiteY6" fmla="*/ 1755836 h 2679120"/>
              <a:gd name="connsiteX7" fmla="*/ 2085097 w 3220859"/>
              <a:gd name="connsiteY7" fmla="*/ 1126767 h 2679120"/>
              <a:gd name="connsiteX8" fmla="*/ 1905524 w 3220859"/>
              <a:gd name="connsiteY8" fmla="*/ 1044573 h 2679120"/>
              <a:gd name="connsiteX9" fmla="*/ 1034322 w 3220859"/>
              <a:gd name="connsiteY9" fmla="*/ 875651 h 2679120"/>
              <a:gd name="connsiteX10" fmla="*/ 342697 w 3220859"/>
              <a:gd name="connsiteY10" fmla="*/ 788922 h 2679120"/>
              <a:gd name="connsiteX11" fmla="*/ 93338 w 3220859"/>
              <a:gd name="connsiteY11" fmla="*/ 847167 h 2679120"/>
              <a:gd name="connsiteX12" fmla="*/ 0 w 3220859"/>
              <a:gd name="connsiteY12" fmla="*/ 0 h 2679120"/>
              <a:gd name="connsiteX0" fmla="*/ 0 w 3220859"/>
              <a:gd name="connsiteY0" fmla="*/ 0 h 2679118"/>
              <a:gd name="connsiteX1" fmla="*/ 3027747 w 3220859"/>
              <a:gd name="connsiteY1" fmla="*/ 589612 h 2679118"/>
              <a:gd name="connsiteX2" fmla="*/ 3193748 w 3220859"/>
              <a:gd name="connsiteY2" fmla="*/ 2287789 h 2679118"/>
              <a:gd name="connsiteX3" fmla="*/ 3076305 w 3220859"/>
              <a:gd name="connsiteY3" fmla="*/ 2384905 h 2679118"/>
              <a:gd name="connsiteX4" fmla="*/ 2979851 w 3220859"/>
              <a:gd name="connsiteY4" fmla="*/ 2283296 h 2679118"/>
              <a:gd name="connsiteX5" fmla="*/ 2979851 w 3220859"/>
              <a:gd name="connsiteY5" fmla="*/ 2283296 h 2679118"/>
              <a:gd name="connsiteX6" fmla="*/ 2580701 w 3220859"/>
              <a:gd name="connsiteY6" fmla="*/ 1755836 h 2679118"/>
              <a:gd name="connsiteX7" fmla="*/ 2085097 w 3220859"/>
              <a:gd name="connsiteY7" fmla="*/ 1126767 h 2679118"/>
              <a:gd name="connsiteX8" fmla="*/ 1905524 w 3220859"/>
              <a:gd name="connsiteY8" fmla="*/ 1044573 h 2679118"/>
              <a:gd name="connsiteX9" fmla="*/ 1034322 w 3220859"/>
              <a:gd name="connsiteY9" fmla="*/ 875651 h 2679118"/>
              <a:gd name="connsiteX10" fmla="*/ 342697 w 3220859"/>
              <a:gd name="connsiteY10" fmla="*/ 788922 h 2679118"/>
              <a:gd name="connsiteX11" fmla="*/ 80004 w 3220859"/>
              <a:gd name="connsiteY11" fmla="*/ 726144 h 2679118"/>
              <a:gd name="connsiteX12" fmla="*/ 0 w 3220859"/>
              <a:gd name="connsiteY12" fmla="*/ 0 h 2679118"/>
              <a:gd name="connsiteX0" fmla="*/ 0 w 3220859"/>
              <a:gd name="connsiteY0" fmla="*/ 0 h 2679120"/>
              <a:gd name="connsiteX1" fmla="*/ 3027747 w 3220859"/>
              <a:gd name="connsiteY1" fmla="*/ 589612 h 2679120"/>
              <a:gd name="connsiteX2" fmla="*/ 3193748 w 3220859"/>
              <a:gd name="connsiteY2" fmla="*/ 2287789 h 2679120"/>
              <a:gd name="connsiteX3" fmla="*/ 3076305 w 3220859"/>
              <a:gd name="connsiteY3" fmla="*/ 2384905 h 2679120"/>
              <a:gd name="connsiteX4" fmla="*/ 2979851 w 3220859"/>
              <a:gd name="connsiteY4" fmla="*/ 2283296 h 2679120"/>
              <a:gd name="connsiteX5" fmla="*/ 2979851 w 3220859"/>
              <a:gd name="connsiteY5" fmla="*/ 2283296 h 2679120"/>
              <a:gd name="connsiteX6" fmla="*/ 2580701 w 3220859"/>
              <a:gd name="connsiteY6" fmla="*/ 1755836 h 2679120"/>
              <a:gd name="connsiteX7" fmla="*/ 2045095 w 3220859"/>
              <a:gd name="connsiteY7" fmla="*/ 763695 h 2679120"/>
              <a:gd name="connsiteX8" fmla="*/ 1905524 w 3220859"/>
              <a:gd name="connsiteY8" fmla="*/ 1044573 h 2679120"/>
              <a:gd name="connsiteX9" fmla="*/ 1034322 w 3220859"/>
              <a:gd name="connsiteY9" fmla="*/ 875651 h 2679120"/>
              <a:gd name="connsiteX10" fmla="*/ 342697 w 3220859"/>
              <a:gd name="connsiteY10" fmla="*/ 788922 h 2679120"/>
              <a:gd name="connsiteX11" fmla="*/ 80004 w 3220859"/>
              <a:gd name="connsiteY11" fmla="*/ 726144 h 2679120"/>
              <a:gd name="connsiteX12" fmla="*/ 0 w 3220859"/>
              <a:gd name="connsiteY12" fmla="*/ 0 h 2679120"/>
              <a:gd name="connsiteX0" fmla="*/ 0 w 3220859"/>
              <a:gd name="connsiteY0" fmla="*/ 0 h 2679118"/>
              <a:gd name="connsiteX1" fmla="*/ 3027747 w 3220859"/>
              <a:gd name="connsiteY1" fmla="*/ 589612 h 2679118"/>
              <a:gd name="connsiteX2" fmla="*/ 3193748 w 3220859"/>
              <a:gd name="connsiteY2" fmla="*/ 2287789 h 2679118"/>
              <a:gd name="connsiteX3" fmla="*/ 3076305 w 3220859"/>
              <a:gd name="connsiteY3" fmla="*/ 2384905 h 2679118"/>
              <a:gd name="connsiteX4" fmla="*/ 2979851 w 3220859"/>
              <a:gd name="connsiteY4" fmla="*/ 2283296 h 2679118"/>
              <a:gd name="connsiteX5" fmla="*/ 2979851 w 3220859"/>
              <a:gd name="connsiteY5" fmla="*/ 2283296 h 2679118"/>
              <a:gd name="connsiteX6" fmla="*/ 2580701 w 3220859"/>
              <a:gd name="connsiteY6" fmla="*/ 1755836 h 2679118"/>
              <a:gd name="connsiteX7" fmla="*/ 2045095 w 3220859"/>
              <a:gd name="connsiteY7" fmla="*/ 763695 h 2679118"/>
              <a:gd name="connsiteX8" fmla="*/ 1905524 w 3220859"/>
              <a:gd name="connsiteY8" fmla="*/ 1044573 h 2679118"/>
              <a:gd name="connsiteX9" fmla="*/ 1034322 w 3220859"/>
              <a:gd name="connsiteY9" fmla="*/ 875651 h 2679118"/>
              <a:gd name="connsiteX10" fmla="*/ 342697 w 3220859"/>
              <a:gd name="connsiteY10" fmla="*/ 788922 h 2679118"/>
              <a:gd name="connsiteX11" fmla="*/ 80004 w 3220859"/>
              <a:gd name="connsiteY11" fmla="*/ 726144 h 2679118"/>
              <a:gd name="connsiteX12" fmla="*/ 0 w 3220859"/>
              <a:gd name="connsiteY12" fmla="*/ 0 h 2679118"/>
              <a:gd name="connsiteX0" fmla="*/ 0 w 3220859"/>
              <a:gd name="connsiteY0" fmla="*/ 0 h 2679120"/>
              <a:gd name="connsiteX1" fmla="*/ 3027747 w 3220859"/>
              <a:gd name="connsiteY1" fmla="*/ 589612 h 2679120"/>
              <a:gd name="connsiteX2" fmla="*/ 3193748 w 3220859"/>
              <a:gd name="connsiteY2" fmla="*/ 2287789 h 2679120"/>
              <a:gd name="connsiteX3" fmla="*/ 3076305 w 3220859"/>
              <a:gd name="connsiteY3" fmla="*/ 2384905 h 2679120"/>
              <a:gd name="connsiteX4" fmla="*/ 2979851 w 3220859"/>
              <a:gd name="connsiteY4" fmla="*/ 2283296 h 2679120"/>
              <a:gd name="connsiteX5" fmla="*/ 2979851 w 3220859"/>
              <a:gd name="connsiteY5" fmla="*/ 2283296 h 2679120"/>
              <a:gd name="connsiteX6" fmla="*/ 2580701 w 3220859"/>
              <a:gd name="connsiteY6" fmla="*/ 1755836 h 2679120"/>
              <a:gd name="connsiteX7" fmla="*/ 2168217 w 3220859"/>
              <a:gd name="connsiteY7" fmla="*/ 1107352 h 2679120"/>
              <a:gd name="connsiteX8" fmla="*/ 2045095 w 3220859"/>
              <a:gd name="connsiteY8" fmla="*/ 763695 h 2679120"/>
              <a:gd name="connsiteX9" fmla="*/ 1905524 w 3220859"/>
              <a:gd name="connsiteY9" fmla="*/ 1044573 h 2679120"/>
              <a:gd name="connsiteX10" fmla="*/ 1034322 w 3220859"/>
              <a:gd name="connsiteY10" fmla="*/ 875651 h 2679120"/>
              <a:gd name="connsiteX11" fmla="*/ 342697 w 3220859"/>
              <a:gd name="connsiteY11" fmla="*/ 788922 h 2679120"/>
              <a:gd name="connsiteX12" fmla="*/ 80004 w 3220859"/>
              <a:gd name="connsiteY12" fmla="*/ 726144 h 2679120"/>
              <a:gd name="connsiteX13" fmla="*/ 0 w 3220859"/>
              <a:gd name="connsiteY13" fmla="*/ 0 h 2679120"/>
              <a:gd name="connsiteX0" fmla="*/ 0 w 3251828"/>
              <a:gd name="connsiteY0" fmla="*/ 0 h 2683001"/>
              <a:gd name="connsiteX1" fmla="*/ 3027747 w 3251828"/>
              <a:gd name="connsiteY1" fmla="*/ 589612 h 2683001"/>
              <a:gd name="connsiteX2" fmla="*/ 3224716 w 3251828"/>
              <a:gd name="connsiteY2" fmla="*/ 2291672 h 2683001"/>
              <a:gd name="connsiteX3" fmla="*/ 3076305 w 3251828"/>
              <a:gd name="connsiteY3" fmla="*/ 2384905 h 2683001"/>
              <a:gd name="connsiteX4" fmla="*/ 2979851 w 3251828"/>
              <a:gd name="connsiteY4" fmla="*/ 2283296 h 2683001"/>
              <a:gd name="connsiteX5" fmla="*/ 2979851 w 3251828"/>
              <a:gd name="connsiteY5" fmla="*/ 2283296 h 2683001"/>
              <a:gd name="connsiteX6" fmla="*/ 2580701 w 3251828"/>
              <a:gd name="connsiteY6" fmla="*/ 1755836 h 2683001"/>
              <a:gd name="connsiteX7" fmla="*/ 2168217 w 3251828"/>
              <a:gd name="connsiteY7" fmla="*/ 1107352 h 2683001"/>
              <a:gd name="connsiteX8" fmla="*/ 2045095 w 3251828"/>
              <a:gd name="connsiteY8" fmla="*/ 763695 h 2683001"/>
              <a:gd name="connsiteX9" fmla="*/ 1905524 w 3251828"/>
              <a:gd name="connsiteY9" fmla="*/ 1044573 h 2683001"/>
              <a:gd name="connsiteX10" fmla="*/ 1034322 w 3251828"/>
              <a:gd name="connsiteY10" fmla="*/ 875651 h 2683001"/>
              <a:gd name="connsiteX11" fmla="*/ 342697 w 3251828"/>
              <a:gd name="connsiteY11" fmla="*/ 788922 h 2683001"/>
              <a:gd name="connsiteX12" fmla="*/ 80004 w 3251828"/>
              <a:gd name="connsiteY12" fmla="*/ 726144 h 2683001"/>
              <a:gd name="connsiteX13" fmla="*/ 0 w 3251828"/>
              <a:gd name="connsiteY13" fmla="*/ 0 h 2683001"/>
              <a:gd name="connsiteX0" fmla="*/ 0 w 3251827"/>
              <a:gd name="connsiteY0" fmla="*/ 0 h 2683003"/>
              <a:gd name="connsiteX1" fmla="*/ 3068547 w 3251827"/>
              <a:gd name="connsiteY1" fmla="*/ 613431 h 2683003"/>
              <a:gd name="connsiteX2" fmla="*/ 3224716 w 3251827"/>
              <a:gd name="connsiteY2" fmla="*/ 2291672 h 2683003"/>
              <a:gd name="connsiteX3" fmla="*/ 3076305 w 3251827"/>
              <a:gd name="connsiteY3" fmla="*/ 2384905 h 2683003"/>
              <a:gd name="connsiteX4" fmla="*/ 2979851 w 3251827"/>
              <a:gd name="connsiteY4" fmla="*/ 2283296 h 2683003"/>
              <a:gd name="connsiteX5" fmla="*/ 2979851 w 3251827"/>
              <a:gd name="connsiteY5" fmla="*/ 2283296 h 2683003"/>
              <a:gd name="connsiteX6" fmla="*/ 2580701 w 3251827"/>
              <a:gd name="connsiteY6" fmla="*/ 1755836 h 2683003"/>
              <a:gd name="connsiteX7" fmla="*/ 2168217 w 3251827"/>
              <a:gd name="connsiteY7" fmla="*/ 1107352 h 2683003"/>
              <a:gd name="connsiteX8" fmla="*/ 2045095 w 3251827"/>
              <a:gd name="connsiteY8" fmla="*/ 763695 h 2683003"/>
              <a:gd name="connsiteX9" fmla="*/ 1905524 w 3251827"/>
              <a:gd name="connsiteY9" fmla="*/ 1044573 h 2683003"/>
              <a:gd name="connsiteX10" fmla="*/ 1034322 w 3251827"/>
              <a:gd name="connsiteY10" fmla="*/ 875651 h 2683003"/>
              <a:gd name="connsiteX11" fmla="*/ 342697 w 3251827"/>
              <a:gd name="connsiteY11" fmla="*/ 788922 h 2683003"/>
              <a:gd name="connsiteX12" fmla="*/ 80004 w 3251827"/>
              <a:gd name="connsiteY12" fmla="*/ 726144 h 2683003"/>
              <a:gd name="connsiteX13" fmla="*/ 0 w 3251827"/>
              <a:gd name="connsiteY13" fmla="*/ 0 h 2683003"/>
              <a:gd name="connsiteX0" fmla="*/ 0 w 3251827"/>
              <a:gd name="connsiteY0" fmla="*/ 0 h 2683001"/>
              <a:gd name="connsiteX1" fmla="*/ 3090878 w 3251827"/>
              <a:gd name="connsiteY1" fmla="*/ 608214 h 2683001"/>
              <a:gd name="connsiteX2" fmla="*/ 3224716 w 3251827"/>
              <a:gd name="connsiteY2" fmla="*/ 2291672 h 2683001"/>
              <a:gd name="connsiteX3" fmla="*/ 3076305 w 3251827"/>
              <a:gd name="connsiteY3" fmla="*/ 2384905 h 2683001"/>
              <a:gd name="connsiteX4" fmla="*/ 2979851 w 3251827"/>
              <a:gd name="connsiteY4" fmla="*/ 2283296 h 2683001"/>
              <a:gd name="connsiteX5" fmla="*/ 2979851 w 3251827"/>
              <a:gd name="connsiteY5" fmla="*/ 2283296 h 2683001"/>
              <a:gd name="connsiteX6" fmla="*/ 2580701 w 3251827"/>
              <a:gd name="connsiteY6" fmla="*/ 1755836 h 2683001"/>
              <a:gd name="connsiteX7" fmla="*/ 2168217 w 3251827"/>
              <a:gd name="connsiteY7" fmla="*/ 1107352 h 2683001"/>
              <a:gd name="connsiteX8" fmla="*/ 2045095 w 3251827"/>
              <a:gd name="connsiteY8" fmla="*/ 763695 h 2683001"/>
              <a:gd name="connsiteX9" fmla="*/ 1905524 w 3251827"/>
              <a:gd name="connsiteY9" fmla="*/ 1044573 h 2683001"/>
              <a:gd name="connsiteX10" fmla="*/ 1034322 w 3251827"/>
              <a:gd name="connsiteY10" fmla="*/ 875651 h 2683001"/>
              <a:gd name="connsiteX11" fmla="*/ 342697 w 3251827"/>
              <a:gd name="connsiteY11" fmla="*/ 788922 h 2683001"/>
              <a:gd name="connsiteX12" fmla="*/ 80004 w 3251827"/>
              <a:gd name="connsiteY12" fmla="*/ 726144 h 2683001"/>
              <a:gd name="connsiteX13" fmla="*/ 0 w 3251827"/>
              <a:gd name="connsiteY13" fmla="*/ 0 h 2683001"/>
              <a:gd name="connsiteX0" fmla="*/ 0 w 3251827"/>
              <a:gd name="connsiteY0" fmla="*/ 0 h 2683003"/>
              <a:gd name="connsiteX1" fmla="*/ 3090878 w 3251827"/>
              <a:gd name="connsiteY1" fmla="*/ 608214 h 2683003"/>
              <a:gd name="connsiteX2" fmla="*/ 3224716 w 3251827"/>
              <a:gd name="connsiteY2" fmla="*/ 2291672 h 2683003"/>
              <a:gd name="connsiteX3" fmla="*/ 3076305 w 3251827"/>
              <a:gd name="connsiteY3" fmla="*/ 2384905 h 2683003"/>
              <a:gd name="connsiteX4" fmla="*/ 2979851 w 3251827"/>
              <a:gd name="connsiteY4" fmla="*/ 2283296 h 2683003"/>
              <a:gd name="connsiteX5" fmla="*/ 2979851 w 3251827"/>
              <a:gd name="connsiteY5" fmla="*/ 2283296 h 2683003"/>
              <a:gd name="connsiteX6" fmla="*/ 2580701 w 3251827"/>
              <a:gd name="connsiteY6" fmla="*/ 1755836 h 2683003"/>
              <a:gd name="connsiteX7" fmla="*/ 2168217 w 3251827"/>
              <a:gd name="connsiteY7" fmla="*/ 1107352 h 2683003"/>
              <a:gd name="connsiteX8" fmla="*/ 2045095 w 3251827"/>
              <a:gd name="connsiteY8" fmla="*/ 763695 h 2683003"/>
              <a:gd name="connsiteX9" fmla="*/ 1905524 w 3251827"/>
              <a:gd name="connsiteY9" fmla="*/ 1044573 h 2683003"/>
              <a:gd name="connsiteX10" fmla="*/ 1034322 w 3251827"/>
              <a:gd name="connsiteY10" fmla="*/ 875651 h 2683003"/>
              <a:gd name="connsiteX11" fmla="*/ 342697 w 3251827"/>
              <a:gd name="connsiteY11" fmla="*/ 788922 h 2683003"/>
              <a:gd name="connsiteX12" fmla="*/ 101647 w 3251827"/>
              <a:gd name="connsiteY12" fmla="*/ 717426 h 2683003"/>
              <a:gd name="connsiteX13" fmla="*/ 0 w 3251827"/>
              <a:gd name="connsiteY13" fmla="*/ 0 h 2683003"/>
              <a:gd name="connsiteX0" fmla="*/ 0 w 3196843"/>
              <a:gd name="connsiteY0" fmla="*/ -1 h 2611944"/>
              <a:gd name="connsiteX1" fmla="*/ 3035894 w 3196843"/>
              <a:gd name="connsiteY1" fmla="*/ 537157 h 2611944"/>
              <a:gd name="connsiteX2" fmla="*/ 3169732 w 3196843"/>
              <a:gd name="connsiteY2" fmla="*/ 2220615 h 2611944"/>
              <a:gd name="connsiteX3" fmla="*/ 3021321 w 3196843"/>
              <a:gd name="connsiteY3" fmla="*/ 2313848 h 2611944"/>
              <a:gd name="connsiteX4" fmla="*/ 2924867 w 3196843"/>
              <a:gd name="connsiteY4" fmla="*/ 2212239 h 2611944"/>
              <a:gd name="connsiteX5" fmla="*/ 2924867 w 3196843"/>
              <a:gd name="connsiteY5" fmla="*/ 2212239 h 2611944"/>
              <a:gd name="connsiteX6" fmla="*/ 2525717 w 3196843"/>
              <a:gd name="connsiteY6" fmla="*/ 1684779 h 2611944"/>
              <a:gd name="connsiteX7" fmla="*/ 2113233 w 3196843"/>
              <a:gd name="connsiteY7" fmla="*/ 1036295 h 2611944"/>
              <a:gd name="connsiteX8" fmla="*/ 1990111 w 3196843"/>
              <a:gd name="connsiteY8" fmla="*/ 692638 h 2611944"/>
              <a:gd name="connsiteX9" fmla="*/ 1850540 w 3196843"/>
              <a:gd name="connsiteY9" fmla="*/ 973516 h 2611944"/>
              <a:gd name="connsiteX10" fmla="*/ 979338 w 3196843"/>
              <a:gd name="connsiteY10" fmla="*/ 804594 h 2611944"/>
              <a:gd name="connsiteX11" fmla="*/ 287713 w 3196843"/>
              <a:gd name="connsiteY11" fmla="*/ 717865 h 2611944"/>
              <a:gd name="connsiteX12" fmla="*/ 46663 w 3196843"/>
              <a:gd name="connsiteY12" fmla="*/ 646369 h 2611944"/>
              <a:gd name="connsiteX13" fmla="*/ 0 w 3196843"/>
              <a:gd name="connsiteY13" fmla="*/ -1 h 26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6843" h="2611944">
                <a:moveTo>
                  <a:pt x="0" y="-1"/>
                </a:moveTo>
                <a:lnTo>
                  <a:pt x="3035894" y="537157"/>
                </a:lnTo>
                <a:cubicBezTo>
                  <a:pt x="3094612" y="1277503"/>
                  <a:pt x="3063259" y="1539012"/>
                  <a:pt x="3169732" y="2220615"/>
                </a:cubicBezTo>
                <a:cubicBezTo>
                  <a:pt x="3196843" y="2611945"/>
                  <a:pt x="3062132" y="2315244"/>
                  <a:pt x="3021321" y="2313848"/>
                </a:cubicBezTo>
                <a:cubicBezTo>
                  <a:pt x="2980510" y="2312452"/>
                  <a:pt x="2943668" y="2246468"/>
                  <a:pt x="2924867" y="2212239"/>
                </a:cubicBezTo>
                <a:lnTo>
                  <a:pt x="2924867" y="2212239"/>
                </a:lnTo>
                <a:cubicBezTo>
                  <a:pt x="2837295" y="2192305"/>
                  <a:pt x="2704772" y="1891233"/>
                  <a:pt x="2525717" y="1684779"/>
                </a:cubicBezTo>
                <a:cubicBezTo>
                  <a:pt x="2392867" y="1485752"/>
                  <a:pt x="2202501" y="1201652"/>
                  <a:pt x="2113233" y="1036295"/>
                </a:cubicBezTo>
                <a:cubicBezTo>
                  <a:pt x="2023965" y="870938"/>
                  <a:pt x="2036316" y="700065"/>
                  <a:pt x="1990111" y="692638"/>
                </a:cubicBezTo>
                <a:cubicBezTo>
                  <a:pt x="1877582" y="574094"/>
                  <a:pt x="2026706" y="997833"/>
                  <a:pt x="1850540" y="973516"/>
                </a:cubicBezTo>
                <a:cubicBezTo>
                  <a:pt x="1646782" y="584478"/>
                  <a:pt x="1232258" y="600367"/>
                  <a:pt x="979338" y="804594"/>
                </a:cubicBezTo>
                <a:cubicBezTo>
                  <a:pt x="768940" y="521019"/>
                  <a:pt x="762432" y="674748"/>
                  <a:pt x="287713" y="717865"/>
                </a:cubicBezTo>
                <a:lnTo>
                  <a:pt x="46663" y="646369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6">
              <a:lumMod val="7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05840" y="1991140"/>
            <a:ext cx="3252084" cy="222636"/>
          </a:xfrm>
          <a:custGeom>
            <a:avLst/>
            <a:gdLst>
              <a:gd name="connsiteX0" fmla="*/ 0 w 3252084"/>
              <a:gd name="connsiteY0" fmla="*/ 0 h 262393"/>
              <a:gd name="connsiteX1" fmla="*/ 222637 w 3252084"/>
              <a:gd name="connsiteY1" fmla="*/ 55659 h 262393"/>
              <a:gd name="connsiteX2" fmla="*/ 882595 w 3252084"/>
              <a:gd name="connsiteY2" fmla="*/ 87464 h 262393"/>
              <a:gd name="connsiteX3" fmla="*/ 1510748 w 3252084"/>
              <a:gd name="connsiteY3" fmla="*/ 230587 h 262393"/>
              <a:gd name="connsiteX4" fmla="*/ 3252084 w 3252084"/>
              <a:gd name="connsiteY4" fmla="*/ 262393 h 26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084" h="262393">
                <a:moveTo>
                  <a:pt x="0" y="0"/>
                </a:moveTo>
                <a:cubicBezTo>
                  <a:pt x="37769" y="20541"/>
                  <a:pt x="75538" y="41082"/>
                  <a:pt x="222637" y="55659"/>
                </a:cubicBezTo>
                <a:cubicBezTo>
                  <a:pt x="369736" y="70236"/>
                  <a:pt x="667910" y="58309"/>
                  <a:pt x="882595" y="87464"/>
                </a:cubicBezTo>
                <a:cubicBezTo>
                  <a:pt x="1097280" y="116619"/>
                  <a:pt x="1115833" y="201432"/>
                  <a:pt x="1510748" y="230587"/>
                </a:cubicBezTo>
                <a:cubicBezTo>
                  <a:pt x="1905663" y="259742"/>
                  <a:pt x="2578873" y="261067"/>
                  <a:pt x="3252084" y="262393"/>
                </a:cubicBezTo>
              </a:path>
            </a:pathLst>
          </a:cu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90599" y="1752600"/>
            <a:ext cx="1623089" cy="432638"/>
          </a:xfrm>
          <a:custGeom>
            <a:avLst/>
            <a:gdLst>
              <a:gd name="connsiteX0" fmla="*/ 0 w 1600200"/>
              <a:gd name="connsiteY0" fmla="*/ 0 h 381000"/>
              <a:gd name="connsiteX1" fmla="*/ 1600200 w 1600200"/>
              <a:gd name="connsiteY1" fmla="*/ 0 h 381000"/>
              <a:gd name="connsiteX2" fmla="*/ 1600200 w 1600200"/>
              <a:gd name="connsiteY2" fmla="*/ 381000 h 381000"/>
              <a:gd name="connsiteX3" fmla="*/ 0 w 1600200"/>
              <a:gd name="connsiteY3" fmla="*/ 381000 h 381000"/>
              <a:gd name="connsiteX4" fmla="*/ 0 w 1600200"/>
              <a:gd name="connsiteY4" fmla="*/ 0 h 381000"/>
              <a:gd name="connsiteX0" fmla="*/ 0 w 1600200"/>
              <a:gd name="connsiteY0" fmla="*/ 0 h 381000"/>
              <a:gd name="connsiteX1" fmla="*/ 1560007 w 1600200"/>
              <a:gd name="connsiteY1" fmla="*/ 343318 h 381000"/>
              <a:gd name="connsiteX2" fmla="*/ 1600200 w 1600200"/>
              <a:gd name="connsiteY2" fmla="*/ 381000 h 381000"/>
              <a:gd name="connsiteX3" fmla="*/ 0 w 1600200"/>
              <a:gd name="connsiteY3" fmla="*/ 381000 h 381000"/>
              <a:gd name="connsiteX4" fmla="*/ 0 w 1600200"/>
              <a:gd name="connsiteY4" fmla="*/ 0 h 381000"/>
              <a:gd name="connsiteX0" fmla="*/ 0 w 1573405"/>
              <a:gd name="connsiteY0" fmla="*/ 0 h 381000"/>
              <a:gd name="connsiteX1" fmla="*/ 1560007 w 1573405"/>
              <a:gd name="connsiteY1" fmla="*/ 343318 h 381000"/>
              <a:gd name="connsiteX2" fmla="*/ 1573405 w 1573405"/>
              <a:gd name="connsiteY2" fmla="*/ 353088 h 381000"/>
              <a:gd name="connsiteX3" fmla="*/ 0 w 1573405"/>
              <a:gd name="connsiteY3" fmla="*/ 381000 h 381000"/>
              <a:gd name="connsiteX4" fmla="*/ 0 w 1573405"/>
              <a:gd name="connsiteY4" fmla="*/ 0 h 381000"/>
              <a:gd name="connsiteX0" fmla="*/ 0 w 1573405"/>
              <a:gd name="connsiteY0" fmla="*/ 0 h 381000"/>
              <a:gd name="connsiteX1" fmla="*/ 1560007 w 1573405"/>
              <a:gd name="connsiteY1" fmla="*/ 343318 h 381000"/>
              <a:gd name="connsiteX2" fmla="*/ 1573405 w 1573405"/>
              <a:gd name="connsiteY2" fmla="*/ 353088 h 381000"/>
              <a:gd name="connsiteX3" fmla="*/ 0 w 1573405"/>
              <a:gd name="connsiteY3" fmla="*/ 381000 h 381000"/>
              <a:gd name="connsiteX4" fmla="*/ 0 w 1573405"/>
              <a:gd name="connsiteY4" fmla="*/ 0 h 381000"/>
              <a:gd name="connsiteX0" fmla="*/ 0 w 1573405"/>
              <a:gd name="connsiteY0" fmla="*/ 0 h 353088"/>
              <a:gd name="connsiteX1" fmla="*/ 1560007 w 1573405"/>
              <a:gd name="connsiteY1" fmla="*/ 343318 h 353088"/>
              <a:gd name="connsiteX2" fmla="*/ 1573405 w 1573405"/>
              <a:gd name="connsiteY2" fmla="*/ 353088 h 353088"/>
              <a:gd name="connsiteX3" fmla="*/ 13398 w 1573405"/>
              <a:gd name="connsiteY3" fmla="*/ 202363 h 353088"/>
              <a:gd name="connsiteX4" fmla="*/ 0 w 1573405"/>
              <a:gd name="connsiteY4" fmla="*/ 0 h 353088"/>
              <a:gd name="connsiteX0" fmla="*/ 0 w 1573405"/>
              <a:gd name="connsiteY0" fmla="*/ 0 h 353088"/>
              <a:gd name="connsiteX1" fmla="*/ 1560007 w 1573405"/>
              <a:gd name="connsiteY1" fmla="*/ 343318 h 353088"/>
              <a:gd name="connsiteX2" fmla="*/ 1573405 w 1573405"/>
              <a:gd name="connsiteY2" fmla="*/ 353088 h 353088"/>
              <a:gd name="connsiteX3" fmla="*/ 13398 w 1573405"/>
              <a:gd name="connsiteY3" fmla="*/ 202363 h 353088"/>
              <a:gd name="connsiteX4" fmla="*/ 0 w 1573405"/>
              <a:gd name="connsiteY4" fmla="*/ 0 h 353088"/>
              <a:gd name="connsiteX0" fmla="*/ 0 w 1573405"/>
              <a:gd name="connsiteY0" fmla="*/ 0 h 353088"/>
              <a:gd name="connsiteX1" fmla="*/ 1560007 w 1573405"/>
              <a:gd name="connsiteY1" fmla="*/ 343318 h 353088"/>
              <a:gd name="connsiteX2" fmla="*/ 1573405 w 1573405"/>
              <a:gd name="connsiteY2" fmla="*/ 353088 h 353088"/>
              <a:gd name="connsiteX3" fmla="*/ 880069 w 1573405"/>
              <a:gd name="connsiteY3" fmla="*/ 254000 h 353088"/>
              <a:gd name="connsiteX4" fmla="*/ 13398 w 1573405"/>
              <a:gd name="connsiteY4" fmla="*/ 202363 h 353088"/>
              <a:gd name="connsiteX5" fmla="*/ 0 w 1573405"/>
              <a:gd name="connsiteY5" fmla="*/ 0 h 353088"/>
              <a:gd name="connsiteX0" fmla="*/ 0 w 1573405"/>
              <a:gd name="connsiteY0" fmla="*/ 0 h 353088"/>
              <a:gd name="connsiteX1" fmla="*/ 1560007 w 1573405"/>
              <a:gd name="connsiteY1" fmla="*/ 343318 h 353088"/>
              <a:gd name="connsiteX2" fmla="*/ 1573405 w 1573405"/>
              <a:gd name="connsiteY2" fmla="*/ 353088 h 353088"/>
              <a:gd name="connsiteX3" fmla="*/ 880069 w 1573405"/>
              <a:gd name="connsiteY3" fmla="*/ 254000 h 353088"/>
              <a:gd name="connsiteX4" fmla="*/ 13398 w 1573405"/>
              <a:gd name="connsiteY4" fmla="*/ 202363 h 353088"/>
              <a:gd name="connsiteX5" fmla="*/ 0 w 1573405"/>
              <a:gd name="connsiteY5" fmla="*/ 0 h 353088"/>
              <a:gd name="connsiteX0" fmla="*/ 0 w 1573405"/>
              <a:gd name="connsiteY0" fmla="*/ 0 h 353088"/>
              <a:gd name="connsiteX1" fmla="*/ 796333 w 1573405"/>
              <a:gd name="connsiteY1" fmla="*/ 161890 h 353088"/>
              <a:gd name="connsiteX2" fmla="*/ 1560007 w 1573405"/>
              <a:gd name="connsiteY2" fmla="*/ 343318 h 353088"/>
              <a:gd name="connsiteX3" fmla="*/ 1573405 w 1573405"/>
              <a:gd name="connsiteY3" fmla="*/ 353088 h 353088"/>
              <a:gd name="connsiteX4" fmla="*/ 880069 w 1573405"/>
              <a:gd name="connsiteY4" fmla="*/ 254000 h 353088"/>
              <a:gd name="connsiteX5" fmla="*/ 13398 w 1573405"/>
              <a:gd name="connsiteY5" fmla="*/ 202363 h 353088"/>
              <a:gd name="connsiteX6" fmla="*/ 0 w 1573405"/>
              <a:gd name="connsiteY6" fmla="*/ 0 h 353088"/>
              <a:gd name="connsiteX0" fmla="*/ 0 w 1573405"/>
              <a:gd name="connsiteY0" fmla="*/ 0 h 353088"/>
              <a:gd name="connsiteX1" fmla="*/ 796333 w 1573405"/>
              <a:gd name="connsiteY1" fmla="*/ 161890 h 353088"/>
              <a:gd name="connsiteX2" fmla="*/ 1560007 w 1573405"/>
              <a:gd name="connsiteY2" fmla="*/ 343318 h 353088"/>
              <a:gd name="connsiteX3" fmla="*/ 1573405 w 1573405"/>
              <a:gd name="connsiteY3" fmla="*/ 353088 h 353088"/>
              <a:gd name="connsiteX4" fmla="*/ 880069 w 1573405"/>
              <a:gd name="connsiteY4" fmla="*/ 254000 h 353088"/>
              <a:gd name="connsiteX5" fmla="*/ 13398 w 1573405"/>
              <a:gd name="connsiteY5" fmla="*/ 202363 h 353088"/>
              <a:gd name="connsiteX6" fmla="*/ 0 w 1573405"/>
              <a:gd name="connsiteY6" fmla="*/ 0 h 353088"/>
              <a:gd name="connsiteX0" fmla="*/ 0 w 1573405"/>
              <a:gd name="connsiteY0" fmla="*/ 0 h 353088"/>
              <a:gd name="connsiteX1" fmla="*/ 796333 w 1573405"/>
              <a:gd name="connsiteY1" fmla="*/ 161890 h 353088"/>
              <a:gd name="connsiteX2" fmla="*/ 1560007 w 1573405"/>
              <a:gd name="connsiteY2" fmla="*/ 343318 h 353088"/>
              <a:gd name="connsiteX3" fmla="*/ 1573405 w 1573405"/>
              <a:gd name="connsiteY3" fmla="*/ 353088 h 353088"/>
              <a:gd name="connsiteX4" fmla="*/ 880069 w 1573405"/>
              <a:gd name="connsiteY4" fmla="*/ 254000 h 353088"/>
              <a:gd name="connsiteX5" fmla="*/ 13398 w 1573405"/>
              <a:gd name="connsiteY5" fmla="*/ 202363 h 353088"/>
              <a:gd name="connsiteX6" fmla="*/ 0 w 1573405"/>
              <a:gd name="connsiteY6" fmla="*/ 0 h 353088"/>
              <a:gd name="connsiteX0" fmla="*/ 0 w 1573405"/>
              <a:gd name="connsiteY0" fmla="*/ 0 h 353088"/>
              <a:gd name="connsiteX1" fmla="*/ 849925 w 1573405"/>
              <a:gd name="connsiteY1" fmla="*/ 184219 h 353088"/>
              <a:gd name="connsiteX2" fmla="*/ 1560007 w 1573405"/>
              <a:gd name="connsiteY2" fmla="*/ 343318 h 353088"/>
              <a:gd name="connsiteX3" fmla="*/ 1573405 w 1573405"/>
              <a:gd name="connsiteY3" fmla="*/ 353088 h 353088"/>
              <a:gd name="connsiteX4" fmla="*/ 880069 w 1573405"/>
              <a:gd name="connsiteY4" fmla="*/ 254000 h 353088"/>
              <a:gd name="connsiteX5" fmla="*/ 13398 w 1573405"/>
              <a:gd name="connsiteY5" fmla="*/ 202363 h 353088"/>
              <a:gd name="connsiteX6" fmla="*/ 0 w 1573405"/>
              <a:gd name="connsiteY6" fmla="*/ 0 h 353088"/>
              <a:gd name="connsiteX0" fmla="*/ 0 w 1573405"/>
              <a:gd name="connsiteY0" fmla="*/ 0 h 353088"/>
              <a:gd name="connsiteX1" fmla="*/ 849925 w 1573405"/>
              <a:gd name="connsiteY1" fmla="*/ 184219 h 353088"/>
              <a:gd name="connsiteX2" fmla="*/ 1560007 w 1573405"/>
              <a:gd name="connsiteY2" fmla="*/ 343318 h 353088"/>
              <a:gd name="connsiteX3" fmla="*/ 1573405 w 1573405"/>
              <a:gd name="connsiteY3" fmla="*/ 353088 h 353088"/>
              <a:gd name="connsiteX4" fmla="*/ 880069 w 1573405"/>
              <a:gd name="connsiteY4" fmla="*/ 254000 h 353088"/>
              <a:gd name="connsiteX5" fmla="*/ 13398 w 1573405"/>
              <a:gd name="connsiteY5" fmla="*/ 202363 h 353088"/>
              <a:gd name="connsiteX6" fmla="*/ 0 w 1573405"/>
              <a:gd name="connsiteY6" fmla="*/ 0 h 353088"/>
              <a:gd name="connsiteX0" fmla="*/ 0 w 1573405"/>
              <a:gd name="connsiteY0" fmla="*/ 0 h 353088"/>
              <a:gd name="connsiteX1" fmla="*/ 849925 w 1573405"/>
              <a:gd name="connsiteY1" fmla="*/ 184219 h 353088"/>
              <a:gd name="connsiteX2" fmla="*/ 1560007 w 1573405"/>
              <a:gd name="connsiteY2" fmla="*/ 343318 h 353088"/>
              <a:gd name="connsiteX3" fmla="*/ 1573405 w 1573405"/>
              <a:gd name="connsiteY3" fmla="*/ 353088 h 353088"/>
              <a:gd name="connsiteX4" fmla="*/ 880069 w 1573405"/>
              <a:gd name="connsiteY4" fmla="*/ 254000 h 353088"/>
              <a:gd name="connsiteX5" fmla="*/ 13398 w 1573405"/>
              <a:gd name="connsiteY5" fmla="*/ 202363 h 353088"/>
              <a:gd name="connsiteX6" fmla="*/ 0 w 1573405"/>
              <a:gd name="connsiteY6" fmla="*/ 0 h 353088"/>
              <a:gd name="connsiteX0" fmla="*/ 0 w 1573405"/>
              <a:gd name="connsiteY0" fmla="*/ 0 h 353088"/>
              <a:gd name="connsiteX1" fmla="*/ 823129 w 1573405"/>
              <a:gd name="connsiteY1" fmla="*/ 128395 h 353088"/>
              <a:gd name="connsiteX2" fmla="*/ 1560007 w 1573405"/>
              <a:gd name="connsiteY2" fmla="*/ 343318 h 353088"/>
              <a:gd name="connsiteX3" fmla="*/ 1573405 w 1573405"/>
              <a:gd name="connsiteY3" fmla="*/ 353088 h 353088"/>
              <a:gd name="connsiteX4" fmla="*/ 880069 w 1573405"/>
              <a:gd name="connsiteY4" fmla="*/ 254000 h 353088"/>
              <a:gd name="connsiteX5" fmla="*/ 13398 w 1573405"/>
              <a:gd name="connsiteY5" fmla="*/ 202363 h 353088"/>
              <a:gd name="connsiteX6" fmla="*/ 0 w 1573405"/>
              <a:gd name="connsiteY6" fmla="*/ 0 h 353088"/>
              <a:gd name="connsiteX0" fmla="*/ 0 w 1573405"/>
              <a:gd name="connsiteY0" fmla="*/ 0 h 353088"/>
              <a:gd name="connsiteX1" fmla="*/ 823129 w 1573405"/>
              <a:gd name="connsiteY1" fmla="*/ 128395 h 353088"/>
              <a:gd name="connsiteX2" fmla="*/ 1560007 w 1573405"/>
              <a:gd name="connsiteY2" fmla="*/ 343318 h 353088"/>
              <a:gd name="connsiteX3" fmla="*/ 1573405 w 1573405"/>
              <a:gd name="connsiteY3" fmla="*/ 353088 h 353088"/>
              <a:gd name="connsiteX4" fmla="*/ 880069 w 1573405"/>
              <a:gd name="connsiteY4" fmla="*/ 254000 h 353088"/>
              <a:gd name="connsiteX5" fmla="*/ 13398 w 1573405"/>
              <a:gd name="connsiteY5" fmla="*/ 202363 h 353088"/>
              <a:gd name="connsiteX6" fmla="*/ 0 w 1573405"/>
              <a:gd name="connsiteY6" fmla="*/ 0 h 353088"/>
              <a:gd name="connsiteX0" fmla="*/ 0 w 1573405"/>
              <a:gd name="connsiteY0" fmla="*/ 0 h 353088"/>
              <a:gd name="connsiteX1" fmla="*/ 823129 w 1573405"/>
              <a:gd name="connsiteY1" fmla="*/ 128395 h 353088"/>
              <a:gd name="connsiteX2" fmla="*/ 1302100 w 1573405"/>
              <a:gd name="connsiteY2" fmla="*/ 223296 h 353088"/>
              <a:gd name="connsiteX3" fmla="*/ 1560007 w 1573405"/>
              <a:gd name="connsiteY3" fmla="*/ 343318 h 353088"/>
              <a:gd name="connsiteX4" fmla="*/ 1573405 w 1573405"/>
              <a:gd name="connsiteY4" fmla="*/ 353088 h 353088"/>
              <a:gd name="connsiteX5" fmla="*/ 880069 w 1573405"/>
              <a:gd name="connsiteY5" fmla="*/ 254000 h 353088"/>
              <a:gd name="connsiteX6" fmla="*/ 13398 w 1573405"/>
              <a:gd name="connsiteY6" fmla="*/ 202363 h 353088"/>
              <a:gd name="connsiteX7" fmla="*/ 0 w 1573405"/>
              <a:gd name="connsiteY7" fmla="*/ 0 h 353088"/>
              <a:gd name="connsiteX0" fmla="*/ 0 w 1573405"/>
              <a:gd name="connsiteY0" fmla="*/ 0 h 353088"/>
              <a:gd name="connsiteX1" fmla="*/ 823129 w 1573405"/>
              <a:gd name="connsiteY1" fmla="*/ 128395 h 353088"/>
              <a:gd name="connsiteX2" fmla="*/ 1070988 w 1573405"/>
              <a:gd name="connsiteY2" fmla="*/ 150725 h 353088"/>
              <a:gd name="connsiteX3" fmla="*/ 1302100 w 1573405"/>
              <a:gd name="connsiteY3" fmla="*/ 223296 h 353088"/>
              <a:gd name="connsiteX4" fmla="*/ 1560007 w 1573405"/>
              <a:gd name="connsiteY4" fmla="*/ 343318 h 353088"/>
              <a:gd name="connsiteX5" fmla="*/ 1573405 w 1573405"/>
              <a:gd name="connsiteY5" fmla="*/ 353088 h 353088"/>
              <a:gd name="connsiteX6" fmla="*/ 880069 w 1573405"/>
              <a:gd name="connsiteY6" fmla="*/ 254000 h 353088"/>
              <a:gd name="connsiteX7" fmla="*/ 13398 w 1573405"/>
              <a:gd name="connsiteY7" fmla="*/ 202363 h 353088"/>
              <a:gd name="connsiteX8" fmla="*/ 0 w 1573405"/>
              <a:gd name="connsiteY8" fmla="*/ 0 h 353088"/>
              <a:gd name="connsiteX0" fmla="*/ 0 w 1666631"/>
              <a:gd name="connsiteY0" fmla="*/ 0 h 353088"/>
              <a:gd name="connsiteX1" fmla="*/ 823129 w 1666631"/>
              <a:gd name="connsiteY1" fmla="*/ 128395 h 353088"/>
              <a:gd name="connsiteX2" fmla="*/ 1070988 w 1666631"/>
              <a:gd name="connsiteY2" fmla="*/ 150725 h 353088"/>
              <a:gd name="connsiteX3" fmla="*/ 1302100 w 1666631"/>
              <a:gd name="connsiteY3" fmla="*/ 223296 h 353088"/>
              <a:gd name="connsiteX4" fmla="*/ 1623647 w 1666631"/>
              <a:gd name="connsiteY4" fmla="*/ 226087 h 353088"/>
              <a:gd name="connsiteX5" fmla="*/ 1560007 w 1666631"/>
              <a:gd name="connsiteY5" fmla="*/ 343318 h 353088"/>
              <a:gd name="connsiteX6" fmla="*/ 1573405 w 1666631"/>
              <a:gd name="connsiteY6" fmla="*/ 353088 h 353088"/>
              <a:gd name="connsiteX7" fmla="*/ 880069 w 1666631"/>
              <a:gd name="connsiteY7" fmla="*/ 254000 h 353088"/>
              <a:gd name="connsiteX8" fmla="*/ 13398 w 1666631"/>
              <a:gd name="connsiteY8" fmla="*/ 202363 h 353088"/>
              <a:gd name="connsiteX9" fmla="*/ 0 w 1666631"/>
              <a:gd name="connsiteY9" fmla="*/ 0 h 353088"/>
              <a:gd name="connsiteX0" fmla="*/ 0 w 1623647"/>
              <a:gd name="connsiteY0" fmla="*/ 0 h 353088"/>
              <a:gd name="connsiteX1" fmla="*/ 823129 w 1623647"/>
              <a:gd name="connsiteY1" fmla="*/ 128395 h 353088"/>
              <a:gd name="connsiteX2" fmla="*/ 1070988 w 1623647"/>
              <a:gd name="connsiteY2" fmla="*/ 150725 h 353088"/>
              <a:gd name="connsiteX3" fmla="*/ 1302100 w 1623647"/>
              <a:gd name="connsiteY3" fmla="*/ 223296 h 353088"/>
              <a:gd name="connsiteX4" fmla="*/ 1623647 w 1623647"/>
              <a:gd name="connsiteY4" fmla="*/ 226087 h 353088"/>
              <a:gd name="connsiteX5" fmla="*/ 1560007 w 1623647"/>
              <a:gd name="connsiteY5" fmla="*/ 343318 h 353088"/>
              <a:gd name="connsiteX6" fmla="*/ 1573405 w 1623647"/>
              <a:gd name="connsiteY6" fmla="*/ 353088 h 353088"/>
              <a:gd name="connsiteX7" fmla="*/ 880069 w 1623647"/>
              <a:gd name="connsiteY7" fmla="*/ 254000 h 353088"/>
              <a:gd name="connsiteX8" fmla="*/ 13398 w 1623647"/>
              <a:gd name="connsiteY8" fmla="*/ 202363 h 353088"/>
              <a:gd name="connsiteX9" fmla="*/ 0 w 1623647"/>
              <a:gd name="connsiteY9" fmla="*/ 0 h 353088"/>
              <a:gd name="connsiteX0" fmla="*/ 0 w 1623647"/>
              <a:gd name="connsiteY0" fmla="*/ 0 h 353088"/>
              <a:gd name="connsiteX1" fmla="*/ 823129 w 1623647"/>
              <a:gd name="connsiteY1" fmla="*/ 128395 h 353088"/>
              <a:gd name="connsiteX2" fmla="*/ 1070988 w 1623647"/>
              <a:gd name="connsiteY2" fmla="*/ 150725 h 353088"/>
              <a:gd name="connsiteX3" fmla="*/ 1302100 w 1623647"/>
              <a:gd name="connsiteY3" fmla="*/ 223296 h 353088"/>
              <a:gd name="connsiteX4" fmla="*/ 1516465 w 1623647"/>
              <a:gd name="connsiteY4" fmla="*/ 301451 h 353088"/>
              <a:gd name="connsiteX5" fmla="*/ 1623647 w 1623647"/>
              <a:gd name="connsiteY5" fmla="*/ 226087 h 353088"/>
              <a:gd name="connsiteX6" fmla="*/ 1560007 w 1623647"/>
              <a:gd name="connsiteY6" fmla="*/ 343318 h 353088"/>
              <a:gd name="connsiteX7" fmla="*/ 1573405 w 1623647"/>
              <a:gd name="connsiteY7" fmla="*/ 353088 h 353088"/>
              <a:gd name="connsiteX8" fmla="*/ 880069 w 1623647"/>
              <a:gd name="connsiteY8" fmla="*/ 254000 h 353088"/>
              <a:gd name="connsiteX9" fmla="*/ 13398 w 1623647"/>
              <a:gd name="connsiteY9" fmla="*/ 202363 h 353088"/>
              <a:gd name="connsiteX10" fmla="*/ 0 w 1623647"/>
              <a:gd name="connsiteY10" fmla="*/ 0 h 353088"/>
              <a:gd name="connsiteX0" fmla="*/ 0 w 1623647"/>
              <a:gd name="connsiteY0" fmla="*/ 0 h 353088"/>
              <a:gd name="connsiteX1" fmla="*/ 823129 w 1623647"/>
              <a:gd name="connsiteY1" fmla="*/ 128395 h 353088"/>
              <a:gd name="connsiteX2" fmla="*/ 1070988 w 1623647"/>
              <a:gd name="connsiteY2" fmla="*/ 150725 h 353088"/>
              <a:gd name="connsiteX3" fmla="*/ 1302100 w 1623647"/>
              <a:gd name="connsiteY3" fmla="*/ 223296 h 353088"/>
              <a:gd name="connsiteX4" fmla="*/ 1516465 w 1623647"/>
              <a:gd name="connsiteY4" fmla="*/ 301451 h 353088"/>
              <a:gd name="connsiteX5" fmla="*/ 1623647 w 1623647"/>
              <a:gd name="connsiteY5" fmla="*/ 226087 h 353088"/>
              <a:gd name="connsiteX6" fmla="*/ 1560007 w 1623647"/>
              <a:gd name="connsiteY6" fmla="*/ 343318 h 353088"/>
              <a:gd name="connsiteX7" fmla="*/ 1573405 w 1623647"/>
              <a:gd name="connsiteY7" fmla="*/ 353088 h 353088"/>
              <a:gd name="connsiteX8" fmla="*/ 880069 w 1623647"/>
              <a:gd name="connsiteY8" fmla="*/ 254000 h 353088"/>
              <a:gd name="connsiteX9" fmla="*/ 13398 w 1623647"/>
              <a:gd name="connsiteY9" fmla="*/ 202363 h 353088"/>
              <a:gd name="connsiteX10" fmla="*/ 0 w 1623647"/>
              <a:gd name="connsiteY10" fmla="*/ 0 h 353088"/>
              <a:gd name="connsiteX0" fmla="*/ 0 w 1590153"/>
              <a:gd name="connsiteY0" fmla="*/ 0 h 353088"/>
              <a:gd name="connsiteX1" fmla="*/ 823129 w 1590153"/>
              <a:gd name="connsiteY1" fmla="*/ 128395 h 353088"/>
              <a:gd name="connsiteX2" fmla="*/ 1070988 w 1590153"/>
              <a:gd name="connsiteY2" fmla="*/ 150725 h 353088"/>
              <a:gd name="connsiteX3" fmla="*/ 1302100 w 1590153"/>
              <a:gd name="connsiteY3" fmla="*/ 223296 h 353088"/>
              <a:gd name="connsiteX4" fmla="*/ 1516465 w 1590153"/>
              <a:gd name="connsiteY4" fmla="*/ 301451 h 353088"/>
              <a:gd name="connsiteX5" fmla="*/ 1590153 w 1590153"/>
              <a:gd name="connsiteY5" fmla="*/ 214923 h 353088"/>
              <a:gd name="connsiteX6" fmla="*/ 1560007 w 1590153"/>
              <a:gd name="connsiteY6" fmla="*/ 343318 h 353088"/>
              <a:gd name="connsiteX7" fmla="*/ 1573405 w 1590153"/>
              <a:gd name="connsiteY7" fmla="*/ 353088 h 353088"/>
              <a:gd name="connsiteX8" fmla="*/ 880069 w 1590153"/>
              <a:gd name="connsiteY8" fmla="*/ 254000 h 353088"/>
              <a:gd name="connsiteX9" fmla="*/ 13398 w 1590153"/>
              <a:gd name="connsiteY9" fmla="*/ 202363 h 353088"/>
              <a:gd name="connsiteX10" fmla="*/ 0 w 1590153"/>
              <a:gd name="connsiteY10" fmla="*/ 0 h 353088"/>
              <a:gd name="connsiteX0" fmla="*/ 0 w 1623089"/>
              <a:gd name="connsiteY0" fmla="*/ 0 h 360531"/>
              <a:gd name="connsiteX1" fmla="*/ 823129 w 1623089"/>
              <a:gd name="connsiteY1" fmla="*/ 128395 h 360531"/>
              <a:gd name="connsiteX2" fmla="*/ 1070988 w 1623089"/>
              <a:gd name="connsiteY2" fmla="*/ 150725 h 360531"/>
              <a:gd name="connsiteX3" fmla="*/ 1302100 w 1623089"/>
              <a:gd name="connsiteY3" fmla="*/ 223296 h 360531"/>
              <a:gd name="connsiteX4" fmla="*/ 1516465 w 1623089"/>
              <a:gd name="connsiteY4" fmla="*/ 301451 h 360531"/>
              <a:gd name="connsiteX5" fmla="*/ 1590153 w 1623089"/>
              <a:gd name="connsiteY5" fmla="*/ 214923 h 360531"/>
              <a:gd name="connsiteX6" fmla="*/ 1560007 w 1623089"/>
              <a:gd name="connsiteY6" fmla="*/ 343318 h 360531"/>
              <a:gd name="connsiteX7" fmla="*/ 1573405 w 1623089"/>
              <a:gd name="connsiteY7" fmla="*/ 353088 h 360531"/>
              <a:gd name="connsiteX8" fmla="*/ 880069 w 1623089"/>
              <a:gd name="connsiteY8" fmla="*/ 254000 h 360531"/>
              <a:gd name="connsiteX9" fmla="*/ 13398 w 1623089"/>
              <a:gd name="connsiteY9" fmla="*/ 202363 h 360531"/>
              <a:gd name="connsiteX10" fmla="*/ 0 w 1623089"/>
              <a:gd name="connsiteY10" fmla="*/ 0 h 36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3089" h="360531">
                <a:moveTo>
                  <a:pt x="0" y="0"/>
                </a:moveTo>
                <a:cubicBezTo>
                  <a:pt x="265444" y="53963"/>
                  <a:pt x="453852" y="85596"/>
                  <a:pt x="823129" y="128395"/>
                </a:cubicBezTo>
                <a:cubicBezTo>
                  <a:pt x="1002743" y="157237"/>
                  <a:pt x="991160" y="134908"/>
                  <a:pt x="1070988" y="150725"/>
                </a:cubicBezTo>
                <a:cubicBezTo>
                  <a:pt x="1150816" y="166542"/>
                  <a:pt x="1227854" y="198175"/>
                  <a:pt x="1302100" y="223296"/>
                </a:cubicBezTo>
                <a:cubicBezTo>
                  <a:pt x="1376346" y="248417"/>
                  <a:pt x="1462874" y="300986"/>
                  <a:pt x="1516465" y="301451"/>
                </a:cubicBezTo>
                <a:cubicBezTo>
                  <a:pt x="1546610" y="282378"/>
                  <a:pt x="1581221" y="195385"/>
                  <a:pt x="1590153" y="214923"/>
                </a:cubicBezTo>
                <a:cubicBezTo>
                  <a:pt x="1623089" y="360531"/>
                  <a:pt x="1548284" y="337038"/>
                  <a:pt x="1560007" y="343318"/>
                </a:cubicBezTo>
                <a:lnTo>
                  <a:pt x="1573405" y="353088"/>
                </a:lnTo>
                <a:cubicBezTo>
                  <a:pt x="1461198" y="340993"/>
                  <a:pt x="1150119" y="309825"/>
                  <a:pt x="880069" y="254000"/>
                </a:cubicBezTo>
                <a:cubicBezTo>
                  <a:pt x="620068" y="228879"/>
                  <a:pt x="161193" y="247487"/>
                  <a:pt x="13398" y="20236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9491" y="1524000"/>
            <a:ext cx="1595309" cy="26161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NPRO free running noise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771563" y="2209800"/>
            <a:ext cx="809837" cy="26161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Total noise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2862590"/>
            <a:ext cx="854721" cy="26161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Target level</a:t>
            </a:r>
            <a:endParaRPr lang="en-US" sz="11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9272" y="1397052"/>
            <a:ext cx="4277143" cy="350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04942" y="152400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Max. gain: </a:t>
            </a:r>
            <a:r>
              <a:rPr lang="en-US" i="1" dirty="0" smtClean="0"/>
              <a:t>10</a:t>
            </a:r>
            <a:r>
              <a:rPr lang="en-US" i="1" baseline="30000" dirty="0" smtClean="0"/>
              <a:t>7</a:t>
            </a:r>
            <a:endParaRPr lang="en-US" i="1" baseline="30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759912" cy="240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31943" y="508355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ug</a:t>
            </a:r>
            <a:r>
              <a:rPr lang="en-US" dirty="0" smtClean="0"/>
              <a:t>=1 M</a:t>
            </a:r>
            <a:r>
              <a:rPr lang="en-US" sz="900" dirty="0" smtClean="0"/>
              <a:t> </a:t>
            </a:r>
            <a:r>
              <a:rPr lang="en-US" dirty="0" smtClean="0"/>
              <a:t>Hz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f</a:t>
            </a:r>
            <a:r>
              <a:rPr lang="en-US" baseline="-25000" dirty="0" smtClean="0"/>
              <a:t>ug</a:t>
            </a:r>
            <a:r>
              <a:rPr lang="en-US" dirty="0" smtClean="0"/>
              <a:t>=250</a:t>
            </a:r>
            <a:r>
              <a:rPr lang="en-US" sz="900" dirty="0" smtClean="0"/>
              <a:t> </a:t>
            </a:r>
            <a:r>
              <a:rPr lang="en-US" dirty="0" smtClean="0"/>
              <a:t>kHz </a:t>
            </a:r>
          </a:p>
        </p:txBody>
      </p:sp>
      <p:sp>
        <p:nvSpPr>
          <p:cNvPr id="22" name="Oval 21"/>
          <p:cNvSpPr/>
          <p:nvPr/>
        </p:nvSpPr>
        <p:spPr>
          <a:xfrm>
            <a:off x="5420667" y="4962224"/>
            <a:ext cx="612000" cy="61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Straight Connector 23"/>
          <p:cNvCxnSpPr/>
          <p:nvPr/>
        </p:nvCxnSpPr>
        <p:spPr>
          <a:xfrm>
            <a:off x="5510292" y="5053650"/>
            <a:ext cx="432750" cy="432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189220" y="1790700"/>
            <a:ext cx="2644140" cy="1699260"/>
            <a:chOff x="5189220" y="1790700"/>
            <a:chExt cx="2644140" cy="1699260"/>
          </a:xfrm>
        </p:grpSpPr>
        <p:sp>
          <p:nvSpPr>
            <p:cNvPr id="29" name="Freeform 28"/>
            <p:cNvSpPr/>
            <p:nvPr/>
          </p:nvSpPr>
          <p:spPr>
            <a:xfrm>
              <a:off x="7597140" y="3314700"/>
              <a:ext cx="236220" cy="175260"/>
            </a:xfrm>
            <a:custGeom>
              <a:avLst/>
              <a:gdLst>
                <a:gd name="connsiteX0" fmla="*/ 0 w 228600"/>
                <a:gd name="connsiteY0" fmla="*/ 0 h 167640"/>
                <a:gd name="connsiteX1" fmla="*/ 228600 w 228600"/>
                <a:gd name="connsiteY1" fmla="*/ 167640 h 167640"/>
                <a:gd name="connsiteX2" fmla="*/ 228600 w 228600"/>
                <a:gd name="connsiteY2" fmla="*/ 16764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167640">
                  <a:moveTo>
                    <a:pt x="0" y="0"/>
                  </a:moveTo>
                  <a:lnTo>
                    <a:pt x="228600" y="167640"/>
                  </a:lnTo>
                  <a:lnTo>
                    <a:pt x="228600" y="167640"/>
                  </a:lnTo>
                </a:path>
              </a:pathLst>
            </a:cu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040880" y="1935480"/>
              <a:ext cx="556260" cy="1379220"/>
            </a:xfrm>
            <a:custGeom>
              <a:avLst/>
              <a:gdLst>
                <a:gd name="connsiteX0" fmla="*/ 556260 w 556260"/>
                <a:gd name="connsiteY0" fmla="*/ 1379220 h 1379220"/>
                <a:gd name="connsiteX1" fmla="*/ 0 w 556260"/>
                <a:gd name="connsiteY1" fmla="*/ 0 h 13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6260" h="1379220">
                  <a:moveTo>
                    <a:pt x="556260" y="137922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189220" y="1790700"/>
              <a:ext cx="1851660" cy="152400"/>
            </a:xfrm>
            <a:custGeom>
              <a:avLst/>
              <a:gdLst>
                <a:gd name="connsiteX0" fmla="*/ 1851660 w 1851660"/>
                <a:gd name="connsiteY0" fmla="*/ 152400 h 152400"/>
                <a:gd name="connsiteX1" fmla="*/ 1798320 w 1851660"/>
                <a:gd name="connsiteY1" fmla="*/ 99060 h 152400"/>
                <a:gd name="connsiteX2" fmla="*/ 1691640 w 1851660"/>
                <a:gd name="connsiteY2" fmla="*/ 53340 h 152400"/>
                <a:gd name="connsiteX3" fmla="*/ 1478280 w 1851660"/>
                <a:gd name="connsiteY3" fmla="*/ 7620 h 152400"/>
                <a:gd name="connsiteX4" fmla="*/ 1173480 w 1851660"/>
                <a:gd name="connsiteY4" fmla="*/ 7620 h 152400"/>
                <a:gd name="connsiteX5" fmla="*/ 0 w 1851660"/>
                <a:gd name="connsiteY5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1660" h="152400">
                  <a:moveTo>
                    <a:pt x="1851660" y="152400"/>
                  </a:moveTo>
                  <a:cubicBezTo>
                    <a:pt x="1838325" y="133985"/>
                    <a:pt x="1824990" y="115570"/>
                    <a:pt x="1798320" y="99060"/>
                  </a:cubicBezTo>
                  <a:cubicBezTo>
                    <a:pt x="1771650" y="82550"/>
                    <a:pt x="1744980" y="68580"/>
                    <a:pt x="1691640" y="53340"/>
                  </a:cubicBezTo>
                  <a:cubicBezTo>
                    <a:pt x="1638300" y="38100"/>
                    <a:pt x="1564640" y="15240"/>
                    <a:pt x="1478280" y="7620"/>
                  </a:cubicBezTo>
                  <a:cubicBezTo>
                    <a:pt x="1391920" y="0"/>
                    <a:pt x="1173480" y="7620"/>
                    <a:pt x="1173480" y="7620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74484" y="3124200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Initial design</a:t>
            </a:r>
            <a:endParaRPr lang="en-US" i="1" baseline="30000" dirty="0">
              <a:solidFill>
                <a:srgbClr val="FF669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08110" y="2078345"/>
            <a:ext cx="66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atio</a:t>
            </a:r>
            <a:endParaRPr lang="en-US" i="1" baseline="300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04472" y="1027720"/>
            <a:ext cx="285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: DC to high frequency</a:t>
            </a:r>
            <a:endParaRPr lang="de-DE" dirty="0"/>
          </a:p>
        </p:txBody>
      </p:sp>
      <p:sp>
        <p:nvSpPr>
          <p:cNvPr id="39" name="Rounded Rectangle 38"/>
          <p:cNvSpPr/>
          <p:nvPr/>
        </p:nvSpPr>
        <p:spPr>
          <a:xfrm>
            <a:off x="457200" y="3493532"/>
            <a:ext cx="4343400" cy="2754868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Box 41"/>
          <p:cNvSpPr txBox="1"/>
          <p:nvPr/>
        </p:nvSpPr>
        <p:spPr>
          <a:xfrm>
            <a:off x="457200" y="762000"/>
            <a:ext cx="871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Covering all frequencies to avoid noise couplings( c.f. specification given from 20Hz </a:t>
            </a:r>
            <a:r>
              <a:rPr lang="en-US" dirty="0"/>
              <a:t>to </a:t>
            </a:r>
            <a:r>
              <a:rPr lang="en-US" dirty="0" smtClean="0"/>
              <a:t>1kHz)</a:t>
            </a:r>
            <a:endParaRPr lang="de-DE" dirty="0"/>
          </a:p>
        </p:txBody>
      </p:sp>
      <p:sp>
        <p:nvSpPr>
          <p:cNvPr id="46" name="Rectangle 45"/>
          <p:cNvSpPr/>
          <p:nvPr/>
        </p:nvSpPr>
        <p:spPr>
          <a:xfrm>
            <a:off x="7437734" y="1219200"/>
            <a:ext cx="1401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Very high </a:t>
            </a:r>
            <a:r>
              <a:rPr lang="en-US" dirty="0"/>
              <a:t>gain at DC </a:t>
            </a:r>
            <a:r>
              <a:rPr lang="en-US" dirty="0" smtClean="0"/>
              <a:t>guarantees cavity </a:t>
            </a:r>
            <a:r>
              <a:rPr lang="en-US" dirty="0"/>
              <a:t>is locked very tightly (</a:t>
            </a:r>
            <a:r>
              <a:rPr lang="en-US" dirty="0" err="1" smtClean="0"/>
              <a:t>rms</a:t>
            </a:r>
            <a:r>
              <a:rPr lang="en-US" dirty="0" smtClean="0"/>
              <a:t> sense) 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4598112" y="1219200"/>
            <a:ext cx="4343400" cy="5083552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931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40" grpId="0"/>
      <p:bldP spid="39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7365" y="2679339"/>
            <a:ext cx="4970435" cy="3264261"/>
          </a:xfrm>
          <a:prstGeom prst="roundRect">
            <a:avLst/>
          </a:prstGeom>
          <a:solidFill>
            <a:srgbClr val="99CCFF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lag optimization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15400" cy="4525963"/>
          </a:xfrm>
        </p:spPr>
        <p:txBody>
          <a:bodyPr/>
          <a:lstStyle/>
          <a:p>
            <a:r>
              <a:rPr lang="en-US" dirty="0" smtClean="0"/>
              <a:t>Shorten optical length between the laser(actuation point) and the PD(sensing point)</a:t>
            </a:r>
            <a:endParaRPr lang="de-DE" dirty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683" y="6078302"/>
            <a:ext cx="2133600" cy="365125"/>
          </a:xfrm>
        </p:spPr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3083" y="6062427"/>
            <a:ext cx="2895600" cy="365125"/>
          </a:xfrm>
        </p:spPr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687886"/>
              </p:ext>
            </p:extLst>
          </p:nvPr>
        </p:nvGraphicFramePr>
        <p:xfrm>
          <a:off x="5334000" y="2847535"/>
          <a:ext cx="3505200" cy="30442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6399"/>
                <a:gridCol w="909404"/>
                <a:gridCol w="919397"/>
              </a:tblGrid>
              <a:tr h="721881"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Physical length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Index of refraction</a:t>
                      </a:r>
                      <a:endParaRPr lang="en-US" sz="1400" b="0" dirty="0"/>
                    </a:p>
                  </a:txBody>
                  <a:tcPr/>
                </a:tc>
              </a:tr>
              <a:tr h="300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Input</a:t>
                      </a:r>
                      <a:r>
                        <a:rPr lang="en-US" sz="1400" baseline="0" dirty="0" smtClean="0"/>
                        <a:t> bench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00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929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Fiber </a:t>
                      </a:r>
                      <a:r>
                        <a:rPr lang="en-US" sz="1400" dirty="0" err="1" smtClean="0"/>
                        <a:t>head</a:t>
                      </a:r>
                      <a:r>
                        <a:rPr lang="en-US" sz="1400" dirty="0" err="1" smtClean="0">
                          <a:sym typeface="Wingdings" pitchFamily="2" charset="2"/>
                        </a:rPr>
                        <a:t>Ref.cav</a:t>
                      </a:r>
                      <a:r>
                        <a:rPr lang="en-US" sz="1400" dirty="0" smtClean="0">
                          <a:sym typeface="Wingdings" pitchFamily="2" charset="2"/>
                        </a:rPr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00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Ref.cav.</a:t>
                      </a:r>
                      <a:r>
                        <a:rPr lang="en-US" sz="1400" dirty="0" smtClean="0">
                          <a:sym typeface="Wingdings" pitchFamily="2" charset="2"/>
                        </a:rPr>
                        <a:t> PD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00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PD</a:t>
                      </a:r>
                      <a:r>
                        <a:rPr lang="en-US" sz="1400" dirty="0" smtClean="0">
                          <a:sym typeface="Wingdings" pitchFamily="2" charset="2"/>
                        </a:rPr>
                        <a:t> Electronics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</a:p>
                  </a:txBody>
                  <a:tcPr/>
                </a:tc>
              </a:tr>
              <a:tr h="300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Electronics</a:t>
                      </a:r>
                      <a:r>
                        <a:rPr lang="en-US" sz="1400" dirty="0" smtClean="0">
                          <a:sym typeface="Wingdings" pitchFamily="2" charset="2"/>
                        </a:rPr>
                        <a:t> Laser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2921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Total optical length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33.2m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2133600" y="914400"/>
            <a:ext cx="509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Phase lag at </a:t>
            </a:r>
            <a:r>
              <a:rPr lang="en-US" sz="3200" dirty="0"/>
              <a:t>f</a:t>
            </a:r>
            <a:r>
              <a:rPr lang="en-US" sz="3200" baseline="-25000" dirty="0"/>
              <a:t>ug</a:t>
            </a:r>
            <a:r>
              <a:rPr lang="en-US" sz="3200" dirty="0"/>
              <a:t>=250 kHz </a:t>
            </a:r>
            <a:r>
              <a:rPr lang="en-US" sz="3200" dirty="0" smtClean="0"/>
              <a:t>&lt;10</a:t>
            </a:r>
            <a:r>
              <a:rPr lang="en-US" sz="1600" dirty="0" smtClean="0"/>
              <a:t> </a:t>
            </a:r>
            <a:r>
              <a:rPr lang="en-US" sz="3200" dirty="0" smtClean="0"/>
              <a:t>°</a:t>
            </a:r>
            <a:endParaRPr lang="de-DE" sz="3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12532"/>
            <a:ext cx="51063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1303139" y="2743200"/>
            <a:ext cx="2956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Drawing of the Prototype hall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52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Step1: Designing the overall gain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809E-0286-4193-B6ED-5E901FC84792}" type="datetime1">
              <a:rPr lang="en-US" smtClean="0"/>
              <a:pPr/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F.Kawazoe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8D84-C2E2-46B6-A62E-2EFE4BA2C9E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53340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10739"/>
            <a:ext cx="4883841" cy="10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block diagram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993454"/>
            <a:ext cx="1752600" cy="923330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Take TEMP feedback from after PZT gain </a:t>
            </a:r>
            <a:endParaRPr lang="de-DE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57600" y="1905000"/>
            <a:ext cx="228600" cy="762000"/>
          </a:xfrm>
          <a:prstGeom prst="straightConnector1">
            <a:avLst/>
          </a:prstGeom>
          <a:ln>
            <a:solidFill>
              <a:srgbClr val="66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15000" y="3513772"/>
            <a:ext cx="342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Changes </a:t>
            </a:r>
            <a:r>
              <a:rPr lang="en-US" dirty="0"/>
              <a:t>to PZT gain do not need consequential changes to </a:t>
            </a:r>
            <a:r>
              <a:rPr lang="en-US" dirty="0" err="1"/>
              <a:t>TEMPgain</a:t>
            </a:r>
            <a:r>
              <a:rPr lang="en-US" dirty="0"/>
              <a:t> to </a:t>
            </a:r>
            <a:br>
              <a:rPr lang="en-US" dirty="0"/>
            </a:br>
            <a:r>
              <a:rPr lang="en-US" dirty="0"/>
              <a:t>maintain crossover stability. 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Recommendation from Glasgow.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5494020"/>
            <a:ext cx="262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important numbers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12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1421</Words>
  <Application>Microsoft Office PowerPoint</Application>
  <PresentationFormat>On-screen Show (4:3)</PresentationFormat>
  <Paragraphs>207</Paragraphs>
  <Slides>15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How the servo for the longitudinal control of the reference cavity was designed at the AEI 10 m Prototype</vt:lpstr>
      <vt:lpstr>Contents</vt:lpstr>
      <vt:lpstr>Overall layout</vt:lpstr>
      <vt:lpstr>Requirement from the sub SQL IFO</vt:lpstr>
      <vt:lpstr>Comparison </vt:lpstr>
      <vt:lpstr>Design sensitivity</vt:lpstr>
      <vt:lpstr>Control Topology</vt:lpstr>
      <vt:lpstr>Phase lag optimization</vt:lpstr>
      <vt:lpstr>Step1: Designing the overall gain</vt:lpstr>
      <vt:lpstr>Step2:Build the model in Matlab</vt:lpstr>
      <vt:lpstr>Step3: Do the Analysis with Simulink</vt:lpstr>
      <vt:lpstr>Optimizing cross over condition</vt:lpstr>
      <vt:lpstr>Building an electronic(on going)</vt:lpstr>
      <vt:lpstr>Summary</vt:lpstr>
      <vt:lpstr>Slide 15</vt:lpstr>
    </vt:vector>
  </TitlesOfParts>
  <Company>Institut fuer Gravitationsphysik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fukawa</dc:creator>
  <cp:lastModifiedBy>Stefan Hild</cp:lastModifiedBy>
  <cp:revision>428</cp:revision>
  <dcterms:created xsi:type="dcterms:W3CDTF">2012-03-28T14:34:58Z</dcterms:created>
  <dcterms:modified xsi:type="dcterms:W3CDTF">2012-03-28T14:36:50Z</dcterms:modified>
</cp:coreProperties>
</file>