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Lst>
  <p:notesMasterIdLst>
    <p:notesMasterId r:id="rId29"/>
  </p:notesMasterIdLst>
  <p:sldIdLst>
    <p:sldId id="809" r:id="rId3"/>
    <p:sldId id="817" r:id="rId4"/>
    <p:sldId id="566" r:id="rId5"/>
    <p:sldId id="715" r:id="rId6"/>
    <p:sldId id="655" r:id="rId7"/>
    <p:sldId id="639" r:id="rId8"/>
    <p:sldId id="812" r:id="rId9"/>
    <p:sldId id="795" r:id="rId10"/>
    <p:sldId id="770" r:id="rId11"/>
    <p:sldId id="796" r:id="rId12"/>
    <p:sldId id="797" r:id="rId13"/>
    <p:sldId id="798" r:id="rId14"/>
    <p:sldId id="786" r:id="rId15"/>
    <p:sldId id="788" r:id="rId16"/>
    <p:sldId id="813" r:id="rId17"/>
    <p:sldId id="732" r:id="rId18"/>
    <p:sldId id="733" r:id="rId19"/>
    <p:sldId id="734" r:id="rId20"/>
    <p:sldId id="746" r:id="rId21"/>
    <p:sldId id="743" r:id="rId22"/>
    <p:sldId id="648" r:id="rId23"/>
    <p:sldId id="781" r:id="rId24"/>
    <p:sldId id="818" r:id="rId25"/>
    <p:sldId id="647" r:id="rId26"/>
    <p:sldId id="637" r:id="rId27"/>
    <p:sldId id="423" r:id="rId28"/>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020F"/>
    <a:srgbClr val="000066"/>
    <a:srgbClr val="1E235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2500" autoAdjust="0"/>
  </p:normalViewPr>
  <p:slideViewPr>
    <p:cSldViewPr>
      <p:cViewPr varScale="1">
        <p:scale>
          <a:sx n="45" d="100"/>
          <a:sy n="45" d="100"/>
        </p:scale>
        <p:origin x="-1258"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918E6F7-5936-4278-96F7-BF809CBA9CCD}" type="datetimeFigureOut">
              <a:rPr lang="de-DE" smtClean="0"/>
              <a:pPr/>
              <a:t>27.01.2010</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F0FB4C1B-89BF-4495-9750-401D5DD6FB34}" type="slidenum">
              <a:rPr lang="de-DE" smtClean="0"/>
              <a:pPr/>
              <a:t>‹#›</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18</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20</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22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23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24</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3</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baseline="0" dirty="0" smtClean="0"/>
          </a:p>
        </p:txBody>
      </p:sp>
      <p:sp>
        <p:nvSpPr>
          <p:cNvPr id="4" name="Slide Number Placeholder 3"/>
          <p:cNvSpPr>
            <a:spLocks noGrp="1"/>
          </p:cNvSpPr>
          <p:nvPr>
            <p:ph type="sldNum" sz="quarter" idx="10"/>
          </p:nvPr>
        </p:nvSpPr>
        <p:spPr/>
        <p:txBody>
          <a:bodyPr/>
          <a:lstStyle/>
          <a:p>
            <a:fld id="{F0FB4C1B-89BF-4495-9750-401D5DD6FB34}" type="slidenum">
              <a:rPr lang="de-DE" smtClean="0"/>
              <a:pPr/>
              <a:t>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baseline="0" dirty="0" smtClean="0"/>
          </a:p>
          <a:p>
            <a:r>
              <a:rPr lang="de-DE" baseline="0" dirty="0" smtClean="0"/>
              <a:t>…</a:t>
            </a:r>
          </a:p>
          <a:p>
            <a:endParaRPr lang="de-DE" baseline="0" dirty="0" smtClean="0"/>
          </a:p>
          <a:p>
            <a:r>
              <a:rPr lang="de-DE" baseline="0" dirty="0" smtClean="0"/>
              <a:t>There is one specialty in the case of the PT experiment, that is the so called phase meter, developed by the LISA group. In the PT the phase meter is used for processing of the signals for the spi. In order to connect the PM directly to the CDS, a custom PMI has been built by the PT group.</a:t>
            </a:r>
          </a:p>
        </p:txBody>
      </p:sp>
      <p:sp>
        <p:nvSpPr>
          <p:cNvPr id="4" name="Slide Number Placeholder 3"/>
          <p:cNvSpPr>
            <a:spLocks noGrp="1"/>
          </p:cNvSpPr>
          <p:nvPr>
            <p:ph type="sldNum" sz="quarter" idx="10"/>
          </p:nvPr>
        </p:nvSpPr>
        <p:spPr/>
        <p:txBody>
          <a:bodyPr/>
          <a:lstStyle/>
          <a:p>
            <a:fld id="{F0FB4C1B-89BF-4495-9750-401D5DD6FB34}" type="slidenum">
              <a:rPr lang="de-DE" smtClean="0"/>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12</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15</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F0FB4C1B-89BF-4495-9750-401D5DD6FB34}" type="slidenum">
              <a:rPr lang="de-DE" smtClean="0"/>
              <a:pPr/>
              <a:t>16</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r>
              <a:rPr lang="en-US" dirty="0" smtClean="0"/>
              <a:t>Christian </a:t>
            </a:r>
            <a:r>
              <a:rPr lang="en-US" dirty="0" err="1" smtClean="0"/>
              <a:t>Gräf</a:t>
            </a:r>
            <a:endParaRPr lang="de-DE" dirty="0"/>
          </a:p>
        </p:txBody>
      </p:sp>
      <p:sp>
        <p:nvSpPr>
          <p:cNvPr id="5" name="Fußzeilenplatzhalter 4"/>
          <p:cNvSpPr>
            <a:spLocks noGrp="1"/>
          </p:cNvSpPr>
          <p:nvPr>
            <p:ph type="ftr" sz="quarter" idx="11"/>
          </p:nvPr>
        </p:nvSpPr>
        <p:spPr/>
        <p:txBody>
          <a:bodyPr/>
          <a:lstStyle>
            <a:lvl1pPr>
              <a:defRPr/>
            </a:lvl1pPr>
          </a:lstStyle>
          <a:p>
            <a:r>
              <a:rPr lang="de-DE" dirty="0" smtClean="0"/>
              <a:t>Digital Control of the AEI 10 m PT IFO</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500166" y="285728"/>
            <a:ext cx="7186634" cy="725470"/>
          </a:xfrm>
        </p:spPr>
        <p:txBody>
          <a:bodyPr/>
          <a:lstStyle>
            <a:lvl1pPr algn="r">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en-US" smtClean="0"/>
              <a:t>Katrin Dahl</a:t>
            </a:r>
            <a:endParaRPr lang="de-DE"/>
          </a:p>
        </p:txBody>
      </p:sp>
      <p:sp>
        <p:nvSpPr>
          <p:cNvPr id="6" name="Fußzeilenplatzhalter 5"/>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7" name="Foliennummernplatzhalter 6"/>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en-US" smtClean="0"/>
              <a:t>Katrin Dahl</a:t>
            </a:r>
            <a:endParaRPr lang="de-DE"/>
          </a:p>
        </p:txBody>
      </p:sp>
      <p:sp>
        <p:nvSpPr>
          <p:cNvPr id="8" name="Fußzeilenplatzhalter 7"/>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9" name="Foliennummernplatzhalter 8"/>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r>
              <a:rPr lang="en-US" smtClean="0"/>
              <a:t>Katrin Dahl</a:t>
            </a:r>
            <a:endParaRPr lang="de-DE"/>
          </a:p>
        </p:txBody>
      </p:sp>
      <p:sp>
        <p:nvSpPr>
          <p:cNvPr id="4" name="Fußzeilenplatzhalter 3"/>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5" name="Foliennummernplatzhalter 4"/>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smtClean="0"/>
              <a:t>Katrin Dahl</a:t>
            </a:r>
            <a:endParaRPr lang="de-DE"/>
          </a:p>
        </p:txBody>
      </p:sp>
      <p:sp>
        <p:nvSpPr>
          <p:cNvPr id="3" name="Fußzeilenplatzhalter 2"/>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4" name="Foliennummernplatzhalter 3"/>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t>Katrin Dahl</a:t>
            </a:r>
            <a:endParaRPr lang="de-DE"/>
          </a:p>
        </p:txBody>
      </p:sp>
      <p:sp>
        <p:nvSpPr>
          <p:cNvPr id="6" name="Fußzeilenplatzhalter 5"/>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7" name="Foliennummernplatzhalter 6"/>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785918" y="285728"/>
            <a:ext cx="7186634" cy="725470"/>
          </a:xfrm>
        </p:spPr>
        <p:txBody>
          <a:bodyPr/>
          <a:lstStyle>
            <a:lvl1pPr algn="r">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Datumsplatzhalter 6"/>
          <p:cNvSpPr>
            <a:spLocks noGrp="1"/>
          </p:cNvSpPr>
          <p:nvPr>
            <p:ph type="dt" sz="half" idx="10"/>
          </p:nvPr>
        </p:nvSpPr>
        <p:spPr/>
        <p:txBody>
          <a:bodyPr/>
          <a:lstStyle/>
          <a:p>
            <a:r>
              <a:rPr lang="en-US" smtClean="0"/>
              <a:t>Katrin Dahl</a:t>
            </a:r>
            <a:endParaRPr lang="de-DE" dirty="0"/>
          </a:p>
        </p:txBody>
      </p:sp>
      <p:sp>
        <p:nvSpPr>
          <p:cNvPr id="8" name="Foliennummernplatzhalter 7"/>
          <p:cNvSpPr>
            <a:spLocks noGrp="1"/>
          </p:cNvSpPr>
          <p:nvPr>
            <p:ph type="sldNum" sz="quarter" idx="11"/>
          </p:nvPr>
        </p:nvSpPr>
        <p:spPr/>
        <p:txBody>
          <a:bodyPr/>
          <a:lstStyle/>
          <a:p>
            <a:fld id="{2647CF9B-6304-4AB2-AA42-A5D925D0B094}" type="slidenum">
              <a:rPr lang="de-DE" smtClean="0"/>
              <a:pPr/>
              <a:t>‹#›</a:t>
            </a:fld>
            <a:endParaRPr lang="de-DE" dirty="0"/>
          </a:p>
        </p:txBody>
      </p:sp>
      <p:sp>
        <p:nvSpPr>
          <p:cNvPr id="9" name="Fußzeilenplatzhalter 8"/>
          <p:cNvSpPr>
            <a:spLocks noGrp="1"/>
          </p:cNvSpPr>
          <p:nvPr>
            <p:ph type="ftr" sz="quarter" idx="12"/>
          </p:nvPr>
        </p:nvSpPr>
        <p:spPr/>
        <p:txBody>
          <a:bodyPr/>
          <a:lstStyle/>
          <a:p>
            <a:r>
              <a:rPr lang="de-DE" smtClean="0"/>
              <a:t>Suspension Platform Interferometer</a:t>
            </a:r>
            <a:endParaRPr lang="de-DE"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t>Katrin Dahl</a:t>
            </a:r>
            <a:endParaRPr lang="de-DE"/>
          </a:p>
        </p:txBody>
      </p:sp>
      <p:sp>
        <p:nvSpPr>
          <p:cNvPr id="6" name="Fußzeilenplatzhalter 5"/>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7" name="Foliennummernplatzhalter 6"/>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r>
              <a:rPr lang="en-US" smtClean="0"/>
              <a:t>Katrin Dahl</a:t>
            </a:r>
            <a:endParaRPr lang="de-DE"/>
          </a:p>
        </p:txBody>
      </p:sp>
      <p:sp>
        <p:nvSpPr>
          <p:cNvPr id="5" name="Fußzeilenplatzhalter 4"/>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r>
              <a:rPr lang="en-US" smtClean="0"/>
              <a:t>Katrin Dahl</a:t>
            </a:r>
            <a:endParaRPr lang="de-DE"/>
          </a:p>
        </p:txBody>
      </p:sp>
      <p:sp>
        <p:nvSpPr>
          <p:cNvPr id="6" name="Fußzeilenplatzhalter 5"/>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7" name="Foliennummernplatzhalter 6"/>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r>
              <a:rPr lang="en-US" smtClean="0"/>
              <a:t>Katrin Dahl</a:t>
            </a:r>
            <a:endParaRPr lang="de-DE"/>
          </a:p>
        </p:txBody>
      </p:sp>
      <p:sp>
        <p:nvSpPr>
          <p:cNvPr id="8" name="Fußzeilenplatzhalter 7"/>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9" name="Foliennummernplatzhalter 8"/>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r>
              <a:rPr lang="en-US" smtClean="0"/>
              <a:t>Katrin Dahl</a:t>
            </a:r>
            <a:endParaRPr lang="de-DE"/>
          </a:p>
        </p:txBody>
      </p:sp>
      <p:sp>
        <p:nvSpPr>
          <p:cNvPr id="4" name="Fußzeilenplatzhalter 3"/>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5" name="Foliennummernplatzhalter 4"/>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smtClean="0"/>
              <a:t>Katrin Dahl</a:t>
            </a:r>
            <a:endParaRPr lang="de-DE"/>
          </a:p>
        </p:txBody>
      </p:sp>
      <p:sp>
        <p:nvSpPr>
          <p:cNvPr id="3" name="Fußzeilenplatzhalter 2"/>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4" name="Foliennummernplatzhalter 3"/>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t>Katrin Dahl</a:t>
            </a:r>
            <a:endParaRPr lang="de-DE"/>
          </a:p>
        </p:txBody>
      </p:sp>
      <p:sp>
        <p:nvSpPr>
          <p:cNvPr id="6" name="Fußzeilenplatzhalter 5"/>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7" name="Foliennummernplatzhalter 6"/>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r>
              <a:rPr lang="en-US" smtClean="0"/>
              <a:t>Katrin Dahl</a:t>
            </a:r>
            <a:endParaRPr lang="de-DE"/>
          </a:p>
        </p:txBody>
      </p:sp>
      <p:sp>
        <p:nvSpPr>
          <p:cNvPr id="6" name="Fußzeilenplatzhalter 5"/>
          <p:cNvSpPr>
            <a:spLocks noGrp="1"/>
          </p:cNvSpPr>
          <p:nvPr>
            <p:ph type="ftr" sz="quarter" idx="11"/>
          </p:nvPr>
        </p:nvSpPr>
        <p:spPr/>
        <p:txBody>
          <a:bodyPr/>
          <a:lstStyle/>
          <a:p>
            <a:r>
              <a:rPr lang="de-DE" dirty="0" smtClean="0"/>
              <a:t>Suspension </a:t>
            </a:r>
            <a:r>
              <a:rPr lang="de-DE" dirty="0" err="1" smtClean="0"/>
              <a:t>Platform</a:t>
            </a:r>
            <a:r>
              <a:rPr lang="de-DE" dirty="0" smtClean="0"/>
              <a:t> Interferometer</a:t>
            </a:r>
            <a:endParaRPr lang="de-DE" dirty="0"/>
          </a:p>
        </p:txBody>
      </p:sp>
      <p:sp>
        <p:nvSpPr>
          <p:cNvPr id="7" name="Foliennummernplatzhalter 6"/>
          <p:cNvSpPr>
            <a:spLocks noGrp="1"/>
          </p:cNvSpPr>
          <p:nvPr>
            <p:ph type="sldNum" sz="quarter" idx="12"/>
          </p:nvPr>
        </p:nvSpPr>
        <p:spPr/>
        <p:txBody>
          <a:bodyPr/>
          <a:lstStyle/>
          <a:p>
            <a:fld id="{2647CF9B-6304-4AB2-AA42-A5D925D0B094}"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00000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814522" y="274638"/>
            <a:ext cx="7186634" cy="114300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6494507"/>
            <a:ext cx="2133600" cy="363517"/>
          </a:xfrm>
          <a:prstGeom prst="rect">
            <a:avLst/>
          </a:prstGeom>
        </p:spPr>
        <p:txBody>
          <a:bodyPr vert="horz" lIns="91440" tIns="45720" rIns="91440" bIns="45720" rtlCol="0" anchor="ctr"/>
          <a:lstStyle>
            <a:lvl1pPr algn="l">
              <a:defRPr sz="1200">
                <a:solidFill>
                  <a:schemeClr val="bg1">
                    <a:lumMod val="95000"/>
                  </a:schemeClr>
                </a:solidFill>
              </a:defRPr>
            </a:lvl1pPr>
          </a:lstStyle>
          <a:p>
            <a:r>
              <a:rPr lang="en-US" smtClean="0"/>
              <a:t>Katrin Dahl</a:t>
            </a:r>
            <a:endParaRPr lang="de-DE" dirty="0"/>
          </a:p>
        </p:txBody>
      </p:sp>
      <p:pic>
        <p:nvPicPr>
          <p:cNvPr id="11" name="Picture 16"/>
          <p:cNvPicPr>
            <a:picLocks noChangeAspect="1" noChangeArrowheads="1"/>
          </p:cNvPicPr>
          <p:nvPr userDrawn="1"/>
        </p:nvPicPr>
        <p:blipFill>
          <a:blip r:embed="rId13" cstate="print"/>
          <a:srcRect/>
          <a:stretch>
            <a:fillRect/>
          </a:stretch>
        </p:blipFill>
        <p:spPr bwMode="auto">
          <a:xfrm>
            <a:off x="187303" y="214290"/>
            <a:ext cx="1312863" cy="1457325"/>
          </a:xfrm>
          <a:prstGeom prst="rect">
            <a:avLst/>
          </a:prstGeom>
          <a:noFill/>
          <a:ln w="9525">
            <a:noFill/>
            <a:round/>
            <a:headEnd/>
            <a:tailEnd/>
          </a:ln>
          <a:effectLst/>
        </p:spPr>
      </p:pic>
      <p:cxnSp>
        <p:nvCxnSpPr>
          <p:cNvPr id="12" name="Gerade Verbindung 11"/>
          <p:cNvCxnSpPr/>
          <p:nvPr userDrawn="1"/>
        </p:nvCxnSpPr>
        <p:spPr>
          <a:xfrm>
            <a:off x="0" y="6570684"/>
            <a:ext cx="9144000" cy="1588"/>
          </a:xfrm>
          <a:prstGeom prst="line">
            <a:avLst/>
          </a:prstGeom>
          <a:ln w="25400" cap="rnd">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Fußzeilenplatzhalter 4"/>
          <p:cNvSpPr>
            <a:spLocks noGrp="1"/>
          </p:cNvSpPr>
          <p:nvPr>
            <p:ph type="ftr" sz="quarter" idx="3"/>
          </p:nvPr>
        </p:nvSpPr>
        <p:spPr>
          <a:xfrm>
            <a:off x="3319474" y="6492899"/>
            <a:ext cx="2895600" cy="365125"/>
          </a:xfrm>
          <a:prstGeom prst="rect">
            <a:avLst/>
          </a:prstGeom>
        </p:spPr>
        <p:txBody>
          <a:bodyPr vert="horz" lIns="91440" tIns="45720" rIns="91440" bIns="45720" rtlCol="0" anchor="ctr"/>
          <a:lstStyle>
            <a:lvl1pPr algn="ctr">
              <a:defRPr sz="1200">
                <a:solidFill>
                  <a:schemeClr val="bg1">
                    <a:lumMod val="95000"/>
                  </a:schemeClr>
                </a:solidFill>
              </a:defRPr>
            </a:lvl1pPr>
          </a:lstStyle>
          <a:p>
            <a:r>
              <a:rPr lang="de-DE" dirty="0" smtClean="0"/>
              <a:t>Suspension </a:t>
            </a:r>
            <a:r>
              <a:rPr lang="de-DE" dirty="0" err="1" smtClean="0"/>
              <a:t>Platform</a:t>
            </a:r>
            <a:r>
              <a:rPr lang="de-DE" dirty="0" smtClean="0"/>
              <a:t> Interferometer</a:t>
            </a:r>
            <a:endParaRPr lang="de-DE" dirty="0"/>
          </a:p>
        </p:txBody>
      </p:sp>
      <p:sp>
        <p:nvSpPr>
          <p:cNvPr id="6" name="Foliennummernplatzhalter 5"/>
          <p:cNvSpPr>
            <a:spLocks noGrp="1"/>
          </p:cNvSpPr>
          <p:nvPr>
            <p:ph type="sldNum" sz="quarter" idx="4"/>
          </p:nvPr>
        </p:nvSpPr>
        <p:spPr>
          <a:xfrm>
            <a:off x="6858016" y="6572272"/>
            <a:ext cx="2133600" cy="293687"/>
          </a:xfrm>
          <a:prstGeom prst="rect">
            <a:avLst/>
          </a:prstGeom>
        </p:spPr>
        <p:txBody>
          <a:bodyPr vert="horz" lIns="91440" tIns="45720" rIns="91440" bIns="45720" rtlCol="0" anchor="ctr"/>
          <a:lstStyle>
            <a:lvl1pPr algn="r">
              <a:defRPr sz="1200">
                <a:solidFill>
                  <a:schemeClr val="bg1">
                    <a:lumMod val="95000"/>
                  </a:schemeClr>
                </a:solidFill>
              </a:defRPr>
            </a:lvl1pPr>
          </a:lstStyle>
          <a:p>
            <a:fld id="{2647CF9B-6304-4AB2-AA42-A5D925D0B094}" type="slidenum">
              <a:rPr lang="de-DE" smtClean="0"/>
              <a:pPr/>
              <a:t>‹#›</a:t>
            </a:fld>
            <a:endParaRPr lang="de-DE" dirty="0"/>
          </a:p>
        </p:txBody>
      </p:sp>
      <p:cxnSp>
        <p:nvCxnSpPr>
          <p:cNvPr id="13" name="Gerade Verbindung 12"/>
          <p:cNvCxnSpPr/>
          <p:nvPr userDrawn="1"/>
        </p:nvCxnSpPr>
        <p:spPr>
          <a:xfrm>
            <a:off x="2664032" y="1141396"/>
            <a:ext cx="6480000" cy="1588"/>
          </a:xfrm>
          <a:prstGeom prst="line">
            <a:avLst/>
          </a:prstGeom>
          <a:ln w="25400" cap="rnd">
            <a:solidFill>
              <a:srgbClr val="8C020F"/>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userDrawn="1"/>
        </p:nvCxnSpPr>
        <p:spPr>
          <a:xfrm>
            <a:off x="1928794" y="998520"/>
            <a:ext cx="7200000" cy="1588"/>
          </a:xfrm>
          <a:prstGeom prst="line">
            <a:avLst/>
          </a:prstGeom>
          <a:ln w="254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r" defTabSz="914400" rtl="0" eaLnBrk="1" latinLnBrk="0" hangingPunct="1">
        <a:spcBef>
          <a:spcPct val="0"/>
        </a:spcBef>
        <a:buNone/>
        <a:defRPr sz="4400" kern="1200">
          <a:solidFill>
            <a:schemeClr val="bg1">
              <a:lumMod val="9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solidFill>
          <a:srgbClr val="000000"/>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28662" y="2500306"/>
            <a:ext cx="7186634" cy="114300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4214818"/>
            <a:ext cx="8229600" cy="1911345"/>
          </a:xfrm>
          <a:prstGeom prst="rect">
            <a:avLst/>
          </a:prstGeom>
        </p:spPr>
        <p:txBody>
          <a:bodyPr vert="horz" lIns="91440" tIns="45720" rIns="91440" bIns="45720" rtlCol="0">
            <a:normAutofit/>
          </a:bodyPr>
          <a:lstStyle/>
          <a:p>
            <a:pPr lvl="0"/>
            <a:endParaRPr lang="de-DE" dirty="0"/>
          </a:p>
        </p:txBody>
      </p:sp>
      <p:sp>
        <p:nvSpPr>
          <p:cNvPr id="4" name="Datumsplatzhalter 3"/>
          <p:cNvSpPr>
            <a:spLocks noGrp="1"/>
          </p:cNvSpPr>
          <p:nvPr>
            <p:ph type="dt" sz="half" idx="2"/>
          </p:nvPr>
        </p:nvSpPr>
        <p:spPr>
          <a:xfrm>
            <a:off x="457200" y="6357958"/>
            <a:ext cx="2133600" cy="363517"/>
          </a:xfrm>
          <a:prstGeom prst="rect">
            <a:avLst/>
          </a:prstGeom>
        </p:spPr>
        <p:txBody>
          <a:bodyPr vert="horz" lIns="91440" tIns="45720" rIns="91440" bIns="45720" rtlCol="0" anchor="ctr"/>
          <a:lstStyle>
            <a:lvl1pPr algn="l">
              <a:defRPr sz="1200">
                <a:solidFill>
                  <a:schemeClr val="bg1">
                    <a:lumMod val="95000"/>
                  </a:schemeClr>
                </a:solidFill>
              </a:defRPr>
            </a:lvl1pPr>
          </a:lstStyle>
          <a:p>
            <a:r>
              <a:rPr lang="en-US" smtClean="0"/>
              <a:t>Katrin Dahl</a:t>
            </a:r>
            <a:endParaRPr lang="de-DE" dirty="0"/>
          </a:p>
        </p:txBody>
      </p:sp>
      <p:cxnSp>
        <p:nvCxnSpPr>
          <p:cNvPr id="12" name="Gerade Verbindung 11"/>
          <p:cNvCxnSpPr/>
          <p:nvPr userDrawn="1"/>
        </p:nvCxnSpPr>
        <p:spPr>
          <a:xfrm>
            <a:off x="0" y="6572272"/>
            <a:ext cx="9144000" cy="1588"/>
          </a:xfrm>
          <a:prstGeom prst="line">
            <a:avLst/>
          </a:prstGeom>
          <a:ln w="25400" cap="rnd">
            <a:solidFill>
              <a:srgbClr val="000066"/>
            </a:solidFill>
          </a:ln>
        </p:spPr>
        <p:style>
          <a:lnRef idx="1">
            <a:schemeClr val="accent1"/>
          </a:lnRef>
          <a:fillRef idx="0">
            <a:schemeClr val="accent1"/>
          </a:fillRef>
          <a:effectRef idx="0">
            <a:schemeClr val="accent1"/>
          </a:effectRef>
          <a:fontRef idx="minor">
            <a:schemeClr val="tx1"/>
          </a:fontRef>
        </p:style>
      </p:cxn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95000"/>
                  </a:schemeClr>
                </a:solidFill>
              </a:defRPr>
            </a:lvl1pPr>
          </a:lstStyle>
          <a:p>
            <a:r>
              <a:rPr lang="de-DE" smtClean="0"/>
              <a:t>Suspension Platform Interferometer</a:t>
            </a:r>
            <a:endParaRPr lang="de-DE" dirty="0"/>
          </a:p>
        </p:txBody>
      </p:sp>
      <p:sp>
        <p:nvSpPr>
          <p:cNvPr id="6" name="Foliennummernplatzhalter 5"/>
          <p:cNvSpPr>
            <a:spLocks noGrp="1"/>
          </p:cNvSpPr>
          <p:nvPr>
            <p:ph type="sldNum" sz="quarter" idx="4"/>
          </p:nvPr>
        </p:nvSpPr>
        <p:spPr>
          <a:xfrm>
            <a:off x="6553200" y="6564337"/>
            <a:ext cx="2133600" cy="365125"/>
          </a:xfrm>
          <a:prstGeom prst="rect">
            <a:avLst/>
          </a:prstGeom>
        </p:spPr>
        <p:txBody>
          <a:bodyPr vert="horz" lIns="91440" tIns="45720" rIns="91440" bIns="45720" rtlCol="0" anchor="ctr"/>
          <a:lstStyle>
            <a:lvl1pPr algn="r">
              <a:defRPr sz="1200">
                <a:solidFill>
                  <a:schemeClr val="bg1">
                    <a:lumMod val="95000"/>
                  </a:schemeClr>
                </a:solidFill>
              </a:defRPr>
            </a:lvl1pPr>
          </a:lstStyle>
          <a:p>
            <a:fld id="{2647CF9B-6304-4AB2-AA42-A5D925D0B094}" type="slidenum">
              <a:rPr lang="de-DE" smtClean="0"/>
              <a:pPr/>
              <a:t>‹#›</a:t>
            </a:fld>
            <a:endParaRPr lang="de-DE"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bg1">
              <a:lumMod val="9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200"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feld 23"/>
          <p:cNvSpPr txBox="1"/>
          <p:nvPr/>
        </p:nvSpPr>
        <p:spPr>
          <a:xfrm>
            <a:off x="6429388" y="6572272"/>
            <a:ext cx="2643206" cy="246221"/>
          </a:xfrm>
          <a:prstGeom prst="rect">
            <a:avLst/>
          </a:prstGeom>
          <a:noFill/>
        </p:spPr>
        <p:txBody>
          <a:bodyPr wrap="square" rtlCol="0">
            <a:spAutoFit/>
          </a:bodyPr>
          <a:lstStyle/>
          <a:p>
            <a:r>
              <a:rPr lang="en-GB" sz="1000" dirty="0" smtClean="0">
                <a:solidFill>
                  <a:schemeClr val="bg1"/>
                </a:solidFill>
              </a:rPr>
              <a:t>January 2010 – GEO-ISC </a:t>
            </a:r>
            <a:r>
              <a:rPr lang="en-GB" sz="1000" dirty="0" err="1" smtClean="0">
                <a:solidFill>
                  <a:schemeClr val="bg1"/>
                </a:solidFill>
              </a:rPr>
              <a:t>KickOff</a:t>
            </a:r>
            <a:r>
              <a:rPr lang="en-GB" sz="1000" dirty="0" smtClean="0">
                <a:solidFill>
                  <a:schemeClr val="bg1"/>
                </a:solidFill>
              </a:rPr>
              <a:t> meeting</a:t>
            </a:r>
            <a:endParaRPr lang="en-GB" sz="1000" dirty="0">
              <a:solidFill>
                <a:schemeClr val="bg1"/>
              </a:solidFill>
            </a:endParaRPr>
          </a:p>
        </p:txBody>
      </p:sp>
      <p:pic>
        <p:nvPicPr>
          <p:cNvPr id="22" name="Picture 60" descr="luh_logo_rgb_long [Converted]"/>
          <p:cNvPicPr>
            <a:picLocks noChangeAspect="1" noChangeArrowheads="1"/>
          </p:cNvPicPr>
          <p:nvPr/>
        </p:nvPicPr>
        <p:blipFill>
          <a:blip r:embed="rId2" cstate="print"/>
          <a:srcRect/>
          <a:stretch>
            <a:fillRect/>
          </a:stretch>
        </p:blipFill>
        <p:spPr bwMode="auto">
          <a:xfrm>
            <a:off x="6429388" y="142838"/>
            <a:ext cx="2618636" cy="754416"/>
          </a:xfrm>
          <a:prstGeom prst="rect">
            <a:avLst/>
          </a:prstGeom>
          <a:noFill/>
        </p:spPr>
      </p:pic>
      <p:sp>
        <p:nvSpPr>
          <p:cNvPr id="23" name="Text Box 1"/>
          <p:cNvSpPr txBox="1">
            <a:spLocks noChangeArrowheads="1"/>
          </p:cNvSpPr>
          <p:nvPr/>
        </p:nvSpPr>
        <p:spPr bwMode="auto">
          <a:xfrm>
            <a:off x="4429124" y="6143644"/>
            <a:ext cx="4714876" cy="428628"/>
          </a:xfrm>
          <a:prstGeom prst="rect">
            <a:avLst/>
          </a:prstGeom>
          <a:gradFill flip="none" rotWithShape="1">
            <a:gsLst>
              <a:gs pos="59000">
                <a:srgbClr val="000066"/>
              </a:gs>
              <a:gs pos="16000">
                <a:srgbClr val="1E2354">
                  <a:alpha val="43000"/>
                </a:srgbClr>
              </a:gs>
              <a:gs pos="16000">
                <a:srgbClr val="1E2354">
                  <a:alpha val="43000"/>
                </a:srgbClr>
              </a:gs>
              <a:gs pos="100000">
                <a:schemeClr val="accent1">
                  <a:tint val="44500"/>
                  <a:satMod val="160000"/>
                  <a:alpha val="0"/>
                </a:schemeClr>
              </a:gs>
              <a:gs pos="100000">
                <a:schemeClr val="accent1">
                  <a:tint val="23500"/>
                  <a:satMod val="160000"/>
                </a:schemeClr>
              </a:gs>
            </a:gsLst>
            <a:lin ang="10800000" scaled="0"/>
            <a:tileRect/>
          </a:gradFill>
          <a:ln w="9525">
            <a:noFill/>
            <a:round/>
            <a:headEnd/>
            <a:tailEnd/>
          </a:ln>
        </p:spPr>
        <p:txBody>
          <a:bodyPr lIns="90000" tIns="46800" rIns="90000" bIns="46800" anchor="ctr"/>
          <a:lstStyle/>
          <a:p>
            <a:pPr algn="r" defTabSz="449263">
              <a:buClr>
                <a:srgbClr val="3333CC"/>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000" dirty="0" smtClean="0">
                <a:solidFill>
                  <a:schemeClr val="bg2">
                    <a:lumMod val="90000"/>
                  </a:schemeClr>
                </a:solidFill>
                <a:latin typeface="+mj-lt"/>
              </a:rPr>
              <a:t>Christian </a:t>
            </a:r>
            <a:r>
              <a:rPr lang="en-GB" sz="2000" dirty="0" err="1" smtClean="0">
                <a:solidFill>
                  <a:schemeClr val="bg2">
                    <a:lumMod val="90000"/>
                  </a:schemeClr>
                </a:solidFill>
                <a:latin typeface="+mj-lt"/>
              </a:rPr>
              <a:t>Gräf</a:t>
            </a:r>
            <a:r>
              <a:rPr lang="en-GB" sz="2000" dirty="0" smtClean="0">
                <a:solidFill>
                  <a:schemeClr val="bg2">
                    <a:lumMod val="90000"/>
                  </a:schemeClr>
                </a:solidFill>
                <a:latin typeface="+mj-lt"/>
              </a:rPr>
              <a:t>, AEI 10 m Prototype Team</a:t>
            </a:r>
            <a:endParaRPr lang="en-GB" sz="1600" dirty="0" smtClean="0">
              <a:solidFill>
                <a:schemeClr val="bg2">
                  <a:lumMod val="90000"/>
                </a:schemeClr>
              </a:solidFill>
              <a:latin typeface="+mj-lt"/>
            </a:endParaRPr>
          </a:p>
        </p:txBody>
      </p:sp>
      <p:pic>
        <p:nvPicPr>
          <p:cNvPr id="631809" name="Picture 1" descr="C:\Users\Christian\Desktop\WarmesLeuchtenX2.jpg"/>
          <p:cNvPicPr>
            <a:picLocks noChangeAspect="1" noChangeArrowheads="1"/>
          </p:cNvPicPr>
          <p:nvPr/>
        </p:nvPicPr>
        <p:blipFill>
          <a:blip r:embed="rId3" cstate="print"/>
          <a:srcRect l="3342" r="18016"/>
          <a:stretch>
            <a:fillRect/>
          </a:stretch>
        </p:blipFill>
        <p:spPr bwMode="auto">
          <a:xfrm>
            <a:off x="-102623" y="1142984"/>
            <a:ext cx="9353068" cy="4980432"/>
          </a:xfrm>
          <a:prstGeom prst="rect">
            <a:avLst/>
          </a:prstGeom>
          <a:ln>
            <a:noFill/>
          </a:ln>
          <a:effectLst>
            <a:softEdge rad="112500"/>
          </a:effectLst>
        </p:spPr>
      </p:pic>
      <p:sp>
        <p:nvSpPr>
          <p:cNvPr id="12" name="Text Box 1"/>
          <p:cNvSpPr txBox="1">
            <a:spLocks noChangeArrowheads="1"/>
          </p:cNvSpPr>
          <p:nvPr/>
        </p:nvSpPr>
        <p:spPr bwMode="auto">
          <a:xfrm>
            <a:off x="-32" y="1285860"/>
            <a:ext cx="9144032" cy="2000264"/>
          </a:xfrm>
          <a:prstGeom prst="rect">
            <a:avLst/>
          </a:prstGeom>
          <a:gradFill flip="none" rotWithShape="1">
            <a:gsLst>
              <a:gs pos="59000">
                <a:srgbClr val="000066">
                  <a:alpha val="85000"/>
                </a:srgbClr>
              </a:gs>
              <a:gs pos="100000">
                <a:schemeClr val="accent1">
                  <a:tint val="44500"/>
                  <a:satMod val="160000"/>
                  <a:alpha val="0"/>
                </a:schemeClr>
              </a:gs>
              <a:gs pos="100000">
                <a:schemeClr val="accent1">
                  <a:tint val="23500"/>
                  <a:satMod val="160000"/>
                </a:schemeClr>
              </a:gs>
            </a:gsLst>
            <a:lin ang="0" scaled="1"/>
            <a:tileRect/>
          </a:gradFill>
          <a:ln w="9525">
            <a:noFill/>
            <a:round/>
            <a:headEnd/>
            <a:tailEnd/>
          </a:ln>
        </p:spPr>
        <p:txBody>
          <a:bodyPr lIns="90000" tIns="46800" rIns="90000" bIns="46800" anchor="ctr"/>
          <a:lstStyle/>
          <a:p>
            <a:pPr defTabSz="449263">
              <a:buClr>
                <a:srgbClr val="3333CC"/>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4400" dirty="0" smtClean="0">
                <a:solidFill>
                  <a:schemeClr val="bg1"/>
                </a:solidFill>
                <a:latin typeface="+mj-lt"/>
              </a:rPr>
              <a:t>State-of-the-art digital control: Introducing LIGO CDS</a:t>
            </a:r>
            <a:endParaRPr lang="en-GB" sz="2000" dirty="0" smtClean="0">
              <a:solidFill>
                <a:schemeClr val="bg1"/>
              </a:solidFill>
              <a:latin typeface="+mj-lt"/>
            </a:endParaRPr>
          </a:p>
          <a:p>
            <a:pPr defTabSz="449263">
              <a:buClr>
                <a:srgbClr val="3333CC"/>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sz="1600" dirty="0" smtClean="0">
              <a:solidFill>
                <a:schemeClr val="bg2">
                  <a:lumMod val="90000"/>
                </a:schemeClr>
              </a:solidFill>
              <a:latin typeface="+mj-lt"/>
            </a:endParaRPr>
          </a:p>
        </p:txBody>
      </p:sp>
      <p:pic>
        <p:nvPicPr>
          <p:cNvPr id="19" name="Picture 16"/>
          <p:cNvPicPr>
            <a:picLocks noChangeAspect="1" noChangeArrowheads="1"/>
          </p:cNvPicPr>
          <p:nvPr/>
        </p:nvPicPr>
        <p:blipFill>
          <a:blip r:embed="rId4" cstate="print"/>
          <a:stretch>
            <a:fillRect/>
          </a:stretch>
        </p:blipFill>
        <p:spPr bwMode="auto">
          <a:xfrm>
            <a:off x="206560" y="214290"/>
            <a:ext cx="1293606" cy="1437340"/>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EPICS and its role for the CDS</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10</a:t>
            </a:fld>
            <a:endParaRPr lang="de-DE" dirty="0"/>
          </a:p>
        </p:txBody>
      </p:sp>
      <p:sp>
        <p:nvSpPr>
          <p:cNvPr id="5" name="Content Placeholder 2"/>
          <p:cNvSpPr>
            <a:spLocks noGrp="1"/>
          </p:cNvSpPr>
          <p:nvPr>
            <p:ph idx="1"/>
          </p:nvPr>
        </p:nvSpPr>
        <p:spPr>
          <a:xfrm>
            <a:off x="457200" y="1600200"/>
            <a:ext cx="4900618" cy="4757758"/>
          </a:xfrm>
        </p:spPr>
        <p:txBody>
          <a:bodyPr>
            <a:normAutofit fontScale="85000" lnSpcReduction="20000"/>
          </a:bodyPr>
          <a:lstStyle/>
          <a:p>
            <a:pPr>
              <a:buNone/>
            </a:pPr>
            <a:r>
              <a:rPr lang="de-DE" b="1" u="sng" dirty="0" smtClean="0"/>
              <a:t>E</a:t>
            </a:r>
            <a:r>
              <a:rPr lang="de-DE" dirty="0" smtClean="0"/>
              <a:t>xperimental </a:t>
            </a:r>
            <a:r>
              <a:rPr lang="de-DE" b="1" u="sng" dirty="0" smtClean="0"/>
              <a:t>P</a:t>
            </a:r>
            <a:r>
              <a:rPr lang="de-DE" dirty="0" smtClean="0"/>
              <a:t>hysics and </a:t>
            </a:r>
            <a:r>
              <a:rPr lang="de-DE" b="1" u="sng" dirty="0" smtClean="0"/>
              <a:t>I</a:t>
            </a:r>
            <a:r>
              <a:rPr lang="de-DE" dirty="0" smtClean="0"/>
              <a:t>ndustrial </a:t>
            </a:r>
            <a:r>
              <a:rPr lang="de-DE" b="1" u="sng" dirty="0" smtClean="0"/>
              <a:t>C</a:t>
            </a:r>
            <a:r>
              <a:rPr lang="de-DE" dirty="0" smtClean="0"/>
              <a:t>ontrol </a:t>
            </a:r>
            <a:r>
              <a:rPr lang="de-DE" b="1" u="sng" dirty="0" smtClean="0"/>
              <a:t>S</a:t>
            </a:r>
            <a:r>
              <a:rPr lang="de-DE" dirty="0" smtClean="0"/>
              <a:t>ystem</a:t>
            </a:r>
          </a:p>
          <a:p>
            <a:pPr>
              <a:buNone/>
            </a:pPr>
            <a:endParaRPr lang="de-DE" dirty="0" smtClean="0"/>
          </a:p>
          <a:p>
            <a:r>
              <a:rPr lang="de-DE" dirty="0" smtClean="0"/>
              <a:t>Originally developed by the particle accelerator community</a:t>
            </a:r>
          </a:p>
          <a:p>
            <a:r>
              <a:rPr lang="de-DE" dirty="0" smtClean="0"/>
              <a:t>Control system architecture</a:t>
            </a:r>
          </a:p>
          <a:p>
            <a:r>
              <a:rPr lang="de-DE" dirty="0" smtClean="0"/>
              <a:t>Collection of software tools</a:t>
            </a:r>
          </a:p>
          <a:p>
            <a:r>
              <a:rPr lang="de-DE" dirty="0" smtClean="0"/>
              <a:t>Open source software, well maintained, many bugs fixed</a:t>
            </a:r>
          </a:p>
          <a:p>
            <a:r>
              <a:rPr lang="de-DE" dirty="0" smtClean="0"/>
              <a:t>In CDS: User interaction with the RT kernel module via shared memory</a:t>
            </a:r>
          </a:p>
          <a:p>
            <a:endParaRPr lang="de-DE" dirty="0" smtClean="0"/>
          </a:p>
          <a:p>
            <a:endParaRPr lang="de-DE" dirty="0"/>
          </a:p>
        </p:txBody>
      </p:sp>
      <p:grpSp>
        <p:nvGrpSpPr>
          <p:cNvPr id="20" name="Group 19"/>
          <p:cNvGrpSpPr/>
          <p:nvPr/>
        </p:nvGrpSpPr>
        <p:grpSpPr>
          <a:xfrm>
            <a:off x="6000760" y="1643050"/>
            <a:ext cx="2786082" cy="1143008"/>
            <a:chOff x="6000760" y="1714488"/>
            <a:chExt cx="2786082" cy="1143008"/>
          </a:xfrm>
        </p:grpSpPr>
        <p:sp>
          <p:nvSpPr>
            <p:cNvPr id="9" name="Rounded Rectangle 8"/>
            <p:cNvSpPr/>
            <p:nvPr/>
          </p:nvSpPr>
          <p:spPr>
            <a:xfrm>
              <a:off x="6000760" y="1714488"/>
              <a:ext cx="2786082" cy="1143008"/>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5" name="TextBox 14"/>
            <p:cNvSpPr txBox="1"/>
            <p:nvPr/>
          </p:nvSpPr>
          <p:spPr>
            <a:xfrm>
              <a:off x="6143639" y="178592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RT kernel</a:t>
              </a:r>
            </a:p>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module</a:t>
              </a:r>
            </a:p>
          </p:txBody>
        </p:sp>
      </p:grpSp>
      <p:sp>
        <p:nvSpPr>
          <p:cNvPr id="16" name="TextBox 15"/>
          <p:cNvSpPr txBox="1"/>
          <p:nvPr/>
        </p:nvSpPr>
        <p:spPr>
          <a:xfrm>
            <a:off x="6572264" y="1285860"/>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“Kernel space“</a:t>
            </a:r>
          </a:p>
        </p:txBody>
      </p:sp>
      <p:sp>
        <p:nvSpPr>
          <p:cNvPr id="17" name="TextBox 16"/>
          <p:cNvSpPr txBox="1"/>
          <p:nvPr/>
        </p:nvSpPr>
        <p:spPr>
          <a:xfrm>
            <a:off x="6715141" y="6029286"/>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“User space“</a:t>
            </a:r>
          </a:p>
        </p:txBody>
      </p:sp>
      <p:grpSp>
        <p:nvGrpSpPr>
          <p:cNvPr id="3" name="Group 19"/>
          <p:cNvGrpSpPr/>
          <p:nvPr/>
        </p:nvGrpSpPr>
        <p:grpSpPr>
          <a:xfrm>
            <a:off x="6000760" y="4929198"/>
            <a:ext cx="2786082" cy="1143008"/>
            <a:chOff x="6000760" y="4929198"/>
            <a:chExt cx="2786082" cy="1143008"/>
          </a:xfrm>
        </p:grpSpPr>
        <p:sp>
          <p:nvSpPr>
            <p:cNvPr id="11" name="Rounded Rectangle 10"/>
            <p:cNvSpPr/>
            <p:nvPr/>
          </p:nvSpPr>
          <p:spPr>
            <a:xfrm>
              <a:off x="6000760" y="4929198"/>
              <a:ext cx="2786082" cy="1143008"/>
            </a:xfrm>
            <a:prstGeom prst="roundRect">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8" name="TextBox 17"/>
            <p:cNvSpPr txBox="1"/>
            <p:nvPr/>
          </p:nvSpPr>
          <p:spPr>
            <a:xfrm>
              <a:off x="6143636" y="500063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User application</a:t>
              </a:r>
            </a:p>
          </p:txBody>
        </p:sp>
      </p:grpSp>
      <p:grpSp>
        <p:nvGrpSpPr>
          <p:cNvPr id="19" name="Group 18"/>
          <p:cNvGrpSpPr/>
          <p:nvPr/>
        </p:nvGrpSpPr>
        <p:grpSpPr>
          <a:xfrm>
            <a:off x="6000760" y="3429000"/>
            <a:ext cx="2928955" cy="857256"/>
            <a:chOff x="6000760" y="3429000"/>
            <a:chExt cx="2928955" cy="857256"/>
          </a:xfrm>
        </p:grpSpPr>
        <p:sp>
          <p:nvSpPr>
            <p:cNvPr id="13" name="Rounded Rectangle 12"/>
            <p:cNvSpPr/>
            <p:nvPr/>
          </p:nvSpPr>
          <p:spPr>
            <a:xfrm>
              <a:off x="6000760" y="3429000"/>
              <a:ext cx="2786082" cy="857256"/>
            </a:xfrm>
            <a:prstGeom prst="roundRect">
              <a:avLst/>
            </a:prstGeom>
            <a:solidFill>
              <a:srgbClr val="FFC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4" name="TextBox 13"/>
            <p:cNvSpPr txBox="1"/>
            <p:nvPr/>
          </p:nvSpPr>
          <p:spPr>
            <a:xfrm>
              <a:off x="6000760" y="3571876"/>
              <a:ext cx="2928955" cy="523220"/>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Shared Memory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EPICS and its role for the CDS</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11</a:t>
            </a:fld>
            <a:endParaRPr lang="de-DE" dirty="0"/>
          </a:p>
        </p:txBody>
      </p:sp>
      <p:sp>
        <p:nvSpPr>
          <p:cNvPr id="5" name="Content Placeholder 2"/>
          <p:cNvSpPr>
            <a:spLocks noGrp="1"/>
          </p:cNvSpPr>
          <p:nvPr>
            <p:ph idx="1"/>
          </p:nvPr>
        </p:nvSpPr>
        <p:spPr>
          <a:xfrm>
            <a:off x="457200" y="1600200"/>
            <a:ext cx="4900618" cy="4757758"/>
          </a:xfrm>
        </p:spPr>
        <p:txBody>
          <a:bodyPr>
            <a:normAutofit fontScale="85000" lnSpcReduction="20000"/>
          </a:bodyPr>
          <a:lstStyle/>
          <a:p>
            <a:pPr>
              <a:buNone/>
            </a:pPr>
            <a:r>
              <a:rPr lang="de-DE" b="1" u="sng" dirty="0" smtClean="0"/>
              <a:t>E</a:t>
            </a:r>
            <a:r>
              <a:rPr lang="de-DE" dirty="0" smtClean="0"/>
              <a:t>xperimental </a:t>
            </a:r>
            <a:r>
              <a:rPr lang="de-DE" b="1" u="sng" dirty="0" smtClean="0"/>
              <a:t>P</a:t>
            </a:r>
            <a:r>
              <a:rPr lang="de-DE" dirty="0" smtClean="0"/>
              <a:t>hysics and </a:t>
            </a:r>
            <a:r>
              <a:rPr lang="de-DE" b="1" u="sng" dirty="0" smtClean="0"/>
              <a:t>I</a:t>
            </a:r>
            <a:r>
              <a:rPr lang="de-DE" dirty="0" smtClean="0"/>
              <a:t>ndustrial </a:t>
            </a:r>
            <a:r>
              <a:rPr lang="de-DE" b="1" u="sng" dirty="0" smtClean="0"/>
              <a:t>C</a:t>
            </a:r>
            <a:r>
              <a:rPr lang="de-DE" dirty="0" smtClean="0"/>
              <a:t>ontrol </a:t>
            </a:r>
            <a:r>
              <a:rPr lang="de-DE" b="1" u="sng" dirty="0" smtClean="0"/>
              <a:t>S</a:t>
            </a:r>
            <a:r>
              <a:rPr lang="de-DE" dirty="0" smtClean="0"/>
              <a:t>ystem</a:t>
            </a:r>
          </a:p>
          <a:p>
            <a:pPr>
              <a:buNone/>
            </a:pPr>
            <a:endParaRPr lang="de-DE" dirty="0" smtClean="0"/>
          </a:p>
          <a:p>
            <a:r>
              <a:rPr lang="de-DE" dirty="0" smtClean="0"/>
              <a:t>Originally developed by the particle accelerator community</a:t>
            </a:r>
          </a:p>
          <a:p>
            <a:r>
              <a:rPr lang="de-DE" dirty="0" smtClean="0"/>
              <a:t>Control system architecture</a:t>
            </a:r>
          </a:p>
          <a:p>
            <a:r>
              <a:rPr lang="de-DE" dirty="0" smtClean="0"/>
              <a:t>Collection of software tools</a:t>
            </a:r>
          </a:p>
          <a:p>
            <a:r>
              <a:rPr lang="de-DE" dirty="0" smtClean="0"/>
              <a:t>Open source software, well maintained, many bugs fixed</a:t>
            </a:r>
          </a:p>
          <a:p>
            <a:r>
              <a:rPr lang="de-DE" dirty="0" smtClean="0"/>
              <a:t>In CDS: User interaction with the RT kernel module via shared memory</a:t>
            </a:r>
          </a:p>
          <a:p>
            <a:endParaRPr lang="de-DE" dirty="0" smtClean="0"/>
          </a:p>
          <a:p>
            <a:endParaRPr lang="de-DE" dirty="0"/>
          </a:p>
        </p:txBody>
      </p:sp>
      <p:sp>
        <p:nvSpPr>
          <p:cNvPr id="16" name="TextBox 15"/>
          <p:cNvSpPr txBox="1"/>
          <p:nvPr/>
        </p:nvSpPr>
        <p:spPr>
          <a:xfrm>
            <a:off x="6572264" y="1285860"/>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“Kernel space“</a:t>
            </a:r>
          </a:p>
        </p:txBody>
      </p:sp>
      <p:sp>
        <p:nvSpPr>
          <p:cNvPr id="17" name="TextBox 16"/>
          <p:cNvSpPr txBox="1"/>
          <p:nvPr/>
        </p:nvSpPr>
        <p:spPr>
          <a:xfrm>
            <a:off x="6715141" y="6029286"/>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“User space“</a:t>
            </a:r>
          </a:p>
        </p:txBody>
      </p:sp>
      <p:sp>
        <p:nvSpPr>
          <p:cNvPr id="19" name="Down Arrow 18"/>
          <p:cNvSpPr/>
          <p:nvPr/>
        </p:nvSpPr>
        <p:spPr>
          <a:xfrm rot="10800000">
            <a:off x="6500827" y="4286256"/>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Down Arrow 19"/>
          <p:cNvSpPr/>
          <p:nvPr/>
        </p:nvSpPr>
        <p:spPr>
          <a:xfrm rot="10800000">
            <a:off x="6500826" y="2813217"/>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own Arrow 20"/>
          <p:cNvSpPr/>
          <p:nvPr/>
        </p:nvSpPr>
        <p:spPr>
          <a:xfrm>
            <a:off x="7858148" y="2536518"/>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Down Arrow 21"/>
          <p:cNvSpPr/>
          <p:nvPr/>
        </p:nvSpPr>
        <p:spPr>
          <a:xfrm>
            <a:off x="7858148" y="4044783"/>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3" name="Group 22"/>
          <p:cNvGrpSpPr/>
          <p:nvPr/>
        </p:nvGrpSpPr>
        <p:grpSpPr>
          <a:xfrm>
            <a:off x="6000760" y="3429000"/>
            <a:ext cx="2928955" cy="857256"/>
            <a:chOff x="6000760" y="3429000"/>
            <a:chExt cx="2928955" cy="857256"/>
          </a:xfrm>
        </p:grpSpPr>
        <p:sp>
          <p:nvSpPr>
            <p:cNvPr id="13" name="Rounded Rectangle 12"/>
            <p:cNvSpPr/>
            <p:nvPr/>
          </p:nvSpPr>
          <p:spPr>
            <a:xfrm>
              <a:off x="6000760" y="3429000"/>
              <a:ext cx="2786082" cy="857256"/>
            </a:xfrm>
            <a:prstGeom prst="roundRect">
              <a:avLst/>
            </a:prstGeom>
            <a:solidFill>
              <a:srgbClr val="FFC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4" name="TextBox 13"/>
            <p:cNvSpPr txBox="1"/>
            <p:nvPr/>
          </p:nvSpPr>
          <p:spPr>
            <a:xfrm>
              <a:off x="6000760" y="3571876"/>
              <a:ext cx="2928955" cy="523220"/>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Shared Memory</a:t>
              </a:r>
            </a:p>
          </p:txBody>
        </p:sp>
      </p:grpSp>
      <p:grpSp>
        <p:nvGrpSpPr>
          <p:cNvPr id="3" name="Group 19"/>
          <p:cNvGrpSpPr/>
          <p:nvPr/>
        </p:nvGrpSpPr>
        <p:grpSpPr>
          <a:xfrm>
            <a:off x="6000760" y="4929198"/>
            <a:ext cx="2786082" cy="1143008"/>
            <a:chOff x="6000760" y="4929198"/>
            <a:chExt cx="2786082" cy="1143008"/>
          </a:xfrm>
        </p:grpSpPr>
        <p:sp>
          <p:nvSpPr>
            <p:cNvPr id="11" name="Rounded Rectangle 10"/>
            <p:cNvSpPr/>
            <p:nvPr/>
          </p:nvSpPr>
          <p:spPr>
            <a:xfrm>
              <a:off x="6000760" y="4929198"/>
              <a:ext cx="2786082" cy="1143008"/>
            </a:xfrm>
            <a:prstGeom prst="roundRect">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8" name="TextBox 17"/>
            <p:cNvSpPr txBox="1"/>
            <p:nvPr/>
          </p:nvSpPr>
          <p:spPr>
            <a:xfrm>
              <a:off x="6143636" y="500063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User application</a:t>
              </a:r>
            </a:p>
          </p:txBody>
        </p:sp>
      </p:grpSp>
      <p:grpSp>
        <p:nvGrpSpPr>
          <p:cNvPr id="24" name="Group 23"/>
          <p:cNvGrpSpPr/>
          <p:nvPr/>
        </p:nvGrpSpPr>
        <p:grpSpPr>
          <a:xfrm>
            <a:off x="6000760" y="1643050"/>
            <a:ext cx="2786082" cy="1143008"/>
            <a:chOff x="6000760" y="1714488"/>
            <a:chExt cx="2786082" cy="1143008"/>
          </a:xfrm>
        </p:grpSpPr>
        <p:sp>
          <p:nvSpPr>
            <p:cNvPr id="9" name="Rounded Rectangle 8"/>
            <p:cNvSpPr/>
            <p:nvPr/>
          </p:nvSpPr>
          <p:spPr>
            <a:xfrm>
              <a:off x="6000760" y="1714488"/>
              <a:ext cx="2786082" cy="1143008"/>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5" name="TextBox 14"/>
            <p:cNvSpPr txBox="1"/>
            <p:nvPr/>
          </p:nvSpPr>
          <p:spPr>
            <a:xfrm>
              <a:off x="6143639" y="178592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RT kernel</a:t>
              </a:r>
            </a:p>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module</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EPICS and its role for the CDS</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12</a:t>
            </a:fld>
            <a:endParaRPr lang="de-DE" dirty="0"/>
          </a:p>
        </p:txBody>
      </p:sp>
      <p:sp>
        <p:nvSpPr>
          <p:cNvPr id="5" name="Content Placeholder 2"/>
          <p:cNvSpPr>
            <a:spLocks noGrp="1"/>
          </p:cNvSpPr>
          <p:nvPr>
            <p:ph idx="1"/>
          </p:nvPr>
        </p:nvSpPr>
        <p:spPr>
          <a:xfrm>
            <a:off x="457200" y="1600200"/>
            <a:ext cx="4900618" cy="4757758"/>
          </a:xfrm>
        </p:spPr>
        <p:txBody>
          <a:bodyPr>
            <a:normAutofit fontScale="85000" lnSpcReduction="20000"/>
          </a:bodyPr>
          <a:lstStyle/>
          <a:p>
            <a:pPr>
              <a:buNone/>
            </a:pPr>
            <a:r>
              <a:rPr lang="de-DE" b="1" u="sng" dirty="0" smtClean="0"/>
              <a:t>E</a:t>
            </a:r>
            <a:r>
              <a:rPr lang="de-DE" dirty="0" smtClean="0"/>
              <a:t>xperimental </a:t>
            </a:r>
            <a:r>
              <a:rPr lang="de-DE" b="1" u="sng" dirty="0" smtClean="0"/>
              <a:t>P</a:t>
            </a:r>
            <a:r>
              <a:rPr lang="de-DE" dirty="0" smtClean="0"/>
              <a:t>hysics and </a:t>
            </a:r>
            <a:r>
              <a:rPr lang="de-DE" b="1" u="sng" dirty="0" smtClean="0"/>
              <a:t>I</a:t>
            </a:r>
            <a:r>
              <a:rPr lang="de-DE" dirty="0" smtClean="0"/>
              <a:t>ndustrial </a:t>
            </a:r>
            <a:r>
              <a:rPr lang="de-DE" b="1" u="sng" dirty="0" smtClean="0"/>
              <a:t>C</a:t>
            </a:r>
            <a:r>
              <a:rPr lang="de-DE" dirty="0" smtClean="0"/>
              <a:t>ontrol </a:t>
            </a:r>
            <a:r>
              <a:rPr lang="de-DE" b="1" u="sng" dirty="0" smtClean="0"/>
              <a:t>S</a:t>
            </a:r>
            <a:r>
              <a:rPr lang="de-DE" dirty="0" smtClean="0"/>
              <a:t>ystem</a:t>
            </a:r>
          </a:p>
          <a:p>
            <a:pPr>
              <a:buNone/>
            </a:pPr>
            <a:endParaRPr lang="de-DE" dirty="0" smtClean="0"/>
          </a:p>
          <a:p>
            <a:r>
              <a:rPr lang="de-DE" dirty="0" smtClean="0"/>
              <a:t>Originally developed by the particle accelerator community</a:t>
            </a:r>
          </a:p>
          <a:p>
            <a:r>
              <a:rPr lang="de-DE" dirty="0" smtClean="0"/>
              <a:t>Control system architecture</a:t>
            </a:r>
          </a:p>
          <a:p>
            <a:r>
              <a:rPr lang="de-DE" dirty="0" smtClean="0"/>
              <a:t>Collection of software tools</a:t>
            </a:r>
          </a:p>
          <a:p>
            <a:r>
              <a:rPr lang="de-DE" dirty="0" smtClean="0"/>
              <a:t>Open source software, well maintained, many bugs fixed</a:t>
            </a:r>
          </a:p>
          <a:p>
            <a:r>
              <a:rPr lang="de-DE" dirty="0" smtClean="0"/>
              <a:t>In CDS: User interaction with the RT kernel module via shared memory</a:t>
            </a:r>
          </a:p>
          <a:p>
            <a:endParaRPr lang="de-DE" dirty="0" smtClean="0"/>
          </a:p>
          <a:p>
            <a:endParaRPr lang="de-DE" dirty="0"/>
          </a:p>
        </p:txBody>
      </p:sp>
      <p:sp>
        <p:nvSpPr>
          <p:cNvPr id="16" name="TextBox 15"/>
          <p:cNvSpPr txBox="1"/>
          <p:nvPr/>
        </p:nvSpPr>
        <p:spPr>
          <a:xfrm>
            <a:off x="6572264" y="1285860"/>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“Kernel space“</a:t>
            </a:r>
          </a:p>
        </p:txBody>
      </p:sp>
      <p:sp>
        <p:nvSpPr>
          <p:cNvPr id="17" name="TextBox 16"/>
          <p:cNvSpPr txBox="1"/>
          <p:nvPr/>
        </p:nvSpPr>
        <p:spPr>
          <a:xfrm>
            <a:off x="6715141" y="6029286"/>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“User space“</a:t>
            </a:r>
          </a:p>
        </p:txBody>
      </p:sp>
      <p:sp>
        <p:nvSpPr>
          <p:cNvPr id="19" name="Down Arrow 18"/>
          <p:cNvSpPr/>
          <p:nvPr/>
        </p:nvSpPr>
        <p:spPr>
          <a:xfrm rot="10800000">
            <a:off x="6500827" y="4286256"/>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Down Arrow 19"/>
          <p:cNvSpPr/>
          <p:nvPr/>
        </p:nvSpPr>
        <p:spPr>
          <a:xfrm rot="10800000">
            <a:off x="6500826" y="2813217"/>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Down Arrow 20"/>
          <p:cNvSpPr/>
          <p:nvPr/>
        </p:nvSpPr>
        <p:spPr>
          <a:xfrm>
            <a:off x="7858148" y="2536518"/>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Down Arrow 21"/>
          <p:cNvSpPr/>
          <p:nvPr/>
        </p:nvSpPr>
        <p:spPr>
          <a:xfrm>
            <a:off x="7858148" y="4044783"/>
            <a:ext cx="357190" cy="84918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oup 22"/>
          <p:cNvGrpSpPr/>
          <p:nvPr/>
        </p:nvGrpSpPr>
        <p:grpSpPr>
          <a:xfrm>
            <a:off x="6000760" y="3429000"/>
            <a:ext cx="2928955" cy="857256"/>
            <a:chOff x="6000760" y="3429000"/>
            <a:chExt cx="2928955" cy="857256"/>
          </a:xfrm>
        </p:grpSpPr>
        <p:sp>
          <p:nvSpPr>
            <p:cNvPr id="13" name="Rounded Rectangle 12"/>
            <p:cNvSpPr/>
            <p:nvPr/>
          </p:nvSpPr>
          <p:spPr>
            <a:xfrm>
              <a:off x="6000760" y="3429000"/>
              <a:ext cx="2786082" cy="857256"/>
            </a:xfrm>
            <a:prstGeom prst="roundRect">
              <a:avLst/>
            </a:prstGeom>
            <a:solidFill>
              <a:srgbClr val="FFC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4" name="TextBox 13"/>
            <p:cNvSpPr txBox="1"/>
            <p:nvPr/>
          </p:nvSpPr>
          <p:spPr>
            <a:xfrm>
              <a:off x="6000760" y="3571876"/>
              <a:ext cx="2928955" cy="523220"/>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Shared Memory</a:t>
              </a:r>
            </a:p>
          </p:txBody>
        </p:sp>
      </p:grpSp>
      <p:grpSp>
        <p:nvGrpSpPr>
          <p:cNvPr id="6" name="Group 19"/>
          <p:cNvGrpSpPr/>
          <p:nvPr/>
        </p:nvGrpSpPr>
        <p:grpSpPr>
          <a:xfrm>
            <a:off x="6000760" y="4929198"/>
            <a:ext cx="2786082" cy="1143008"/>
            <a:chOff x="6000760" y="4929198"/>
            <a:chExt cx="2786082" cy="1143008"/>
          </a:xfrm>
        </p:grpSpPr>
        <p:sp>
          <p:nvSpPr>
            <p:cNvPr id="11" name="Rounded Rectangle 10"/>
            <p:cNvSpPr/>
            <p:nvPr/>
          </p:nvSpPr>
          <p:spPr>
            <a:xfrm>
              <a:off x="6000760" y="4929198"/>
              <a:ext cx="2786082" cy="1143008"/>
            </a:xfrm>
            <a:prstGeom prst="roundRect">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8" name="TextBox 17"/>
            <p:cNvSpPr txBox="1"/>
            <p:nvPr/>
          </p:nvSpPr>
          <p:spPr>
            <a:xfrm>
              <a:off x="6143636" y="500063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EPICS</a:t>
              </a:r>
            </a:p>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Application</a:t>
              </a:r>
            </a:p>
          </p:txBody>
        </p:sp>
      </p:grpSp>
      <p:grpSp>
        <p:nvGrpSpPr>
          <p:cNvPr id="7" name="Group 23"/>
          <p:cNvGrpSpPr/>
          <p:nvPr/>
        </p:nvGrpSpPr>
        <p:grpSpPr>
          <a:xfrm>
            <a:off x="6000760" y="1643050"/>
            <a:ext cx="2786082" cy="1143008"/>
            <a:chOff x="6000760" y="1714488"/>
            <a:chExt cx="2786082" cy="1143008"/>
          </a:xfrm>
        </p:grpSpPr>
        <p:sp>
          <p:nvSpPr>
            <p:cNvPr id="9" name="Rounded Rectangle 8"/>
            <p:cNvSpPr/>
            <p:nvPr/>
          </p:nvSpPr>
          <p:spPr>
            <a:xfrm>
              <a:off x="6000760" y="1714488"/>
              <a:ext cx="2786082" cy="1143008"/>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5" name="TextBox 14"/>
            <p:cNvSpPr txBox="1"/>
            <p:nvPr/>
          </p:nvSpPr>
          <p:spPr>
            <a:xfrm>
              <a:off x="6143639" y="178592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RT module +</a:t>
              </a:r>
            </a:p>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EPICS “plug in“</a:t>
              </a: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290" y="285728"/>
            <a:ext cx="7615262" cy="725470"/>
          </a:xfrm>
        </p:spPr>
        <p:txBody>
          <a:bodyPr>
            <a:normAutofit fontScale="90000"/>
          </a:bodyPr>
          <a:lstStyle/>
          <a:p>
            <a:r>
              <a:rPr lang="de-DE" dirty="0" smtClean="0"/>
              <a:t>EPICS: structure and functionality</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13</a:t>
            </a:fld>
            <a:endParaRPr lang="de-DE" dirty="0"/>
          </a:p>
        </p:txBody>
      </p:sp>
      <p:pic>
        <p:nvPicPr>
          <p:cNvPr id="10" name="Picture 6" descr="logo_659x595"/>
          <p:cNvPicPr>
            <a:picLocks noChangeAspect="1" noChangeArrowheads="1"/>
          </p:cNvPicPr>
          <p:nvPr/>
        </p:nvPicPr>
        <p:blipFill>
          <a:blip r:embed="rId2" cstate="print"/>
          <a:srcRect/>
          <a:stretch>
            <a:fillRect/>
          </a:stretch>
        </p:blipFill>
        <p:spPr bwMode="auto">
          <a:xfrm>
            <a:off x="7603042" y="1357299"/>
            <a:ext cx="1255238" cy="1133333"/>
          </a:xfrm>
          <a:prstGeom prst="rect">
            <a:avLst/>
          </a:prstGeom>
          <a:solidFill>
            <a:schemeClr val="lt1"/>
          </a:solidFill>
          <a:ln>
            <a:solidFill>
              <a:schemeClr val="tx1"/>
            </a:solidFill>
          </a:ln>
          <a:effectLst>
            <a:glow rad="228600">
              <a:schemeClr val="bg1">
                <a:alpha val="40000"/>
              </a:schemeClr>
            </a:glow>
            <a:outerShdw dist="107763" sx="1000" sy="1000" algn="ctr" rotWithShape="0">
              <a:srgbClr val="808080"/>
            </a:outerShdw>
          </a:effectLst>
        </p:spPr>
      </p:pic>
      <p:grpSp>
        <p:nvGrpSpPr>
          <p:cNvPr id="3" name="Group 11"/>
          <p:cNvGrpSpPr/>
          <p:nvPr/>
        </p:nvGrpSpPr>
        <p:grpSpPr>
          <a:xfrm>
            <a:off x="5357818" y="2928934"/>
            <a:ext cx="3357586" cy="2215799"/>
            <a:chOff x="5357818" y="2999151"/>
            <a:chExt cx="3357586" cy="2215799"/>
          </a:xfrm>
        </p:grpSpPr>
        <p:pic>
          <p:nvPicPr>
            <p:cNvPr id="5" name="Picture 6" descr="logo_659x595"/>
            <p:cNvPicPr>
              <a:picLocks noChangeAspect="1" noChangeArrowheads="1"/>
            </p:cNvPicPr>
            <p:nvPr/>
          </p:nvPicPr>
          <p:blipFill>
            <a:blip r:embed="rId2" cstate="print"/>
            <a:srcRect t="26682"/>
            <a:stretch>
              <a:fillRect/>
            </a:stretch>
          </p:blipFill>
          <p:spPr bwMode="auto">
            <a:xfrm>
              <a:off x="5368102" y="2999151"/>
              <a:ext cx="3347302" cy="2215799"/>
            </a:xfrm>
            <a:prstGeom prst="rect">
              <a:avLst/>
            </a:prstGeom>
            <a:solidFill>
              <a:schemeClr val="lt1"/>
            </a:solidFill>
            <a:ln>
              <a:solidFill>
                <a:schemeClr val="tx1"/>
              </a:solidFill>
            </a:ln>
            <a:effectLst>
              <a:glow rad="228600">
                <a:schemeClr val="bg1">
                  <a:alpha val="40000"/>
                </a:schemeClr>
              </a:glow>
              <a:outerShdw dist="107763" sx="1000" sy="1000" algn="ctr" rotWithShape="0">
                <a:srgbClr val="808080"/>
              </a:outerShdw>
            </a:effectLst>
          </p:spPr>
        </p:pic>
        <p:sp>
          <p:nvSpPr>
            <p:cNvPr id="11" name="TextBox 10"/>
            <p:cNvSpPr txBox="1"/>
            <p:nvPr/>
          </p:nvSpPr>
          <p:spPr>
            <a:xfrm>
              <a:off x="5357818" y="4357694"/>
              <a:ext cx="1643074" cy="646331"/>
            </a:xfrm>
            <a:prstGeom prst="rect">
              <a:avLst/>
            </a:prstGeom>
            <a:noFill/>
          </p:spPr>
          <p:txBody>
            <a:bodyPr wrap="square" rtlCol="0">
              <a:spAutoFit/>
            </a:bodyPr>
            <a:lstStyle/>
            <a:p>
              <a:pPr algn="r"/>
              <a:r>
                <a:rPr lang="de-DE" dirty="0" smtClean="0"/>
                <a:t>Channel Access Servers</a:t>
              </a:r>
              <a:endParaRPr lang="de-DE" dirty="0"/>
            </a:p>
          </p:txBody>
        </p:sp>
        <p:sp>
          <p:nvSpPr>
            <p:cNvPr id="13" name="TextBox 12"/>
            <p:cNvSpPr txBox="1"/>
            <p:nvPr/>
          </p:nvSpPr>
          <p:spPr>
            <a:xfrm>
              <a:off x="7072330" y="3214686"/>
              <a:ext cx="1643074" cy="646331"/>
            </a:xfrm>
            <a:prstGeom prst="rect">
              <a:avLst/>
            </a:prstGeom>
            <a:noFill/>
          </p:spPr>
          <p:txBody>
            <a:bodyPr wrap="square" rtlCol="0">
              <a:spAutoFit/>
            </a:bodyPr>
            <a:lstStyle/>
            <a:p>
              <a:r>
                <a:rPr lang="de-DE" dirty="0" smtClean="0"/>
                <a:t>Channel Access Clients</a:t>
              </a:r>
              <a:endParaRPr lang="de-DE" dirty="0"/>
            </a:p>
          </p:txBody>
        </p:sp>
      </p:grpSp>
      <p:grpSp>
        <p:nvGrpSpPr>
          <p:cNvPr id="6" name="Group 16"/>
          <p:cNvGrpSpPr/>
          <p:nvPr/>
        </p:nvGrpSpPr>
        <p:grpSpPr>
          <a:xfrm>
            <a:off x="7041753" y="1643050"/>
            <a:ext cx="2030841" cy="1285884"/>
            <a:chOff x="7041753" y="1643050"/>
            <a:chExt cx="2030841" cy="1285884"/>
          </a:xfrm>
        </p:grpSpPr>
        <p:sp>
          <p:nvSpPr>
            <p:cNvPr id="14" name="Oval 13"/>
            <p:cNvSpPr/>
            <p:nvPr/>
          </p:nvSpPr>
          <p:spPr>
            <a:xfrm>
              <a:off x="7286644" y="1643050"/>
              <a:ext cx="1785950" cy="92869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Straight Arrow Connector 15"/>
            <p:cNvCxnSpPr>
              <a:stCxn id="14" idx="4"/>
            </p:cNvCxnSpPr>
            <p:nvPr/>
          </p:nvCxnSpPr>
          <p:spPr>
            <a:xfrm rot="5400000">
              <a:off x="7432091" y="2181406"/>
              <a:ext cx="357190" cy="11378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Content Placeholder 2"/>
          <p:cNvSpPr>
            <a:spLocks noGrp="1"/>
          </p:cNvSpPr>
          <p:nvPr>
            <p:ph idx="1"/>
          </p:nvPr>
        </p:nvSpPr>
        <p:spPr>
          <a:xfrm>
            <a:off x="457200" y="1600201"/>
            <a:ext cx="3900486" cy="4757757"/>
          </a:xfrm>
        </p:spPr>
        <p:txBody>
          <a:bodyPr>
            <a:normAutofit fontScale="77500" lnSpcReduction="20000"/>
          </a:bodyPr>
          <a:lstStyle/>
          <a:p>
            <a:r>
              <a:rPr lang="de-DE" dirty="0" smtClean="0"/>
              <a:t>Network based client/server communication system</a:t>
            </a:r>
          </a:p>
          <a:p>
            <a:endParaRPr lang="de-DE" dirty="0" smtClean="0"/>
          </a:p>
          <a:p>
            <a:r>
              <a:rPr lang="de-DE" dirty="0" smtClean="0"/>
              <a:t>„Channel Access“ communication protocol, via Ethernet</a:t>
            </a:r>
          </a:p>
          <a:p>
            <a:endParaRPr lang="de-DE" dirty="0" smtClean="0"/>
          </a:p>
          <a:p>
            <a:r>
              <a:rPr lang="de-DE" dirty="0" smtClean="0"/>
              <a:t>Almost freely scalable</a:t>
            </a:r>
          </a:p>
          <a:p>
            <a:endParaRPr lang="de-DE" dirty="0" smtClean="0"/>
          </a:p>
          <a:p>
            <a:r>
              <a:rPr lang="de-DE" dirty="0" smtClean="0"/>
              <a:t>Numerous APIs available for user application programming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animEffect transition="in" filter="fade">
                                      <p:cBhvr>
                                        <p:cTn id="11" dur="500"/>
                                        <p:tgtEl>
                                          <p:spTgt spid="18">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animEffect transition="in" filter="fade">
                                      <p:cBhvr>
                                        <p:cTn id="24" dur="500"/>
                                        <p:tgtEl>
                                          <p:spTgt spid="1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animEffect transition="in" filter="fade">
                                      <p:cBhvr>
                                        <p:cTn id="29"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descr="logo_659x595"/>
          <p:cNvPicPr>
            <a:picLocks noChangeAspect="1" noChangeArrowheads="1"/>
          </p:cNvPicPr>
          <p:nvPr/>
        </p:nvPicPr>
        <p:blipFill>
          <a:blip r:embed="rId2" cstate="print"/>
          <a:srcRect/>
          <a:stretch>
            <a:fillRect/>
          </a:stretch>
        </p:blipFill>
        <p:spPr bwMode="auto">
          <a:xfrm>
            <a:off x="7603042" y="1357299"/>
            <a:ext cx="1255238" cy="1133333"/>
          </a:xfrm>
          <a:prstGeom prst="rect">
            <a:avLst/>
          </a:prstGeom>
          <a:solidFill>
            <a:schemeClr val="lt1"/>
          </a:solidFill>
          <a:ln>
            <a:solidFill>
              <a:schemeClr val="tx1"/>
            </a:solidFill>
          </a:ln>
          <a:effectLst>
            <a:glow rad="228600">
              <a:schemeClr val="bg1">
                <a:alpha val="40000"/>
              </a:schemeClr>
            </a:glow>
            <a:outerShdw dist="107763" sx="1000" sy="1000" algn="ctr" rotWithShape="0">
              <a:srgbClr val="808080"/>
            </a:outerShdw>
          </a:effectLst>
        </p:spPr>
      </p:pic>
      <p:sp>
        <p:nvSpPr>
          <p:cNvPr id="2" name="Title 1"/>
          <p:cNvSpPr>
            <a:spLocks noGrp="1"/>
          </p:cNvSpPr>
          <p:nvPr>
            <p:ph type="title"/>
          </p:nvPr>
        </p:nvSpPr>
        <p:spPr/>
        <p:txBody>
          <a:bodyPr>
            <a:normAutofit fontScale="90000"/>
          </a:bodyPr>
          <a:lstStyle/>
          <a:p>
            <a:r>
              <a:rPr lang="de-DE" dirty="0" smtClean="0"/>
              <a:t>EPICS Channel Access example</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14</a:t>
            </a:fld>
            <a:endParaRPr lang="de-DE" dirty="0"/>
          </a:p>
        </p:txBody>
      </p:sp>
      <p:grpSp>
        <p:nvGrpSpPr>
          <p:cNvPr id="3" name="Group 11"/>
          <p:cNvGrpSpPr/>
          <p:nvPr/>
        </p:nvGrpSpPr>
        <p:grpSpPr>
          <a:xfrm>
            <a:off x="5357818" y="2928934"/>
            <a:ext cx="3357586" cy="2215799"/>
            <a:chOff x="5357818" y="2999151"/>
            <a:chExt cx="3357586" cy="2215799"/>
          </a:xfrm>
        </p:grpSpPr>
        <p:pic>
          <p:nvPicPr>
            <p:cNvPr id="5" name="Picture 6" descr="logo_659x595"/>
            <p:cNvPicPr>
              <a:picLocks noChangeAspect="1" noChangeArrowheads="1"/>
            </p:cNvPicPr>
            <p:nvPr/>
          </p:nvPicPr>
          <p:blipFill>
            <a:blip r:embed="rId2" cstate="print"/>
            <a:srcRect t="26682"/>
            <a:stretch>
              <a:fillRect/>
            </a:stretch>
          </p:blipFill>
          <p:spPr bwMode="auto">
            <a:xfrm>
              <a:off x="5368102" y="2999151"/>
              <a:ext cx="3347302" cy="2215799"/>
            </a:xfrm>
            <a:prstGeom prst="rect">
              <a:avLst/>
            </a:prstGeom>
            <a:solidFill>
              <a:schemeClr val="lt1"/>
            </a:solidFill>
            <a:ln>
              <a:solidFill>
                <a:schemeClr val="tx1"/>
              </a:solidFill>
            </a:ln>
            <a:effectLst>
              <a:glow rad="228600">
                <a:schemeClr val="bg1">
                  <a:alpha val="40000"/>
                </a:schemeClr>
              </a:glow>
              <a:outerShdw dist="107763" sx="1000" sy="1000" algn="ctr" rotWithShape="0">
                <a:srgbClr val="808080"/>
              </a:outerShdw>
            </a:effectLst>
          </p:spPr>
        </p:pic>
        <p:sp>
          <p:nvSpPr>
            <p:cNvPr id="11" name="TextBox 10"/>
            <p:cNvSpPr txBox="1"/>
            <p:nvPr/>
          </p:nvSpPr>
          <p:spPr>
            <a:xfrm>
              <a:off x="5357818" y="4357694"/>
              <a:ext cx="1643074" cy="646331"/>
            </a:xfrm>
            <a:prstGeom prst="rect">
              <a:avLst/>
            </a:prstGeom>
            <a:noFill/>
          </p:spPr>
          <p:txBody>
            <a:bodyPr wrap="square" rtlCol="0">
              <a:spAutoFit/>
            </a:bodyPr>
            <a:lstStyle/>
            <a:p>
              <a:pPr algn="r"/>
              <a:r>
                <a:rPr lang="de-DE" dirty="0" smtClean="0"/>
                <a:t>Channel Access Servers</a:t>
              </a:r>
              <a:endParaRPr lang="de-DE" dirty="0"/>
            </a:p>
          </p:txBody>
        </p:sp>
        <p:sp>
          <p:nvSpPr>
            <p:cNvPr id="13" name="TextBox 12"/>
            <p:cNvSpPr txBox="1"/>
            <p:nvPr/>
          </p:nvSpPr>
          <p:spPr>
            <a:xfrm>
              <a:off x="7072330" y="3214686"/>
              <a:ext cx="1643074" cy="646331"/>
            </a:xfrm>
            <a:prstGeom prst="rect">
              <a:avLst/>
            </a:prstGeom>
            <a:noFill/>
          </p:spPr>
          <p:txBody>
            <a:bodyPr wrap="square" rtlCol="0">
              <a:spAutoFit/>
            </a:bodyPr>
            <a:lstStyle/>
            <a:p>
              <a:r>
                <a:rPr lang="de-DE" dirty="0" smtClean="0"/>
                <a:t>Channel Access Clients</a:t>
              </a:r>
              <a:endParaRPr lang="de-DE" dirty="0"/>
            </a:p>
          </p:txBody>
        </p:sp>
      </p:grpSp>
      <p:sp>
        <p:nvSpPr>
          <p:cNvPr id="18" name="Content Placeholder 2"/>
          <p:cNvSpPr>
            <a:spLocks noGrp="1"/>
          </p:cNvSpPr>
          <p:nvPr>
            <p:ph idx="1"/>
          </p:nvPr>
        </p:nvSpPr>
        <p:spPr>
          <a:xfrm>
            <a:off x="214282" y="1600201"/>
            <a:ext cx="3686172" cy="5257799"/>
          </a:xfrm>
        </p:spPr>
        <p:txBody>
          <a:bodyPr>
            <a:normAutofit fontScale="77500" lnSpcReduction="20000"/>
          </a:bodyPr>
          <a:lstStyle/>
          <a:p>
            <a:r>
              <a:rPr lang="de-DE" dirty="0" smtClean="0"/>
              <a:t>CA servers hold “channel databases“</a:t>
            </a:r>
          </a:p>
          <a:p>
            <a:r>
              <a:rPr lang="de-DE" dirty="0" smtClean="0"/>
              <a:t>Unambiguous channel names, accessible from any client in the network</a:t>
            </a:r>
          </a:p>
          <a:p>
            <a:r>
              <a:rPr lang="de-DE" dirty="0" smtClean="0"/>
              <a:t>CA communication example:</a:t>
            </a:r>
          </a:p>
          <a:p>
            <a:pPr lvl="1"/>
            <a:r>
              <a:rPr lang="de-DE" dirty="0" smtClean="0"/>
              <a:t>Client sends requests as network broadcast messages</a:t>
            </a:r>
          </a:p>
          <a:p>
            <a:pPr lvl="1"/>
            <a:r>
              <a:rPr lang="de-DE" dirty="0" smtClean="0"/>
              <a:t>Server with corresponding data base entry acknowledges request and executes command</a:t>
            </a:r>
          </a:p>
          <a:p>
            <a:endParaRPr lang="de-DE" dirty="0" smtClean="0"/>
          </a:p>
        </p:txBody>
      </p:sp>
      <p:cxnSp>
        <p:nvCxnSpPr>
          <p:cNvPr id="17" name="Straight Arrow Connector 16"/>
          <p:cNvCxnSpPr/>
          <p:nvPr/>
        </p:nvCxnSpPr>
        <p:spPr>
          <a:xfrm rot="10800000" flipV="1">
            <a:off x="6095304" y="4626353"/>
            <a:ext cx="1193872" cy="1072551"/>
          </a:xfrm>
          <a:prstGeom prst="straightConnector1">
            <a:avLst/>
          </a:prstGeom>
          <a:ln w="44450">
            <a:solidFill>
              <a:schemeClr val="bg1"/>
            </a:solidFill>
            <a:headEnd type="oval"/>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Picture 2" descr="http://www.br-online.de/wissen-bildung/collegeradio/medien/ethik/aristoteles/bildarchiv/aristoteles_gross.jpg"/>
          <p:cNvPicPr>
            <a:picLocks noChangeAspect="1" noChangeArrowheads="1"/>
          </p:cNvPicPr>
          <p:nvPr/>
        </p:nvPicPr>
        <p:blipFill>
          <a:blip r:embed="rId3" cstate="print"/>
          <a:srcRect/>
          <a:stretch>
            <a:fillRect/>
          </a:stretch>
        </p:blipFill>
        <p:spPr bwMode="auto">
          <a:xfrm>
            <a:off x="7500958" y="1285860"/>
            <a:ext cx="932065" cy="1371600"/>
          </a:xfrm>
          <a:prstGeom prst="rect">
            <a:avLst/>
          </a:prstGeom>
          <a:noFill/>
        </p:spPr>
      </p:pic>
      <p:cxnSp>
        <p:nvCxnSpPr>
          <p:cNvPr id="14" name="Straight Arrow Connector 13"/>
          <p:cNvCxnSpPr/>
          <p:nvPr/>
        </p:nvCxnSpPr>
        <p:spPr>
          <a:xfrm flipV="1">
            <a:off x="5837310" y="2500306"/>
            <a:ext cx="1592210" cy="928694"/>
          </a:xfrm>
          <a:prstGeom prst="straightConnector1">
            <a:avLst/>
          </a:prstGeom>
          <a:ln w="44450">
            <a:solidFill>
              <a:schemeClr val="bg1"/>
            </a:solidFill>
            <a:headEnd type="oval"/>
            <a:tailEnd type="arrow"/>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500562" y="1357298"/>
            <a:ext cx="2643206" cy="1000132"/>
            <a:chOff x="4500562" y="1357298"/>
            <a:chExt cx="2643206" cy="1000132"/>
          </a:xfrm>
        </p:grpSpPr>
        <p:sp>
          <p:nvSpPr>
            <p:cNvPr id="27" name="Rounded Rectangular Callout 26"/>
            <p:cNvSpPr/>
            <p:nvPr/>
          </p:nvSpPr>
          <p:spPr>
            <a:xfrm>
              <a:off x="4500562" y="1357298"/>
              <a:ext cx="2286016" cy="1000132"/>
            </a:xfrm>
            <a:prstGeom prst="wedgeRoundRectCallout">
              <a:avLst>
                <a:gd name="adj1" fmla="val 89763"/>
                <a:gd name="adj2" fmla="val 1374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Box 27"/>
            <p:cNvSpPr txBox="1"/>
            <p:nvPr/>
          </p:nvSpPr>
          <p:spPr>
            <a:xfrm>
              <a:off x="4500562" y="1425347"/>
              <a:ext cx="2643206" cy="923330"/>
            </a:xfrm>
            <a:prstGeom prst="rect">
              <a:avLst/>
            </a:prstGeom>
            <a:noFill/>
          </p:spPr>
          <p:txBody>
            <a:bodyPr wrap="square" rtlCol="0">
              <a:spAutoFit/>
            </a:bodyPr>
            <a:lstStyle/>
            <a:p>
              <a:r>
                <a:rPr lang="de-DE" b="1" dirty="0" smtClean="0"/>
                <a:t>Set channel</a:t>
              </a:r>
            </a:p>
            <a:p>
              <a:r>
                <a:rPr lang="de-DE" b="1" dirty="0" smtClean="0"/>
                <a:t>“G1:GHF-PSL_GAIN“ </a:t>
              </a:r>
            </a:p>
            <a:p>
              <a:r>
                <a:rPr lang="de-DE" b="1" dirty="0" smtClean="0"/>
                <a:t>to value “42“ </a:t>
              </a:r>
              <a:endParaRPr lang="de-DE" b="1" dirty="0"/>
            </a:p>
          </p:txBody>
        </p:sp>
      </p:grpSp>
      <p:grpSp>
        <p:nvGrpSpPr>
          <p:cNvPr id="25" name="Group 24"/>
          <p:cNvGrpSpPr/>
          <p:nvPr/>
        </p:nvGrpSpPr>
        <p:grpSpPr>
          <a:xfrm>
            <a:off x="6429388" y="5429264"/>
            <a:ext cx="2714612" cy="928694"/>
            <a:chOff x="6429388" y="5429264"/>
            <a:chExt cx="2714612" cy="928694"/>
          </a:xfrm>
        </p:grpSpPr>
        <p:sp>
          <p:nvSpPr>
            <p:cNvPr id="29" name="Rounded Rectangular Callout 28"/>
            <p:cNvSpPr/>
            <p:nvPr/>
          </p:nvSpPr>
          <p:spPr>
            <a:xfrm>
              <a:off x="6429388" y="5429264"/>
              <a:ext cx="2428892" cy="928694"/>
            </a:xfrm>
            <a:prstGeom prst="wedgeRoundRectCallout">
              <a:avLst>
                <a:gd name="adj1" fmla="val -13243"/>
                <a:gd name="adj2" fmla="val -11491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Box 29"/>
            <p:cNvSpPr txBox="1"/>
            <p:nvPr/>
          </p:nvSpPr>
          <p:spPr>
            <a:xfrm>
              <a:off x="6500826" y="5586399"/>
              <a:ext cx="2643174" cy="646331"/>
            </a:xfrm>
            <a:prstGeom prst="rect">
              <a:avLst/>
            </a:prstGeom>
            <a:noFill/>
          </p:spPr>
          <p:txBody>
            <a:bodyPr wrap="square" rtlCol="0">
              <a:spAutoFit/>
            </a:bodyPr>
            <a:lstStyle/>
            <a:p>
              <a:r>
                <a:rPr lang="de-DE" b="1" dirty="0" smtClean="0"/>
                <a:t>Ok, </a:t>
              </a:r>
            </a:p>
            <a:p>
              <a:r>
                <a:rPr lang="de-DE" b="1" dirty="0" smtClean="0"/>
                <a:t>G1:GHF-PSL_GAIN=42</a:t>
              </a:r>
              <a:endParaRPr lang="de-DE" b="1" dirty="0"/>
            </a:p>
          </p:txBody>
        </p:sp>
      </p:grpSp>
      <p:cxnSp>
        <p:nvCxnSpPr>
          <p:cNvPr id="31" name="Straight Connector 30"/>
          <p:cNvCxnSpPr/>
          <p:nvPr/>
        </p:nvCxnSpPr>
        <p:spPr>
          <a:xfrm>
            <a:off x="5789656" y="4034617"/>
            <a:ext cx="2428892" cy="1"/>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nvGrpSpPr>
          <p:cNvPr id="21" name="Group 16"/>
          <p:cNvGrpSpPr/>
          <p:nvPr/>
        </p:nvGrpSpPr>
        <p:grpSpPr>
          <a:xfrm>
            <a:off x="7041753" y="1643050"/>
            <a:ext cx="2030841" cy="1285884"/>
            <a:chOff x="7041753" y="1643050"/>
            <a:chExt cx="2030841" cy="1285884"/>
          </a:xfrm>
        </p:grpSpPr>
        <p:sp>
          <p:nvSpPr>
            <p:cNvPr id="22" name="Oval 21"/>
            <p:cNvSpPr/>
            <p:nvPr/>
          </p:nvSpPr>
          <p:spPr>
            <a:xfrm>
              <a:off x="7286644" y="1643050"/>
              <a:ext cx="1785950" cy="92869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3" name="Straight Arrow Connector 22"/>
            <p:cNvCxnSpPr>
              <a:stCxn id="22" idx="4"/>
            </p:cNvCxnSpPr>
            <p:nvPr/>
          </p:nvCxnSpPr>
          <p:spPr>
            <a:xfrm rot="5400000">
              <a:off x="7432091" y="2181406"/>
              <a:ext cx="357190" cy="113786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rot="5400000">
            <a:off x="-927932" y="1499380"/>
            <a:ext cx="427834" cy="794"/>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606858" y="2464190"/>
            <a:ext cx="214314" cy="794"/>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7197990" y="4192864"/>
            <a:ext cx="214314" cy="79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8071572" y="4196808"/>
            <a:ext cx="214314" cy="79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732224" y="3891964"/>
            <a:ext cx="214314" cy="79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32" name="Picture 22" descr="geo600"/>
          <p:cNvPicPr>
            <a:picLocks noChangeAspect="1" noChangeArrowheads="1"/>
          </p:cNvPicPr>
          <p:nvPr/>
        </p:nvPicPr>
        <p:blipFill>
          <a:blip r:embed="rId4" cstate="print"/>
          <a:srcRect/>
          <a:stretch>
            <a:fillRect/>
          </a:stretch>
        </p:blipFill>
        <p:spPr bwMode="auto">
          <a:xfrm>
            <a:off x="4000496" y="5000636"/>
            <a:ext cx="2053244" cy="1400695"/>
          </a:xfrm>
          <a:prstGeom prst="rect">
            <a:avLst/>
          </a:prstGeom>
          <a:noFill/>
          <a:ln>
            <a:solidFill>
              <a:schemeClr val="tx1"/>
            </a:solidFill>
          </a:ln>
          <a:effectLst>
            <a:glow rad="228600">
              <a:schemeClr val="accent1">
                <a:satMod val="175000"/>
                <a:alpha val="40000"/>
              </a:schemeClr>
            </a:glo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fade">
                                      <p:cBhvr>
                                        <p:cTn id="11" dur="500"/>
                                        <p:tgtEl>
                                          <p:spTgt spid="18">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8">
                                            <p:txEl>
                                              <p:pRg st="3" end="3"/>
                                            </p:txEl>
                                          </p:spTgt>
                                        </p:tgtEl>
                                        <p:attrNameLst>
                                          <p:attrName>style.visibility</p:attrName>
                                        </p:attrNameLst>
                                      </p:cBhvr>
                                      <p:to>
                                        <p:strVal val="visible"/>
                                      </p:to>
                                    </p:set>
                                    <p:animEffect transition="in" filter="fade">
                                      <p:cBhvr>
                                        <p:cTn id="50" dur="500"/>
                                        <p:tgtEl>
                                          <p:spTgt spid="18">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par>
                          <p:cTn id="61" fill="hold">
                            <p:stCondLst>
                              <p:cond delay="0"/>
                            </p:stCondLst>
                            <p:childTnLst>
                              <p:par>
                                <p:cTn id="62" presetID="35" presetClass="emph" presetSubtype="0" repeatCount="3000" fill="hold" nodeType="afterEffect">
                                  <p:stCondLst>
                                    <p:cond delay="0"/>
                                  </p:stCondLst>
                                  <p:childTnLst>
                                    <p:anim calcmode="discrete" valueType="str">
                                      <p:cBhvr>
                                        <p:cTn id="63" dur="500" fill="hold"/>
                                        <p:tgtEl>
                                          <p:spTgt spid="31"/>
                                        </p:tgtEl>
                                        <p:attrNameLst>
                                          <p:attrName>style.visibility</p:attrName>
                                        </p:attrNameLst>
                                      </p:cBhvr>
                                      <p:tavLst>
                                        <p:tav tm="0">
                                          <p:val>
                                            <p:strVal val="hidden"/>
                                          </p:val>
                                        </p:tav>
                                        <p:tav tm="50000">
                                          <p:val>
                                            <p:strVal val="visible"/>
                                          </p:val>
                                        </p:tav>
                                      </p:tavLst>
                                    </p:anim>
                                  </p:childTnLst>
                                </p:cTn>
                              </p:par>
                              <p:par>
                                <p:cTn id="64" presetID="35" presetClass="emph" presetSubtype="0" repeatCount="3000" fill="hold" nodeType="withEffect">
                                  <p:stCondLst>
                                    <p:cond delay="0"/>
                                  </p:stCondLst>
                                  <p:childTnLst>
                                    <p:anim calcmode="discrete" valueType="str">
                                      <p:cBhvr>
                                        <p:cTn id="65" dur="500" fill="hold"/>
                                        <p:tgtEl>
                                          <p:spTgt spid="42"/>
                                        </p:tgtEl>
                                        <p:attrNameLst>
                                          <p:attrName>style.visibility</p:attrName>
                                        </p:attrNameLst>
                                      </p:cBhvr>
                                      <p:tavLst>
                                        <p:tav tm="0">
                                          <p:val>
                                            <p:strVal val="hidden"/>
                                          </p:val>
                                        </p:tav>
                                        <p:tav tm="50000">
                                          <p:val>
                                            <p:strVal val="visible"/>
                                          </p:val>
                                        </p:tav>
                                      </p:tavLst>
                                    </p:anim>
                                  </p:childTnLst>
                                </p:cTn>
                              </p:par>
                              <p:par>
                                <p:cTn id="66" presetID="35" presetClass="emph" presetSubtype="0" repeatCount="3000" fill="hold" nodeType="withEffect">
                                  <p:stCondLst>
                                    <p:cond delay="0"/>
                                  </p:stCondLst>
                                  <p:childTnLst>
                                    <p:anim calcmode="discrete" valueType="str">
                                      <p:cBhvr>
                                        <p:cTn id="67" dur="500" fill="hold"/>
                                        <p:tgtEl>
                                          <p:spTgt spid="40"/>
                                        </p:tgtEl>
                                        <p:attrNameLst>
                                          <p:attrName>style.visibility</p:attrName>
                                        </p:attrNameLst>
                                      </p:cBhvr>
                                      <p:tavLst>
                                        <p:tav tm="0">
                                          <p:val>
                                            <p:strVal val="hidden"/>
                                          </p:val>
                                        </p:tav>
                                        <p:tav tm="50000">
                                          <p:val>
                                            <p:strVal val="visible"/>
                                          </p:val>
                                        </p:tav>
                                      </p:tavLst>
                                    </p:anim>
                                  </p:childTnLst>
                                </p:cTn>
                              </p:par>
                              <p:par>
                                <p:cTn id="68" presetID="35" presetClass="emph" presetSubtype="0" repeatCount="3000" fill="hold" nodeType="withEffect">
                                  <p:stCondLst>
                                    <p:cond delay="0"/>
                                  </p:stCondLst>
                                  <p:childTnLst>
                                    <p:anim calcmode="discrete" valueType="str">
                                      <p:cBhvr>
                                        <p:cTn id="69" dur="5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par>
                          <p:cTn id="75" fill="hold">
                            <p:stCondLst>
                              <p:cond delay="500"/>
                            </p:stCondLst>
                            <p:childTnLst>
                              <p:par>
                                <p:cTn id="76" presetID="10" presetClass="entr" presetSubtype="0" fill="hold" nodeType="afterEffect">
                                  <p:stCondLst>
                                    <p:cond delay="0"/>
                                  </p:stCondLst>
                                  <p:childTnLst>
                                    <p:set>
                                      <p:cBhvr>
                                        <p:cTn id="77" dur="1" fill="hold">
                                          <p:stCondLst>
                                            <p:cond delay="0"/>
                                          </p:stCondLst>
                                        </p:cTn>
                                        <p:tgtEl>
                                          <p:spTgt spid="18">
                                            <p:txEl>
                                              <p:pRg st="4" end="4"/>
                                            </p:txEl>
                                          </p:spTgt>
                                        </p:tgtEl>
                                        <p:attrNameLst>
                                          <p:attrName>style.visibility</p:attrName>
                                        </p:attrNameLst>
                                      </p:cBhvr>
                                      <p:to>
                                        <p:strVal val="visible"/>
                                      </p:to>
                                    </p:set>
                                    <p:animEffect transition="in" filter="fade">
                                      <p:cBhvr>
                                        <p:cTn id="78"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de-DE"/>
          </a:p>
        </p:txBody>
      </p:sp>
      <p:sp>
        <p:nvSpPr>
          <p:cNvPr id="3" name="Content Placeholder 2"/>
          <p:cNvSpPr>
            <a:spLocks noGrp="1"/>
          </p:cNvSpPr>
          <p:nvPr>
            <p:ph idx="1"/>
          </p:nvPr>
        </p:nvSpPr>
        <p:spPr>
          <a:xfrm>
            <a:off x="457200" y="3028960"/>
            <a:ext cx="6043626" cy="1828800"/>
          </a:xfrm>
        </p:spPr>
        <p:txBody>
          <a:bodyPr>
            <a:normAutofit/>
          </a:bodyPr>
          <a:lstStyle/>
          <a:p>
            <a:pPr>
              <a:buNone/>
            </a:pPr>
            <a:r>
              <a:rPr lang="de-DE" b="1" dirty="0" smtClean="0">
                <a:solidFill>
                  <a:schemeClr val="bg1"/>
                </a:solidFill>
                <a:effectLst/>
              </a:rPr>
              <a:t>CDS core software functionality</a:t>
            </a:r>
          </a:p>
          <a:p>
            <a:pPr>
              <a:buNone/>
            </a:pPr>
            <a:endParaRPr lang="de-DE" b="1" dirty="0" smtClean="0">
              <a:solidFill>
                <a:schemeClr val="bg1"/>
              </a:solidFill>
              <a:effectLst>
                <a:reflection blurRad="6350" stA="55000" endA="300" endPos="45500" dir="5400000" sy="-100000" algn="bl" rotWithShape="0"/>
              </a:effectLst>
            </a:endParaRPr>
          </a:p>
          <a:p>
            <a:pPr>
              <a:buNone/>
            </a:pPr>
            <a:endParaRPr lang="de-DE" b="1" dirty="0" smtClean="0">
              <a:solidFill>
                <a:schemeClr val="bg1"/>
              </a:solidFill>
              <a:effectLst>
                <a:reflection blurRad="6350" stA="55000" endA="300" endPos="45500" dir="5400000" sy="-100000" algn="bl" rotWithShape="0"/>
              </a:effectLst>
            </a:endParaRPr>
          </a:p>
        </p:txBody>
      </p:sp>
      <p:sp>
        <p:nvSpPr>
          <p:cNvPr id="4" name="Slide Number Placeholder 3"/>
          <p:cNvSpPr>
            <a:spLocks noGrp="1"/>
          </p:cNvSpPr>
          <p:nvPr>
            <p:ph type="sldNum" sz="quarter" idx="11"/>
          </p:nvPr>
        </p:nvSpPr>
        <p:spPr/>
        <p:txBody>
          <a:bodyPr/>
          <a:lstStyle/>
          <a:p>
            <a:fld id="{2647CF9B-6304-4AB2-AA42-A5D925D0B094}" type="slidenum">
              <a:rPr lang="de-DE" smtClean="0"/>
              <a:pPr/>
              <a:t>15</a:t>
            </a:fld>
            <a:endParaRPr lang="de-DE" dirty="0"/>
          </a:p>
        </p:txBody>
      </p:sp>
      <p:cxnSp>
        <p:nvCxnSpPr>
          <p:cNvPr id="5" name="Gerade Verbindung 11"/>
          <p:cNvCxnSpPr/>
          <p:nvPr/>
        </p:nvCxnSpPr>
        <p:spPr>
          <a:xfrm rot="10800000" flipV="1">
            <a:off x="8572528" y="5643576"/>
            <a:ext cx="571472" cy="2"/>
          </a:xfrm>
          <a:prstGeom prst="line">
            <a:avLst/>
          </a:prstGeom>
          <a:ln>
            <a:solidFill>
              <a:srgbClr val="8C020F"/>
            </a:solidFill>
          </a:ln>
        </p:spPr>
        <p:style>
          <a:lnRef idx="3">
            <a:schemeClr val="accent2"/>
          </a:lnRef>
          <a:fillRef idx="0">
            <a:schemeClr val="accent2"/>
          </a:fillRef>
          <a:effectRef idx="2">
            <a:schemeClr val="accent2"/>
          </a:effectRef>
          <a:fontRef idx="minor">
            <a:schemeClr val="tx1"/>
          </a:fontRef>
        </p:style>
      </p:cxnSp>
      <p:cxnSp>
        <p:nvCxnSpPr>
          <p:cNvPr id="6" name="Gerade Verbindung 15"/>
          <p:cNvCxnSpPr/>
          <p:nvPr/>
        </p:nvCxnSpPr>
        <p:spPr>
          <a:xfrm rot="10800000">
            <a:off x="7858148" y="5500703"/>
            <a:ext cx="1285852" cy="1587"/>
          </a:xfrm>
          <a:prstGeom prst="line">
            <a:avLst/>
          </a:prstGeom>
          <a:ln>
            <a:solidFill>
              <a:schemeClr val="accent2">
                <a:lumMod val="60000"/>
                <a:lumOff val="40000"/>
              </a:schemeClr>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170" name="Picture 2" descr="C:\Users\Christian\Desktop\NochAbarbeiten\Illustrator\CDS_ControllerDevelopmentWorkflowTOP.jpg"/>
          <p:cNvPicPr>
            <a:picLocks noChangeAspect="1" noChangeArrowheads="1"/>
          </p:cNvPicPr>
          <p:nvPr/>
        </p:nvPicPr>
        <p:blipFill>
          <a:blip r:embed="rId3" cstate="print"/>
          <a:srcRect/>
          <a:stretch>
            <a:fillRect/>
          </a:stretch>
        </p:blipFill>
        <p:spPr bwMode="auto">
          <a:xfrm>
            <a:off x="714348" y="1500173"/>
            <a:ext cx="8069031" cy="4949830"/>
          </a:xfrm>
          <a:prstGeom prst="rect">
            <a:avLst/>
          </a:prstGeom>
          <a:noFill/>
        </p:spPr>
      </p:pic>
      <p:sp>
        <p:nvSpPr>
          <p:cNvPr id="2" name="Title 1"/>
          <p:cNvSpPr>
            <a:spLocks noGrp="1"/>
          </p:cNvSpPr>
          <p:nvPr>
            <p:ph type="title"/>
          </p:nvPr>
        </p:nvSpPr>
        <p:spPr/>
        <p:txBody>
          <a:bodyPr>
            <a:normAutofit fontScale="90000"/>
          </a:bodyPr>
          <a:lstStyle/>
          <a:p>
            <a:r>
              <a:rPr lang="de-DE" dirty="0" smtClean="0"/>
              <a:t>CDS Real Time application design</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16</a:t>
            </a:fld>
            <a:endParaRPr lang="de-DE" dirty="0"/>
          </a:p>
        </p:txBody>
      </p:sp>
      <p:sp>
        <p:nvSpPr>
          <p:cNvPr id="11" name="Oval 10"/>
          <p:cNvSpPr/>
          <p:nvPr/>
        </p:nvSpPr>
        <p:spPr>
          <a:xfrm>
            <a:off x="500034" y="1643050"/>
            <a:ext cx="5643602" cy="2428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9" name="Content Placeholder 8"/>
          <p:cNvSpPr>
            <a:spLocks noGrp="1"/>
          </p:cNvSpPr>
          <p:nvPr>
            <p:ph idx="1"/>
          </p:nvPr>
        </p:nvSpPr>
        <p:spPr>
          <a:xfrm>
            <a:off x="5643570" y="1571612"/>
            <a:ext cx="3071834" cy="1071570"/>
          </a:xfrm>
        </p:spPr>
        <p:txBody>
          <a:bodyPr>
            <a:normAutofit fontScale="70000" lnSpcReduction="20000"/>
          </a:bodyPr>
          <a:lstStyle/>
          <a:p>
            <a:r>
              <a:rPr lang="de-DE" dirty="0" smtClean="0">
                <a:solidFill>
                  <a:schemeClr val="tx1"/>
                </a:solidFill>
              </a:rPr>
              <a:t>Simulink based “drag-and-drop“ design with CDS library objects</a:t>
            </a:r>
            <a:endParaRPr lang="de-DE" dirty="0">
              <a:solidFill>
                <a:schemeClr val="tx1"/>
              </a:solidFill>
            </a:endParaRPr>
          </a:p>
        </p:txBody>
      </p:sp>
      <p:pic>
        <p:nvPicPr>
          <p:cNvPr id="12" name="Picture 3" descr="http://www.activemedia.com.sg/IMAGES/MATLAB-logo.JPG"/>
          <p:cNvPicPr>
            <a:picLocks noChangeAspect="1" noChangeArrowheads="1"/>
          </p:cNvPicPr>
          <p:nvPr/>
        </p:nvPicPr>
        <p:blipFill>
          <a:blip r:embed="rId4" cstate="print"/>
          <a:srcRect/>
          <a:stretch>
            <a:fillRect/>
          </a:stretch>
        </p:blipFill>
        <p:spPr bwMode="auto">
          <a:xfrm>
            <a:off x="6643702" y="2786058"/>
            <a:ext cx="1876901" cy="710089"/>
          </a:xfrm>
          <a:prstGeom prst="rect">
            <a:avLst/>
          </a:prstGeom>
          <a:noFill/>
          <a:effectLst>
            <a:outerShdw blurRad="50800" dist="38100" dir="2700000" algn="tl" rotWithShape="0">
              <a:prstClr val="black">
                <a:alpha val="40000"/>
              </a:prstClr>
            </a:outerShdw>
          </a:effectLst>
        </p:spPr>
      </p:pic>
      <p:pic>
        <p:nvPicPr>
          <p:cNvPr id="13" name="Picture 2"/>
          <p:cNvPicPr>
            <a:picLocks noChangeAspect="1" noChangeArrowheads="1"/>
          </p:cNvPicPr>
          <p:nvPr/>
        </p:nvPicPr>
        <p:blipFill>
          <a:blip r:embed="rId5" cstate="print"/>
          <a:srcRect/>
          <a:stretch>
            <a:fillRect/>
          </a:stretch>
        </p:blipFill>
        <p:spPr bwMode="auto">
          <a:xfrm>
            <a:off x="71404" y="2857496"/>
            <a:ext cx="9004364" cy="3630675"/>
          </a:xfrm>
          <a:prstGeom prst="rect">
            <a:avLst/>
          </a:prstGeom>
          <a:noFill/>
          <a:ln w="9525">
            <a:solidFill>
              <a:schemeClr val="tx1"/>
            </a:solidFill>
            <a:miter lim="800000"/>
            <a:headEnd/>
            <a:tailEnd/>
          </a:ln>
        </p:spPr>
      </p:pic>
      <p:pic>
        <p:nvPicPr>
          <p:cNvPr id="14" name="Picture 1"/>
          <p:cNvPicPr>
            <a:picLocks noChangeAspect="1" noChangeArrowheads="1"/>
          </p:cNvPicPr>
          <p:nvPr/>
        </p:nvPicPr>
        <p:blipFill>
          <a:blip r:embed="rId6" cstate="print"/>
          <a:srcRect/>
          <a:stretch>
            <a:fillRect/>
          </a:stretch>
        </p:blipFill>
        <p:spPr bwMode="auto">
          <a:xfrm>
            <a:off x="4786314" y="1357298"/>
            <a:ext cx="4183998" cy="25662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CDS Real Time application design</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17</a:t>
            </a:fld>
            <a:endParaRPr lang="de-DE" dirty="0"/>
          </a:p>
        </p:txBody>
      </p:sp>
      <p:pic>
        <p:nvPicPr>
          <p:cNvPr id="647170" name="Picture 2" descr="C:\Users\Christian\Desktop\NochAbarbeiten\Illustrator\CDS_ControllerDevelopmentWorkflowTOP.jpg"/>
          <p:cNvPicPr>
            <a:picLocks noChangeAspect="1" noChangeArrowheads="1"/>
          </p:cNvPicPr>
          <p:nvPr/>
        </p:nvPicPr>
        <p:blipFill>
          <a:blip r:embed="rId2" cstate="print"/>
          <a:srcRect/>
          <a:stretch>
            <a:fillRect/>
          </a:stretch>
        </p:blipFill>
        <p:spPr bwMode="auto">
          <a:xfrm>
            <a:off x="714348" y="1500173"/>
            <a:ext cx="8069031" cy="4949830"/>
          </a:xfrm>
          <a:prstGeom prst="rect">
            <a:avLst/>
          </a:prstGeom>
          <a:noFill/>
        </p:spPr>
      </p:pic>
      <p:sp>
        <p:nvSpPr>
          <p:cNvPr id="11" name="Oval 10"/>
          <p:cNvSpPr/>
          <p:nvPr/>
        </p:nvSpPr>
        <p:spPr>
          <a:xfrm>
            <a:off x="3571868" y="2714620"/>
            <a:ext cx="2500330" cy="24288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9" name="Content Placeholder 8"/>
          <p:cNvSpPr>
            <a:spLocks noGrp="1"/>
          </p:cNvSpPr>
          <p:nvPr>
            <p:ph idx="1"/>
          </p:nvPr>
        </p:nvSpPr>
        <p:spPr>
          <a:xfrm>
            <a:off x="5643570" y="1571612"/>
            <a:ext cx="3214710" cy="3286148"/>
          </a:xfrm>
        </p:spPr>
        <p:txBody>
          <a:bodyPr>
            <a:normAutofit fontScale="70000" lnSpcReduction="20000"/>
          </a:bodyPr>
          <a:lstStyle/>
          <a:p>
            <a:r>
              <a:rPr lang="de-DE" dirty="0" smtClean="0">
                <a:solidFill>
                  <a:schemeClr val="tx1"/>
                </a:solidFill>
              </a:rPr>
              <a:t>Simulink based “drag-and-drop“ design with CDS library objects</a:t>
            </a:r>
          </a:p>
          <a:p>
            <a:r>
              <a:rPr lang="de-DE" dirty="0" smtClean="0">
                <a:solidFill>
                  <a:schemeClr val="tx1"/>
                </a:solidFill>
              </a:rPr>
              <a:t>Graphical model parsed by RCG Perl script</a:t>
            </a:r>
          </a:p>
          <a:p>
            <a:pPr lvl="1"/>
            <a:r>
              <a:rPr lang="de-DE" dirty="0" smtClean="0">
                <a:solidFill>
                  <a:schemeClr val="tx1"/>
                </a:solidFill>
              </a:rPr>
              <a:t>Generation of RT module C-code</a:t>
            </a:r>
          </a:p>
          <a:p>
            <a:pPr lvl="1"/>
            <a:r>
              <a:rPr lang="de-DE" dirty="0" smtClean="0">
                <a:solidFill>
                  <a:schemeClr val="tx1"/>
                </a:solidFill>
              </a:rPr>
              <a:t>Generation of corresponding EPICS application input files</a:t>
            </a:r>
          </a:p>
          <a:p>
            <a:pPr lvl="1"/>
            <a:endParaRPr lang="de-DE" dirty="0" smtClean="0">
              <a:solidFill>
                <a:schemeClr val="tx1"/>
              </a:solidFill>
            </a:endParaRPr>
          </a:p>
          <a:p>
            <a:pPr>
              <a:buNone/>
            </a:pPr>
            <a:endParaRPr lang="de-DE" dirty="0">
              <a:solidFill>
                <a:schemeClr val="tx1"/>
              </a:solidFill>
            </a:endParaRPr>
          </a:p>
        </p:txBody>
      </p:sp>
      <p:sp>
        <p:nvSpPr>
          <p:cNvPr id="10" name="Oval 9"/>
          <p:cNvSpPr/>
          <p:nvPr/>
        </p:nvSpPr>
        <p:spPr>
          <a:xfrm>
            <a:off x="857224" y="5000636"/>
            <a:ext cx="4714908" cy="1357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15" name="Oval 14"/>
          <p:cNvSpPr/>
          <p:nvPr/>
        </p:nvSpPr>
        <p:spPr>
          <a:xfrm>
            <a:off x="5500694" y="5000636"/>
            <a:ext cx="3000396" cy="1357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fade">
                                      <p:cBhvr>
                                        <p:cTn id="29" dur="500"/>
                                        <p:tgtEl>
                                          <p:spTgt spid="9">
                                            <p:txEl>
                                              <p:pRg st="3" end="3"/>
                                            </p:txEl>
                                          </p:spTgt>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0" grpId="0" animBg="1"/>
      <p:bldP spid="10" grpId="1"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CDS Real Time application design</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18</a:t>
            </a:fld>
            <a:endParaRPr lang="de-DE" dirty="0"/>
          </a:p>
        </p:txBody>
      </p:sp>
      <p:pic>
        <p:nvPicPr>
          <p:cNvPr id="648194" name="Picture 2" descr="C:\Users\Christian\Desktop\NochAbarbeiten\Illustrator\CDS_ControllerDevelopmentWorkflowBOTTOM.jpg"/>
          <p:cNvPicPr>
            <a:picLocks noChangeAspect="1" noChangeArrowheads="1"/>
          </p:cNvPicPr>
          <p:nvPr/>
        </p:nvPicPr>
        <p:blipFill>
          <a:blip r:embed="rId3" cstate="print"/>
          <a:srcRect/>
          <a:stretch>
            <a:fillRect/>
          </a:stretch>
        </p:blipFill>
        <p:spPr bwMode="auto">
          <a:xfrm>
            <a:off x="3071802" y="1227740"/>
            <a:ext cx="5896600" cy="5201656"/>
          </a:xfrm>
          <a:prstGeom prst="rect">
            <a:avLst/>
          </a:prstGeom>
          <a:noFill/>
        </p:spPr>
      </p:pic>
      <p:sp>
        <p:nvSpPr>
          <p:cNvPr id="6" name="Content Placeholder 8"/>
          <p:cNvSpPr>
            <a:spLocks noGrp="1"/>
          </p:cNvSpPr>
          <p:nvPr>
            <p:ph idx="1"/>
          </p:nvPr>
        </p:nvSpPr>
        <p:spPr>
          <a:xfrm>
            <a:off x="71406" y="1571612"/>
            <a:ext cx="3071834" cy="2357454"/>
          </a:xfrm>
        </p:spPr>
        <p:txBody>
          <a:bodyPr>
            <a:normAutofit fontScale="70000" lnSpcReduction="20000"/>
          </a:bodyPr>
          <a:lstStyle/>
          <a:p>
            <a:r>
              <a:rPr lang="de-DE" dirty="0" smtClean="0">
                <a:solidFill>
                  <a:schemeClr val="bg1"/>
                </a:solidFill>
              </a:rPr>
              <a:t>User application compiled from RT module C-code and from EPICS SNL-code</a:t>
            </a:r>
          </a:p>
          <a:p>
            <a:r>
              <a:rPr lang="de-DE" dirty="0" smtClean="0">
                <a:solidFill>
                  <a:schemeClr val="bg1"/>
                </a:solidFill>
              </a:rPr>
              <a:t>Resulting RT module loaded into Linux kernel running on dedicated CPU core</a:t>
            </a:r>
          </a:p>
          <a:p>
            <a:pPr lvl="1"/>
            <a:endParaRPr lang="de-DE" dirty="0" smtClean="0">
              <a:solidFill>
                <a:schemeClr val="tx1"/>
              </a:solidFill>
            </a:endParaRPr>
          </a:p>
          <a:p>
            <a:pPr>
              <a:buNone/>
            </a:pPr>
            <a:endParaRPr lang="de-DE" dirty="0">
              <a:solidFill>
                <a:schemeClr val="tx1"/>
              </a:solidFill>
            </a:endParaRPr>
          </a:p>
        </p:txBody>
      </p:sp>
      <p:sp>
        <p:nvSpPr>
          <p:cNvPr id="7" name="Oval 6"/>
          <p:cNvSpPr/>
          <p:nvPr/>
        </p:nvSpPr>
        <p:spPr>
          <a:xfrm>
            <a:off x="3428992" y="3786190"/>
            <a:ext cx="4714908" cy="1357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8" name="Oval 7"/>
          <p:cNvSpPr/>
          <p:nvPr/>
        </p:nvSpPr>
        <p:spPr>
          <a:xfrm>
            <a:off x="3428992" y="5286388"/>
            <a:ext cx="4714908" cy="1357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Digital filtering work flow</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19</a:t>
            </a:fld>
            <a:endParaRPr lang="de-DE" dirty="0"/>
          </a:p>
        </p:txBody>
      </p:sp>
      <p:pic>
        <p:nvPicPr>
          <p:cNvPr id="650242" name="Picture 2" descr="C:\Users\Christian\Desktop\NochAbarbeiten\cds_filtermodeBOTTOM.jpg"/>
          <p:cNvPicPr>
            <a:picLocks noChangeAspect="1" noChangeArrowheads="1"/>
          </p:cNvPicPr>
          <p:nvPr/>
        </p:nvPicPr>
        <p:blipFill>
          <a:blip r:embed="rId2" cstate="print"/>
          <a:srcRect t="4021" b="4021"/>
          <a:stretch>
            <a:fillRect/>
          </a:stretch>
        </p:blipFill>
        <p:spPr bwMode="auto">
          <a:xfrm>
            <a:off x="341917" y="3800255"/>
            <a:ext cx="8587801" cy="2700579"/>
          </a:xfrm>
          <a:prstGeom prst="rect">
            <a:avLst/>
          </a:prstGeom>
          <a:noFill/>
        </p:spPr>
      </p:pic>
      <p:sp>
        <p:nvSpPr>
          <p:cNvPr id="6" name="Content Placeholder 2"/>
          <p:cNvSpPr>
            <a:spLocks noGrp="1"/>
          </p:cNvSpPr>
          <p:nvPr>
            <p:ph idx="1"/>
          </p:nvPr>
        </p:nvSpPr>
        <p:spPr>
          <a:xfrm>
            <a:off x="457200" y="1600200"/>
            <a:ext cx="8543956" cy="1900238"/>
          </a:xfrm>
        </p:spPr>
        <p:txBody>
          <a:bodyPr>
            <a:normAutofit fontScale="77500" lnSpcReduction="20000"/>
          </a:bodyPr>
          <a:lstStyle/>
          <a:p>
            <a:pPr>
              <a:buNone/>
            </a:pPr>
            <a:r>
              <a:rPr lang="de-DE" dirty="0" smtClean="0"/>
              <a:t>Realtime filtering performed by user application module in kernel space:</a:t>
            </a:r>
          </a:p>
          <a:p>
            <a:pPr>
              <a:buNone/>
            </a:pPr>
            <a:endParaRPr lang="de-DE" dirty="0" smtClean="0"/>
          </a:p>
          <a:p>
            <a:r>
              <a:rPr lang="de-DE" dirty="0" smtClean="0"/>
              <a:t>Foton software for computation of filter coefficients</a:t>
            </a:r>
          </a:p>
          <a:p>
            <a:r>
              <a:rPr lang="de-DE" dirty="0" smtClean="0"/>
              <a:t>Coefficient file handed over to shared memory by EPICS task</a:t>
            </a:r>
          </a:p>
        </p:txBody>
      </p:sp>
      <p:sp>
        <p:nvSpPr>
          <p:cNvPr id="7" name="Oval 6"/>
          <p:cNvSpPr/>
          <p:nvPr/>
        </p:nvSpPr>
        <p:spPr>
          <a:xfrm>
            <a:off x="428596" y="5072074"/>
            <a:ext cx="3429024" cy="1143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8" name="Picture 3"/>
          <p:cNvPicPr>
            <a:picLocks noChangeAspect="1" noChangeArrowheads="1"/>
          </p:cNvPicPr>
          <p:nvPr/>
        </p:nvPicPr>
        <p:blipFill>
          <a:blip r:embed="rId3" cstate="print"/>
          <a:srcRect/>
          <a:stretch>
            <a:fillRect/>
          </a:stretch>
        </p:blipFill>
        <p:spPr bwMode="auto">
          <a:xfrm>
            <a:off x="1000100" y="1357298"/>
            <a:ext cx="5248656" cy="421233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1" descr="E:\coeffs.jpeg"/>
          <p:cNvPicPr>
            <a:picLocks noChangeAspect="1" noChangeArrowheads="1"/>
          </p:cNvPicPr>
          <p:nvPr/>
        </p:nvPicPr>
        <p:blipFill>
          <a:blip r:embed="rId4" cstate="print"/>
          <a:srcRect/>
          <a:stretch>
            <a:fillRect/>
          </a:stretch>
        </p:blipFill>
        <p:spPr bwMode="auto">
          <a:xfrm>
            <a:off x="4071934" y="3274716"/>
            <a:ext cx="4960620" cy="3154680"/>
          </a:xfrm>
          <a:prstGeom prst="rect">
            <a:avLst/>
          </a:prstGeom>
          <a:noFill/>
          <a:effectLst>
            <a:outerShdw blurRad="50800" dist="38100" dir="2700000" algn="tl" rotWithShape="0">
              <a:prstClr val="black">
                <a:alpha val="40000"/>
              </a:prstClr>
            </a:outerShdw>
          </a:effectLst>
        </p:spPr>
      </p:pic>
      <p:sp>
        <p:nvSpPr>
          <p:cNvPr id="10" name="Oval 9"/>
          <p:cNvSpPr/>
          <p:nvPr/>
        </p:nvSpPr>
        <p:spPr>
          <a:xfrm>
            <a:off x="3500430" y="3571876"/>
            <a:ext cx="2286016" cy="26432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par>
                          <p:cTn id="38" fill="hold">
                            <p:stCondLst>
                              <p:cond delay="1000"/>
                            </p:stCondLst>
                            <p:childTnLst>
                              <p:par>
                                <p:cTn id="39" presetID="10" presetClass="entr" presetSubtype="0" fill="hold" grpId="2"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de-DE"/>
          </a:p>
        </p:txBody>
      </p:sp>
      <p:sp>
        <p:nvSpPr>
          <p:cNvPr id="4" name="Slide Number Placeholder 3"/>
          <p:cNvSpPr>
            <a:spLocks noGrp="1"/>
          </p:cNvSpPr>
          <p:nvPr>
            <p:ph type="sldNum" sz="quarter" idx="11"/>
          </p:nvPr>
        </p:nvSpPr>
        <p:spPr/>
        <p:txBody>
          <a:bodyPr/>
          <a:lstStyle/>
          <a:p>
            <a:fld id="{2647CF9B-6304-4AB2-AA42-A5D925D0B094}" type="slidenum">
              <a:rPr lang="de-DE" smtClean="0"/>
              <a:pPr/>
              <a:t>2</a:t>
            </a:fld>
            <a:endParaRPr lang="de-DE" dirty="0"/>
          </a:p>
        </p:txBody>
      </p:sp>
      <p:pic>
        <p:nvPicPr>
          <p:cNvPr id="5" name="Picture 6" descr="panokorrsmall.jpg"/>
          <p:cNvPicPr>
            <a:picLocks noChangeAspect="1"/>
          </p:cNvPicPr>
          <p:nvPr/>
        </p:nvPicPr>
        <p:blipFill>
          <a:blip r:embed="rId3" cstate="print"/>
          <a:srcRect/>
          <a:stretch>
            <a:fillRect/>
          </a:stretch>
        </p:blipFill>
        <p:spPr bwMode="auto">
          <a:xfrm>
            <a:off x="0" y="3889403"/>
            <a:ext cx="9144000" cy="2539993"/>
          </a:xfrm>
          <a:prstGeom prst="rect">
            <a:avLst/>
          </a:prstGeom>
          <a:noFill/>
          <a:ln w="9525">
            <a:noFill/>
            <a:miter lim="800000"/>
            <a:headEnd/>
            <a:tailEnd/>
          </a:ln>
        </p:spPr>
      </p:pic>
      <p:sp>
        <p:nvSpPr>
          <p:cNvPr id="6" name="Content Placeholder 2"/>
          <p:cNvSpPr>
            <a:spLocks noGrp="1"/>
          </p:cNvSpPr>
          <p:nvPr>
            <p:ph idx="1"/>
          </p:nvPr>
        </p:nvSpPr>
        <p:spPr>
          <a:xfrm>
            <a:off x="457200" y="1928802"/>
            <a:ext cx="7615262" cy="1828800"/>
          </a:xfrm>
        </p:spPr>
        <p:txBody>
          <a:bodyPr>
            <a:normAutofit/>
          </a:bodyPr>
          <a:lstStyle/>
          <a:p>
            <a:pPr>
              <a:buNone/>
            </a:pPr>
            <a:r>
              <a:rPr lang="de-DE" b="1" dirty="0" smtClean="0">
                <a:solidFill>
                  <a:schemeClr val="bg1"/>
                </a:solidFill>
              </a:rPr>
              <a:t>The future of GW interferometry controls …</a:t>
            </a:r>
          </a:p>
          <a:p>
            <a:pPr>
              <a:buNone/>
            </a:pPr>
            <a:r>
              <a:rPr lang="de-DE" b="1" dirty="0" smtClean="0">
                <a:solidFill>
                  <a:schemeClr val="bg1"/>
                </a:solidFill>
              </a:rPr>
              <a:t>will be a </a:t>
            </a:r>
            <a:r>
              <a:rPr lang="de-DE" b="1" dirty="0" smtClean="0">
                <a:solidFill>
                  <a:schemeClr val="bg1"/>
                </a:solidFill>
              </a:rPr>
              <a:t>mostly digital </a:t>
            </a:r>
            <a:r>
              <a:rPr lang="de-DE" b="1" dirty="0" smtClean="0">
                <a:solidFill>
                  <a:schemeClr val="bg1"/>
                </a:solidFill>
              </a:rPr>
              <a:t>one!</a:t>
            </a:r>
            <a:endParaRPr lang="de-DE" b="1" dirty="0" smtClean="0">
              <a:solidFill>
                <a:schemeClr val="bg1"/>
              </a:solidFill>
              <a:effectLst/>
            </a:endParaRPr>
          </a:p>
          <a:p>
            <a:pPr>
              <a:buNone/>
            </a:pPr>
            <a:endParaRPr lang="de-DE" b="1" dirty="0" smtClean="0">
              <a:solidFill>
                <a:schemeClr val="bg1"/>
              </a:solidFill>
              <a:effectLst>
                <a:reflection blurRad="6350" stA="55000" endA="300" endPos="45500" dir="5400000" sy="-100000" algn="bl" rotWithShape="0"/>
              </a:effectLst>
            </a:endParaRPr>
          </a:p>
          <a:p>
            <a:pPr>
              <a:buNone/>
            </a:pPr>
            <a:endParaRPr lang="de-DE" b="1" dirty="0" smtClean="0">
              <a:solidFill>
                <a:schemeClr val="bg1"/>
              </a:solidFill>
              <a:effectLst>
                <a:reflection blurRad="6350" stA="55000" endA="300" endPos="45500" dir="5400000" sy="-100000" algn="bl" rotWithShape="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Digital filtering work flow</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20</a:t>
            </a:fld>
            <a:endParaRPr lang="de-DE" dirty="0"/>
          </a:p>
        </p:txBody>
      </p:sp>
      <p:sp>
        <p:nvSpPr>
          <p:cNvPr id="6" name="Content Placeholder 2"/>
          <p:cNvSpPr>
            <a:spLocks noGrp="1"/>
          </p:cNvSpPr>
          <p:nvPr>
            <p:ph idx="1"/>
          </p:nvPr>
        </p:nvSpPr>
        <p:spPr>
          <a:xfrm>
            <a:off x="71406" y="1600200"/>
            <a:ext cx="2643206" cy="4972072"/>
          </a:xfrm>
        </p:spPr>
        <p:txBody>
          <a:bodyPr>
            <a:normAutofit fontScale="62500" lnSpcReduction="20000"/>
          </a:bodyPr>
          <a:lstStyle/>
          <a:p>
            <a:r>
              <a:rPr lang="de-DE" dirty="0" smtClean="0"/>
              <a:t>Coefficients copied to local memory, handed over to user application RT kernel module</a:t>
            </a:r>
          </a:p>
          <a:p>
            <a:pPr>
              <a:buNone/>
            </a:pPr>
            <a:endParaRPr lang="de-DE" dirty="0" smtClean="0"/>
          </a:p>
          <a:p>
            <a:r>
              <a:rPr lang="de-DE" dirty="0" smtClean="0"/>
              <a:t>Function filterModuleD() represents standard CDS filtering unit and reads the coefficients into the user application</a:t>
            </a:r>
          </a:p>
          <a:p>
            <a:endParaRPr lang="de-DE" dirty="0" smtClean="0"/>
          </a:p>
          <a:p>
            <a:r>
              <a:rPr lang="de-DE" dirty="0" smtClean="0"/>
              <a:t>Infinite loop in fe_start() loops over user application – continuous filtering of input data</a:t>
            </a:r>
          </a:p>
        </p:txBody>
      </p:sp>
      <p:pic>
        <p:nvPicPr>
          <p:cNvPr id="649221" name="Picture 5" descr="C:\Users\Christian\Desktop\NochAbarbeiten\cds_filtermodeTOP3.jpg"/>
          <p:cNvPicPr>
            <a:picLocks noChangeAspect="1" noChangeArrowheads="1"/>
          </p:cNvPicPr>
          <p:nvPr/>
        </p:nvPicPr>
        <p:blipFill>
          <a:blip r:embed="rId3" cstate="print"/>
          <a:srcRect l="4125" t="3540" r="3094" b="885"/>
          <a:stretch>
            <a:fillRect/>
          </a:stretch>
        </p:blipFill>
        <p:spPr bwMode="auto">
          <a:xfrm>
            <a:off x="2695950" y="1277698"/>
            <a:ext cx="6413040" cy="5131662"/>
          </a:xfrm>
          <a:prstGeom prst="rect">
            <a:avLst/>
          </a:prstGeom>
          <a:noFill/>
        </p:spPr>
      </p:pic>
      <p:sp>
        <p:nvSpPr>
          <p:cNvPr id="10" name="Oval 9"/>
          <p:cNvSpPr/>
          <p:nvPr/>
        </p:nvSpPr>
        <p:spPr>
          <a:xfrm>
            <a:off x="2928926" y="4000504"/>
            <a:ext cx="4214842" cy="1714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11" name="Oval 10"/>
          <p:cNvSpPr/>
          <p:nvPr/>
        </p:nvSpPr>
        <p:spPr>
          <a:xfrm>
            <a:off x="5196836" y="1571612"/>
            <a:ext cx="1428760" cy="3714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8" name="Oval 7"/>
          <p:cNvSpPr/>
          <p:nvPr/>
        </p:nvSpPr>
        <p:spPr>
          <a:xfrm>
            <a:off x="2571736" y="1500174"/>
            <a:ext cx="4214842" cy="1714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CDS Standard Filter Module</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21</a:t>
            </a:fld>
            <a:endParaRPr lang="de-DE" dirty="0"/>
          </a:p>
        </p:txBody>
      </p:sp>
      <p:pic>
        <p:nvPicPr>
          <p:cNvPr id="5" name="Picture 4" descr="SFM1.jpeg"/>
          <p:cNvPicPr>
            <a:picLocks noChangeAspect="1"/>
          </p:cNvPicPr>
          <p:nvPr/>
        </p:nvPicPr>
        <p:blipFill>
          <a:blip r:embed="rId2" cstate="print"/>
          <a:srcRect b="12046"/>
          <a:stretch>
            <a:fillRect/>
          </a:stretch>
        </p:blipFill>
        <p:spPr>
          <a:xfrm>
            <a:off x="428596" y="1500174"/>
            <a:ext cx="8443913" cy="1892500"/>
          </a:xfrm>
          <a:prstGeom prst="rect">
            <a:avLst/>
          </a:prstGeom>
        </p:spPr>
      </p:pic>
      <p:sp>
        <p:nvSpPr>
          <p:cNvPr id="6" name="Content Placeholder 2"/>
          <p:cNvSpPr>
            <a:spLocks noGrp="1"/>
          </p:cNvSpPr>
          <p:nvPr>
            <p:ph idx="1"/>
          </p:nvPr>
        </p:nvSpPr>
        <p:spPr>
          <a:xfrm>
            <a:off x="428596" y="3643314"/>
            <a:ext cx="8429684" cy="2714644"/>
          </a:xfrm>
        </p:spPr>
        <p:txBody>
          <a:bodyPr>
            <a:normAutofit fontScale="70000" lnSpcReduction="20000"/>
          </a:bodyPr>
          <a:lstStyle/>
          <a:p>
            <a:pPr>
              <a:buNone/>
            </a:pPr>
            <a:r>
              <a:rPr lang="de-DE" dirty="0" smtClean="0"/>
              <a:t>Basic building block in CDS for digital filtering:</a:t>
            </a:r>
          </a:p>
          <a:p>
            <a:pPr>
              <a:buNone/>
            </a:pPr>
            <a:endParaRPr lang="de-DE" dirty="0" smtClean="0"/>
          </a:p>
          <a:p>
            <a:r>
              <a:rPr lang="de-DE" dirty="0" smtClean="0"/>
              <a:t>Allows definition of up to 10 IIR filters, each with up to 10 SOS</a:t>
            </a:r>
          </a:p>
          <a:p>
            <a:r>
              <a:rPr lang="de-DE" dirty="0" smtClean="0"/>
              <a:t>Filters can be defined to be engaged instantaneously or ramped up for various trigger conditions</a:t>
            </a:r>
          </a:p>
          <a:p>
            <a:r>
              <a:rPr lang="de-DE" dirty="0" smtClean="0"/>
              <a:t>Filters can be changed on-the-fly during operation</a:t>
            </a:r>
          </a:p>
          <a:p>
            <a:r>
              <a:rPr lang="de-DE" dirty="0" smtClean="0"/>
              <a:t>Test and excitation points for diagnostics provided</a:t>
            </a:r>
          </a:p>
          <a:p>
            <a:r>
              <a:rPr lang="de-DE" dirty="0" smtClean="0"/>
              <a:t>Monitoring and remote steering via EPICS</a:t>
            </a:r>
          </a:p>
        </p:txBody>
      </p:sp>
      <p:pic>
        <p:nvPicPr>
          <p:cNvPr id="7" name="Picture 2" descr="C:\Users\Christian\Desktop\DirectForm2.jpg"/>
          <p:cNvPicPr>
            <a:picLocks noChangeAspect="1" noChangeArrowheads="1"/>
          </p:cNvPicPr>
          <p:nvPr/>
        </p:nvPicPr>
        <p:blipFill>
          <a:blip r:embed="rId3" cstate="print"/>
          <a:srcRect l="16900" r="24505"/>
          <a:stretch>
            <a:fillRect/>
          </a:stretch>
        </p:blipFill>
        <p:spPr bwMode="auto">
          <a:xfrm>
            <a:off x="2357422" y="2357430"/>
            <a:ext cx="4492363" cy="2715768"/>
          </a:xfrm>
          <a:prstGeom prst="rect">
            <a:avLst/>
          </a:prstGeom>
          <a:noFill/>
          <a:ln>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Christian\Desktop\DAQ_AWGTPMAN5.jpg"/>
          <p:cNvPicPr>
            <a:picLocks noChangeAspect="1" noChangeArrowheads="1"/>
          </p:cNvPicPr>
          <p:nvPr/>
        </p:nvPicPr>
        <p:blipFill>
          <a:blip r:embed="rId3" cstate="print"/>
          <a:srcRect/>
          <a:stretch>
            <a:fillRect/>
          </a:stretch>
        </p:blipFill>
        <p:spPr bwMode="auto">
          <a:xfrm>
            <a:off x="3348199" y="1196674"/>
            <a:ext cx="5795833" cy="5304160"/>
          </a:xfrm>
          <a:prstGeom prst="rect">
            <a:avLst/>
          </a:prstGeom>
          <a:noFill/>
        </p:spPr>
      </p:pic>
      <p:sp>
        <p:nvSpPr>
          <p:cNvPr id="2" name="Title 1"/>
          <p:cNvSpPr>
            <a:spLocks noGrp="1"/>
          </p:cNvSpPr>
          <p:nvPr>
            <p:ph type="title"/>
          </p:nvPr>
        </p:nvSpPr>
        <p:spPr/>
        <p:txBody>
          <a:bodyPr>
            <a:normAutofit fontScale="90000"/>
          </a:bodyPr>
          <a:lstStyle/>
          <a:p>
            <a:r>
              <a:rPr lang="de-DE" dirty="0" smtClean="0"/>
              <a:t>DAQ and System Identification</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22</a:t>
            </a:fld>
            <a:endParaRPr lang="de-DE" dirty="0"/>
          </a:p>
        </p:txBody>
      </p:sp>
      <p:sp>
        <p:nvSpPr>
          <p:cNvPr id="5" name="Content Placeholder 2"/>
          <p:cNvSpPr>
            <a:spLocks noGrp="1"/>
          </p:cNvSpPr>
          <p:nvPr>
            <p:ph idx="1"/>
          </p:nvPr>
        </p:nvSpPr>
        <p:spPr>
          <a:xfrm>
            <a:off x="142844" y="1500174"/>
            <a:ext cx="3071834" cy="5143536"/>
          </a:xfrm>
        </p:spPr>
        <p:txBody>
          <a:bodyPr>
            <a:normAutofit fontScale="70000" lnSpcReduction="20000"/>
          </a:bodyPr>
          <a:lstStyle/>
          <a:p>
            <a:pPr>
              <a:buNone/>
            </a:pPr>
            <a:r>
              <a:rPr lang="de-DE" dirty="0" smtClean="0"/>
              <a:t>CDS Data Acquisition:</a:t>
            </a:r>
          </a:p>
          <a:p>
            <a:pPr>
              <a:buNone/>
            </a:pPr>
            <a:endParaRPr lang="de-DE" dirty="0" smtClean="0"/>
          </a:p>
          <a:p>
            <a:r>
              <a:rPr lang="de-DE" dirty="0" smtClean="0"/>
              <a:t>DAQ channels defined by operator in DAQ channel list file</a:t>
            </a:r>
          </a:p>
          <a:p>
            <a:r>
              <a:rPr lang="de-DE" dirty="0" smtClean="0"/>
              <a:t>Channel list passed to EPICS module on FE machine</a:t>
            </a:r>
          </a:p>
          <a:p>
            <a:r>
              <a:rPr lang="de-DE" dirty="0" smtClean="0"/>
              <a:t>Read by RT daqWrite() function from shared memory</a:t>
            </a:r>
          </a:p>
          <a:p>
            <a:r>
              <a:rPr lang="de-DE" dirty="0" smtClean="0"/>
              <a:t>Data written to DAQ network via shared memory for analysis/storage on frame builder machine</a:t>
            </a:r>
          </a:p>
          <a:p>
            <a:endParaRPr lang="de-DE" dirty="0" smtClean="0"/>
          </a:p>
        </p:txBody>
      </p:sp>
      <p:sp>
        <p:nvSpPr>
          <p:cNvPr id="6" name="Oval 5"/>
          <p:cNvSpPr/>
          <p:nvPr/>
        </p:nvSpPr>
        <p:spPr>
          <a:xfrm>
            <a:off x="3500430" y="5572140"/>
            <a:ext cx="2143140" cy="928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8" name="Oval 7"/>
          <p:cNvSpPr/>
          <p:nvPr/>
        </p:nvSpPr>
        <p:spPr>
          <a:xfrm>
            <a:off x="3652830" y="4000504"/>
            <a:ext cx="1847864" cy="1428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9" name="Oval 8"/>
          <p:cNvSpPr/>
          <p:nvPr/>
        </p:nvSpPr>
        <p:spPr>
          <a:xfrm rot="20094105">
            <a:off x="3635365" y="2397384"/>
            <a:ext cx="3602800" cy="10305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10" name="Oval 9"/>
          <p:cNvSpPr/>
          <p:nvPr/>
        </p:nvSpPr>
        <p:spPr>
          <a:xfrm>
            <a:off x="7500958" y="3071810"/>
            <a:ext cx="1571636" cy="3429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ristian\Desktop\DAQ_AWGTPMAN5.jpg"/>
          <p:cNvPicPr>
            <a:picLocks noChangeAspect="1" noChangeArrowheads="1"/>
          </p:cNvPicPr>
          <p:nvPr/>
        </p:nvPicPr>
        <p:blipFill>
          <a:blip r:embed="rId3" cstate="print"/>
          <a:srcRect/>
          <a:stretch>
            <a:fillRect/>
          </a:stretch>
        </p:blipFill>
        <p:spPr bwMode="auto">
          <a:xfrm>
            <a:off x="3348199" y="1196674"/>
            <a:ext cx="5795833" cy="5304160"/>
          </a:xfrm>
          <a:prstGeom prst="rect">
            <a:avLst/>
          </a:prstGeom>
          <a:noFill/>
        </p:spPr>
      </p:pic>
      <p:sp>
        <p:nvSpPr>
          <p:cNvPr id="2" name="Title 1"/>
          <p:cNvSpPr>
            <a:spLocks noGrp="1"/>
          </p:cNvSpPr>
          <p:nvPr>
            <p:ph type="title"/>
          </p:nvPr>
        </p:nvSpPr>
        <p:spPr/>
        <p:txBody>
          <a:bodyPr>
            <a:normAutofit fontScale="90000"/>
          </a:bodyPr>
          <a:lstStyle/>
          <a:p>
            <a:r>
              <a:rPr lang="de-DE" dirty="0" smtClean="0"/>
              <a:t>DAQ and System Identification</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23</a:t>
            </a:fld>
            <a:endParaRPr lang="de-DE" dirty="0"/>
          </a:p>
        </p:txBody>
      </p:sp>
      <p:sp>
        <p:nvSpPr>
          <p:cNvPr id="5" name="Content Placeholder 2"/>
          <p:cNvSpPr>
            <a:spLocks noGrp="1"/>
          </p:cNvSpPr>
          <p:nvPr>
            <p:ph idx="1"/>
          </p:nvPr>
        </p:nvSpPr>
        <p:spPr>
          <a:xfrm>
            <a:off x="142844" y="1500174"/>
            <a:ext cx="3143272" cy="5000660"/>
          </a:xfrm>
        </p:spPr>
        <p:txBody>
          <a:bodyPr>
            <a:normAutofit fontScale="70000" lnSpcReduction="20000"/>
          </a:bodyPr>
          <a:lstStyle/>
          <a:p>
            <a:pPr>
              <a:buNone/>
            </a:pPr>
            <a:r>
              <a:rPr lang="de-DE" dirty="0" smtClean="0"/>
              <a:t>CDS system identification:</a:t>
            </a:r>
          </a:p>
          <a:p>
            <a:endParaRPr lang="de-DE" dirty="0" smtClean="0"/>
          </a:p>
          <a:p>
            <a:r>
              <a:rPr lang="de-DE" dirty="0" smtClean="0"/>
              <a:t>Test points defined by operator in DAQ file</a:t>
            </a:r>
          </a:p>
          <a:p>
            <a:r>
              <a:rPr lang="de-DE" dirty="0" smtClean="0"/>
              <a:t>AWGTPMAN application on non-RT core manages test points and excitations</a:t>
            </a:r>
          </a:p>
          <a:p>
            <a:r>
              <a:rPr lang="de-DE" dirty="0" smtClean="0"/>
              <a:t>AWG generates arbitrary excitation signals and injects them into the RT application for stimulus response test</a:t>
            </a:r>
          </a:p>
          <a:p>
            <a:r>
              <a:rPr lang="de-DE" dirty="0" smtClean="0"/>
              <a:t>Test point data accesible from WS via DAQ network</a:t>
            </a:r>
          </a:p>
        </p:txBody>
      </p:sp>
      <p:sp>
        <p:nvSpPr>
          <p:cNvPr id="6" name="Oval 5"/>
          <p:cNvSpPr/>
          <p:nvPr/>
        </p:nvSpPr>
        <p:spPr>
          <a:xfrm>
            <a:off x="3500430" y="5572140"/>
            <a:ext cx="2143140" cy="928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8" name="Oval 7"/>
          <p:cNvSpPr/>
          <p:nvPr/>
        </p:nvSpPr>
        <p:spPr>
          <a:xfrm>
            <a:off x="5000628" y="3143248"/>
            <a:ext cx="1785950" cy="1428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10" name="Oval 9"/>
          <p:cNvSpPr/>
          <p:nvPr/>
        </p:nvSpPr>
        <p:spPr>
          <a:xfrm rot="19800000">
            <a:off x="5123939" y="3408279"/>
            <a:ext cx="2691563" cy="928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11" name="Oval 10"/>
          <p:cNvSpPr/>
          <p:nvPr/>
        </p:nvSpPr>
        <p:spPr>
          <a:xfrm rot="5400000">
            <a:off x="7036611" y="3607595"/>
            <a:ext cx="2500330" cy="1428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500"/>
                                        <p:tgtEl>
                                          <p:spTgt spid="5">
                                            <p:txEl>
                                              <p:pRg st="5" end="5"/>
                                            </p:txEl>
                                          </p:spTgt>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animBg="1"/>
      <p:bldP spid="10" grpId="1"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CDS User software</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24</a:t>
            </a:fld>
            <a:endParaRPr lang="de-DE" dirty="0"/>
          </a:p>
        </p:txBody>
      </p:sp>
      <p:pic>
        <p:nvPicPr>
          <p:cNvPr id="473091" name="Picture 3"/>
          <p:cNvPicPr>
            <a:picLocks noChangeAspect="1" noChangeArrowheads="1"/>
          </p:cNvPicPr>
          <p:nvPr/>
        </p:nvPicPr>
        <p:blipFill>
          <a:blip r:embed="rId3" cstate="print"/>
          <a:srcRect/>
          <a:stretch>
            <a:fillRect/>
          </a:stretch>
        </p:blipFill>
        <p:spPr bwMode="auto">
          <a:xfrm>
            <a:off x="142844" y="1565510"/>
            <a:ext cx="1968246" cy="1579626"/>
          </a:xfrm>
          <a:prstGeom prst="rect">
            <a:avLst/>
          </a:prstGeom>
          <a:noFill/>
          <a:ln w="9525">
            <a:noFill/>
            <a:miter lim="800000"/>
            <a:headEnd/>
            <a:tailEnd/>
          </a:ln>
        </p:spPr>
      </p:pic>
      <p:pic>
        <p:nvPicPr>
          <p:cNvPr id="473092" name="Picture 4"/>
          <p:cNvPicPr>
            <a:picLocks noChangeAspect="1" noChangeArrowheads="1"/>
          </p:cNvPicPr>
          <p:nvPr/>
        </p:nvPicPr>
        <p:blipFill>
          <a:blip r:embed="rId4" cstate="print"/>
          <a:srcRect/>
          <a:stretch>
            <a:fillRect/>
          </a:stretch>
        </p:blipFill>
        <p:spPr bwMode="auto">
          <a:xfrm>
            <a:off x="3929058" y="1946908"/>
            <a:ext cx="2052295" cy="1638681"/>
          </a:xfrm>
          <a:prstGeom prst="rect">
            <a:avLst/>
          </a:prstGeom>
          <a:noFill/>
          <a:ln w="9525">
            <a:noFill/>
            <a:miter lim="800000"/>
            <a:headEnd/>
            <a:tailEnd/>
          </a:ln>
        </p:spPr>
      </p:pic>
      <p:sp>
        <p:nvSpPr>
          <p:cNvPr id="8" name="Content Placeholder 2"/>
          <p:cNvSpPr>
            <a:spLocks noGrp="1"/>
          </p:cNvSpPr>
          <p:nvPr>
            <p:ph idx="1"/>
          </p:nvPr>
        </p:nvSpPr>
        <p:spPr>
          <a:xfrm>
            <a:off x="-32" y="3643314"/>
            <a:ext cx="3071834" cy="357190"/>
          </a:xfrm>
        </p:spPr>
        <p:txBody>
          <a:bodyPr>
            <a:normAutofit fontScale="47500" lnSpcReduction="20000"/>
          </a:bodyPr>
          <a:lstStyle/>
          <a:p>
            <a:pPr>
              <a:buNone/>
            </a:pPr>
            <a:r>
              <a:rPr lang="de-DE" dirty="0" smtClean="0"/>
              <a:t>FOTON – Filter coefficient calculation</a:t>
            </a:r>
          </a:p>
        </p:txBody>
      </p:sp>
      <p:sp>
        <p:nvSpPr>
          <p:cNvPr id="9" name="Content Placeholder 2"/>
          <p:cNvSpPr txBox="1">
            <a:spLocks/>
          </p:cNvSpPr>
          <p:nvPr/>
        </p:nvSpPr>
        <p:spPr>
          <a:xfrm>
            <a:off x="3857620" y="3678540"/>
            <a:ext cx="2071702" cy="285752"/>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rPr>
              <a:t>DTT – Diagnostics, SysId</a:t>
            </a:r>
          </a:p>
        </p:txBody>
      </p:sp>
      <p:pic>
        <p:nvPicPr>
          <p:cNvPr id="10" name="Picture 3" descr="dtt1"/>
          <p:cNvPicPr>
            <a:picLocks noChangeAspect="1" noChangeArrowheads="1"/>
          </p:cNvPicPr>
          <p:nvPr/>
        </p:nvPicPr>
        <p:blipFill>
          <a:blip r:embed="rId5" cstate="print"/>
          <a:srcRect l="22638" t="9134" r="19685" b="16063"/>
          <a:stretch>
            <a:fillRect/>
          </a:stretch>
        </p:blipFill>
        <p:spPr bwMode="auto">
          <a:xfrm>
            <a:off x="3357554" y="1571612"/>
            <a:ext cx="2109594" cy="1709997"/>
          </a:xfrm>
          <a:prstGeom prst="rect">
            <a:avLst/>
          </a:prstGeom>
          <a:noFill/>
          <a:ln w="9525">
            <a:noFill/>
            <a:miter lim="800000"/>
            <a:headEnd/>
            <a:tailEnd/>
          </a:ln>
        </p:spPr>
      </p:pic>
      <p:pic>
        <p:nvPicPr>
          <p:cNvPr id="11" name="Picture 4" descr="foton1"/>
          <p:cNvPicPr>
            <a:picLocks noChangeAspect="1" noChangeArrowheads="1"/>
          </p:cNvPicPr>
          <p:nvPr/>
        </p:nvPicPr>
        <p:blipFill>
          <a:blip r:embed="rId6" cstate="print"/>
          <a:srcRect l="20670" t="12283" r="21654" b="12599"/>
          <a:stretch>
            <a:fillRect/>
          </a:stretch>
        </p:blipFill>
        <p:spPr bwMode="auto">
          <a:xfrm>
            <a:off x="785786" y="1928802"/>
            <a:ext cx="2025175" cy="1648510"/>
          </a:xfrm>
          <a:prstGeom prst="rect">
            <a:avLst/>
          </a:prstGeom>
          <a:noFill/>
          <a:ln w="9525">
            <a:noFill/>
            <a:miter lim="800000"/>
            <a:headEnd/>
            <a:tailEnd/>
          </a:ln>
        </p:spPr>
      </p:pic>
      <p:pic>
        <p:nvPicPr>
          <p:cNvPr id="535553" name="Picture 1" descr="\\LKG96D6D7\limmer\ChristiansZeug\ligoDVmain.png"/>
          <p:cNvPicPr>
            <a:picLocks noChangeAspect="1" noChangeArrowheads="1"/>
          </p:cNvPicPr>
          <p:nvPr/>
        </p:nvPicPr>
        <p:blipFill>
          <a:blip r:embed="rId7" cstate="print"/>
          <a:srcRect/>
          <a:stretch>
            <a:fillRect/>
          </a:stretch>
        </p:blipFill>
        <p:spPr bwMode="auto">
          <a:xfrm>
            <a:off x="351745" y="4429132"/>
            <a:ext cx="2291429" cy="1464762"/>
          </a:xfrm>
          <a:prstGeom prst="rect">
            <a:avLst/>
          </a:prstGeom>
          <a:noFill/>
        </p:spPr>
      </p:pic>
      <p:sp>
        <p:nvSpPr>
          <p:cNvPr id="14" name="Content Placeholder 2"/>
          <p:cNvSpPr txBox="1">
            <a:spLocks/>
          </p:cNvSpPr>
          <p:nvPr/>
        </p:nvSpPr>
        <p:spPr>
          <a:xfrm>
            <a:off x="285720" y="5929330"/>
            <a:ext cx="2857520" cy="357190"/>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rPr>
              <a:t>ligoDV – Offline data</a:t>
            </a:r>
            <a:r>
              <a:rPr kumimoji="0" lang="de-DE" sz="3200" b="0" i="0" u="none" strike="noStrike" kern="1200" cap="none" spc="0" normalizeH="0" noProof="0" dirty="0" smtClean="0">
                <a:ln>
                  <a:noFill/>
                </a:ln>
                <a:solidFill>
                  <a:schemeClr val="bg1">
                    <a:lumMod val="95000"/>
                  </a:schemeClr>
                </a:solidFill>
                <a:effectLst/>
                <a:uLnTx/>
                <a:uFillTx/>
                <a:latin typeface="+mn-lt"/>
                <a:ea typeface="+mn-ea"/>
                <a:cs typeface="+mn-cs"/>
              </a:rPr>
              <a:t> analysis</a:t>
            </a:r>
            <a:endPar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p:txBody>
      </p:sp>
      <p:sp>
        <p:nvSpPr>
          <p:cNvPr id="15" name="Content Placeholder 2"/>
          <p:cNvSpPr txBox="1">
            <a:spLocks/>
          </p:cNvSpPr>
          <p:nvPr/>
        </p:nvSpPr>
        <p:spPr>
          <a:xfrm>
            <a:off x="285720" y="6215082"/>
            <a:ext cx="2857520" cy="357190"/>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rPr>
              <a:t>(Developed by GEO scientists)</a:t>
            </a:r>
          </a:p>
        </p:txBody>
      </p:sp>
      <p:pic>
        <p:nvPicPr>
          <p:cNvPr id="535554" name="Picture 2" descr="\\LKG96D6D7\limmer\ChristiansZeug\scrnsht_awggui.jpeg"/>
          <p:cNvPicPr>
            <a:picLocks noChangeAspect="1" noChangeArrowheads="1"/>
          </p:cNvPicPr>
          <p:nvPr/>
        </p:nvPicPr>
        <p:blipFill>
          <a:blip r:embed="rId8" cstate="print"/>
          <a:srcRect/>
          <a:stretch>
            <a:fillRect/>
          </a:stretch>
        </p:blipFill>
        <p:spPr bwMode="auto">
          <a:xfrm>
            <a:off x="6929454" y="4429133"/>
            <a:ext cx="1155053" cy="989215"/>
          </a:xfrm>
          <a:prstGeom prst="rect">
            <a:avLst/>
          </a:prstGeom>
          <a:noFill/>
        </p:spPr>
      </p:pic>
      <p:sp>
        <p:nvSpPr>
          <p:cNvPr id="16" name="Content Placeholder 2"/>
          <p:cNvSpPr txBox="1">
            <a:spLocks/>
          </p:cNvSpPr>
          <p:nvPr/>
        </p:nvSpPr>
        <p:spPr>
          <a:xfrm>
            <a:off x="6357950" y="5929330"/>
            <a:ext cx="3000396" cy="500066"/>
          </a:xfrm>
          <a:prstGeom prst="rect">
            <a:avLst/>
          </a:prstGeom>
        </p:spPr>
        <p:txBody>
          <a:bodyPr vert="horz" lIns="91440" tIns="45720" rIns="91440" bIns="45720" rtlCol="0">
            <a:normAutofit fontScale="4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rPr>
              <a:t>AWGGUI</a:t>
            </a:r>
            <a:r>
              <a:rPr kumimoji="0" lang="de-DE" sz="3200" b="0" i="0" u="none" strike="noStrike" kern="1200" cap="none" spc="0" normalizeH="0" noProof="0" dirty="0" smtClean="0">
                <a:ln>
                  <a:noFill/>
                </a:ln>
                <a:solidFill>
                  <a:schemeClr val="bg1">
                    <a:lumMod val="95000"/>
                  </a:schemeClr>
                </a:solidFill>
                <a:effectLst/>
                <a:uLnTx/>
                <a:uFillTx/>
                <a:latin typeface="+mn-lt"/>
                <a:ea typeface="+mn-ea"/>
                <a:cs typeface="+mn-cs"/>
              </a:rPr>
              <a:t> – Manual wave form injection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de-DE" sz="3200" baseline="0" dirty="0" smtClean="0">
                <a:solidFill>
                  <a:schemeClr val="bg1">
                    <a:lumMod val="95000"/>
                  </a:schemeClr>
                </a:solidFill>
              </a:rPr>
              <a:t>DAQCONFIG – DAQ</a:t>
            </a:r>
            <a:r>
              <a:rPr lang="de-DE" sz="3200" dirty="0" smtClean="0">
                <a:solidFill>
                  <a:schemeClr val="bg1">
                    <a:lumMod val="95000"/>
                  </a:schemeClr>
                </a:solidFill>
              </a:rPr>
              <a:t> </a:t>
            </a:r>
            <a:r>
              <a:rPr lang="de-DE" sz="3200" baseline="0" dirty="0" smtClean="0">
                <a:solidFill>
                  <a:schemeClr val="bg1">
                    <a:lumMod val="95000"/>
                  </a:schemeClr>
                </a:solidFill>
              </a:rPr>
              <a:t>Channel</a:t>
            </a:r>
            <a:r>
              <a:rPr lang="de-DE" sz="3200" dirty="0" smtClean="0">
                <a:solidFill>
                  <a:schemeClr val="bg1">
                    <a:lumMod val="95000"/>
                  </a:schemeClr>
                </a:solidFill>
              </a:rPr>
              <a:t> config tool</a:t>
            </a:r>
            <a:endPar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p:txBody>
      </p:sp>
      <p:pic>
        <p:nvPicPr>
          <p:cNvPr id="17" name="Picture 5" descr="medm5"/>
          <p:cNvPicPr>
            <a:picLocks noChangeAspect="1" noChangeArrowheads="1"/>
          </p:cNvPicPr>
          <p:nvPr/>
        </p:nvPicPr>
        <p:blipFill>
          <a:blip r:embed="rId9" cstate="print"/>
          <a:srcRect l="787" t="10709" r="32480" b="9134"/>
          <a:stretch>
            <a:fillRect/>
          </a:stretch>
        </p:blipFill>
        <p:spPr bwMode="auto">
          <a:xfrm>
            <a:off x="3709959" y="4343061"/>
            <a:ext cx="2039575" cy="1531951"/>
          </a:xfrm>
          <a:prstGeom prst="rect">
            <a:avLst/>
          </a:prstGeom>
          <a:noFill/>
          <a:ln w="9525">
            <a:noFill/>
            <a:miter lim="800000"/>
            <a:headEnd/>
            <a:tailEnd/>
          </a:ln>
        </p:spPr>
      </p:pic>
      <p:sp>
        <p:nvSpPr>
          <p:cNvPr id="18" name="Content Placeholder 2"/>
          <p:cNvSpPr txBox="1">
            <a:spLocks/>
          </p:cNvSpPr>
          <p:nvPr/>
        </p:nvSpPr>
        <p:spPr>
          <a:xfrm>
            <a:off x="3643306" y="5929330"/>
            <a:ext cx="2357454" cy="285752"/>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rPr>
              <a:t>MEDM – Operator</a:t>
            </a:r>
            <a:r>
              <a:rPr kumimoji="0" lang="de-DE" sz="3200" b="0" i="0" u="none" strike="noStrike" kern="1200" cap="none" spc="0" normalizeH="0" noProof="0" dirty="0" smtClean="0">
                <a:ln>
                  <a:noFill/>
                </a:ln>
                <a:solidFill>
                  <a:schemeClr val="bg1">
                    <a:lumMod val="95000"/>
                  </a:schemeClr>
                </a:solidFill>
                <a:effectLst/>
                <a:uLnTx/>
                <a:uFillTx/>
                <a:latin typeface="+mn-lt"/>
                <a:ea typeface="+mn-ea"/>
                <a:cs typeface="+mn-cs"/>
              </a:rPr>
              <a:t> Screens</a:t>
            </a:r>
            <a:endPar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p:txBody>
      </p:sp>
      <p:sp>
        <p:nvSpPr>
          <p:cNvPr id="20" name="Content Placeholder 2"/>
          <p:cNvSpPr txBox="1">
            <a:spLocks/>
          </p:cNvSpPr>
          <p:nvPr/>
        </p:nvSpPr>
        <p:spPr>
          <a:xfrm>
            <a:off x="6357950" y="3678540"/>
            <a:ext cx="3000396" cy="285752"/>
          </a:xfrm>
          <a:prstGeom prst="rect">
            <a:avLst/>
          </a:prstGeom>
        </p:spPr>
        <p:txBody>
          <a:bodyPr vert="horz" lIns="91440" tIns="45720" rIns="91440" bIns="45720" rtlCol="0">
            <a:normAutofit fontScale="47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rPr>
              <a:t>DataViewer – Displays</a:t>
            </a:r>
            <a:r>
              <a:rPr kumimoji="0" lang="de-DE" sz="3200" b="0" i="0" u="none" strike="noStrike" kern="1200" cap="none" spc="0" normalizeH="0" noProof="0" dirty="0" smtClean="0">
                <a:ln>
                  <a:noFill/>
                </a:ln>
                <a:solidFill>
                  <a:schemeClr val="bg1">
                    <a:lumMod val="95000"/>
                  </a:schemeClr>
                </a:solidFill>
                <a:effectLst/>
                <a:uLnTx/>
                <a:uFillTx/>
                <a:latin typeface="+mn-lt"/>
                <a:ea typeface="+mn-ea"/>
                <a:cs typeface="+mn-cs"/>
              </a:rPr>
              <a:t> online data</a:t>
            </a:r>
            <a:endParaRPr kumimoji="0" lang="de-DE" sz="3200" b="0" i="0" u="none" strike="noStrike" kern="1200" cap="none" spc="0" normalizeH="0" baseline="0" noProof="0" dirty="0" smtClean="0">
              <a:ln>
                <a:noFill/>
              </a:ln>
              <a:solidFill>
                <a:schemeClr val="bg1">
                  <a:lumMod val="95000"/>
                </a:schemeClr>
              </a:solidFill>
              <a:effectLst/>
              <a:uLnTx/>
              <a:uFillTx/>
              <a:latin typeface="+mn-lt"/>
              <a:ea typeface="+mn-ea"/>
              <a:cs typeface="+mn-cs"/>
            </a:endParaRPr>
          </a:p>
        </p:txBody>
      </p:sp>
      <p:pic>
        <p:nvPicPr>
          <p:cNvPr id="535556" name="Picture 4"/>
          <p:cNvPicPr>
            <a:picLocks noChangeAspect="1" noChangeArrowheads="1"/>
          </p:cNvPicPr>
          <p:nvPr/>
        </p:nvPicPr>
        <p:blipFill>
          <a:blip r:embed="rId10" cstate="print"/>
          <a:srcRect/>
          <a:stretch>
            <a:fillRect/>
          </a:stretch>
        </p:blipFill>
        <p:spPr bwMode="auto">
          <a:xfrm>
            <a:off x="7429520" y="4916822"/>
            <a:ext cx="1569720" cy="941070"/>
          </a:xfrm>
          <a:prstGeom prst="rect">
            <a:avLst/>
          </a:prstGeom>
          <a:noFill/>
          <a:ln w="9525">
            <a:noFill/>
            <a:miter lim="800000"/>
            <a:headEnd/>
            <a:tailEnd/>
          </a:ln>
        </p:spPr>
      </p:pic>
      <p:pic>
        <p:nvPicPr>
          <p:cNvPr id="537601" name="Picture 1"/>
          <p:cNvPicPr>
            <a:picLocks noChangeAspect="1" noChangeArrowheads="1"/>
          </p:cNvPicPr>
          <p:nvPr/>
        </p:nvPicPr>
        <p:blipFill>
          <a:blip r:embed="rId11" cstate="print"/>
          <a:srcRect/>
          <a:stretch>
            <a:fillRect/>
          </a:stretch>
        </p:blipFill>
        <p:spPr bwMode="auto">
          <a:xfrm>
            <a:off x="7000892" y="1857364"/>
            <a:ext cx="2091690" cy="1709928"/>
          </a:xfrm>
          <a:prstGeom prst="rect">
            <a:avLst/>
          </a:prstGeom>
          <a:noFill/>
          <a:ln w="9525">
            <a:noFill/>
            <a:miter lim="800000"/>
            <a:headEnd/>
            <a:tailEnd/>
          </a:ln>
        </p:spPr>
      </p:pic>
      <p:pic>
        <p:nvPicPr>
          <p:cNvPr id="535555" name="Picture 3" descr="\\LKG96D6D7\limmer\ChristiansZeug\dataviewer_chan.jpg"/>
          <p:cNvPicPr>
            <a:picLocks noChangeAspect="1" noChangeArrowheads="1"/>
          </p:cNvPicPr>
          <p:nvPr/>
        </p:nvPicPr>
        <p:blipFill>
          <a:blip r:embed="rId12" cstate="print"/>
          <a:srcRect/>
          <a:stretch>
            <a:fillRect/>
          </a:stretch>
        </p:blipFill>
        <p:spPr bwMode="auto">
          <a:xfrm>
            <a:off x="6572264" y="1571612"/>
            <a:ext cx="1865376" cy="1303436"/>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4" grpId="0"/>
      <p:bldP spid="15" grpId="0"/>
      <p:bldP spid="16"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CDS@AEI: status and outlook</a:t>
            </a:r>
            <a:endParaRPr lang="de-DE" dirty="0"/>
          </a:p>
        </p:txBody>
      </p:sp>
      <p:sp>
        <p:nvSpPr>
          <p:cNvPr id="3" name="Content Placeholder 2"/>
          <p:cNvSpPr>
            <a:spLocks noGrp="1"/>
          </p:cNvSpPr>
          <p:nvPr>
            <p:ph idx="1"/>
          </p:nvPr>
        </p:nvSpPr>
        <p:spPr>
          <a:xfrm>
            <a:off x="457200" y="1285860"/>
            <a:ext cx="4471990" cy="4786346"/>
          </a:xfrm>
        </p:spPr>
        <p:txBody>
          <a:bodyPr>
            <a:normAutofit fontScale="70000" lnSpcReduction="20000"/>
          </a:bodyPr>
          <a:lstStyle/>
          <a:p>
            <a:endParaRPr lang="de-DE" dirty="0" smtClean="0"/>
          </a:p>
          <a:p>
            <a:r>
              <a:rPr lang="de-DE" dirty="0" smtClean="0"/>
              <a:t>A large amount of hardware is already in place</a:t>
            </a:r>
          </a:p>
          <a:p>
            <a:r>
              <a:rPr lang="de-DE" dirty="0" smtClean="0"/>
              <a:t>CDS user software tools not as stable as desired, some have poor usability: needs some more work</a:t>
            </a:r>
          </a:p>
          <a:p>
            <a:r>
              <a:rPr lang="de-DE" dirty="0" smtClean="0"/>
              <a:t>First in-house developed hardware (phase meter interface) recently completed </a:t>
            </a:r>
          </a:p>
          <a:p>
            <a:r>
              <a:rPr lang="de-DE" dirty="0" smtClean="0"/>
              <a:t>Ongoing efforts to create in-house documentation</a:t>
            </a:r>
          </a:p>
          <a:p>
            <a:r>
              <a:rPr lang="de-DE" dirty="0" smtClean="0"/>
              <a:t>Web-based CMS and bug tracking system dedicated to CDS</a:t>
            </a:r>
          </a:p>
          <a:p>
            <a:r>
              <a:rPr lang="de-DE" dirty="0" smtClean="0"/>
              <a:t>Regular RT-meetings held to discuss problems</a:t>
            </a:r>
          </a:p>
        </p:txBody>
      </p:sp>
      <p:sp>
        <p:nvSpPr>
          <p:cNvPr id="4" name="Slide Number Placeholder 3"/>
          <p:cNvSpPr>
            <a:spLocks noGrp="1"/>
          </p:cNvSpPr>
          <p:nvPr>
            <p:ph type="sldNum" sz="quarter" idx="11"/>
          </p:nvPr>
        </p:nvSpPr>
        <p:spPr/>
        <p:txBody>
          <a:bodyPr/>
          <a:lstStyle/>
          <a:p>
            <a:fld id="{2647CF9B-6304-4AB2-AA42-A5D925D0B094}" type="slidenum">
              <a:rPr lang="de-DE" smtClean="0"/>
              <a:pPr/>
              <a:t>25</a:t>
            </a:fld>
            <a:endParaRPr lang="de-DE" dirty="0"/>
          </a:p>
        </p:txBody>
      </p:sp>
      <p:pic>
        <p:nvPicPr>
          <p:cNvPr id="466946" name="Picture 2" descr="E:\DCIM\101DCPIC\DSCI3734.JPG"/>
          <p:cNvPicPr>
            <a:picLocks noChangeAspect="1" noChangeArrowheads="1"/>
          </p:cNvPicPr>
          <p:nvPr/>
        </p:nvPicPr>
        <p:blipFill>
          <a:blip r:embed="rId2" cstate="print"/>
          <a:srcRect l="4802" t="24360"/>
          <a:stretch>
            <a:fillRect/>
          </a:stretch>
        </p:blipFill>
        <p:spPr bwMode="auto">
          <a:xfrm>
            <a:off x="5392404" y="1643050"/>
            <a:ext cx="3518746" cy="4180645"/>
          </a:xfrm>
          <a:prstGeom prst="rect">
            <a:avLst/>
          </a:prstGeom>
          <a:noFill/>
        </p:spPr>
      </p:pic>
      <p:sp>
        <p:nvSpPr>
          <p:cNvPr id="6" name="Content Placeholder 2"/>
          <p:cNvSpPr txBox="1">
            <a:spLocks/>
          </p:cNvSpPr>
          <p:nvPr/>
        </p:nvSpPr>
        <p:spPr>
          <a:xfrm>
            <a:off x="214282" y="6000768"/>
            <a:ext cx="8748746" cy="714380"/>
          </a:xfrm>
          <a:prstGeom prst="rect">
            <a:avLst/>
          </a:prstGeom>
        </p:spPr>
        <p:txBody>
          <a:bodyPr vert="horz" lIns="91440" tIns="45720" rIns="91440" bIns="45720" rtlCol="0">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de-DE" sz="3200" b="1" i="0" u="none" strike="noStrike" kern="1200" cap="none" spc="0" normalizeH="0" baseline="0" noProof="0" dirty="0" smtClean="0">
                <a:ln>
                  <a:noFill/>
                </a:ln>
                <a:solidFill>
                  <a:schemeClr val="bg1">
                    <a:lumMod val="95000"/>
                  </a:schemeClr>
                </a:solidFill>
                <a:effectLst/>
                <a:uLnTx/>
                <a:uFillTx/>
                <a:latin typeface="+mn-lt"/>
                <a:ea typeface="+mn-ea"/>
                <a:cs typeface="+mn-cs"/>
              </a:rPr>
              <a:t>CDS is ready to go into operation – and has already done so!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2313" y="3714752"/>
            <a:ext cx="7772400" cy="1362075"/>
          </a:xfrm>
        </p:spPr>
        <p:txBody>
          <a:bodyPr>
            <a:normAutofit/>
          </a:bodyPr>
          <a:lstStyle/>
          <a:p>
            <a:pPr algn="r"/>
            <a:r>
              <a:rPr lang="en-GB" dirty="0" smtClean="0"/>
              <a:t>Thank you for your attention</a:t>
            </a:r>
            <a:endParaRPr lang="en-GB" dirty="0"/>
          </a:p>
        </p:txBody>
      </p:sp>
      <p:sp>
        <p:nvSpPr>
          <p:cNvPr id="7" name="Foliennummernplatzhalter 6"/>
          <p:cNvSpPr>
            <a:spLocks noGrp="1"/>
          </p:cNvSpPr>
          <p:nvPr>
            <p:ph type="sldNum" sz="quarter" idx="12"/>
          </p:nvPr>
        </p:nvSpPr>
        <p:spPr/>
        <p:txBody>
          <a:bodyPr/>
          <a:lstStyle/>
          <a:p>
            <a:fld id="{2647CF9B-6304-4AB2-AA42-A5D925D0B094}" type="slidenum">
              <a:rPr lang="de-DE" smtClean="0"/>
              <a:pPr/>
              <a:t>26</a:t>
            </a:fld>
            <a:endParaRPr lang="de-DE" dirty="0"/>
          </a:p>
        </p:txBody>
      </p:sp>
      <p:cxnSp>
        <p:nvCxnSpPr>
          <p:cNvPr id="12" name="Gerade Verbindung 11"/>
          <p:cNvCxnSpPr/>
          <p:nvPr/>
        </p:nvCxnSpPr>
        <p:spPr>
          <a:xfrm rot="10800000" flipV="1">
            <a:off x="8572528" y="5643576"/>
            <a:ext cx="571472" cy="2"/>
          </a:xfrm>
          <a:prstGeom prst="line">
            <a:avLst/>
          </a:prstGeom>
          <a:ln>
            <a:solidFill>
              <a:srgbClr val="8C020F"/>
            </a:solidFill>
          </a:ln>
        </p:spPr>
        <p:style>
          <a:lnRef idx="3">
            <a:schemeClr val="accent2"/>
          </a:lnRef>
          <a:fillRef idx="0">
            <a:schemeClr val="accent2"/>
          </a:fillRef>
          <a:effectRef idx="2">
            <a:schemeClr val="accent2"/>
          </a:effectRef>
          <a:fontRef idx="minor">
            <a:schemeClr val="tx1"/>
          </a:fontRef>
        </p:style>
      </p:cxnSp>
      <p:cxnSp>
        <p:nvCxnSpPr>
          <p:cNvPr id="16" name="Gerade Verbindung 15"/>
          <p:cNvCxnSpPr/>
          <p:nvPr/>
        </p:nvCxnSpPr>
        <p:spPr>
          <a:xfrm rot="10800000">
            <a:off x="7858148" y="5500703"/>
            <a:ext cx="1285852" cy="1587"/>
          </a:xfrm>
          <a:prstGeom prst="line">
            <a:avLst/>
          </a:prstGeom>
          <a:ln>
            <a:solidFill>
              <a:schemeClr val="accent2">
                <a:lumMod val="60000"/>
                <a:lumOff val="40000"/>
              </a:schemeClr>
            </a:solidFill>
          </a:ln>
        </p:spPr>
        <p:style>
          <a:lnRef idx="3">
            <a:schemeClr val="accent2"/>
          </a:lnRef>
          <a:fillRef idx="0">
            <a:schemeClr val="accent2"/>
          </a:fillRef>
          <a:effectRef idx="2">
            <a:schemeClr val="accent2"/>
          </a:effectRef>
          <a:fontRef idx="minor">
            <a:schemeClr val="tx1"/>
          </a:fontRef>
        </p:style>
      </p:cxnSp>
      <p:sp>
        <p:nvSpPr>
          <p:cNvPr id="22" name="Rechteck 21"/>
          <p:cNvSpPr/>
          <p:nvPr/>
        </p:nvSpPr>
        <p:spPr>
          <a:xfrm>
            <a:off x="8643966" y="6643710"/>
            <a:ext cx="500034" cy="2142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290" y="285728"/>
            <a:ext cx="7615262" cy="725470"/>
          </a:xfrm>
        </p:spPr>
        <p:txBody>
          <a:bodyPr>
            <a:normAutofit fontScale="90000"/>
          </a:bodyPr>
          <a:lstStyle/>
          <a:p>
            <a:r>
              <a:rPr lang="de-DE" dirty="0" smtClean="0"/>
              <a:t>The LIGO Control and Data System</a:t>
            </a:r>
            <a:endParaRPr lang="de-DE" dirty="0"/>
          </a:p>
        </p:txBody>
      </p:sp>
      <p:sp>
        <p:nvSpPr>
          <p:cNvPr id="3" name="Content Placeholder 2"/>
          <p:cNvSpPr>
            <a:spLocks noGrp="1"/>
          </p:cNvSpPr>
          <p:nvPr>
            <p:ph idx="1"/>
          </p:nvPr>
        </p:nvSpPr>
        <p:spPr>
          <a:xfrm>
            <a:off x="285720" y="1600200"/>
            <a:ext cx="5400684" cy="5043510"/>
          </a:xfrm>
        </p:spPr>
        <p:txBody>
          <a:bodyPr>
            <a:normAutofit fontScale="62500" lnSpcReduction="20000"/>
          </a:bodyPr>
          <a:lstStyle/>
          <a:p>
            <a:pPr>
              <a:buNone/>
            </a:pPr>
            <a:r>
              <a:rPr lang="de-DE" dirty="0" smtClean="0"/>
              <a:t>LIGO CDS corner stones:</a:t>
            </a:r>
          </a:p>
          <a:p>
            <a:pPr>
              <a:buNone/>
            </a:pPr>
            <a:endParaRPr lang="de-DE" dirty="0" smtClean="0"/>
          </a:p>
          <a:p>
            <a:r>
              <a:rPr lang="de-DE" dirty="0" smtClean="0"/>
              <a:t>Based on Opteron/Xeon multi core CPUs,    “off-the-shelf“ hardware</a:t>
            </a:r>
          </a:p>
          <a:p>
            <a:r>
              <a:rPr lang="de-DE" dirty="0" smtClean="0"/>
              <a:t>Easy to scale to specific demands</a:t>
            </a:r>
          </a:p>
          <a:p>
            <a:r>
              <a:rPr lang="de-DE" dirty="0" smtClean="0"/>
              <a:t>Runs RT Linux kernel modules to guarantee for deterministic operation, interfaced via EPICS from user space</a:t>
            </a:r>
          </a:p>
          <a:p>
            <a:r>
              <a:rPr lang="de-DE" dirty="0" smtClean="0"/>
              <a:t>Attempts to cover all steps from controller design to implementation, steering of the running application and data storage</a:t>
            </a:r>
          </a:p>
          <a:p>
            <a:r>
              <a:rPr lang="de-DE" dirty="0" smtClean="0"/>
              <a:t>Simulink interface facilitates servo controller design</a:t>
            </a:r>
          </a:p>
          <a:p>
            <a:r>
              <a:rPr lang="de-DE" dirty="0" smtClean="0"/>
              <a:t>Set of user software for most standard tasks provided</a:t>
            </a:r>
          </a:p>
          <a:p>
            <a:r>
              <a:rPr lang="de-DE" dirty="0" smtClean="0"/>
              <a:t>Operated at 2kHz for SEI/ISI and 16kHz for SUS systems, PDE@MIT operates at 65kHz, aiming for 130kHz operation in the near future</a:t>
            </a:r>
          </a:p>
          <a:p>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3</a:t>
            </a:fld>
            <a:endParaRPr lang="de-DE" dirty="0"/>
          </a:p>
        </p:txBody>
      </p:sp>
      <p:pic>
        <p:nvPicPr>
          <p:cNvPr id="6" name="Picture 5" descr="LIGO_control.jpg"/>
          <p:cNvPicPr>
            <a:picLocks noChangeAspect="1"/>
          </p:cNvPicPr>
          <p:nvPr/>
        </p:nvPicPr>
        <p:blipFill>
          <a:blip r:embed="rId3" cstate="print"/>
          <a:stretch>
            <a:fillRect/>
          </a:stretch>
        </p:blipFill>
        <p:spPr>
          <a:xfrm>
            <a:off x="5786446" y="1285860"/>
            <a:ext cx="3251200" cy="2438400"/>
          </a:xfrm>
          <a:prstGeom prst="rect">
            <a:avLst/>
          </a:prstGeom>
        </p:spPr>
      </p:pic>
      <p:pic>
        <p:nvPicPr>
          <p:cNvPr id="10" name="Picture 2"/>
          <p:cNvPicPr>
            <a:picLocks noChangeAspect="1" noChangeArrowheads="1"/>
          </p:cNvPicPr>
          <p:nvPr/>
        </p:nvPicPr>
        <p:blipFill>
          <a:blip r:embed="rId4" cstate="print"/>
          <a:srcRect/>
          <a:stretch>
            <a:fillRect/>
          </a:stretch>
        </p:blipFill>
        <p:spPr bwMode="auto">
          <a:xfrm>
            <a:off x="5715008" y="4214818"/>
            <a:ext cx="3323539" cy="201411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CDS Hardware Overview</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4</a:t>
            </a:fld>
            <a:endParaRPr lang="de-DE" dirty="0"/>
          </a:p>
        </p:txBody>
      </p:sp>
      <p:pic>
        <p:nvPicPr>
          <p:cNvPr id="6" name="Picture 5" descr="image.png"/>
          <p:cNvPicPr>
            <a:picLocks noChangeAspect="1"/>
          </p:cNvPicPr>
          <p:nvPr/>
        </p:nvPicPr>
        <p:blipFill>
          <a:blip r:embed="rId3" cstate="print"/>
          <a:stretch>
            <a:fillRect/>
          </a:stretch>
        </p:blipFill>
        <p:spPr>
          <a:xfrm>
            <a:off x="1071538" y="1428736"/>
            <a:ext cx="7479487" cy="4890745"/>
          </a:xfrm>
          <a:prstGeom prst="rect">
            <a:avLst/>
          </a:prstGeom>
          <a:effectLst>
            <a:glow rad="228600">
              <a:schemeClr val="accent1">
                <a:satMod val="175000"/>
                <a:alpha val="40000"/>
              </a:schemeClr>
            </a:glow>
          </a:effectLst>
        </p:spPr>
      </p:pic>
      <p:pic>
        <p:nvPicPr>
          <p:cNvPr id="7" name="Picture 137" descr="navstar"/>
          <p:cNvPicPr>
            <a:picLocks noChangeAspect="1" noChangeArrowheads="1"/>
          </p:cNvPicPr>
          <p:nvPr/>
        </p:nvPicPr>
        <p:blipFill>
          <a:blip r:embed="rId4" cstate="print"/>
          <a:srcRect/>
          <a:stretch>
            <a:fillRect/>
          </a:stretch>
        </p:blipFill>
        <p:spPr bwMode="auto">
          <a:xfrm>
            <a:off x="1428728" y="5000636"/>
            <a:ext cx="922713" cy="972590"/>
          </a:xfrm>
          <a:prstGeom prst="rect">
            <a:avLst/>
          </a:prstGeom>
          <a:noFill/>
          <a:ln w="9525">
            <a:noFill/>
            <a:miter lim="800000"/>
            <a:headEnd/>
            <a:tailEnd/>
          </a:ln>
          <a:effectLst>
            <a:outerShdw blurRad="292100" dist="139700" dir="2700000" algn="tl" rotWithShape="0">
              <a:prstClr val="black">
                <a:alpha val="65000"/>
              </a:prstClr>
            </a:outerShdw>
          </a:effectLst>
        </p:spPr>
      </p:pic>
      <p:sp>
        <p:nvSpPr>
          <p:cNvPr id="8" name="Oval 7"/>
          <p:cNvSpPr/>
          <p:nvPr/>
        </p:nvSpPr>
        <p:spPr>
          <a:xfrm>
            <a:off x="785786" y="1285860"/>
            <a:ext cx="8001056" cy="928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3" name="Picture 3" descr="C:\Users\Christian\Desktop\image.jpg"/>
          <p:cNvPicPr>
            <a:picLocks noChangeAspect="1" noChangeArrowheads="1"/>
          </p:cNvPicPr>
          <p:nvPr/>
        </p:nvPicPr>
        <p:blipFill>
          <a:blip r:embed="rId5" cstate="print"/>
          <a:srcRect/>
          <a:stretch>
            <a:fillRect/>
          </a:stretch>
        </p:blipFill>
        <p:spPr bwMode="auto">
          <a:xfrm>
            <a:off x="2143108" y="3491090"/>
            <a:ext cx="3295997" cy="580852"/>
          </a:xfrm>
          <a:prstGeom prst="rect">
            <a:avLst/>
          </a:prstGeom>
          <a:noFill/>
          <a:effectLst>
            <a:outerShdw blurRad="292100" dist="139700" dir="2700000" algn="tl" rotWithShape="0">
              <a:prstClr val="black">
                <a:alpha val="65000"/>
              </a:prstClr>
            </a:outerShdw>
          </a:effectLst>
        </p:spPr>
      </p:pic>
      <p:sp>
        <p:nvSpPr>
          <p:cNvPr id="16" name="Oval 15"/>
          <p:cNvSpPr/>
          <p:nvPr/>
        </p:nvSpPr>
        <p:spPr>
          <a:xfrm>
            <a:off x="642910" y="2857496"/>
            <a:ext cx="2000264" cy="85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7" name="Picture 2" descr="E:\DCIM\101DCPIC\DSCI3758.JPG"/>
          <p:cNvPicPr>
            <a:picLocks noChangeAspect="1" noChangeArrowheads="1"/>
          </p:cNvPicPr>
          <p:nvPr/>
        </p:nvPicPr>
        <p:blipFill>
          <a:blip r:embed="rId6" cstate="print"/>
          <a:srcRect/>
          <a:stretch>
            <a:fillRect/>
          </a:stretch>
        </p:blipFill>
        <p:spPr bwMode="auto">
          <a:xfrm>
            <a:off x="3071802" y="3714752"/>
            <a:ext cx="3251200" cy="2174240"/>
          </a:xfrm>
          <a:prstGeom prst="rect">
            <a:avLst/>
          </a:prstGeom>
          <a:noFill/>
          <a:effectLst>
            <a:outerShdw blurRad="292100" dist="139700" dir="2700000" algn="tl" rotWithShape="0">
              <a:prstClr val="black">
                <a:alpha val="65000"/>
              </a:prstClr>
            </a:outerShdw>
          </a:effectLst>
        </p:spPr>
      </p:pic>
      <p:pic>
        <p:nvPicPr>
          <p:cNvPr id="485377" name="Picture 1" descr="E:\TSU_01.jpeg"/>
          <p:cNvPicPr>
            <a:picLocks noChangeAspect="1" noChangeArrowheads="1"/>
          </p:cNvPicPr>
          <p:nvPr/>
        </p:nvPicPr>
        <p:blipFill>
          <a:blip r:embed="rId7" cstate="print"/>
          <a:srcRect/>
          <a:stretch>
            <a:fillRect/>
          </a:stretch>
        </p:blipFill>
        <p:spPr bwMode="auto">
          <a:xfrm>
            <a:off x="4017676" y="4537340"/>
            <a:ext cx="4983480" cy="463296"/>
          </a:xfrm>
          <a:prstGeom prst="rect">
            <a:avLst/>
          </a:prstGeom>
          <a:noFill/>
          <a:effectLst>
            <a:outerShdw blurRad="292100" dist="165100" dir="2700000" algn="tl" rotWithShape="0">
              <a:prstClr val="black">
                <a:alpha val="65000"/>
              </a:prst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5377"/>
                                        </p:tgtEl>
                                        <p:attrNameLst>
                                          <p:attrName>style.visibility</p:attrName>
                                        </p:attrNameLst>
                                      </p:cBhvr>
                                      <p:to>
                                        <p:strVal val="visible"/>
                                      </p:to>
                                    </p:set>
                                    <p:animEffect transition="in" filter="fade">
                                      <p:cBhvr>
                                        <p:cTn id="19" dur="500"/>
                                        <p:tgtEl>
                                          <p:spTgt spid="48537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85377"/>
                                        </p:tgtEl>
                                      </p:cBhvr>
                                    </p:animEffect>
                                    <p:set>
                                      <p:cBhvr>
                                        <p:cTn id="30" dur="1" fill="hold">
                                          <p:stCondLst>
                                            <p:cond delay="499"/>
                                          </p:stCondLst>
                                        </p:cTn>
                                        <p:tgtEl>
                                          <p:spTgt spid="48537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png"/>
          <p:cNvPicPr>
            <a:picLocks noChangeAspect="1"/>
          </p:cNvPicPr>
          <p:nvPr/>
        </p:nvPicPr>
        <p:blipFill>
          <a:blip r:embed="rId3" cstate="print"/>
          <a:stretch>
            <a:fillRect/>
          </a:stretch>
        </p:blipFill>
        <p:spPr>
          <a:xfrm>
            <a:off x="1071538" y="1428736"/>
            <a:ext cx="7479487" cy="4890745"/>
          </a:xfrm>
          <a:prstGeom prst="rect">
            <a:avLst/>
          </a:prstGeom>
          <a:effectLst>
            <a:glow rad="228600">
              <a:schemeClr val="accent1">
                <a:satMod val="175000"/>
                <a:alpha val="40000"/>
              </a:schemeClr>
            </a:glow>
          </a:effectLst>
        </p:spPr>
      </p:pic>
      <p:sp>
        <p:nvSpPr>
          <p:cNvPr id="2" name="Title 1"/>
          <p:cNvSpPr>
            <a:spLocks noGrp="1"/>
          </p:cNvSpPr>
          <p:nvPr>
            <p:ph type="title"/>
          </p:nvPr>
        </p:nvSpPr>
        <p:spPr/>
        <p:txBody>
          <a:bodyPr>
            <a:normAutofit fontScale="90000"/>
          </a:bodyPr>
          <a:lstStyle/>
          <a:p>
            <a:r>
              <a:rPr lang="de-DE" dirty="0" smtClean="0"/>
              <a:t>CDS Hardware Overview</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5</a:t>
            </a:fld>
            <a:endParaRPr lang="de-DE" dirty="0"/>
          </a:p>
        </p:txBody>
      </p:sp>
      <p:sp>
        <p:nvSpPr>
          <p:cNvPr id="9" name="Oval 8"/>
          <p:cNvSpPr/>
          <p:nvPr/>
        </p:nvSpPr>
        <p:spPr>
          <a:xfrm>
            <a:off x="2357422" y="2857496"/>
            <a:ext cx="2571768" cy="85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0" name="Picture 2" descr="E:\DCIM\101DCPIC\DSCI3789.JPG"/>
          <p:cNvPicPr>
            <a:picLocks noChangeAspect="1" noChangeArrowheads="1"/>
          </p:cNvPicPr>
          <p:nvPr/>
        </p:nvPicPr>
        <p:blipFill>
          <a:blip r:embed="rId4" cstate="print"/>
          <a:srcRect/>
          <a:stretch>
            <a:fillRect/>
          </a:stretch>
        </p:blipFill>
        <p:spPr bwMode="auto">
          <a:xfrm>
            <a:off x="5214942" y="2714620"/>
            <a:ext cx="2174240" cy="3251200"/>
          </a:xfrm>
          <a:prstGeom prst="rect">
            <a:avLst/>
          </a:prstGeom>
          <a:noFill/>
          <a:effectLst>
            <a:outerShdw blurRad="292100" dist="139700" dir="2700000" algn="tl" rotWithShape="0">
              <a:prstClr val="black">
                <a:alpha val="65000"/>
              </a:prstClr>
            </a:outerShdw>
          </a:effectLst>
        </p:spPr>
      </p:pic>
      <p:sp>
        <p:nvSpPr>
          <p:cNvPr id="11" name="Oval 10"/>
          <p:cNvSpPr/>
          <p:nvPr/>
        </p:nvSpPr>
        <p:spPr>
          <a:xfrm>
            <a:off x="5357818" y="2857496"/>
            <a:ext cx="2571768" cy="85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2" name="Picture 3" descr="C:\Users\Christian\Desktop\IOCHASSIS.JPG"/>
          <p:cNvPicPr>
            <a:picLocks noChangeAspect="1" noChangeArrowheads="1"/>
          </p:cNvPicPr>
          <p:nvPr/>
        </p:nvPicPr>
        <p:blipFill>
          <a:blip r:embed="rId5" cstate="print"/>
          <a:srcRect/>
          <a:stretch>
            <a:fillRect/>
          </a:stretch>
        </p:blipFill>
        <p:spPr bwMode="auto">
          <a:xfrm>
            <a:off x="1428728" y="3929066"/>
            <a:ext cx="2893060" cy="2075180"/>
          </a:xfrm>
          <a:prstGeom prst="rect">
            <a:avLst/>
          </a:prstGeom>
          <a:noFill/>
          <a:effectLst>
            <a:outerShdw blurRad="292100" dist="139700" dir="2700000" algn="tl" rotWithShape="0">
              <a:prstClr val="black">
                <a:alpha val="65000"/>
              </a:prstClr>
            </a:outerShdw>
          </a:effectLst>
        </p:spPr>
      </p:pic>
      <p:pic>
        <p:nvPicPr>
          <p:cNvPr id="14" name="Picture 4" descr="E:\DCIM\101DCPIC\DSCI3804.JPG"/>
          <p:cNvPicPr>
            <a:picLocks noChangeAspect="1" noChangeArrowheads="1"/>
          </p:cNvPicPr>
          <p:nvPr/>
        </p:nvPicPr>
        <p:blipFill>
          <a:blip r:embed="rId6" cstate="print"/>
          <a:stretch>
            <a:fillRect/>
          </a:stretch>
        </p:blipFill>
        <p:spPr bwMode="auto">
          <a:xfrm>
            <a:off x="4929190" y="4786322"/>
            <a:ext cx="1822150" cy="1216983"/>
          </a:xfrm>
          <a:prstGeom prst="rect">
            <a:avLst/>
          </a:prstGeom>
          <a:noFill/>
          <a:ln>
            <a:noFill/>
          </a:ln>
          <a:effectLst>
            <a:outerShdw blurRad="292100" dist="139700" dir="2700000" algn="tl" rotWithShape="0">
              <a:prstClr val="black">
                <a:alpha val="65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CDS Hardware Overview</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6</a:t>
            </a:fld>
            <a:endParaRPr lang="de-DE" dirty="0"/>
          </a:p>
        </p:txBody>
      </p:sp>
      <p:pic>
        <p:nvPicPr>
          <p:cNvPr id="7" name="Picture 6" descr="image.png"/>
          <p:cNvPicPr>
            <a:picLocks noChangeAspect="1"/>
          </p:cNvPicPr>
          <p:nvPr/>
        </p:nvPicPr>
        <p:blipFill>
          <a:blip r:embed="rId3" cstate="print"/>
          <a:stretch>
            <a:fillRect/>
          </a:stretch>
        </p:blipFill>
        <p:spPr>
          <a:xfrm>
            <a:off x="1071538" y="1428736"/>
            <a:ext cx="7479487" cy="4890745"/>
          </a:xfrm>
          <a:prstGeom prst="rect">
            <a:avLst/>
          </a:prstGeom>
          <a:effectLst>
            <a:glow rad="228600">
              <a:schemeClr val="accent1">
                <a:satMod val="175000"/>
                <a:alpha val="40000"/>
              </a:schemeClr>
            </a:glow>
          </a:effectLst>
        </p:spPr>
      </p:pic>
      <p:pic>
        <p:nvPicPr>
          <p:cNvPr id="467970" name="Picture 2" descr="E:\DCIM\101DCPIC\DSCI3776.JPG"/>
          <p:cNvPicPr>
            <a:picLocks noChangeAspect="1" noChangeArrowheads="1"/>
          </p:cNvPicPr>
          <p:nvPr/>
        </p:nvPicPr>
        <p:blipFill>
          <a:blip r:embed="rId4" cstate="print"/>
          <a:srcRect t="16558" b="11590"/>
          <a:stretch>
            <a:fillRect/>
          </a:stretch>
        </p:blipFill>
        <p:spPr bwMode="auto">
          <a:xfrm>
            <a:off x="1214414" y="4286256"/>
            <a:ext cx="3251200" cy="1562325"/>
          </a:xfrm>
          <a:prstGeom prst="rect">
            <a:avLst/>
          </a:prstGeom>
          <a:noFill/>
          <a:effectLst>
            <a:outerShdw blurRad="292100" dist="139700" dir="2700000" algn="tl" rotWithShape="0">
              <a:prstClr val="black">
                <a:alpha val="65000"/>
              </a:prstClr>
            </a:outerShdw>
          </a:effectLst>
        </p:spPr>
      </p:pic>
      <p:sp>
        <p:nvSpPr>
          <p:cNvPr id="8" name="Oval 7"/>
          <p:cNvSpPr/>
          <p:nvPr/>
        </p:nvSpPr>
        <p:spPr>
          <a:xfrm>
            <a:off x="5286380" y="3714752"/>
            <a:ext cx="2571768" cy="85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
        <p:nvSpPr>
          <p:cNvPr id="9" name="Oval 8"/>
          <p:cNvSpPr/>
          <p:nvPr/>
        </p:nvSpPr>
        <p:spPr>
          <a:xfrm>
            <a:off x="5286380" y="4714884"/>
            <a:ext cx="2571768" cy="85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0" name="Picture 14" descr="DSCN0224"/>
          <p:cNvPicPr>
            <a:picLocks noChangeAspect="1" noChangeArrowheads="1"/>
          </p:cNvPicPr>
          <p:nvPr/>
        </p:nvPicPr>
        <p:blipFill>
          <a:blip r:embed="rId5" cstate="print"/>
          <a:srcRect t="30295" b="32292"/>
          <a:stretch>
            <a:fillRect/>
          </a:stretch>
        </p:blipFill>
        <p:spPr bwMode="auto">
          <a:xfrm rot="5400000">
            <a:off x="1090593" y="3981449"/>
            <a:ext cx="2926080" cy="821051"/>
          </a:xfrm>
          <a:prstGeom prst="rect">
            <a:avLst/>
          </a:prstGeom>
          <a:noFill/>
          <a:effectLst>
            <a:outerShdw blurRad="292100" dist="139700" dir="2700000" algn="tl" rotWithShape="0">
              <a:prstClr val="black">
                <a:alpha val="65000"/>
              </a:prstClr>
            </a:outerShdw>
          </a:effectLst>
        </p:spPr>
      </p:pic>
      <p:sp>
        <p:nvSpPr>
          <p:cNvPr id="11" name="Oval 10"/>
          <p:cNvSpPr/>
          <p:nvPr/>
        </p:nvSpPr>
        <p:spPr>
          <a:xfrm>
            <a:off x="5286380" y="5572140"/>
            <a:ext cx="2571768" cy="85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2" name="Picture 3" descr="C:\Users\kadahl\AppData\Local\Temp\notesE61C0F\AEI Prototype_a poster_transparent.png"/>
          <p:cNvPicPr>
            <a:picLocks noChangeAspect="1" noChangeArrowheads="1"/>
          </p:cNvPicPr>
          <p:nvPr/>
        </p:nvPicPr>
        <p:blipFill>
          <a:blip r:embed="rId6" cstate="print"/>
          <a:srcRect/>
          <a:stretch>
            <a:fillRect/>
          </a:stretch>
        </p:blipFill>
        <p:spPr bwMode="auto">
          <a:xfrm>
            <a:off x="1785918" y="4714884"/>
            <a:ext cx="2795289" cy="1522341"/>
          </a:xfrm>
          <a:prstGeom prst="rect">
            <a:avLst/>
          </a:prstGeom>
          <a:noFill/>
        </p:spPr>
      </p:pic>
      <p:sp>
        <p:nvSpPr>
          <p:cNvPr id="13" name="Oval 12"/>
          <p:cNvSpPr/>
          <p:nvPr/>
        </p:nvSpPr>
        <p:spPr>
          <a:xfrm>
            <a:off x="2857488" y="3929066"/>
            <a:ext cx="2571768" cy="8572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pic>
        <p:nvPicPr>
          <p:cNvPr id="14" name="Picture 3"/>
          <p:cNvPicPr>
            <a:picLocks noChangeAspect="1" noChangeArrowheads="1"/>
          </p:cNvPicPr>
          <p:nvPr/>
        </p:nvPicPr>
        <p:blipFill>
          <a:blip r:embed="rId7" cstate="print"/>
          <a:srcRect/>
          <a:stretch>
            <a:fillRect/>
          </a:stretch>
        </p:blipFill>
        <p:spPr bwMode="auto">
          <a:xfrm>
            <a:off x="1214414" y="4429144"/>
            <a:ext cx="1752600" cy="1785938"/>
          </a:xfrm>
          <a:prstGeom prst="rect">
            <a:avLst/>
          </a:prstGeom>
          <a:ln>
            <a:noFill/>
          </a:ln>
          <a:effectLst>
            <a:outerShdw blurRad="292100" dist="139700" dir="2700000" algn="tl" rotWithShape="0">
              <a:srgbClr val="333333">
                <a:alpha val="65000"/>
              </a:srgbClr>
            </a:outerShdw>
          </a:effectLst>
        </p:spPr>
      </p:pic>
      <p:pic>
        <p:nvPicPr>
          <p:cNvPr id="15" name="Picture 14" descr="C:\Users\kadahl\Desktop\AEI_sem_talk\PMI\PMI_ganz_kabel - Kopie.png"/>
          <p:cNvPicPr>
            <a:picLocks noChangeAspect="1" noChangeArrowheads="1"/>
          </p:cNvPicPr>
          <p:nvPr/>
        </p:nvPicPr>
        <p:blipFill>
          <a:blip r:embed="rId8" cstate="print"/>
          <a:srcRect/>
          <a:stretch>
            <a:fillRect/>
          </a:stretch>
        </p:blipFill>
        <p:spPr bwMode="auto">
          <a:xfrm>
            <a:off x="5286380" y="1928802"/>
            <a:ext cx="2433195" cy="1863564"/>
          </a:xfrm>
          <a:prstGeom prst="rect">
            <a:avLst/>
          </a:prstGeom>
          <a:noFill/>
          <a:effectLst>
            <a:outerShdw blurRad="292100" dist="139700" dir="2700000" algn="tl" rotWithShape="0">
              <a:prstClr val="black">
                <a:alpha val="65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7970"/>
                                        </p:tgtEl>
                                        <p:attrNameLst>
                                          <p:attrName>style.visibility</p:attrName>
                                        </p:attrNameLst>
                                      </p:cBhvr>
                                      <p:to>
                                        <p:strVal val="visible"/>
                                      </p:to>
                                    </p:set>
                                    <p:animEffect transition="in" filter="fade">
                                      <p:cBhvr>
                                        <p:cTn id="11" dur="500"/>
                                        <p:tgtEl>
                                          <p:spTgt spid="46797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67970"/>
                                        </p:tgtEl>
                                      </p:cBhvr>
                                    </p:animEffect>
                                    <p:set>
                                      <p:cBhvr>
                                        <p:cTn id="19" dur="1" fill="hold">
                                          <p:stCondLst>
                                            <p:cond delay="499"/>
                                          </p:stCondLst>
                                        </p:cTn>
                                        <p:tgtEl>
                                          <p:spTgt spid="46797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de-DE"/>
          </a:p>
        </p:txBody>
      </p:sp>
      <p:sp>
        <p:nvSpPr>
          <p:cNvPr id="3" name="Content Placeholder 2"/>
          <p:cNvSpPr>
            <a:spLocks noGrp="1"/>
          </p:cNvSpPr>
          <p:nvPr>
            <p:ph idx="1"/>
          </p:nvPr>
        </p:nvSpPr>
        <p:spPr>
          <a:xfrm>
            <a:off x="457200" y="3028960"/>
            <a:ext cx="6043626" cy="1828800"/>
          </a:xfrm>
        </p:spPr>
        <p:txBody>
          <a:bodyPr>
            <a:normAutofit/>
          </a:bodyPr>
          <a:lstStyle/>
          <a:p>
            <a:pPr>
              <a:buNone/>
            </a:pPr>
            <a:r>
              <a:rPr lang="de-DE" b="1" dirty="0" smtClean="0">
                <a:solidFill>
                  <a:schemeClr val="bg1"/>
                </a:solidFill>
                <a:effectLst/>
              </a:rPr>
              <a:t>EPICS and its role for the CDS</a:t>
            </a:r>
          </a:p>
          <a:p>
            <a:pPr>
              <a:buNone/>
            </a:pPr>
            <a:endParaRPr lang="de-DE" b="1" dirty="0" smtClean="0">
              <a:solidFill>
                <a:schemeClr val="bg1"/>
              </a:solidFill>
              <a:effectLst>
                <a:reflection blurRad="6350" stA="55000" endA="300" endPos="45500" dir="5400000" sy="-100000" algn="bl" rotWithShape="0"/>
              </a:effectLst>
            </a:endParaRPr>
          </a:p>
          <a:p>
            <a:pPr>
              <a:buNone/>
            </a:pPr>
            <a:endParaRPr lang="de-DE" b="1" dirty="0" smtClean="0">
              <a:solidFill>
                <a:schemeClr val="bg1"/>
              </a:solidFill>
              <a:effectLst>
                <a:reflection blurRad="6350" stA="55000" endA="300" endPos="45500" dir="5400000" sy="-100000" algn="bl" rotWithShape="0"/>
              </a:effectLst>
            </a:endParaRPr>
          </a:p>
        </p:txBody>
      </p:sp>
      <p:sp>
        <p:nvSpPr>
          <p:cNvPr id="4" name="Slide Number Placeholder 3"/>
          <p:cNvSpPr>
            <a:spLocks noGrp="1"/>
          </p:cNvSpPr>
          <p:nvPr>
            <p:ph type="sldNum" sz="quarter" idx="11"/>
          </p:nvPr>
        </p:nvSpPr>
        <p:spPr/>
        <p:txBody>
          <a:bodyPr/>
          <a:lstStyle/>
          <a:p>
            <a:fld id="{2647CF9B-6304-4AB2-AA42-A5D925D0B094}" type="slidenum">
              <a:rPr lang="de-DE" smtClean="0"/>
              <a:pPr/>
              <a:t>7</a:t>
            </a:fld>
            <a:endParaRPr lang="de-DE" dirty="0"/>
          </a:p>
        </p:txBody>
      </p:sp>
      <p:cxnSp>
        <p:nvCxnSpPr>
          <p:cNvPr id="5" name="Gerade Verbindung 11"/>
          <p:cNvCxnSpPr/>
          <p:nvPr/>
        </p:nvCxnSpPr>
        <p:spPr>
          <a:xfrm rot="10800000" flipV="1">
            <a:off x="8572528" y="5643576"/>
            <a:ext cx="571472" cy="2"/>
          </a:xfrm>
          <a:prstGeom prst="line">
            <a:avLst/>
          </a:prstGeom>
          <a:ln>
            <a:solidFill>
              <a:srgbClr val="8C020F"/>
            </a:solidFill>
          </a:ln>
        </p:spPr>
        <p:style>
          <a:lnRef idx="3">
            <a:schemeClr val="accent2"/>
          </a:lnRef>
          <a:fillRef idx="0">
            <a:schemeClr val="accent2"/>
          </a:fillRef>
          <a:effectRef idx="2">
            <a:schemeClr val="accent2"/>
          </a:effectRef>
          <a:fontRef idx="minor">
            <a:schemeClr val="tx1"/>
          </a:fontRef>
        </p:style>
      </p:cxnSp>
      <p:cxnSp>
        <p:nvCxnSpPr>
          <p:cNvPr id="6" name="Gerade Verbindung 15"/>
          <p:cNvCxnSpPr/>
          <p:nvPr/>
        </p:nvCxnSpPr>
        <p:spPr>
          <a:xfrm rot="10800000">
            <a:off x="7858148" y="5500703"/>
            <a:ext cx="1285852" cy="1587"/>
          </a:xfrm>
          <a:prstGeom prst="line">
            <a:avLst/>
          </a:prstGeom>
          <a:ln>
            <a:solidFill>
              <a:schemeClr val="accent2">
                <a:lumMod val="60000"/>
                <a:lumOff val="40000"/>
              </a:schemeClr>
            </a:solidFill>
          </a:ln>
        </p:spPr>
        <p:style>
          <a:lnRef idx="3">
            <a:schemeClr val="accent2"/>
          </a:lnRef>
          <a:fillRef idx="0">
            <a:schemeClr val="accent2"/>
          </a:fillRef>
          <a:effectRef idx="2">
            <a:schemeClr val="accent2"/>
          </a:effectRef>
          <a:fontRef idx="minor">
            <a:schemeClr val="tx1"/>
          </a:fontRef>
        </p:style>
      </p:cxn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EPICS and its role for the CDS</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8</a:t>
            </a:fld>
            <a:endParaRPr lang="de-DE" dirty="0"/>
          </a:p>
        </p:txBody>
      </p:sp>
      <p:sp>
        <p:nvSpPr>
          <p:cNvPr id="5" name="Content Placeholder 2"/>
          <p:cNvSpPr>
            <a:spLocks noGrp="1"/>
          </p:cNvSpPr>
          <p:nvPr>
            <p:ph idx="1"/>
          </p:nvPr>
        </p:nvSpPr>
        <p:spPr>
          <a:xfrm>
            <a:off x="457200" y="1600200"/>
            <a:ext cx="4900618" cy="4757758"/>
          </a:xfrm>
        </p:spPr>
        <p:txBody>
          <a:bodyPr>
            <a:normAutofit fontScale="85000" lnSpcReduction="20000"/>
          </a:bodyPr>
          <a:lstStyle/>
          <a:p>
            <a:pPr>
              <a:buNone/>
            </a:pPr>
            <a:r>
              <a:rPr lang="de-DE" b="1" u="sng" dirty="0" smtClean="0"/>
              <a:t>E</a:t>
            </a:r>
            <a:r>
              <a:rPr lang="de-DE" dirty="0" smtClean="0"/>
              <a:t>xperimental </a:t>
            </a:r>
            <a:r>
              <a:rPr lang="de-DE" b="1" u="sng" dirty="0" smtClean="0"/>
              <a:t>P</a:t>
            </a:r>
            <a:r>
              <a:rPr lang="de-DE" dirty="0" smtClean="0"/>
              <a:t>hysics and </a:t>
            </a:r>
            <a:r>
              <a:rPr lang="de-DE" b="1" u="sng" dirty="0" smtClean="0"/>
              <a:t>I</a:t>
            </a:r>
            <a:r>
              <a:rPr lang="de-DE" dirty="0" smtClean="0"/>
              <a:t>ndustrial </a:t>
            </a:r>
            <a:r>
              <a:rPr lang="de-DE" b="1" u="sng" dirty="0" smtClean="0"/>
              <a:t>C</a:t>
            </a:r>
            <a:r>
              <a:rPr lang="de-DE" dirty="0" smtClean="0"/>
              <a:t>ontrol </a:t>
            </a:r>
            <a:r>
              <a:rPr lang="de-DE" b="1" u="sng" dirty="0" smtClean="0"/>
              <a:t>S</a:t>
            </a:r>
            <a:r>
              <a:rPr lang="de-DE" dirty="0" smtClean="0"/>
              <a:t>ystem</a:t>
            </a:r>
          </a:p>
          <a:p>
            <a:pPr>
              <a:buNone/>
            </a:pPr>
            <a:endParaRPr lang="de-DE" dirty="0" smtClean="0"/>
          </a:p>
          <a:p>
            <a:r>
              <a:rPr lang="de-DE" dirty="0" smtClean="0"/>
              <a:t>Originally developed by the particle accelerator community</a:t>
            </a:r>
          </a:p>
          <a:p>
            <a:r>
              <a:rPr lang="de-DE" dirty="0" smtClean="0"/>
              <a:t>Control system architecture</a:t>
            </a:r>
          </a:p>
          <a:p>
            <a:r>
              <a:rPr lang="de-DE" dirty="0" smtClean="0"/>
              <a:t>Collection of software tools</a:t>
            </a:r>
          </a:p>
          <a:p>
            <a:r>
              <a:rPr lang="de-DE" dirty="0" smtClean="0"/>
              <a:t>Open source software, well maintained, many bugs fixed</a:t>
            </a:r>
          </a:p>
          <a:p>
            <a:r>
              <a:rPr lang="de-DE" dirty="0" smtClean="0"/>
              <a:t>In CDS: User interaction with the RT kernel module via shared memory</a:t>
            </a:r>
          </a:p>
          <a:p>
            <a:endParaRPr lang="de-DE" dirty="0" smtClean="0"/>
          </a:p>
          <a:p>
            <a:endParaRPr lang="de-DE" dirty="0"/>
          </a:p>
        </p:txBody>
      </p:sp>
      <p:pic>
        <p:nvPicPr>
          <p:cNvPr id="7" name="Picture 6" descr="logo_659x595"/>
          <p:cNvPicPr>
            <a:picLocks noChangeAspect="1" noChangeArrowheads="1"/>
          </p:cNvPicPr>
          <p:nvPr/>
        </p:nvPicPr>
        <p:blipFill>
          <a:blip r:embed="rId2" cstate="print"/>
          <a:srcRect/>
          <a:stretch>
            <a:fillRect/>
          </a:stretch>
        </p:blipFill>
        <p:spPr bwMode="auto">
          <a:xfrm>
            <a:off x="5786446" y="1448085"/>
            <a:ext cx="2092064" cy="1888889"/>
          </a:xfrm>
          <a:prstGeom prst="rect">
            <a:avLst/>
          </a:prstGeom>
          <a:solidFill>
            <a:schemeClr val="lt1"/>
          </a:solidFill>
          <a:ln>
            <a:solidFill>
              <a:schemeClr val="tx1"/>
            </a:solidFill>
          </a:ln>
          <a:effectLst>
            <a:glow rad="228600">
              <a:schemeClr val="bg1">
                <a:alpha val="40000"/>
              </a:schemeClr>
            </a:glow>
            <a:outerShdw dist="107763" sx="1000" sy="1000" algn="ctr" rotWithShape="0">
              <a:srgbClr val="808080"/>
            </a:outerShdw>
          </a:effectLst>
        </p:spPr>
      </p:pic>
      <p:pic>
        <p:nvPicPr>
          <p:cNvPr id="8" name="Picture 8" descr="storring640"/>
          <p:cNvPicPr>
            <a:picLocks noChangeAspect="1" noChangeArrowheads="1"/>
          </p:cNvPicPr>
          <p:nvPr/>
        </p:nvPicPr>
        <p:blipFill>
          <a:blip r:embed="rId3" cstate="print"/>
          <a:srcRect b="8185"/>
          <a:stretch>
            <a:fillRect/>
          </a:stretch>
        </p:blipFill>
        <p:spPr bwMode="auto">
          <a:xfrm>
            <a:off x="4983183" y="4712357"/>
            <a:ext cx="2589213" cy="1788477"/>
          </a:xfrm>
          <a:prstGeom prst="rect">
            <a:avLst/>
          </a:prstGeom>
          <a:noFill/>
          <a:ln w="9525">
            <a:noFill/>
            <a:miter lim="800000"/>
            <a:headEnd/>
            <a:tailEnd/>
          </a:ln>
        </p:spPr>
      </p:pic>
      <p:pic>
        <p:nvPicPr>
          <p:cNvPr id="556034" name="Picture 2" descr="http://graphics8.nytimes.com/images/2007/05/14/science/cern_slide.3395.jpg"/>
          <p:cNvPicPr>
            <a:picLocks noChangeAspect="1" noChangeArrowheads="1"/>
          </p:cNvPicPr>
          <p:nvPr/>
        </p:nvPicPr>
        <p:blipFill>
          <a:blip r:embed="rId4" cstate="print"/>
          <a:srcRect/>
          <a:stretch>
            <a:fillRect/>
          </a:stretch>
        </p:blipFill>
        <p:spPr bwMode="auto">
          <a:xfrm>
            <a:off x="6429388" y="3557220"/>
            <a:ext cx="2558415" cy="1800606"/>
          </a:xfrm>
          <a:prstGeom prst="rect">
            <a:avLst/>
          </a:prstGeom>
          <a:noFill/>
        </p:spPr>
      </p:pic>
      <p:sp>
        <p:nvSpPr>
          <p:cNvPr id="9" name="Oval 8"/>
          <p:cNvSpPr/>
          <p:nvPr/>
        </p:nvSpPr>
        <p:spPr>
          <a:xfrm>
            <a:off x="357158" y="4857760"/>
            <a:ext cx="4857784" cy="14287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t>EPICS and its role for the CDS</a:t>
            </a:r>
            <a:endParaRPr lang="de-DE" dirty="0"/>
          </a:p>
        </p:txBody>
      </p:sp>
      <p:sp>
        <p:nvSpPr>
          <p:cNvPr id="4" name="Slide Number Placeholder 3"/>
          <p:cNvSpPr>
            <a:spLocks noGrp="1"/>
          </p:cNvSpPr>
          <p:nvPr>
            <p:ph type="sldNum" sz="quarter" idx="11"/>
          </p:nvPr>
        </p:nvSpPr>
        <p:spPr/>
        <p:txBody>
          <a:bodyPr/>
          <a:lstStyle/>
          <a:p>
            <a:fld id="{2647CF9B-6304-4AB2-AA42-A5D925D0B094}" type="slidenum">
              <a:rPr lang="de-DE" smtClean="0"/>
              <a:pPr/>
              <a:t>9</a:t>
            </a:fld>
            <a:endParaRPr lang="de-DE" dirty="0"/>
          </a:p>
        </p:txBody>
      </p:sp>
      <p:sp>
        <p:nvSpPr>
          <p:cNvPr id="5" name="Content Placeholder 2"/>
          <p:cNvSpPr>
            <a:spLocks noGrp="1"/>
          </p:cNvSpPr>
          <p:nvPr>
            <p:ph idx="1"/>
          </p:nvPr>
        </p:nvSpPr>
        <p:spPr>
          <a:xfrm>
            <a:off x="457200" y="1600200"/>
            <a:ext cx="4900618" cy="4757758"/>
          </a:xfrm>
        </p:spPr>
        <p:txBody>
          <a:bodyPr>
            <a:normAutofit fontScale="85000" lnSpcReduction="20000"/>
          </a:bodyPr>
          <a:lstStyle/>
          <a:p>
            <a:pPr>
              <a:buNone/>
            </a:pPr>
            <a:r>
              <a:rPr lang="de-DE" b="1" u="sng" dirty="0" smtClean="0"/>
              <a:t>E</a:t>
            </a:r>
            <a:r>
              <a:rPr lang="de-DE" dirty="0" smtClean="0"/>
              <a:t>xperimental </a:t>
            </a:r>
            <a:r>
              <a:rPr lang="de-DE" b="1" u="sng" dirty="0" smtClean="0"/>
              <a:t>P</a:t>
            </a:r>
            <a:r>
              <a:rPr lang="de-DE" dirty="0" smtClean="0"/>
              <a:t>hysics and </a:t>
            </a:r>
            <a:r>
              <a:rPr lang="de-DE" b="1" u="sng" dirty="0" smtClean="0"/>
              <a:t>I</a:t>
            </a:r>
            <a:r>
              <a:rPr lang="de-DE" dirty="0" smtClean="0"/>
              <a:t>ndustrial </a:t>
            </a:r>
            <a:r>
              <a:rPr lang="de-DE" b="1" u="sng" dirty="0" smtClean="0"/>
              <a:t>C</a:t>
            </a:r>
            <a:r>
              <a:rPr lang="de-DE" dirty="0" smtClean="0"/>
              <a:t>ontrol </a:t>
            </a:r>
            <a:r>
              <a:rPr lang="de-DE" b="1" u="sng" dirty="0" smtClean="0"/>
              <a:t>S</a:t>
            </a:r>
            <a:r>
              <a:rPr lang="de-DE" dirty="0" smtClean="0"/>
              <a:t>ystem</a:t>
            </a:r>
          </a:p>
          <a:p>
            <a:pPr>
              <a:buNone/>
            </a:pPr>
            <a:endParaRPr lang="de-DE" dirty="0" smtClean="0"/>
          </a:p>
          <a:p>
            <a:r>
              <a:rPr lang="de-DE" dirty="0" smtClean="0"/>
              <a:t>Originally developed by the particle accelerator community</a:t>
            </a:r>
          </a:p>
          <a:p>
            <a:r>
              <a:rPr lang="de-DE" dirty="0" smtClean="0"/>
              <a:t>Control system architecture</a:t>
            </a:r>
          </a:p>
          <a:p>
            <a:r>
              <a:rPr lang="de-DE" dirty="0" smtClean="0"/>
              <a:t>Collection of software tools</a:t>
            </a:r>
          </a:p>
          <a:p>
            <a:r>
              <a:rPr lang="de-DE" dirty="0" smtClean="0"/>
              <a:t>Open source software, well maintained, many bugs fixed</a:t>
            </a:r>
          </a:p>
          <a:p>
            <a:r>
              <a:rPr lang="de-DE" dirty="0" smtClean="0"/>
              <a:t>In CDS: User interaction with the RT kernel module via shared memory</a:t>
            </a:r>
          </a:p>
          <a:p>
            <a:endParaRPr lang="de-DE" dirty="0" smtClean="0"/>
          </a:p>
          <a:p>
            <a:endParaRPr lang="de-DE" dirty="0"/>
          </a:p>
        </p:txBody>
      </p:sp>
      <p:grpSp>
        <p:nvGrpSpPr>
          <p:cNvPr id="22" name="Group 21"/>
          <p:cNvGrpSpPr/>
          <p:nvPr/>
        </p:nvGrpSpPr>
        <p:grpSpPr>
          <a:xfrm>
            <a:off x="6000760" y="1643050"/>
            <a:ext cx="2786082" cy="1143008"/>
            <a:chOff x="6000760" y="1714488"/>
            <a:chExt cx="2786082" cy="1143008"/>
          </a:xfrm>
        </p:grpSpPr>
        <p:sp>
          <p:nvSpPr>
            <p:cNvPr id="9" name="Rounded Rectangle 8"/>
            <p:cNvSpPr/>
            <p:nvPr/>
          </p:nvSpPr>
          <p:spPr>
            <a:xfrm>
              <a:off x="6000760" y="1714488"/>
              <a:ext cx="2786082" cy="1143008"/>
            </a:xfrm>
            <a:prstGeom prst="roundRect">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5" name="TextBox 14"/>
            <p:cNvSpPr txBox="1"/>
            <p:nvPr/>
          </p:nvSpPr>
          <p:spPr>
            <a:xfrm>
              <a:off x="6143639" y="178592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RT kernel</a:t>
              </a:r>
            </a:p>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module</a:t>
              </a:r>
            </a:p>
          </p:txBody>
        </p:sp>
      </p:grpSp>
      <p:sp>
        <p:nvSpPr>
          <p:cNvPr id="16" name="TextBox 15"/>
          <p:cNvSpPr txBox="1"/>
          <p:nvPr/>
        </p:nvSpPr>
        <p:spPr>
          <a:xfrm>
            <a:off x="6572264" y="1285860"/>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“Kernel space“</a:t>
            </a:r>
          </a:p>
        </p:txBody>
      </p:sp>
      <p:sp>
        <p:nvSpPr>
          <p:cNvPr id="17" name="TextBox 16"/>
          <p:cNvSpPr txBox="1"/>
          <p:nvPr/>
        </p:nvSpPr>
        <p:spPr>
          <a:xfrm>
            <a:off x="6715141" y="6029286"/>
            <a:ext cx="2714643" cy="400110"/>
          </a:xfrm>
          <a:prstGeom prst="rect">
            <a:avLst/>
          </a:prstGeom>
          <a:noFill/>
          <a:scene3d>
            <a:camera prst="orthographicFront"/>
            <a:lightRig rig="sunset" dir="t"/>
          </a:scene3d>
          <a:sp3d>
            <a:bevelT/>
            <a:bevelB/>
          </a:sp3d>
        </p:spPr>
        <p:txBody>
          <a:bodyPr wrap="square" rtlCol="0">
            <a:spAutoFit/>
          </a:bodyPr>
          <a:lstStyle/>
          <a:p>
            <a:pPr algn="ctr"/>
            <a:r>
              <a:rPr lang="de-DE"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“User space“</a:t>
            </a:r>
          </a:p>
        </p:txBody>
      </p:sp>
      <p:sp>
        <p:nvSpPr>
          <p:cNvPr id="19" name="Down Arrow 18"/>
          <p:cNvSpPr/>
          <p:nvPr/>
        </p:nvSpPr>
        <p:spPr>
          <a:xfrm rot="10800000">
            <a:off x="7215206" y="2786058"/>
            <a:ext cx="357190" cy="228601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oup 19"/>
          <p:cNvGrpSpPr/>
          <p:nvPr/>
        </p:nvGrpSpPr>
        <p:grpSpPr>
          <a:xfrm>
            <a:off x="6000760" y="4929198"/>
            <a:ext cx="2786082" cy="1143008"/>
            <a:chOff x="6000760" y="4929198"/>
            <a:chExt cx="2786082" cy="1143008"/>
          </a:xfrm>
        </p:grpSpPr>
        <p:sp>
          <p:nvSpPr>
            <p:cNvPr id="11" name="Rounded Rectangle 10"/>
            <p:cNvSpPr/>
            <p:nvPr/>
          </p:nvSpPr>
          <p:spPr>
            <a:xfrm>
              <a:off x="6000760" y="4929198"/>
              <a:ext cx="2786082" cy="1143008"/>
            </a:xfrm>
            <a:prstGeom prst="roundRect">
              <a:avLst/>
            </a:prstGeom>
            <a:solidFill>
              <a:srgbClr val="FF00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de-DE"/>
            </a:p>
          </p:txBody>
        </p:sp>
        <p:sp>
          <p:nvSpPr>
            <p:cNvPr id="18" name="TextBox 17"/>
            <p:cNvSpPr txBox="1"/>
            <p:nvPr/>
          </p:nvSpPr>
          <p:spPr>
            <a:xfrm>
              <a:off x="6143636" y="5000636"/>
              <a:ext cx="2500327" cy="954107"/>
            </a:xfrm>
            <a:prstGeom prst="rect">
              <a:avLst/>
            </a:prstGeom>
            <a:noFill/>
            <a:scene3d>
              <a:camera prst="orthographicFront"/>
              <a:lightRig rig="sunset" dir="t"/>
            </a:scene3d>
            <a:sp3d>
              <a:bevelT/>
              <a:bevelB/>
            </a:sp3d>
          </p:spPr>
          <p:txBody>
            <a:bodyPr wrap="square" rtlCol="0">
              <a:spAutoFit/>
            </a:bodyPr>
            <a:lstStyle/>
            <a:p>
              <a:pPr algn="ctr"/>
              <a:r>
                <a:rPr lang="de-DE"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User application</a:t>
              </a:r>
            </a:p>
          </p:txBody>
        </p:sp>
      </p:grpSp>
      <p:pic>
        <p:nvPicPr>
          <p:cNvPr id="21" name="Picture 6" descr="1195445329999867155jean_victor_balin_cross_svg_hi"/>
          <p:cNvPicPr>
            <a:picLocks noChangeAspect="1" noChangeArrowheads="1"/>
          </p:cNvPicPr>
          <p:nvPr/>
        </p:nvPicPr>
        <p:blipFill>
          <a:blip r:embed="rId2" cstate="print"/>
          <a:srcRect/>
          <a:stretch>
            <a:fillRect/>
          </a:stretch>
        </p:blipFill>
        <p:spPr bwMode="auto">
          <a:xfrm>
            <a:off x="7072330" y="3571876"/>
            <a:ext cx="659824" cy="65982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3000" fill="hold" nodeType="afterEffect">
                                  <p:stCondLst>
                                    <p:cond delay="0"/>
                                  </p:stCondLst>
                                  <p:childTnLst>
                                    <p:anim calcmode="discrete" valueType="str">
                                      <p:cBhvr>
                                        <p:cTn id="9" dur="10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el1">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1125</Words>
  <Application>Microsoft Office PowerPoint</Application>
  <PresentationFormat>On-screen Show (4:3)</PresentationFormat>
  <Paragraphs>212</Paragraphs>
  <Slides>26</Slides>
  <Notes>14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Larissa-Design</vt:lpstr>
      <vt:lpstr>Titel1</vt:lpstr>
      <vt:lpstr>Slide 1</vt:lpstr>
      <vt:lpstr>Slide 2</vt:lpstr>
      <vt:lpstr>The LIGO Control and Data System</vt:lpstr>
      <vt:lpstr>CDS Hardware Overview</vt:lpstr>
      <vt:lpstr>CDS Hardware Overview</vt:lpstr>
      <vt:lpstr>CDS Hardware Overview</vt:lpstr>
      <vt:lpstr>Slide 7</vt:lpstr>
      <vt:lpstr>EPICS and its role for the CDS</vt:lpstr>
      <vt:lpstr>EPICS and its role for the CDS</vt:lpstr>
      <vt:lpstr>EPICS and its role for the CDS</vt:lpstr>
      <vt:lpstr>EPICS and its role for the CDS</vt:lpstr>
      <vt:lpstr>EPICS and its role for the CDS</vt:lpstr>
      <vt:lpstr>EPICS: structure and functionality</vt:lpstr>
      <vt:lpstr>EPICS Channel Access example</vt:lpstr>
      <vt:lpstr>Slide 15</vt:lpstr>
      <vt:lpstr>CDS Real Time application design</vt:lpstr>
      <vt:lpstr>CDS Real Time application design</vt:lpstr>
      <vt:lpstr>CDS Real Time application design</vt:lpstr>
      <vt:lpstr>Digital filtering work flow</vt:lpstr>
      <vt:lpstr>Digital filtering work flow</vt:lpstr>
      <vt:lpstr>CDS Standard Filter Module</vt:lpstr>
      <vt:lpstr>DAQ and System Identification</vt:lpstr>
      <vt:lpstr>DAQ and System Identification</vt:lpstr>
      <vt:lpstr>CDS User software</vt:lpstr>
      <vt:lpstr>CDS@AEI: status and outlook</vt:lpstr>
      <vt:lpstr>Thank you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Vorstellung Doktorarbeit</dc:subject>
  <dc:creator>ChristianGräf</dc:creator>
  <cp:lastModifiedBy>Christian</cp:lastModifiedBy>
  <cp:revision>1057</cp:revision>
  <dcterms:created xsi:type="dcterms:W3CDTF">2009-02-13T09:25:28Z</dcterms:created>
  <dcterms:modified xsi:type="dcterms:W3CDTF">2010-01-27T12:30:31Z</dcterms:modified>
</cp:coreProperties>
</file>