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0" r:id="rId3"/>
    <p:sldMasterId id="2147483703" r:id="rId4"/>
    <p:sldMasterId id="2147483737" r:id="rId5"/>
  </p:sldMasterIdLst>
  <p:notesMasterIdLst>
    <p:notesMasterId r:id="rId29"/>
  </p:notesMasterIdLst>
  <p:handoutMasterIdLst>
    <p:handoutMasterId r:id="rId30"/>
  </p:handoutMasterIdLst>
  <p:sldIdLst>
    <p:sldId id="345" r:id="rId6"/>
    <p:sldId id="259" r:id="rId7"/>
    <p:sldId id="326" r:id="rId8"/>
    <p:sldId id="329" r:id="rId9"/>
    <p:sldId id="330" r:id="rId10"/>
    <p:sldId id="283" r:id="rId11"/>
    <p:sldId id="316" r:id="rId12"/>
    <p:sldId id="334" r:id="rId13"/>
    <p:sldId id="325" r:id="rId14"/>
    <p:sldId id="340" r:id="rId15"/>
    <p:sldId id="341" r:id="rId16"/>
    <p:sldId id="264" r:id="rId17"/>
    <p:sldId id="327" r:id="rId18"/>
    <p:sldId id="275" r:id="rId19"/>
    <p:sldId id="323" r:id="rId20"/>
    <p:sldId id="274" r:id="rId21"/>
    <p:sldId id="328" r:id="rId22"/>
    <p:sldId id="313" r:id="rId23"/>
    <p:sldId id="310" r:id="rId24"/>
    <p:sldId id="278" r:id="rId25"/>
    <p:sldId id="346" r:id="rId26"/>
    <p:sldId id="321" r:id="rId27"/>
    <p:sldId id="322" r:id="rId28"/>
  </p:sldIdLst>
  <p:sldSz cx="9144000" cy="6858000" type="screen4x3"/>
  <p:notesSz cx="6797675" cy="9926638"/>
  <p:defaultTextStyle>
    <a:defPPr>
      <a:defRPr lang="de-DE"/>
    </a:defPPr>
    <a:lvl1pPr algn="l" rtl="0" fontAlgn="base">
      <a:spcBef>
        <a:spcPct val="30000"/>
      </a:spcBef>
      <a:spcAft>
        <a:spcPct val="0"/>
      </a:spcAft>
      <a:buClr>
        <a:schemeClr val="tx2"/>
      </a:buClr>
      <a:defRPr sz="1200" kern="1200">
        <a:solidFill>
          <a:schemeClr val="tx1"/>
        </a:solidFill>
        <a:latin typeface="Arial" charset="0"/>
        <a:ea typeface="+mn-ea"/>
        <a:cs typeface="Arial" charset="0"/>
      </a:defRPr>
    </a:lvl1pPr>
    <a:lvl2pPr marL="457200" algn="l" rtl="0" fontAlgn="base">
      <a:spcBef>
        <a:spcPct val="30000"/>
      </a:spcBef>
      <a:spcAft>
        <a:spcPct val="0"/>
      </a:spcAft>
      <a:buClr>
        <a:schemeClr val="tx2"/>
      </a:buClr>
      <a:defRPr sz="1200" kern="1200">
        <a:solidFill>
          <a:schemeClr val="tx1"/>
        </a:solidFill>
        <a:latin typeface="Arial" charset="0"/>
        <a:ea typeface="+mn-ea"/>
        <a:cs typeface="Arial" charset="0"/>
      </a:defRPr>
    </a:lvl2pPr>
    <a:lvl3pPr marL="914400" algn="l" rtl="0" fontAlgn="base">
      <a:spcBef>
        <a:spcPct val="30000"/>
      </a:spcBef>
      <a:spcAft>
        <a:spcPct val="0"/>
      </a:spcAft>
      <a:buClr>
        <a:schemeClr val="tx2"/>
      </a:buClr>
      <a:defRPr sz="1200" kern="1200">
        <a:solidFill>
          <a:schemeClr val="tx1"/>
        </a:solidFill>
        <a:latin typeface="Arial" charset="0"/>
        <a:ea typeface="+mn-ea"/>
        <a:cs typeface="Arial" charset="0"/>
      </a:defRPr>
    </a:lvl3pPr>
    <a:lvl4pPr marL="1371600" algn="l" rtl="0" fontAlgn="base">
      <a:spcBef>
        <a:spcPct val="30000"/>
      </a:spcBef>
      <a:spcAft>
        <a:spcPct val="0"/>
      </a:spcAft>
      <a:buClr>
        <a:schemeClr val="tx2"/>
      </a:buClr>
      <a:defRPr sz="1200" kern="1200">
        <a:solidFill>
          <a:schemeClr val="tx1"/>
        </a:solidFill>
        <a:latin typeface="Arial" charset="0"/>
        <a:ea typeface="+mn-ea"/>
        <a:cs typeface="Arial" charset="0"/>
      </a:defRPr>
    </a:lvl4pPr>
    <a:lvl5pPr marL="1828800" algn="l" rtl="0" fontAlgn="base">
      <a:spcBef>
        <a:spcPct val="30000"/>
      </a:spcBef>
      <a:spcAft>
        <a:spcPct val="0"/>
      </a:spcAft>
      <a:buClr>
        <a:schemeClr val="tx2"/>
      </a:buCl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908">
          <p15:clr>
            <a:srgbClr val="A4A3A4"/>
          </p15:clr>
        </p15:guide>
        <p15:guide id="2" orient="horz" pos="935">
          <p15:clr>
            <a:srgbClr val="A4A3A4"/>
          </p15:clr>
        </p15:guide>
        <p15:guide id="3" pos="1156">
          <p15:clr>
            <a:srgbClr val="A4A3A4"/>
          </p15:clr>
        </p15:guide>
        <p15:guide id="4" pos="5602">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78046" autoAdjust="0"/>
  </p:normalViewPr>
  <p:slideViewPr>
    <p:cSldViewPr snapToObjects="1">
      <p:cViewPr>
        <p:scale>
          <a:sx n="95" d="100"/>
          <a:sy n="95" d="100"/>
        </p:scale>
        <p:origin x="-2094" y="72"/>
      </p:cViewPr>
      <p:guideLst>
        <p:guide orient="horz" pos="2908"/>
        <p:guide orient="horz" pos="935"/>
        <p:guide pos="1156"/>
        <p:guide pos="5602"/>
      </p:guideLst>
    </p:cSldViewPr>
  </p:slideViewPr>
  <p:outlineViewPr>
    <p:cViewPr>
      <p:scale>
        <a:sx n="33" d="100"/>
        <a:sy n="33" d="100"/>
      </p:scale>
      <p:origin x="0" y="1548"/>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100" d="100"/>
          <a:sy n="100" d="100"/>
        </p:scale>
        <p:origin x="-3570" y="103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0.18732782369146009"/>
          <c:y val="0.21443736730360941"/>
          <c:w val="0.58310376492194649"/>
          <c:h val="0.53290870488322728"/>
        </c:manualLayout>
      </c:layout>
      <c:pie3DChart>
        <c:varyColors val="1"/>
        <c:dLbls>
          <c:showLegendKey val="0"/>
          <c:showVal val="0"/>
          <c:showCatName val="0"/>
          <c:showSerName val="0"/>
          <c:showPercent val="0"/>
          <c:showBubbleSize val="0"/>
          <c:showLeaderLines val="1"/>
        </c:dLbls>
      </c:pie3DChart>
      <c:spPr>
        <a:noFill/>
        <a:ln w="25372">
          <a:noFill/>
        </a:ln>
      </c:spPr>
    </c:plotArea>
    <c:plotVisOnly val="1"/>
    <c:dispBlanksAs val="zero"/>
    <c:showDLblsOverMax val="0"/>
  </c:chart>
  <c:spPr>
    <a:noFill/>
    <a:ln>
      <a:noFill/>
    </a:ln>
  </c:spPr>
  <c:txPr>
    <a:bodyPr/>
    <a:lstStyle/>
    <a:p>
      <a:pPr>
        <a:defRPr sz="1617" b="1" i="0" u="none" strike="noStrike" baseline="0">
          <a:solidFill>
            <a:schemeClr val="tx1"/>
          </a:solidFill>
          <a:latin typeface="Arial"/>
          <a:ea typeface="Arial"/>
          <a:cs typeface="Arial"/>
        </a:defRPr>
      </a:pPr>
      <a:endParaRPr lang="de-D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floor>
    <c:sideWall>
      <c:thickness val="0"/>
    </c:sideWall>
    <c:backWall>
      <c:thickness val="0"/>
    </c:backWall>
    <c:plotArea>
      <c:layout>
        <c:manualLayout>
          <c:layoutTarget val="inner"/>
          <c:xMode val="edge"/>
          <c:yMode val="edge"/>
          <c:x val="7.799059198238327E-2"/>
          <c:y val="6.7950751605478407E-2"/>
          <c:w val="0.92200940801761677"/>
          <c:h val="0.89190102469411081"/>
        </c:manualLayout>
      </c:layout>
      <c:pie3DChart>
        <c:varyColors val="1"/>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pattFill prst="pct5">
      <a:fgClr>
        <a:schemeClr val="bg1"/>
      </a:fgClr>
      <a:bgClr>
        <a:schemeClr val="bg1"/>
      </a:bgClr>
    </a:pattFill>
  </c:spPr>
  <c:txPr>
    <a:bodyPr/>
    <a:lstStyle/>
    <a:p>
      <a:pPr>
        <a:defRPr sz="1800"/>
      </a:pPr>
      <a:endParaRPr lang="de-D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Tabelle1!$B$1</c:f>
              <c:strCache>
                <c:ptCount val="1"/>
                <c:pt idx="0">
                  <c:v>Verkauf</c:v>
                </c:pt>
              </c:strCache>
            </c:strRef>
          </c:tx>
          <c:dPt>
            <c:idx val="0"/>
            <c:bubble3D val="0"/>
            <c:explosion val="3"/>
          </c:dPt>
          <c:cat>
            <c:strRef>
              <c:f>Tabelle1!$A$2:$A$5</c:f>
              <c:strCache>
                <c:ptCount val="4"/>
                <c:pt idx="0">
                  <c:v>Natural Sciences</c:v>
                </c:pt>
                <c:pt idx="1">
                  <c:v>Engineering</c:v>
                </c:pt>
                <c:pt idx="2">
                  <c:v>Humanities and Social Sciences</c:v>
                </c:pt>
                <c:pt idx="3">
                  <c:v>Life Sciences</c:v>
                </c:pt>
              </c:strCache>
            </c:strRef>
          </c:cat>
          <c:val>
            <c:numRef>
              <c:f>Tabelle1!$B$2:$B$5</c:f>
              <c:numCache>
                <c:formatCode>General</c:formatCode>
                <c:ptCount val="4"/>
                <c:pt idx="0">
                  <c:v>35</c:v>
                </c:pt>
                <c:pt idx="1">
                  <c:v>4</c:v>
                </c:pt>
                <c:pt idx="2">
                  <c:v>43</c:v>
                </c:pt>
                <c:pt idx="3">
                  <c:v>18</c:v>
                </c:pt>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drawing1.xml><?xml version="1.0" encoding="utf-8"?>
<c:userShapes xmlns:c="http://schemas.openxmlformats.org/drawingml/2006/chart">
  <cdr:relSizeAnchor xmlns:cdr="http://schemas.openxmlformats.org/drawingml/2006/chartDrawing">
    <cdr:from>
      <cdr:x>0.72998</cdr:x>
      <cdr:y>0.05178</cdr:y>
    </cdr:from>
    <cdr:to>
      <cdr:x>0.90792</cdr:x>
      <cdr:y>0.2299</cdr:y>
    </cdr:to>
    <cdr:sp macro="" textlink="">
      <cdr:nvSpPr>
        <cdr:cNvPr id="2" name="Textfeld 1"/>
        <cdr:cNvSpPr txBox="1"/>
      </cdr:nvSpPr>
      <cdr:spPr>
        <a:xfrm xmlns:a="http://schemas.openxmlformats.org/drawingml/2006/main">
          <a:off x="5760640" y="162191"/>
          <a:ext cx="1404156" cy="557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0.68892</cdr:x>
      <cdr:y>0.08047</cdr:y>
    </cdr:from>
    <cdr:to>
      <cdr:x>0.87192</cdr:x>
      <cdr:y>0.29307</cdr:y>
    </cdr:to>
    <cdr:sp macro="" textlink="">
      <cdr:nvSpPr>
        <cdr:cNvPr id="3" name="Textfeld 2"/>
        <cdr:cNvSpPr txBox="1"/>
      </cdr:nvSpPr>
      <cdr:spPr>
        <a:xfrm xmlns:a="http://schemas.openxmlformats.org/drawingml/2006/main">
          <a:off x="5436604" y="252028"/>
          <a:ext cx="1444138" cy="6658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0.79842</cdr:x>
      <cdr:y>0.65522</cdr:y>
    </cdr:from>
    <cdr:to>
      <cdr:x>0.97635</cdr:x>
      <cdr:y>0.86213</cdr:y>
    </cdr:to>
    <cdr:sp macro="" textlink="">
      <cdr:nvSpPr>
        <cdr:cNvPr id="4" name="Textfeld 3"/>
        <cdr:cNvSpPr txBox="1"/>
      </cdr:nvSpPr>
      <cdr:spPr>
        <a:xfrm xmlns:a="http://schemas.openxmlformats.org/drawingml/2006/main">
          <a:off x="6300700" y="2052228"/>
          <a:ext cx="1404130"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cdr:x>
      <cdr:y>0.26439</cdr:y>
    </cdr:from>
    <cdr:to>
      <cdr:x>0.1825</cdr:x>
      <cdr:y>0.34603</cdr:y>
    </cdr:to>
    <cdr:sp macro="" textlink="">
      <cdr:nvSpPr>
        <cdr:cNvPr id="5" name="Textfeld 3"/>
        <cdr:cNvSpPr txBox="1"/>
      </cdr:nvSpPr>
      <cdr:spPr>
        <a:xfrm xmlns:a="http://schemas.openxmlformats.org/drawingml/2006/main">
          <a:off x="0" y="847200"/>
          <a:ext cx="1473399"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de-DE"/>
          </a:defPPr>
          <a:lvl1pPr algn="l" rtl="0" fontAlgn="base">
            <a:spcBef>
              <a:spcPct val="30000"/>
            </a:spcBef>
            <a:spcAft>
              <a:spcPct val="0"/>
            </a:spcAft>
            <a:buClr>
              <a:schemeClr val="tx2"/>
            </a:buClr>
            <a:defRPr sz="1200" kern="1200">
              <a:solidFill>
                <a:schemeClr val="tx1"/>
              </a:solidFill>
              <a:latin typeface="Arial" charset="0"/>
              <a:ea typeface="+mn-ea"/>
              <a:cs typeface="Arial" charset="0"/>
            </a:defRPr>
          </a:lvl1pPr>
          <a:lvl2pPr marL="457200" algn="l" rtl="0" fontAlgn="base">
            <a:spcBef>
              <a:spcPct val="30000"/>
            </a:spcBef>
            <a:spcAft>
              <a:spcPct val="0"/>
            </a:spcAft>
            <a:buClr>
              <a:schemeClr val="tx2"/>
            </a:buClr>
            <a:defRPr sz="1200" kern="1200">
              <a:solidFill>
                <a:schemeClr val="tx1"/>
              </a:solidFill>
              <a:latin typeface="Arial" charset="0"/>
              <a:ea typeface="+mn-ea"/>
              <a:cs typeface="Arial" charset="0"/>
            </a:defRPr>
          </a:lvl2pPr>
          <a:lvl3pPr marL="914400" algn="l" rtl="0" fontAlgn="base">
            <a:spcBef>
              <a:spcPct val="30000"/>
            </a:spcBef>
            <a:spcAft>
              <a:spcPct val="0"/>
            </a:spcAft>
            <a:buClr>
              <a:schemeClr val="tx2"/>
            </a:buClr>
            <a:defRPr sz="1200" kern="1200">
              <a:solidFill>
                <a:schemeClr val="tx1"/>
              </a:solidFill>
              <a:latin typeface="Arial" charset="0"/>
              <a:ea typeface="+mn-ea"/>
              <a:cs typeface="Arial" charset="0"/>
            </a:defRPr>
          </a:lvl3pPr>
          <a:lvl4pPr marL="1371600" algn="l" rtl="0" fontAlgn="base">
            <a:spcBef>
              <a:spcPct val="30000"/>
            </a:spcBef>
            <a:spcAft>
              <a:spcPct val="0"/>
            </a:spcAft>
            <a:buClr>
              <a:schemeClr val="tx2"/>
            </a:buClr>
            <a:defRPr sz="1200" kern="1200">
              <a:solidFill>
                <a:schemeClr val="tx1"/>
              </a:solidFill>
              <a:latin typeface="Arial" charset="0"/>
              <a:ea typeface="+mn-ea"/>
              <a:cs typeface="Arial" charset="0"/>
            </a:defRPr>
          </a:lvl4pPr>
          <a:lvl5pPr marL="1828800" algn="l" rtl="0" fontAlgn="base">
            <a:spcBef>
              <a:spcPct val="30000"/>
            </a:spcBef>
            <a:spcAft>
              <a:spcPct val="0"/>
            </a:spcAft>
            <a:buClr>
              <a:schemeClr val="tx2"/>
            </a:buCl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a:lstStyle>
        <a:p xmlns:a="http://schemas.openxmlformats.org/drawingml/2006/main">
          <a:endParaRPr lang="de-DE" sz="1100" dirty="0" smtClean="0"/>
        </a:p>
      </cdr:txBody>
    </cdr:sp>
  </cdr:relSizeAnchor>
</c:userShapes>
</file>

<file path=ppt/drawings/drawing2.xml><?xml version="1.0" encoding="utf-8"?>
<c:userShapes xmlns:c="http://schemas.openxmlformats.org/drawingml/2006/chart">
  <cdr:relSizeAnchor xmlns:cdr="http://schemas.openxmlformats.org/drawingml/2006/chartDrawing">
    <cdr:from>
      <cdr:x>0.54725</cdr:x>
      <cdr:y>0.23422</cdr:y>
    </cdr:from>
    <cdr:to>
      <cdr:x>0.69725</cdr:x>
      <cdr:y>0.37597</cdr:y>
    </cdr:to>
    <cdr:sp macro="" textlink="">
      <cdr:nvSpPr>
        <cdr:cNvPr id="3" name="Textfeld 2"/>
        <cdr:cNvSpPr txBox="1"/>
      </cdr:nvSpPr>
      <cdr:spPr>
        <a:xfrm xmlns:a="http://schemas.openxmlformats.org/drawingml/2006/main">
          <a:off x="3336032" y="951881"/>
          <a:ext cx="914400" cy="5760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0.2</cdr:x>
      <cdr:y>0.07005</cdr:y>
    </cdr:from>
    <cdr:to>
      <cdr:x>0.33367</cdr:x>
      <cdr:y>0.24763</cdr:y>
    </cdr:to>
    <cdr:sp macro="" textlink="">
      <cdr:nvSpPr>
        <cdr:cNvPr id="5" name="Textfeld 4"/>
        <cdr:cNvSpPr txBox="1"/>
      </cdr:nvSpPr>
      <cdr:spPr>
        <a:xfrm xmlns:a="http://schemas.openxmlformats.org/drawingml/2006/main">
          <a:off x="1368153" y="3607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0.0736</cdr:x>
      <cdr:y>0.04908</cdr:y>
    </cdr:from>
    <cdr:to>
      <cdr:x>1</cdr:x>
      <cdr:y>0.17493</cdr:y>
    </cdr:to>
    <cdr:sp macro="" textlink="">
      <cdr:nvSpPr>
        <cdr:cNvPr id="6" name="Textfeld 5"/>
        <cdr:cNvSpPr txBox="1"/>
      </cdr:nvSpPr>
      <cdr:spPr>
        <a:xfrm xmlns:a="http://schemas.openxmlformats.org/drawingml/2006/main">
          <a:off x="503480" y="252725"/>
          <a:ext cx="6337281" cy="6480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1800" b="1" dirty="0" err="1" smtClean="0"/>
            <a:t>Number</a:t>
          </a:r>
          <a:r>
            <a:rPr lang="de-DE" sz="1800" b="1" dirty="0" smtClean="0"/>
            <a:t> </a:t>
          </a:r>
          <a:r>
            <a:rPr lang="de-DE" sz="1800" b="1" dirty="0" err="1" smtClean="0"/>
            <a:t>of</a:t>
          </a:r>
          <a:r>
            <a:rPr lang="de-DE" sz="1800" b="1" dirty="0" smtClean="0"/>
            <a:t> British </a:t>
          </a:r>
          <a:r>
            <a:rPr lang="de-DE" sz="1800" b="1" dirty="0" err="1" smtClean="0"/>
            <a:t>Humboldtians</a:t>
          </a:r>
          <a:r>
            <a:rPr lang="de-DE" sz="1800" b="1" dirty="0" smtClean="0"/>
            <a:t> (1953 – 2016): 959 </a:t>
          </a:r>
        </a:p>
        <a:p xmlns:a="http://schemas.openxmlformats.org/drawingml/2006/main">
          <a:r>
            <a:rPr lang="de-DE" sz="1600" dirty="0" smtClean="0"/>
            <a:t>(</a:t>
          </a:r>
          <a:r>
            <a:rPr lang="de-DE" sz="1600" dirty="0" err="1" smtClean="0"/>
            <a:t>among</a:t>
          </a:r>
          <a:r>
            <a:rPr lang="de-DE" sz="1600" dirty="0" smtClean="0"/>
            <a:t> </a:t>
          </a:r>
          <a:r>
            <a:rPr lang="de-DE" sz="1600" dirty="0" err="1" smtClean="0"/>
            <a:t>these</a:t>
          </a:r>
          <a:r>
            <a:rPr lang="de-DE" sz="1600" dirty="0" smtClean="0"/>
            <a:t>: 814 </a:t>
          </a:r>
          <a:r>
            <a:rPr lang="de-DE" sz="1600" dirty="0" err="1" smtClean="0"/>
            <a:t>research</a:t>
          </a:r>
          <a:r>
            <a:rPr lang="de-DE" sz="1600" dirty="0"/>
            <a:t> </a:t>
          </a:r>
          <a:r>
            <a:rPr lang="de-DE" sz="1600" dirty="0" err="1"/>
            <a:t>f</a:t>
          </a:r>
          <a:r>
            <a:rPr lang="de-DE" sz="1600" dirty="0" err="1" smtClean="0"/>
            <a:t>ellows</a:t>
          </a:r>
          <a:r>
            <a:rPr lang="de-DE" sz="1600" dirty="0" smtClean="0"/>
            <a:t>,  145 </a:t>
          </a:r>
          <a:r>
            <a:rPr lang="de-DE" sz="1600" dirty="0" err="1" smtClean="0"/>
            <a:t>award</a:t>
          </a:r>
          <a:r>
            <a:rPr lang="de-DE" sz="1600" dirty="0" smtClean="0"/>
            <a:t> </a:t>
          </a:r>
          <a:r>
            <a:rPr lang="de-DE" sz="1600" dirty="0" err="1" smtClean="0"/>
            <a:t>winners</a:t>
          </a:r>
          <a:r>
            <a:rPr lang="de-DE" sz="1600" dirty="0" smtClean="0"/>
            <a:t>)</a:t>
          </a:r>
        </a:p>
        <a:p xmlns:a="http://schemas.openxmlformats.org/drawingml/2006/main">
          <a:endParaRPr lang="de-DE" sz="1600" dirty="0"/>
        </a:p>
        <a:p xmlns:a="http://schemas.openxmlformats.org/drawingml/2006/main">
          <a:endParaRPr lang="de-DE" sz="1600" dirty="0" smtClean="0"/>
        </a:p>
        <a:p xmlns:a="http://schemas.openxmlformats.org/drawingml/2006/main">
          <a:endParaRPr lang="de-DE" sz="1600" dirty="0"/>
        </a:p>
        <a:p xmlns:a="http://schemas.openxmlformats.org/drawingml/2006/main">
          <a:endParaRPr lang="de-DE" sz="1600" dirty="0" smtClean="0"/>
        </a:p>
        <a:p xmlns:a="http://schemas.openxmlformats.org/drawingml/2006/main">
          <a:r>
            <a:rPr lang="de-DE" sz="1800" dirty="0" smtClean="0"/>
            <a:t> </a:t>
          </a:r>
          <a:endParaRPr lang="de-DE" sz="1800" dirty="0"/>
        </a:p>
      </cdr:txBody>
    </cdr:sp>
  </cdr:relSizeAnchor>
  <cdr:relSizeAnchor xmlns:cdr="http://schemas.openxmlformats.org/drawingml/2006/chartDrawing">
    <cdr:from>
      <cdr:x>0.25263</cdr:x>
      <cdr:y>0.79024</cdr:y>
    </cdr:from>
    <cdr:to>
      <cdr:x>0.51579</cdr:x>
      <cdr:y>0.93008</cdr:y>
    </cdr:to>
    <cdr:sp macro="" textlink="">
      <cdr:nvSpPr>
        <cdr:cNvPr id="4" name="Textfeld 3"/>
        <cdr:cNvSpPr txBox="1"/>
      </cdr:nvSpPr>
      <cdr:spPr>
        <a:xfrm xmlns:a="http://schemas.openxmlformats.org/drawingml/2006/main">
          <a:off x="1728193" y="4069124"/>
          <a:ext cx="1800200" cy="7200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e-DE"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57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1"/>
            <a:ext cx="2946400" cy="495700"/>
          </a:xfrm>
          <a:prstGeom prst="rect">
            <a:avLst/>
          </a:prstGeom>
        </p:spPr>
        <p:txBody>
          <a:bodyPr vert="horz" lIns="91440" tIns="45720" rIns="91440" bIns="45720" rtlCol="0"/>
          <a:lstStyle>
            <a:lvl1pPr algn="r">
              <a:defRPr sz="1200"/>
            </a:lvl1pPr>
          </a:lstStyle>
          <a:p>
            <a:fld id="{989EBED6-834F-4DFD-B0F6-DAA987017146}" type="datetimeFigureOut">
              <a:rPr lang="de-DE" smtClean="0"/>
              <a:pPr/>
              <a:t>04.09.2017</a:t>
            </a:fld>
            <a:endParaRPr lang="de-DE"/>
          </a:p>
        </p:txBody>
      </p:sp>
      <p:sp>
        <p:nvSpPr>
          <p:cNvPr id="4" name="Fußzeilenplatzhalter 3"/>
          <p:cNvSpPr>
            <a:spLocks noGrp="1"/>
          </p:cNvSpPr>
          <p:nvPr>
            <p:ph type="ftr" sz="quarter" idx="2"/>
          </p:nvPr>
        </p:nvSpPr>
        <p:spPr>
          <a:xfrm>
            <a:off x="0" y="9429360"/>
            <a:ext cx="2946400" cy="4957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9360"/>
            <a:ext cx="2946400" cy="495700"/>
          </a:xfrm>
          <a:prstGeom prst="rect">
            <a:avLst/>
          </a:prstGeom>
        </p:spPr>
        <p:txBody>
          <a:bodyPr vert="horz" lIns="91440" tIns="45720" rIns="91440" bIns="45720" rtlCol="0" anchor="b"/>
          <a:lstStyle>
            <a:lvl1pPr algn="r">
              <a:defRPr sz="1200"/>
            </a:lvl1pPr>
          </a:lstStyle>
          <a:p>
            <a:fld id="{183EAF0C-C2AD-43EC-99CB-ED8EFD364A1F}" type="slidenum">
              <a:rPr lang="de-DE" smtClean="0"/>
              <a:pPr/>
              <a:t>‹Nr.›</a:t>
            </a:fld>
            <a:endParaRPr lang="de-DE"/>
          </a:p>
        </p:txBody>
      </p:sp>
    </p:spTree>
    <p:extLst>
      <p:ext uri="{BB962C8B-B14F-4D97-AF65-F5344CB8AC3E}">
        <p14:creationId xmlns:p14="http://schemas.microsoft.com/office/powerpoint/2010/main" val="2748763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defRPr/>
            </a:lvl1pPr>
          </a:lstStyle>
          <a:p>
            <a:endParaRPr lang="de-DE" altLang="de-DE"/>
          </a:p>
        </p:txBody>
      </p:sp>
      <p:sp>
        <p:nvSpPr>
          <p:cNvPr id="8195" name="Rectangle 3"/>
          <p:cNvSpPr>
            <a:spLocks noGrp="1" noChangeArrowheads="1"/>
          </p:cNvSpPr>
          <p:nvPr>
            <p:ph type="dt" idx="1"/>
          </p:nvPr>
        </p:nvSpPr>
        <p:spPr bwMode="auto">
          <a:xfrm>
            <a:off x="3850444"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defRPr/>
            </a:lvl1pPr>
          </a:lstStyle>
          <a:p>
            <a:endParaRPr lang="de-DE" altLang="de-D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8198" name="Rectangle 6"/>
          <p:cNvSpPr>
            <a:spLocks noGrp="1" noChangeArrowheads="1"/>
          </p:cNvSpPr>
          <p:nvPr>
            <p:ph type="ftr" sz="quarter" idx="4"/>
          </p:nvPr>
        </p:nvSpPr>
        <p:spPr bwMode="auto">
          <a:xfrm>
            <a:off x="1"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ClrTx/>
              <a:defRPr/>
            </a:lvl1pPr>
          </a:lstStyle>
          <a:p>
            <a:endParaRPr lang="de-DE" altLang="de-DE"/>
          </a:p>
        </p:txBody>
      </p:sp>
      <p:sp>
        <p:nvSpPr>
          <p:cNvPr id="8199" name="Rectangle 7"/>
          <p:cNvSpPr>
            <a:spLocks noGrp="1" noChangeArrowheads="1"/>
          </p:cNvSpPr>
          <p:nvPr>
            <p:ph type="sldNum" sz="quarter" idx="5"/>
          </p:nvPr>
        </p:nvSpPr>
        <p:spPr bwMode="auto">
          <a:xfrm>
            <a:off x="3850444"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defRPr/>
            </a:lvl1pPr>
          </a:lstStyle>
          <a:p>
            <a:fld id="{280D0F54-E275-493A-A6B6-218D6B5594B6}" type="slidenum">
              <a:rPr lang="de-DE" altLang="de-DE"/>
              <a:pPr/>
              <a:t>‹Nr.›</a:t>
            </a:fld>
            <a:endParaRPr lang="de-DE" altLang="de-DE"/>
          </a:p>
        </p:txBody>
      </p:sp>
    </p:spTree>
    <p:extLst>
      <p:ext uri="{BB962C8B-B14F-4D97-AF65-F5344CB8AC3E}">
        <p14:creationId xmlns:p14="http://schemas.microsoft.com/office/powerpoint/2010/main" val="506160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8F2-006C-4D65-AF18-9979AEB6FE3D}" type="slidenum">
              <a:rPr lang="de-DE" altLang="de-DE"/>
              <a:pPr/>
              <a:t>1</a:t>
            </a:fld>
            <a:endParaRPr lang="de-DE" altLang="de-DE"/>
          </a:p>
        </p:txBody>
      </p:sp>
      <p:sp>
        <p:nvSpPr>
          <p:cNvPr id="30722" name="Rectangle 2"/>
          <p:cNvSpPr>
            <a:spLocks noGrp="1" noRot="1" noChangeAspect="1" noChangeArrowheads="1" noTextEdit="1"/>
          </p:cNvSpPr>
          <p:nvPr>
            <p:ph type="sldImg"/>
          </p:nvPr>
        </p:nvSpPr>
        <p:spPr>
          <a:ln/>
        </p:spPr>
      </p:sp>
      <p:sp>
        <p:nvSpPr>
          <p:cNvPr id="2" name="Notizenplatzhalter 1"/>
          <p:cNvSpPr>
            <a:spLocks noGrp="1"/>
          </p:cNvSpPr>
          <p:nvPr>
            <p:ph type="body" sz="quarter" idx="10"/>
          </p:nvPr>
        </p:nvSpPr>
        <p:spPr/>
        <p:txBody>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spcBef>
                <a:spcPct val="30000"/>
              </a:spcBef>
              <a:defRPr sz="1200">
                <a:solidFill>
                  <a:schemeClr val="tx1"/>
                </a:solidFill>
                <a:latin typeface="Arial" charset="0"/>
              </a:defRPr>
            </a:lvl1pPr>
            <a:lvl2pPr marL="742950" indent="-285750" defTabSz="920750" eaLnBrk="0" hangingPunct="0">
              <a:spcBef>
                <a:spcPct val="30000"/>
              </a:spcBef>
              <a:buFont typeface="Wingdings" pitchFamily="2" charset="2"/>
              <a:buChar char="§"/>
              <a:defRPr sz="1200">
                <a:solidFill>
                  <a:schemeClr val="tx1"/>
                </a:solidFill>
                <a:latin typeface="Arial" charset="0"/>
              </a:defRPr>
            </a:lvl2pPr>
            <a:lvl3pPr marL="1143000" indent="-228600" defTabSz="920750" eaLnBrk="0" hangingPunct="0">
              <a:spcBef>
                <a:spcPct val="30000"/>
              </a:spcBef>
              <a:buFont typeface="Wingdings" pitchFamily="2" charset="2"/>
              <a:buChar char="§"/>
              <a:defRPr sz="1200">
                <a:solidFill>
                  <a:schemeClr val="tx1"/>
                </a:solidFill>
                <a:latin typeface="Arial" charset="0"/>
              </a:defRPr>
            </a:lvl3pPr>
            <a:lvl4pPr marL="1600200" indent="-228600" defTabSz="920750" eaLnBrk="0" hangingPunct="0">
              <a:spcBef>
                <a:spcPct val="30000"/>
              </a:spcBef>
              <a:buFont typeface="Wingdings" pitchFamily="2" charset="2"/>
              <a:buChar char="§"/>
              <a:defRPr sz="1200">
                <a:solidFill>
                  <a:schemeClr val="tx1"/>
                </a:solidFill>
                <a:latin typeface="Arial" charset="0"/>
              </a:defRPr>
            </a:lvl4pPr>
            <a:lvl5pPr marL="2057400" indent="-228600" defTabSz="920750" eaLnBrk="0" hangingPunct="0">
              <a:spcBef>
                <a:spcPct val="30000"/>
              </a:spcBef>
              <a:buFont typeface="Wingdings" pitchFamily="2" charset="2"/>
              <a:buChar char="§"/>
              <a:defRPr sz="1200">
                <a:solidFill>
                  <a:schemeClr val="tx1"/>
                </a:solidFill>
                <a:latin typeface="Arial" charset="0"/>
              </a:defRPr>
            </a:lvl5pPr>
            <a:lvl6pPr marL="2514600" indent="-228600" defTabSz="920750" eaLnBrk="0" fontAlgn="base" hangingPunct="0">
              <a:spcBef>
                <a:spcPct val="30000"/>
              </a:spcBef>
              <a:spcAft>
                <a:spcPct val="0"/>
              </a:spcAft>
              <a:buFont typeface="Wingdings" pitchFamily="2" charset="2"/>
              <a:buChar char="§"/>
              <a:defRPr sz="1200">
                <a:solidFill>
                  <a:schemeClr val="tx1"/>
                </a:solidFill>
                <a:latin typeface="Arial" charset="0"/>
              </a:defRPr>
            </a:lvl6pPr>
            <a:lvl7pPr marL="2971800" indent="-228600" defTabSz="920750" eaLnBrk="0" fontAlgn="base" hangingPunct="0">
              <a:spcBef>
                <a:spcPct val="30000"/>
              </a:spcBef>
              <a:spcAft>
                <a:spcPct val="0"/>
              </a:spcAft>
              <a:buFont typeface="Wingdings" pitchFamily="2" charset="2"/>
              <a:buChar char="§"/>
              <a:defRPr sz="1200">
                <a:solidFill>
                  <a:schemeClr val="tx1"/>
                </a:solidFill>
                <a:latin typeface="Arial" charset="0"/>
              </a:defRPr>
            </a:lvl7pPr>
            <a:lvl8pPr marL="3429000" indent="-228600" defTabSz="920750" eaLnBrk="0" fontAlgn="base" hangingPunct="0">
              <a:spcBef>
                <a:spcPct val="30000"/>
              </a:spcBef>
              <a:spcAft>
                <a:spcPct val="0"/>
              </a:spcAft>
              <a:buFont typeface="Wingdings" pitchFamily="2" charset="2"/>
              <a:buChar char="§"/>
              <a:defRPr sz="1200">
                <a:solidFill>
                  <a:schemeClr val="tx1"/>
                </a:solidFill>
                <a:latin typeface="Arial" charset="0"/>
              </a:defRPr>
            </a:lvl8pPr>
            <a:lvl9pPr marL="3886200" indent="-228600" defTabSz="920750" eaLnBrk="0" fontAlgn="base" hangingPunct="0">
              <a:spcBef>
                <a:spcPct val="30000"/>
              </a:spcBef>
              <a:spcAft>
                <a:spcPct val="0"/>
              </a:spcAft>
              <a:buFont typeface="Wingdings" pitchFamily="2" charset="2"/>
              <a:buChar char="§"/>
              <a:defRPr sz="1200">
                <a:solidFill>
                  <a:schemeClr val="tx1"/>
                </a:solidFill>
                <a:latin typeface="Arial" charset="0"/>
              </a:defRPr>
            </a:lvl9pPr>
          </a:lstStyle>
          <a:p>
            <a:pPr eaLnBrk="1" hangingPunct="1">
              <a:spcBef>
                <a:spcPct val="0"/>
              </a:spcBef>
              <a:buClr>
                <a:srgbClr val="1F497D"/>
              </a:buClr>
            </a:pPr>
            <a:fld id="{6C0C096A-DC0E-451C-8E33-36E8E8971EB1}" type="slidenum">
              <a:rPr lang="de-DE" altLang="de-DE" smtClean="0">
                <a:solidFill>
                  <a:srgbClr val="000000"/>
                </a:solidFill>
              </a:rPr>
              <a:pPr eaLnBrk="1" hangingPunct="1">
                <a:spcBef>
                  <a:spcPct val="0"/>
                </a:spcBef>
                <a:buClr>
                  <a:srgbClr val="1F497D"/>
                </a:buClr>
              </a:pPr>
              <a:t>10</a:t>
            </a:fld>
            <a:endParaRPr lang="de-DE" altLang="de-DE" smtClean="0">
              <a:solidFill>
                <a:srgbClr val="000000"/>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de-DE" dirty="0" smtClean="0"/>
              <a:t>An active knowledge network of more than 28,000 </a:t>
            </a:r>
            <a:r>
              <a:rPr lang="en-GB" altLang="de-DE" dirty="0" err="1" smtClean="0"/>
              <a:t>Humboldtians</a:t>
            </a:r>
            <a:r>
              <a:rPr lang="en-GB" altLang="de-DE" dirty="0" smtClean="0"/>
              <a:t> has been laid across the whole academic world – embracing over 140 states. Most </a:t>
            </a:r>
            <a:r>
              <a:rPr lang="en-GB" altLang="de-DE" dirty="0" err="1" smtClean="0"/>
              <a:t>Humboldtians</a:t>
            </a:r>
            <a:r>
              <a:rPr lang="en-GB" altLang="de-DE" dirty="0" smtClean="0"/>
              <a:t> are based in Europe, followed by </a:t>
            </a:r>
            <a:r>
              <a:rPr lang="en-GB" altLang="de-DE" dirty="0" err="1" smtClean="0"/>
              <a:t>Humboldtians</a:t>
            </a:r>
            <a:r>
              <a:rPr lang="en-GB" altLang="de-DE" dirty="0" smtClean="0"/>
              <a:t> in North America and Asia. In the Middle East and North Africa we have 754 Alumni.</a:t>
            </a:r>
          </a:p>
          <a:p>
            <a:pPr eaLnBrk="1" hangingPunct="1"/>
            <a:endParaRPr lang="de-DE" altLang="de-DE"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Arial" charset="0"/>
              </a:defRPr>
            </a:lvl1pPr>
            <a:lvl2pPr marL="735013" indent="-277813" defTabSz="950913" eaLnBrk="0" hangingPunct="0">
              <a:spcBef>
                <a:spcPct val="30000"/>
              </a:spcBef>
              <a:buFont typeface="Wingdings" pitchFamily="2" charset="2"/>
              <a:buChar char="§"/>
              <a:defRPr sz="1200">
                <a:solidFill>
                  <a:schemeClr val="tx1"/>
                </a:solidFill>
                <a:latin typeface="Arial" charset="0"/>
              </a:defRPr>
            </a:lvl2pPr>
            <a:lvl3pPr marL="1136650" indent="-220663" defTabSz="950913" eaLnBrk="0" hangingPunct="0">
              <a:spcBef>
                <a:spcPct val="30000"/>
              </a:spcBef>
              <a:buFont typeface="Wingdings" pitchFamily="2" charset="2"/>
              <a:buChar char="§"/>
              <a:defRPr sz="1200">
                <a:solidFill>
                  <a:schemeClr val="tx1"/>
                </a:solidFill>
                <a:latin typeface="Arial" charset="0"/>
              </a:defRPr>
            </a:lvl3pPr>
            <a:lvl4pPr marL="1593850" indent="-220663" defTabSz="950913" eaLnBrk="0" hangingPunct="0">
              <a:spcBef>
                <a:spcPct val="30000"/>
              </a:spcBef>
              <a:buFont typeface="Wingdings" pitchFamily="2" charset="2"/>
              <a:buChar char="§"/>
              <a:defRPr sz="1200">
                <a:solidFill>
                  <a:schemeClr val="tx1"/>
                </a:solidFill>
                <a:latin typeface="Arial" charset="0"/>
              </a:defRPr>
            </a:lvl4pPr>
            <a:lvl5pPr marL="2051050" indent="-220663" defTabSz="950913" eaLnBrk="0" hangingPunct="0">
              <a:spcBef>
                <a:spcPct val="30000"/>
              </a:spcBef>
              <a:buFont typeface="Wingdings" pitchFamily="2" charset="2"/>
              <a:buChar char="§"/>
              <a:defRPr sz="1200">
                <a:solidFill>
                  <a:schemeClr val="tx1"/>
                </a:solidFill>
                <a:latin typeface="Arial" charset="0"/>
              </a:defRPr>
            </a:lvl5pPr>
            <a:lvl6pPr marL="2508250" indent="-220663" defTabSz="950913" eaLnBrk="0" fontAlgn="base" hangingPunct="0">
              <a:spcBef>
                <a:spcPct val="30000"/>
              </a:spcBef>
              <a:spcAft>
                <a:spcPct val="0"/>
              </a:spcAft>
              <a:buFont typeface="Wingdings" pitchFamily="2" charset="2"/>
              <a:buChar char="§"/>
              <a:defRPr sz="1200">
                <a:solidFill>
                  <a:schemeClr val="tx1"/>
                </a:solidFill>
                <a:latin typeface="Arial" charset="0"/>
              </a:defRPr>
            </a:lvl6pPr>
            <a:lvl7pPr marL="2965450" indent="-220663" defTabSz="950913" eaLnBrk="0" fontAlgn="base" hangingPunct="0">
              <a:spcBef>
                <a:spcPct val="30000"/>
              </a:spcBef>
              <a:spcAft>
                <a:spcPct val="0"/>
              </a:spcAft>
              <a:buFont typeface="Wingdings" pitchFamily="2" charset="2"/>
              <a:buChar char="§"/>
              <a:defRPr sz="1200">
                <a:solidFill>
                  <a:schemeClr val="tx1"/>
                </a:solidFill>
                <a:latin typeface="Arial" charset="0"/>
              </a:defRPr>
            </a:lvl7pPr>
            <a:lvl8pPr marL="3422650" indent="-220663" defTabSz="950913" eaLnBrk="0" fontAlgn="base" hangingPunct="0">
              <a:spcBef>
                <a:spcPct val="30000"/>
              </a:spcBef>
              <a:spcAft>
                <a:spcPct val="0"/>
              </a:spcAft>
              <a:buFont typeface="Wingdings" pitchFamily="2" charset="2"/>
              <a:buChar char="§"/>
              <a:defRPr sz="1200">
                <a:solidFill>
                  <a:schemeClr val="tx1"/>
                </a:solidFill>
                <a:latin typeface="Arial" charset="0"/>
              </a:defRPr>
            </a:lvl8pPr>
            <a:lvl9pPr marL="3879850" indent="-220663" defTabSz="950913" eaLnBrk="0" fontAlgn="base" hangingPunct="0">
              <a:spcBef>
                <a:spcPct val="30000"/>
              </a:spcBef>
              <a:spcAft>
                <a:spcPct val="0"/>
              </a:spcAft>
              <a:buFont typeface="Wingdings" pitchFamily="2" charset="2"/>
              <a:buChar char="§"/>
              <a:defRPr sz="1200">
                <a:solidFill>
                  <a:schemeClr val="tx1"/>
                </a:solidFill>
                <a:latin typeface="Arial" charset="0"/>
              </a:defRPr>
            </a:lvl9pPr>
          </a:lstStyle>
          <a:p>
            <a:pPr eaLnBrk="1" hangingPunct="1">
              <a:spcBef>
                <a:spcPct val="0"/>
              </a:spcBef>
            </a:pPr>
            <a:fld id="{AEF27207-5597-4699-B18B-AC2BD5604DE8}" type="slidenum">
              <a:rPr lang="de-DE" altLang="de-DE" sz="1100" smtClean="0"/>
              <a:pPr eaLnBrk="1" hangingPunct="1">
                <a:spcBef>
                  <a:spcPct val="0"/>
                </a:spcBef>
              </a:pPr>
              <a:t>11</a:t>
            </a:fld>
            <a:endParaRPr lang="de-DE" altLang="de-DE" sz="1100" smtClean="0"/>
          </a:p>
        </p:txBody>
      </p:sp>
      <p:sp>
        <p:nvSpPr>
          <p:cNvPr id="86019" name="Rectangle 2"/>
          <p:cNvSpPr>
            <a:spLocks noGrp="1" noRot="1" noChangeAspect="1" noChangeArrowheads="1" noTextEdit="1"/>
          </p:cNvSpPr>
          <p:nvPr>
            <p:ph type="sldImg"/>
          </p:nvPr>
        </p:nvSpPr>
        <p:spPr>
          <a:xfrm>
            <a:off x="919163" y="747713"/>
            <a:ext cx="4959350" cy="3719512"/>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err="1" smtClean="0"/>
              <a:t>Many</a:t>
            </a:r>
            <a:r>
              <a:rPr lang="de-DE" altLang="de-DE" dirty="0" smtClean="0"/>
              <a:t> </a:t>
            </a:r>
            <a:r>
              <a:rPr lang="de-DE" altLang="de-DE" dirty="0" err="1" smtClean="0"/>
              <a:t>Humboldtians</a:t>
            </a:r>
            <a:r>
              <a:rPr lang="de-DE" altLang="de-DE" dirty="0" smtClean="0"/>
              <a:t> </a:t>
            </a:r>
            <a:r>
              <a:rPr lang="de-DE" altLang="de-DE" dirty="0" err="1" smtClean="0"/>
              <a:t>around</a:t>
            </a:r>
            <a:r>
              <a:rPr lang="de-DE" altLang="de-DE" dirty="0" smtClean="0"/>
              <a:t> </a:t>
            </a:r>
            <a:r>
              <a:rPr lang="de-DE" altLang="de-DE" dirty="0" err="1" smtClean="0"/>
              <a:t>the</a:t>
            </a:r>
            <a:r>
              <a:rPr lang="de-DE" altLang="de-DE" dirty="0" smtClean="0"/>
              <a:t> </a:t>
            </a:r>
            <a:r>
              <a:rPr lang="de-DE" altLang="de-DE" dirty="0" err="1" smtClean="0"/>
              <a:t>globe</a:t>
            </a:r>
            <a:r>
              <a:rPr lang="de-DE" altLang="de-DE" dirty="0" smtClean="0"/>
              <a:t> </a:t>
            </a:r>
            <a:r>
              <a:rPr lang="de-DE" altLang="de-DE" dirty="0" err="1" smtClean="0"/>
              <a:t>are</a:t>
            </a:r>
            <a:r>
              <a:rPr lang="de-DE" altLang="de-DE" dirty="0" smtClean="0"/>
              <a:t> </a:t>
            </a:r>
            <a:r>
              <a:rPr lang="de-DE" altLang="de-DE" dirty="0" err="1" smtClean="0"/>
              <a:t>playing</a:t>
            </a:r>
            <a:r>
              <a:rPr lang="de-DE" altLang="de-DE" dirty="0" smtClean="0"/>
              <a:t> </a:t>
            </a:r>
            <a:r>
              <a:rPr lang="de-DE" altLang="de-DE" dirty="0" err="1" smtClean="0"/>
              <a:t>important</a:t>
            </a:r>
            <a:r>
              <a:rPr lang="de-DE" altLang="de-DE" dirty="0" smtClean="0"/>
              <a:t> </a:t>
            </a:r>
            <a:r>
              <a:rPr lang="de-DE" altLang="de-DE" dirty="0" err="1" smtClean="0"/>
              <a:t>roles</a:t>
            </a:r>
            <a:r>
              <a:rPr lang="de-DE" altLang="de-DE" dirty="0" smtClean="0"/>
              <a:t> in </a:t>
            </a:r>
            <a:r>
              <a:rPr lang="de-DE" altLang="de-DE" dirty="0" err="1" smtClean="0"/>
              <a:t>politics</a:t>
            </a:r>
            <a:r>
              <a:rPr lang="de-DE" altLang="de-DE" dirty="0" smtClean="0"/>
              <a:t> </a:t>
            </a:r>
            <a:r>
              <a:rPr lang="de-DE" altLang="de-DE" dirty="0" err="1" smtClean="0"/>
              <a:t>and</a:t>
            </a:r>
            <a:r>
              <a:rPr lang="de-DE" altLang="de-DE" dirty="0" smtClean="0"/>
              <a:t> </a:t>
            </a:r>
            <a:r>
              <a:rPr lang="de-DE" altLang="de-DE" dirty="0" err="1" smtClean="0"/>
              <a:t>research</a:t>
            </a:r>
            <a:r>
              <a:rPr lang="de-DE" altLang="de-DE" dirty="0" smtClean="0"/>
              <a:t>. </a:t>
            </a:r>
            <a:r>
              <a:rPr lang="de-DE" altLang="de-DE" dirty="0" err="1" smtClean="0"/>
              <a:t>Here</a:t>
            </a:r>
            <a:r>
              <a:rPr lang="de-DE" altLang="de-DE" dirty="0" smtClean="0"/>
              <a:t> </a:t>
            </a:r>
            <a:r>
              <a:rPr lang="de-DE" altLang="de-DE" dirty="0" err="1" smtClean="0"/>
              <a:t>are</a:t>
            </a:r>
            <a:r>
              <a:rPr lang="de-DE" altLang="de-DE" dirty="0" smtClean="0"/>
              <a:t> </a:t>
            </a:r>
            <a:r>
              <a:rPr lang="de-DE" altLang="de-DE" dirty="0" err="1" smtClean="0"/>
              <a:t>some</a:t>
            </a:r>
            <a:r>
              <a:rPr lang="de-DE" altLang="de-DE" dirty="0" smtClean="0"/>
              <a:t> </a:t>
            </a:r>
            <a:r>
              <a:rPr lang="de-DE" altLang="de-DE" dirty="0" err="1" smtClean="0"/>
              <a:t>examples</a:t>
            </a:r>
            <a:r>
              <a:rPr lang="de-DE" altLang="de-DE" dirty="0" smtClean="0"/>
              <a:t> </a:t>
            </a:r>
            <a:r>
              <a:rPr lang="de-DE" altLang="de-DE" dirty="0" err="1" smtClean="0"/>
              <a:t>listed</a:t>
            </a:r>
            <a:r>
              <a:rPr lang="de-DE" altLang="de-DE" dirty="0" smtClean="0"/>
              <a:t> such </a:t>
            </a:r>
            <a:r>
              <a:rPr lang="de-DE" altLang="de-DE" dirty="0" err="1" smtClean="0"/>
              <a:t>as</a:t>
            </a:r>
            <a:r>
              <a:rPr lang="de-DE" altLang="de-DE" dirty="0" smtClean="0"/>
              <a:t> </a:t>
            </a:r>
            <a:r>
              <a:rPr lang="de-DE" altLang="de-DE" dirty="0" err="1" smtClean="0"/>
              <a:t>the</a:t>
            </a:r>
            <a:r>
              <a:rPr lang="de-DE" altLang="de-DE" dirty="0" smtClean="0"/>
              <a:t> </a:t>
            </a:r>
            <a:r>
              <a:rPr lang="de-DE" altLang="de-DE" dirty="0" err="1" smtClean="0"/>
              <a:t>Ambassador</a:t>
            </a:r>
            <a:r>
              <a:rPr lang="de-DE" altLang="de-DE" dirty="0" smtClean="0"/>
              <a:t> </a:t>
            </a:r>
            <a:r>
              <a:rPr lang="de-DE" altLang="de-DE" dirty="0" err="1" smtClean="0"/>
              <a:t>of</a:t>
            </a:r>
            <a:r>
              <a:rPr lang="de-DE" altLang="de-DE" dirty="0" smtClean="0"/>
              <a:t> Georgia in Germany, </a:t>
            </a:r>
            <a:r>
              <a:rPr lang="de-DE" altLang="de-DE" dirty="0" err="1" smtClean="0"/>
              <a:t>the</a:t>
            </a:r>
            <a:r>
              <a:rPr lang="de-DE" altLang="de-DE" dirty="0" smtClean="0"/>
              <a:t> States‘ </a:t>
            </a:r>
            <a:r>
              <a:rPr lang="de-DE" altLang="de-DE" dirty="0" err="1" smtClean="0"/>
              <a:t>Secretary</a:t>
            </a:r>
            <a:r>
              <a:rPr lang="de-DE" altLang="de-DE" dirty="0" smtClean="0"/>
              <a:t> </a:t>
            </a:r>
            <a:r>
              <a:rPr lang="de-DE" altLang="de-DE" dirty="0" err="1" smtClean="0"/>
              <a:t>of</a:t>
            </a:r>
            <a:r>
              <a:rPr lang="de-DE" altLang="de-DE" dirty="0" smtClean="0"/>
              <a:t> </a:t>
            </a:r>
            <a:r>
              <a:rPr lang="de-DE" altLang="de-DE" dirty="0" err="1" smtClean="0"/>
              <a:t>Energy</a:t>
            </a:r>
            <a:r>
              <a:rPr lang="de-DE" altLang="de-DE" dirty="0" smtClean="0"/>
              <a:t> </a:t>
            </a:r>
            <a:r>
              <a:rPr lang="de-DE" altLang="de-DE" dirty="0" err="1" smtClean="0"/>
              <a:t>or</a:t>
            </a:r>
            <a:r>
              <a:rPr lang="de-DE" altLang="de-DE" dirty="0" smtClean="0"/>
              <a:t> </a:t>
            </a:r>
            <a:r>
              <a:rPr lang="de-DE" altLang="de-DE" dirty="0" err="1" smtClean="0"/>
              <a:t>the</a:t>
            </a:r>
            <a:r>
              <a:rPr lang="de-DE" altLang="de-DE" dirty="0" smtClean="0"/>
              <a:t> </a:t>
            </a:r>
            <a:r>
              <a:rPr lang="de-DE" altLang="de-DE" dirty="0" err="1" smtClean="0"/>
              <a:t>President</a:t>
            </a:r>
            <a:r>
              <a:rPr lang="de-DE" altLang="de-DE" dirty="0" smtClean="0"/>
              <a:t> </a:t>
            </a:r>
            <a:r>
              <a:rPr lang="de-DE" altLang="de-DE" dirty="0" err="1" smtClean="0"/>
              <a:t>of</a:t>
            </a:r>
            <a:r>
              <a:rPr lang="de-DE" altLang="de-DE" dirty="0" smtClean="0"/>
              <a:t> Peking University. </a:t>
            </a:r>
          </a:p>
          <a:p>
            <a:pPr eaLnBrk="1" hangingPunct="1"/>
            <a:endParaRPr lang="de-DE" altLang="de-DE"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buClr>
                <a:srgbClr val="1F497D"/>
              </a:buClr>
            </a:pPr>
            <a:fld id="{F3971B29-1E28-4797-A6C1-387827E7A2DA}" type="slidenum">
              <a:rPr lang="de-DE" altLang="de-DE">
                <a:solidFill>
                  <a:prstClr val="black"/>
                </a:solidFill>
              </a:rPr>
              <a:pPr eaLnBrk="1" hangingPunct="1">
                <a:buClr>
                  <a:srgbClr val="1F497D"/>
                </a:buClr>
              </a:pPr>
              <a:t>12</a:t>
            </a:fld>
            <a:endParaRPr lang="de-DE" altLang="de-DE">
              <a:solidFill>
                <a:prstClr val="black"/>
              </a:solidFill>
            </a:endParaRPr>
          </a:p>
        </p:txBody>
      </p:sp>
      <p:sp>
        <p:nvSpPr>
          <p:cNvPr id="62467" name="Rectangle 7"/>
          <p:cNvSpPr txBox="1">
            <a:spLocks noGrp="1" noChangeArrowheads="1"/>
          </p:cNvSpPr>
          <p:nvPr/>
        </p:nvSpPr>
        <p:spPr bwMode="auto">
          <a:xfrm>
            <a:off x="3850444"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B4667538-948E-4594-A658-C07FE27D606F}" type="slidenum">
              <a:rPr lang="de-DE" altLang="de-DE">
                <a:solidFill>
                  <a:prstClr val="black"/>
                </a:solidFill>
              </a:rPr>
              <a:pPr algn="r" eaLnBrk="1" hangingPunct="1">
                <a:spcBef>
                  <a:spcPct val="0"/>
                </a:spcBef>
                <a:buClrTx/>
              </a:pPr>
              <a:t>12</a:t>
            </a:fld>
            <a:endParaRPr lang="de-DE" altLang="de-DE">
              <a:solidFill>
                <a:prstClr val="black"/>
              </a:solidFill>
            </a:endParaRPr>
          </a:p>
        </p:txBody>
      </p:sp>
      <p:sp>
        <p:nvSpPr>
          <p:cNvPr id="62468" name="Rectangle 7"/>
          <p:cNvSpPr txBox="1">
            <a:spLocks noGrp="1" noChangeArrowheads="1"/>
          </p:cNvSpPr>
          <p:nvPr/>
        </p:nvSpPr>
        <p:spPr bwMode="auto">
          <a:xfrm>
            <a:off x="5186374" y="9430308"/>
            <a:ext cx="1070004" cy="30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39BBE75C-ECE8-4C5B-9C5F-236FC24C736C}" type="slidenum">
              <a:rPr lang="de-DE" altLang="de-DE">
                <a:solidFill>
                  <a:prstClr val="black"/>
                </a:solidFill>
                <a:latin typeface="Wingdings" pitchFamily="2" charset="2"/>
              </a:rPr>
              <a:pPr algn="r" eaLnBrk="1" hangingPunct="1">
                <a:spcBef>
                  <a:spcPct val="0"/>
                </a:spcBef>
                <a:buClrTx/>
              </a:pPr>
              <a:t>12</a:t>
            </a:fld>
            <a:endParaRPr lang="de-DE" altLang="de-DE">
              <a:solidFill>
                <a:prstClr val="black"/>
              </a:solidFill>
              <a:latin typeface="Wingdings" pitchFamily="2" charset="2"/>
            </a:endParaRPr>
          </a:p>
        </p:txBody>
      </p:sp>
      <p:sp>
        <p:nvSpPr>
          <p:cNvPr id="62469" name="Rectangle 2"/>
          <p:cNvSpPr>
            <a:spLocks noGrp="1" noRot="1" noChangeAspect="1" noChangeArrowheads="1" noTextEdit="1"/>
          </p:cNvSpPr>
          <p:nvPr>
            <p:ph type="sldImg"/>
          </p:nvPr>
        </p:nvSpPr>
        <p:spPr>
          <a:xfrm>
            <a:off x="582613" y="492125"/>
            <a:ext cx="5632450" cy="4224338"/>
          </a:xfrm>
          <a:ln/>
        </p:spPr>
      </p:sp>
      <p:sp>
        <p:nvSpPr>
          <p:cNvPr id="7" name="Rectangle 3"/>
          <p:cNvSpPr>
            <a:spLocks noGrp="1" noChangeArrowheads="1"/>
          </p:cNvSpPr>
          <p:nvPr>
            <p:ph type="body" sz="quarter" idx="10"/>
          </p:nvPr>
        </p:nvSpPr>
        <p:spPr>
          <a:xfrm>
            <a:off x="670565" y="4820105"/>
            <a:ext cx="5438140"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lnSpc>
                <a:spcPct val="80000"/>
              </a:lnSpc>
            </a:pPr>
            <a:r>
              <a:rPr lang="en-GB" altLang="de-DE" sz="1200" dirty="0" smtClean="0"/>
              <a:t>We have the motto “Once </a:t>
            </a:r>
            <a:r>
              <a:rPr lang="en-GB" altLang="de-DE" sz="1200" dirty="0"/>
              <a:t>a </a:t>
            </a:r>
            <a:r>
              <a:rPr lang="en-GB" altLang="de-DE" sz="1200" dirty="0" err="1"/>
              <a:t>Humboldtian</a:t>
            </a:r>
            <a:r>
              <a:rPr lang="en-GB" altLang="de-DE" sz="1200" dirty="0"/>
              <a:t> – always a </a:t>
            </a:r>
            <a:r>
              <a:rPr lang="en-GB" altLang="de-DE" sz="1200" dirty="0" err="1"/>
              <a:t>Humboldtian</a:t>
            </a:r>
            <a:r>
              <a:rPr lang="en-GB" altLang="de-DE" sz="1200" dirty="0" smtClean="0"/>
              <a:t>". </a:t>
            </a:r>
            <a:r>
              <a:rPr lang="en-GB" altLang="de-DE" sz="1200" dirty="0"/>
              <a:t>It means that Humboldt sponsorship is enduring: the Foundation is a lifetime partner, maintaining the connections on a long-term basis through its alumni sponsorship programmes. </a:t>
            </a:r>
          </a:p>
          <a:p>
            <a:pPr eaLnBrk="1" hangingPunct="1">
              <a:lnSpc>
                <a:spcPct val="80000"/>
              </a:lnSpc>
            </a:pPr>
            <a:endParaRPr lang="en-GB" altLang="de-DE" sz="1200" dirty="0"/>
          </a:p>
          <a:p>
            <a:pPr algn="just" eaLnBrk="1" hangingPunct="1">
              <a:lnSpc>
                <a:spcPct val="80000"/>
              </a:lnSpc>
            </a:pPr>
            <a:r>
              <a:rPr lang="en-GB" altLang="de-DE" sz="1200" dirty="0"/>
              <a:t>Amongst other things, networking sponsorship caters for further research stays in Germany. This gives fellows a chance to revitalise relationships, make contacts with new partners, continue joint projects already underway, or build new collaborations.</a:t>
            </a:r>
          </a:p>
          <a:p>
            <a:pPr eaLnBrk="1" hangingPunct="1">
              <a:lnSpc>
                <a:spcPct val="80000"/>
              </a:lnSpc>
            </a:pPr>
            <a:endParaRPr lang="de-DE" altLang="de-DE" sz="1200" dirty="0"/>
          </a:p>
          <a:p>
            <a:pPr algn="just" eaLnBrk="1" hangingPunct="1">
              <a:lnSpc>
                <a:spcPct val="80000"/>
              </a:lnSpc>
            </a:pPr>
            <a:r>
              <a:rPr lang="en-GB" altLang="de-DE" sz="1200" dirty="0"/>
              <a:t>The </a:t>
            </a:r>
            <a:r>
              <a:rPr lang="de-DE" altLang="de-DE" sz="1200" dirty="0"/>
              <a:t>Research Group </a:t>
            </a:r>
            <a:r>
              <a:rPr lang="de-DE" altLang="de-DE" sz="1200" dirty="0" err="1"/>
              <a:t>Linkage</a:t>
            </a:r>
            <a:r>
              <a:rPr lang="de-DE" altLang="de-DE" sz="1200" dirty="0"/>
              <a:t> Programme</a:t>
            </a:r>
            <a:r>
              <a:rPr lang="en-GB" altLang="de-DE" sz="1200" dirty="0"/>
              <a:t> allows </a:t>
            </a:r>
            <a:r>
              <a:rPr lang="en-GB" altLang="de-DE" sz="1200" dirty="0" err="1" smtClean="0"/>
              <a:t>Humboldtians</a:t>
            </a:r>
            <a:r>
              <a:rPr lang="en-GB" altLang="de-DE" sz="1200" dirty="0" smtClean="0"/>
              <a:t> from developing countries </a:t>
            </a:r>
            <a:r>
              <a:rPr lang="en-GB" altLang="de-DE" sz="1200" dirty="0"/>
              <a:t>to apply for sponsorship in order to cooperate over a period of three years with a researcher working at a German institute and additional cooperation partners in other countries.</a:t>
            </a:r>
          </a:p>
          <a:p>
            <a:pPr algn="just" eaLnBrk="1" hangingPunct="1">
              <a:lnSpc>
                <a:spcPct val="80000"/>
              </a:lnSpc>
            </a:pPr>
            <a:endParaRPr lang="en-GB" altLang="de-DE" sz="1200" dirty="0"/>
          </a:p>
          <a:p>
            <a:pPr algn="just" eaLnBrk="1" hangingPunct="1">
              <a:lnSpc>
                <a:spcPct val="80000"/>
              </a:lnSpc>
            </a:pPr>
            <a:r>
              <a:rPr lang="en-GB" altLang="de-DE" sz="1200" dirty="0"/>
              <a:t>The Alexander von Humboldt Foundation regularly organises colloquia abroad to which it invites research fellows and research award winners living in the host country</a:t>
            </a:r>
            <a:r>
              <a:rPr lang="en-GB" altLang="de-DE" sz="1200" dirty="0" smtClean="0"/>
              <a:t>. Last year we held the Colloquium here at Tel Aviv University.</a:t>
            </a:r>
            <a:endParaRPr lang="en-GB" altLang="de-DE" sz="1200" dirty="0"/>
          </a:p>
          <a:p>
            <a:pPr eaLnBrk="1" hangingPunct="1">
              <a:lnSpc>
                <a:spcPct val="80000"/>
              </a:lnSpc>
            </a:pPr>
            <a:endParaRPr lang="de-DE" altLang="de-DE" sz="1200" dirty="0"/>
          </a:p>
          <a:p>
            <a:pPr algn="just" eaLnBrk="1" hangingPunct="1">
              <a:lnSpc>
                <a:spcPct val="80000"/>
              </a:lnSpc>
            </a:pPr>
            <a:r>
              <a:rPr lang="en-GB" altLang="de-DE" sz="1200" dirty="0"/>
              <a:t>The Foundation provides financial support for Humboldt Alumni Associations as well as for individual </a:t>
            </a:r>
            <a:r>
              <a:rPr lang="en-GB" altLang="de-DE" sz="1200" dirty="0" err="1"/>
              <a:t>Humboldtians</a:t>
            </a:r>
            <a:r>
              <a:rPr lang="en-GB" altLang="de-DE" sz="1200" dirty="0"/>
              <a:t> to organise regional and specialist conferences. These so-called Humboldt </a:t>
            </a:r>
            <a:r>
              <a:rPr lang="en-GB" altLang="de-DE" sz="1200" dirty="0" err="1"/>
              <a:t>Kollegs</a:t>
            </a:r>
            <a:r>
              <a:rPr lang="en-GB" altLang="de-DE" sz="1200" dirty="0"/>
              <a:t> have become one of the most popular instruments for strengthening regional and specialist networks.</a:t>
            </a:r>
          </a:p>
          <a:p>
            <a:pPr algn="just" eaLnBrk="1" hangingPunct="1">
              <a:lnSpc>
                <a:spcPct val="80000"/>
              </a:lnSpc>
            </a:pPr>
            <a:endParaRPr lang="de-DE" altLang="de-DE" sz="1200" dirty="0"/>
          </a:p>
          <a:p>
            <a:pPr eaLnBrk="1" hangingPunct="1">
              <a:lnSpc>
                <a:spcPct val="80000"/>
              </a:lnSpc>
              <a:spcBef>
                <a:spcPts val="500"/>
              </a:spcBef>
              <a:spcAft>
                <a:spcPts val="500"/>
              </a:spcAft>
            </a:pPr>
            <a:r>
              <a:rPr lang="en-US" altLang="de-DE" sz="1200" dirty="0"/>
              <a:t>The Humboldt Alumni Awards for innovative networking initiatives are granted to fellows and award winners abroad. Each award is valued at up to 25,000 EUR, and three awards are granted annually. They are designed to support projects not covered by the Foundation's existing sponsorship and alumni </a:t>
            </a:r>
            <a:r>
              <a:rPr lang="en-US" altLang="de-DE" sz="1200" dirty="0" err="1"/>
              <a:t>programmes</a:t>
            </a:r>
            <a:r>
              <a:rPr lang="en-US" altLang="de-DE" sz="1200" dirty="0"/>
              <a:t>.</a:t>
            </a:r>
          </a:p>
          <a:p>
            <a:pPr eaLnBrk="1" hangingPunct="1">
              <a:lnSpc>
                <a:spcPct val="80000"/>
              </a:lnSpc>
              <a:spcBef>
                <a:spcPts val="500"/>
              </a:spcBef>
              <a:spcAft>
                <a:spcPts val="500"/>
              </a:spcAft>
            </a:pPr>
            <a:r>
              <a:rPr lang="en-US" altLang="de-DE" sz="1200" dirty="0"/>
              <a:t>The ultimate goal of these activities is to create and sustain a vibrant network which benefits both the German side and the international alumni.</a:t>
            </a:r>
            <a:endParaRPr lang="de-DE" altLang="de-DE"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1F497D"/>
              </a:buClr>
            </a:pPr>
            <a:fld id="{8A0F71B9-4292-4F4A-AB9E-06E2AA5EBC79}" type="slidenum">
              <a:rPr lang="de-DE" altLang="de-DE">
                <a:solidFill>
                  <a:prstClr val="black"/>
                </a:solidFill>
              </a:rPr>
              <a:pPr>
                <a:buClr>
                  <a:srgbClr val="1F497D"/>
                </a:buClr>
              </a:pPr>
              <a:t>13</a:t>
            </a:fld>
            <a:endParaRPr lang="de-DE" altLang="de-DE">
              <a:solidFill>
                <a:prstClr val="black"/>
              </a:solidFill>
            </a:endParaRPr>
          </a:p>
        </p:txBody>
      </p:sp>
      <p:sp>
        <p:nvSpPr>
          <p:cNvPr id="32770" name="Rectangle 2"/>
          <p:cNvSpPr>
            <a:spLocks noGrp="1" noRot="1" noChangeAspect="1" noChangeArrowheads="1" noTextEdit="1"/>
          </p:cNvSpPr>
          <p:nvPr>
            <p:ph type="sldImg"/>
          </p:nvPr>
        </p:nvSpPr>
        <p:spPr>
          <a:ln/>
        </p:spPr>
      </p:sp>
      <p:sp>
        <p:nvSpPr>
          <p:cNvPr id="5" name="Rectangle 3"/>
          <p:cNvSpPr>
            <a:spLocks noGrp="1" noChangeArrowheads="1"/>
          </p:cNvSpPr>
          <p:nvPr>
            <p:ph type="body" sz="quarter" idx="10"/>
          </p:nvPr>
        </p:nvSpPr>
        <p:spPr/>
        <p:txBody>
          <a:bodyPr/>
          <a:lstStyle/>
          <a:p>
            <a:r>
              <a:rPr lang="de-DE" altLang="de-DE" dirty="0" err="1" smtClean="0"/>
              <a:t>Now</a:t>
            </a:r>
            <a:r>
              <a:rPr lang="de-DE" altLang="de-DE" dirty="0" smtClean="0"/>
              <a:t> </a:t>
            </a:r>
            <a:r>
              <a:rPr lang="de-DE" altLang="de-DE" dirty="0" err="1" smtClean="0"/>
              <a:t>we</a:t>
            </a:r>
            <a:r>
              <a:rPr lang="de-DE" altLang="de-DE" dirty="0" smtClean="0"/>
              <a:t> turn </a:t>
            </a:r>
            <a:r>
              <a:rPr lang="de-DE" altLang="de-DE" dirty="0" err="1" smtClean="0"/>
              <a:t>to</a:t>
            </a:r>
            <a:r>
              <a:rPr lang="de-DE" altLang="de-DE" dirty="0" smtClean="0"/>
              <a:t> </a:t>
            </a:r>
            <a:r>
              <a:rPr lang="de-DE" altLang="de-DE" dirty="0" err="1" smtClean="0"/>
              <a:t>the</a:t>
            </a:r>
            <a:r>
              <a:rPr lang="de-DE" altLang="de-DE" dirty="0" smtClean="0"/>
              <a:t> </a:t>
            </a:r>
            <a:r>
              <a:rPr lang="de-DE" altLang="de-DE" dirty="0" err="1" smtClean="0"/>
              <a:t>next</a:t>
            </a:r>
            <a:r>
              <a:rPr lang="de-DE" altLang="de-DE" dirty="0" smtClean="0"/>
              <a:t> </a:t>
            </a:r>
            <a:r>
              <a:rPr lang="de-DE" altLang="de-DE" dirty="0" err="1" smtClean="0"/>
              <a:t>topic</a:t>
            </a:r>
            <a:r>
              <a:rPr lang="de-DE" altLang="de-DE" dirty="0" smtClean="0"/>
              <a:t>, </a:t>
            </a:r>
            <a:r>
              <a:rPr lang="de-DE" altLang="de-DE" dirty="0" err="1" smtClean="0"/>
              <a:t>namely</a:t>
            </a:r>
            <a:r>
              <a:rPr lang="de-DE" altLang="de-DE" dirty="0" smtClean="0"/>
              <a:t> </a:t>
            </a:r>
            <a:r>
              <a:rPr lang="de-DE" altLang="de-DE" dirty="0" err="1" smtClean="0"/>
              <a:t>the</a:t>
            </a:r>
            <a:r>
              <a:rPr lang="de-DE" altLang="de-DE" dirty="0" smtClean="0"/>
              <a:t> Humboldt </a:t>
            </a:r>
            <a:r>
              <a:rPr lang="de-DE" altLang="de-DE" dirty="0" err="1" smtClean="0"/>
              <a:t>Foundation</a:t>
            </a:r>
            <a:r>
              <a:rPr lang="de-DE" altLang="de-DE" dirty="0" smtClean="0"/>
              <a:t> </a:t>
            </a:r>
            <a:r>
              <a:rPr lang="de-DE" altLang="de-DE" dirty="0" err="1" smtClean="0"/>
              <a:t>and</a:t>
            </a:r>
            <a:r>
              <a:rPr lang="de-DE" altLang="de-DE" dirty="0" smtClean="0"/>
              <a:t> Research Alumni.</a:t>
            </a:r>
            <a:endParaRPr lang="de-DE" alt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280D0F54-E275-493A-A6B6-218D6B5594B6}" type="slidenum">
              <a:rPr lang="de-DE" altLang="de-DE" smtClean="0"/>
              <a:pPr/>
              <a:t>14</a:t>
            </a:fld>
            <a:endParaRPr lang="de-DE" altLang="de-DE"/>
          </a:p>
        </p:txBody>
      </p:sp>
      <p:sp>
        <p:nvSpPr>
          <p:cNvPr id="7" name="Notizenplatzhalter 2"/>
          <p:cNvSpPr>
            <a:spLocks noGrp="1"/>
          </p:cNvSpPr>
          <p:nvPr>
            <p:ph type="body" sz="quarter" idx="11"/>
          </p:nvPr>
        </p:nvSpPr>
        <p:spPr/>
        <p:txBody>
          <a:bodyPr/>
          <a:lstStyle/>
          <a:p>
            <a:r>
              <a:rPr lang="en-US" dirty="0"/>
              <a:t>The overarching goals of this initiative are to increase the international visibility and profile of Germany as a place to do research and to enable German researchers to work together with the global scientific elite in their respective areas – be it by attracting the best researchers to come to Germany for a research stay or by establishing joint projects with them.</a:t>
            </a:r>
          </a:p>
          <a:p>
            <a:endParaRPr lang="en-US" dirty="0"/>
          </a:p>
        </p:txBody>
      </p:sp>
    </p:spTree>
    <p:extLst>
      <p:ext uri="{BB962C8B-B14F-4D97-AF65-F5344CB8AC3E}">
        <p14:creationId xmlns:p14="http://schemas.microsoft.com/office/powerpoint/2010/main" val="4282057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pPr>
              <a:defRPr/>
            </a:pPr>
            <a:fld id="{B2317310-A46C-4BFF-85A6-9AEAF168471B}" type="slidenum">
              <a:rPr lang="de-DE" smtClean="0"/>
              <a:pPr>
                <a:defRPr/>
              </a:pPr>
              <a:t>15</a:t>
            </a:fld>
            <a:endParaRPr lang="de-DE"/>
          </a:p>
        </p:txBody>
      </p:sp>
      <p:sp>
        <p:nvSpPr>
          <p:cNvPr id="6" name="Notizenplatzhalter 2"/>
          <p:cNvSpPr>
            <a:spLocks noGrp="1"/>
          </p:cNvSpPr>
          <p:nvPr>
            <p:ph type="body" sz="quarter" idx="11"/>
          </p:nvPr>
        </p:nvSpPr>
        <p:spPr/>
        <p:txBody>
          <a:bodyPr>
            <a:normAutofit/>
          </a:bodyPr>
          <a:lstStyle/>
          <a:p>
            <a:r>
              <a:rPr lang="en-GB" sz="1200" kern="1200" baseline="0" dirty="0" smtClean="0">
                <a:solidFill>
                  <a:schemeClr val="tx1"/>
                </a:solidFill>
                <a:effectLst/>
                <a:latin typeface="Arial" panose="020B0604020202020204" pitchFamily="34" charset="0"/>
                <a:cs typeface="Arial" panose="020B0604020202020204" pitchFamily="34" charset="0"/>
              </a:rPr>
              <a:t>Why is this campaign</a:t>
            </a:r>
            <a:r>
              <a:rPr lang="en-GB" sz="1200" kern="1200" dirty="0" smtClean="0">
                <a:solidFill>
                  <a:schemeClr val="tx1"/>
                </a:solidFill>
                <a:effectLst/>
                <a:latin typeface="Arial" panose="020B0604020202020204" pitchFamily="34" charset="0"/>
                <a:cs typeface="Arial" panose="020B0604020202020204" pitchFamily="34" charset="0"/>
              </a:rPr>
              <a:t> necessary? As  most of you know very well, the German research landscape is quite diverse. There are several actors, chief among them universities and a range of different non-university research institutions. Round about 90 research universities, 80 Max Planck institutes, almost 20 Helmholtz Centres, and </a:t>
            </a:r>
            <a:r>
              <a:rPr lang="en-GB" sz="1200" kern="1200" dirty="0" err="1" smtClean="0">
                <a:solidFill>
                  <a:schemeClr val="tx1"/>
                </a:solidFill>
                <a:effectLst/>
                <a:latin typeface="Arial" panose="020B0604020202020204" pitchFamily="34" charset="0"/>
                <a:cs typeface="Arial" panose="020B0604020202020204" pitchFamily="34" charset="0"/>
              </a:rPr>
              <a:t>Fraunhofer</a:t>
            </a:r>
            <a:r>
              <a:rPr lang="en-GB" sz="1200" kern="1200" dirty="0" smtClean="0">
                <a:solidFill>
                  <a:schemeClr val="tx1"/>
                </a:solidFill>
                <a:effectLst/>
                <a:latin typeface="Arial" panose="020B0604020202020204" pitchFamily="34" charset="0"/>
                <a:cs typeface="Arial" panose="020B0604020202020204" pitchFamily="34" charset="0"/>
              </a:rPr>
              <a:t> and Leibniz also have in between 80 and 90 research locations each. And as you can see on this map, these actors are strongly decentralised. To the outside world this can sometimes look rather confusing.  Communicating the attractiveness  and the strengths of this model is a large part of what the initiative does.</a:t>
            </a:r>
          </a:p>
          <a:p>
            <a:endParaRPr lang="en-GB" sz="1200" kern="1200" baseline="0" dirty="0" smtClean="0">
              <a:solidFill>
                <a:schemeClr val="tx1"/>
              </a:solidFill>
              <a:effectLst/>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359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280D0F54-E275-493A-A6B6-218D6B5594B6}" type="slidenum">
              <a:rPr lang="de-DE" altLang="de-DE" smtClean="0"/>
              <a:pPr/>
              <a:t>16</a:t>
            </a:fld>
            <a:endParaRPr lang="de-DE" altLang="de-DE"/>
          </a:p>
        </p:txBody>
      </p:sp>
      <p:sp>
        <p:nvSpPr>
          <p:cNvPr id="6" name="Notizenplatzhalter 2"/>
          <p:cNvSpPr>
            <a:spLocks noGrp="1"/>
          </p:cNvSpPr>
          <p:nvPr>
            <p:ph type="body" sz="quarter" idx="11"/>
          </p:nvPr>
        </p:nvSpPr>
        <p:spPr/>
        <p:txBody>
          <a:bodyPr/>
          <a:lstStyle/>
          <a:p>
            <a:r>
              <a:rPr lang="en-US" baseline="0" dirty="0" smtClean="0"/>
              <a:t>In the collaborative project “International Research Marketing” several partners are involved:</a:t>
            </a:r>
            <a:endParaRPr lang="en-US" dirty="0" smtClean="0"/>
          </a:p>
          <a:p>
            <a:r>
              <a:rPr lang="en-US" b="1" dirty="0" smtClean="0"/>
              <a:t>The German Academic Exchange</a:t>
            </a:r>
            <a:r>
              <a:rPr lang="en-US" b="1" baseline="0" dirty="0" smtClean="0"/>
              <a:t> Service (</a:t>
            </a:r>
            <a:r>
              <a:rPr lang="en-US" b="1" dirty="0" smtClean="0"/>
              <a:t>DAAD)</a:t>
            </a:r>
            <a:r>
              <a:rPr lang="en-US" b="1" baseline="0" dirty="0" smtClean="0"/>
              <a:t> </a:t>
            </a:r>
            <a:endParaRPr lang="en-US" b="1" dirty="0" smtClean="0"/>
          </a:p>
          <a:p>
            <a:pPr marL="0" indent="0">
              <a:spcBef>
                <a:spcPct val="0"/>
              </a:spcBef>
              <a:spcAft>
                <a:spcPts val="200"/>
              </a:spcAft>
              <a:buClrTx/>
              <a:buFont typeface="Arial" pitchFamily="34" charset="0"/>
              <a:buNone/>
            </a:pPr>
            <a:r>
              <a:rPr lang="en-US" b="0" baseline="0" dirty="0" smtClean="0"/>
              <a:t>Has launched several press and PR activities, such as the website </a:t>
            </a:r>
            <a:r>
              <a:rPr lang="de-DE" sz="1200" kern="1200" dirty="0" smtClean="0">
                <a:solidFill>
                  <a:srgbClr val="000000"/>
                </a:solidFill>
                <a:latin typeface="Arial" charset="0"/>
                <a:ea typeface="+mn-ea"/>
                <a:cs typeface="Arial" charset="0"/>
              </a:rPr>
              <a:t>www.research-in-germany.de, </a:t>
            </a:r>
          </a:p>
          <a:p>
            <a:pPr marL="0" indent="0">
              <a:spcBef>
                <a:spcPct val="0"/>
              </a:spcBef>
              <a:spcAft>
                <a:spcPts val="200"/>
              </a:spcAft>
              <a:buClrTx/>
              <a:buFont typeface="Arial" pitchFamily="34" charset="0"/>
              <a:buNone/>
            </a:pPr>
            <a:r>
              <a:rPr lang="de-DE" sz="1200" kern="1200" dirty="0" err="1" smtClean="0">
                <a:solidFill>
                  <a:srgbClr val="000000"/>
                </a:solidFill>
                <a:latin typeface="Arial" charset="0"/>
                <a:ea typeface="+mn-ea"/>
                <a:cs typeface="Arial" charset="0"/>
              </a:rPr>
              <a:t>Has</a:t>
            </a:r>
            <a:r>
              <a:rPr lang="de-DE" sz="1200" kern="1200" dirty="0" smtClean="0">
                <a:solidFill>
                  <a:srgbClr val="000000"/>
                </a:solidFill>
                <a:latin typeface="Arial" charset="0"/>
                <a:ea typeface="+mn-ea"/>
                <a:cs typeface="Arial" charset="0"/>
              </a:rPr>
              <a:t> </a:t>
            </a:r>
            <a:r>
              <a:rPr lang="de-DE" sz="1200" kern="1200" dirty="0" err="1" smtClean="0">
                <a:solidFill>
                  <a:srgbClr val="000000"/>
                </a:solidFill>
                <a:latin typeface="Arial" charset="0"/>
                <a:ea typeface="+mn-ea"/>
                <a:cs typeface="Arial" charset="0"/>
              </a:rPr>
              <a:t>initiated</a:t>
            </a:r>
            <a:r>
              <a:rPr lang="de-DE" sz="1200" kern="1200" baseline="0" dirty="0" smtClean="0">
                <a:solidFill>
                  <a:srgbClr val="000000"/>
                </a:solidFill>
                <a:latin typeface="Arial" charset="0"/>
                <a:ea typeface="+mn-ea"/>
                <a:cs typeface="Arial" charset="0"/>
              </a:rPr>
              <a:t> </a:t>
            </a:r>
            <a:r>
              <a:rPr lang="de-DE" sz="1200" kern="1200" dirty="0" err="1" smtClean="0">
                <a:solidFill>
                  <a:srgbClr val="000000"/>
                </a:solidFill>
                <a:latin typeface="Arial" charset="0"/>
                <a:ea typeface="+mn-ea"/>
                <a:cs typeface="Arial" charset="0"/>
              </a:rPr>
              <a:t>social</a:t>
            </a:r>
            <a:r>
              <a:rPr lang="de-DE" sz="1200" kern="1200" dirty="0" smtClean="0">
                <a:solidFill>
                  <a:srgbClr val="000000"/>
                </a:solidFill>
                <a:latin typeface="Arial" charset="0"/>
                <a:ea typeface="+mn-ea"/>
                <a:cs typeface="Arial" charset="0"/>
              </a:rPr>
              <a:t> </a:t>
            </a:r>
            <a:r>
              <a:rPr lang="de-DE" sz="1200" kern="1200" dirty="0" err="1" smtClean="0">
                <a:solidFill>
                  <a:srgbClr val="000000"/>
                </a:solidFill>
                <a:latin typeface="Arial" charset="0"/>
                <a:ea typeface="+mn-ea"/>
                <a:cs typeface="Arial" charset="0"/>
              </a:rPr>
              <a:t>media</a:t>
            </a:r>
            <a:r>
              <a:rPr lang="de-DE" sz="1200" kern="1200" dirty="0" smtClean="0">
                <a:solidFill>
                  <a:srgbClr val="000000"/>
                </a:solidFill>
                <a:latin typeface="Arial" charset="0"/>
                <a:ea typeface="+mn-ea"/>
                <a:cs typeface="Arial" charset="0"/>
              </a:rPr>
              <a:t> </a:t>
            </a:r>
            <a:r>
              <a:rPr lang="de-DE" sz="1200" kern="1200" dirty="0" err="1" smtClean="0">
                <a:solidFill>
                  <a:srgbClr val="000000"/>
                </a:solidFill>
                <a:latin typeface="Arial" charset="0"/>
                <a:ea typeface="+mn-ea"/>
                <a:cs typeface="Arial" charset="0"/>
              </a:rPr>
              <a:t>tools</a:t>
            </a:r>
            <a:r>
              <a:rPr lang="de-DE" sz="1200" kern="1200" dirty="0" smtClean="0">
                <a:solidFill>
                  <a:srgbClr val="000000"/>
                </a:solidFill>
                <a:latin typeface="Arial" charset="0"/>
                <a:ea typeface="+mn-ea"/>
                <a:cs typeface="Arial" charset="0"/>
              </a:rPr>
              <a:t>, such </a:t>
            </a:r>
            <a:r>
              <a:rPr lang="de-DE" sz="1200" kern="1200" dirty="0" err="1" smtClean="0">
                <a:solidFill>
                  <a:srgbClr val="000000"/>
                </a:solidFill>
                <a:latin typeface="Arial" charset="0"/>
                <a:ea typeface="+mn-ea"/>
                <a:cs typeface="Arial" charset="0"/>
              </a:rPr>
              <a:t>as</a:t>
            </a:r>
            <a:r>
              <a:rPr lang="de-DE" sz="1200" kern="1200" dirty="0" smtClean="0">
                <a:solidFill>
                  <a:srgbClr val="000000"/>
                </a:solidFill>
                <a:latin typeface="Arial" charset="0"/>
                <a:ea typeface="+mn-ea"/>
                <a:cs typeface="Arial" charset="0"/>
              </a:rPr>
              <a:t> </a:t>
            </a:r>
            <a:r>
              <a:rPr lang="de-DE" sz="1200" kern="1200" dirty="0" err="1" smtClean="0">
                <a:solidFill>
                  <a:srgbClr val="000000"/>
                </a:solidFill>
                <a:latin typeface="Arial" charset="0"/>
                <a:ea typeface="+mn-ea"/>
                <a:cs typeface="Arial" charset="0"/>
              </a:rPr>
              <a:t>webinars</a:t>
            </a:r>
            <a:r>
              <a:rPr lang="de-DE" sz="1200" kern="1200" dirty="0" smtClean="0">
                <a:solidFill>
                  <a:srgbClr val="000000"/>
                </a:solidFill>
                <a:latin typeface="Arial" charset="0"/>
                <a:ea typeface="+mn-ea"/>
                <a:cs typeface="Arial" charset="0"/>
              </a:rPr>
              <a:t>,</a:t>
            </a:r>
            <a:r>
              <a:rPr lang="de-DE" sz="1200" kern="1200" baseline="0" dirty="0" smtClean="0">
                <a:solidFill>
                  <a:srgbClr val="000000"/>
                </a:solidFill>
                <a:latin typeface="Arial" charset="0"/>
                <a:ea typeface="+mn-ea"/>
                <a:cs typeface="Arial" charset="0"/>
              </a:rPr>
              <a:t> </a:t>
            </a:r>
            <a:r>
              <a:rPr lang="de-DE" sz="1200" kern="1200" baseline="0" dirty="0" err="1" smtClean="0">
                <a:solidFill>
                  <a:srgbClr val="000000"/>
                </a:solidFill>
                <a:latin typeface="Arial" charset="0"/>
                <a:ea typeface="+mn-ea"/>
                <a:cs typeface="Arial" charset="0"/>
              </a:rPr>
              <a:t>and</a:t>
            </a:r>
            <a:r>
              <a:rPr lang="de-DE" sz="1200" kern="1200" baseline="0" dirty="0" smtClean="0">
                <a:solidFill>
                  <a:srgbClr val="000000"/>
                </a:solidFill>
                <a:latin typeface="Arial" charset="0"/>
                <a:ea typeface="+mn-ea"/>
                <a:cs typeface="Arial" charset="0"/>
              </a:rPr>
              <a:t> </a:t>
            </a:r>
          </a:p>
          <a:p>
            <a:pPr marL="0" indent="0">
              <a:spcBef>
                <a:spcPct val="0"/>
              </a:spcBef>
              <a:spcAft>
                <a:spcPts val="200"/>
              </a:spcAft>
              <a:buClrTx/>
              <a:buFont typeface="Arial" pitchFamily="34" charset="0"/>
              <a:buNone/>
            </a:pPr>
            <a:r>
              <a:rPr lang="de-DE" sz="1200" kern="1200" baseline="0" dirty="0" err="1" smtClean="0">
                <a:solidFill>
                  <a:srgbClr val="000000"/>
                </a:solidFill>
                <a:latin typeface="Arial" charset="0"/>
                <a:ea typeface="+mn-ea"/>
                <a:cs typeface="Arial" charset="0"/>
              </a:rPr>
              <a:t>publishes</a:t>
            </a:r>
            <a:r>
              <a:rPr lang="de-DE" sz="1200" kern="1200" dirty="0" smtClean="0">
                <a:solidFill>
                  <a:srgbClr val="000000"/>
                </a:solidFill>
                <a:latin typeface="Arial" charset="0"/>
                <a:ea typeface="+mn-ea"/>
                <a:cs typeface="Arial" charset="0"/>
              </a:rPr>
              <a:t> </a:t>
            </a:r>
            <a:r>
              <a:rPr lang="de-DE" sz="1200" kern="1200" dirty="0" err="1" smtClean="0">
                <a:solidFill>
                  <a:srgbClr val="000000"/>
                </a:solidFill>
                <a:latin typeface="Arial" charset="0"/>
                <a:ea typeface="+mn-ea"/>
                <a:cs typeface="Arial" charset="0"/>
              </a:rPr>
              <a:t>newsletters</a:t>
            </a:r>
            <a:r>
              <a:rPr lang="de-DE" sz="1200" kern="1200" baseline="0" dirty="0" smtClean="0">
                <a:solidFill>
                  <a:srgbClr val="000000"/>
                </a:solidFill>
                <a:latin typeface="Arial" charset="0"/>
                <a:ea typeface="+mn-ea"/>
                <a:cs typeface="Arial" charset="0"/>
              </a:rPr>
              <a:t> </a:t>
            </a:r>
            <a:r>
              <a:rPr lang="de-DE" sz="1200" kern="1200" baseline="0" dirty="0" err="1" smtClean="0">
                <a:solidFill>
                  <a:srgbClr val="000000"/>
                </a:solidFill>
                <a:latin typeface="Arial" charset="0"/>
                <a:ea typeface="+mn-ea"/>
                <a:cs typeface="Arial" charset="0"/>
              </a:rPr>
              <a:t>and</a:t>
            </a:r>
            <a:r>
              <a:rPr lang="de-DE" sz="1200" kern="1200" baseline="0" dirty="0" smtClean="0">
                <a:solidFill>
                  <a:srgbClr val="000000"/>
                </a:solidFill>
                <a:latin typeface="Arial" charset="0"/>
                <a:ea typeface="+mn-ea"/>
                <a:cs typeface="Arial" charset="0"/>
              </a:rPr>
              <a:t> </a:t>
            </a:r>
            <a:r>
              <a:rPr lang="de-DE" sz="1200" kern="1200" baseline="0" dirty="0" err="1" smtClean="0">
                <a:solidFill>
                  <a:srgbClr val="000000"/>
                </a:solidFill>
                <a:latin typeface="Arial" charset="0"/>
                <a:ea typeface="+mn-ea"/>
                <a:cs typeface="Arial" charset="0"/>
              </a:rPr>
              <a:t>publications</a:t>
            </a:r>
            <a:r>
              <a:rPr lang="de-DE" sz="1200" kern="1200" baseline="0" dirty="0" smtClean="0">
                <a:solidFill>
                  <a:srgbClr val="000000"/>
                </a:solidFill>
                <a:latin typeface="Arial" charset="0"/>
                <a:ea typeface="+mn-ea"/>
                <a:cs typeface="Arial" charset="0"/>
              </a:rPr>
              <a:t> </a:t>
            </a:r>
            <a:r>
              <a:rPr lang="de-DE" sz="1200" kern="1200" dirty="0" smtClean="0">
                <a:solidFill>
                  <a:srgbClr val="000000"/>
                </a:solidFill>
                <a:latin typeface="Arial" charset="0"/>
                <a:ea typeface="+mn-ea"/>
                <a:cs typeface="Arial" charset="0"/>
              </a:rPr>
              <a:t>on Germany</a:t>
            </a:r>
            <a:r>
              <a:rPr lang="de-DE" sz="1200" kern="1200" baseline="0" dirty="0" smtClean="0">
                <a:solidFill>
                  <a:srgbClr val="000000"/>
                </a:solidFill>
                <a:latin typeface="Arial" charset="0"/>
                <a:ea typeface="+mn-ea"/>
                <a:cs typeface="Arial" charset="0"/>
              </a:rPr>
              <a:t> </a:t>
            </a:r>
            <a:r>
              <a:rPr lang="de-DE" sz="1200" kern="1200" baseline="0" dirty="0" err="1" smtClean="0">
                <a:solidFill>
                  <a:srgbClr val="000000"/>
                </a:solidFill>
                <a:latin typeface="Arial" charset="0"/>
                <a:ea typeface="+mn-ea"/>
                <a:cs typeface="Arial" charset="0"/>
              </a:rPr>
              <a:t>to</a:t>
            </a:r>
            <a:r>
              <a:rPr lang="de-DE" sz="1200" kern="1200" baseline="0" dirty="0" smtClean="0">
                <a:solidFill>
                  <a:srgbClr val="000000"/>
                </a:solidFill>
                <a:latin typeface="Arial" charset="0"/>
                <a:ea typeface="+mn-ea"/>
                <a:cs typeface="Arial" charset="0"/>
              </a:rPr>
              <a:t> promote Germany </a:t>
            </a:r>
            <a:r>
              <a:rPr lang="de-DE" sz="1200" kern="1200" baseline="0" dirty="0" err="1" smtClean="0">
                <a:solidFill>
                  <a:srgbClr val="000000"/>
                </a:solidFill>
                <a:latin typeface="Arial" charset="0"/>
                <a:ea typeface="+mn-ea"/>
                <a:cs typeface="Arial" charset="0"/>
              </a:rPr>
              <a:t>as</a:t>
            </a:r>
            <a:r>
              <a:rPr lang="de-DE" sz="1200" kern="1200" baseline="0" dirty="0" smtClean="0">
                <a:solidFill>
                  <a:srgbClr val="000000"/>
                </a:solidFill>
                <a:latin typeface="Arial" charset="0"/>
                <a:ea typeface="+mn-ea"/>
                <a:cs typeface="Arial" charset="0"/>
              </a:rPr>
              <a:t> a </a:t>
            </a:r>
            <a:r>
              <a:rPr lang="de-DE" sz="1200" kern="1200" baseline="0" dirty="0" err="1" smtClean="0">
                <a:solidFill>
                  <a:srgbClr val="000000"/>
                </a:solidFill>
                <a:latin typeface="Arial" charset="0"/>
                <a:ea typeface="+mn-ea"/>
                <a:cs typeface="Arial" charset="0"/>
              </a:rPr>
              <a:t>centre</a:t>
            </a:r>
            <a:r>
              <a:rPr lang="de-DE" sz="1200" kern="1200" baseline="0" dirty="0" smtClean="0">
                <a:solidFill>
                  <a:srgbClr val="000000"/>
                </a:solidFill>
                <a:latin typeface="Arial" charset="0"/>
                <a:ea typeface="+mn-ea"/>
                <a:cs typeface="Arial" charset="0"/>
              </a:rPr>
              <a:t> </a:t>
            </a:r>
            <a:r>
              <a:rPr lang="de-DE" sz="1200" kern="1200" baseline="0" dirty="0" err="1" smtClean="0">
                <a:solidFill>
                  <a:srgbClr val="000000"/>
                </a:solidFill>
                <a:latin typeface="Arial" charset="0"/>
                <a:ea typeface="+mn-ea"/>
                <a:cs typeface="Arial" charset="0"/>
              </a:rPr>
              <a:t>of</a:t>
            </a:r>
            <a:r>
              <a:rPr lang="de-DE" sz="1200" kern="1200" baseline="0" dirty="0" smtClean="0">
                <a:solidFill>
                  <a:srgbClr val="000000"/>
                </a:solidFill>
                <a:latin typeface="Arial" charset="0"/>
                <a:ea typeface="+mn-ea"/>
                <a:cs typeface="Arial" charset="0"/>
              </a:rPr>
              <a:t> </a:t>
            </a:r>
            <a:r>
              <a:rPr lang="de-DE" sz="1200" kern="1200" baseline="0" dirty="0" err="1" smtClean="0">
                <a:solidFill>
                  <a:srgbClr val="000000"/>
                </a:solidFill>
                <a:latin typeface="Arial" charset="0"/>
                <a:ea typeface="+mn-ea"/>
                <a:cs typeface="Arial" charset="0"/>
              </a:rPr>
              <a:t>research</a:t>
            </a:r>
            <a:r>
              <a:rPr lang="de-DE" sz="1200" kern="1200" baseline="0" dirty="0" smtClean="0">
                <a:solidFill>
                  <a:srgbClr val="000000"/>
                </a:solidFill>
                <a:latin typeface="Arial" charset="0"/>
                <a:ea typeface="+mn-ea"/>
                <a:cs typeface="Arial" charset="0"/>
              </a:rPr>
              <a:t>. </a:t>
            </a:r>
          </a:p>
          <a:p>
            <a:pPr marL="0" indent="0">
              <a:spcBef>
                <a:spcPct val="0"/>
              </a:spcBef>
              <a:spcAft>
                <a:spcPts val="200"/>
              </a:spcAft>
              <a:buClrTx/>
              <a:buFont typeface="Arial" pitchFamily="34" charset="0"/>
              <a:buNone/>
            </a:pPr>
            <a:r>
              <a:rPr lang="de-DE" sz="1200" kern="1200" baseline="0" dirty="0" smtClean="0">
                <a:solidFill>
                  <a:srgbClr val="000000"/>
                </a:solidFill>
                <a:latin typeface="Arial" charset="0"/>
                <a:ea typeface="+mn-ea"/>
                <a:cs typeface="Arial" charset="0"/>
              </a:rPr>
              <a:t>The DAAD  </a:t>
            </a:r>
            <a:r>
              <a:rPr lang="de-DE" sz="1200" kern="1200" baseline="0" dirty="0" err="1" smtClean="0">
                <a:solidFill>
                  <a:srgbClr val="000000"/>
                </a:solidFill>
                <a:latin typeface="Arial" charset="0"/>
                <a:ea typeface="+mn-ea"/>
                <a:cs typeface="Arial" charset="0"/>
              </a:rPr>
              <a:t>furthermore</a:t>
            </a:r>
            <a:r>
              <a:rPr lang="de-DE" sz="1200" kern="1200" baseline="0" dirty="0" smtClean="0">
                <a:solidFill>
                  <a:srgbClr val="000000"/>
                </a:solidFill>
                <a:latin typeface="Arial" charset="0"/>
                <a:ea typeface="+mn-ea"/>
                <a:cs typeface="Arial" charset="0"/>
              </a:rPr>
              <a:t> </a:t>
            </a:r>
            <a:r>
              <a:rPr lang="de-DE" sz="1200" kern="1200" baseline="0" dirty="0" err="1" smtClean="0">
                <a:solidFill>
                  <a:srgbClr val="000000"/>
                </a:solidFill>
                <a:latin typeface="Arial" charset="0"/>
                <a:ea typeface="+mn-ea"/>
                <a:cs typeface="Arial" charset="0"/>
              </a:rPr>
              <a:t>organizes</a:t>
            </a:r>
            <a:r>
              <a:rPr lang="de-DE" sz="1200" kern="1200" baseline="0" dirty="0" smtClean="0">
                <a:solidFill>
                  <a:srgbClr val="000000"/>
                </a:solidFill>
                <a:latin typeface="Arial" charset="0"/>
                <a:ea typeface="+mn-ea"/>
                <a:cs typeface="Arial" charset="0"/>
              </a:rPr>
              <a:t> press </a:t>
            </a:r>
            <a:r>
              <a:rPr lang="de-DE" sz="1200" kern="1200" baseline="0" dirty="0" err="1" smtClean="0">
                <a:solidFill>
                  <a:srgbClr val="000000"/>
                </a:solidFill>
                <a:latin typeface="Arial" charset="0"/>
                <a:ea typeface="+mn-ea"/>
                <a:cs typeface="Arial" charset="0"/>
              </a:rPr>
              <a:t>tours</a:t>
            </a:r>
            <a:r>
              <a:rPr lang="de-DE" sz="1200" kern="1200" baseline="0" dirty="0" smtClean="0">
                <a:solidFill>
                  <a:srgbClr val="000000"/>
                </a:solidFill>
                <a:latin typeface="Arial" charset="0"/>
                <a:ea typeface="+mn-ea"/>
                <a:cs typeface="Arial" charset="0"/>
              </a:rPr>
              <a:t> </a:t>
            </a:r>
            <a:r>
              <a:rPr lang="de-DE" sz="1200" kern="1200" baseline="0" dirty="0" err="1" smtClean="0">
                <a:solidFill>
                  <a:srgbClr val="000000"/>
                </a:solidFill>
                <a:latin typeface="Arial" charset="0"/>
                <a:ea typeface="+mn-ea"/>
                <a:cs typeface="Arial" charset="0"/>
              </a:rPr>
              <a:t>for</a:t>
            </a:r>
            <a:r>
              <a:rPr lang="de-DE" sz="1200" kern="1200" baseline="0" dirty="0" smtClean="0">
                <a:solidFill>
                  <a:srgbClr val="000000"/>
                </a:solidFill>
                <a:latin typeface="Arial" charset="0"/>
                <a:ea typeface="+mn-ea"/>
                <a:cs typeface="Arial" charset="0"/>
              </a:rPr>
              <a:t> </a:t>
            </a:r>
            <a:r>
              <a:rPr lang="de-DE" sz="1200" kern="1200" baseline="0" dirty="0" err="1" smtClean="0">
                <a:solidFill>
                  <a:srgbClr val="000000"/>
                </a:solidFill>
                <a:latin typeface="Arial" charset="0"/>
                <a:ea typeface="+mn-ea"/>
                <a:cs typeface="Arial" charset="0"/>
              </a:rPr>
              <a:t>journalists</a:t>
            </a:r>
            <a:r>
              <a:rPr lang="de-DE" sz="1200" kern="1200" baseline="0" dirty="0" smtClean="0">
                <a:solidFill>
                  <a:srgbClr val="000000"/>
                </a:solidFill>
                <a:latin typeface="Arial" charset="0"/>
                <a:ea typeface="+mn-ea"/>
                <a:cs typeface="Arial" charset="0"/>
              </a:rPr>
              <a:t> </a:t>
            </a:r>
            <a:r>
              <a:rPr lang="de-DE" sz="1200" kern="1200" baseline="0" dirty="0" err="1" smtClean="0">
                <a:solidFill>
                  <a:srgbClr val="000000"/>
                </a:solidFill>
                <a:latin typeface="Arial" charset="0"/>
                <a:ea typeface="+mn-ea"/>
                <a:cs typeface="Arial" charset="0"/>
              </a:rPr>
              <a:t>and</a:t>
            </a:r>
            <a:r>
              <a:rPr lang="de-DE" sz="1200" kern="1200" baseline="0" dirty="0" smtClean="0">
                <a:solidFill>
                  <a:srgbClr val="000000"/>
                </a:solidFill>
                <a:latin typeface="Arial" charset="0"/>
                <a:ea typeface="+mn-ea"/>
                <a:cs typeface="Arial" charset="0"/>
              </a:rPr>
              <a:t> </a:t>
            </a:r>
            <a:r>
              <a:rPr lang="de-DE" sz="1200" kern="1200" baseline="0" dirty="0" err="1" smtClean="0">
                <a:solidFill>
                  <a:srgbClr val="000000"/>
                </a:solidFill>
                <a:latin typeface="Arial" charset="0"/>
                <a:ea typeface="+mn-ea"/>
                <a:cs typeface="Arial" charset="0"/>
              </a:rPr>
              <a:t>gives</a:t>
            </a:r>
            <a:r>
              <a:rPr lang="de-DE" sz="1200" kern="1200" baseline="0" dirty="0" smtClean="0">
                <a:solidFill>
                  <a:srgbClr val="000000"/>
                </a:solidFill>
                <a:latin typeface="Arial" charset="0"/>
                <a:ea typeface="+mn-ea"/>
                <a:cs typeface="Arial" charset="0"/>
              </a:rPr>
              <a:t> </a:t>
            </a:r>
            <a:r>
              <a:rPr lang="de-DE" sz="1200" kern="1200" baseline="0" dirty="0" err="1" smtClean="0">
                <a:solidFill>
                  <a:srgbClr val="000000"/>
                </a:solidFill>
                <a:latin typeface="Arial" charset="0"/>
                <a:ea typeface="+mn-ea"/>
                <a:cs typeface="Arial" charset="0"/>
              </a:rPr>
              <a:t>presentations</a:t>
            </a:r>
            <a:r>
              <a:rPr lang="de-DE" sz="1200" kern="1200" baseline="0" dirty="0" smtClean="0">
                <a:solidFill>
                  <a:srgbClr val="000000"/>
                </a:solidFill>
                <a:latin typeface="Arial" charset="0"/>
                <a:ea typeface="+mn-ea"/>
                <a:cs typeface="Arial" charset="0"/>
              </a:rPr>
              <a:t> on</a:t>
            </a:r>
            <a:r>
              <a:rPr lang="en-US" dirty="0" smtClean="0"/>
              <a:t> research opportunities in Germany </a:t>
            </a:r>
            <a:r>
              <a:rPr lang="de-DE" sz="1200" b="0" kern="1200" baseline="0" dirty="0" smtClean="0">
                <a:solidFill>
                  <a:srgbClr val="000000"/>
                </a:solidFill>
                <a:latin typeface="Arial" charset="0"/>
                <a:ea typeface="+mn-ea"/>
                <a:cs typeface="Arial" charset="0"/>
              </a:rPr>
              <a:t>at </a:t>
            </a:r>
            <a:r>
              <a:rPr lang="de-DE" sz="1200" b="0" kern="1200" dirty="0" smtClean="0">
                <a:solidFill>
                  <a:srgbClr val="000000"/>
                </a:solidFill>
                <a:latin typeface="Arial" charset="0"/>
                <a:ea typeface="+mn-ea"/>
                <a:cs typeface="Arial" charset="0"/>
              </a:rPr>
              <a:t>International Career </a:t>
            </a:r>
            <a:r>
              <a:rPr lang="de-DE" sz="1200" b="0" kern="1200" dirty="0" err="1" smtClean="0">
                <a:solidFill>
                  <a:srgbClr val="000000"/>
                </a:solidFill>
                <a:latin typeface="Arial" charset="0"/>
                <a:ea typeface="+mn-ea"/>
                <a:cs typeface="Arial" charset="0"/>
              </a:rPr>
              <a:t>Fairs</a:t>
            </a:r>
            <a:r>
              <a:rPr lang="de-DE" sz="1200" b="0" kern="1200" dirty="0" smtClean="0">
                <a:solidFill>
                  <a:srgbClr val="000000"/>
                </a:solidFill>
                <a:latin typeface="Arial" charset="0"/>
                <a:ea typeface="+mn-ea"/>
                <a:cs typeface="Arial" charset="0"/>
              </a:rPr>
              <a:t>.</a:t>
            </a:r>
          </a:p>
          <a:p>
            <a:pPr marL="171450" indent="-171450">
              <a:buFont typeface="Arial" panose="020B0604020202020204" pitchFamily="34" charset="0"/>
              <a:buChar char="•"/>
            </a:pPr>
            <a:endParaRPr lang="en-US" dirty="0" smtClean="0"/>
          </a:p>
          <a:p>
            <a:r>
              <a:rPr lang="en-US" b="1" dirty="0" smtClean="0"/>
              <a:t>The Deutsche </a:t>
            </a:r>
            <a:r>
              <a:rPr lang="en-US" b="1" dirty="0" err="1" smtClean="0"/>
              <a:t>Forschungsgemeinschaft</a:t>
            </a:r>
            <a:r>
              <a:rPr lang="en-US" b="1" baseline="0" dirty="0" smtClean="0"/>
              <a:t> (</a:t>
            </a:r>
            <a:r>
              <a:rPr lang="en-US" b="1" dirty="0" smtClean="0"/>
              <a:t>DFG) </a:t>
            </a:r>
          </a:p>
          <a:p>
            <a:pPr marL="0" indent="0">
              <a:buFont typeface="Arial" panose="020B0604020202020204" pitchFamily="34" charset="0"/>
              <a:buNone/>
            </a:pPr>
            <a:r>
              <a:rPr lang="en-US" baseline="0" dirty="0" smtClean="0"/>
              <a:t>Has launched an</a:t>
            </a:r>
            <a:r>
              <a:rPr lang="en-US" dirty="0" smtClean="0"/>
              <a:t> </a:t>
            </a:r>
            <a:r>
              <a:rPr lang="en-US" b="0" dirty="0" smtClean="0"/>
              <a:t>International Research Marketing Ideas Competition to support independent research marketing activities by German universities and research institutions</a:t>
            </a:r>
          </a:p>
          <a:p>
            <a:pPr marL="0" indent="0">
              <a:buFont typeface="Arial" panose="020B0604020202020204" pitchFamily="34" charset="0"/>
              <a:buNone/>
            </a:pPr>
            <a:r>
              <a:rPr lang="en-US" b="0" dirty="0" smtClean="0"/>
              <a:t>Is</a:t>
            </a:r>
            <a:r>
              <a:rPr lang="en-US" b="0" baseline="0" dirty="0" smtClean="0"/>
              <a:t> present </a:t>
            </a:r>
            <a:r>
              <a:rPr lang="en-US" b="0" dirty="0" smtClean="0"/>
              <a:t>at international specialist conferences to promote Germany as a location for research in specific fields</a:t>
            </a:r>
          </a:p>
          <a:p>
            <a:pPr marL="0" indent="0">
              <a:buFont typeface="Arial" panose="020B0604020202020204" pitchFamily="34" charset="0"/>
              <a:buNone/>
            </a:pPr>
            <a:r>
              <a:rPr lang="en-US" b="0" dirty="0" smtClean="0"/>
              <a:t>Organizes Topic-based workshops and a forum for the exchange of relevant professional knowledge in the area of research marketing</a:t>
            </a:r>
          </a:p>
          <a:p>
            <a:pPr marL="0" indent="0">
              <a:buFont typeface="Arial" panose="020B0604020202020204" pitchFamily="34" charset="0"/>
              <a:buNone/>
            </a:pPr>
            <a:r>
              <a:rPr lang="en-US" b="0" dirty="0" smtClean="0"/>
              <a:t>Develops</a:t>
            </a:r>
            <a:r>
              <a:rPr lang="en-US" b="0" baseline="0" dirty="0" smtClean="0"/>
              <a:t> </a:t>
            </a:r>
            <a:r>
              <a:rPr lang="en-US" b="0" dirty="0" smtClean="0"/>
              <a:t>information products for specific subject areas and target groups</a:t>
            </a:r>
          </a:p>
          <a:p>
            <a:endParaRPr lang="en-US" dirty="0" smtClean="0"/>
          </a:p>
          <a:p>
            <a:r>
              <a:rPr lang="en-US" b="1" dirty="0" smtClean="0"/>
              <a:t>The </a:t>
            </a:r>
            <a:r>
              <a:rPr lang="en-US" b="1" dirty="0" err="1" smtClean="0"/>
              <a:t>Fraunhofer</a:t>
            </a:r>
            <a:r>
              <a:rPr lang="en-US" b="1" dirty="0" smtClean="0"/>
              <a:t> </a:t>
            </a:r>
            <a:r>
              <a:rPr lang="en-US" b="1" dirty="0" err="1" smtClean="0"/>
              <a:t>Gesellschaft</a:t>
            </a:r>
            <a:endParaRPr lang="en-US"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t>Has launched</a:t>
            </a:r>
            <a:r>
              <a:rPr lang="en-US" b="0" baseline="0" dirty="0" smtClean="0"/>
              <a:t> several initiatives to link industry sectors </a:t>
            </a:r>
            <a:r>
              <a:rPr lang="en-US" dirty="0" smtClean="0"/>
              <a:t>with the German high-tech and innovation strategy</a:t>
            </a:r>
            <a:r>
              <a:rPr lang="en-US" baseline="0" dirty="0" smtClean="0"/>
              <a:t> (</a:t>
            </a:r>
            <a:r>
              <a:rPr lang="en-US" baseline="0" dirty="0" err="1" smtClean="0"/>
              <a:t>expl</a:t>
            </a:r>
            <a:r>
              <a:rPr lang="en-US" baseline="0" dirty="0" smtClean="0"/>
              <a:t>: </a:t>
            </a:r>
            <a:r>
              <a:rPr lang="de-DE" b="0" dirty="0" err="1" smtClean="0"/>
              <a:t>InnoMine</a:t>
            </a:r>
            <a:r>
              <a:rPr lang="de-DE" b="0" dirty="0" smtClean="0"/>
              <a:t> Chile,</a:t>
            </a:r>
            <a:r>
              <a:rPr lang="de-DE" b="0" baseline="0" dirty="0" smtClean="0"/>
              <a:t> </a:t>
            </a:r>
            <a:r>
              <a:rPr lang="en-US" b="0" dirty="0" err="1" smtClean="0"/>
              <a:t>InnoHealth</a:t>
            </a:r>
            <a:r>
              <a:rPr lang="en-US" b="0" dirty="0" smtClean="0"/>
              <a:t> Australia).</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dirty="0" smtClean="0"/>
          </a:p>
          <a:p>
            <a:r>
              <a:rPr lang="en-US" dirty="0" smtClean="0"/>
              <a:t>I’ll </a:t>
            </a:r>
            <a:r>
              <a:rPr lang="en-US" dirty="0"/>
              <a:t>be</a:t>
            </a:r>
            <a:r>
              <a:rPr lang="en-US" baseline="0" dirty="0"/>
              <a:t> focusing on the activities of the </a:t>
            </a:r>
            <a:r>
              <a:rPr lang="en-US" b="1" baseline="0" dirty="0" smtClean="0"/>
              <a:t>Alexander von Humboldt </a:t>
            </a:r>
            <a:r>
              <a:rPr lang="en-US" b="1" baseline="0" dirty="0"/>
              <a:t>foundation</a:t>
            </a:r>
            <a:r>
              <a:rPr lang="en-US" baseline="0" dirty="0"/>
              <a:t> with “Research Alumni” of German universities and </a:t>
            </a:r>
            <a:r>
              <a:rPr lang="en-US" baseline="0" dirty="0" smtClean="0"/>
              <a:t>institutions, </a:t>
            </a:r>
            <a:r>
              <a:rPr lang="en-US" baseline="0" dirty="0"/>
              <a:t>which build on the Foundation’s expertise in supporting and building a worldwide network of </a:t>
            </a:r>
            <a:r>
              <a:rPr lang="en-US" baseline="0" dirty="0" smtClean="0"/>
              <a:t>more than 28,000 </a:t>
            </a:r>
            <a:r>
              <a:rPr lang="en-US" baseline="0" dirty="0"/>
              <a:t>scholars, scientists, and engineers in </a:t>
            </a:r>
            <a:r>
              <a:rPr lang="en-US" baseline="0" dirty="0" smtClean="0"/>
              <a:t>over 140 countries.</a:t>
            </a:r>
            <a:endParaRPr lang="en-US" baseline="0" dirty="0"/>
          </a:p>
          <a:p>
            <a:r>
              <a:rPr lang="en-US" baseline="0" dirty="0"/>
              <a:t>What are research alumni, what roles can they </a:t>
            </a:r>
            <a:r>
              <a:rPr lang="en-US" baseline="0" dirty="0" smtClean="0"/>
              <a:t>play?:</a:t>
            </a:r>
            <a:endParaRPr lang="en-US" baseline="0" dirty="0"/>
          </a:p>
          <a:p>
            <a:endParaRPr lang="en-US" baseline="0" dirty="0"/>
          </a:p>
          <a:p>
            <a:r>
              <a:rPr lang="en-US" baseline="0" dirty="0"/>
              <a:t>Research alumni are scholars, scientists and engineers who have carried out research in Germany or been involved in research collaborations with German institutions.</a:t>
            </a:r>
          </a:p>
          <a:p>
            <a:endParaRPr lang="en-US" baseline="0" dirty="0"/>
          </a:p>
          <a:p>
            <a:r>
              <a:rPr lang="en-US" baseline="0" dirty="0" smtClean="0"/>
              <a:t>Research </a:t>
            </a:r>
            <a:r>
              <a:rPr lang="en-US" baseline="0" dirty="0"/>
              <a:t>alumni are:</a:t>
            </a:r>
          </a:p>
          <a:p>
            <a:pPr marL="171450" indent="-171450">
              <a:buFont typeface="Arial" panose="020B0604020202020204" pitchFamily="34" charset="0"/>
              <a:buChar char="•"/>
            </a:pPr>
            <a:r>
              <a:rPr lang="en-US" baseline="0" dirty="0"/>
              <a:t>Ambassadors for German research</a:t>
            </a:r>
          </a:p>
          <a:p>
            <a:pPr marL="171450" indent="-171450">
              <a:buFont typeface="Arial" panose="020B0604020202020204" pitchFamily="34" charset="0"/>
              <a:buChar char="•"/>
            </a:pPr>
            <a:r>
              <a:rPr lang="en-US" baseline="0" dirty="0"/>
              <a:t>Facilitators of connections between individual researchers and research networks</a:t>
            </a:r>
          </a:p>
          <a:p>
            <a:pPr marL="171450" indent="-171450">
              <a:buFont typeface="Arial" panose="020B0604020202020204" pitchFamily="34" charset="0"/>
              <a:buChar char="•"/>
            </a:pPr>
            <a:r>
              <a:rPr lang="en-US" baseline="0" dirty="0"/>
              <a:t>Counselors about the value of international research collaboration and experience – and how to solve the problems that often go with international collaborations</a:t>
            </a:r>
          </a:p>
          <a:p>
            <a:pPr marL="171450" indent="-171450">
              <a:buFont typeface="Arial" panose="020B0604020202020204" pitchFamily="34" charset="0"/>
              <a:buChar char="•"/>
            </a:pPr>
            <a:r>
              <a:rPr lang="en-US" baseline="0" dirty="0"/>
              <a:t>Role models for early career researchers planning their own careers, particularly those thinking about how to integrate international experience into their careers. </a:t>
            </a:r>
            <a:endParaRPr lang="en-US" dirty="0"/>
          </a:p>
        </p:txBody>
      </p:sp>
    </p:spTree>
    <p:extLst>
      <p:ext uri="{BB962C8B-B14F-4D97-AF65-F5344CB8AC3E}">
        <p14:creationId xmlns:p14="http://schemas.microsoft.com/office/powerpoint/2010/main" val="2752220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1F497D"/>
              </a:buClr>
            </a:pPr>
            <a:fld id="{8A0F71B9-4292-4F4A-AB9E-06E2AA5EBC79}" type="slidenum">
              <a:rPr lang="de-DE" altLang="de-DE">
                <a:solidFill>
                  <a:prstClr val="black"/>
                </a:solidFill>
              </a:rPr>
              <a:pPr>
                <a:buClr>
                  <a:srgbClr val="1F497D"/>
                </a:buClr>
              </a:pPr>
              <a:t>17</a:t>
            </a:fld>
            <a:endParaRPr lang="de-DE" altLang="de-DE">
              <a:solidFill>
                <a:prstClr val="black"/>
              </a:solidFill>
            </a:endParaRPr>
          </a:p>
        </p:txBody>
      </p:sp>
      <p:sp>
        <p:nvSpPr>
          <p:cNvPr id="32770" name="Rectangle 2"/>
          <p:cNvSpPr>
            <a:spLocks noGrp="1" noRot="1" noChangeAspect="1" noChangeArrowheads="1" noTextEdit="1"/>
          </p:cNvSpPr>
          <p:nvPr>
            <p:ph type="sldImg"/>
          </p:nvPr>
        </p:nvSpPr>
        <p:spPr>
          <a:ln/>
        </p:spPr>
      </p:sp>
      <p:sp>
        <p:nvSpPr>
          <p:cNvPr id="5" name="Rectangle 3"/>
          <p:cNvSpPr>
            <a:spLocks noGrp="1" noChangeArrowheads="1"/>
          </p:cNvSpPr>
          <p:nvPr>
            <p:ph type="body" sz="quarter" idx="10"/>
          </p:nvPr>
        </p:nvSpPr>
        <p:spPr/>
        <p:txBody>
          <a:bodyPr/>
          <a:lstStyle/>
          <a:p>
            <a:r>
              <a:rPr lang="de-DE" altLang="de-DE" dirty="0" smtClean="0"/>
              <a:t>So, </a:t>
            </a:r>
            <a:r>
              <a:rPr lang="de-DE" altLang="de-DE" dirty="0" err="1" smtClean="0"/>
              <a:t>how</a:t>
            </a:r>
            <a:r>
              <a:rPr lang="de-DE" altLang="de-DE" dirty="0" smtClean="0"/>
              <a:t> do </a:t>
            </a:r>
            <a:r>
              <a:rPr lang="de-DE" altLang="de-DE" dirty="0" err="1" smtClean="0"/>
              <a:t>we</a:t>
            </a:r>
            <a:r>
              <a:rPr lang="de-DE" altLang="de-DE" dirty="0" smtClean="0"/>
              <a:t> </a:t>
            </a:r>
            <a:r>
              <a:rPr lang="de-DE" altLang="de-DE" dirty="0" err="1" smtClean="0"/>
              <a:t>support</a:t>
            </a:r>
            <a:r>
              <a:rPr lang="de-DE" altLang="de-DE" dirty="0" smtClean="0"/>
              <a:t> </a:t>
            </a:r>
            <a:r>
              <a:rPr lang="de-DE" altLang="de-DE" baseline="0" dirty="0" err="1" smtClean="0"/>
              <a:t>the</a:t>
            </a:r>
            <a:r>
              <a:rPr lang="de-DE" altLang="de-DE" baseline="0" dirty="0" smtClean="0"/>
              <a:t> </a:t>
            </a:r>
            <a:r>
              <a:rPr lang="de-DE" altLang="de-DE" baseline="0" dirty="0" err="1" smtClean="0"/>
              <a:t>research</a:t>
            </a:r>
            <a:r>
              <a:rPr lang="de-DE" altLang="de-DE" baseline="0" dirty="0" smtClean="0"/>
              <a:t> </a:t>
            </a:r>
            <a:r>
              <a:rPr lang="de-DE" altLang="de-DE" baseline="0" dirty="0" err="1" smtClean="0"/>
              <a:t>alumni</a:t>
            </a:r>
            <a:r>
              <a:rPr lang="de-DE" altLang="de-DE" baseline="0" dirty="0" smtClean="0"/>
              <a:t> </a:t>
            </a:r>
            <a:r>
              <a:rPr lang="de-DE" altLang="de-DE" baseline="0" dirty="0" err="1" smtClean="0"/>
              <a:t>work</a:t>
            </a:r>
            <a:r>
              <a:rPr lang="de-DE" altLang="de-DE" baseline="0" dirty="0" smtClean="0"/>
              <a:t> at </a:t>
            </a:r>
            <a:r>
              <a:rPr lang="de-DE" altLang="de-DE" baseline="0" dirty="0" err="1" smtClean="0"/>
              <a:t>universities</a:t>
            </a:r>
            <a:r>
              <a:rPr lang="de-DE" altLang="de-DE" baseline="0" dirty="0" smtClean="0"/>
              <a:t> </a:t>
            </a:r>
            <a:r>
              <a:rPr lang="de-DE" altLang="de-DE" baseline="0" dirty="0" err="1" smtClean="0"/>
              <a:t>and</a:t>
            </a:r>
            <a:r>
              <a:rPr lang="de-DE" altLang="de-DE" baseline="0" dirty="0" smtClean="0"/>
              <a:t> </a:t>
            </a:r>
            <a:r>
              <a:rPr lang="de-DE" altLang="de-DE" baseline="0" dirty="0" err="1" smtClean="0"/>
              <a:t>research</a:t>
            </a:r>
            <a:r>
              <a:rPr lang="de-DE" altLang="de-DE" baseline="0" dirty="0" smtClean="0"/>
              <a:t> </a:t>
            </a:r>
            <a:r>
              <a:rPr lang="de-DE" altLang="de-DE" baseline="0" dirty="0" err="1" smtClean="0"/>
              <a:t>institutions</a:t>
            </a:r>
            <a:r>
              <a:rPr lang="de-DE" altLang="de-DE" baseline="0" dirty="0" smtClean="0"/>
              <a:t>?</a:t>
            </a:r>
            <a:endParaRPr lang="de-DE" alt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a:solidFill>
                  <a:schemeClr val="tx1"/>
                </a:solidFill>
                <a:effectLst/>
                <a:latin typeface="+mn-lt"/>
                <a:ea typeface="+mn-ea"/>
                <a:cs typeface="+mn-cs"/>
              </a:rPr>
              <a:t>Since</a:t>
            </a:r>
            <a:r>
              <a:rPr lang="de-DE" sz="1200" kern="1200" dirty="0">
                <a:solidFill>
                  <a:schemeClr val="tx1"/>
                </a:solidFill>
                <a:effectLst/>
                <a:latin typeface="+mn-lt"/>
                <a:ea typeface="+mn-ea"/>
                <a:cs typeface="+mn-cs"/>
              </a:rPr>
              <a:t> 2011,</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the</a:t>
            </a:r>
            <a:r>
              <a:rPr lang="de-DE" sz="1200" kern="1200" baseline="0" dirty="0">
                <a:solidFill>
                  <a:schemeClr val="tx1"/>
                </a:solidFill>
                <a:effectLst/>
                <a:latin typeface="+mn-lt"/>
                <a:ea typeface="+mn-ea"/>
                <a:cs typeface="+mn-cs"/>
              </a:rPr>
              <a:t> </a:t>
            </a:r>
            <a:r>
              <a:rPr lang="de-DE" sz="1200" kern="1200" baseline="0" dirty="0" smtClean="0">
                <a:solidFill>
                  <a:schemeClr val="tx1"/>
                </a:solidFill>
                <a:effectLst/>
                <a:latin typeface="+mn-lt"/>
                <a:ea typeface="+mn-ea"/>
                <a:cs typeface="+mn-cs"/>
              </a:rPr>
              <a:t>Humboldt </a:t>
            </a:r>
            <a:r>
              <a:rPr lang="de-DE" sz="1200" kern="1200" baseline="0" dirty="0" err="1" smtClean="0">
                <a:solidFill>
                  <a:schemeClr val="tx1"/>
                </a:solidFill>
                <a:effectLst/>
                <a:latin typeface="+mn-lt"/>
                <a:ea typeface="+mn-ea"/>
                <a:cs typeface="+mn-cs"/>
              </a:rPr>
              <a:t>Foundation</a:t>
            </a:r>
            <a:r>
              <a:rPr lang="de-DE" sz="1200" kern="1200" baseline="0" dirty="0" smtClean="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has</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provided</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financial</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support</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for</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universities</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and</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research</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institutions</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to</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develop</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research</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alumni</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networks</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and</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strategies</a:t>
            </a:r>
            <a:r>
              <a:rPr lang="de-DE" sz="1200" kern="1200" baseline="0" dirty="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We</a:t>
            </a:r>
            <a:r>
              <a:rPr lang="de-DE" sz="1200" kern="1200" baseline="0" dirty="0" smtClean="0">
                <a:solidFill>
                  <a:schemeClr val="tx1"/>
                </a:solidFill>
                <a:effectLst/>
                <a:latin typeface="+mn-lt"/>
                <a:ea typeface="+mn-ea"/>
                <a:cs typeface="+mn-cs"/>
              </a:rPr>
              <a:t> </a:t>
            </a:r>
            <a:r>
              <a:rPr lang="de-DE" sz="1200" kern="1200" baseline="0" dirty="0" err="1" smtClean="0">
                <a:solidFill>
                  <a:schemeClr val="tx1"/>
                </a:solidFill>
                <a:effectLst/>
                <a:latin typeface="+mn-lt"/>
                <a:ea typeface="+mn-ea"/>
                <a:cs typeface="+mn-cs"/>
              </a:rPr>
              <a:t>have</a:t>
            </a:r>
            <a:r>
              <a:rPr lang="de-DE" sz="1200" kern="1200" baseline="0" dirty="0" smtClean="0">
                <a:solidFill>
                  <a:schemeClr val="tx1"/>
                </a:solidFill>
                <a:effectLst/>
                <a:latin typeface="+mn-lt"/>
                <a:ea typeface="+mn-ea"/>
                <a:cs typeface="+mn-cs"/>
              </a:rPr>
              <a:t> </a:t>
            </a:r>
            <a:r>
              <a:rPr lang="de-DE" sz="1200" kern="1200" baseline="0" dirty="0">
                <a:solidFill>
                  <a:schemeClr val="tx1"/>
                </a:solidFill>
                <a:effectLst/>
                <a:latin typeface="+mn-lt"/>
                <a:ea typeface="+mn-ea"/>
                <a:cs typeface="+mn-cs"/>
              </a:rPr>
              <a:t>also </a:t>
            </a:r>
            <a:r>
              <a:rPr lang="de-DE" sz="1200" kern="1200" baseline="0" dirty="0" err="1">
                <a:solidFill>
                  <a:schemeClr val="tx1"/>
                </a:solidFill>
                <a:effectLst/>
                <a:latin typeface="+mn-lt"/>
                <a:ea typeface="+mn-ea"/>
                <a:cs typeface="+mn-cs"/>
              </a:rPr>
              <a:t>provided</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events</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for</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research</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alumni</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advisors</a:t>
            </a:r>
            <a:r>
              <a:rPr lang="de-DE" sz="1200" kern="1200" baseline="0" dirty="0">
                <a:solidFill>
                  <a:schemeClr val="tx1"/>
                </a:solidFill>
                <a:effectLst/>
                <a:latin typeface="+mn-lt"/>
                <a:ea typeface="+mn-ea"/>
                <a:cs typeface="+mn-cs"/>
              </a:rPr>
              <a:t>. </a:t>
            </a:r>
            <a:endParaRPr lang="de-DE"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smtClean="0">
                <a:solidFill>
                  <a:schemeClr val="tx1"/>
                </a:solidFill>
                <a:effectLst/>
                <a:latin typeface="+mn-lt"/>
                <a:ea typeface="+mn-ea"/>
                <a:cs typeface="+mn-cs"/>
              </a:rPr>
              <a:t>There</a:t>
            </a:r>
            <a:r>
              <a:rPr lang="de-DE" sz="1200" kern="1200" baseline="0" dirty="0" smtClean="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are</a:t>
            </a:r>
            <a:r>
              <a:rPr lang="de-DE" sz="1200" kern="1200" baseline="0" dirty="0">
                <a:solidFill>
                  <a:schemeClr val="tx1"/>
                </a:solidFill>
                <a:effectLst/>
                <a:latin typeface="+mn-lt"/>
                <a:ea typeface="+mn-ea"/>
                <a:cs typeface="+mn-cs"/>
              </a:rPr>
              <a:t> 36 i</a:t>
            </a:r>
            <a:r>
              <a:rPr lang="en-US" b="0" dirty="0" err="1"/>
              <a:t>nstitutions</a:t>
            </a:r>
            <a:r>
              <a:rPr lang="en-US" b="0" dirty="0"/>
              <a:t> in Germany which were</a:t>
            </a:r>
            <a:r>
              <a:rPr lang="en-US" b="0" baseline="0" dirty="0"/>
              <a:t> awarded for their </a:t>
            </a:r>
            <a:r>
              <a:rPr lang="en-US" b="0" dirty="0"/>
              <a:t>research alumni strategy by the Humboldt</a:t>
            </a:r>
            <a:r>
              <a:rPr lang="en-US" b="0" baseline="0" dirty="0"/>
              <a:t> Foundation</a:t>
            </a:r>
            <a:r>
              <a:rPr lang="en-US"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charset="0"/>
                <a:ea typeface="+mn-ea"/>
                <a:cs typeface="Arial" charset="0"/>
              </a:rPr>
              <a:t>The Leibniz University of Hanover has received two awards since 2014 for their compelling concepts concerning research alumni activities. Most recently, in the 2016 contest, it was selected to organize today’s "Research Alumni Meeting Abroad" here in Glasgow. </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4550E02-DCEA-4CDA-BEC5-33587CC0EC70}" type="slidenum">
              <a:rPr lang="de-DE" smtClean="0">
                <a:solidFill>
                  <a:prstClr val="black"/>
                </a:solidFill>
              </a:rPr>
              <a:pPr/>
              <a:t>18</a:t>
            </a:fld>
            <a:endParaRPr lang="de-DE">
              <a:solidFill>
                <a:prstClr val="black"/>
              </a:solidFill>
            </a:endParaRPr>
          </a:p>
        </p:txBody>
      </p:sp>
    </p:spTree>
    <p:extLst>
      <p:ext uri="{BB962C8B-B14F-4D97-AF65-F5344CB8AC3E}">
        <p14:creationId xmlns:p14="http://schemas.microsoft.com/office/powerpoint/2010/main" val="3196881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effectLst/>
              </a:rPr>
              <a:t>A special</a:t>
            </a:r>
            <a:r>
              <a:rPr lang="en-US" baseline="0" dirty="0" smtClean="0">
                <a:effectLst/>
              </a:rPr>
              <a:t> edition of the </a:t>
            </a:r>
            <a:r>
              <a:rPr lang="en-US" i="1" baseline="0" dirty="0" smtClean="0">
                <a:effectLst/>
              </a:rPr>
              <a:t>Deutsche </a:t>
            </a:r>
            <a:r>
              <a:rPr lang="en-US" i="1" baseline="0" dirty="0" err="1" smtClean="0">
                <a:effectLst/>
              </a:rPr>
              <a:t>Universitätszeitung</a:t>
            </a:r>
            <a:r>
              <a:rPr lang="en-US" i="1" dirty="0" smtClean="0">
                <a:effectLst/>
              </a:rPr>
              <a:t> (</a:t>
            </a:r>
            <a:r>
              <a:rPr lang="en-US" i="1" dirty="0" err="1" smtClean="0">
                <a:effectLst/>
              </a:rPr>
              <a:t>duz</a:t>
            </a:r>
            <a:r>
              <a:rPr lang="en-US" i="1" dirty="0" smtClean="0">
                <a:effectLst/>
              </a:rPr>
              <a:t>) </a:t>
            </a:r>
            <a:r>
              <a:rPr lang="en-US" dirty="0" smtClean="0">
                <a:effectLst/>
              </a:rPr>
              <a:t>“The Discovery of Research Alumni” , published in August 2015, </a:t>
            </a:r>
            <a:r>
              <a:rPr lang="en-US" dirty="0" err="1" smtClean="0">
                <a:effectLst/>
              </a:rPr>
              <a:t>summarises</a:t>
            </a:r>
            <a:r>
              <a:rPr lang="en-US" dirty="0" smtClean="0">
                <a:effectLst/>
              </a:rPr>
              <a:t> key findings and insights from the first five years’ research alumni work sponsored by the Alexander von Humboldt Foundation. </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4550E02-DCEA-4CDA-BEC5-33587CC0EC70}" type="slidenum">
              <a:rPr lang="de-DE" smtClean="0">
                <a:solidFill>
                  <a:prstClr val="black"/>
                </a:solidFill>
              </a:rPr>
              <a:pPr/>
              <a:t>19</a:t>
            </a:fld>
            <a:endParaRPr lang="de-DE">
              <a:solidFill>
                <a:prstClr val="black"/>
              </a:solidFill>
            </a:endParaRPr>
          </a:p>
        </p:txBody>
      </p:sp>
      <p:sp>
        <p:nvSpPr>
          <p:cNvPr id="5" name="Datumsplatzhalter 4"/>
          <p:cNvSpPr>
            <a:spLocks noGrp="1"/>
          </p:cNvSpPr>
          <p:nvPr>
            <p:ph type="dt" idx="11"/>
          </p:nvPr>
        </p:nvSpPr>
        <p:spPr/>
        <p:txBody>
          <a:bodyPr/>
          <a:lstStyle/>
          <a:p>
            <a:fld id="{E841DC15-1FA4-4E3E-8C13-DA9602287CC3}" type="datetime1">
              <a:rPr lang="de-DE" smtClean="0">
                <a:solidFill>
                  <a:prstClr val="black"/>
                </a:solidFill>
              </a:rPr>
              <a:pPr/>
              <a:t>04.09.2017</a:t>
            </a:fld>
            <a:endParaRPr lang="de-DE">
              <a:solidFill>
                <a:prstClr val="black"/>
              </a:solidFill>
            </a:endParaRPr>
          </a:p>
        </p:txBody>
      </p:sp>
    </p:spTree>
    <p:extLst>
      <p:ext uri="{BB962C8B-B14F-4D97-AF65-F5344CB8AC3E}">
        <p14:creationId xmlns:p14="http://schemas.microsoft.com/office/powerpoint/2010/main" val="387030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F71B9-4292-4F4A-AB9E-06E2AA5EBC79}" type="slidenum">
              <a:rPr lang="de-DE" altLang="de-DE"/>
              <a:pPr/>
              <a:t>2</a:t>
            </a:fld>
            <a:endParaRPr lang="de-DE" altLang="de-DE"/>
          </a:p>
        </p:txBody>
      </p:sp>
      <p:sp>
        <p:nvSpPr>
          <p:cNvPr id="32770" name="Rectangle 2"/>
          <p:cNvSpPr>
            <a:spLocks noGrp="1" noRot="1" noChangeAspect="1" noChangeArrowheads="1" noTextEdit="1"/>
          </p:cNvSpPr>
          <p:nvPr>
            <p:ph type="sldImg"/>
          </p:nvPr>
        </p:nvSpPr>
        <p:spPr>
          <a:ln/>
        </p:spPr>
      </p:sp>
      <p:sp>
        <p:nvSpPr>
          <p:cNvPr id="5" name="Rectangle 3"/>
          <p:cNvSpPr>
            <a:spLocks noGrp="1" noChangeArrowheads="1"/>
          </p:cNvSpPr>
          <p:nvPr>
            <p:ph type="body" sz="quarter" idx="10"/>
          </p:nvPr>
        </p:nvSpPr>
        <p:spPr/>
        <p:txBody>
          <a:bodyPr/>
          <a:lstStyle/>
          <a:p>
            <a:r>
              <a:rPr lang="de-DE" altLang="de-DE" dirty="0"/>
              <a:t>In </a:t>
            </a:r>
            <a:r>
              <a:rPr lang="de-DE" altLang="de-DE" dirty="0" err="1"/>
              <a:t>this</a:t>
            </a:r>
            <a:r>
              <a:rPr lang="de-DE" altLang="de-DE" dirty="0"/>
              <a:t> </a:t>
            </a:r>
            <a:r>
              <a:rPr lang="de-DE" altLang="de-DE" dirty="0" err="1"/>
              <a:t>presentation</a:t>
            </a:r>
            <a:r>
              <a:rPr lang="de-DE" altLang="de-DE" dirty="0"/>
              <a:t> </a:t>
            </a:r>
            <a:r>
              <a:rPr lang="de-DE" altLang="de-DE" dirty="0" err="1"/>
              <a:t>I‘d</a:t>
            </a:r>
            <a:r>
              <a:rPr lang="de-DE" altLang="de-DE" dirty="0"/>
              <a:t> </a:t>
            </a:r>
            <a:r>
              <a:rPr lang="de-DE" altLang="de-DE" dirty="0" err="1"/>
              <a:t>like</a:t>
            </a:r>
            <a:r>
              <a:rPr lang="de-DE" altLang="de-DE" dirty="0"/>
              <a:t> </a:t>
            </a:r>
            <a:r>
              <a:rPr lang="de-DE" altLang="de-DE" dirty="0" err="1"/>
              <a:t>to</a:t>
            </a:r>
            <a:r>
              <a:rPr lang="de-DE" altLang="de-DE" dirty="0"/>
              <a:t> </a:t>
            </a:r>
            <a:r>
              <a:rPr lang="de-DE" altLang="de-DE" dirty="0" err="1"/>
              <a:t>talk</a:t>
            </a:r>
            <a:r>
              <a:rPr lang="de-DE" altLang="de-DE" dirty="0"/>
              <a:t> </a:t>
            </a:r>
            <a:r>
              <a:rPr lang="de-DE" altLang="de-DE" dirty="0" err="1"/>
              <a:t>about</a:t>
            </a:r>
            <a:r>
              <a:rPr lang="de-DE" altLang="de-DE" dirty="0"/>
              <a:t> </a:t>
            </a:r>
            <a:r>
              <a:rPr lang="de-DE" altLang="de-DE" dirty="0" err="1"/>
              <a:t>three</a:t>
            </a:r>
            <a:r>
              <a:rPr lang="de-DE" altLang="de-DE" dirty="0"/>
              <a:t> </a:t>
            </a:r>
            <a:r>
              <a:rPr lang="de-DE" altLang="de-DE" dirty="0" err="1"/>
              <a:t>things</a:t>
            </a:r>
            <a:r>
              <a:rPr lang="de-DE" altLang="de-DE" dirty="0"/>
              <a:t>:</a:t>
            </a:r>
          </a:p>
          <a:p>
            <a:endParaRPr lang="de-DE" altLang="de-DE" dirty="0"/>
          </a:p>
          <a:p>
            <a:pPr marL="228600" indent="-228600">
              <a:buAutoNum type="arabicParenR"/>
            </a:pPr>
            <a:r>
              <a:rPr lang="de-DE" altLang="de-DE" dirty="0"/>
              <a:t>The</a:t>
            </a:r>
            <a:r>
              <a:rPr lang="de-DE" altLang="de-DE" baseline="0" dirty="0"/>
              <a:t> Humboldt Network </a:t>
            </a:r>
            <a:r>
              <a:rPr lang="de-DE" altLang="de-DE" baseline="0" dirty="0" err="1"/>
              <a:t>and</a:t>
            </a:r>
            <a:r>
              <a:rPr lang="de-DE" altLang="de-DE" baseline="0" dirty="0"/>
              <a:t> </a:t>
            </a:r>
            <a:r>
              <a:rPr lang="de-DE" altLang="de-DE" baseline="0" dirty="0" err="1"/>
              <a:t>Funding</a:t>
            </a:r>
            <a:r>
              <a:rPr lang="de-DE" altLang="de-DE" baseline="0" dirty="0"/>
              <a:t> </a:t>
            </a:r>
            <a:r>
              <a:rPr lang="de-DE" altLang="de-DE" baseline="0" dirty="0" err="1"/>
              <a:t>Opportunities</a:t>
            </a:r>
            <a:r>
              <a:rPr lang="de-DE" altLang="de-DE" baseline="0" dirty="0"/>
              <a:t> </a:t>
            </a:r>
            <a:endParaRPr lang="de-DE" altLang="de-DE" dirty="0" smtClean="0"/>
          </a:p>
          <a:p>
            <a:r>
              <a:rPr lang="de-DE" altLang="de-DE" dirty="0" smtClean="0"/>
              <a:t>2) The Humboldt </a:t>
            </a:r>
            <a:r>
              <a:rPr lang="de-DE" altLang="de-DE" dirty="0" err="1" smtClean="0"/>
              <a:t>Foundation‘s</a:t>
            </a:r>
            <a:r>
              <a:rPr lang="de-DE" altLang="de-DE" dirty="0" smtClean="0"/>
              <a:t> </a:t>
            </a:r>
            <a:r>
              <a:rPr lang="de-DE" altLang="de-DE" dirty="0" err="1" smtClean="0"/>
              <a:t>role</a:t>
            </a:r>
            <a:r>
              <a:rPr lang="de-DE" altLang="de-DE" dirty="0" smtClean="0"/>
              <a:t> in </a:t>
            </a:r>
            <a:r>
              <a:rPr lang="de-DE" altLang="de-DE" dirty="0" err="1" smtClean="0"/>
              <a:t>the</a:t>
            </a:r>
            <a:r>
              <a:rPr lang="de-DE" altLang="de-DE" dirty="0" smtClean="0"/>
              <a:t> </a:t>
            </a:r>
            <a:r>
              <a:rPr lang="en-GB" sz="1200" kern="1200" dirty="0" smtClean="0">
                <a:solidFill>
                  <a:schemeClr val="tx1"/>
                </a:solidFill>
                <a:effectLst/>
                <a:latin typeface="Arial" charset="0"/>
                <a:ea typeface="+mn-ea"/>
                <a:cs typeface="Arial" charset="0"/>
              </a:rPr>
              <a:t>collaborative project “International Research Marketing” which is a joint initiative by the Alexander von Humboldt Foundation, the German Academic Exchange Service, the Deutsche </a:t>
            </a:r>
            <a:r>
              <a:rPr lang="en-GB" sz="1200" kern="1200" dirty="0" err="1" smtClean="0">
                <a:solidFill>
                  <a:schemeClr val="tx1"/>
                </a:solidFill>
                <a:effectLst/>
                <a:latin typeface="Arial" charset="0"/>
                <a:ea typeface="+mn-ea"/>
                <a:cs typeface="Arial" charset="0"/>
              </a:rPr>
              <a:t>Forschungsgemeinschaft</a:t>
            </a:r>
            <a:r>
              <a:rPr lang="en-GB" sz="1200" kern="1200" dirty="0" smtClean="0">
                <a:solidFill>
                  <a:schemeClr val="tx1"/>
                </a:solidFill>
                <a:effectLst/>
                <a:latin typeface="Arial" charset="0"/>
                <a:ea typeface="+mn-ea"/>
                <a:cs typeface="Arial" charset="0"/>
              </a:rPr>
              <a:t> and the </a:t>
            </a:r>
            <a:r>
              <a:rPr lang="en-GB" sz="1200" kern="1200" dirty="0" err="1" smtClean="0">
                <a:solidFill>
                  <a:schemeClr val="tx1"/>
                </a:solidFill>
                <a:effectLst/>
                <a:latin typeface="Arial" charset="0"/>
                <a:ea typeface="+mn-ea"/>
                <a:cs typeface="Arial" charset="0"/>
              </a:rPr>
              <a:t>Fraunhofer-Gesellschaft</a:t>
            </a:r>
            <a:r>
              <a:rPr lang="en-GB" sz="1200" kern="1200" dirty="0" smtClean="0">
                <a:solidFill>
                  <a:schemeClr val="tx1"/>
                </a:solidFill>
                <a:effectLst/>
                <a:latin typeface="Arial" charset="0"/>
                <a:ea typeface="+mn-ea"/>
                <a:cs typeface="Arial" charset="0"/>
              </a:rPr>
              <a:t>. All the activities within the project are part of the “Promote Innovation and Research in Germany” initiative under its brand “Research in Germany”. The initiative is funded by the German Federal Ministry of Education and Research and seeks to strengthen and expand R&amp; D collaboration between Germany and international partners. </a:t>
            </a:r>
            <a:endParaRPr lang="en-US" sz="1200" b="0" i="0" kern="1200" dirty="0" smtClean="0">
              <a:solidFill>
                <a:schemeClr val="tx1"/>
              </a:solidFill>
              <a:effectLst/>
              <a:latin typeface="Arial" charset="0"/>
              <a:ea typeface="+mn-ea"/>
              <a:cs typeface="Arial" charset="0"/>
            </a:endParaRPr>
          </a:p>
          <a:p>
            <a:r>
              <a:rPr lang="de-DE" altLang="de-DE" baseline="0" dirty="0" err="1" smtClean="0"/>
              <a:t>Within</a:t>
            </a:r>
            <a:r>
              <a:rPr lang="de-DE" altLang="de-DE" baseline="0" dirty="0" smtClean="0"/>
              <a:t> </a:t>
            </a:r>
            <a:r>
              <a:rPr lang="de-DE" altLang="de-DE" baseline="0" dirty="0" err="1" smtClean="0"/>
              <a:t>this</a:t>
            </a:r>
            <a:r>
              <a:rPr lang="de-DE" altLang="de-DE" baseline="0" dirty="0" smtClean="0"/>
              <a:t> </a:t>
            </a:r>
            <a:r>
              <a:rPr lang="de-DE" altLang="de-DE" baseline="0" dirty="0" err="1" smtClean="0"/>
              <a:t>project</a:t>
            </a:r>
            <a:r>
              <a:rPr lang="de-DE" altLang="de-DE" baseline="0" dirty="0" smtClean="0"/>
              <a:t>, </a:t>
            </a:r>
            <a:r>
              <a:rPr lang="de-DE" altLang="de-DE" baseline="0" dirty="0" err="1" smtClean="0"/>
              <a:t>the</a:t>
            </a:r>
            <a:r>
              <a:rPr lang="de-DE" altLang="de-DE" baseline="0" dirty="0" smtClean="0"/>
              <a:t> Humboldt Foundation </a:t>
            </a:r>
            <a:r>
              <a:rPr lang="de-DE" altLang="de-DE" baseline="0" dirty="0" err="1" smtClean="0"/>
              <a:t>focuses</a:t>
            </a:r>
            <a:r>
              <a:rPr lang="de-DE" altLang="de-DE" baseline="0" dirty="0" smtClean="0"/>
              <a:t> on </a:t>
            </a:r>
            <a:r>
              <a:rPr lang="de-DE" altLang="de-DE" baseline="0" dirty="0" err="1" smtClean="0"/>
              <a:t>helping</a:t>
            </a:r>
            <a:r>
              <a:rPr lang="de-DE" altLang="de-DE" baseline="0" dirty="0" smtClean="0"/>
              <a:t> German </a:t>
            </a:r>
            <a:r>
              <a:rPr lang="de-DE" altLang="de-DE" baseline="0" dirty="0" err="1" smtClean="0"/>
              <a:t>universities</a:t>
            </a:r>
            <a:r>
              <a:rPr lang="de-DE" altLang="de-DE" baseline="0" dirty="0" smtClean="0"/>
              <a:t> </a:t>
            </a:r>
            <a:r>
              <a:rPr lang="de-DE" altLang="de-DE" baseline="0" dirty="0" err="1" smtClean="0"/>
              <a:t>and</a:t>
            </a:r>
            <a:r>
              <a:rPr lang="de-DE" altLang="de-DE" baseline="0" dirty="0" smtClean="0"/>
              <a:t> </a:t>
            </a:r>
            <a:r>
              <a:rPr lang="de-DE" altLang="de-DE" baseline="0" dirty="0" err="1" smtClean="0"/>
              <a:t>research</a:t>
            </a:r>
            <a:r>
              <a:rPr lang="de-DE" altLang="de-DE" baseline="0" dirty="0" smtClean="0"/>
              <a:t> </a:t>
            </a:r>
            <a:r>
              <a:rPr lang="de-DE" altLang="de-DE" baseline="0" dirty="0" err="1" smtClean="0"/>
              <a:t>institutions</a:t>
            </a:r>
            <a:r>
              <a:rPr lang="de-DE" altLang="de-DE" baseline="0" dirty="0" smtClean="0"/>
              <a:t> </a:t>
            </a:r>
            <a:r>
              <a:rPr lang="de-DE" altLang="de-DE" baseline="0" dirty="0" err="1" smtClean="0"/>
              <a:t>to</a:t>
            </a:r>
            <a:r>
              <a:rPr lang="de-DE" altLang="de-DE" baseline="0" dirty="0" smtClean="0"/>
              <a:t> </a:t>
            </a:r>
            <a:r>
              <a:rPr lang="de-DE" altLang="de-DE" baseline="0" dirty="0" err="1" smtClean="0"/>
              <a:t>develop</a:t>
            </a:r>
            <a:r>
              <a:rPr lang="de-DE" altLang="de-DE" baseline="0" dirty="0" smtClean="0"/>
              <a:t> </a:t>
            </a:r>
            <a:r>
              <a:rPr lang="de-DE" altLang="de-DE" baseline="0" dirty="0" err="1" smtClean="0"/>
              <a:t>their</a:t>
            </a:r>
            <a:r>
              <a:rPr lang="de-DE" altLang="de-DE" baseline="0" dirty="0" smtClean="0"/>
              <a:t> „</a:t>
            </a:r>
            <a:r>
              <a:rPr lang="de-DE" altLang="de-DE" baseline="0" dirty="0" err="1" smtClean="0"/>
              <a:t>research</a:t>
            </a:r>
            <a:r>
              <a:rPr lang="de-DE" altLang="de-DE" baseline="0" dirty="0" smtClean="0"/>
              <a:t> </a:t>
            </a:r>
            <a:r>
              <a:rPr lang="de-DE" altLang="de-DE" baseline="0" dirty="0" err="1" smtClean="0"/>
              <a:t>alumni</a:t>
            </a:r>
            <a:r>
              <a:rPr lang="de-DE" altLang="de-DE" baseline="0" dirty="0" smtClean="0"/>
              <a:t>“ </a:t>
            </a:r>
            <a:r>
              <a:rPr lang="de-DE" altLang="de-DE" baseline="0" dirty="0" err="1" smtClean="0"/>
              <a:t>networks</a:t>
            </a:r>
            <a:r>
              <a:rPr lang="de-DE" altLang="de-DE" dirty="0" smtClean="0"/>
              <a:t>; </a:t>
            </a:r>
            <a:r>
              <a:rPr lang="de-DE" altLang="de-DE" dirty="0" err="1" smtClean="0"/>
              <a:t>and</a:t>
            </a:r>
            <a:endParaRPr lang="de-DE" altLang="de-DE" dirty="0" smtClean="0"/>
          </a:p>
          <a:p>
            <a:r>
              <a:rPr lang="de-DE" altLang="de-DE" dirty="0" smtClean="0"/>
              <a:t>3) </a:t>
            </a:r>
            <a:r>
              <a:rPr lang="de-DE" altLang="de-DE" dirty="0" err="1" smtClean="0"/>
              <a:t>Specific</a:t>
            </a:r>
            <a:r>
              <a:rPr lang="de-DE" altLang="de-DE" baseline="0" dirty="0" smtClean="0"/>
              <a:t> </a:t>
            </a:r>
            <a:r>
              <a:rPr lang="de-DE" altLang="de-DE" baseline="0" dirty="0" err="1"/>
              <a:t>ideas</a:t>
            </a:r>
            <a:r>
              <a:rPr lang="de-DE" altLang="de-DE" baseline="0" dirty="0"/>
              <a:t> </a:t>
            </a:r>
            <a:r>
              <a:rPr lang="de-DE" altLang="de-DE" baseline="0" dirty="0" err="1"/>
              <a:t>for</a:t>
            </a:r>
            <a:r>
              <a:rPr lang="de-DE" altLang="de-DE" baseline="0" dirty="0"/>
              <a:t> </a:t>
            </a:r>
            <a:r>
              <a:rPr lang="de-DE" altLang="de-DE" baseline="0" dirty="0" err="1"/>
              <a:t>activities</a:t>
            </a:r>
            <a:r>
              <a:rPr lang="de-DE" altLang="de-DE" baseline="0" dirty="0"/>
              <a:t> </a:t>
            </a:r>
            <a:r>
              <a:rPr lang="de-DE" altLang="de-DE" baseline="0" dirty="0" err="1"/>
              <a:t>that</a:t>
            </a:r>
            <a:r>
              <a:rPr lang="de-DE" altLang="de-DE" baseline="0" dirty="0"/>
              <a:t> </a:t>
            </a:r>
            <a:r>
              <a:rPr lang="de-DE" altLang="de-DE" baseline="0" dirty="0" err="1"/>
              <a:t>r</a:t>
            </a:r>
            <a:r>
              <a:rPr lang="de-DE" altLang="de-DE" dirty="0" err="1"/>
              <a:t>esearch</a:t>
            </a:r>
            <a:r>
              <a:rPr lang="de-DE" altLang="de-DE" dirty="0"/>
              <a:t> </a:t>
            </a:r>
            <a:r>
              <a:rPr lang="de-DE" altLang="de-DE" dirty="0" err="1"/>
              <a:t>alumni</a:t>
            </a:r>
            <a:r>
              <a:rPr lang="de-DE" altLang="de-DE" dirty="0"/>
              <a:t> (like </a:t>
            </a:r>
            <a:r>
              <a:rPr lang="de-DE" altLang="de-DE" dirty="0" err="1"/>
              <a:t>most</a:t>
            </a:r>
            <a:r>
              <a:rPr lang="de-DE" altLang="de-DE" dirty="0"/>
              <a:t> </a:t>
            </a:r>
            <a:r>
              <a:rPr lang="de-DE" altLang="de-DE" dirty="0" err="1"/>
              <a:t>of</a:t>
            </a:r>
            <a:r>
              <a:rPr lang="de-DE" altLang="de-DE" dirty="0"/>
              <a:t> </a:t>
            </a:r>
            <a:r>
              <a:rPr lang="de-DE" altLang="de-DE" dirty="0" err="1"/>
              <a:t>you</a:t>
            </a:r>
            <a:r>
              <a:rPr lang="de-DE" altLang="de-DE" dirty="0"/>
              <a:t> </a:t>
            </a:r>
            <a:r>
              <a:rPr lang="de-DE" altLang="de-DE" dirty="0" err="1"/>
              <a:t>are</a:t>
            </a:r>
            <a:r>
              <a:rPr lang="de-DE" altLang="de-DE" dirty="0"/>
              <a:t>) </a:t>
            </a:r>
            <a:r>
              <a:rPr lang="de-DE" altLang="de-DE" dirty="0" err="1"/>
              <a:t>can</a:t>
            </a:r>
            <a:r>
              <a:rPr lang="de-DE" altLang="de-DE" dirty="0"/>
              <a:t> </a:t>
            </a:r>
            <a:r>
              <a:rPr lang="de-DE" altLang="de-DE" dirty="0" err="1"/>
              <a:t>undertake</a:t>
            </a:r>
            <a:r>
              <a:rPr lang="de-DE" altLang="de-DE" dirty="0"/>
              <a:t> </a:t>
            </a:r>
            <a:r>
              <a:rPr lang="de-DE" altLang="de-DE" dirty="0" err="1"/>
              <a:t>to</a:t>
            </a:r>
            <a:r>
              <a:rPr lang="de-DE" altLang="de-DE" dirty="0"/>
              <a:t> </a:t>
            </a:r>
            <a:r>
              <a:rPr lang="de-DE" altLang="de-DE" dirty="0" err="1"/>
              <a:t>help</a:t>
            </a:r>
            <a:r>
              <a:rPr lang="de-DE" altLang="de-DE" dirty="0"/>
              <a:t> promote international</a:t>
            </a:r>
            <a:r>
              <a:rPr lang="de-DE" altLang="de-DE" baseline="0" dirty="0"/>
              <a:t> </a:t>
            </a:r>
            <a:r>
              <a:rPr lang="de-DE" altLang="de-DE" baseline="0" dirty="0" err="1"/>
              <a:t>collaboration</a:t>
            </a:r>
            <a:r>
              <a:rPr lang="de-DE" altLang="de-DE" baseline="0" dirty="0"/>
              <a:t> </a:t>
            </a:r>
            <a:r>
              <a:rPr lang="de-DE" altLang="de-DE" baseline="0" dirty="0" err="1"/>
              <a:t>with</a:t>
            </a:r>
            <a:r>
              <a:rPr lang="de-DE" altLang="de-DE" baseline="0" dirty="0"/>
              <a:t> German </a:t>
            </a:r>
            <a:r>
              <a:rPr lang="de-DE" altLang="de-DE" baseline="0" dirty="0" err="1"/>
              <a:t>universities</a:t>
            </a:r>
            <a:r>
              <a:rPr lang="de-DE" altLang="de-DE" baseline="0" dirty="0"/>
              <a:t> </a:t>
            </a:r>
            <a:r>
              <a:rPr lang="de-DE" altLang="de-DE" baseline="0" dirty="0" err="1"/>
              <a:t>and</a:t>
            </a:r>
            <a:r>
              <a:rPr lang="de-DE" altLang="de-DE" baseline="0" dirty="0"/>
              <a:t> </a:t>
            </a:r>
            <a:r>
              <a:rPr lang="de-DE" altLang="de-DE" baseline="0" dirty="0" err="1"/>
              <a:t>other</a:t>
            </a:r>
            <a:r>
              <a:rPr lang="de-DE" altLang="de-DE" baseline="0" dirty="0"/>
              <a:t> </a:t>
            </a:r>
            <a:r>
              <a:rPr lang="de-DE" altLang="de-DE" baseline="0" dirty="0" err="1"/>
              <a:t>research</a:t>
            </a:r>
            <a:r>
              <a:rPr lang="de-DE" altLang="de-DE" baseline="0" dirty="0"/>
              <a:t> </a:t>
            </a:r>
            <a:r>
              <a:rPr lang="de-DE" altLang="de-DE" baseline="0" dirty="0" err="1"/>
              <a:t>institutions</a:t>
            </a:r>
            <a:r>
              <a:rPr lang="de-DE" altLang="de-DE" baseline="0" dirty="0"/>
              <a:t>. </a:t>
            </a:r>
            <a:endParaRPr lang="de-DE" alt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xfrm>
            <a:off x="917575" y="711200"/>
            <a:ext cx="4964113" cy="3722688"/>
          </a:xfrm>
          <a:ln/>
        </p:spPr>
      </p:sp>
      <p:sp>
        <p:nvSpPr>
          <p:cNvPr id="14340" name="Foliennummernplatzhalter 3"/>
          <p:cNvSpPr txBox="1">
            <a:spLocks noGrp="1"/>
          </p:cNvSpPr>
          <p:nvPr/>
        </p:nvSpPr>
        <p:spPr bwMode="auto">
          <a:xfrm>
            <a:off x="3852864" y="9418639"/>
            <a:ext cx="2944812" cy="47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34" tIns="44567" rIns="89134" bIns="44567" anchor="b"/>
          <a:lstStyle>
            <a:lvl1pPr defTabSz="890588" eaLnBrk="0" hangingPunct="0">
              <a:defRPr sz="2400">
                <a:solidFill>
                  <a:schemeClr val="tx1"/>
                </a:solidFill>
                <a:latin typeface="Arial" charset="0"/>
              </a:defRPr>
            </a:lvl1pPr>
            <a:lvl2pPr marL="742950" indent="-285750" defTabSz="890588" eaLnBrk="0" hangingPunct="0">
              <a:defRPr sz="2400">
                <a:solidFill>
                  <a:schemeClr val="tx1"/>
                </a:solidFill>
                <a:latin typeface="Arial" charset="0"/>
              </a:defRPr>
            </a:lvl2pPr>
            <a:lvl3pPr marL="1143000" indent="-228600" defTabSz="890588" eaLnBrk="0" hangingPunct="0">
              <a:defRPr sz="2400">
                <a:solidFill>
                  <a:schemeClr val="tx1"/>
                </a:solidFill>
                <a:latin typeface="Arial" charset="0"/>
              </a:defRPr>
            </a:lvl3pPr>
            <a:lvl4pPr marL="1600200" indent="-228600" defTabSz="890588" eaLnBrk="0" hangingPunct="0">
              <a:defRPr sz="2400">
                <a:solidFill>
                  <a:schemeClr val="tx1"/>
                </a:solidFill>
                <a:latin typeface="Arial" charset="0"/>
              </a:defRPr>
            </a:lvl4pPr>
            <a:lvl5pPr marL="2057400" indent="-228600" defTabSz="890588" eaLnBrk="0" hangingPunct="0">
              <a:defRPr sz="2400">
                <a:solidFill>
                  <a:schemeClr val="tx1"/>
                </a:solidFill>
                <a:latin typeface="Arial" charset="0"/>
              </a:defRPr>
            </a:lvl5pPr>
            <a:lvl6pPr marL="2514600" indent="-228600" defTabSz="890588" eaLnBrk="0" fontAlgn="base" hangingPunct="0">
              <a:spcBef>
                <a:spcPct val="0"/>
              </a:spcBef>
              <a:spcAft>
                <a:spcPct val="0"/>
              </a:spcAft>
              <a:defRPr sz="2400">
                <a:solidFill>
                  <a:schemeClr val="tx1"/>
                </a:solidFill>
                <a:latin typeface="Arial" charset="0"/>
              </a:defRPr>
            </a:lvl6pPr>
            <a:lvl7pPr marL="2971800" indent="-228600" defTabSz="890588" eaLnBrk="0" fontAlgn="base" hangingPunct="0">
              <a:spcBef>
                <a:spcPct val="0"/>
              </a:spcBef>
              <a:spcAft>
                <a:spcPct val="0"/>
              </a:spcAft>
              <a:defRPr sz="2400">
                <a:solidFill>
                  <a:schemeClr val="tx1"/>
                </a:solidFill>
                <a:latin typeface="Arial" charset="0"/>
              </a:defRPr>
            </a:lvl7pPr>
            <a:lvl8pPr marL="3429000" indent="-228600" defTabSz="890588" eaLnBrk="0" fontAlgn="base" hangingPunct="0">
              <a:spcBef>
                <a:spcPct val="0"/>
              </a:spcBef>
              <a:spcAft>
                <a:spcPct val="0"/>
              </a:spcAft>
              <a:defRPr sz="2400">
                <a:solidFill>
                  <a:schemeClr val="tx1"/>
                </a:solidFill>
                <a:latin typeface="Arial" charset="0"/>
              </a:defRPr>
            </a:lvl8pPr>
            <a:lvl9pPr marL="3886200" indent="-228600" defTabSz="890588" eaLnBrk="0" fontAlgn="base" hangingPunct="0">
              <a:spcBef>
                <a:spcPct val="0"/>
              </a:spcBef>
              <a:spcAft>
                <a:spcPct val="0"/>
              </a:spcAft>
              <a:defRPr sz="2400">
                <a:solidFill>
                  <a:schemeClr val="tx1"/>
                </a:solidFill>
                <a:latin typeface="Arial" charset="0"/>
              </a:defRPr>
            </a:lvl9pPr>
          </a:lstStyle>
          <a:p>
            <a:pPr algn="r" eaLnBrk="1" hangingPunct="1"/>
            <a:r>
              <a:rPr lang="en-US" sz="1200">
                <a:latin typeface="Times New Roman" pitchFamily="18" charset="0"/>
              </a:rPr>
              <a:t>Seiten </a:t>
            </a:r>
            <a:fld id="{DF875979-1967-43B2-A647-79703054B617}" type="slidenum">
              <a:rPr lang="en-US" sz="1200">
                <a:latin typeface="Times New Roman" pitchFamily="18" charset="0"/>
              </a:rPr>
              <a:pPr algn="r" eaLnBrk="1" hangingPunct="1"/>
              <a:t>20</a:t>
            </a:fld>
            <a:endParaRPr lang="en-US" sz="1200">
              <a:latin typeface="Times New Roman" pitchFamily="18" charset="0"/>
            </a:endParaRPr>
          </a:p>
        </p:txBody>
      </p:sp>
      <p:sp>
        <p:nvSpPr>
          <p:cNvPr id="2" name="Notizenplatzhalter 1"/>
          <p:cNvSpPr>
            <a:spLocks noGrp="1"/>
          </p:cNvSpPr>
          <p:nvPr>
            <p:ph type="body" sz="quarter" idx="10"/>
          </p:nvPr>
        </p:nvSpPr>
        <p:spPr/>
        <p:txBody>
          <a:bodyPr/>
          <a:lstStyle/>
          <a:p>
            <a:r>
              <a:rPr lang="de-DE" dirty="0" smtClean="0"/>
              <a:t>So </a:t>
            </a:r>
            <a:r>
              <a:rPr lang="de-DE" dirty="0" err="1" smtClean="0"/>
              <a:t>what</a:t>
            </a:r>
            <a:r>
              <a:rPr lang="de-DE" dirty="0" smtClean="0"/>
              <a:t> </a:t>
            </a:r>
            <a:r>
              <a:rPr lang="de-DE" dirty="0" err="1" smtClean="0"/>
              <a:t>can</a:t>
            </a:r>
            <a:r>
              <a:rPr lang="de-DE" dirty="0" smtClean="0"/>
              <a:t> </a:t>
            </a:r>
            <a:r>
              <a:rPr lang="de-DE" dirty="0" err="1" smtClean="0"/>
              <a:t>you</a:t>
            </a:r>
            <a:r>
              <a:rPr lang="de-DE" dirty="0" smtClean="0"/>
              <a:t> do </a:t>
            </a:r>
            <a:r>
              <a:rPr lang="de-DE" dirty="0" err="1" smtClean="0"/>
              <a:t>as</a:t>
            </a:r>
            <a:r>
              <a:rPr lang="de-DE" dirty="0" smtClean="0"/>
              <a:t> </a:t>
            </a:r>
            <a:r>
              <a:rPr lang="de-DE" dirty="0" err="1" smtClean="0"/>
              <a:t>research</a:t>
            </a:r>
            <a:r>
              <a:rPr lang="de-DE" dirty="0" smtClean="0"/>
              <a:t> </a:t>
            </a:r>
            <a:r>
              <a:rPr lang="de-DE" dirty="0" err="1" smtClean="0"/>
              <a:t>alumni</a:t>
            </a:r>
            <a:r>
              <a:rPr lang="de-DE" dirty="0" smtClean="0"/>
              <a:t> </a:t>
            </a:r>
            <a:r>
              <a:rPr lang="de-DE" dirty="0" err="1" smtClean="0"/>
              <a:t>of</a:t>
            </a:r>
            <a:r>
              <a:rPr lang="de-DE" baseline="0" dirty="0" smtClean="0"/>
              <a:t> </a:t>
            </a:r>
            <a:r>
              <a:rPr lang="de-DE" baseline="0" dirty="0" err="1" smtClean="0"/>
              <a:t>the</a:t>
            </a:r>
            <a:r>
              <a:rPr lang="de-DE" baseline="0" dirty="0" smtClean="0"/>
              <a:t> Leibniz University </a:t>
            </a:r>
            <a:r>
              <a:rPr lang="de-DE" baseline="0" dirty="0" err="1" smtClean="0"/>
              <a:t>of</a:t>
            </a:r>
            <a:r>
              <a:rPr lang="de-DE" baseline="0" dirty="0" smtClean="0"/>
              <a:t> </a:t>
            </a:r>
            <a:r>
              <a:rPr lang="de-DE" baseline="0" dirty="0" err="1" smtClean="0"/>
              <a:t>Hanover</a:t>
            </a:r>
            <a:r>
              <a:rPr lang="de-DE" baseline="0" dirty="0" smtClean="0"/>
              <a:t>?</a:t>
            </a:r>
          </a:p>
          <a:p>
            <a:r>
              <a:rPr lang="de-DE" baseline="0" dirty="0" smtClean="0"/>
              <a:t>First </a:t>
            </a:r>
            <a:r>
              <a:rPr lang="de-DE" baseline="0" dirty="0" err="1" smtClean="0"/>
              <a:t>of</a:t>
            </a:r>
            <a:r>
              <a:rPr lang="de-DE" baseline="0" dirty="0" smtClean="0"/>
              <a:t> all, </a:t>
            </a:r>
            <a:r>
              <a:rPr lang="de-DE" baseline="0" dirty="0" err="1" smtClean="0"/>
              <a:t>keep</a:t>
            </a:r>
            <a:r>
              <a:rPr lang="de-DE" baseline="0" dirty="0" smtClean="0"/>
              <a:t> in </a:t>
            </a:r>
            <a:r>
              <a:rPr lang="de-DE" baseline="0" dirty="0" err="1" smtClean="0"/>
              <a:t>touch</a:t>
            </a:r>
            <a:r>
              <a:rPr lang="de-DE" baseline="0" dirty="0" smtClean="0"/>
              <a:t> </a:t>
            </a:r>
            <a:r>
              <a:rPr lang="de-DE" baseline="0" dirty="0" err="1" smtClean="0"/>
              <a:t>with</a:t>
            </a:r>
            <a:r>
              <a:rPr lang="de-DE" baseline="0" dirty="0" smtClean="0"/>
              <a:t> </a:t>
            </a:r>
            <a:r>
              <a:rPr lang="de-DE" baseline="0" dirty="0" err="1" smtClean="0"/>
              <a:t>your</a:t>
            </a:r>
            <a:r>
              <a:rPr lang="de-DE" baseline="0" dirty="0" smtClean="0"/>
              <a:t> German host </a:t>
            </a:r>
            <a:r>
              <a:rPr lang="de-DE" baseline="0" dirty="0" err="1" smtClean="0"/>
              <a:t>institution</a:t>
            </a:r>
            <a:r>
              <a:rPr lang="de-DE" baseline="0" dirty="0" smtClean="0"/>
              <a:t>. </a:t>
            </a:r>
            <a:r>
              <a:rPr lang="de-DE" baseline="0" dirty="0" err="1" smtClean="0"/>
              <a:t>And</a:t>
            </a:r>
            <a:r>
              <a:rPr lang="de-DE" baseline="0" dirty="0" smtClean="0"/>
              <a:t> </a:t>
            </a:r>
            <a:r>
              <a:rPr lang="de-DE" baseline="0" dirty="0" err="1" smtClean="0"/>
              <a:t>you</a:t>
            </a:r>
            <a:r>
              <a:rPr lang="de-DE" baseline="0" dirty="0" smtClean="0"/>
              <a:t> </a:t>
            </a:r>
            <a:r>
              <a:rPr lang="de-DE" baseline="0" dirty="0" err="1" smtClean="0"/>
              <a:t>being</a:t>
            </a:r>
            <a:r>
              <a:rPr lang="de-DE" baseline="0" dirty="0" smtClean="0"/>
              <a:t> </a:t>
            </a:r>
            <a:r>
              <a:rPr lang="de-DE" baseline="0" dirty="0" err="1" smtClean="0"/>
              <a:t>here</a:t>
            </a:r>
            <a:r>
              <a:rPr lang="de-DE" baseline="0" dirty="0" smtClean="0"/>
              <a:t> at </a:t>
            </a:r>
            <a:r>
              <a:rPr lang="de-DE" baseline="0" dirty="0" err="1" smtClean="0"/>
              <a:t>this</a:t>
            </a:r>
            <a:r>
              <a:rPr lang="de-DE" baseline="0" dirty="0" smtClean="0"/>
              <a:t> </a:t>
            </a:r>
            <a:r>
              <a:rPr lang="de-DE" baseline="0" dirty="0" err="1" smtClean="0"/>
              <a:t>event</a:t>
            </a:r>
            <a:r>
              <a:rPr lang="de-DE" baseline="0" dirty="0" smtClean="0"/>
              <a:t> </a:t>
            </a:r>
            <a:r>
              <a:rPr lang="de-DE" baseline="0" dirty="0" err="1" smtClean="0"/>
              <a:t>shows</a:t>
            </a:r>
            <a:r>
              <a:rPr lang="de-DE" baseline="0" dirty="0" smtClean="0"/>
              <a:t> </a:t>
            </a:r>
            <a:r>
              <a:rPr lang="de-DE" baseline="0" dirty="0" err="1" smtClean="0"/>
              <a:t>that</a:t>
            </a:r>
            <a:r>
              <a:rPr lang="de-DE" baseline="0" dirty="0" smtClean="0"/>
              <a:t> </a:t>
            </a:r>
            <a:r>
              <a:rPr lang="de-DE" baseline="0" dirty="0" err="1" smtClean="0"/>
              <a:t>you</a:t>
            </a:r>
            <a:r>
              <a:rPr lang="de-DE" baseline="0" dirty="0" smtClean="0"/>
              <a:t> </a:t>
            </a:r>
            <a:r>
              <a:rPr lang="de-DE" baseline="0" dirty="0" err="1" smtClean="0"/>
              <a:t>are</a:t>
            </a:r>
            <a:r>
              <a:rPr lang="de-DE" baseline="0" dirty="0" smtClean="0"/>
              <a:t> </a:t>
            </a:r>
            <a:r>
              <a:rPr lang="de-DE" baseline="0" dirty="0" err="1" smtClean="0"/>
              <a:t>interested</a:t>
            </a:r>
            <a:r>
              <a:rPr lang="de-DE" baseline="0" dirty="0" smtClean="0"/>
              <a:t> in </a:t>
            </a:r>
            <a:r>
              <a:rPr lang="de-DE" baseline="0" dirty="0" err="1" smtClean="0"/>
              <a:t>keeping</a:t>
            </a:r>
            <a:r>
              <a:rPr lang="de-DE" baseline="0" dirty="0" smtClean="0"/>
              <a:t> </a:t>
            </a:r>
            <a:r>
              <a:rPr lang="de-DE" baseline="0" dirty="0" err="1" smtClean="0"/>
              <a:t>this</a:t>
            </a:r>
            <a:r>
              <a:rPr lang="de-DE" baseline="0" dirty="0" smtClean="0"/>
              <a:t> </a:t>
            </a:r>
            <a:r>
              <a:rPr lang="de-DE" baseline="0" dirty="0" err="1" smtClean="0"/>
              <a:t>relationship</a:t>
            </a:r>
            <a:r>
              <a:rPr lang="de-DE" baseline="0" dirty="0" smtClean="0"/>
              <a:t> </a:t>
            </a:r>
            <a:r>
              <a:rPr lang="de-DE" baseline="0" dirty="0" err="1" smtClean="0"/>
              <a:t>alive</a:t>
            </a:r>
            <a:r>
              <a:rPr lang="de-DE" baseline="0" dirty="0" smtClean="0"/>
              <a:t>.</a:t>
            </a:r>
          </a:p>
          <a:p>
            <a:r>
              <a:rPr lang="de-DE" baseline="0" dirty="0" err="1" smtClean="0"/>
              <a:t>Furthermore</a:t>
            </a:r>
            <a:r>
              <a:rPr lang="de-DE" baseline="0" dirty="0" smtClean="0"/>
              <a:t>, </a:t>
            </a:r>
            <a:r>
              <a:rPr lang="de-DE" baseline="0" dirty="0" err="1" smtClean="0"/>
              <a:t>we</a:t>
            </a:r>
            <a:r>
              <a:rPr lang="de-DE" baseline="0" dirty="0" smtClean="0"/>
              <a:t> </a:t>
            </a:r>
            <a:r>
              <a:rPr lang="de-DE" baseline="0" dirty="0" err="1" smtClean="0"/>
              <a:t>would</a:t>
            </a:r>
            <a:r>
              <a:rPr lang="de-DE" baseline="0" dirty="0" smtClean="0"/>
              <a:t> like </a:t>
            </a:r>
            <a:r>
              <a:rPr lang="de-DE" baseline="0" dirty="0" err="1" smtClean="0"/>
              <a:t>to</a:t>
            </a:r>
            <a:r>
              <a:rPr lang="de-DE" baseline="0" dirty="0" smtClean="0"/>
              <a:t> </a:t>
            </a:r>
            <a:r>
              <a:rPr lang="de-DE" baseline="0" dirty="0" err="1" smtClean="0"/>
              <a:t>encourage</a:t>
            </a:r>
            <a:r>
              <a:rPr lang="de-DE" baseline="0" dirty="0" smtClean="0"/>
              <a:t> </a:t>
            </a:r>
            <a:r>
              <a:rPr lang="de-DE" baseline="0" dirty="0" err="1" smtClean="0"/>
              <a:t>you</a:t>
            </a:r>
            <a:r>
              <a:rPr lang="de-DE" baseline="0" dirty="0" smtClean="0"/>
              <a:t> </a:t>
            </a:r>
            <a:r>
              <a:rPr lang="de-DE" baseline="0" dirty="0" err="1" smtClean="0"/>
              <a:t>to</a:t>
            </a:r>
            <a:r>
              <a:rPr lang="de-DE" baseline="0" dirty="0" smtClean="0"/>
              <a:t> </a:t>
            </a:r>
            <a:r>
              <a:rPr lang="de-DE" baseline="0" dirty="0" err="1" smtClean="0"/>
              <a:t>talk</a:t>
            </a:r>
            <a:r>
              <a:rPr lang="de-DE" baseline="0" dirty="0" smtClean="0"/>
              <a:t> </a:t>
            </a:r>
            <a:r>
              <a:rPr lang="de-DE" baseline="0" dirty="0" err="1" smtClean="0"/>
              <a:t>about</a:t>
            </a:r>
            <a:r>
              <a:rPr lang="de-DE" baseline="0" dirty="0" smtClean="0"/>
              <a:t> </a:t>
            </a:r>
            <a:r>
              <a:rPr lang="de-DE" baseline="0" dirty="0" err="1" smtClean="0"/>
              <a:t>your</a:t>
            </a:r>
            <a:r>
              <a:rPr lang="de-DE" baseline="0" dirty="0" smtClean="0"/>
              <a:t> </a:t>
            </a:r>
            <a:r>
              <a:rPr lang="de-DE" baseline="0" dirty="0" err="1" smtClean="0"/>
              <a:t>experiences</a:t>
            </a:r>
            <a:r>
              <a:rPr lang="de-DE" baseline="0" dirty="0" smtClean="0"/>
              <a:t> in Germany.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important</a:t>
            </a:r>
            <a:r>
              <a:rPr lang="de-DE" baseline="0" dirty="0" smtClean="0"/>
              <a:t> </a:t>
            </a:r>
            <a:r>
              <a:rPr lang="de-DE" baseline="0" dirty="0" err="1" smtClean="0"/>
              <a:t>that</a:t>
            </a:r>
            <a:r>
              <a:rPr lang="de-DE" baseline="0" dirty="0" smtClean="0"/>
              <a:t> </a:t>
            </a:r>
            <a:r>
              <a:rPr lang="de-DE" baseline="0" dirty="0" err="1" smtClean="0"/>
              <a:t>you</a:t>
            </a:r>
            <a:r>
              <a:rPr lang="de-DE" baseline="0" dirty="0" smtClean="0"/>
              <a:t> </a:t>
            </a:r>
            <a:r>
              <a:rPr lang="de-DE" baseline="0" dirty="0" err="1" smtClean="0"/>
              <a:t>are</a:t>
            </a:r>
            <a:r>
              <a:rPr lang="de-DE" baseline="0" dirty="0" smtClean="0"/>
              <a:t> a </a:t>
            </a:r>
            <a:r>
              <a:rPr lang="de-DE" baseline="0" dirty="0" err="1" smtClean="0"/>
              <a:t>role</a:t>
            </a:r>
            <a:r>
              <a:rPr lang="de-DE" baseline="0" dirty="0" smtClean="0"/>
              <a:t> </a:t>
            </a:r>
            <a:r>
              <a:rPr lang="de-DE" baseline="0" dirty="0" err="1" smtClean="0"/>
              <a:t>model</a:t>
            </a:r>
            <a:r>
              <a:rPr lang="de-DE" baseline="0" dirty="0" smtClean="0"/>
              <a:t> </a:t>
            </a:r>
            <a:r>
              <a:rPr lang="de-DE" baseline="0" dirty="0" err="1" smtClean="0"/>
              <a:t>for</a:t>
            </a:r>
            <a:r>
              <a:rPr lang="de-DE" baseline="0" dirty="0" smtClean="0"/>
              <a:t> </a:t>
            </a:r>
            <a:r>
              <a:rPr lang="de-DE" baseline="0" dirty="0" err="1" smtClean="0"/>
              <a:t>other</a:t>
            </a:r>
            <a:r>
              <a:rPr lang="de-DE" baseline="0" dirty="0" smtClean="0"/>
              <a:t> </a:t>
            </a:r>
            <a:r>
              <a:rPr lang="de-DE" baseline="0" dirty="0" err="1" smtClean="0"/>
              <a:t>researchers</a:t>
            </a:r>
            <a:r>
              <a:rPr lang="de-DE" baseline="0" dirty="0" smtClean="0"/>
              <a:t> in </a:t>
            </a:r>
            <a:r>
              <a:rPr lang="de-DE" baseline="0" dirty="0" err="1" smtClean="0"/>
              <a:t>Britain</a:t>
            </a:r>
            <a:r>
              <a:rPr lang="de-DE" baseline="0" dirty="0" smtClean="0"/>
              <a:t> </a:t>
            </a:r>
            <a:r>
              <a:rPr lang="de-DE" baseline="0" dirty="0" err="1" smtClean="0"/>
              <a:t>who</a:t>
            </a:r>
            <a:r>
              <a:rPr lang="de-DE" baseline="0" dirty="0" smtClean="0"/>
              <a:t> </a:t>
            </a:r>
            <a:r>
              <a:rPr lang="de-DE" baseline="0" dirty="0" err="1" smtClean="0"/>
              <a:t>are</a:t>
            </a:r>
            <a:r>
              <a:rPr lang="de-DE" baseline="0" dirty="0" smtClean="0"/>
              <a:t> </a:t>
            </a:r>
            <a:r>
              <a:rPr lang="de-DE" baseline="0" dirty="0" err="1" smtClean="0"/>
              <a:t>interested</a:t>
            </a:r>
            <a:r>
              <a:rPr lang="de-DE" baseline="0" dirty="0" smtClean="0"/>
              <a:t> in a </a:t>
            </a:r>
            <a:r>
              <a:rPr lang="de-DE" baseline="0" dirty="0" err="1" smtClean="0"/>
              <a:t>research</a:t>
            </a:r>
            <a:r>
              <a:rPr lang="de-DE" baseline="0" dirty="0" smtClean="0"/>
              <a:t> </a:t>
            </a:r>
            <a:r>
              <a:rPr lang="de-DE" baseline="0" dirty="0" err="1" smtClean="0"/>
              <a:t>stay</a:t>
            </a:r>
            <a:r>
              <a:rPr lang="de-DE" baseline="0" dirty="0" smtClean="0"/>
              <a:t> in Germany. Also, </a:t>
            </a:r>
            <a:r>
              <a:rPr lang="de-DE" baseline="0" dirty="0" err="1" smtClean="0"/>
              <a:t>please</a:t>
            </a:r>
            <a:r>
              <a:rPr lang="de-DE" baseline="0" dirty="0" smtClean="0"/>
              <a:t> </a:t>
            </a:r>
            <a:r>
              <a:rPr lang="de-DE" baseline="0" dirty="0" err="1" smtClean="0"/>
              <a:t>use</a:t>
            </a:r>
            <a:r>
              <a:rPr lang="de-DE" baseline="0" dirty="0" smtClean="0"/>
              <a:t> professional </a:t>
            </a:r>
            <a:r>
              <a:rPr lang="de-DE" baseline="0" dirty="0" err="1" smtClean="0"/>
              <a:t>occasions</a:t>
            </a:r>
            <a:r>
              <a:rPr lang="de-DE" baseline="0" dirty="0" smtClean="0"/>
              <a:t> such </a:t>
            </a:r>
            <a:r>
              <a:rPr lang="de-DE" baseline="0" dirty="0" err="1" smtClean="0"/>
              <a:t>as</a:t>
            </a:r>
            <a:r>
              <a:rPr lang="de-DE" baseline="0" dirty="0" smtClean="0"/>
              <a:t> </a:t>
            </a:r>
            <a:r>
              <a:rPr lang="de-DE" baseline="0" dirty="0" err="1" smtClean="0"/>
              <a:t>conferences</a:t>
            </a:r>
            <a:r>
              <a:rPr lang="de-DE" baseline="0" dirty="0" smtClean="0"/>
              <a:t> </a:t>
            </a:r>
            <a:r>
              <a:rPr lang="de-DE" baseline="0" dirty="0" err="1" smtClean="0"/>
              <a:t>and</a:t>
            </a:r>
            <a:r>
              <a:rPr lang="de-DE" baseline="0" dirty="0" smtClean="0"/>
              <a:t> </a:t>
            </a:r>
            <a:r>
              <a:rPr lang="de-DE" baseline="0" dirty="0" err="1" smtClean="0"/>
              <a:t>guest</a:t>
            </a:r>
            <a:r>
              <a:rPr lang="de-DE" baseline="0" dirty="0" smtClean="0"/>
              <a:t> </a:t>
            </a:r>
            <a:r>
              <a:rPr lang="de-DE" baseline="0" dirty="0" err="1" smtClean="0"/>
              <a:t>lectures</a:t>
            </a:r>
            <a:r>
              <a:rPr lang="de-DE" baseline="0" dirty="0" smtClean="0"/>
              <a:t> </a:t>
            </a:r>
            <a:r>
              <a:rPr lang="de-DE" baseline="0" dirty="0" err="1" smtClean="0"/>
              <a:t>to</a:t>
            </a:r>
            <a:r>
              <a:rPr lang="de-DE" baseline="0" dirty="0" smtClean="0"/>
              <a:t> </a:t>
            </a:r>
            <a:r>
              <a:rPr lang="de-DE" baseline="0" dirty="0" err="1" smtClean="0"/>
              <a:t>disseminate</a:t>
            </a:r>
            <a:r>
              <a:rPr lang="de-DE" baseline="0" dirty="0" smtClean="0"/>
              <a:t> </a:t>
            </a:r>
            <a:r>
              <a:rPr lang="de-DE" baseline="0" dirty="0" err="1" smtClean="0"/>
              <a:t>information</a:t>
            </a:r>
            <a:r>
              <a:rPr lang="de-DE" baseline="0" dirty="0" smtClean="0"/>
              <a:t> on Germany </a:t>
            </a:r>
            <a:r>
              <a:rPr lang="de-DE" baseline="0" dirty="0" err="1" smtClean="0"/>
              <a:t>as</a:t>
            </a:r>
            <a:r>
              <a:rPr lang="de-DE" baseline="0" dirty="0" smtClean="0"/>
              <a:t> a </a:t>
            </a:r>
            <a:r>
              <a:rPr lang="de-DE" baseline="0" dirty="0" err="1" smtClean="0"/>
              <a:t>research</a:t>
            </a:r>
            <a:r>
              <a:rPr lang="de-DE" baseline="0" dirty="0" smtClean="0"/>
              <a:t> </a:t>
            </a:r>
            <a:r>
              <a:rPr lang="de-DE" baseline="0" dirty="0" err="1" smtClean="0"/>
              <a:t>location</a:t>
            </a:r>
            <a:r>
              <a:rPr lang="de-DE" baseline="0" dirty="0" smtClean="0"/>
              <a:t>.</a:t>
            </a:r>
          </a:p>
          <a:p>
            <a:r>
              <a:rPr lang="de-DE" baseline="0" dirty="0" err="1" smtClean="0"/>
              <a:t>Another</a:t>
            </a:r>
            <a:r>
              <a:rPr lang="de-DE" baseline="0" dirty="0" smtClean="0"/>
              <a:t> </a:t>
            </a:r>
            <a:r>
              <a:rPr lang="de-DE" baseline="0" dirty="0" err="1" smtClean="0"/>
              <a:t>good</a:t>
            </a:r>
            <a:r>
              <a:rPr lang="de-DE" baseline="0" dirty="0" smtClean="0"/>
              <a:t> </a:t>
            </a:r>
            <a:r>
              <a:rPr lang="de-DE" baseline="0" dirty="0" err="1" smtClean="0"/>
              <a:t>idea</a:t>
            </a:r>
            <a:r>
              <a:rPr lang="de-DE" baseline="0" dirty="0" smtClean="0"/>
              <a:t> </a:t>
            </a:r>
            <a:r>
              <a:rPr lang="de-DE" baseline="0" dirty="0" err="1" smtClean="0"/>
              <a:t>is</a:t>
            </a:r>
            <a:r>
              <a:rPr lang="de-DE" baseline="0" dirty="0" smtClean="0"/>
              <a:t> also </a:t>
            </a:r>
            <a:r>
              <a:rPr lang="de-DE" baseline="0" dirty="0" err="1" smtClean="0"/>
              <a:t>to</a:t>
            </a:r>
            <a:r>
              <a:rPr lang="de-DE" baseline="0" dirty="0" smtClean="0"/>
              <a:t> </a:t>
            </a:r>
            <a:r>
              <a:rPr lang="de-DE" baseline="0" dirty="0" err="1" smtClean="0"/>
              <a:t>keep</a:t>
            </a:r>
            <a:r>
              <a:rPr lang="de-DE" baseline="0" dirty="0" smtClean="0"/>
              <a:t> </a:t>
            </a:r>
            <a:r>
              <a:rPr lang="de-DE" baseline="0" dirty="0" err="1" smtClean="0"/>
              <a:t>informed</a:t>
            </a:r>
            <a:r>
              <a:rPr lang="de-DE" baseline="0" dirty="0" smtClean="0"/>
              <a:t> </a:t>
            </a:r>
            <a:r>
              <a:rPr lang="de-DE" baseline="0" dirty="0" err="1" smtClean="0"/>
              <a:t>about</a:t>
            </a:r>
            <a:r>
              <a:rPr lang="de-DE" baseline="0" dirty="0" smtClean="0"/>
              <a:t> </a:t>
            </a:r>
            <a:r>
              <a:rPr lang="de-DE" baseline="0" dirty="0" err="1" smtClean="0"/>
              <a:t>research</a:t>
            </a:r>
            <a:r>
              <a:rPr lang="de-DE" baseline="0" dirty="0" smtClean="0"/>
              <a:t> </a:t>
            </a:r>
            <a:r>
              <a:rPr lang="de-DE" baseline="0" dirty="0" err="1" smtClean="0"/>
              <a:t>funding</a:t>
            </a:r>
            <a:r>
              <a:rPr lang="de-DE" baseline="0" dirty="0" smtClean="0"/>
              <a:t> </a:t>
            </a:r>
            <a:r>
              <a:rPr lang="de-DE" baseline="0" dirty="0" err="1" smtClean="0"/>
              <a:t>opportunities</a:t>
            </a:r>
            <a:r>
              <a:rPr lang="de-DE" baseline="0" dirty="0" smtClean="0"/>
              <a:t> in Germany on </a:t>
            </a:r>
            <a:r>
              <a:rPr lang="de-DE" baseline="0" dirty="0" err="1" smtClean="0"/>
              <a:t>the</a:t>
            </a:r>
            <a:r>
              <a:rPr lang="de-DE" baseline="0" dirty="0" smtClean="0"/>
              <a:t> relevant </a:t>
            </a:r>
            <a:r>
              <a:rPr lang="de-DE" baseline="0" dirty="0" err="1" smtClean="0"/>
              <a:t>websites</a:t>
            </a:r>
            <a:r>
              <a:rPr lang="de-DE" baseline="0" dirty="0" smtClean="0"/>
              <a:t>.</a:t>
            </a:r>
          </a:p>
          <a:p>
            <a:endParaRPr lang="de-DE" dirty="0"/>
          </a:p>
          <a:p>
            <a:endParaRPr lang="de-DE" dirty="0"/>
          </a:p>
        </p:txBody>
      </p:sp>
      <p:sp>
        <p:nvSpPr>
          <p:cNvPr id="7" name="Notizenplatzhalter 2"/>
          <p:cNvSpPr txBox="1">
            <a:spLocks/>
          </p:cNvSpPr>
          <p:nvPr/>
        </p:nvSpPr>
        <p:spPr bwMode="auto">
          <a:xfrm>
            <a:off x="904876" y="4715153"/>
            <a:ext cx="4981575" cy="443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34" tIns="44567" rIns="89134" bIns="44567" numCol="1" anchor="t" anchorCtr="0" compatLnSpc="1">
            <a:prstTxWarp prst="textNoShape">
              <a:avLst/>
            </a:prstTxWarp>
          </a:bodyPr>
          <a:lst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buClrTx/>
            </a:pPr>
            <a:r>
              <a:rPr lang="en-GB" dirty="0"/>
              <a:t>Based on what we have learned through the competitions we organised and judging from our own experience, there are a few very simple things research alumni can do to realise the benefits I just mentioned: </a:t>
            </a:r>
          </a:p>
          <a:p>
            <a:pPr>
              <a:buClrTx/>
            </a:pPr>
            <a:endParaRPr lang="en-GB" dirty="0"/>
          </a:p>
          <a:p>
            <a:pPr marL="171450" indent="-171450">
              <a:buClrTx/>
              <a:buFont typeface="Arial" panose="020B0604020202020204" pitchFamily="34" charset="0"/>
              <a:buChar char="•"/>
            </a:pPr>
            <a:r>
              <a:rPr lang="en-GB" dirty="0"/>
              <a:t>Alumni relations are never a one-way street. In this sense, we would like to encourage you to be proactive and to stay in touch with your host university once you have left Germany. </a:t>
            </a:r>
            <a:r>
              <a:rPr lang="en-US" dirty="0"/>
              <a:t>I am sure the responsible people in Berlin will be more than happy to hear any ideas and suggestions on how to </a:t>
            </a:r>
            <a:r>
              <a:rPr lang="en-US" dirty="0" err="1"/>
              <a:t>optimise</a:t>
            </a:r>
            <a:r>
              <a:rPr lang="en-US" dirty="0"/>
              <a:t> alumni relations.</a:t>
            </a:r>
            <a:endParaRPr lang="en-GB" dirty="0"/>
          </a:p>
          <a:p>
            <a:pPr marL="171450" indent="-171450">
              <a:buClrTx/>
              <a:buFont typeface="Arial" panose="020B0604020202020204" pitchFamily="34" charset="0"/>
              <a:buChar char="•"/>
            </a:pPr>
            <a:r>
              <a:rPr lang="en-GB" dirty="0"/>
              <a:t>Use the power of word-of-mouth: talk about your experiences in informal discussions with colleagues and students and point them towards resources like our Research in Germany website</a:t>
            </a:r>
          </a:p>
          <a:p>
            <a:pPr marL="171450" indent="-171450">
              <a:buClrTx/>
              <a:buFont typeface="Arial" panose="020B0604020202020204" pitchFamily="34" charset="0"/>
              <a:buChar char="•"/>
            </a:pPr>
            <a:r>
              <a:rPr lang="en-GB" dirty="0"/>
              <a:t>Talk about your experiences when you are presenting papers at conferences or giving guest lectures at other institutions</a:t>
            </a:r>
          </a:p>
          <a:p>
            <a:pPr marL="171450" indent="-171450">
              <a:buClrTx/>
              <a:buFont typeface="Arial" panose="020B0604020202020204" pitchFamily="34" charset="0"/>
              <a:buChar char="•"/>
            </a:pPr>
            <a:r>
              <a:rPr lang="en-GB" dirty="0"/>
              <a:t>Visit research-in-germany.de to find material such as PowerPoint slides and further hints and tips</a:t>
            </a:r>
          </a:p>
          <a:p>
            <a:pPr marL="171450" indent="-171450">
              <a:buClrTx/>
              <a:buFont typeface="Arial" panose="020B0604020202020204" pitchFamily="34" charset="0"/>
              <a:buChar char="•"/>
            </a:pPr>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smtClean="0"/>
              <a:t>website</a:t>
            </a:r>
            <a:r>
              <a:rPr lang="de-DE" baseline="0" dirty="0" smtClean="0"/>
              <a:t> </a:t>
            </a:r>
            <a:r>
              <a:rPr lang="en-GB" i="1" dirty="0" smtClean="0"/>
              <a:t>www.research-in-germany.org  </a:t>
            </a:r>
            <a:r>
              <a:rPr lang="de-DE" dirty="0" err="1" smtClean="0"/>
              <a:t>is</a:t>
            </a:r>
            <a:r>
              <a:rPr lang="de-DE" dirty="0" smtClean="0"/>
              <a:t> </a:t>
            </a:r>
            <a:r>
              <a:rPr lang="de-DE" dirty="0" err="1" smtClean="0"/>
              <a:t>always</a:t>
            </a:r>
            <a:r>
              <a:rPr lang="de-DE" dirty="0" smtClean="0"/>
              <a:t> </a:t>
            </a:r>
            <a:r>
              <a:rPr lang="de-DE" dirty="0" err="1" smtClean="0"/>
              <a:t>worth</a:t>
            </a:r>
            <a:r>
              <a:rPr lang="de-DE" baseline="0" dirty="0" smtClean="0"/>
              <a:t> </a:t>
            </a:r>
            <a:r>
              <a:rPr lang="de-DE" baseline="0" dirty="0" err="1" smtClean="0"/>
              <a:t>looking</a:t>
            </a:r>
            <a:r>
              <a:rPr lang="de-DE" baseline="0" dirty="0" smtClean="0"/>
              <a:t> at </a:t>
            </a:r>
            <a:r>
              <a:rPr lang="de-DE" baseline="0" dirty="0" err="1" smtClean="0"/>
              <a:t>when</a:t>
            </a:r>
            <a:r>
              <a:rPr lang="de-DE" baseline="0" dirty="0" smtClean="0"/>
              <a:t> </a:t>
            </a:r>
            <a:r>
              <a:rPr lang="de-DE" baseline="0" dirty="0" err="1" smtClean="0"/>
              <a:t>you</a:t>
            </a:r>
            <a:r>
              <a:rPr lang="de-DE" baseline="0" dirty="0" smtClean="0"/>
              <a:t> </a:t>
            </a:r>
            <a:r>
              <a:rPr lang="de-DE" baseline="0" dirty="0" err="1" smtClean="0"/>
              <a:t>need</a:t>
            </a:r>
            <a:r>
              <a:rPr lang="de-DE" baseline="0" dirty="0" smtClean="0"/>
              <a:t> </a:t>
            </a:r>
            <a:r>
              <a:rPr lang="de-DE" baseline="0" dirty="0" err="1" smtClean="0"/>
              <a:t>information</a:t>
            </a:r>
            <a:r>
              <a:rPr lang="de-DE" baseline="0" dirty="0" smtClean="0"/>
              <a:t> on </a:t>
            </a:r>
            <a:r>
              <a:rPr lang="de-DE" baseline="0" dirty="0" err="1" smtClean="0"/>
              <a:t>how</a:t>
            </a:r>
            <a:r>
              <a:rPr lang="de-DE" baseline="0" dirty="0" smtClean="0"/>
              <a:t> </a:t>
            </a:r>
            <a:r>
              <a:rPr lang="de-DE" baseline="0" dirty="0" err="1" smtClean="0"/>
              <a:t>to</a:t>
            </a:r>
            <a:r>
              <a:rPr lang="de-DE" baseline="0" dirty="0" smtClean="0"/>
              <a:t> carry out </a:t>
            </a:r>
            <a:r>
              <a:rPr lang="de-DE" baseline="0" dirty="0" err="1" smtClean="0"/>
              <a:t>research</a:t>
            </a:r>
            <a:r>
              <a:rPr lang="de-DE" baseline="0" dirty="0" smtClean="0"/>
              <a:t> in Germany.</a:t>
            </a:r>
            <a:endParaRPr lang="de-DE" dirty="0"/>
          </a:p>
        </p:txBody>
      </p:sp>
      <p:sp>
        <p:nvSpPr>
          <p:cNvPr id="4" name="Foliennummernplatzhalter 3"/>
          <p:cNvSpPr>
            <a:spLocks noGrp="1"/>
          </p:cNvSpPr>
          <p:nvPr>
            <p:ph type="sldNum" sz="quarter" idx="10"/>
          </p:nvPr>
        </p:nvSpPr>
        <p:spPr/>
        <p:txBody>
          <a:bodyPr/>
          <a:lstStyle/>
          <a:p>
            <a:fld id="{280D0F54-E275-493A-A6B6-218D6B5594B6}" type="slidenum">
              <a:rPr lang="de-DE" altLang="de-DE" smtClean="0"/>
              <a:pPr/>
              <a:t>21</a:t>
            </a:fld>
            <a:endParaRPr lang="de-DE" altLang="de-DE"/>
          </a:p>
        </p:txBody>
      </p:sp>
    </p:spTree>
    <p:extLst>
      <p:ext uri="{BB962C8B-B14F-4D97-AF65-F5344CB8AC3E}">
        <p14:creationId xmlns:p14="http://schemas.microsoft.com/office/powerpoint/2010/main" val="2680522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You</a:t>
            </a:r>
            <a:r>
              <a:rPr lang="de-DE" baseline="0" dirty="0" smtClean="0"/>
              <a:t> </a:t>
            </a:r>
            <a:r>
              <a:rPr lang="de-DE" baseline="0" dirty="0" err="1" smtClean="0"/>
              <a:t>can</a:t>
            </a:r>
            <a:r>
              <a:rPr lang="de-DE" baseline="0" dirty="0" smtClean="0"/>
              <a:t> find </a:t>
            </a:r>
            <a:r>
              <a:rPr lang="de-DE" baseline="0" dirty="0" err="1" smtClean="0"/>
              <a:t>f</a:t>
            </a:r>
            <a:r>
              <a:rPr lang="de-DE" dirty="0" err="1" smtClean="0"/>
              <a:t>urther</a:t>
            </a:r>
            <a:r>
              <a:rPr lang="de-DE" dirty="0" smtClean="0"/>
              <a:t> </a:t>
            </a:r>
            <a:r>
              <a:rPr lang="de-DE" dirty="0" err="1" smtClean="0"/>
              <a:t>information</a:t>
            </a:r>
            <a:r>
              <a:rPr lang="de-DE" dirty="0" smtClean="0"/>
              <a:t> on </a:t>
            </a:r>
            <a:r>
              <a:rPr lang="de-DE" dirty="0" err="1" smtClean="0"/>
              <a:t>our</a:t>
            </a:r>
            <a:r>
              <a:rPr lang="de-DE" dirty="0" smtClean="0"/>
              <a:t> </a:t>
            </a:r>
            <a:r>
              <a:rPr lang="de-DE" dirty="0" err="1" smtClean="0"/>
              <a:t>research</a:t>
            </a:r>
            <a:r>
              <a:rPr lang="de-DE" dirty="0" smtClean="0"/>
              <a:t> </a:t>
            </a:r>
            <a:r>
              <a:rPr lang="de-DE" dirty="0" err="1" smtClean="0"/>
              <a:t>alumni</a:t>
            </a:r>
            <a:r>
              <a:rPr lang="de-DE" dirty="0" smtClean="0"/>
              <a:t> initiative</a:t>
            </a:r>
            <a:r>
              <a:rPr lang="de-DE" baseline="0" dirty="0" smtClean="0"/>
              <a:t> on </a:t>
            </a:r>
            <a:r>
              <a:rPr lang="de-DE" baseline="0" dirty="0" err="1" smtClean="0"/>
              <a:t>our</a:t>
            </a:r>
            <a:r>
              <a:rPr lang="de-DE" baseline="0" dirty="0" smtClean="0"/>
              <a:t> </a:t>
            </a:r>
            <a:r>
              <a:rPr lang="de-DE" baseline="0" dirty="0" err="1" smtClean="0"/>
              <a:t>website</a:t>
            </a:r>
            <a:r>
              <a:rPr lang="de-DE" baseline="0" dirty="0" smtClean="0"/>
              <a:t>. On </a:t>
            </a:r>
            <a:r>
              <a:rPr lang="de-DE" baseline="0" dirty="0" err="1" smtClean="0"/>
              <a:t>this</a:t>
            </a:r>
            <a:r>
              <a:rPr lang="de-DE" baseline="0" dirty="0" smtClean="0"/>
              <a:t> </a:t>
            </a:r>
            <a:r>
              <a:rPr lang="de-DE" baseline="0" dirty="0" err="1" smtClean="0"/>
              <a:t>slide</a:t>
            </a:r>
            <a:r>
              <a:rPr lang="de-DE" baseline="0" dirty="0" smtClean="0"/>
              <a:t> </a:t>
            </a:r>
            <a:r>
              <a:rPr lang="de-DE" baseline="0" dirty="0" err="1" smtClean="0"/>
              <a:t>my</a:t>
            </a:r>
            <a:r>
              <a:rPr lang="de-DE" baseline="0" dirty="0" smtClean="0"/>
              <a:t> </a:t>
            </a:r>
            <a:r>
              <a:rPr lang="de-DE" baseline="0" dirty="0" err="1" smtClean="0"/>
              <a:t>colleagues</a:t>
            </a:r>
            <a:r>
              <a:rPr lang="de-DE" baseline="0" dirty="0" smtClean="0"/>
              <a:t> </a:t>
            </a:r>
            <a:r>
              <a:rPr lang="de-DE" baseline="0" dirty="0" err="1" smtClean="0"/>
              <a:t>who</a:t>
            </a:r>
            <a:r>
              <a:rPr lang="de-DE" baseline="0" dirty="0" smtClean="0"/>
              <a:t> </a:t>
            </a:r>
            <a:r>
              <a:rPr lang="de-DE" baseline="0" dirty="0" err="1" smtClean="0"/>
              <a:t>are</a:t>
            </a:r>
            <a:r>
              <a:rPr lang="de-DE" baseline="0" dirty="0" smtClean="0"/>
              <a:t> </a:t>
            </a:r>
            <a:r>
              <a:rPr lang="de-DE" baseline="0" dirty="0" err="1" smtClean="0"/>
              <a:t>responsible</a:t>
            </a:r>
            <a:r>
              <a:rPr lang="de-DE" baseline="0" dirty="0" smtClean="0"/>
              <a:t> </a:t>
            </a:r>
            <a:r>
              <a:rPr lang="de-DE" baseline="0" dirty="0" err="1" smtClean="0"/>
              <a:t>for</a:t>
            </a:r>
            <a:r>
              <a:rPr lang="de-DE" baseline="0" dirty="0" smtClean="0"/>
              <a:t> </a:t>
            </a:r>
            <a:r>
              <a:rPr lang="de-DE" baseline="0" dirty="0" err="1" smtClean="0"/>
              <a:t>the</a:t>
            </a:r>
            <a:r>
              <a:rPr lang="de-DE" baseline="0" dirty="0" smtClean="0"/>
              <a:t> Research Alumni Initiative at </a:t>
            </a:r>
            <a:r>
              <a:rPr lang="de-DE" baseline="0" dirty="0" err="1" smtClean="0"/>
              <a:t>the</a:t>
            </a:r>
            <a:r>
              <a:rPr lang="de-DE" baseline="0" dirty="0" smtClean="0"/>
              <a:t> Humboldt Foundation </a:t>
            </a:r>
            <a:r>
              <a:rPr lang="de-DE" baseline="0" dirty="0" err="1" smtClean="0"/>
              <a:t>are</a:t>
            </a:r>
            <a:r>
              <a:rPr lang="de-DE" baseline="0" dirty="0" smtClean="0"/>
              <a:t> </a:t>
            </a:r>
            <a:r>
              <a:rPr lang="de-DE" baseline="0" dirty="0" err="1" smtClean="0"/>
              <a:t>listed</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280D0F54-E275-493A-A6B6-218D6B5594B6}" type="slidenum">
              <a:rPr lang="de-DE" altLang="de-DE" smtClean="0"/>
              <a:pPr/>
              <a:t>22</a:t>
            </a:fld>
            <a:endParaRPr lang="de-DE" altLang="de-DE"/>
          </a:p>
        </p:txBody>
      </p:sp>
    </p:spTree>
    <p:extLst>
      <p:ext uri="{BB962C8B-B14F-4D97-AF65-F5344CB8AC3E}">
        <p14:creationId xmlns:p14="http://schemas.microsoft.com/office/powerpoint/2010/main" val="381537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37619" y="8772279"/>
            <a:ext cx="3010834" cy="462320"/>
          </a:xfrm>
          <a:prstGeom prst="rect">
            <a:avLst/>
          </a:prstGeom>
          <a:noFill/>
          <a:ln w="9525">
            <a:noFill/>
            <a:miter lim="800000"/>
            <a:headEnd/>
            <a:tailEnd/>
          </a:ln>
        </p:spPr>
        <p:txBody>
          <a:bodyPr anchor="b"/>
          <a:lstStyle/>
          <a:p>
            <a:pPr algn="r"/>
            <a:fld id="{D493DE5A-7140-47EA-9137-05F4897DCE88}" type="slidenum">
              <a:rPr lang="de-DE" sz="1200"/>
              <a:pPr algn="r"/>
              <a:t>23</a:t>
            </a:fld>
            <a:endParaRPr lang="de-DE" sz="120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rIns="91440"/>
          <a:lstStyle/>
          <a:p>
            <a:pPr marL="355600" lvl="2" indent="0" eaLnBrk="1" hangingPunct="1">
              <a:spcBef>
                <a:spcPct val="0"/>
              </a:spcBef>
              <a:buFont typeface="Wingdings" pitchFamily="2" charset="2"/>
              <a:buNone/>
            </a:pPr>
            <a:r>
              <a:rPr lang="en-GB" altLang="de-DE" dirty="0" smtClean="0"/>
              <a:t>So, I hope this gave you a good insight. </a:t>
            </a:r>
          </a:p>
          <a:p>
            <a:pPr marL="355600" lvl="2" indent="0" eaLnBrk="1" hangingPunct="1">
              <a:spcBef>
                <a:spcPct val="0"/>
              </a:spcBef>
              <a:buFont typeface="Wingdings" pitchFamily="2" charset="2"/>
              <a:buNone/>
            </a:pPr>
            <a:r>
              <a:rPr lang="en-GB" altLang="de-DE" dirty="0" smtClean="0"/>
              <a:t>Thank you very much for your attention!</a:t>
            </a:r>
          </a:p>
          <a:p>
            <a:pPr marL="355600" lvl="2" indent="0" eaLnBrk="1" hangingPunct="1">
              <a:spcBef>
                <a:spcPct val="0"/>
              </a:spcBef>
              <a:buFont typeface="Wingdings" pitchFamily="2" charset="2"/>
              <a:buNone/>
            </a:pPr>
            <a:r>
              <a:rPr lang="en-GB" altLang="de-DE" dirty="0" smtClean="0"/>
              <a:t>Now I am happy to answer any questions you might have.</a:t>
            </a:r>
          </a:p>
          <a:p>
            <a:pPr eaLnBrk="1" hangingPunct="1">
              <a:spcBef>
                <a:spcPct val="0"/>
              </a:spcBef>
            </a:pPr>
            <a:endParaRPr lang="en-US" dirty="0"/>
          </a:p>
        </p:txBody>
      </p:sp>
    </p:spTree>
    <p:extLst>
      <p:ext uri="{BB962C8B-B14F-4D97-AF65-F5344CB8AC3E}">
        <p14:creationId xmlns:p14="http://schemas.microsoft.com/office/powerpoint/2010/main" val="3287563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1F497D"/>
              </a:buClr>
            </a:pPr>
            <a:fld id="{8A0F71B9-4292-4F4A-AB9E-06E2AA5EBC79}" type="slidenum">
              <a:rPr lang="de-DE" altLang="de-DE">
                <a:solidFill>
                  <a:prstClr val="black"/>
                </a:solidFill>
              </a:rPr>
              <a:pPr>
                <a:buClr>
                  <a:srgbClr val="1F497D"/>
                </a:buClr>
              </a:pPr>
              <a:t>3</a:t>
            </a:fld>
            <a:endParaRPr lang="de-DE" altLang="de-DE">
              <a:solidFill>
                <a:prstClr val="black"/>
              </a:solidFill>
            </a:endParaRPr>
          </a:p>
        </p:txBody>
      </p:sp>
      <p:sp>
        <p:nvSpPr>
          <p:cNvPr id="32770" name="Rectangle 2"/>
          <p:cNvSpPr>
            <a:spLocks noGrp="1" noRot="1" noChangeAspect="1" noChangeArrowheads="1" noTextEdit="1"/>
          </p:cNvSpPr>
          <p:nvPr>
            <p:ph type="sldImg"/>
          </p:nvPr>
        </p:nvSpPr>
        <p:spPr>
          <a:ln/>
        </p:spPr>
      </p:sp>
      <p:sp>
        <p:nvSpPr>
          <p:cNvPr id="5" name="Rectangle 3"/>
          <p:cNvSpPr>
            <a:spLocks noGrp="1" noChangeArrowheads="1"/>
          </p:cNvSpPr>
          <p:nvPr>
            <p:ph type="body" sz="quarter" idx="10"/>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altLang="de-DE" dirty="0" err="1" smtClean="0"/>
              <a:t>Now</a:t>
            </a:r>
            <a:r>
              <a:rPr lang="de-DE" altLang="de-DE" dirty="0" smtClean="0"/>
              <a:t>,</a:t>
            </a:r>
            <a:r>
              <a:rPr lang="de-DE" altLang="de-DE" baseline="0" dirty="0" smtClean="0"/>
              <a:t> </a:t>
            </a:r>
            <a:r>
              <a:rPr lang="de-DE" altLang="de-DE" baseline="0" dirty="0" err="1" smtClean="0"/>
              <a:t>let‘s</a:t>
            </a:r>
            <a:r>
              <a:rPr lang="de-DE" altLang="de-DE" baseline="0" dirty="0" smtClean="0"/>
              <a:t> </a:t>
            </a:r>
            <a:r>
              <a:rPr lang="de-DE" altLang="de-DE" baseline="0" dirty="0" err="1" smtClean="0"/>
              <a:t>start</a:t>
            </a:r>
            <a:r>
              <a:rPr lang="de-DE" altLang="de-DE" baseline="0" dirty="0" smtClean="0"/>
              <a:t> </a:t>
            </a:r>
            <a:r>
              <a:rPr lang="de-DE" altLang="de-DE" baseline="0" dirty="0" err="1" smtClean="0"/>
              <a:t>with</a:t>
            </a:r>
            <a:r>
              <a:rPr lang="de-DE" altLang="de-DE" baseline="0" dirty="0" smtClean="0"/>
              <a:t> </a:t>
            </a:r>
            <a:r>
              <a:rPr lang="de-DE" altLang="de-DE" baseline="0" dirty="0" err="1" smtClean="0"/>
              <a:t>t</a:t>
            </a:r>
            <a:r>
              <a:rPr lang="de-DE" altLang="de-DE" dirty="0" err="1" smtClean="0"/>
              <a:t>he</a:t>
            </a:r>
            <a:r>
              <a:rPr lang="de-DE" altLang="de-DE" baseline="0" dirty="0" smtClean="0"/>
              <a:t> Humboldt Network </a:t>
            </a:r>
            <a:r>
              <a:rPr lang="de-DE" altLang="de-DE" baseline="0" dirty="0" err="1" smtClean="0"/>
              <a:t>and</a:t>
            </a:r>
            <a:r>
              <a:rPr lang="de-DE" altLang="de-DE" baseline="0" dirty="0" smtClean="0"/>
              <a:t> </a:t>
            </a:r>
            <a:r>
              <a:rPr lang="de-DE" altLang="de-DE" baseline="0" dirty="0" err="1" smtClean="0"/>
              <a:t>Funding</a:t>
            </a:r>
            <a:r>
              <a:rPr lang="de-DE" altLang="de-DE" baseline="0" dirty="0" smtClean="0"/>
              <a:t> </a:t>
            </a:r>
            <a:r>
              <a:rPr lang="de-DE" altLang="de-DE" baseline="0" dirty="0" err="1" smtClean="0"/>
              <a:t>Opportunities</a:t>
            </a:r>
            <a:r>
              <a:rPr lang="de-DE" altLang="de-DE" baseline="0" dirty="0" smtClean="0"/>
              <a:t>. </a:t>
            </a:r>
            <a:endParaRPr lang="de-DE" altLang="de-DE" dirty="0" smtClean="0"/>
          </a:p>
          <a:p>
            <a:endParaRPr lang="de-DE" alt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8E207D41-EA28-4DBF-A645-2FC16A67534B}" type="slidenum">
              <a:rPr lang="de-DE" altLang="de-DE" smtClean="0"/>
              <a:pPr eaLnBrk="1" hangingPunct="1"/>
              <a:t>4</a:t>
            </a:fld>
            <a:endParaRPr lang="de-DE" altLang="de-DE" smtClean="0"/>
          </a:p>
        </p:txBody>
      </p:sp>
      <p:sp>
        <p:nvSpPr>
          <p:cNvPr id="13315" name="Rectangle 7"/>
          <p:cNvSpPr txBox="1">
            <a:spLocks noGrp="1" noChangeArrowheads="1"/>
          </p:cNvSpPr>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DF2F8D67-B7D1-4346-8CC9-9125098EB90C}" type="slidenum">
              <a:rPr lang="de-DE" altLang="de-DE"/>
              <a:pPr algn="r" eaLnBrk="1" hangingPunct="1">
                <a:spcBef>
                  <a:spcPct val="0"/>
                </a:spcBef>
                <a:buClrTx/>
              </a:pPr>
              <a:t>4</a:t>
            </a:fld>
            <a:endParaRPr lang="de-DE" altLang="de-DE"/>
          </a:p>
        </p:txBody>
      </p:sp>
      <p:sp>
        <p:nvSpPr>
          <p:cNvPr id="13316" name="Rectangle 7"/>
          <p:cNvSpPr txBox="1">
            <a:spLocks noGrp="1" noChangeArrowheads="1"/>
          </p:cNvSpPr>
          <p:nvPr/>
        </p:nvSpPr>
        <p:spPr bwMode="auto">
          <a:xfrm>
            <a:off x="5186374" y="9430307"/>
            <a:ext cx="1070004" cy="30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758F0F15-6102-4705-9130-0FD4B620AC18}" type="slidenum">
              <a:rPr lang="de-DE" altLang="de-DE">
                <a:latin typeface="Wingdings" pitchFamily="2" charset="2"/>
              </a:rPr>
              <a:pPr algn="r" eaLnBrk="1" hangingPunct="1">
                <a:spcBef>
                  <a:spcPct val="0"/>
                </a:spcBef>
                <a:buClrTx/>
              </a:pPr>
              <a:t>4</a:t>
            </a:fld>
            <a:endParaRPr lang="de-DE" altLang="de-DE">
              <a:latin typeface="Wingdings" pitchFamily="2" charset="2"/>
            </a:endParaRPr>
          </a:p>
        </p:txBody>
      </p:sp>
      <p:sp>
        <p:nvSpPr>
          <p:cNvPr id="13317" name="Rectangle 2"/>
          <p:cNvSpPr>
            <a:spLocks noGrp="1" noRot="1" noChangeAspect="1" noChangeArrowheads="1" noTextEdit="1"/>
          </p:cNvSpPr>
          <p:nvPr>
            <p:ph type="sldImg"/>
          </p:nvPr>
        </p:nvSpPr>
        <p:spPr>
          <a:xfrm>
            <a:off x="585788" y="495300"/>
            <a:ext cx="5627687" cy="4221163"/>
          </a:xfrm>
          <a:ln/>
        </p:spPr>
      </p:sp>
      <p:sp>
        <p:nvSpPr>
          <p:cNvPr id="13318" name="Rectangle 3"/>
          <p:cNvSpPr>
            <a:spLocks noGrp="1" noChangeArrowheads="1"/>
          </p:cNvSpPr>
          <p:nvPr>
            <p:ph type="body" idx="1"/>
          </p:nvPr>
        </p:nvSpPr>
        <p:spPr>
          <a:xfrm>
            <a:off x="541297" y="4806492"/>
            <a:ext cx="5715082" cy="43756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r>
              <a:rPr lang="en-GB" altLang="de-DE" sz="1200" dirty="0" smtClean="0"/>
              <a:t>The Alexander von Humboldt Foundation is active in various fields:</a:t>
            </a:r>
          </a:p>
          <a:p>
            <a:pPr eaLnBrk="1" hangingPunct="1"/>
            <a:r>
              <a:rPr lang="en-GB" altLang="de-DE" sz="1200" dirty="0" smtClean="0"/>
              <a:t>- it supports international academics as part of foreign cultural and educational policy</a:t>
            </a:r>
          </a:p>
          <a:p>
            <a:pPr eaLnBrk="1" hangingPunct="1"/>
            <a:r>
              <a:rPr lang="en-GB" altLang="de-DE" sz="1200" dirty="0" smtClean="0"/>
              <a:t>- it strengthens cutting-edge research through internationalisation</a:t>
            </a:r>
          </a:p>
          <a:p>
            <a:pPr eaLnBrk="1" hangingPunct="1"/>
            <a:r>
              <a:rPr lang="en-GB" altLang="de-DE" sz="1200" dirty="0" smtClean="0"/>
              <a:t>- it enables individuals, who provide an impetus for the research location Germany, to spend time researching there</a:t>
            </a:r>
          </a:p>
          <a:p>
            <a:pPr eaLnBrk="1" hangingPunct="1"/>
            <a:r>
              <a:rPr lang="en-GB" altLang="de-DE" sz="1200" dirty="0" smtClean="0"/>
              <a:t>- it promotes development by sponsoring cooperation with researchers from emerging and developing countries</a:t>
            </a:r>
          </a:p>
          <a:p>
            <a:pPr eaLnBrk="1" hangingPunct="1"/>
            <a:endParaRPr lang="de-DE" altLang="de-DE" sz="10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Arial" charset="0"/>
              </a:defRPr>
            </a:lvl1pPr>
            <a:lvl2pPr marL="739775" indent="-282575" defTabSz="919163" eaLnBrk="0" hangingPunct="0">
              <a:spcBef>
                <a:spcPct val="30000"/>
              </a:spcBef>
              <a:buFont typeface="Wingdings" pitchFamily="2" charset="2"/>
              <a:buChar char="§"/>
              <a:defRPr sz="1200">
                <a:solidFill>
                  <a:schemeClr val="tx1"/>
                </a:solidFill>
                <a:latin typeface="Arial" charset="0"/>
              </a:defRPr>
            </a:lvl2pPr>
            <a:lvl3pPr marL="1139825" indent="-225425" defTabSz="919163" eaLnBrk="0" hangingPunct="0">
              <a:spcBef>
                <a:spcPct val="30000"/>
              </a:spcBef>
              <a:buFont typeface="Wingdings" pitchFamily="2" charset="2"/>
              <a:buChar char="§"/>
              <a:defRPr sz="1200">
                <a:solidFill>
                  <a:schemeClr val="tx1"/>
                </a:solidFill>
                <a:latin typeface="Arial" charset="0"/>
              </a:defRPr>
            </a:lvl3pPr>
            <a:lvl4pPr marL="1597025" indent="-225425" defTabSz="919163" eaLnBrk="0" hangingPunct="0">
              <a:spcBef>
                <a:spcPct val="30000"/>
              </a:spcBef>
              <a:buFont typeface="Wingdings" pitchFamily="2" charset="2"/>
              <a:buChar char="§"/>
              <a:defRPr sz="1200">
                <a:solidFill>
                  <a:schemeClr val="tx1"/>
                </a:solidFill>
                <a:latin typeface="Arial" charset="0"/>
              </a:defRPr>
            </a:lvl4pPr>
            <a:lvl5pPr marL="2054225" indent="-225425" defTabSz="919163" eaLnBrk="0" hangingPunct="0">
              <a:spcBef>
                <a:spcPct val="30000"/>
              </a:spcBef>
              <a:buFont typeface="Wingdings" pitchFamily="2" charset="2"/>
              <a:buChar char="§"/>
              <a:defRPr sz="1200">
                <a:solidFill>
                  <a:schemeClr val="tx1"/>
                </a:solidFill>
                <a:latin typeface="Arial" charset="0"/>
              </a:defRPr>
            </a:lvl5pPr>
            <a:lvl6pPr marL="2511425" indent="-225425" defTabSz="919163" eaLnBrk="0" fontAlgn="base" hangingPunct="0">
              <a:spcBef>
                <a:spcPct val="30000"/>
              </a:spcBef>
              <a:spcAft>
                <a:spcPct val="0"/>
              </a:spcAft>
              <a:buFont typeface="Wingdings" pitchFamily="2" charset="2"/>
              <a:buChar char="§"/>
              <a:defRPr sz="1200">
                <a:solidFill>
                  <a:schemeClr val="tx1"/>
                </a:solidFill>
                <a:latin typeface="Arial" charset="0"/>
              </a:defRPr>
            </a:lvl6pPr>
            <a:lvl7pPr marL="2968625" indent="-225425" defTabSz="919163" eaLnBrk="0" fontAlgn="base" hangingPunct="0">
              <a:spcBef>
                <a:spcPct val="30000"/>
              </a:spcBef>
              <a:spcAft>
                <a:spcPct val="0"/>
              </a:spcAft>
              <a:buFont typeface="Wingdings" pitchFamily="2" charset="2"/>
              <a:buChar char="§"/>
              <a:defRPr sz="1200">
                <a:solidFill>
                  <a:schemeClr val="tx1"/>
                </a:solidFill>
                <a:latin typeface="Arial" charset="0"/>
              </a:defRPr>
            </a:lvl7pPr>
            <a:lvl8pPr marL="3425825" indent="-225425" defTabSz="919163" eaLnBrk="0" fontAlgn="base" hangingPunct="0">
              <a:spcBef>
                <a:spcPct val="30000"/>
              </a:spcBef>
              <a:spcAft>
                <a:spcPct val="0"/>
              </a:spcAft>
              <a:buFont typeface="Wingdings" pitchFamily="2" charset="2"/>
              <a:buChar char="§"/>
              <a:defRPr sz="1200">
                <a:solidFill>
                  <a:schemeClr val="tx1"/>
                </a:solidFill>
                <a:latin typeface="Arial" charset="0"/>
              </a:defRPr>
            </a:lvl8pPr>
            <a:lvl9pPr marL="3883025" indent="-225425" defTabSz="919163" eaLnBrk="0" fontAlgn="base" hangingPunct="0">
              <a:spcBef>
                <a:spcPct val="30000"/>
              </a:spcBef>
              <a:spcAft>
                <a:spcPct val="0"/>
              </a:spcAft>
              <a:buFont typeface="Wingdings" pitchFamily="2" charset="2"/>
              <a:buChar char="§"/>
              <a:defRPr sz="1200">
                <a:solidFill>
                  <a:schemeClr val="tx1"/>
                </a:solidFill>
                <a:latin typeface="Arial" charset="0"/>
              </a:defRPr>
            </a:lvl9pPr>
          </a:lstStyle>
          <a:p>
            <a:pPr eaLnBrk="1" hangingPunct="1">
              <a:spcBef>
                <a:spcPct val="0"/>
              </a:spcBef>
            </a:pPr>
            <a:fld id="{93B743B0-2725-4451-B05F-82D4338ACA28}" type="slidenum">
              <a:rPr lang="de-DE" altLang="de-DE" sz="1100" smtClean="0"/>
              <a:pPr eaLnBrk="1" hangingPunct="1">
                <a:spcBef>
                  <a:spcPct val="0"/>
                </a:spcBef>
              </a:pPr>
              <a:t>5</a:t>
            </a:fld>
            <a:endParaRPr lang="de-DE" altLang="de-DE" sz="1100" smtClean="0"/>
          </a:p>
        </p:txBody>
      </p:sp>
      <p:sp>
        <p:nvSpPr>
          <p:cNvPr id="63491" name="Rectangle 7"/>
          <p:cNvSpPr txBox="1">
            <a:spLocks noGrp="1" noChangeArrowheads="1"/>
          </p:cNvSpPr>
          <p:nvPr/>
        </p:nvSpPr>
        <p:spPr bwMode="auto">
          <a:xfrm>
            <a:off x="3849899" y="9428402"/>
            <a:ext cx="2946189" cy="49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2" tIns="45698" rIns="91402" bIns="45698" anchor="b"/>
          <a:lstStyle>
            <a:lvl1pPr eaLnBrk="0" hangingPunct="0">
              <a:spcBef>
                <a:spcPct val="30000"/>
              </a:spcBef>
              <a:defRPr sz="1200">
                <a:solidFill>
                  <a:schemeClr val="tx1"/>
                </a:solidFill>
                <a:latin typeface="Arial" charset="0"/>
              </a:defRPr>
            </a:lvl1pPr>
            <a:lvl2pPr marL="742950" indent="-285750" eaLnBrk="0" hangingPunct="0">
              <a:spcBef>
                <a:spcPct val="30000"/>
              </a:spcBef>
              <a:buFont typeface="Wingdings" pitchFamily="2" charset="2"/>
              <a:buChar char="§"/>
              <a:defRPr sz="1200">
                <a:solidFill>
                  <a:schemeClr val="tx1"/>
                </a:solidFill>
                <a:latin typeface="Arial" charset="0"/>
              </a:defRPr>
            </a:lvl2pPr>
            <a:lvl3pPr marL="1143000" indent="-228600" eaLnBrk="0" hangingPunct="0">
              <a:spcBef>
                <a:spcPct val="30000"/>
              </a:spcBef>
              <a:buFont typeface="Wingdings" pitchFamily="2" charset="2"/>
              <a:buChar char="§"/>
              <a:defRPr sz="1200">
                <a:solidFill>
                  <a:schemeClr val="tx1"/>
                </a:solidFill>
                <a:latin typeface="Arial" charset="0"/>
              </a:defRPr>
            </a:lvl3pPr>
            <a:lvl4pPr marL="1600200" indent="-228600" eaLnBrk="0" hangingPunct="0">
              <a:spcBef>
                <a:spcPct val="30000"/>
              </a:spcBef>
              <a:buFont typeface="Wingdings" pitchFamily="2" charset="2"/>
              <a:buChar char="§"/>
              <a:defRPr sz="1200">
                <a:solidFill>
                  <a:schemeClr val="tx1"/>
                </a:solidFill>
                <a:latin typeface="Arial" charset="0"/>
              </a:defRPr>
            </a:lvl4pPr>
            <a:lvl5pPr marL="2057400" indent="-228600" eaLnBrk="0" hangingPunct="0">
              <a:spcBef>
                <a:spcPct val="30000"/>
              </a:spcBef>
              <a:buFont typeface="Wingdings" pitchFamily="2" charset="2"/>
              <a:buChar char="§"/>
              <a:defRPr sz="1200">
                <a:solidFill>
                  <a:schemeClr val="tx1"/>
                </a:solidFill>
                <a:latin typeface="Arial" charset="0"/>
              </a:defRPr>
            </a:lvl5pPr>
            <a:lvl6pPr marL="2514600" indent="-228600" eaLnBrk="0" fontAlgn="base" hangingPunct="0">
              <a:spcBef>
                <a:spcPct val="30000"/>
              </a:spcBef>
              <a:spcAft>
                <a:spcPct val="0"/>
              </a:spcAft>
              <a:buFont typeface="Wingdings" pitchFamily="2" charset="2"/>
              <a:buChar char="§"/>
              <a:defRPr sz="1200">
                <a:solidFill>
                  <a:schemeClr val="tx1"/>
                </a:solidFill>
                <a:latin typeface="Arial" charset="0"/>
              </a:defRPr>
            </a:lvl6pPr>
            <a:lvl7pPr marL="2971800" indent="-228600" eaLnBrk="0" fontAlgn="base" hangingPunct="0">
              <a:spcBef>
                <a:spcPct val="30000"/>
              </a:spcBef>
              <a:spcAft>
                <a:spcPct val="0"/>
              </a:spcAft>
              <a:buFont typeface="Wingdings" pitchFamily="2" charset="2"/>
              <a:buChar char="§"/>
              <a:defRPr sz="1200">
                <a:solidFill>
                  <a:schemeClr val="tx1"/>
                </a:solidFill>
                <a:latin typeface="Arial" charset="0"/>
              </a:defRPr>
            </a:lvl7pPr>
            <a:lvl8pPr marL="3429000" indent="-228600" eaLnBrk="0" fontAlgn="base" hangingPunct="0">
              <a:spcBef>
                <a:spcPct val="30000"/>
              </a:spcBef>
              <a:spcAft>
                <a:spcPct val="0"/>
              </a:spcAft>
              <a:buFont typeface="Wingdings" pitchFamily="2" charset="2"/>
              <a:buChar char="§"/>
              <a:defRPr sz="1200">
                <a:solidFill>
                  <a:schemeClr val="tx1"/>
                </a:solidFill>
                <a:latin typeface="Arial" charset="0"/>
              </a:defRPr>
            </a:lvl8pPr>
            <a:lvl9pPr marL="3886200" indent="-228600" eaLnBrk="0" fontAlgn="base" hangingPunct="0">
              <a:spcBef>
                <a:spcPct val="30000"/>
              </a:spcBef>
              <a:spcAft>
                <a:spcPct val="0"/>
              </a:spcAft>
              <a:buFont typeface="Wingdings" pitchFamily="2" charset="2"/>
              <a:buChar char="§"/>
              <a:defRPr sz="1200">
                <a:solidFill>
                  <a:schemeClr val="tx1"/>
                </a:solidFill>
                <a:latin typeface="Arial" charset="0"/>
              </a:defRPr>
            </a:lvl9pPr>
          </a:lstStyle>
          <a:p>
            <a:pPr algn="r" eaLnBrk="1" hangingPunct="1">
              <a:spcBef>
                <a:spcPct val="0"/>
              </a:spcBef>
            </a:pPr>
            <a:fld id="{B39EDF1A-772F-45D4-AC1C-E145437627A8}" type="slidenum">
              <a:rPr lang="de-DE" altLang="de-DE"/>
              <a:pPr algn="r" eaLnBrk="1" hangingPunct="1">
                <a:spcBef>
                  <a:spcPct val="0"/>
                </a:spcBef>
              </a:pPr>
              <a:t>5</a:t>
            </a:fld>
            <a:endParaRPr lang="de-DE" altLang="de-DE"/>
          </a:p>
        </p:txBody>
      </p:sp>
      <p:sp>
        <p:nvSpPr>
          <p:cNvPr id="63492" name="Rectangle 7"/>
          <p:cNvSpPr txBox="1">
            <a:spLocks noGrp="1" noChangeArrowheads="1"/>
          </p:cNvSpPr>
          <p:nvPr/>
        </p:nvSpPr>
        <p:spPr bwMode="auto">
          <a:xfrm>
            <a:off x="5187198" y="9429990"/>
            <a:ext cx="1068887" cy="30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698" rIns="0" bIns="45698" anchor="b"/>
          <a:lstStyle>
            <a:lvl1pPr eaLnBrk="0" hangingPunct="0">
              <a:spcBef>
                <a:spcPct val="30000"/>
              </a:spcBef>
              <a:defRPr sz="1200">
                <a:solidFill>
                  <a:schemeClr val="tx1"/>
                </a:solidFill>
                <a:latin typeface="Arial" charset="0"/>
              </a:defRPr>
            </a:lvl1pPr>
            <a:lvl2pPr marL="742950" indent="-285750" eaLnBrk="0" hangingPunct="0">
              <a:spcBef>
                <a:spcPct val="30000"/>
              </a:spcBef>
              <a:buFont typeface="Wingdings" pitchFamily="2" charset="2"/>
              <a:buChar char="§"/>
              <a:defRPr sz="1200">
                <a:solidFill>
                  <a:schemeClr val="tx1"/>
                </a:solidFill>
                <a:latin typeface="Arial" charset="0"/>
              </a:defRPr>
            </a:lvl2pPr>
            <a:lvl3pPr marL="1143000" indent="-228600" eaLnBrk="0" hangingPunct="0">
              <a:spcBef>
                <a:spcPct val="30000"/>
              </a:spcBef>
              <a:buFont typeface="Wingdings" pitchFamily="2" charset="2"/>
              <a:buChar char="§"/>
              <a:defRPr sz="1200">
                <a:solidFill>
                  <a:schemeClr val="tx1"/>
                </a:solidFill>
                <a:latin typeface="Arial" charset="0"/>
              </a:defRPr>
            </a:lvl3pPr>
            <a:lvl4pPr marL="1600200" indent="-228600" eaLnBrk="0" hangingPunct="0">
              <a:spcBef>
                <a:spcPct val="30000"/>
              </a:spcBef>
              <a:buFont typeface="Wingdings" pitchFamily="2" charset="2"/>
              <a:buChar char="§"/>
              <a:defRPr sz="1200">
                <a:solidFill>
                  <a:schemeClr val="tx1"/>
                </a:solidFill>
                <a:latin typeface="Arial" charset="0"/>
              </a:defRPr>
            </a:lvl4pPr>
            <a:lvl5pPr marL="2057400" indent="-228600" eaLnBrk="0" hangingPunct="0">
              <a:spcBef>
                <a:spcPct val="30000"/>
              </a:spcBef>
              <a:buFont typeface="Wingdings" pitchFamily="2" charset="2"/>
              <a:buChar char="§"/>
              <a:defRPr sz="1200">
                <a:solidFill>
                  <a:schemeClr val="tx1"/>
                </a:solidFill>
                <a:latin typeface="Arial" charset="0"/>
              </a:defRPr>
            </a:lvl5pPr>
            <a:lvl6pPr marL="2514600" indent="-228600" eaLnBrk="0" fontAlgn="base" hangingPunct="0">
              <a:spcBef>
                <a:spcPct val="30000"/>
              </a:spcBef>
              <a:spcAft>
                <a:spcPct val="0"/>
              </a:spcAft>
              <a:buFont typeface="Wingdings" pitchFamily="2" charset="2"/>
              <a:buChar char="§"/>
              <a:defRPr sz="1200">
                <a:solidFill>
                  <a:schemeClr val="tx1"/>
                </a:solidFill>
                <a:latin typeface="Arial" charset="0"/>
              </a:defRPr>
            </a:lvl6pPr>
            <a:lvl7pPr marL="2971800" indent="-228600" eaLnBrk="0" fontAlgn="base" hangingPunct="0">
              <a:spcBef>
                <a:spcPct val="30000"/>
              </a:spcBef>
              <a:spcAft>
                <a:spcPct val="0"/>
              </a:spcAft>
              <a:buFont typeface="Wingdings" pitchFamily="2" charset="2"/>
              <a:buChar char="§"/>
              <a:defRPr sz="1200">
                <a:solidFill>
                  <a:schemeClr val="tx1"/>
                </a:solidFill>
                <a:latin typeface="Arial" charset="0"/>
              </a:defRPr>
            </a:lvl7pPr>
            <a:lvl8pPr marL="3429000" indent="-228600" eaLnBrk="0" fontAlgn="base" hangingPunct="0">
              <a:spcBef>
                <a:spcPct val="30000"/>
              </a:spcBef>
              <a:spcAft>
                <a:spcPct val="0"/>
              </a:spcAft>
              <a:buFont typeface="Wingdings" pitchFamily="2" charset="2"/>
              <a:buChar char="§"/>
              <a:defRPr sz="1200">
                <a:solidFill>
                  <a:schemeClr val="tx1"/>
                </a:solidFill>
                <a:latin typeface="Arial" charset="0"/>
              </a:defRPr>
            </a:lvl8pPr>
            <a:lvl9pPr marL="3886200" indent="-228600" eaLnBrk="0" fontAlgn="base" hangingPunct="0">
              <a:spcBef>
                <a:spcPct val="30000"/>
              </a:spcBef>
              <a:spcAft>
                <a:spcPct val="0"/>
              </a:spcAft>
              <a:buFont typeface="Wingdings" pitchFamily="2" charset="2"/>
              <a:buChar char="§"/>
              <a:defRPr sz="1200">
                <a:solidFill>
                  <a:schemeClr val="tx1"/>
                </a:solidFill>
                <a:latin typeface="Arial" charset="0"/>
              </a:defRPr>
            </a:lvl9pPr>
          </a:lstStyle>
          <a:p>
            <a:pPr algn="r" eaLnBrk="1" hangingPunct="1">
              <a:spcBef>
                <a:spcPct val="0"/>
              </a:spcBef>
            </a:pPr>
            <a:fld id="{D28CAD7C-C82F-43B4-9F79-E308D5C7FBEC}" type="slidenum">
              <a:rPr lang="de-DE" altLang="de-DE">
                <a:latin typeface="Wingdings" pitchFamily="2" charset="2"/>
              </a:rPr>
              <a:pPr algn="r" eaLnBrk="1" hangingPunct="1">
                <a:spcBef>
                  <a:spcPct val="0"/>
                </a:spcBef>
              </a:pPr>
              <a:t>5</a:t>
            </a:fld>
            <a:endParaRPr lang="de-DE" altLang="de-DE">
              <a:latin typeface="Wingdings" pitchFamily="2" charset="2"/>
            </a:endParaRPr>
          </a:p>
        </p:txBody>
      </p:sp>
      <p:sp>
        <p:nvSpPr>
          <p:cNvPr id="63493" name="Rectangle 2"/>
          <p:cNvSpPr>
            <a:spLocks noGrp="1" noRot="1" noChangeAspect="1" noChangeArrowheads="1" noTextEdit="1"/>
          </p:cNvSpPr>
          <p:nvPr>
            <p:ph type="sldImg"/>
          </p:nvPr>
        </p:nvSpPr>
        <p:spPr>
          <a:xfrm>
            <a:off x="584200" y="496888"/>
            <a:ext cx="5629275" cy="4221162"/>
          </a:xfrm>
          <a:ln/>
        </p:spPr>
      </p:sp>
      <p:sp>
        <p:nvSpPr>
          <p:cNvPr id="63494" name="Rectangle 3"/>
          <p:cNvSpPr>
            <a:spLocks noGrp="1" noChangeArrowheads="1"/>
          </p:cNvSpPr>
          <p:nvPr>
            <p:ph type="body" idx="1"/>
          </p:nvPr>
        </p:nvSpPr>
        <p:spPr>
          <a:xfrm>
            <a:off x="541592" y="4806233"/>
            <a:ext cx="5714494" cy="43762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3937"/>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baseline="0" dirty="0" smtClean="0"/>
              <a:t>The Humboldt </a:t>
            </a:r>
            <a:r>
              <a:rPr lang="de-DE" baseline="0" dirty="0" err="1" smtClean="0"/>
              <a:t>Foundation</a:t>
            </a:r>
            <a:r>
              <a:rPr lang="de-DE" baseline="0" dirty="0" smtClean="0"/>
              <a:t> </a:t>
            </a:r>
            <a:r>
              <a:rPr lang="de-DE" baseline="0" dirty="0" err="1" smtClean="0"/>
              <a:t>supports</a:t>
            </a:r>
            <a:r>
              <a:rPr lang="de-DE" baseline="0" dirty="0" smtClean="0"/>
              <a:t> </a:t>
            </a:r>
            <a:r>
              <a:rPr lang="de-DE" baseline="0" dirty="0" err="1" smtClean="0"/>
              <a:t>people</a:t>
            </a:r>
            <a:r>
              <a:rPr lang="de-DE" baseline="0" dirty="0" smtClean="0"/>
              <a:t>, not </a:t>
            </a:r>
            <a:r>
              <a:rPr lang="de-DE" baseline="0" dirty="0" err="1" smtClean="0"/>
              <a:t>projects</a:t>
            </a:r>
            <a:r>
              <a:rPr lang="de-DE" baseline="0" dirty="0" smtClean="0"/>
              <a:t>. </a:t>
            </a:r>
            <a:r>
              <a:rPr lang="de-DE" baseline="0" dirty="0" err="1" smtClean="0"/>
              <a:t>It</a:t>
            </a:r>
            <a:r>
              <a:rPr lang="de-DE" baseline="0" dirty="0" smtClean="0"/>
              <a:t> </a:t>
            </a:r>
            <a:r>
              <a:rPr lang="de-DE" baseline="0" dirty="0" err="1" smtClean="0"/>
              <a:t>supports</a:t>
            </a:r>
            <a:r>
              <a:rPr lang="de-DE" baseline="0" dirty="0" smtClean="0"/>
              <a:t> </a:t>
            </a:r>
            <a:r>
              <a:rPr lang="de-DE" baseline="0" dirty="0" err="1" smtClean="0"/>
              <a:t>researchers</a:t>
            </a:r>
            <a:r>
              <a:rPr lang="de-DE" baseline="0" dirty="0" smtClean="0"/>
              <a:t> in all </a:t>
            </a:r>
            <a:r>
              <a:rPr lang="de-DE" baseline="0" dirty="0" err="1" smtClean="0"/>
              <a:t>disciplines</a:t>
            </a:r>
            <a:r>
              <a:rPr lang="de-DE" baseline="0" dirty="0" smtClean="0"/>
              <a:t>. T</a:t>
            </a:r>
            <a:r>
              <a:rPr lang="en-GB" altLang="de-DE" sz="1200" dirty="0" smtClean="0"/>
              <a:t>here are no quotas, neither for disciplines nor countries. The Foundation believes that even in the times of increasing team work the ability of the individual is the crucial factor for academic success. This is why it sponsors people not projects. Those chosen on this basis should be given as much freedom as possible to carry out their research projects. This includes allowing </a:t>
            </a:r>
            <a:r>
              <a:rPr lang="en-GB" altLang="de-DE" sz="1200" dirty="0" err="1" smtClean="0"/>
              <a:t>Humboldtians</a:t>
            </a:r>
            <a:r>
              <a:rPr lang="en-GB" altLang="de-DE" sz="1200" dirty="0" smtClean="0"/>
              <a:t> to choose their host institutions themselves and to conduct independent research without any stipulations from the Foundation.</a:t>
            </a:r>
          </a:p>
          <a:p>
            <a:pPr eaLnBrk="1" hangingPunct="1"/>
            <a:endParaRPr lang="en-GB" altLang="de-DE" sz="900" dirty="0" smtClean="0"/>
          </a:p>
          <a:p>
            <a:pPr eaLnBrk="1" hangingPunct="1"/>
            <a:endParaRPr lang="de-DE" altLang="de-DE"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fld id="{34993548-4BCB-4635-9067-AA9EC8F707E4}" type="slidenum">
              <a:rPr lang="de-DE" altLang="de-DE" smtClean="0"/>
              <a:pPr eaLnBrk="1" hangingPunct="1"/>
              <a:t>6</a:t>
            </a:fld>
            <a:endParaRPr lang="de-DE" altLang="de-DE"/>
          </a:p>
        </p:txBody>
      </p:sp>
      <p:sp>
        <p:nvSpPr>
          <p:cNvPr id="61443" name="Rectangle 7"/>
          <p:cNvSpPr txBox="1">
            <a:spLocks noGrp="1" noChangeArrowheads="1"/>
          </p:cNvSpPr>
          <p:nvPr/>
        </p:nvSpPr>
        <p:spPr bwMode="auto">
          <a:xfrm>
            <a:off x="3850444"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2CA70AE8-DC20-48FF-BE48-1D121C7E645A}" type="slidenum">
              <a:rPr lang="de-DE" altLang="de-DE"/>
              <a:pPr algn="r" eaLnBrk="1" hangingPunct="1">
                <a:spcBef>
                  <a:spcPct val="0"/>
                </a:spcBef>
                <a:buClrTx/>
              </a:pPr>
              <a:t>6</a:t>
            </a:fld>
            <a:endParaRPr lang="de-DE" altLang="de-DE"/>
          </a:p>
        </p:txBody>
      </p:sp>
      <p:sp>
        <p:nvSpPr>
          <p:cNvPr id="61444" name="Rectangle 7"/>
          <p:cNvSpPr txBox="1">
            <a:spLocks noGrp="1" noChangeArrowheads="1"/>
          </p:cNvSpPr>
          <p:nvPr/>
        </p:nvSpPr>
        <p:spPr bwMode="auto">
          <a:xfrm>
            <a:off x="5186374" y="9430308"/>
            <a:ext cx="1070004" cy="30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buClrTx/>
            </a:pPr>
            <a:fld id="{3FE92F25-7AC9-466C-8BD7-BF8D67E03ED1}" type="slidenum">
              <a:rPr lang="de-DE" altLang="de-DE">
                <a:latin typeface="Wingdings" pitchFamily="2" charset="2"/>
              </a:rPr>
              <a:pPr algn="r" eaLnBrk="1" hangingPunct="1">
                <a:spcBef>
                  <a:spcPct val="0"/>
                </a:spcBef>
                <a:buClrTx/>
              </a:pPr>
              <a:t>6</a:t>
            </a:fld>
            <a:endParaRPr lang="de-DE" altLang="de-DE">
              <a:latin typeface="Wingdings" pitchFamily="2" charset="2"/>
            </a:endParaRPr>
          </a:p>
        </p:txBody>
      </p:sp>
      <p:sp>
        <p:nvSpPr>
          <p:cNvPr id="61445" name="Rectangle 2"/>
          <p:cNvSpPr>
            <a:spLocks noGrp="1" noRot="1" noChangeAspect="1" noChangeArrowheads="1" noTextEdit="1"/>
          </p:cNvSpPr>
          <p:nvPr>
            <p:ph type="sldImg"/>
          </p:nvPr>
        </p:nvSpPr>
        <p:spPr>
          <a:xfrm>
            <a:off x="584200" y="493713"/>
            <a:ext cx="5630863" cy="4222750"/>
          </a:xfrm>
          <a:ln/>
        </p:spPr>
      </p:sp>
      <p:sp>
        <p:nvSpPr>
          <p:cNvPr id="2" name="Notizenplatzhalter 1"/>
          <p:cNvSpPr>
            <a:spLocks noGrp="1"/>
          </p:cNvSpPr>
          <p:nvPr>
            <p:ph type="body" sz="quarter" idx="10"/>
          </p:nvPr>
        </p:nvSpPr>
        <p:spPr/>
        <p:txBody>
          <a:bodyPr/>
          <a:lstStyle/>
          <a:p>
            <a:pPr eaLnBrk="1" hangingPunct="1"/>
            <a:r>
              <a:rPr lang="en-GB" altLang="de-DE" dirty="0" smtClean="0"/>
              <a:t>This chart shows the key sponsorship programmes. You can see that the Alexander von Humboldt Foundation sponsors:</a:t>
            </a:r>
          </a:p>
          <a:p>
            <a:pPr eaLnBrk="1" hangingPunct="1">
              <a:buFontTx/>
              <a:buChar char="-"/>
            </a:pPr>
            <a:r>
              <a:rPr lang="en-GB" altLang="de-DE" dirty="0" smtClean="0"/>
              <a:t> academics at different career stages, usually after completion of a doctorate, </a:t>
            </a:r>
          </a:p>
          <a:p>
            <a:pPr eaLnBrk="1" hangingPunct="1">
              <a:buFontTx/>
              <a:buChar char="-"/>
            </a:pPr>
            <a:r>
              <a:rPr lang="en-GB" altLang="de-DE" dirty="0" smtClean="0"/>
              <a:t> academics from abroad who wish to conduct research in Germany.</a:t>
            </a:r>
          </a:p>
          <a:p>
            <a:pPr eaLnBrk="1" hangingPunct="1">
              <a:buFontTx/>
              <a:buChar char="-"/>
            </a:pPr>
            <a:r>
              <a:rPr lang="en-GB" altLang="de-DE" dirty="0" smtClean="0"/>
              <a:t> and academics from Germany who wish to conduct research abroad.</a:t>
            </a:r>
          </a:p>
          <a:p>
            <a:pPr eaLnBrk="1" hangingPunct="1">
              <a:buFontTx/>
              <a:buChar char="-"/>
            </a:pPr>
            <a:endParaRPr lang="en-GB" altLang="de-DE" dirty="0" smtClean="0"/>
          </a:p>
          <a:p>
            <a:pPr eaLnBrk="1" hangingPunct="1"/>
            <a:r>
              <a:rPr lang="en-GB" altLang="de-DE" dirty="0" smtClean="0"/>
              <a:t>Apart from funding fellowships for postdoctoral and experienced researchers, the Humboldt Foundation also grants a number of research awards to internationally renowned academics. </a:t>
            </a:r>
            <a:endParaRPr lang="en-GB" altLang="de-DE" sz="1200" dirty="0" smtClean="0"/>
          </a:p>
          <a:p>
            <a:endParaRPr lang="de-DE" baseline="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fld id="{D49255D4-285E-45A5-B31E-0D3BF90C4495}" type="slidenum">
              <a:rPr lang="de-DE" altLang="de-DE"/>
              <a:pPr eaLnBrk="1" hangingPunct="1"/>
              <a:t>7</a:t>
            </a:fld>
            <a:endParaRPr lang="de-DE" altLang="de-DE"/>
          </a:p>
        </p:txBody>
      </p:sp>
      <p:sp>
        <p:nvSpPr>
          <p:cNvPr id="62467"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pPr>
            <a:fld id="{2D85CF87-8B00-4BC3-B358-DA7FD29CAAF9}" type="slidenum">
              <a:rPr lang="de-DE" altLang="de-DE"/>
              <a:pPr algn="r" eaLnBrk="1" hangingPunct="1">
                <a:spcBef>
                  <a:spcPct val="0"/>
                </a:spcBef>
                <a:buClrTx/>
              </a:pPr>
              <a:t>7</a:t>
            </a:fld>
            <a:endParaRPr lang="de-DE" altLang="de-DE"/>
          </a:p>
        </p:txBody>
      </p:sp>
      <p:sp>
        <p:nvSpPr>
          <p:cNvPr id="62468"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pPr>
            <a:fld id="{E9658F77-097C-4806-86B9-7B2B1E50D006}" type="slidenum">
              <a:rPr lang="de-DE" altLang="de-DE">
                <a:latin typeface="Wingdings" panose="05000000000000000000" pitchFamily="2" charset="2"/>
              </a:rPr>
              <a:pPr algn="r" eaLnBrk="1" hangingPunct="1">
                <a:spcBef>
                  <a:spcPct val="0"/>
                </a:spcBef>
                <a:buClrTx/>
              </a:pPr>
              <a:t>7</a:t>
            </a:fld>
            <a:endParaRPr lang="de-DE" altLang="de-DE">
              <a:latin typeface="Wingdings" panose="05000000000000000000" pitchFamily="2" charset="2"/>
            </a:endParaRPr>
          </a:p>
        </p:txBody>
      </p:sp>
      <p:sp>
        <p:nvSpPr>
          <p:cNvPr id="62469" name="Rectangle 2"/>
          <p:cNvSpPr>
            <a:spLocks noGrp="1" noRot="1" noChangeAspect="1" noChangeArrowheads="1" noTextEdit="1"/>
          </p:cNvSpPr>
          <p:nvPr>
            <p:ph type="sldImg"/>
          </p:nvPr>
        </p:nvSpPr>
        <p:spPr>
          <a:ln/>
        </p:spPr>
      </p:sp>
      <p:sp>
        <p:nvSpPr>
          <p:cNvPr id="6247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eaLnBrk="1" hangingPunct="1"/>
            <a:r>
              <a:rPr lang="en-GB" altLang="de-DE" sz="1200" b="1" dirty="0">
                <a:latin typeface="Arial" panose="020B0604020202020204" pitchFamily="34" charset="0"/>
                <a:cs typeface="Arial" panose="020B0604020202020204" pitchFamily="34" charset="0"/>
              </a:rPr>
              <a:t>Humboldt </a:t>
            </a:r>
            <a:r>
              <a:rPr lang="en-GB" altLang="de-DE" sz="1200" dirty="0">
                <a:latin typeface="Arial" panose="020B0604020202020204" pitchFamily="34" charset="0"/>
                <a:cs typeface="Arial" panose="020B0604020202020204" pitchFamily="34" charset="0"/>
              </a:rPr>
              <a:t>and</a:t>
            </a:r>
            <a:r>
              <a:rPr lang="en-GB" altLang="de-DE" sz="1200" b="1" dirty="0">
                <a:latin typeface="Arial" panose="020B0604020202020204" pitchFamily="34" charset="0"/>
                <a:cs typeface="Arial" panose="020B0604020202020204" pitchFamily="34" charset="0"/>
              </a:rPr>
              <a:t> Georg Forster Research Fellowships for postdoctoral researchers</a:t>
            </a:r>
            <a:r>
              <a:rPr lang="en-GB" altLang="de-DE" sz="1200" dirty="0">
                <a:latin typeface="Arial" panose="020B0604020202020204" pitchFamily="34" charset="0"/>
                <a:cs typeface="Arial" panose="020B0604020202020204" pitchFamily="34" charset="0"/>
              </a:rPr>
              <a:t> are the programmes with which the Alexander von Humboldt Foundation enables highly-qualified scientists and scholars from abroad, who are just embarking on their academic careers and who completed their doctorates less than four years ago,</a:t>
            </a:r>
            <a:r>
              <a:rPr lang="en-GB" altLang="de-DE" sz="1200" b="1" dirty="0">
                <a:latin typeface="Arial" panose="020B0604020202020204" pitchFamily="34" charset="0"/>
                <a:cs typeface="Arial" panose="020B0604020202020204" pitchFamily="34" charset="0"/>
              </a:rPr>
              <a:t> </a:t>
            </a:r>
            <a:r>
              <a:rPr lang="en-GB" altLang="de-DE" sz="1200" dirty="0">
                <a:latin typeface="Arial" panose="020B0604020202020204" pitchFamily="34" charset="0"/>
                <a:cs typeface="Arial" panose="020B0604020202020204" pitchFamily="34" charset="0"/>
              </a:rPr>
              <a:t>to spend extended periods working on research (6-24 months) in Germany. </a:t>
            </a:r>
          </a:p>
          <a:p>
            <a:pPr eaLnBrk="1" hangingPunct="1"/>
            <a:r>
              <a:rPr lang="en-GB" altLang="de-DE" sz="1200" b="1" dirty="0">
                <a:latin typeface="Arial" panose="020B0604020202020204" pitchFamily="34" charset="0"/>
                <a:cs typeface="Arial" panose="020B0604020202020204" pitchFamily="34" charset="0"/>
              </a:rPr>
              <a:t>Humboldt </a:t>
            </a:r>
            <a:r>
              <a:rPr lang="en-GB" altLang="de-DE" sz="1200" dirty="0">
                <a:latin typeface="Arial" panose="020B0604020202020204" pitchFamily="34" charset="0"/>
                <a:cs typeface="Arial" panose="020B0604020202020204" pitchFamily="34" charset="0"/>
              </a:rPr>
              <a:t>and</a:t>
            </a:r>
            <a:r>
              <a:rPr lang="en-GB" altLang="de-DE" sz="1200" b="1" dirty="0">
                <a:latin typeface="Arial" panose="020B0604020202020204" pitchFamily="34" charset="0"/>
                <a:cs typeface="Arial" panose="020B0604020202020204" pitchFamily="34" charset="0"/>
              </a:rPr>
              <a:t> Georg Forster Research Fellowships for experienced researchers</a:t>
            </a:r>
            <a:r>
              <a:rPr lang="en-GB" altLang="de-DE" sz="1200" dirty="0">
                <a:latin typeface="Arial" panose="020B0604020202020204" pitchFamily="34" charset="0"/>
                <a:cs typeface="Arial" panose="020B0604020202020204" pitchFamily="34" charset="0"/>
              </a:rPr>
              <a:t> target highly-qualified scientists and scholars from abroad, who completed their doctorates less than twelve years ago, enabling them to spend extended periods working on research (6-18 months; may be divided up into a maximum of three blocks) in Germany.</a:t>
            </a:r>
            <a:endParaRPr lang="de-DE" alt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326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Arial" charset="0"/>
              </a:defRPr>
            </a:lvl1pPr>
            <a:lvl2pPr marL="739775" indent="-282575" defTabSz="919163" eaLnBrk="0" hangingPunct="0">
              <a:spcBef>
                <a:spcPct val="30000"/>
              </a:spcBef>
              <a:buFont typeface="Wingdings" pitchFamily="2" charset="2"/>
              <a:buChar char="§"/>
              <a:defRPr sz="1200">
                <a:solidFill>
                  <a:schemeClr val="tx1"/>
                </a:solidFill>
                <a:latin typeface="Arial" charset="0"/>
              </a:defRPr>
            </a:lvl2pPr>
            <a:lvl3pPr marL="1139825" indent="-225425" defTabSz="919163" eaLnBrk="0" hangingPunct="0">
              <a:spcBef>
                <a:spcPct val="30000"/>
              </a:spcBef>
              <a:buFont typeface="Wingdings" pitchFamily="2" charset="2"/>
              <a:buChar char="§"/>
              <a:defRPr sz="1200">
                <a:solidFill>
                  <a:schemeClr val="tx1"/>
                </a:solidFill>
                <a:latin typeface="Arial" charset="0"/>
              </a:defRPr>
            </a:lvl3pPr>
            <a:lvl4pPr marL="1597025" indent="-225425" defTabSz="919163" eaLnBrk="0" hangingPunct="0">
              <a:spcBef>
                <a:spcPct val="30000"/>
              </a:spcBef>
              <a:buFont typeface="Wingdings" pitchFamily="2" charset="2"/>
              <a:buChar char="§"/>
              <a:defRPr sz="1200">
                <a:solidFill>
                  <a:schemeClr val="tx1"/>
                </a:solidFill>
                <a:latin typeface="Arial" charset="0"/>
              </a:defRPr>
            </a:lvl4pPr>
            <a:lvl5pPr marL="2054225" indent="-225425" defTabSz="919163" eaLnBrk="0" hangingPunct="0">
              <a:spcBef>
                <a:spcPct val="30000"/>
              </a:spcBef>
              <a:buFont typeface="Wingdings" pitchFamily="2" charset="2"/>
              <a:buChar char="§"/>
              <a:defRPr sz="1200">
                <a:solidFill>
                  <a:schemeClr val="tx1"/>
                </a:solidFill>
                <a:latin typeface="Arial" charset="0"/>
              </a:defRPr>
            </a:lvl5pPr>
            <a:lvl6pPr marL="2511425" indent="-225425" defTabSz="919163" eaLnBrk="0" fontAlgn="base" hangingPunct="0">
              <a:spcBef>
                <a:spcPct val="30000"/>
              </a:spcBef>
              <a:spcAft>
                <a:spcPct val="0"/>
              </a:spcAft>
              <a:buFont typeface="Wingdings" pitchFamily="2" charset="2"/>
              <a:buChar char="§"/>
              <a:defRPr sz="1200">
                <a:solidFill>
                  <a:schemeClr val="tx1"/>
                </a:solidFill>
                <a:latin typeface="Arial" charset="0"/>
              </a:defRPr>
            </a:lvl6pPr>
            <a:lvl7pPr marL="2968625" indent="-225425" defTabSz="919163" eaLnBrk="0" fontAlgn="base" hangingPunct="0">
              <a:spcBef>
                <a:spcPct val="30000"/>
              </a:spcBef>
              <a:spcAft>
                <a:spcPct val="0"/>
              </a:spcAft>
              <a:buFont typeface="Wingdings" pitchFamily="2" charset="2"/>
              <a:buChar char="§"/>
              <a:defRPr sz="1200">
                <a:solidFill>
                  <a:schemeClr val="tx1"/>
                </a:solidFill>
                <a:latin typeface="Arial" charset="0"/>
              </a:defRPr>
            </a:lvl7pPr>
            <a:lvl8pPr marL="3425825" indent="-225425" defTabSz="919163" eaLnBrk="0" fontAlgn="base" hangingPunct="0">
              <a:spcBef>
                <a:spcPct val="30000"/>
              </a:spcBef>
              <a:spcAft>
                <a:spcPct val="0"/>
              </a:spcAft>
              <a:buFont typeface="Wingdings" pitchFamily="2" charset="2"/>
              <a:buChar char="§"/>
              <a:defRPr sz="1200">
                <a:solidFill>
                  <a:schemeClr val="tx1"/>
                </a:solidFill>
                <a:latin typeface="Arial" charset="0"/>
              </a:defRPr>
            </a:lvl8pPr>
            <a:lvl9pPr marL="3883025" indent="-225425" defTabSz="919163" eaLnBrk="0" fontAlgn="base" hangingPunct="0">
              <a:spcBef>
                <a:spcPct val="30000"/>
              </a:spcBef>
              <a:spcAft>
                <a:spcPct val="0"/>
              </a:spcAft>
              <a:buFont typeface="Wingdings" pitchFamily="2" charset="2"/>
              <a:buChar char="§"/>
              <a:defRPr sz="1200">
                <a:solidFill>
                  <a:schemeClr val="tx1"/>
                </a:solidFill>
                <a:latin typeface="Arial" charset="0"/>
              </a:defRPr>
            </a:lvl9pPr>
          </a:lstStyle>
          <a:p>
            <a:pPr eaLnBrk="1" hangingPunct="1">
              <a:spcBef>
                <a:spcPct val="0"/>
              </a:spcBef>
              <a:buClr>
                <a:srgbClr val="1F497D"/>
              </a:buClr>
            </a:pPr>
            <a:fld id="{0A8956F7-0DEE-49EE-8672-D16DC8B7DFB7}" type="slidenum">
              <a:rPr lang="de-DE" altLang="de-DE" sz="1100" smtClean="0">
                <a:solidFill>
                  <a:srgbClr val="000000"/>
                </a:solidFill>
              </a:rPr>
              <a:pPr eaLnBrk="1" hangingPunct="1">
                <a:spcBef>
                  <a:spcPct val="0"/>
                </a:spcBef>
                <a:buClr>
                  <a:srgbClr val="1F497D"/>
                </a:buClr>
              </a:pPr>
              <a:t>8</a:t>
            </a:fld>
            <a:endParaRPr lang="de-DE" altLang="de-DE" sz="1100" smtClean="0">
              <a:solidFill>
                <a:srgbClr val="000000"/>
              </a:solidFill>
            </a:endParaRPr>
          </a:p>
        </p:txBody>
      </p:sp>
      <p:sp>
        <p:nvSpPr>
          <p:cNvPr id="81923" name="Rectangle 7"/>
          <p:cNvSpPr txBox="1">
            <a:spLocks noGrp="1" noChangeArrowheads="1"/>
          </p:cNvSpPr>
          <p:nvPr/>
        </p:nvSpPr>
        <p:spPr bwMode="auto">
          <a:xfrm>
            <a:off x="3849899" y="9429989"/>
            <a:ext cx="2946189" cy="49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2" tIns="45698" rIns="91402" bIns="45698" anchor="b"/>
          <a:lstStyle>
            <a:lvl1pPr eaLnBrk="0" hangingPunct="0">
              <a:spcBef>
                <a:spcPct val="30000"/>
              </a:spcBef>
              <a:defRPr sz="1200">
                <a:solidFill>
                  <a:schemeClr val="tx1"/>
                </a:solidFill>
                <a:latin typeface="Arial" charset="0"/>
              </a:defRPr>
            </a:lvl1pPr>
            <a:lvl2pPr marL="742950" indent="-285750" eaLnBrk="0" hangingPunct="0">
              <a:spcBef>
                <a:spcPct val="30000"/>
              </a:spcBef>
              <a:buFont typeface="Wingdings" pitchFamily="2" charset="2"/>
              <a:buChar char="§"/>
              <a:defRPr sz="1200">
                <a:solidFill>
                  <a:schemeClr val="tx1"/>
                </a:solidFill>
                <a:latin typeface="Arial" charset="0"/>
              </a:defRPr>
            </a:lvl2pPr>
            <a:lvl3pPr marL="1143000" indent="-228600" eaLnBrk="0" hangingPunct="0">
              <a:spcBef>
                <a:spcPct val="30000"/>
              </a:spcBef>
              <a:buFont typeface="Wingdings" pitchFamily="2" charset="2"/>
              <a:buChar char="§"/>
              <a:defRPr sz="1200">
                <a:solidFill>
                  <a:schemeClr val="tx1"/>
                </a:solidFill>
                <a:latin typeface="Arial" charset="0"/>
              </a:defRPr>
            </a:lvl3pPr>
            <a:lvl4pPr marL="1600200" indent="-228600" eaLnBrk="0" hangingPunct="0">
              <a:spcBef>
                <a:spcPct val="30000"/>
              </a:spcBef>
              <a:buFont typeface="Wingdings" pitchFamily="2" charset="2"/>
              <a:buChar char="§"/>
              <a:defRPr sz="1200">
                <a:solidFill>
                  <a:schemeClr val="tx1"/>
                </a:solidFill>
                <a:latin typeface="Arial" charset="0"/>
              </a:defRPr>
            </a:lvl4pPr>
            <a:lvl5pPr marL="2057400" indent="-228600" eaLnBrk="0" hangingPunct="0">
              <a:spcBef>
                <a:spcPct val="30000"/>
              </a:spcBef>
              <a:buFont typeface="Wingdings" pitchFamily="2" charset="2"/>
              <a:buChar char="§"/>
              <a:defRPr sz="1200">
                <a:solidFill>
                  <a:schemeClr val="tx1"/>
                </a:solidFill>
                <a:latin typeface="Arial" charset="0"/>
              </a:defRPr>
            </a:lvl5pPr>
            <a:lvl6pPr marL="2514600" indent="-228600" eaLnBrk="0" fontAlgn="base" hangingPunct="0">
              <a:spcBef>
                <a:spcPct val="30000"/>
              </a:spcBef>
              <a:spcAft>
                <a:spcPct val="0"/>
              </a:spcAft>
              <a:buFont typeface="Wingdings" pitchFamily="2" charset="2"/>
              <a:buChar char="§"/>
              <a:defRPr sz="1200">
                <a:solidFill>
                  <a:schemeClr val="tx1"/>
                </a:solidFill>
                <a:latin typeface="Arial" charset="0"/>
              </a:defRPr>
            </a:lvl6pPr>
            <a:lvl7pPr marL="2971800" indent="-228600" eaLnBrk="0" fontAlgn="base" hangingPunct="0">
              <a:spcBef>
                <a:spcPct val="30000"/>
              </a:spcBef>
              <a:spcAft>
                <a:spcPct val="0"/>
              </a:spcAft>
              <a:buFont typeface="Wingdings" pitchFamily="2" charset="2"/>
              <a:buChar char="§"/>
              <a:defRPr sz="1200">
                <a:solidFill>
                  <a:schemeClr val="tx1"/>
                </a:solidFill>
                <a:latin typeface="Arial" charset="0"/>
              </a:defRPr>
            </a:lvl7pPr>
            <a:lvl8pPr marL="3429000" indent="-228600" eaLnBrk="0" fontAlgn="base" hangingPunct="0">
              <a:spcBef>
                <a:spcPct val="30000"/>
              </a:spcBef>
              <a:spcAft>
                <a:spcPct val="0"/>
              </a:spcAft>
              <a:buFont typeface="Wingdings" pitchFamily="2" charset="2"/>
              <a:buChar char="§"/>
              <a:defRPr sz="1200">
                <a:solidFill>
                  <a:schemeClr val="tx1"/>
                </a:solidFill>
                <a:latin typeface="Arial" charset="0"/>
              </a:defRPr>
            </a:lvl8pPr>
            <a:lvl9pPr marL="3886200" indent="-228600" eaLnBrk="0" fontAlgn="base" hangingPunct="0">
              <a:spcBef>
                <a:spcPct val="30000"/>
              </a:spcBef>
              <a:spcAft>
                <a:spcPct val="0"/>
              </a:spcAft>
              <a:buFont typeface="Wingdings" pitchFamily="2" charset="2"/>
              <a:buChar char="§"/>
              <a:defRPr sz="1200">
                <a:solidFill>
                  <a:schemeClr val="tx1"/>
                </a:solidFill>
                <a:latin typeface="Arial" charset="0"/>
              </a:defRPr>
            </a:lvl9pPr>
          </a:lstStyle>
          <a:p>
            <a:pPr algn="r" eaLnBrk="1" hangingPunct="1">
              <a:spcBef>
                <a:spcPct val="0"/>
              </a:spcBef>
            </a:pPr>
            <a:fld id="{42D1E392-0976-41B2-958F-8B09D3583AB6}" type="slidenum">
              <a:rPr lang="de-DE" altLang="de-DE">
                <a:solidFill>
                  <a:srgbClr val="000000"/>
                </a:solidFill>
              </a:rPr>
              <a:pPr algn="r" eaLnBrk="1" hangingPunct="1">
                <a:spcBef>
                  <a:spcPct val="0"/>
                </a:spcBef>
              </a:pPr>
              <a:t>8</a:t>
            </a:fld>
            <a:endParaRPr lang="de-DE" altLang="de-DE">
              <a:solidFill>
                <a:srgbClr val="000000"/>
              </a:solidFill>
            </a:endParaRPr>
          </a:p>
        </p:txBody>
      </p:sp>
      <p:sp>
        <p:nvSpPr>
          <p:cNvPr id="81924" name="Rectangle 7"/>
          <p:cNvSpPr txBox="1">
            <a:spLocks noGrp="1" noChangeArrowheads="1"/>
          </p:cNvSpPr>
          <p:nvPr/>
        </p:nvSpPr>
        <p:spPr bwMode="auto">
          <a:xfrm>
            <a:off x="5187198" y="9431576"/>
            <a:ext cx="1068887" cy="30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698" rIns="0" bIns="45698" anchor="b"/>
          <a:lstStyle>
            <a:lvl1pPr eaLnBrk="0" hangingPunct="0">
              <a:spcBef>
                <a:spcPct val="30000"/>
              </a:spcBef>
              <a:defRPr sz="1200">
                <a:solidFill>
                  <a:schemeClr val="tx1"/>
                </a:solidFill>
                <a:latin typeface="Arial" charset="0"/>
              </a:defRPr>
            </a:lvl1pPr>
            <a:lvl2pPr marL="742950" indent="-285750" eaLnBrk="0" hangingPunct="0">
              <a:spcBef>
                <a:spcPct val="30000"/>
              </a:spcBef>
              <a:buFont typeface="Wingdings" pitchFamily="2" charset="2"/>
              <a:buChar char="§"/>
              <a:defRPr sz="1200">
                <a:solidFill>
                  <a:schemeClr val="tx1"/>
                </a:solidFill>
                <a:latin typeface="Arial" charset="0"/>
              </a:defRPr>
            </a:lvl2pPr>
            <a:lvl3pPr marL="1143000" indent="-228600" eaLnBrk="0" hangingPunct="0">
              <a:spcBef>
                <a:spcPct val="30000"/>
              </a:spcBef>
              <a:buFont typeface="Wingdings" pitchFamily="2" charset="2"/>
              <a:buChar char="§"/>
              <a:defRPr sz="1200">
                <a:solidFill>
                  <a:schemeClr val="tx1"/>
                </a:solidFill>
                <a:latin typeface="Arial" charset="0"/>
              </a:defRPr>
            </a:lvl3pPr>
            <a:lvl4pPr marL="1600200" indent="-228600" eaLnBrk="0" hangingPunct="0">
              <a:spcBef>
                <a:spcPct val="30000"/>
              </a:spcBef>
              <a:buFont typeface="Wingdings" pitchFamily="2" charset="2"/>
              <a:buChar char="§"/>
              <a:defRPr sz="1200">
                <a:solidFill>
                  <a:schemeClr val="tx1"/>
                </a:solidFill>
                <a:latin typeface="Arial" charset="0"/>
              </a:defRPr>
            </a:lvl4pPr>
            <a:lvl5pPr marL="2057400" indent="-228600" eaLnBrk="0" hangingPunct="0">
              <a:spcBef>
                <a:spcPct val="30000"/>
              </a:spcBef>
              <a:buFont typeface="Wingdings" pitchFamily="2" charset="2"/>
              <a:buChar char="§"/>
              <a:defRPr sz="1200">
                <a:solidFill>
                  <a:schemeClr val="tx1"/>
                </a:solidFill>
                <a:latin typeface="Arial" charset="0"/>
              </a:defRPr>
            </a:lvl5pPr>
            <a:lvl6pPr marL="2514600" indent="-228600" eaLnBrk="0" fontAlgn="base" hangingPunct="0">
              <a:spcBef>
                <a:spcPct val="30000"/>
              </a:spcBef>
              <a:spcAft>
                <a:spcPct val="0"/>
              </a:spcAft>
              <a:buFont typeface="Wingdings" pitchFamily="2" charset="2"/>
              <a:buChar char="§"/>
              <a:defRPr sz="1200">
                <a:solidFill>
                  <a:schemeClr val="tx1"/>
                </a:solidFill>
                <a:latin typeface="Arial" charset="0"/>
              </a:defRPr>
            </a:lvl6pPr>
            <a:lvl7pPr marL="2971800" indent="-228600" eaLnBrk="0" fontAlgn="base" hangingPunct="0">
              <a:spcBef>
                <a:spcPct val="30000"/>
              </a:spcBef>
              <a:spcAft>
                <a:spcPct val="0"/>
              </a:spcAft>
              <a:buFont typeface="Wingdings" pitchFamily="2" charset="2"/>
              <a:buChar char="§"/>
              <a:defRPr sz="1200">
                <a:solidFill>
                  <a:schemeClr val="tx1"/>
                </a:solidFill>
                <a:latin typeface="Arial" charset="0"/>
              </a:defRPr>
            </a:lvl7pPr>
            <a:lvl8pPr marL="3429000" indent="-228600" eaLnBrk="0" fontAlgn="base" hangingPunct="0">
              <a:spcBef>
                <a:spcPct val="30000"/>
              </a:spcBef>
              <a:spcAft>
                <a:spcPct val="0"/>
              </a:spcAft>
              <a:buFont typeface="Wingdings" pitchFamily="2" charset="2"/>
              <a:buChar char="§"/>
              <a:defRPr sz="1200">
                <a:solidFill>
                  <a:schemeClr val="tx1"/>
                </a:solidFill>
                <a:latin typeface="Arial" charset="0"/>
              </a:defRPr>
            </a:lvl8pPr>
            <a:lvl9pPr marL="3886200" indent="-228600" eaLnBrk="0" fontAlgn="base" hangingPunct="0">
              <a:spcBef>
                <a:spcPct val="30000"/>
              </a:spcBef>
              <a:spcAft>
                <a:spcPct val="0"/>
              </a:spcAft>
              <a:buFont typeface="Wingdings" pitchFamily="2" charset="2"/>
              <a:buChar char="§"/>
              <a:defRPr sz="1200">
                <a:solidFill>
                  <a:schemeClr val="tx1"/>
                </a:solidFill>
                <a:latin typeface="Arial" charset="0"/>
              </a:defRPr>
            </a:lvl9pPr>
          </a:lstStyle>
          <a:p>
            <a:pPr algn="r" eaLnBrk="1" hangingPunct="1">
              <a:spcBef>
                <a:spcPct val="0"/>
              </a:spcBef>
            </a:pPr>
            <a:fld id="{ACE11270-1217-4261-983B-93F38E6032E7}" type="slidenum">
              <a:rPr lang="de-DE" altLang="de-DE">
                <a:solidFill>
                  <a:srgbClr val="000000"/>
                </a:solidFill>
                <a:latin typeface="Wingdings" pitchFamily="2" charset="2"/>
              </a:rPr>
              <a:pPr algn="r" eaLnBrk="1" hangingPunct="1">
                <a:spcBef>
                  <a:spcPct val="0"/>
                </a:spcBef>
              </a:pPr>
              <a:t>8</a:t>
            </a:fld>
            <a:endParaRPr lang="de-DE" altLang="de-DE">
              <a:solidFill>
                <a:srgbClr val="000000"/>
              </a:solidFill>
              <a:latin typeface="Wingdings" pitchFamily="2" charset="2"/>
            </a:endParaRPr>
          </a:p>
        </p:txBody>
      </p:sp>
      <p:sp>
        <p:nvSpPr>
          <p:cNvPr id="81925" name="Rectangle 2"/>
          <p:cNvSpPr>
            <a:spLocks noGrp="1" noRot="1" noChangeAspect="1" noChangeArrowheads="1" noTextEdit="1"/>
          </p:cNvSpPr>
          <p:nvPr>
            <p:ph type="sldImg"/>
          </p:nvPr>
        </p:nvSpPr>
        <p:spPr>
          <a:ln/>
        </p:spPr>
      </p:sp>
      <p:sp>
        <p:nvSpPr>
          <p:cNvPr id="81926" name="Rectangle 3"/>
          <p:cNvSpPr>
            <a:spLocks noGrp="1" noChangeArrowheads="1"/>
          </p:cNvSpPr>
          <p:nvPr>
            <p:ph type="body" idx="1"/>
          </p:nvPr>
        </p:nvSpPr>
        <p:spPr>
          <a:xfrm>
            <a:off x="541592" y="4806233"/>
            <a:ext cx="5714494" cy="43762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3937"/>
          <a:lstStyle/>
          <a:p>
            <a:pPr marL="0" marR="0" indent="0" algn="l" defTabSz="914400" rtl="0" eaLnBrk="1" fontAlgn="base" latinLnBrk="0" hangingPunct="1">
              <a:lnSpc>
                <a:spcPct val="100000"/>
              </a:lnSpc>
              <a:spcBef>
                <a:spcPct val="0"/>
              </a:spcBef>
              <a:spcAft>
                <a:spcPct val="0"/>
              </a:spcAft>
              <a:buClrTx/>
              <a:buSzTx/>
              <a:buFontTx/>
              <a:buNone/>
              <a:tabLst/>
              <a:defRPr/>
            </a:pPr>
            <a:r>
              <a:rPr lang="en-GB" altLang="de-DE" dirty="0" smtClean="0"/>
              <a:t>The Alexander von Humboldt Foundation offers a number of research awards. Self nominations are not possible (with the exception of the </a:t>
            </a:r>
            <a:r>
              <a:rPr lang="en-GB" altLang="de-DE" dirty="0" err="1" smtClean="0"/>
              <a:t>Sofja</a:t>
            </a:r>
            <a:r>
              <a:rPr lang="en-GB" altLang="de-DE" dirty="0" smtClean="0"/>
              <a:t> </a:t>
            </a:r>
            <a:r>
              <a:rPr lang="en-GB" altLang="de-DE" dirty="0" err="1" smtClean="0"/>
              <a:t>Kovalevskaja</a:t>
            </a:r>
            <a:r>
              <a:rPr lang="en-GB" altLang="de-DE" dirty="0" smtClean="0"/>
              <a:t> Award). Rather, academics in Germany are required to nominate foreign colleagues within their disciplines for these research awards.</a:t>
            </a:r>
          </a:p>
          <a:p>
            <a:pPr eaLnBrk="1" hangingPunct="1">
              <a:spcBef>
                <a:spcPct val="0"/>
              </a:spcBef>
            </a:pPr>
            <a:r>
              <a:rPr lang="en-GB" altLang="de-DE" dirty="0" smtClean="0"/>
              <a:t>In addition to the </a:t>
            </a:r>
            <a:r>
              <a:rPr lang="en-GB" altLang="de-DE" b="1" dirty="0" smtClean="0"/>
              <a:t>Humboldt Research Award </a:t>
            </a:r>
            <a:r>
              <a:rPr lang="en-GB" altLang="de-DE" dirty="0" smtClean="0"/>
              <a:t>for outstanding scientists and scholars from all disciplines from abroad, the Alexander von Humboldt Foundation also grants the </a:t>
            </a:r>
            <a:r>
              <a:rPr lang="en-GB" altLang="de-DE" b="1" dirty="0" smtClean="0"/>
              <a:t>Friedrich Wilhelm Bessel Research Award </a:t>
            </a:r>
            <a:r>
              <a:rPr lang="en-GB" altLang="de-DE" dirty="0" smtClean="0"/>
              <a:t>to top-flight academics from abroad, who completed their doctorates less than 18 years ago.</a:t>
            </a:r>
          </a:p>
          <a:p>
            <a:pPr eaLnBrk="1" hangingPunct="1">
              <a:spcBef>
                <a:spcPct val="0"/>
              </a:spcBef>
            </a:pPr>
            <a:r>
              <a:rPr lang="en-GB" altLang="de-DE" dirty="0" smtClean="0"/>
              <a:t>Highly respected foreign academics in the humanities and social sciences can be nominated for the </a:t>
            </a:r>
            <a:r>
              <a:rPr lang="en-GB" altLang="de-DE" b="1" dirty="0" err="1" smtClean="0"/>
              <a:t>Reimar</a:t>
            </a:r>
            <a:r>
              <a:rPr lang="en-GB" altLang="de-DE" b="1" dirty="0" smtClean="0"/>
              <a:t> </a:t>
            </a:r>
            <a:r>
              <a:rPr lang="en-GB" altLang="de-DE" b="1" dirty="0" err="1" smtClean="0"/>
              <a:t>Lüst</a:t>
            </a:r>
            <a:r>
              <a:rPr lang="en-GB" altLang="de-DE" b="1" dirty="0" smtClean="0"/>
              <a:t> Award</a:t>
            </a:r>
            <a:r>
              <a:rPr lang="en-GB" altLang="de-DE" dirty="0" smtClean="0"/>
              <a:t> for International Scholarly and Cultural Exchange. Additionally, science managers from all disciplines may be nominated for their interdisciplinary contribution to promoting cultural and academic relations between Germany and their own country. </a:t>
            </a:r>
          </a:p>
          <a:p>
            <a:pPr eaLnBrk="1" hangingPunct="1">
              <a:spcBef>
                <a:spcPct val="0"/>
              </a:spcBef>
            </a:pPr>
            <a:r>
              <a:rPr lang="en-GB" altLang="de-DE" dirty="0" smtClean="0"/>
              <a:t>The </a:t>
            </a:r>
            <a:r>
              <a:rPr lang="en-GB" altLang="de-DE" b="1" dirty="0" smtClean="0"/>
              <a:t>Konrad Adenauer Research Award </a:t>
            </a:r>
            <a:r>
              <a:rPr lang="en-GB" altLang="de-DE" dirty="0" smtClean="0"/>
              <a:t>promotes academic relations between Canada and the Federal Republic of Germany and is awarded annually to an internationally recognised Canadian humanities scholar. </a:t>
            </a:r>
          </a:p>
          <a:p>
            <a:pPr eaLnBrk="1" hangingPunct="1">
              <a:spcBef>
                <a:spcPct val="0"/>
              </a:spcBef>
            </a:pPr>
            <a:r>
              <a:rPr lang="en-GB" altLang="de-DE" dirty="0" smtClean="0"/>
              <a:t>The </a:t>
            </a:r>
            <a:r>
              <a:rPr lang="en-GB" altLang="de-DE" b="1" dirty="0" smtClean="0"/>
              <a:t>Phillip Franz von </a:t>
            </a:r>
            <a:r>
              <a:rPr lang="en-GB" altLang="de-DE" b="1" dirty="0" err="1" smtClean="0"/>
              <a:t>Siebold</a:t>
            </a:r>
            <a:r>
              <a:rPr lang="en-GB" altLang="de-DE" b="1" dirty="0" smtClean="0"/>
              <a:t> Award </a:t>
            </a:r>
            <a:r>
              <a:rPr lang="en-GB" altLang="de-DE" dirty="0" smtClean="0"/>
              <a:t>is granted annually to a Japanese academic for outstanding services to enhancing mutual understanding of culture and society in Germany and Japan.</a:t>
            </a:r>
          </a:p>
          <a:p>
            <a:pPr eaLnBrk="1" hangingPunct="1">
              <a:spcBef>
                <a:spcPct val="0"/>
              </a:spcBef>
            </a:pPr>
            <a:r>
              <a:rPr lang="en-GB" altLang="de-DE" dirty="0" smtClean="0"/>
              <a:t>Every year, the Alexander von Humboldt Foundation grants up to five </a:t>
            </a:r>
            <a:r>
              <a:rPr lang="en-GB" altLang="de-DE" b="1" dirty="0" smtClean="0"/>
              <a:t>Anneliese Maier Research Awards</a:t>
            </a:r>
            <a:r>
              <a:rPr lang="en-GB" altLang="de-DE" dirty="0" smtClean="0"/>
              <a:t> funded by the Federal Ministry of Education and Research to internationally established researchers from abroad in all fields of the humanities, social science, cultural science, law and economics.</a:t>
            </a:r>
          </a:p>
          <a:p>
            <a:pPr eaLnBrk="1" hangingPunct="1">
              <a:spcBef>
                <a:spcPct val="0"/>
              </a:spcBef>
            </a:pPr>
            <a:r>
              <a:rPr lang="en-GB" altLang="de-DE" dirty="0" smtClean="0"/>
              <a:t>The</a:t>
            </a:r>
            <a:r>
              <a:rPr lang="en-GB" altLang="de-DE" b="1" dirty="0" smtClean="0"/>
              <a:t> Max Planck Research Award </a:t>
            </a:r>
            <a:r>
              <a:rPr lang="en-GB" altLang="de-DE" dirty="0" smtClean="0"/>
              <a:t>(joint research award of the Alexander von Humboldt Foundation and the Max Planck Society)</a:t>
            </a:r>
            <a:r>
              <a:rPr lang="en-GB" altLang="de-DE" b="1" dirty="0" smtClean="0"/>
              <a:t> </a:t>
            </a:r>
            <a:r>
              <a:rPr lang="en-GB" altLang="de-DE" dirty="0" smtClean="0"/>
              <a:t>is announced on an annually-alternating basis for areas within science and engineering, life sciences and the humanities.</a:t>
            </a:r>
          </a:p>
          <a:p>
            <a:pPr eaLnBrk="1" hangingPunct="1">
              <a:spcBef>
                <a:spcPct val="0"/>
              </a:spcBef>
            </a:pPr>
            <a:r>
              <a:rPr lang="en-GB" altLang="de-DE" dirty="0" smtClean="0"/>
              <a:t>Successful top-rank junior researchers from abroad, who have completed their doctorate with distinction in the last six years, are eligible to apply for the </a:t>
            </a:r>
            <a:r>
              <a:rPr lang="en-GB" altLang="de-DE" b="1" dirty="0" err="1" smtClean="0"/>
              <a:t>Sofja</a:t>
            </a:r>
            <a:r>
              <a:rPr lang="en-GB" altLang="de-DE" b="1" dirty="0" smtClean="0"/>
              <a:t> </a:t>
            </a:r>
            <a:r>
              <a:rPr lang="en-GB" altLang="de-DE" b="1" dirty="0" err="1" smtClean="0"/>
              <a:t>Kovalevskaja</a:t>
            </a:r>
            <a:r>
              <a:rPr lang="en-GB" altLang="de-DE" b="1" dirty="0" smtClean="0"/>
              <a:t> Award</a:t>
            </a:r>
            <a:r>
              <a:rPr lang="en-GB" altLang="de-DE" dirty="0" smtClean="0"/>
              <a:t>. Award winners may spend five years building up working groups and working on a high-profile, innovative research project of their own choice at a German research institution they have selected themselves.</a:t>
            </a:r>
          </a:p>
          <a:p>
            <a:pPr eaLnBrk="1" hangingPunct="1">
              <a:spcBef>
                <a:spcPct val="0"/>
              </a:spcBef>
            </a:pPr>
            <a:r>
              <a:rPr lang="en-GB" altLang="de-DE" dirty="0" smtClean="0"/>
              <a:t>The </a:t>
            </a:r>
            <a:r>
              <a:rPr lang="en-GB" altLang="de-DE" b="1" dirty="0" smtClean="0"/>
              <a:t>Alexander von Humboldt Professorship</a:t>
            </a:r>
            <a:r>
              <a:rPr lang="en-GB" altLang="de-DE" dirty="0" smtClean="0"/>
              <a:t> enables leading global academics from abroad to undertake longer term pioneering research at universities and research centres in Germany.</a:t>
            </a:r>
          </a:p>
          <a:p>
            <a:pPr eaLnBrk="1" hangingPunct="1">
              <a:spcBef>
                <a:spcPct val="0"/>
              </a:spcBef>
            </a:pPr>
            <a:endParaRPr lang="en-GB" altLang="de-DE"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fld id="{D49255D4-285E-45A5-B31E-0D3BF90C4495}" type="slidenum">
              <a:rPr lang="de-DE" altLang="de-DE"/>
              <a:pPr eaLnBrk="1" hangingPunct="1"/>
              <a:t>9</a:t>
            </a:fld>
            <a:endParaRPr lang="de-DE" altLang="de-DE"/>
          </a:p>
        </p:txBody>
      </p:sp>
      <p:sp>
        <p:nvSpPr>
          <p:cNvPr id="62467"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pPr>
            <a:fld id="{2D85CF87-8B00-4BC3-B358-DA7FD29CAAF9}" type="slidenum">
              <a:rPr lang="de-DE" altLang="de-DE"/>
              <a:pPr algn="r" eaLnBrk="1" hangingPunct="1">
                <a:spcBef>
                  <a:spcPct val="0"/>
                </a:spcBef>
                <a:buClrTx/>
              </a:pPr>
              <a:t>9</a:t>
            </a:fld>
            <a:endParaRPr lang="de-DE" altLang="de-DE"/>
          </a:p>
        </p:txBody>
      </p:sp>
      <p:sp>
        <p:nvSpPr>
          <p:cNvPr id="62468" name="Rectangle 7"/>
          <p:cNvSpPr txBox="1">
            <a:spLocks noGrp="1" noChangeArrowheads="1"/>
          </p:cNvSpPr>
          <p:nvPr/>
        </p:nvSpPr>
        <p:spPr bwMode="auto">
          <a:xfrm>
            <a:off x="5232400" y="8686800"/>
            <a:ext cx="1079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b"/>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buClrTx/>
            </a:pPr>
            <a:fld id="{E9658F77-097C-4806-86B9-7B2B1E50D006}" type="slidenum">
              <a:rPr lang="de-DE" altLang="de-DE">
                <a:latin typeface="Wingdings" panose="05000000000000000000" pitchFamily="2" charset="2"/>
              </a:rPr>
              <a:pPr algn="r" eaLnBrk="1" hangingPunct="1">
                <a:spcBef>
                  <a:spcPct val="0"/>
                </a:spcBef>
                <a:buClrTx/>
              </a:pPr>
              <a:t>9</a:t>
            </a:fld>
            <a:endParaRPr lang="de-DE" altLang="de-DE">
              <a:latin typeface="Wingdings" panose="05000000000000000000" pitchFamily="2" charset="2"/>
            </a:endParaRPr>
          </a:p>
        </p:txBody>
      </p:sp>
      <p:sp>
        <p:nvSpPr>
          <p:cNvPr id="62469" name="Rectangle 2"/>
          <p:cNvSpPr>
            <a:spLocks noGrp="1" noRot="1" noChangeAspect="1" noChangeArrowheads="1" noTextEdit="1"/>
          </p:cNvSpPr>
          <p:nvPr>
            <p:ph type="sldImg"/>
          </p:nvPr>
        </p:nvSpPr>
        <p:spPr>
          <a:ln/>
        </p:spPr>
      </p:sp>
      <p:sp>
        <p:nvSpPr>
          <p:cNvPr id="6247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44000"/>
          <a:lstStyle/>
          <a:p>
            <a:pPr marL="0" indent="0">
              <a:buFontTx/>
              <a:buNone/>
            </a:pPr>
            <a:r>
              <a:rPr lang="de-DE" altLang="de-DE" baseline="0" dirty="0" err="1" smtClean="0"/>
              <a:t>Between</a:t>
            </a:r>
            <a:r>
              <a:rPr lang="de-DE" altLang="de-DE" baseline="0" dirty="0" smtClean="0"/>
              <a:t> 1953 </a:t>
            </a:r>
            <a:r>
              <a:rPr lang="de-DE" altLang="de-DE" baseline="0" dirty="0" err="1" smtClean="0"/>
              <a:t>and</a:t>
            </a:r>
            <a:r>
              <a:rPr lang="de-DE" altLang="de-DE" baseline="0" dirty="0" smtClean="0"/>
              <a:t> 2016, </a:t>
            </a:r>
            <a:r>
              <a:rPr lang="de-DE" altLang="de-DE" baseline="0" dirty="0" err="1" smtClean="0"/>
              <a:t>we</a:t>
            </a:r>
            <a:r>
              <a:rPr lang="de-DE" altLang="de-DE" baseline="0" dirty="0" smtClean="0"/>
              <a:t> </a:t>
            </a:r>
            <a:r>
              <a:rPr lang="de-DE" altLang="de-DE" baseline="0" dirty="0" err="1" smtClean="0"/>
              <a:t>have</a:t>
            </a:r>
            <a:r>
              <a:rPr lang="de-DE" altLang="de-DE" baseline="0" dirty="0" smtClean="0"/>
              <a:t> </a:t>
            </a:r>
            <a:r>
              <a:rPr lang="de-DE" altLang="de-DE" baseline="0" dirty="0" err="1" smtClean="0"/>
              <a:t>sponsored</a:t>
            </a:r>
            <a:r>
              <a:rPr lang="de-DE" altLang="de-DE" baseline="0" dirty="0" smtClean="0"/>
              <a:t> 959 British </a:t>
            </a:r>
            <a:r>
              <a:rPr lang="de-DE" altLang="de-DE" baseline="0" dirty="0" err="1" smtClean="0"/>
              <a:t>Humboldtians</a:t>
            </a:r>
            <a:r>
              <a:rPr lang="de-DE" altLang="de-DE" baseline="0" dirty="0" smtClean="0"/>
              <a:t>. </a:t>
            </a:r>
            <a:r>
              <a:rPr lang="de-DE" altLang="de-DE" baseline="0" dirty="0" err="1" smtClean="0"/>
              <a:t>Among</a:t>
            </a:r>
            <a:r>
              <a:rPr lang="de-DE" altLang="de-DE" baseline="0" dirty="0" smtClean="0"/>
              <a:t> </a:t>
            </a:r>
            <a:r>
              <a:rPr lang="de-DE" altLang="de-DE" baseline="0" dirty="0" err="1" smtClean="0"/>
              <a:t>these</a:t>
            </a:r>
            <a:r>
              <a:rPr lang="de-DE" altLang="de-DE" baseline="0" dirty="0" smtClean="0"/>
              <a:t>, </a:t>
            </a:r>
            <a:r>
              <a:rPr lang="de-DE" altLang="de-DE" baseline="0" dirty="0" err="1" smtClean="0"/>
              <a:t>there</a:t>
            </a:r>
            <a:r>
              <a:rPr lang="de-DE" altLang="de-DE" baseline="0" dirty="0" smtClean="0"/>
              <a:t> </a:t>
            </a:r>
            <a:r>
              <a:rPr lang="de-DE" altLang="de-DE" baseline="0" dirty="0" err="1" smtClean="0"/>
              <a:t>are</a:t>
            </a:r>
            <a:r>
              <a:rPr lang="de-DE" altLang="de-DE" baseline="0" dirty="0" smtClean="0"/>
              <a:t> 814</a:t>
            </a:r>
            <a:r>
              <a:rPr lang="de-DE" altLang="de-DE" dirty="0" smtClean="0"/>
              <a:t> </a:t>
            </a:r>
            <a:r>
              <a:rPr lang="de-DE" altLang="de-DE" dirty="0" err="1" smtClean="0"/>
              <a:t>research</a:t>
            </a:r>
            <a:r>
              <a:rPr lang="de-DE" altLang="de-DE" dirty="0" smtClean="0"/>
              <a:t> </a:t>
            </a:r>
            <a:r>
              <a:rPr lang="de-DE" altLang="de-DE" dirty="0" err="1" smtClean="0"/>
              <a:t>fellows</a:t>
            </a:r>
            <a:r>
              <a:rPr lang="de-DE" altLang="de-DE" dirty="0" smtClean="0"/>
              <a:t> </a:t>
            </a:r>
            <a:r>
              <a:rPr lang="de-DE" altLang="de-DE" dirty="0" err="1" smtClean="0"/>
              <a:t>and</a:t>
            </a:r>
            <a:r>
              <a:rPr lang="de-DE" altLang="de-DE" dirty="0" smtClean="0"/>
              <a:t> 145  </a:t>
            </a:r>
            <a:r>
              <a:rPr lang="de-DE" altLang="de-DE" dirty="0" err="1" smtClean="0"/>
              <a:t>award</a:t>
            </a:r>
            <a:r>
              <a:rPr lang="de-DE" altLang="de-DE" dirty="0" smtClean="0"/>
              <a:t> </a:t>
            </a:r>
            <a:r>
              <a:rPr lang="de-DE" altLang="de-DE" dirty="0" err="1" smtClean="0"/>
              <a:t>winners</a:t>
            </a:r>
            <a:r>
              <a:rPr lang="de-DE" altLang="de-DE" dirty="0" smtClean="0"/>
              <a:t>. The </a:t>
            </a:r>
            <a:r>
              <a:rPr lang="de-DE" altLang="de-DE" dirty="0" err="1" smtClean="0"/>
              <a:t>chart</a:t>
            </a:r>
            <a:r>
              <a:rPr lang="de-DE" altLang="de-DE" dirty="0" smtClean="0"/>
              <a:t> also </a:t>
            </a:r>
            <a:r>
              <a:rPr lang="de-DE" altLang="de-DE" dirty="0" err="1" smtClean="0"/>
              <a:t>shows</a:t>
            </a:r>
            <a:r>
              <a:rPr lang="de-DE" altLang="de-DE" baseline="0" dirty="0" smtClean="0"/>
              <a:t> </a:t>
            </a:r>
            <a:r>
              <a:rPr lang="de-DE" altLang="de-DE" baseline="0" dirty="0" err="1" smtClean="0"/>
              <a:t>the</a:t>
            </a:r>
            <a:r>
              <a:rPr lang="de-DE" altLang="de-DE" baseline="0" dirty="0" smtClean="0"/>
              <a:t> </a:t>
            </a:r>
            <a:r>
              <a:rPr lang="de-DE" altLang="de-DE" baseline="0" dirty="0" err="1" smtClean="0"/>
              <a:t>research</a:t>
            </a:r>
            <a:r>
              <a:rPr lang="de-DE" altLang="de-DE" baseline="0" dirty="0" smtClean="0"/>
              <a:t> </a:t>
            </a:r>
            <a:r>
              <a:rPr lang="de-DE" altLang="de-DE" baseline="0" dirty="0" err="1" smtClean="0"/>
              <a:t>areas</a:t>
            </a:r>
            <a:r>
              <a:rPr lang="de-DE" altLang="de-DE" baseline="0" dirty="0" smtClean="0"/>
              <a:t> </a:t>
            </a:r>
            <a:r>
              <a:rPr lang="de-DE" altLang="de-DE" baseline="0" dirty="0" err="1" smtClean="0"/>
              <a:t>of</a:t>
            </a:r>
            <a:r>
              <a:rPr lang="de-DE" altLang="de-DE" baseline="0" dirty="0" smtClean="0"/>
              <a:t> British </a:t>
            </a:r>
            <a:r>
              <a:rPr lang="de-DE" altLang="de-DE" baseline="0" dirty="0" err="1" smtClean="0"/>
              <a:t>Humboldtians</a:t>
            </a:r>
            <a:r>
              <a:rPr lang="de-DE" altLang="de-DE" baseline="0" dirty="0" smtClean="0"/>
              <a:t> </a:t>
            </a:r>
            <a:r>
              <a:rPr lang="de-DE" altLang="de-DE" baseline="0" dirty="0" err="1" smtClean="0"/>
              <a:t>between</a:t>
            </a:r>
            <a:r>
              <a:rPr lang="de-DE" altLang="de-DE" baseline="0" dirty="0" smtClean="0"/>
              <a:t> 1953 </a:t>
            </a:r>
            <a:r>
              <a:rPr lang="de-DE" altLang="de-DE" baseline="0" dirty="0" err="1" smtClean="0"/>
              <a:t>and</a:t>
            </a:r>
            <a:r>
              <a:rPr lang="de-DE" altLang="de-DE" baseline="0" dirty="0" smtClean="0"/>
              <a:t> 2016. </a:t>
            </a:r>
            <a:endParaRPr lang="de-DE" altLang="de-DE" dirty="0" smtClean="0"/>
          </a:p>
          <a:p>
            <a:pPr marL="457200" lvl="1" indent="0">
              <a:buFontTx/>
              <a:buNone/>
            </a:pPr>
            <a:endParaRPr lang="de-DE" altLang="de-DE" dirty="0" smtClean="0"/>
          </a:p>
          <a:p>
            <a:pPr marL="171450" indent="-171450">
              <a:buFontTx/>
              <a:buChar char="•"/>
            </a:pPr>
            <a:endParaRPr lang="de-DE" altLang="de-DE" dirty="0" smtClean="0"/>
          </a:p>
          <a:p>
            <a:pPr eaLnBrk="1" hangingPunct="1"/>
            <a:endParaRPr lang="de-DE" alt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326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Master" Target="../slideMasters/slideMaster4.xml"/><Relationship Id="rId6" Type="http://schemas.openxmlformats.org/officeDocument/2006/relationships/image" Target="../media/image9.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0246" name="Picture 6" descr="AvH_Logo_n7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8263" y="368300"/>
            <a:ext cx="1204912" cy="592138"/>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ctrTitle"/>
          </p:nvPr>
        </p:nvSpPr>
        <p:spPr>
          <a:xfrm>
            <a:off x="1838325" y="1449388"/>
            <a:ext cx="7054850" cy="1511300"/>
          </a:xfrm>
        </p:spPr>
        <p:txBody>
          <a:bodyPr lIns="252000" rIns="0"/>
          <a:lstStyle>
            <a:lvl1pPr>
              <a:defRPr sz="2800">
                <a:solidFill>
                  <a:schemeClr val="bg1"/>
                </a:solidFill>
              </a:defRPr>
            </a:lvl1pPr>
          </a:lstStyle>
          <a:p>
            <a:pPr lvl="0"/>
            <a:r>
              <a:rPr lang="de-DE" altLang="de-DE" noProof="0"/>
              <a:t>Titelmasterformat durch Klicken bearbeiten</a:t>
            </a:r>
          </a:p>
        </p:txBody>
      </p:sp>
      <p:sp>
        <p:nvSpPr>
          <p:cNvPr id="10243" name="Rectangle 3"/>
          <p:cNvSpPr>
            <a:spLocks noGrp="1" noChangeArrowheads="1"/>
          </p:cNvSpPr>
          <p:nvPr>
            <p:ph type="subTitle" idx="1"/>
          </p:nvPr>
        </p:nvSpPr>
        <p:spPr>
          <a:xfrm>
            <a:off x="1835150" y="3105150"/>
            <a:ext cx="7058025" cy="1511300"/>
          </a:xfrm>
        </p:spPr>
        <p:txBody>
          <a:bodyPr lIns="252000" rIns="0"/>
          <a:lstStyle>
            <a:lvl1pPr>
              <a:lnSpc>
                <a:spcPct val="110000"/>
              </a:lnSpc>
              <a:defRPr>
                <a:solidFill>
                  <a:schemeClr val="bg1"/>
                </a:solidFill>
              </a:defRPr>
            </a:lvl1pPr>
          </a:lstStyle>
          <a:p>
            <a:pPr lvl="0"/>
            <a:r>
              <a:rPr lang="de-DE" altLang="de-DE" noProof="0"/>
              <a:t>Formatvorlage des Untertitelmasters durch Klicken bearbeiten</a:t>
            </a:r>
          </a:p>
        </p:txBody>
      </p:sp>
      <p:pic>
        <p:nvPicPr>
          <p:cNvPr id="522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8547" y="441995"/>
            <a:ext cx="1381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1024515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29463" y="0"/>
            <a:ext cx="1763712" cy="46164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835150" y="0"/>
            <a:ext cx="5141913" cy="46164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1038918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pic>
        <p:nvPicPr>
          <p:cNvPr id="5632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6539" y="441995"/>
            <a:ext cx="1381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401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46139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ext">
    <p:spTree>
      <p:nvGrpSpPr>
        <p:cNvPr id="1" name=""/>
        <p:cNvGrpSpPr/>
        <p:nvPr/>
      </p:nvGrpSpPr>
      <p:grpSpPr>
        <a:xfrm>
          <a:off x="0" y="0"/>
          <a:ext cx="0" cy="0"/>
          <a:chOff x="0" y="0"/>
          <a:chExt cx="0" cy="0"/>
        </a:xfrm>
      </p:grpSpPr>
      <p:sp>
        <p:nvSpPr>
          <p:cNvPr id="6" name="Rechteck 5"/>
          <p:cNvSpPr/>
          <p:nvPr/>
        </p:nvSpPr>
        <p:spPr>
          <a:xfrm>
            <a:off x="2051720" y="1214705"/>
            <a:ext cx="7092280" cy="54055"/>
          </a:xfrm>
          <a:prstGeom prst="rect">
            <a:avLst/>
          </a:prstGeom>
          <a:solidFill>
            <a:srgbClr val="C0C0C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pPr>
            <a:endParaRPr lang="de-DE" sz="1800">
              <a:solidFill>
                <a:prstClr val="white"/>
              </a:solidFill>
            </a:endParaRPr>
          </a:p>
        </p:txBody>
      </p:sp>
      <p:sp>
        <p:nvSpPr>
          <p:cNvPr id="2" name="Titel 1"/>
          <p:cNvSpPr>
            <a:spLocks noGrp="1"/>
          </p:cNvSpPr>
          <p:nvPr>
            <p:ph type="title" hasCustomPrompt="1"/>
          </p:nvPr>
        </p:nvSpPr>
        <p:spPr>
          <a:xfrm>
            <a:off x="431800" y="368660"/>
            <a:ext cx="8255000" cy="360040"/>
          </a:xfrm>
        </p:spPr>
        <p:txBody>
          <a:bodyPr tIns="0"/>
          <a:lstStyle>
            <a:lvl1pPr>
              <a:defRPr baseline="0"/>
            </a:lvl1pPr>
          </a:lstStyle>
          <a:p>
            <a:r>
              <a:rPr lang="de-DE" dirty="0"/>
              <a:t>Überschrift 1</a:t>
            </a:r>
          </a:p>
        </p:txBody>
      </p:sp>
      <p:sp>
        <p:nvSpPr>
          <p:cNvPr id="4" name="Foliennummernplatzhalter 3"/>
          <p:cNvSpPr>
            <a:spLocks noGrp="1"/>
          </p:cNvSpPr>
          <p:nvPr>
            <p:ph type="sldNum" sz="quarter" idx="11"/>
          </p:nvPr>
        </p:nvSpPr>
        <p:spPr>
          <a:xfrm>
            <a:off x="9855587" y="6257255"/>
            <a:ext cx="504056" cy="232135"/>
          </a:xfrm>
          <a:prstGeom prst="rect">
            <a:avLst/>
          </a:prstGeom>
        </p:spPr>
        <p:txBody>
          <a:bodyPr/>
          <a:lstStyle/>
          <a:p>
            <a:pPr eaLnBrk="0" hangingPunct="0">
              <a:spcBef>
                <a:spcPct val="50000"/>
              </a:spcBef>
              <a:buClrTx/>
            </a:pPr>
            <a:fld id="{5F41187C-AA67-4340-BA85-FCBEB86D4FCC}" type="slidenum">
              <a:rPr lang="de-DE" sz="1800" smtClean="0">
                <a:solidFill>
                  <a:prstClr val="black">
                    <a:tint val="75000"/>
                  </a:prstClr>
                </a:solidFill>
                <a:latin typeface="Arial"/>
                <a:cs typeface="+mn-cs"/>
              </a:rPr>
              <a:pPr eaLnBrk="0" hangingPunct="0">
                <a:spcBef>
                  <a:spcPct val="50000"/>
                </a:spcBef>
                <a:buClrTx/>
              </a:pPr>
              <a:t>‹Nr.›</a:t>
            </a:fld>
            <a:endParaRPr lang="de-DE" sz="1800" dirty="0">
              <a:solidFill>
                <a:prstClr val="black">
                  <a:tint val="75000"/>
                </a:prstClr>
              </a:solidFill>
              <a:latin typeface="Arial"/>
              <a:cs typeface="+mn-cs"/>
            </a:endParaRPr>
          </a:p>
        </p:txBody>
      </p:sp>
      <p:sp>
        <p:nvSpPr>
          <p:cNvPr id="5" name="Textplatzhalter 4"/>
          <p:cNvSpPr>
            <a:spLocks noGrp="1"/>
          </p:cNvSpPr>
          <p:nvPr>
            <p:ph type="body" sz="quarter" idx="12" hasCustomPrompt="1"/>
          </p:nvPr>
        </p:nvSpPr>
        <p:spPr>
          <a:xfrm>
            <a:off x="2033642" y="917523"/>
            <a:ext cx="5868728" cy="216221"/>
          </a:xfrm>
        </p:spPr>
        <p:txBody>
          <a:bodyPr lIns="0" tIns="0" rIns="0" bIns="0" anchor="ctr">
            <a:noAutofit/>
          </a:bodyPr>
          <a:lstStyle>
            <a:lvl1pPr marL="0" indent="0">
              <a:lnSpc>
                <a:spcPct val="100000"/>
              </a:lnSpc>
              <a:buNone/>
              <a:defRPr sz="2200" b="1" baseline="0"/>
            </a:lvl1pPr>
          </a:lstStyle>
          <a:p>
            <a:pPr lvl="0"/>
            <a:r>
              <a:rPr lang="de-DE" dirty="0"/>
              <a:t>Überschrift 2</a:t>
            </a:r>
          </a:p>
        </p:txBody>
      </p:sp>
      <p:sp>
        <p:nvSpPr>
          <p:cNvPr id="8" name="Textplatzhalter 2"/>
          <p:cNvSpPr>
            <a:spLocks noGrp="1"/>
          </p:cNvSpPr>
          <p:nvPr>
            <p:ph idx="1" hasCustomPrompt="1"/>
          </p:nvPr>
        </p:nvSpPr>
        <p:spPr>
          <a:xfrm>
            <a:off x="522288" y="1808819"/>
            <a:ext cx="8189652" cy="3780769"/>
          </a:xfrm>
          <a:prstGeom prst="rect">
            <a:avLst/>
          </a:prstGeom>
        </p:spPr>
        <p:txBody>
          <a:bodyPr vert="horz" lIns="0" tIns="0" rIns="0" bIns="0" rtlCol="0">
            <a:noAutofit/>
          </a:bodyPr>
          <a:lstStyle>
            <a:lvl1pPr marL="0" indent="-288000">
              <a:lnSpc>
                <a:spcPct val="100000"/>
              </a:lnSpc>
              <a:spcAft>
                <a:spcPts val="800"/>
              </a:spcAft>
              <a:buFont typeface="Wingdings" panose="05000000000000000000" pitchFamily="2" charset="2"/>
              <a:buChar char="§"/>
              <a:defRPr sz="2200">
                <a:latin typeface="Arial" panose="020B0604020202020204" pitchFamily="34" charset="0"/>
                <a:cs typeface="Arial" panose="020B0604020202020204" pitchFamily="34" charset="0"/>
              </a:defRPr>
            </a:lvl1pPr>
          </a:lstStyle>
          <a:p>
            <a:pPr lvl="0"/>
            <a:r>
              <a:rPr lang="de-DE" dirty="0"/>
              <a:t>Lore </a:t>
            </a:r>
            <a:r>
              <a:rPr lang="de-DE" dirty="0" err="1"/>
              <a:t>ipsum</a:t>
            </a:r>
            <a:r>
              <a:rPr lang="de-DE" dirty="0"/>
              <a:t> </a:t>
            </a:r>
          </a:p>
          <a:p>
            <a:pPr lvl="0"/>
            <a:r>
              <a:rPr lang="de-DE" dirty="0"/>
              <a:t>Lore </a:t>
            </a:r>
            <a:r>
              <a:rPr lang="de-DE" dirty="0" err="1"/>
              <a:t>ipsum</a:t>
            </a:r>
            <a:endParaRPr lang="de-DE" dirty="0"/>
          </a:p>
          <a:p>
            <a:pPr lvl="0"/>
            <a:r>
              <a:rPr lang="de-DE" dirty="0"/>
              <a:t>Lore </a:t>
            </a:r>
            <a:r>
              <a:rPr lang="de-DE" dirty="0" err="1"/>
              <a:t>ipsum</a:t>
            </a:r>
            <a:endParaRPr lang="de-DE" dirty="0"/>
          </a:p>
          <a:p>
            <a:pPr lvl="0"/>
            <a:r>
              <a:rPr lang="de-DE" dirty="0"/>
              <a:t>Lore </a:t>
            </a:r>
            <a:r>
              <a:rPr lang="de-DE" dirty="0" err="1"/>
              <a:t>ipsum</a:t>
            </a:r>
            <a:endParaRPr lang="de-DE" dirty="0"/>
          </a:p>
          <a:p>
            <a:pPr lvl="0"/>
            <a:r>
              <a:rPr lang="de-DE" dirty="0"/>
              <a:t>Lore </a:t>
            </a:r>
            <a:r>
              <a:rPr lang="de-DE" dirty="0" err="1"/>
              <a:t>ipsum</a:t>
            </a:r>
            <a:endParaRPr lang="de-DE" dirty="0"/>
          </a:p>
        </p:txBody>
      </p:sp>
    </p:spTree>
    <p:extLst>
      <p:ext uri="{BB962C8B-B14F-4D97-AF65-F5344CB8AC3E}">
        <p14:creationId xmlns:p14="http://schemas.microsoft.com/office/powerpoint/2010/main" val="15790351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6" descr="AvH_Logo_n7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8263" y="368300"/>
            <a:ext cx="120491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835150" y="1125538"/>
            <a:ext cx="7308850" cy="34909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buClr>
                <a:schemeClr val="tx2"/>
              </a:buClr>
              <a:defRPr sz="1200">
                <a:solidFill>
                  <a:schemeClr val="tx1"/>
                </a:solidFill>
                <a:latin typeface="Arial" charset="0"/>
                <a:cs typeface="Arial" charset="0"/>
              </a:defRPr>
            </a:lvl6pPr>
            <a:lvl7pPr marL="2971800" indent="-228600" eaLnBrk="0" fontAlgn="base" hangingPunct="0">
              <a:spcBef>
                <a:spcPct val="30000"/>
              </a:spcBef>
              <a:spcAft>
                <a:spcPct val="0"/>
              </a:spcAft>
              <a:buClr>
                <a:schemeClr val="tx2"/>
              </a:buClr>
              <a:defRPr sz="1200">
                <a:solidFill>
                  <a:schemeClr val="tx1"/>
                </a:solidFill>
                <a:latin typeface="Arial" charset="0"/>
                <a:cs typeface="Arial" charset="0"/>
              </a:defRPr>
            </a:lvl7pPr>
            <a:lvl8pPr marL="3429000" indent="-228600" eaLnBrk="0" fontAlgn="base" hangingPunct="0">
              <a:spcBef>
                <a:spcPct val="30000"/>
              </a:spcBef>
              <a:spcAft>
                <a:spcPct val="0"/>
              </a:spcAft>
              <a:buClr>
                <a:schemeClr val="tx2"/>
              </a:buClr>
              <a:defRPr sz="1200">
                <a:solidFill>
                  <a:schemeClr val="tx1"/>
                </a:solidFill>
                <a:latin typeface="Arial" charset="0"/>
                <a:cs typeface="Arial" charset="0"/>
              </a:defRPr>
            </a:lvl8pPr>
            <a:lvl9pPr marL="3886200" indent="-228600" eaLnBrk="0" fontAlgn="base" hangingPunct="0">
              <a:spcBef>
                <a:spcPct val="30000"/>
              </a:spcBef>
              <a:spcAft>
                <a:spcPct val="0"/>
              </a:spcAft>
              <a:buClr>
                <a:schemeClr val="tx2"/>
              </a:buClr>
              <a:defRPr sz="1200">
                <a:solidFill>
                  <a:schemeClr val="tx1"/>
                </a:solidFill>
                <a:latin typeface="Arial" charset="0"/>
                <a:cs typeface="Arial" charset="0"/>
              </a:defRPr>
            </a:lvl9pPr>
          </a:lstStyle>
          <a:p>
            <a:pPr eaLnBrk="1" hangingPunct="1">
              <a:buClr>
                <a:srgbClr val="00693C"/>
              </a:buClr>
              <a:defRPr/>
            </a:pPr>
            <a:endParaRPr lang="de-DE" altLang="de-DE">
              <a:solidFill>
                <a:srgbClr val="000000"/>
              </a:solidFill>
            </a:endParaRPr>
          </a:p>
        </p:txBody>
      </p:sp>
      <p:sp>
        <p:nvSpPr>
          <p:cNvPr id="10242" name="Rectangle 2"/>
          <p:cNvSpPr>
            <a:spLocks noGrp="1" noChangeArrowheads="1"/>
          </p:cNvSpPr>
          <p:nvPr>
            <p:ph type="ctrTitle"/>
          </p:nvPr>
        </p:nvSpPr>
        <p:spPr>
          <a:xfrm>
            <a:off x="1838325" y="1449388"/>
            <a:ext cx="7054850" cy="1511300"/>
          </a:xfrm>
        </p:spPr>
        <p:txBody>
          <a:bodyPr lIns="252000" rIns="0"/>
          <a:lstStyle>
            <a:lvl1pPr>
              <a:defRPr sz="2800">
                <a:solidFill>
                  <a:schemeClr val="bg1"/>
                </a:solidFill>
              </a:defRPr>
            </a:lvl1pPr>
          </a:lstStyle>
          <a:p>
            <a:pPr lvl="0"/>
            <a:r>
              <a:rPr lang="de-DE" noProof="0"/>
              <a:t>Titelmasterformat durch Klicken bearbeiten</a:t>
            </a:r>
          </a:p>
        </p:txBody>
      </p:sp>
      <p:sp>
        <p:nvSpPr>
          <p:cNvPr id="10243" name="Rectangle 3"/>
          <p:cNvSpPr>
            <a:spLocks noGrp="1" noChangeArrowheads="1"/>
          </p:cNvSpPr>
          <p:nvPr>
            <p:ph type="subTitle" idx="1"/>
          </p:nvPr>
        </p:nvSpPr>
        <p:spPr>
          <a:xfrm>
            <a:off x="1835150" y="3105150"/>
            <a:ext cx="7058025" cy="1511300"/>
          </a:xfrm>
        </p:spPr>
        <p:txBody>
          <a:bodyPr lIns="252000" rIns="0"/>
          <a:lstStyle>
            <a:lvl1pPr>
              <a:lnSpc>
                <a:spcPct val="110000"/>
              </a:lnSpc>
              <a:defRPr>
                <a:solidFill>
                  <a:schemeClr val="bg1"/>
                </a:solidFill>
              </a:defRPr>
            </a:lvl1pPr>
          </a:lstStyle>
          <a:p>
            <a:pPr lvl="0"/>
            <a:r>
              <a:rPr lang="de-DE" noProof="0"/>
              <a:t>Formatvorlage des Untertitelmasters durch Klicken bearbeiten</a:t>
            </a:r>
          </a:p>
        </p:txBody>
      </p:sp>
    </p:spTree>
    <p:extLst>
      <p:ext uri="{BB962C8B-B14F-4D97-AF65-F5344CB8AC3E}">
        <p14:creationId xmlns:p14="http://schemas.microsoft.com/office/powerpoint/2010/main" val="28193133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318681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19946017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835150" y="1449388"/>
            <a:ext cx="3452813" cy="3167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449388"/>
            <a:ext cx="3452812" cy="3167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3178238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994052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pic>
        <p:nvPicPr>
          <p:cNvPr id="532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8547" y="514003"/>
            <a:ext cx="1381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32503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83245171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82416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417647456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51655306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4418711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29463" y="0"/>
            <a:ext cx="1763712" cy="46164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835150" y="0"/>
            <a:ext cx="5141913" cy="46164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6067382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9903CFCA-66ED-40D3-B328-AD51BFE6E788}" type="datetimeFigureOut">
              <a:rPr lang="de-DE" smtClean="0">
                <a:solidFill>
                  <a:prstClr val="black">
                    <a:tint val="75000"/>
                  </a:prstClr>
                </a:solidFill>
              </a:rPr>
              <a:pPr/>
              <a:t>04.09.2017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10F3190D-1471-4594-9DB1-32B0BC7DECA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656492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903CFCA-66ED-40D3-B328-AD51BFE6E788}" type="datetimeFigureOut">
              <a:rPr lang="de-DE" smtClean="0">
                <a:solidFill>
                  <a:prstClr val="black">
                    <a:tint val="75000"/>
                  </a:prstClr>
                </a:solidFill>
              </a:rPr>
              <a:pPr/>
              <a:t>04.09.2017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10F3190D-1471-4594-9DB1-32B0BC7DECA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89942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9903CFCA-66ED-40D3-B328-AD51BFE6E788}" type="datetimeFigureOut">
              <a:rPr lang="de-DE" smtClean="0">
                <a:solidFill>
                  <a:prstClr val="black">
                    <a:tint val="75000"/>
                  </a:prstClr>
                </a:solidFill>
              </a:rPr>
              <a:pPr/>
              <a:t>04.09.2017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10F3190D-1471-4594-9DB1-32B0BC7DECA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788463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903CFCA-66ED-40D3-B328-AD51BFE6E788}" type="datetimeFigureOut">
              <a:rPr lang="de-DE" smtClean="0">
                <a:solidFill>
                  <a:prstClr val="black">
                    <a:tint val="75000"/>
                  </a:prstClr>
                </a:solidFill>
              </a:rPr>
              <a:pPr/>
              <a:t>04.09.2017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10F3190D-1471-4594-9DB1-32B0BC7DECA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150647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326540992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903CFCA-66ED-40D3-B328-AD51BFE6E788}" type="datetimeFigureOut">
              <a:rPr lang="de-DE" smtClean="0">
                <a:solidFill>
                  <a:prstClr val="black">
                    <a:tint val="75000"/>
                  </a:prstClr>
                </a:solidFill>
              </a:rPr>
              <a:pPr/>
              <a:t>04.09.2017</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10F3190D-1471-4594-9DB1-32B0BC7DECA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082649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903CFCA-66ED-40D3-B328-AD51BFE6E788}" type="datetimeFigureOut">
              <a:rPr lang="de-DE" smtClean="0">
                <a:solidFill>
                  <a:prstClr val="black">
                    <a:tint val="75000"/>
                  </a:prstClr>
                </a:solidFill>
              </a:rPr>
              <a:pPr/>
              <a:t>04.09.2017</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10F3190D-1471-4594-9DB1-32B0BC7DECA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154706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903CFCA-66ED-40D3-B328-AD51BFE6E788}" type="datetimeFigureOut">
              <a:rPr lang="de-DE" smtClean="0">
                <a:solidFill>
                  <a:prstClr val="black">
                    <a:tint val="75000"/>
                  </a:prstClr>
                </a:solidFill>
              </a:rPr>
              <a:pPr/>
              <a:t>04.09.2017</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10F3190D-1471-4594-9DB1-32B0BC7DECA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45583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9903CFCA-66ED-40D3-B328-AD51BFE6E788}" type="datetimeFigureOut">
              <a:rPr lang="de-DE" smtClean="0">
                <a:solidFill>
                  <a:prstClr val="black">
                    <a:tint val="75000"/>
                  </a:prstClr>
                </a:solidFill>
              </a:rPr>
              <a:pPr/>
              <a:t>04.09.2017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10F3190D-1471-4594-9DB1-32B0BC7DECA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129162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9903CFCA-66ED-40D3-B328-AD51BFE6E788}" type="datetimeFigureOut">
              <a:rPr lang="de-DE" smtClean="0">
                <a:solidFill>
                  <a:prstClr val="black">
                    <a:tint val="75000"/>
                  </a:prstClr>
                </a:solidFill>
              </a:rPr>
              <a:pPr/>
              <a:t>04.09.2017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10F3190D-1471-4594-9DB1-32B0BC7DECA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149073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903CFCA-66ED-40D3-B328-AD51BFE6E788}" type="datetimeFigureOut">
              <a:rPr lang="de-DE" smtClean="0">
                <a:solidFill>
                  <a:prstClr val="black">
                    <a:tint val="75000"/>
                  </a:prstClr>
                </a:solidFill>
              </a:rPr>
              <a:pPr/>
              <a:t>04.09.2017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10F3190D-1471-4594-9DB1-32B0BC7DECA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600768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903CFCA-66ED-40D3-B328-AD51BFE6E788}" type="datetimeFigureOut">
              <a:rPr lang="de-DE" smtClean="0">
                <a:solidFill>
                  <a:prstClr val="black">
                    <a:tint val="75000"/>
                  </a:prstClr>
                </a:solidFill>
              </a:rPr>
              <a:pPr/>
              <a:t>04.09.2017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10F3190D-1471-4594-9DB1-32B0BC7DECA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89897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chlussfolie">
    <p:spTree>
      <p:nvGrpSpPr>
        <p:cNvPr id="1" name=""/>
        <p:cNvGrpSpPr/>
        <p:nvPr/>
      </p:nvGrpSpPr>
      <p:grpSpPr>
        <a:xfrm>
          <a:off x="0" y="0"/>
          <a:ext cx="0" cy="0"/>
          <a:chOff x="0" y="0"/>
          <a:chExt cx="0" cy="0"/>
        </a:xfrm>
      </p:grpSpPr>
      <p:pic>
        <p:nvPicPr>
          <p:cNvPr id="5" name="Picture 4" descr="LDI_OIC4_Blume_r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32500" t="-4489"/>
          <a:stretch>
            <a:fillRect/>
          </a:stretch>
        </p:blipFill>
        <p:spPr bwMode="auto">
          <a:xfrm>
            <a:off x="0" y="149225"/>
            <a:ext cx="18002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DI_OIC4_Blume_g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25453" r="41615"/>
          <a:stretch>
            <a:fillRect/>
          </a:stretch>
        </p:blipFill>
        <p:spPr bwMode="auto">
          <a:xfrm>
            <a:off x="7494588" y="0"/>
            <a:ext cx="1649412"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LDI_OIC4_Blume_2_2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270750" y="2232025"/>
            <a:ext cx="1152525"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platzhalter 12"/>
          <p:cNvSpPr>
            <a:spLocks noGrp="1"/>
          </p:cNvSpPr>
          <p:nvPr>
            <p:ph type="body" sz="quarter" idx="10"/>
          </p:nvPr>
        </p:nvSpPr>
        <p:spPr>
          <a:xfrm>
            <a:off x="1980000" y="719999"/>
            <a:ext cx="5040000" cy="1335813"/>
          </a:xfrm>
          <a:prstGeom prst="rect">
            <a:avLst/>
          </a:prstGeom>
        </p:spPr>
        <p:txBody>
          <a:bodyPr anchor="b"/>
          <a:lstStyle>
            <a:lvl1pPr marL="0" indent="0" algn="l">
              <a:buNone/>
              <a:defRPr sz="3200" b="0">
                <a:latin typeface="Futura ND Book"/>
              </a:defRPr>
            </a:lvl1pPr>
            <a:lvl4pPr marL="1371600" indent="0" algn="l">
              <a:buNone/>
              <a:defRPr/>
            </a:lvl4pPr>
            <a:lvl5pPr marL="1828800" indent="0" algn="l">
              <a:buNone/>
              <a:defRPr/>
            </a:lvl5pPr>
          </a:lstStyle>
          <a:p>
            <a:pPr lvl="0"/>
            <a:r>
              <a:rPr lang="de-DE" dirty="0"/>
              <a:t>Textmasterformat bearbeiten</a:t>
            </a:r>
          </a:p>
        </p:txBody>
      </p:sp>
      <p:sp>
        <p:nvSpPr>
          <p:cNvPr id="15" name="Textplatzhalter 14"/>
          <p:cNvSpPr>
            <a:spLocks noGrp="1"/>
          </p:cNvSpPr>
          <p:nvPr>
            <p:ph type="body" sz="quarter" idx="11"/>
          </p:nvPr>
        </p:nvSpPr>
        <p:spPr>
          <a:xfrm>
            <a:off x="1981200" y="4951413"/>
            <a:ext cx="5038725" cy="547688"/>
          </a:xfrm>
          <a:prstGeom prst="rect">
            <a:avLst/>
          </a:prstGeom>
        </p:spPr>
        <p:txBody>
          <a:bodyPr anchor="ctr">
            <a:normAutofit/>
          </a:bodyPr>
          <a:lstStyle>
            <a:lvl1pPr marL="0" indent="0" algn="l">
              <a:buNone/>
              <a:defRPr sz="2000" b="0">
                <a:solidFill>
                  <a:srgbClr val="C00000"/>
                </a:solidFill>
                <a:latin typeface="Futura ND Book"/>
              </a:defRPr>
            </a:lvl1pPr>
          </a:lstStyle>
          <a:p>
            <a:pPr lvl="0"/>
            <a:r>
              <a:rPr lang="de-DE" dirty="0"/>
              <a:t>Textmasterformat bearbeiten</a:t>
            </a:r>
          </a:p>
        </p:txBody>
      </p:sp>
      <p:sp>
        <p:nvSpPr>
          <p:cNvPr id="17" name="Textplatzhalter 16"/>
          <p:cNvSpPr>
            <a:spLocks noGrp="1"/>
          </p:cNvSpPr>
          <p:nvPr>
            <p:ph type="body" sz="quarter" idx="12"/>
          </p:nvPr>
        </p:nvSpPr>
        <p:spPr>
          <a:xfrm>
            <a:off x="1980000" y="2314575"/>
            <a:ext cx="5040000" cy="2381249"/>
          </a:xfrm>
          <a:prstGeom prst="rect">
            <a:avLst/>
          </a:prstGeom>
        </p:spPr>
        <p:txBody>
          <a:bodyPr>
            <a:normAutofit/>
          </a:bodyPr>
          <a:lstStyle>
            <a:lvl1pPr marL="0" indent="0">
              <a:buFont typeface="Arial" pitchFamily="34" charset="0"/>
              <a:buNone/>
              <a:defRPr sz="1800" b="0">
                <a:latin typeface="Futura ND Book"/>
              </a:defRPr>
            </a:lvl1pPr>
            <a:lvl2pPr marL="457200" indent="0">
              <a:buNone/>
              <a:defRPr/>
            </a:lvl2pPr>
          </a:lstStyle>
          <a:p>
            <a:pPr lvl="0"/>
            <a:r>
              <a:rPr lang="de-DE" dirty="0"/>
              <a:t>Textmasterformat bearbeiten</a:t>
            </a:r>
          </a:p>
          <a:p>
            <a:pPr lvl="0"/>
            <a:r>
              <a:rPr lang="de-DE" dirty="0"/>
              <a:t>Zweite Ebene</a:t>
            </a:r>
          </a:p>
        </p:txBody>
      </p:sp>
      <p:pic>
        <p:nvPicPr>
          <p:cNvPr id="11" name="Picture 6" descr="RIG_OIC4_Logo_ENG_ppt"/>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34138" y="5451630"/>
            <a:ext cx="136842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BMBF_4C_M_e+Zusatz"/>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46578" y="5611813"/>
            <a:ext cx="116681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813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52"/>
          <p:cNvGrpSpPr>
            <a:grpSpLocks/>
          </p:cNvGrpSpPr>
          <p:nvPr/>
        </p:nvGrpSpPr>
        <p:grpSpPr bwMode="auto">
          <a:xfrm>
            <a:off x="482600" y="358775"/>
            <a:ext cx="2803525" cy="914400"/>
            <a:chOff x="353" y="251"/>
            <a:chExt cx="1065" cy="347"/>
          </a:xfrm>
        </p:grpSpPr>
        <p:pic>
          <p:nvPicPr>
            <p:cNvPr id="5" name="Picture 53" descr="LDI_OIC4_Blume_2_2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3" y="251"/>
              <a:ext cx="338"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4" descr="LDI_OIC4_Blume_5_2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6" y="254"/>
              <a:ext cx="338"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5" descr="LDI_OIC4_Blume_7_2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0" y="260"/>
              <a:ext cx="33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57" descr="RIG_OIC4_Logo_ENG_pp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850" y="5443538"/>
            <a:ext cx="136842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8" descr="BMBF_4C_M_e+Zusatz"/>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350" y="5583238"/>
            <a:ext cx="116681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55" name="Rectangle 63"/>
          <p:cNvSpPr>
            <a:spLocks noGrp="1" noChangeArrowheads="1"/>
          </p:cNvSpPr>
          <p:nvPr>
            <p:ph type="ctrTitle"/>
          </p:nvPr>
        </p:nvSpPr>
        <p:spPr>
          <a:xfrm>
            <a:off x="641350" y="223838"/>
            <a:ext cx="8035925" cy="1981200"/>
          </a:xfrm>
        </p:spPr>
        <p:txBody>
          <a:bodyPr/>
          <a:lstStyle>
            <a:lvl1pPr indent="2955925">
              <a:lnSpc>
                <a:spcPct val="135000"/>
              </a:lnSpc>
              <a:defRPr sz="4500"/>
            </a:lvl1pPr>
          </a:lstStyle>
          <a:p>
            <a:r>
              <a:rPr lang="en-GB"/>
              <a:t>Click to edit Master title style</a:t>
            </a:r>
          </a:p>
        </p:txBody>
      </p:sp>
      <p:sp>
        <p:nvSpPr>
          <p:cNvPr id="8256" name="Rectangle 64"/>
          <p:cNvSpPr>
            <a:spLocks noGrp="1" noChangeArrowheads="1"/>
          </p:cNvSpPr>
          <p:nvPr>
            <p:ph type="subTitle" idx="1"/>
          </p:nvPr>
        </p:nvSpPr>
        <p:spPr>
          <a:xfrm>
            <a:off x="641350" y="2408238"/>
            <a:ext cx="8035925" cy="441325"/>
          </a:xfrm>
        </p:spPr>
        <p:txBody>
          <a:bodyPr/>
          <a:lstStyle>
            <a:lvl1pPr marL="0" indent="0">
              <a:buFontTx/>
              <a:buNone/>
              <a:defRPr sz="3000"/>
            </a:lvl1pPr>
          </a:lstStyle>
          <a:p>
            <a:r>
              <a:rPr lang="en-GB"/>
              <a:t>Click to edit Master subtitle style</a:t>
            </a:r>
          </a:p>
        </p:txBody>
      </p:sp>
    </p:spTree>
    <p:extLst>
      <p:ext uri="{BB962C8B-B14F-4D97-AF65-F5344CB8AC3E}">
        <p14:creationId xmlns:p14="http://schemas.microsoft.com/office/powerpoint/2010/main" val="1573588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9697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835150" y="1449388"/>
            <a:ext cx="3452813" cy="3167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449388"/>
            <a:ext cx="3452812" cy="3167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2854308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2211388"/>
            <a:ext cx="3881438" cy="3249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573588" y="2211388"/>
            <a:ext cx="3883025" cy="3249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20951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40000" y="158400"/>
            <a:ext cx="8229600" cy="1143000"/>
          </a:xfrm>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77118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4379369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9750" y="158750"/>
            <a:ext cx="7916863" cy="1433513"/>
          </a:xfrm>
        </p:spPr>
        <p:txBody>
          <a:bodyPr/>
          <a:lstStyle/>
          <a:p>
            <a:r>
              <a:rPr lang="de-DE" dirty="0"/>
              <a:t>Titelmasterformat durch Klicken bearbeiten</a:t>
            </a:r>
          </a:p>
        </p:txBody>
      </p:sp>
      <p:sp>
        <p:nvSpPr>
          <p:cNvPr id="3" name="Textplatzhalter 2"/>
          <p:cNvSpPr>
            <a:spLocks noGrp="1"/>
          </p:cNvSpPr>
          <p:nvPr>
            <p:ph type="body" sz="half" idx="1"/>
          </p:nvPr>
        </p:nvSpPr>
        <p:spPr>
          <a:xfrm>
            <a:off x="539750" y="2211388"/>
            <a:ext cx="3881438" cy="3249612"/>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573588" y="2211388"/>
            <a:ext cx="3883025" cy="3249612"/>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34698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0246" name="Picture 6" descr="AvH_Logo_n7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8263" y="368300"/>
            <a:ext cx="1204912" cy="592138"/>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ctrTitle"/>
          </p:nvPr>
        </p:nvSpPr>
        <p:spPr>
          <a:xfrm>
            <a:off x="1838325" y="1449388"/>
            <a:ext cx="7054850" cy="1511300"/>
          </a:xfrm>
        </p:spPr>
        <p:txBody>
          <a:bodyPr lIns="252000" rIns="0"/>
          <a:lstStyle>
            <a:lvl1pPr>
              <a:defRPr sz="2800">
                <a:solidFill>
                  <a:schemeClr val="bg1"/>
                </a:solidFill>
              </a:defRPr>
            </a:lvl1pPr>
          </a:lstStyle>
          <a:p>
            <a:pPr lvl="0"/>
            <a:r>
              <a:rPr lang="de-DE" altLang="de-DE" noProof="0"/>
              <a:t>Titelmasterformat durch Klicken bearbeiten</a:t>
            </a:r>
          </a:p>
        </p:txBody>
      </p:sp>
      <p:sp>
        <p:nvSpPr>
          <p:cNvPr id="10243" name="Rectangle 3"/>
          <p:cNvSpPr>
            <a:spLocks noGrp="1" noChangeArrowheads="1"/>
          </p:cNvSpPr>
          <p:nvPr>
            <p:ph type="subTitle" idx="1"/>
          </p:nvPr>
        </p:nvSpPr>
        <p:spPr>
          <a:xfrm>
            <a:off x="1835150" y="3105150"/>
            <a:ext cx="7058025" cy="1511300"/>
          </a:xfrm>
        </p:spPr>
        <p:txBody>
          <a:bodyPr lIns="252000" rIns="0"/>
          <a:lstStyle>
            <a:lvl1pPr>
              <a:lnSpc>
                <a:spcPct val="110000"/>
              </a:lnSpc>
              <a:defRPr>
                <a:solidFill>
                  <a:schemeClr val="bg1"/>
                </a:solidFill>
              </a:defRPr>
            </a:lvl1pPr>
          </a:lstStyle>
          <a:p>
            <a:pPr lvl="0"/>
            <a:r>
              <a:rPr lang="de-DE" altLang="de-DE" noProof="0"/>
              <a:t>Formatvorlage des Untertitelmasters durch Klicken bearbeiten</a:t>
            </a:r>
          </a:p>
        </p:txBody>
      </p:sp>
      <p:pic>
        <p:nvPicPr>
          <p:cNvPr id="522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8547" y="441995"/>
            <a:ext cx="1381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83267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pic>
        <p:nvPicPr>
          <p:cNvPr id="532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8547" y="514003"/>
            <a:ext cx="1381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26676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60022069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835150" y="1449388"/>
            <a:ext cx="3452813" cy="3167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449388"/>
            <a:ext cx="3452812" cy="3167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8634580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3145960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Tree>
    <p:extLst>
      <p:ext uri="{BB962C8B-B14F-4D97-AF65-F5344CB8AC3E}">
        <p14:creationId xmlns:p14="http://schemas.microsoft.com/office/powerpoint/2010/main" val="254572678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518752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51694244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25410391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83504779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6133656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29463" y="0"/>
            <a:ext cx="1763712" cy="46164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835150" y="0"/>
            <a:ext cx="5141913" cy="46164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0219286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pic>
        <p:nvPicPr>
          <p:cNvPr id="5632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6539" y="441995"/>
            <a:ext cx="1381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6258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4053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Tree>
    <p:extLst>
      <p:ext uri="{BB962C8B-B14F-4D97-AF65-F5344CB8AC3E}">
        <p14:creationId xmlns:p14="http://schemas.microsoft.com/office/powerpoint/2010/main" val="38459105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9713143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414904840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78604779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40.xml"/><Relationship Id="rId7"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12.jpeg"/><Relationship Id="rId4" Type="http://schemas.openxmlformats.org/officeDocument/2006/relationships/slideLayout" Target="../slideLayouts/slideLayout41.xml"/><Relationship Id="rId9" Type="http://schemas.openxmlformats.org/officeDocument/2006/relationships/image" Target="../media/image1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1.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0"/>
            <a:ext cx="5853113"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000" rIns="504000" bIns="126000" numCol="1" anchor="b" anchorCtr="0" compatLnSpc="1">
            <a:prstTxWarp prst="textNoShape">
              <a:avLst/>
            </a:prstTxWarp>
          </a:bodyPr>
          <a:lstStyle/>
          <a:p>
            <a:pPr lvl="0"/>
            <a:r>
              <a:rPr lang="de-DE" altLang="de-DE"/>
              <a:t>Titelmasterformat durch Klicken bearbeiten</a:t>
            </a:r>
          </a:p>
        </p:txBody>
      </p:sp>
      <p:sp>
        <p:nvSpPr>
          <p:cNvPr id="1027" name="Rectangle 3"/>
          <p:cNvSpPr>
            <a:spLocks noGrp="1" noChangeArrowheads="1"/>
          </p:cNvSpPr>
          <p:nvPr>
            <p:ph type="body" idx="1"/>
          </p:nvPr>
        </p:nvSpPr>
        <p:spPr bwMode="auto">
          <a:xfrm>
            <a:off x="1835150" y="1449388"/>
            <a:ext cx="7058025" cy="316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52000" bIns="25200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pic>
        <p:nvPicPr>
          <p:cNvPr id="1031" name="Picture 7" descr="AvH_Logo_n7_RGB"/>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88263" y="368300"/>
            <a:ext cx="1204912" cy="59213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p:nvSpPr>
        <p:spPr bwMode="auto">
          <a:xfrm>
            <a:off x="1835150" y="6713538"/>
            <a:ext cx="7308850" cy="1444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1033" name="Line 9"/>
          <p:cNvSpPr>
            <a:spLocks noChangeShapeType="1"/>
          </p:cNvSpPr>
          <p:nvPr/>
        </p:nvSpPr>
        <p:spPr bwMode="auto">
          <a:xfrm>
            <a:off x="1835150" y="1125538"/>
            <a:ext cx="7308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7" name="Line 13"/>
          <p:cNvSpPr>
            <a:spLocks noChangeShapeType="1"/>
          </p:cNvSpPr>
          <p:nvPr/>
        </p:nvSpPr>
        <p:spPr bwMode="auto">
          <a:xfrm>
            <a:off x="1836738" y="-346075"/>
            <a:ext cx="0" cy="123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40" name="Line 16"/>
          <p:cNvSpPr>
            <a:spLocks noChangeShapeType="1"/>
          </p:cNvSpPr>
          <p:nvPr/>
        </p:nvSpPr>
        <p:spPr bwMode="auto">
          <a:xfrm>
            <a:off x="8893175" y="-346075"/>
            <a:ext cx="0" cy="123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41" name="Line 17"/>
          <p:cNvSpPr>
            <a:spLocks noChangeShapeType="1"/>
          </p:cNvSpPr>
          <p:nvPr/>
        </p:nvSpPr>
        <p:spPr bwMode="auto">
          <a:xfrm rot="5400000">
            <a:off x="-227012" y="1387475"/>
            <a:ext cx="0" cy="123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44" name="Line 20"/>
          <p:cNvSpPr>
            <a:spLocks noChangeShapeType="1"/>
          </p:cNvSpPr>
          <p:nvPr/>
        </p:nvSpPr>
        <p:spPr bwMode="auto">
          <a:xfrm rot="5400000">
            <a:off x="-227012" y="4551362"/>
            <a:ext cx="0" cy="123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 id="2147483736" r:id="rId13"/>
    <p:sldLayoutId id="2147483751" r:id="rId14"/>
  </p:sldLayoutIdLst>
  <p:transition>
    <p:fade/>
  </p:transition>
  <p:txStyles>
    <p:titleStyle>
      <a:lvl1pPr algn="l" rtl="0" eaLnBrk="1" fontAlgn="base" hangingPunct="1">
        <a:lnSpc>
          <a:spcPct val="90000"/>
        </a:lnSpc>
        <a:spcBef>
          <a:spcPct val="0"/>
        </a:spcBef>
        <a:spcAft>
          <a:spcPct val="0"/>
        </a:spcAft>
        <a:defRPr sz="2200" b="1">
          <a:solidFill>
            <a:schemeClr val="tx1"/>
          </a:solidFill>
          <a:latin typeface="+mj-lt"/>
          <a:ea typeface="+mj-ea"/>
          <a:cs typeface="+mj-cs"/>
        </a:defRPr>
      </a:lvl1pPr>
      <a:lvl2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2pPr>
      <a:lvl3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3pPr>
      <a:lvl4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4pPr>
      <a:lvl5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5pPr>
      <a:lvl6pPr marL="4572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6pPr>
      <a:lvl7pPr marL="9144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7pPr>
      <a:lvl8pPr marL="13716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8pPr>
      <a:lvl9pPr marL="18288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9pPr>
    </p:titleStyle>
    <p:bodyStyle>
      <a:lvl1pPr algn="l" rtl="0" eaLnBrk="1" fontAlgn="base" hangingPunct="1">
        <a:spcBef>
          <a:spcPct val="40000"/>
        </a:spcBef>
        <a:spcAft>
          <a:spcPct val="0"/>
        </a:spcAft>
        <a:buClr>
          <a:schemeClr val="tx2"/>
        </a:buClr>
        <a:defRPr>
          <a:solidFill>
            <a:schemeClr val="tx1"/>
          </a:solidFill>
          <a:latin typeface="+mn-lt"/>
          <a:ea typeface="+mn-ea"/>
          <a:cs typeface="+mn-cs"/>
        </a:defRPr>
      </a:lvl1pPr>
      <a:lvl2pPr marL="1588" algn="l" rtl="0" eaLnBrk="1" fontAlgn="base" hangingPunct="1">
        <a:spcBef>
          <a:spcPct val="40000"/>
        </a:spcBef>
        <a:spcAft>
          <a:spcPct val="0"/>
        </a:spcAft>
        <a:buClr>
          <a:schemeClr val="tx2"/>
        </a:buClr>
        <a:defRPr b="1">
          <a:solidFill>
            <a:schemeClr val="tx2"/>
          </a:solidFill>
          <a:latin typeface="+mn-lt"/>
          <a:cs typeface="+mn-cs"/>
        </a:defRPr>
      </a:lvl2pPr>
      <a:lvl3pPr marL="257175" indent="-254000" algn="l" rtl="0" eaLnBrk="1" fontAlgn="base" hangingPunct="1">
        <a:spcBef>
          <a:spcPct val="40000"/>
        </a:spcBef>
        <a:spcAft>
          <a:spcPct val="0"/>
        </a:spcAft>
        <a:buClr>
          <a:schemeClr val="tx2"/>
        </a:buClr>
        <a:buFont typeface="Arial" charset="0"/>
        <a:buChar char="●"/>
        <a:defRPr>
          <a:solidFill>
            <a:schemeClr val="tx1"/>
          </a:solidFill>
          <a:latin typeface="+mn-lt"/>
          <a:cs typeface="+mn-cs"/>
        </a:defRPr>
      </a:lvl3pPr>
      <a:lvl4pPr marL="523875" indent="-166688" algn="l" rtl="0" eaLnBrk="1" fontAlgn="base" hangingPunct="1">
        <a:spcBef>
          <a:spcPct val="20000"/>
        </a:spcBef>
        <a:spcAft>
          <a:spcPct val="0"/>
        </a:spcAft>
        <a:buClr>
          <a:schemeClr val="tx2"/>
        </a:buClr>
        <a:buChar char="-"/>
        <a:defRPr>
          <a:solidFill>
            <a:schemeClr val="tx1"/>
          </a:solidFill>
          <a:latin typeface="+mn-lt"/>
          <a:cs typeface="+mn-cs"/>
        </a:defRPr>
      </a:lvl4pPr>
      <a:lvl5pPr marL="892175" indent="-188913" algn="l" rtl="0" eaLnBrk="1" fontAlgn="base" hangingPunct="1">
        <a:spcBef>
          <a:spcPct val="20000"/>
        </a:spcBef>
        <a:spcAft>
          <a:spcPct val="0"/>
        </a:spcAft>
        <a:buClr>
          <a:schemeClr val="tx2"/>
        </a:buClr>
        <a:buChar char="•"/>
        <a:defRPr>
          <a:solidFill>
            <a:schemeClr val="tx1"/>
          </a:solidFill>
          <a:latin typeface="+mn-lt"/>
          <a:cs typeface="+mn-cs"/>
        </a:defRPr>
      </a:lvl5pPr>
      <a:lvl6pPr marL="1349375" indent="-188913" algn="l" rtl="0" eaLnBrk="1" fontAlgn="base" hangingPunct="1">
        <a:spcBef>
          <a:spcPct val="20000"/>
        </a:spcBef>
        <a:spcAft>
          <a:spcPct val="0"/>
        </a:spcAft>
        <a:buClr>
          <a:schemeClr val="tx2"/>
        </a:buClr>
        <a:buChar char="•"/>
        <a:defRPr>
          <a:solidFill>
            <a:schemeClr val="tx1"/>
          </a:solidFill>
          <a:latin typeface="+mn-lt"/>
          <a:cs typeface="+mn-cs"/>
        </a:defRPr>
      </a:lvl6pPr>
      <a:lvl7pPr marL="1806575" indent="-188913" algn="l" rtl="0" eaLnBrk="1" fontAlgn="base" hangingPunct="1">
        <a:spcBef>
          <a:spcPct val="20000"/>
        </a:spcBef>
        <a:spcAft>
          <a:spcPct val="0"/>
        </a:spcAft>
        <a:buClr>
          <a:schemeClr val="tx2"/>
        </a:buClr>
        <a:buChar char="•"/>
        <a:defRPr>
          <a:solidFill>
            <a:schemeClr val="tx1"/>
          </a:solidFill>
          <a:latin typeface="+mn-lt"/>
          <a:cs typeface="+mn-cs"/>
        </a:defRPr>
      </a:lvl7pPr>
      <a:lvl8pPr marL="2263775" indent="-188913" algn="l" rtl="0" eaLnBrk="1" fontAlgn="base" hangingPunct="1">
        <a:spcBef>
          <a:spcPct val="20000"/>
        </a:spcBef>
        <a:spcAft>
          <a:spcPct val="0"/>
        </a:spcAft>
        <a:buClr>
          <a:schemeClr val="tx2"/>
        </a:buClr>
        <a:buChar char="•"/>
        <a:defRPr>
          <a:solidFill>
            <a:schemeClr val="tx1"/>
          </a:solidFill>
          <a:latin typeface="+mn-lt"/>
          <a:cs typeface="+mn-cs"/>
        </a:defRPr>
      </a:lvl8pPr>
      <a:lvl9pPr marL="2720975" indent="-188913" algn="l" rtl="0" eaLnBrk="1" fontAlgn="base" hangingPunct="1">
        <a:spcBef>
          <a:spcPct val="20000"/>
        </a:spcBef>
        <a:spcAft>
          <a:spcPct val="0"/>
        </a:spcAft>
        <a:buClr>
          <a:schemeClr val="tx2"/>
        </a:buClr>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0"/>
            <a:ext cx="5853113"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000" rIns="504000" bIns="126000" numCol="1" anchor="b" anchorCtr="0" compatLnSpc="1">
            <a:prstTxWarp prst="textNoShape">
              <a:avLst/>
            </a:prstTxWarp>
          </a:bodyPr>
          <a:lstStyle/>
          <a:p>
            <a:pPr lvl="0"/>
            <a:r>
              <a:rPr lang="de-DE" altLang="de-DE"/>
              <a:t>Titelmasterformat durch Klicken bearbeiten</a:t>
            </a:r>
          </a:p>
        </p:txBody>
      </p:sp>
      <p:sp>
        <p:nvSpPr>
          <p:cNvPr id="1027" name="Rectangle 3"/>
          <p:cNvSpPr>
            <a:spLocks noGrp="1" noChangeArrowheads="1"/>
          </p:cNvSpPr>
          <p:nvPr>
            <p:ph type="body" idx="1"/>
          </p:nvPr>
        </p:nvSpPr>
        <p:spPr bwMode="auto">
          <a:xfrm>
            <a:off x="1835150" y="1449388"/>
            <a:ext cx="7058025" cy="316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52000" bIns="25200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pic>
        <p:nvPicPr>
          <p:cNvPr id="1028" name="Picture 7" descr="AvH_Logo_n7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88263" y="368300"/>
            <a:ext cx="120491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8"/>
          <p:cNvSpPr>
            <a:spLocks noChangeArrowheads="1"/>
          </p:cNvSpPr>
          <p:nvPr/>
        </p:nvSpPr>
        <p:spPr bwMode="auto">
          <a:xfrm>
            <a:off x="1835150" y="6713538"/>
            <a:ext cx="7308850" cy="1444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30000"/>
              </a:spcBef>
              <a:spcAft>
                <a:spcPct val="0"/>
              </a:spcAft>
              <a:buClr>
                <a:schemeClr val="tx2"/>
              </a:buClr>
              <a:defRPr sz="1200">
                <a:solidFill>
                  <a:schemeClr val="tx1"/>
                </a:solidFill>
                <a:latin typeface="Arial" charset="0"/>
                <a:cs typeface="Arial" charset="0"/>
              </a:defRPr>
            </a:lvl6pPr>
            <a:lvl7pPr marL="2971800" indent="-228600" eaLnBrk="0" fontAlgn="base" hangingPunct="0">
              <a:spcBef>
                <a:spcPct val="30000"/>
              </a:spcBef>
              <a:spcAft>
                <a:spcPct val="0"/>
              </a:spcAft>
              <a:buClr>
                <a:schemeClr val="tx2"/>
              </a:buClr>
              <a:defRPr sz="1200">
                <a:solidFill>
                  <a:schemeClr val="tx1"/>
                </a:solidFill>
                <a:latin typeface="Arial" charset="0"/>
                <a:cs typeface="Arial" charset="0"/>
              </a:defRPr>
            </a:lvl7pPr>
            <a:lvl8pPr marL="3429000" indent="-228600" eaLnBrk="0" fontAlgn="base" hangingPunct="0">
              <a:spcBef>
                <a:spcPct val="30000"/>
              </a:spcBef>
              <a:spcAft>
                <a:spcPct val="0"/>
              </a:spcAft>
              <a:buClr>
                <a:schemeClr val="tx2"/>
              </a:buClr>
              <a:defRPr sz="1200">
                <a:solidFill>
                  <a:schemeClr val="tx1"/>
                </a:solidFill>
                <a:latin typeface="Arial" charset="0"/>
                <a:cs typeface="Arial" charset="0"/>
              </a:defRPr>
            </a:lvl8pPr>
            <a:lvl9pPr marL="3886200" indent="-228600" eaLnBrk="0" fontAlgn="base" hangingPunct="0">
              <a:spcBef>
                <a:spcPct val="30000"/>
              </a:spcBef>
              <a:spcAft>
                <a:spcPct val="0"/>
              </a:spcAft>
              <a:buClr>
                <a:schemeClr val="tx2"/>
              </a:buClr>
              <a:defRPr sz="1200">
                <a:solidFill>
                  <a:schemeClr val="tx1"/>
                </a:solidFill>
                <a:latin typeface="Arial" charset="0"/>
                <a:cs typeface="Arial" charset="0"/>
              </a:defRPr>
            </a:lvl9pPr>
          </a:lstStyle>
          <a:p>
            <a:pPr eaLnBrk="1" hangingPunct="1">
              <a:buClr>
                <a:srgbClr val="00693C"/>
              </a:buClr>
              <a:defRPr/>
            </a:pPr>
            <a:endParaRPr lang="de-DE" altLang="de-DE">
              <a:solidFill>
                <a:srgbClr val="000000"/>
              </a:solidFill>
            </a:endParaRPr>
          </a:p>
        </p:txBody>
      </p:sp>
      <p:sp>
        <p:nvSpPr>
          <p:cNvPr id="1030" name="Line 9"/>
          <p:cNvSpPr>
            <a:spLocks noChangeShapeType="1"/>
          </p:cNvSpPr>
          <p:nvPr/>
        </p:nvSpPr>
        <p:spPr bwMode="auto">
          <a:xfrm>
            <a:off x="1835150" y="1125538"/>
            <a:ext cx="7308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693C"/>
              </a:buClr>
            </a:pPr>
            <a:endParaRPr lang="de-DE">
              <a:solidFill>
                <a:srgbClr val="000000"/>
              </a:solidFill>
            </a:endParaRPr>
          </a:p>
        </p:txBody>
      </p:sp>
      <p:sp>
        <p:nvSpPr>
          <p:cNvPr id="1031" name="Line 13"/>
          <p:cNvSpPr>
            <a:spLocks noChangeShapeType="1"/>
          </p:cNvSpPr>
          <p:nvPr/>
        </p:nvSpPr>
        <p:spPr bwMode="auto">
          <a:xfrm>
            <a:off x="1836738" y="-346075"/>
            <a:ext cx="0" cy="123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693C"/>
              </a:buClr>
            </a:pPr>
            <a:endParaRPr lang="de-DE">
              <a:solidFill>
                <a:srgbClr val="000000"/>
              </a:solidFill>
            </a:endParaRPr>
          </a:p>
        </p:txBody>
      </p:sp>
      <p:sp>
        <p:nvSpPr>
          <p:cNvPr id="1032" name="Line 16"/>
          <p:cNvSpPr>
            <a:spLocks noChangeShapeType="1"/>
          </p:cNvSpPr>
          <p:nvPr/>
        </p:nvSpPr>
        <p:spPr bwMode="auto">
          <a:xfrm>
            <a:off x="8893175" y="-346075"/>
            <a:ext cx="0" cy="123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693C"/>
              </a:buClr>
            </a:pPr>
            <a:endParaRPr lang="de-DE">
              <a:solidFill>
                <a:srgbClr val="000000"/>
              </a:solidFill>
            </a:endParaRPr>
          </a:p>
        </p:txBody>
      </p:sp>
      <p:sp>
        <p:nvSpPr>
          <p:cNvPr id="1033" name="Line 17"/>
          <p:cNvSpPr>
            <a:spLocks noChangeShapeType="1"/>
          </p:cNvSpPr>
          <p:nvPr/>
        </p:nvSpPr>
        <p:spPr bwMode="auto">
          <a:xfrm rot="5400000">
            <a:off x="-227012" y="1387475"/>
            <a:ext cx="0" cy="123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693C"/>
              </a:buClr>
            </a:pPr>
            <a:endParaRPr lang="de-DE">
              <a:solidFill>
                <a:srgbClr val="000000"/>
              </a:solidFill>
            </a:endParaRPr>
          </a:p>
        </p:txBody>
      </p:sp>
      <p:sp>
        <p:nvSpPr>
          <p:cNvPr id="1034" name="Line 20"/>
          <p:cNvSpPr>
            <a:spLocks noChangeShapeType="1"/>
          </p:cNvSpPr>
          <p:nvPr/>
        </p:nvSpPr>
        <p:spPr bwMode="auto">
          <a:xfrm rot="5400000">
            <a:off x="-227012" y="4551362"/>
            <a:ext cx="0" cy="123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693C"/>
              </a:buClr>
            </a:pPr>
            <a:endParaRPr lang="de-DE">
              <a:solidFill>
                <a:srgbClr val="000000"/>
              </a:solidFill>
            </a:endParaRPr>
          </a:p>
        </p:txBody>
      </p:sp>
    </p:spTree>
    <p:extLst>
      <p:ext uri="{BB962C8B-B14F-4D97-AF65-F5344CB8AC3E}">
        <p14:creationId xmlns:p14="http://schemas.microsoft.com/office/powerpoint/2010/main" val="14173183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l" rtl="0" eaLnBrk="0" fontAlgn="base" hangingPunct="0">
        <a:lnSpc>
          <a:spcPct val="90000"/>
        </a:lnSpc>
        <a:spcBef>
          <a:spcPct val="0"/>
        </a:spcBef>
        <a:spcAft>
          <a:spcPct val="0"/>
        </a:spcAft>
        <a:defRPr sz="2200" b="1">
          <a:solidFill>
            <a:schemeClr val="tx1"/>
          </a:solidFill>
          <a:latin typeface="+mj-lt"/>
          <a:ea typeface="+mj-ea"/>
          <a:cs typeface="+mj-cs"/>
        </a:defRPr>
      </a:lvl1pPr>
      <a:lvl2pPr algn="l" rtl="0" eaLnBrk="0" fontAlgn="base" hangingPunct="0">
        <a:lnSpc>
          <a:spcPct val="90000"/>
        </a:lnSpc>
        <a:spcBef>
          <a:spcPct val="0"/>
        </a:spcBef>
        <a:spcAft>
          <a:spcPct val="0"/>
        </a:spcAft>
        <a:defRPr sz="2200" b="1">
          <a:solidFill>
            <a:schemeClr val="tx1"/>
          </a:solidFill>
          <a:latin typeface="Times New Roman" pitchFamily="18" charset="0"/>
          <a:cs typeface="Arial" charset="0"/>
        </a:defRPr>
      </a:lvl2pPr>
      <a:lvl3pPr algn="l" rtl="0" eaLnBrk="0" fontAlgn="base" hangingPunct="0">
        <a:lnSpc>
          <a:spcPct val="90000"/>
        </a:lnSpc>
        <a:spcBef>
          <a:spcPct val="0"/>
        </a:spcBef>
        <a:spcAft>
          <a:spcPct val="0"/>
        </a:spcAft>
        <a:defRPr sz="2200" b="1">
          <a:solidFill>
            <a:schemeClr val="tx1"/>
          </a:solidFill>
          <a:latin typeface="Times New Roman" pitchFamily="18" charset="0"/>
          <a:cs typeface="Arial" charset="0"/>
        </a:defRPr>
      </a:lvl3pPr>
      <a:lvl4pPr algn="l" rtl="0" eaLnBrk="0" fontAlgn="base" hangingPunct="0">
        <a:lnSpc>
          <a:spcPct val="90000"/>
        </a:lnSpc>
        <a:spcBef>
          <a:spcPct val="0"/>
        </a:spcBef>
        <a:spcAft>
          <a:spcPct val="0"/>
        </a:spcAft>
        <a:defRPr sz="2200" b="1">
          <a:solidFill>
            <a:schemeClr val="tx1"/>
          </a:solidFill>
          <a:latin typeface="Times New Roman" pitchFamily="18" charset="0"/>
          <a:cs typeface="Arial" charset="0"/>
        </a:defRPr>
      </a:lvl4pPr>
      <a:lvl5pPr algn="l" rtl="0" eaLnBrk="0" fontAlgn="base" hangingPunct="0">
        <a:lnSpc>
          <a:spcPct val="90000"/>
        </a:lnSpc>
        <a:spcBef>
          <a:spcPct val="0"/>
        </a:spcBef>
        <a:spcAft>
          <a:spcPct val="0"/>
        </a:spcAft>
        <a:defRPr sz="2200" b="1">
          <a:solidFill>
            <a:schemeClr val="tx1"/>
          </a:solidFill>
          <a:latin typeface="Times New Roman" pitchFamily="18" charset="0"/>
          <a:cs typeface="Arial" charset="0"/>
        </a:defRPr>
      </a:lvl5pPr>
      <a:lvl6pPr marL="457200" algn="l" rtl="0" fontAlgn="base">
        <a:lnSpc>
          <a:spcPct val="90000"/>
        </a:lnSpc>
        <a:spcBef>
          <a:spcPct val="0"/>
        </a:spcBef>
        <a:spcAft>
          <a:spcPct val="0"/>
        </a:spcAft>
        <a:defRPr sz="2200" b="1">
          <a:solidFill>
            <a:schemeClr val="tx1"/>
          </a:solidFill>
          <a:latin typeface="Times New Roman" pitchFamily="18" charset="0"/>
          <a:cs typeface="Arial" charset="0"/>
        </a:defRPr>
      </a:lvl6pPr>
      <a:lvl7pPr marL="914400" algn="l" rtl="0" fontAlgn="base">
        <a:lnSpc>
          <a:spcPct val="90000"/>
        </a:lnSpc>
        <a:spcBef>
          <a:spcPct val="0"/>
        </a:spcBef>
        <a:spcAft>
          <a:spcPct val="0"/>
        </a:spcAft>
        <a:defRPr sz="2200" b="1">
          <a:solidFill>
            <a:schemeClr val="tx1"/>
          </a:solidFill>
          <a:latin typeface="Times New Roman" pitchFamily="18" charset="0"/>
          <a:cs typeface="Arial" charset="0"/>
        </a:defRPr>
      </a:lvl7pPr>
      <a:lvl8pPr marL="1371600" algn="l" rtl="0" fontAlgn="base">
        <a:lnSpc>
          <a:spcPct val="90000"/>
        </a:lnSpc>
        <a:spcBef>
          <a:spcPct val="0"/>
        </a:spcBef>
        <a:spcAft>
          <a:spcPct val="0"/>
        </a:spcAft>
        <a:defRPr sz="2200" b="1">
          <a:solidFill>
            <a:schemeClr val="tx1"/>
          </a:solidFill>
          <a:latin typeface="Times New Roman" pitchFamily="18" charset="0"/>
          <a:cs typeface="Arial" charset="0"/>
        </a:defRPr>
      </a:lvl8pPr>
      <a:lvl9pPr marL="1828800" algn="l" rtl="0" fontAlgn="base">
        <a:lnSpc>
          <a:spcPct val="90000"/>
        </a:lnSpc>
        <a:spcBef>
          <a:spcPct val="0"/>
        </a:spcBef>
        <a:spcAft>
          <a:spcPct val="0"/>
        </a:spcAft>
        <a:defRPr sz="2200" b="1">
          <a:solidFill>
            <a:schemeClr val="tx1"/>
          </a:solidFill>
          <a:latin typeface="Times New Roman" pitchFamily="18" charset="0"/>
          <a:cs typeface="Arial" charset="0"/>
        </a:defRPr>
      </a:lvl9pPr>
    </p:titleStyle>
    <p:bodyStyle>
      <a:lvl1pPr marL="342900" indent="-342900" algn="l" rtl="0" eaLnBrk="0" fontAlgn="base" hangingPunct="0">
        <a:spcBef>
          <a:spcPct val="40000"/>
        </a:spcBef>
        <a:spcAft>
          <a:spcPct val="0"/>
        </a:spcAft>
        <a:buClr>
          <a:schemeClr val="tx2"/>
        </a:buClr>
        <a:defRPr>
          <a:solidFill>
            <a:schemeClr val="tx1"/>
          </a:solidFill>
          <a:latin typeface="+mn-lt"/>
          <a:ea typeface="+mn-ea"/>
          <a:cs typeface="+mn-cs"/>
        </a:defRPr>
      </a:lvl1pPr>
      <a:lvl2pPr marL="1588" indent="455613" algn="l" rtl="0" eaLnBrk="0" fontAlgn="base" hangingPunct="0">
        <a:spcBef>
          <a:spcPct val="40000"/>
        </a:spcBef>
        <a:spcAft>
          <a:spcPct val="0"/>
        </a:spcAft>
        <a:buClr>
          <a:schemeClr val="tx2"/>
        </a:buClr>
        <a:defRPr b="1">
          <a:solidFill>
            <a:schemeClr val="tx2"/>
          </a:solidFill>
          <a:latin typeface="+mn-lt"/>
          <a:cs typeface="+mn-cs"/>
        </a:defRPr>
      </a:lvl2pPr>
      <a:lvl3pPr marL="257175" indent="-254000" algn="l" rtl="0" eaLnBrk="0" fontAlgn="base" hangingPunct="0">
        <a:spcBef>
          <a:spcPct val="40000"/>
        </a:spcBef>
        <a:spcAft>
          <a:spcPct val="0"/>
        </a:spcAft>
        <a:buClr>
          <a:schemeClr val="tx2"/>
        </a:buClr>
        <a:buFont typeface="Arial" charset="0"/>
        <a:buChar char="●"/>
        <a:defRPr>
          <a:solidFill>
            <a:schemeClr val="tx1"/>
          </a:solidFill>
          <a:latin typeface="+mn-lt"/>
          <a:cs typeface="+mn-cs"/>
        </a:defRPr>
      </a:lvl3pPr>
      <a:lvl4pPr marL="523875" indent="-166688" algn="l" rtl="0" eaLnBrk="0" fontAlgn="base" hangingPunct="0">
        <a:spcBef>
          <a:spcPct val="20000"/>
        </a:spcBef>
        <a:spcAft>
          <a:spcPct val="0"/>
        </a:spcAft>
        <a:buClr>
          <a:schemeClr val="tx2"/>
        </a:buClr>
        <a:buChar char="-"/>
        <a:defRPr>
          <a:solidFill>
            <a:schemeClr val="tx1"/>
          </a:solidFill>
          <a:latin typeface="+mn-lt"/>
          <a:cs typeface="+mn-cs"/>
        </a:defRPr>
      </a:lvl4pPr>
      <a:lvl5pPr marL="892175" indent="-188913" algn="l" rtl="0" eaLnBrk="0" fontAlgn="base" hangingPunct="0">
        <a:spcBef>
          <a:spcPct val="20000"/>
        </a:spcBef>
        <a:spcAft>
          <a:spcPct val="0"/>
        </a:spcAft>
        <a:buClr>
          <a:schemeClr val="tx2"/>
        </a:buClr>
        <a:buChar char="•"/>
        <a:defRPr>
          <a:solidFill>
            <a:schemeClr val="tx1"/>
          </a:solidFill>
          <a:latin typeface="+mn-lt"/>
          <a:cs typeface="+mn-cs"/>
        </a:defRPr>
      </a:lvl5pPr>
      <a:lvl6pPr marL="1349375" indent="-188913" algn="l" rtl="0" fontAlgn="base">
        <a:spcBef>
          <a:spcPct val="20000"/>
        </a:spcBef>
        <a:spcAft>
          <a:spcPct val="0"/>
        </a:spcAft>
        <a:buClr>
          <a:schemeClr val="tx2"/>
        </a:buClr>
        <a:buChar char="•"/>
        <a:defRPr>
          <a:solidFill>
            <a:schemeClr val="tx1"/>
          </a:solidFill>
          <a:latin typeface="+mn-lt"/>
          <a:cs typeface="+mn-cs"/>
        </a:defRPr>
      </a:lvl6pPr>
      <a:lvl7pPr marL="1806575" indent="-188913" algn="l" rtl="0" fontAlgn="base">
        <a:spcBef>
          <a:spcPct val="20000"/>
        </a:spcBef>
        <a:spcAft>
          <a:spcPct val="0"/>
        </a:spcAft>
        <a:buClr>
          <a:schemeClr val="tx2"/>
        </a:buClr>
        <a:buChar char="•"/>
        <a:defRPr>
          <a:solidFill>
            <a:schemeClr val="tx1"/>
          </a:solidFill>
          <a:latin typeface="+mn-lt"/>
          <a:cs typeface="+mn-cs"/>
        </a:defRPr>
      </a:lvl7pPr>
      <a:lvl8pPr marL="2263775" indent="-188913" algn="l" rtl="0" fontAlgn="base">
        <a:spcBef>
          <a:spcPct val="20000"/>
        </a:spcBef>
        <a:spcAft>
          <a:spcPct val="0"/>
        </a:spcAft>
        <a:buClr>
          <a:schemeClr val="tx2"/>
        </a:buClr>
        <a:buChar char="•"/>
        <a:defRPr>
          <a:solidFill>
            <a:schemeClr val="tx1"/>
          </a:solidFill>
          <a:latin typeface="+mn-lt"/>
          <a:cs typeface="+mn-cs"/>
        </a:defRPr>
      </a:lvl8pPr>
      <a:lvl9pPr marL="2720975" indent="-188913" algn="l" rtl="0" fontAlgn="base">
        <a:spcBef>
          <a:spcPct val="20000"/>
        </a:spcBef>
        <a:spcAft>
          <a:spcPct val="0"/>
        </a:spcAft>
        <a:buClr>
          <a:schemeClr val="tx2"/>
        </a:buClr>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buClrTx/>
            </a:pPr>
            <a:fld id="{9903CFCA-66ED-40D3-B328-AD51BFE6E788}" type="datetimeFigureOut">
              <a:rPr lang="de-DE" smtClean="0">
                <a:solidFill>
                  <a:prstClr val="black">
                    <a:tint val="75000"/>
                  </a:prstClr>
                </a:solidFill>
                <a:latin typeface="Calibri"/>
                <a:cs typeface="+mn-cs"/>
              </a:rPr>
              <a:pPr fontAlgn="auto">
                <a:spcBef>
                  <a:spcPts val="0"/>
                </a:spcBef>
                <a:spcAft>
                  <a:spcPts val="0"/>
                </a:spcAft>
                <a:buClrTx/>
              </a:pPr>
              <a:t>04.09.2017</a:t>
            </a:fld>
            <a:endParaRPr lang="de-DE">
              <a:solidFill>
                <a:prstClr val="black">
                  <a:tint val="75000"/>
                </a:prstClr>
              </a:solidFill>
              <a:latin typeface="Calibri"/>
              <a:cs typeface="+mn-cs"/>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buClrTx/>
            </a:pPr>
            <a:endParaRPr lang="de-DE">
              <a:solidFill>
                <a:prstClr val="black">
                  <a:tint val="75000"/>
                </a:prstClr>
              </a:solidFill>
              <a:latin typeface="Calibri"/>
              <a:cs typeface="+mn-cs"/>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buClrTx/>
            </a:pPr>
            <a:fld id="{10F3190D-1471-4594-9DB1-32B0BC7DECA3}" type="slidenum">
              <a:rPr lang="de-DE" smtClean="0">
                <a:solidFill>
                  <a:prstClr val="black">
                    <a:tint val="75000"/>
                  </a:prstClr>
                </a:solidFill>
                <a:latin typeface="Calibri"/>
                <a:cs typeface="+mn-cs"/>
              </a:rPr>
              <a:pPr fontAlgn="auto">
                <a:spcBef>
                  <a:spcPts val="0"/>
                </a:spcBef>
                <a:spcAft>
                  <a:spcPts val="0"/>
                </a:spcAft>
                <a:buClrTx/>
              </a:pPr>
              <a:t>‹Nr.›</a:t>
            </a:fld>
            <a:endParaRPr lang="de-DE">
              <a:solidFill>
                <a:prstClr val="black">
                  <a:tint val="75000"/>
                </a:prstClr>
              </a:solidFill>
              <a:latin typeface="Calibri"/>
              <a:cs typeface="+mn-cs"/>
            </a:endParaRPr>
          </a:p>
        </p:txBody>
      </p:sp>
    </p:spTree>
    <p:extLst>
      <p:ext uri="{BB962C8B-B14F-4D97-AF65-F5344CB8AC3E}">
        <p14:creationId xmlns:p14="http://schemas.microsoft.com/office/powerpoint/2010/main" val="155525898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098" name="Rectangle 52"/>
          <p:cNvSpPr>
            <a:spLocks noGrp="1" noChangeArrowheads="1"/>
          </p:cNvSpPr>
          <p:nvPr>
            <p:ph type="title"/>
          </p:nvPr>
        </p:nvSpPr>
        <p:spPr bwMode="auto">
          <a:xfrm>
            <a:off x="539750" y="158750"/>
            <a:ext cx="791686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title style</a:t>
            </a:r>
            <a:r>
              <a:rPr lang="de-DE"/>
              <a:t/>
            </a:r>
            <a:br>
              <a:rPr lang="de-DE"/>
            </a:br>
            <a:endParaRPr lang="en-GB"/>
          </a:p>
        </p:txBody>
      </p:sp>
      <p:sp>
        <p:nvSpPr>
          <p:cNvPr id="4099" name="Rectangle 53"/>
          <p:cNvSpPr>
            <a:spLocks noGrp="1" noChangeArrowheads="1"/>
          </p:cNvSpPr>
          <p:nvPr>
            <p:ph type="body" idx="1"/>
          </p:nvPr>
        </p:nvSpPr>
        <p:spPr bwMode="auto">
          <a:xfrm>
            <a:off x="539750" y="2211388"/>
            <a:ext cx="7916863"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p:txBody>
      </p:sp>
      <p:grpSp>
        <p:nvGrpSpPr>
          <p:cNvPr id="4100" name="Group 56"/>
          <p:cNvGrpSpPr>
            <a:grpSpLocks/>
          </p:cNvGrpSpPr>
          <p:nvPr/>
        </p:nvGrpSpPr>
        <p:grpSpPr bwMode="auto">
          <a:xfrm>
            <a:off x="482600" y="358775"/>
            <a:ext cx="1547813" cy="504825"/>
            <a:chOff x="353" y="251"/>
            <a:chExt cx="1065" cy="347"/>
          </a:xfrm>
        </p:grpSpPr>
        <p:pic>
          <p:nvPicPr>
            <p:cNvPr id="4102" name="Picture 57" descr="LDI_OIC4_Blume_2_25"/>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53" y="251"/>
              <a:ext cx="338"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8" descr="LDI_OIC4_Blume_5_25"/>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16" y="254"/>
              <a:ext cx="338"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9" descr="LDI_OIC4_Blume_7_25"/>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080" y="260"/>
              <a:ext cx="33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8223108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hf sldNum="0" hdr="0" ftr="0" dt="0"/>
  <p:txStyles>
    <p:titleStyle>
      <a:lvl1pPr indent="1714500" algn="l" rtl="0" eaLnBrk="0" fontAlgn="base" hangingPunct="0">
        <a:lnSpc>
          <a:spcPct val="150000"/>
        </a:lnSpc>
        <a:spcBef>
          <a:spcPct val="0"/>
        </a:spcBef>
        <a:spcAft>
          <a:spcPct val="0"/>
        </a:spcAft>
        <a:defRPr sz="3400">
          <a:solidFill>
            <a:schemeClr val="tx1"/>
          </a:solidFill>
          <a:latin typeface="+mj-lt"/>
          <a:ea typeface="+mj-ea"/>
          <a:cs typeface="+mj-cs"/>
        </a:defRPr>
      </a:lvl1pPr>
      <a:lvl2pPr indent="1714500" algn="l" rtl="0" eaLnBrk="0" fontAlgn="base" hangingPunct="0">
        <a:lnSpc>
          <a:spcPct val="150000"/>
        </a:lnSpc>
        <a:spcBef>
          <a:spcPct val="0"/>
        </a:spcBef>
        <a:spcAft>
          <a:spcPct val="0"/>
        </a:spcAft>
        <a:defRPr sz="3400">
          <a:solidFill>
            <a:schemeClr val="tx1"/>
          </a:solidFill>
          <a:latin typeface="Arial" charset="0"/>
        </a:defRPr>
      </a:lvl2pPr>
      <a:lvl3pPr indent="1714500" algn="l" rtl="0" eaLnBrk="0" fontAlgn="base" hangingPunct="0">
        <a:lnSpc>
          <a:spcPct val="150000"/>
        </a:lnSpc>
        <a:spcBef>
          <a:spcPct val="0"/>
        </a:spcBef>
        <a:spcAft>
          <a:spcPct val="0"/>
        </a:spcAft>
        <a:defRPr sz="3400">
          <a:solidFill>
            <a:schemeClr val="tx1"/>
          </a:solidFill>
          <a:latin typeface="Arial" charset="0"/>
        </a:defRPr>
      </a:lvl3pPr>
      <a:lvl4pPr indent="1714500" algn="l" rtl="0" eaLnBrk="0" fontAlgn="base" hangingPunct="0">
        <a:lnSpc>
          <a:spcPct val="150000"/>
        </a:lnSpc>
        <a:spcBef>
          <a:spcPct val="0"/>
        </a:spcBef>
        <a:spcAft>
          <a:spcPct val="0"/>
        </a:spcAft>
        <a:defRPr sz="3400">
          <a:solidFill>
            <a:schemeClr val="tx1"/>
          </a:solidFill>
          <a:latin typeface="Arial" charset="0"/>
        </a:defRPr>
      </a:lvl4pPr>
      <a:lvl5pPr indent="1714500" algn="l" rtl="0" eaLnBrk="0" fontAlgn="base" hangingPunct="0">
        <a:lnSpc>
          <a:spcPct val="150000"/>
        </a:lnSpc>
        <a:spcBef>
          <a:spcPct val="0"/>
        </a:spcBef>
        <a:spcAft>
          <a:spcPct val="0"/>
        </a:spcAft>
        <a:defRPr sz="3400">
          <a:solidFill>
            <a:schemeClr val="tx1"/>
          </a:solidFill>
          <a:latin typeface="Arial" charset="0"/>
        </a:defRPr>
      </a:lvl5pPr>
      <a:lvl6pPr marL="457200" indent="1714500" algn="l" rtl="0" fontAlgn="base">
        <a:lnSpc>
          <a:spcPct val="150000"/>
        </a:lnSpc>
        <a:spcBef>
          <a:spcPct val="0"/>
        </a:spcBef>
        <a:spcAft>
          <a:spcPct val="0"/>
        </a:spcAft>
        <a:defRPr sz="3400">
          <a:solidFill>
            <a:schemeClr val="tx1"/>
          </a:solidFill>
          <a:latin typeface="Arial" charset="0"/>
        </a:defRPr>
      </a:lvl6pPr>
      <a:lvl7pPr marL="914400" indent="1714500" algn="l" rtl="0" fontAlgn="base">
        <a:lnSpc>
          <a:spcPct val="150000"/>
        </a:lnSpc>
        <a:spcBef>
          <a:spcPct val="0"/>
        </a:spcBef>
        <a:spcAft>
          <a:spcPct val="0"/>
        </a:spcAft>
        <a:defRPr sz="3400">
          <a:solidFill>
            <a:schemeClr val="tx1"/>
          </a:solidFill>
          <a:latin typeface="Arial" charset="0"/>
        </a:defRPr>
      </a:lvl7pPr>
      <a:lvl8pPr marL="1371600" indent="1714500" algn="l" rtl="0" fontAlgn="base">
        <a:lnSpc>
          <a:spcPct val="150000"/>
        </a:lnSpc>
        <a:spcBef>
          <a:spcPct val="0"/>
        </a:spcBef>
        <a:spcAft>
          <a:spcPct val="0"/>
        </a:spcAft>
        <a:defRPr sz="3400">
          <a:solidFill>
            <a:schemeClr val="tx1"/>
          </a:solidFill>
          <a:latin typeface="Arial" charset="0"/>
        </a:defRPr>
      </a:lvl8pPr>
      <a:lvl9pPr marL="1828800" indent="1714500" algn="l" rtl="0" fontAlgn="base">
        <a:lnSpc>
          <a:spcPct val="150000"/>
        </a:lnSpc>
        <a:spcBef>
          <a:spcPct val="0"/>
        </a:spcBef>
        <a:spcAft>
          <a:spcPct val="0"/>
        </a:spcAft>
        <a:defRPr sz="3400">
          <a:solidFill>
            <a:schemeClr val="tx1"/>
          </a:solidFill>
          <a:latin typeface="Arial" charset="0"/>
        </a:defRPr>
      </a:lvl9pPr>
    </p:titleStyle>
    <p:bodyStyle>
      <a:lvl1pPr marL="381000" indent="-381000" algn="l" rtl="0" eaLnBrk="0" fontAlgn="base" hangingPunct="0">
        <a:spcBef>
          <a:spcPct val="0"/>
        </a:spcBef>
        <a:spcAft>
          <a:spcPct val="100000"/>
        </a:spcAft>
        <a:buClr>
          <a:schemeClr val="tx1"/>
        </a:buClr>
        <a:buSzPct val="125000"/>
        <a:buChar char="—"/>
        <a:defRPr sz="2000">
          <a:solidFill>
            <a:schemeClr val="tx1"/>
          </a:solidFill>
          <a:latin typeface="+mn-lt"/>
          <a:ea typeface="+mn-ea"/>
          <a:cs typeface="+mn-cs"/>
        </a:defRPr>
      </a:lvl1pPr>
      <a:lvl2pPr marL="952500" indent="-381000" algn="l" rtl="0" eaLnBrk="0" fontAlgn="base" hangingPunct="0">
        <a:spcBef>
          <a:spcPct val="20000"/>
        </a:spcBef>
        <a:spcAft>
          <a:spcPct val="100000"/>
        </a:spcAft>
        <a:buClr>
          <a:schemeClr val="tx1"/>
        </a:buClr>
        <a:buChar char="—"/>
        <a:defRPr sz="2000">
          <a:solidFill>
            <a:schemeClr val="tx1"/>
          </a:solidFill>
          <a:latin typeface="+mn-lt"/>
        </a:defRPr>
      </a:lvl2pPr>
      <a:lvl3pPr marL="2003425" indent="-381000" algn="l" rtl="0" eaLnBrk="0" fontAlgn="base" hangingPunct="0">
        <a:spcBef>
          <a:spcPct val="20000"/>
        </a:spcBef>
        <a:spcAft>
          <a:spcPct val="0"/>
        </a:spcAft>
        <a:buClr>
          <a:schemeClr val="tx1"/>
        </a:buClr>
        <a:buFont typeface="Wingdings" pitchFamily="2" charset="2"/>
        <a:buChar char="•"/>
        <a:defRPr sz="2400">
          <a:solidFill>
            <a:schemeClr val="tx1"/>
          </a:solidFill>
          <a:latin typeface="Verdana" pitchFamily="34" charset="0"/>
        </a:defRPr>
      </a:lvl3pPr>
      <a:lvl4pPr marL="2803525"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Verdana" pitchFamily="34" charset="0"/>
        </a:defRPr>
      </a:lvl4pPr>
      <a:lvl5pPr marL="3222625"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Verdana" pitchFamily="34" charset="0"/>
        </a:defRPr>
      </a:lvl5pPr>
      <a:lvl6pPr marL="3679825" indent="-228600" algn="l" rtl="0" fontAlgn="base">
        <a:spcBef>
          <a:spcPct val="20000"/>
        </a:spcBef>
        <a:spcAft>
          <a:spcPct val="0"/>
        </a:spcAft>
        <a:buClr>
          <a:schemeClr val="tx1"/>
        </a:buClr>
        <a:buFont typeface="Wingdings" pitchFamily="2" charset="2"/>
        <a:buChar char="§"/>
        <a:defRPr>
          <a:solidFill>
            <a:schemeClr val="tx1"/>
          </a:solidFill>
          <a:latin typeface="Verdana" pitchFamily="34" charset="0"/>
        </a:defRPr>
      </a:lvl6pPr>
      <a:lvl7pPr marL="4137025" indent="-228600" algn="l" rtl="0" fontAlgn="base">
        <a:spcBef>
          <a:spcPct val="20000"/>
        </a:spcBef>
        <a:spcAft>
          <a:spcPct val="0"/>
        </a:spcAft>
        <a:buClr>
          <a:schemeClr val="tx1"/>
        </a:buClr>
        <a:buFont typeface="Wingdings" pitchFamily="2" charset="2"/>
        <a:buChar char="§"/>
        <a:defRPr>
          <a:solidFill>
            <a:schemeClr val="tx1"/>
          </a:solidFill>
          <a:latin typeface="Verdana" pitchFamily="34" charset="0"/>
        </a:defRPr>
      </a:lvl7pPr>
      <a:lvl8pPr marL="4594225" indent="-228600" algn="l" rtl="0" fontAlgn="base">
        <a:spcBef>
          <a:spcPct val="20000"/>
        </a:spcBef>
        <a:spcAft>
          <a:spcPct val="0"/>
        </a:spcAft>
        <a:buClr>
          <a:schemeClr val="tx1"/>
        </a:buClr>
        <a:buFont typeface="Wingdings" pitchFamily="2" charset="2"/>
        <a:buChar char="§"/>
        <a:defRPr>
          <a:solidFill>
            <a:schemeClr val="tx1"/>
          </a:solidFill>
          <a:latin typeface="Verdana" pitchFamily="34" charset="0"/>
        </a:defRPr>
      </a:lvl8pPr>
      <a:lvl9pPr marL="5051425" indent="-228600" algn="l" rtl="0" fontAlgn="base">
        <a:spcBef>
          <a:spcPct val="20000"/>
        </a:spcBef>
        <a:spcAft>
          <a:spcPct val="0"/>
        </a:spcAft>
        <a:buClr>
          <a:schemeClr val="tx1"/>
        </a:buClr>
        <a:buFont typeface="Wingdings" pitchFamily="2" charset="2"/>
        <a:buChar char="§"/>
        <a:defRPr>
          <a:solidFill>
            <a:schemeClr val="tx1"/>
          </a:solidFill>
          <a:latin typeface="Verdan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0"/>
            <a:ext cx="5853113"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000" rIns="504000" bIns="126000" numCol="1" anchor="b" anchorCtr="0" compatLnSpc="1">
            <a:prstTxWarp prst="textNoShape">
              <a:avLst/>
            </a:prstTxWarp>
          </a:bodyPr>
          <a:lstStyle/>
          <a:p>
            <a:pPr lvl="0"/>
            <a:r>
              <a:rPr lang="de-DE" altLang="de-DE"/>
              <a:t>Titelmasterformat durch Klicken bearbeiten</a:t>
            </a:r>
          </a:p>
        </p:txBody>
      </p:sp>
      <p:sp>
        <p:nvSpPr>
          <p:cNvPr id="1027" name="Rectangle 3"/>
          <p:cNvSpPr>
            <a:spLocks noGrp="1" noChangeArrowheads="1"/>
          </p:cNvSpPr>
          <p:nvPr>
            <p:ph type="body" idx="1"/>
          </p:nvPr>
        </p:nvSpPr>
        <p:spPr bwMode="auto">
          <a:xfrm>
            <a:off x="1835150" y="1449388"/>
            <a:ext cx="7058025" cy="316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52000" bIns="25200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pic>
        <p:nvPicPr>
          <p:cNvPr id="1031" name="Picture 7" descr="AvH_Logo_n7_RGB"/>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88263" y="368300"/>
            <a:ext cx="1204912" cy="59213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p:nvSpPr>
        <p:spPr bwMode="auto">
          <a:xfrm>
            <a:off x="1835150" y="6713538"/>
            <a:ext cx="7308850" cy="1444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buClr>
                <a:srgbClr val="00693C"/>
              </a:buClr>
            </a:pPr>
            <a:endParaRPr lang="de-DE">
              <a:solidFill>
                <a:srgbClr val="000000"/>
              </a:solidFill>
            </a:endParaRPr>
          </a:p>
        </p:txBody>
      </p:sp>
      <p:sp>
        <p:nvSpPr>
          <p:cNvPr id="1033" name="Line 9"/>
          <p:cNvSpPr>
            <a:spLocks noChangeShapeType="1"/>
          </p:cNvSpPr>
          <p:nvPr/>
        </p:nvSpPr>
        <p:spPr bwMode="auto">
          <a:xfrm>
            <a:off x="1835150" y="1125538"/>
            <a:ext cx="7308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693C"/>
              </a:buClr>
            </a:pPr>
            <a:endParaRPr lang="de-DE">
              <a:solidFill>
                <a:srgbClr val="000000"/>
              </a:solidFill>
            </a:endParaRPr>
          </a:p>
        </p:txBody>
      </p:sp>
      <p:sp>
        <p:nvSpPr>
          <p:cNvPr id="1037" name="Line 13"/>
          <p:cNvSpPr>
            <a:spLocks noChangeShapeType="1"/>
          </p:cNvSpPr>
          <p:nvPr/>
        </p:nvSpPr>
        <p:spPr bwMode="auto">
          <a:xfrm>
            <a:off x="1836738" y="-346075"/>
            <a:ext cx="0" cy="123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693C"/>
              </a:buClr>
            </a:pPr>
            <a:endParaRPr lang="de-DE">
              <a:solidFill>
                <a:srgbClr val="000000"/>
              </a:solidFill>
            </a:endParaRPr>
          </a:p>
        </p:txBody>
      </p:sp>
      <p:sp>
        <p:nvSpPr>
          <p:cNvPr id="1040" name="Line 16"/>
          <p:cNvSpPr>
            <a:spLocks noChangeShapeType="1"/>
          </p:cNvSpPr>
          <p:nvPr/>
        </p:nvSpPr>
        <p:spPr bwMode="auto">
          <a:xfrm>
            <a:off x="8893175" y="-346075"/>
            <a:ext cx="0" cy="123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693C"/>
              </a:buClr>
            </a:pPr>
            <a:endParaRPr lang="de-DE">
              <a:solidFill>
                <a:srgbClr val="000000"/>
              </a:solidFill>
            </a:endParaRPr>
          </a:p>
        </p:txBody>
      </p:sp>
      <p:sp>
        <p:nvSpPr>
          <p:cNvPr id="1041" name="Line 17"/>
          <p:cNvSpPr>
            <a:spLocks noChangeShapeType="1"/>
          </p:cNvSpPr>
          <p:nvPr/>
        </p:nvSpPr>
        <p:spPr bwMode="auto">
          <a:xfrm rot="5400000">
            <a:off x="-227012" y="1387475"/>
            <a:ext cx="0" cy="123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693C"/>
              </a:buClr>
            </a:pPr>
            <a:endParaRPr lang="de-DE">
              <a:solidFill>
                <a:srgbClr val="000000"/>
              </a:solidFill>
            </a:endParaRPr>
          </a:p>
        </p:txBody>
      </p:sp>
      <p:sp>
        <p:nvSpPr>
          <p:cNvPr id="1044" name="Line 20"/>
          <p:cNvSpPr>
            <a:spLocks noChangeShapeType="1"/>
          </p:cNvSpPr>
          <p:nvPr/>
        </p:nvSpPr>
        <p:spPr bwMode="auto">
          <a:xfrm rot="5400000">
            <a:off x="-227012" y="4551362"/>
            <a:ext cx="0" cy="123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
                <a:srgbClr val="00693C"/>
              </a:buClr>
            </a:pPr>
            <a:endParaRPr lang="de-DE">
              <a:solidFill>
                <a:srgbClr val="000000"/>
              </a:solidFill>
            </a:endParaRPr>
          </a:p>
        </p:txBody>
      </p:sp>
    </p:spTree>
    <p:extLst>
      <p:ext uri="{BB962C8B-B14F-4D97-AF65-F5344CB8AC3E}">
        <p14:creationId xmlns:p14="http://schemas.microsoft.com/office/powerpoint/2010/main" val="84460724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ransition>
    <p:fade/>
  </p:transition>
  <p:txStyles>
    <p:titleStyle>
      <a:lvl1pPr algn="l" rtl="0" eaLnBrk="1" fontAlgn="base" hangingPunct="1">
        <a:lnSpc>
          <a:spcPct val="90000"/>
        </a:lnSpc>
        <a:spcBef>
          <a:spcPct val="0"/>
        </a:spcBef>
        <a:spcAft>
          <a:spcPct val="0"/>
        </a:spcAft>
        <a:defRPr sz="2200" b="1">
          <a:solidFill>
            <a:schemeClr val="tx1"/>
          </a:solidFill>
          <a:latin typeface="+mj-lt"/>
          <a:ea typeface="+mj-ea"/>
          <a:cs typeface="+mj-cs"/>
        </a:defRPr>
      </a:lvl1pPr>
      <a:lvl2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2pPr>
      <a:lvl3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3pPr>
      <a:lvl4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4pPr>
      <a:lvl5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5pPr>
      <a:lvl6pPr marL="4572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6pPr>
      <a:lvl7pPr marL="9144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7pPr>
      <a:lvl8pPr marL="13716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8pPr>
      <a:lvl9pPr marL="18288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9pPr>
    </p:titleStyle>
    <p:bodyStyle>
      <a:lvl1pPr algn="l" rtl="0" eaLnBrk="1" fontAlgn="base" hangingPunct="1">
        <a:spcBef>
          <a:spcPct val="40000"/>
        </a:spcBef>
        <a:spcAft>
          <a:spcPct val="0"/>
        </a:spcAft>
        <a:buClr>
          <a:schemeClr val="tx2"/>
        </a:buClr>
        <a:defRPr>
          <a:solidFill>
            <a:schemeClr val="tx1"/>
          </a:solidFill>
          <a:latin typeface="+mn-lt"/>
          <a:ea typeface="+mn-ea"/>
          <a:cs typeface="+mn-cs"/>
        </a:defRPr>
      </a:lvl1pPr>
      <a:lvl2pPr marL="1588" algn="l" rtl="0" eaLnBrk="1" fontAlgn="base" hangingPunct="1">
        <a:spcBef>
          <a:spcPct val="40000"/>
        </a:spcBef>
        <a:spcAft>
          <a:spcPct val="0"/>
        </a:spcAft>
        <a:buClr>
          <a:schemeClr val="tx2"/>
        </a:buClr>
        <a:defRPr b="1">
          <a:solidFill>
            <a:schemeClr val="tx2"/>
          </a:solidFill>
          <a:latin typeface="+mn-lt"/>
          <a:cs typeface="+mn-cs"/>
        </a:defRPr>
      </a:lvl2pPr>
      <a:lvl3pPr marL="257175" indent="-254000" algn="l" rtl="0" eaLnBrk="1" fontAlgn="base" hangingPunct="1">
        <a:spcBef>
          <a:spcPct val="40000"/>
        </a:spcBef>
        <a:spcAft>
          <a:spcPct val="0"/>
        </a:spcAft>
        <a:buClr>
          <a:schemeClr val="tx2"/>
        </a:buClr>
        <a:buFont typeface="Arial" charset="0"/>
        <a:buChar char="●"/>
        <a:defRPr>
          <a:solidFill>
            <a:schemeClr val="tx1"/>
          </a:solidFill>
          <a:latin typeface="+mn-lt"/>
          <a:cs typeface="+mn-cs"/>
        </a:defRPr>
      </a:lvl3pPr>
      <a:lvl4pPr marL="523875" indent="-166688" algn="l" rtl="0" eaLnBrk="1" fontAlgn="base" hangingPunct="1">
        <a:spcBef>
          <a:spcPct val="20000"/>
        </a:spcBef>
        <a:spcAft>
          <a:spcPct val="0"/>
        </a:spcAft>
        <a:buClr>
          <a:schemeClr val="tx2"/>
        </a:buClr>
        <a:buChar char="-"/>
        <a:defRPr>
          <a:solidFill>
            <a:schemeClr val="tx1"/>
          </a:solidFill>
          <a:latin typeface="+mn-lt"/>
          <a:cs typeface="+mn-cs"/>
        </a:defRPr>
      </a:lvl4pPr>
      <a:lvl5pPr marL="892175" indent="-188913" algn="l" rtl="0" eaLnBrk="1" fontAlgn="base" hangingPunct="1">
        <a:spcBef>
          <a:spcPct val="20000"/>
        </a:spcBef>
        <a:spcAft>
          <a:spcPct val="0"/>
        </a:spcAft>
        <a:buClr>
          <a:schemeClr val="tx2"/>
        </a:buClr>
        <a:buChar char="•"/>
        <a:defRPr>
          <a:solidFill>
            <a:schemeClr val="tx1"/>
          </a:solidFill>
          <a:latin typeface="+mn-lt"/>
          <a:cs typeface="+mn-cs"/>
        </a:defRPr>
      </a:lvl5pPr>
      <a:lvl6pPr marL="1349375" indent="-188913" algn="l" rtl="0" eaLnBrk="1" fontAlgn="base" hangingPunct="1">
        <a:spcBef>
          <a:spcPct val="20000"/>
        </a:spcBef>
        <a:spcAft>
          <a:spcPct val="0"/>
        </a:spcAft>
        <a:buClr>
          <a:schemeClr val="tx2"/>
        </a:buClr>
        <a:buChar char="•"/>
        <a:defRPr>
          <a:solidFill>
            <a:schemeClr val="tx1"/>
          </a:solidFill>
          <a:latin typeface="+mn-lt"/>
          <a:cs typeface="+mn-cs"/>
        </a:defRPr>
      </a:lvl6pPr>
      <a:lvl7pPr marL="1806575" indent="-188913" algn="l" rtl="0" eaLnBrk="1" fontAlgn="base" hangingPunct="1">
        <a:spcBef>
          <a:spcPct val="20000"/>
        </a:spcBef>
        <a:spcAft>
          <a:spcPct val="0"/>
        </a:spcAft>
        <a:buClr>
          <a:schemeClr val="tx2"/>
        </a:buClr>
        <a:buChar char="•"/>
        <a:defRPr>
          <a:solidFill>
            <a:schemeClr val="tx1"/>
          </a:solidFill>
          <a:latin typeface="+mn-lt"/>
          <a:cs typeface="+mn-cs"/>
        </a:defRPr>
      </a:lvl7pPr>
      <a:lvl8pPr marL="2263775" indent="-188913" algn="l" rtl="0" eaLnBrk="1" fontAlgn="base" hangingPunct="1">
        <a:spcBef>
          <a:spcPct val="20000"/>
        </a:spcBef>
        <a:spcAft>
          <a:spcPct val="0"/>
        </a:spcAft>
        <a:buClr>
          <a:schemeClr val="tx2"/>
        </a:buClr>
        <a:buChar char="•"/>
        <a:defRPr>
          <a:solidFill>
            <a:schemeClr val="tx1"/>
          </a:solidFill>
          <a:latin typeface="+mn-lt"/>
          <a:cs typeface="+mn-cs"/>
        </a:defRPr>
      </a:lvl8pPr>
      <a:lvl9pPr marL="2720975" indent="-188913" algn="l" rtl="0" eaLnBrk="1" fontAlgn="base" hangingPunct="1">
        <a:spcBef>
          <a:spcPct val="20000"/>
        </a:spcBef>
        <a:spcAft>
          <a:spcPct val="0"/>
        </a:spcAft>
        <a:buClr>
          <a:schemeClr val="tx2"/>
        </a:buClr>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vmlDrawing" Target="../drawings/vmlDrawing2.vml"/><Relationship Id="rId6" Type="http://schemas.openxmlformats.org/officeDocument/2006/relationships/image" Target="../media/image29.png"/><Relationship Id="rId5" Type="http://schemas.openxmlformats.org/officeDocument/2006/relationships/oleObject" Target="../embeddings/oleObject2.bin"/><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image" Target="../media/image35.png"/><Relationship Id="rId5" Type="http://schemas.openxmlformats.org/officeDocument/2006/relationships/hyperlink" Target="https://www.humboldt-foundation.de/web/research-alumni-activities-in-Germany.html" TargetMode="Externa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hyperlink" Target="http://www.research-in-germany.org/" TargetMode="External"/><Relationship Id="rId2" Type="http://schemas.openxmlformats.org/officeDocument/2006/relationships/notesSlide" Target="../notesSlides/notesSlide19.xml"/><Relationship Id="rId1" Type="http://schemas.openxmlformats.org/officeDocument/2006/relationships/slideLayout" Target="../slideLayouts/slideLayout40.xml"/><Relationship Id="rId6" Type="http://schemas.openxmlformats.org/officeDocument/2006/relationships/image" Target="../media/image36.jpeg"/><Relationship Id="rId5" Type="http://schemas.openxmlformats.org/officeDocument/2006/relationships/hyperlink" Target="https://www.humboldt-foundation.de/pls/web/docs/F211510005/research-alumni-broschure-duz.pdf" TargetMode="External"/><Relationship Id="rId4" Type="http://schemas.openxmlformats.org/officeDocument/2006/relationships/hyperlink" Target="http://www.forscher-alumni.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hyperlink" Target="mailto:info@avh.de"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1" name="Picture 25" descr="AvH_Netzwerk2"/>
          <p:cNvPicPr>
            <a:picLocks noChangeAspect="1" noChangeArrowheads="1"/>
          </p:cNvPicPr>
          <p:nvPr/>
        </p:nvPicPr>
        <p:blipFill>
          <a:blip r:embed="rId3" cstate="print">
            <a:extLst>
              <a:ext uri="{28A0092B-C50C-407E-A947-70E740481C1C}">
                <a14:useLocalDpi xmlns:a14="http://schemas.microsoft.com/office/drawing/2010/main" val="0"/>
              </a:ext>
            </a:extLst>
          </a:blip>
          <a:srcRect l="17935" t="8797"/>
          <a:stretch>
            <a:fillRect/>
          </a:stretch>
        </p:blipFill>
        <p:spPr bwMode="auto">
          <a:xfrm>
            <a:off x="4829175" y="3001963"/>
            <a:ext cx="4314825"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pic>
      <p:pic>
        <p:nvPicPr>
          <p:cNvPr id="9233" name="Picture 17" descr="AvH_Netzwerk2"/>
          <p:cNvPicPr>
            <a:picLocks noChangeAspect="1" noChangeArrowheads="1"/>
          </p:cNvPicPr>
          <p:nvPr/>
        </p:nvPicPr>
        <p:blipFill>
          <a:blip r:embed="rId3" cstate="print">
            <a:extLst>
              <a:ext uri="{28A0092B-C50C-407E-A947-70E740481C1C}">
                <a14:useLocalDpi xmlns:a14="http://schemas.microsoft.com/office/drawing/2010/main" val="0"/>
              </a:ext>
            </a:extLst>
          </a:blip>
          <a:srcRect l="17935" t="8797"/>
          <a:stretch>
            <a:fillRect/>
          </a:stretch>
        </p:blipFill>
        <p:spPr bwMode="auto">
          <a:xfrm>
            <a:off x="4829175" y="3001963"/>
            <a:ext cx="4314825"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pic>
      <p:sp>
        <p:nvSpPr>
          <p:cNvPr id="9218" name="Rectangle 2"/>
          <p:cNvSpPr>
            <a:spLocks noGrp="1" noChangeArrowheads="1"/>
          </p:cNvSpPr>
          <p:nvPr>
            <p:ph type="title"/>
          </p:nvPr>
        </p:nvSpPr>
        <p:spPr>
          <a:xfrm>
            <a:off x="1835696" y="1340768"/>
            <a:ext cx="7308304" cy="1764382"/>
          </a:xfrm>
          <a:noFill/>
        </p:spPr>
        <p:txBody>
          <a:bodyPr anchor="t"/>
          <a:lstStyle/>
          <a:p>
            <a:pPr>
              <a:lnSpc>
                <a:spcPct val="100000"/>
              </a:lnSpc>
            </a:pPr>
            <a:r>
              <a:rPr lang="en-US" altLang="de-DE" sz="2800" dirty="0">
                <a:solidFill>
                  <a:schemeClr val="tx2"/>
                </a:solidFill>
              </a:rPr>
              <a:t>Research and Research Funding Opportunities in Germany</a:t>
            </a:r>
            <a:br>
              <a:rPr lang="en-US" altLang="de-DE" sz="2800" dirty="0">
                <a:solidFill>
                  <a:schemeClr val="tx2"/>
                </a:solidFill>
              </a:rPr>
            </a:br>
            <a:r>
              <a:rPr lang="en-US" altLang="de-DE" sz="2000" dirty="0">
                <a:solidFill>
                  <a:schemeClr val="tx2"/>
                </a:solidFill>
              </a:rPr>
              <a:t>In the Context of Research Alumni </a:t>
            </a:r>
            <a:r>
              <a:rPr lang="en-US" altLang="de-DE" sz="2000" dirty="0" smtClean="0">
                <a:solidFill>
                  <a:schemeClr val="tx2"/>
                </a:solidFill>
              </a:rPr>
              <a:t>Work</a:t>
            </a:r>
            <a:br>
              <a:rPr lang="en-US" altLang="de-DE" sz="2000" dirty="0" smtClean="0">
                <a:solidFill>
                  <a:schemeClr val="tx2"/>
                </a:solidFill>
              </a:rPr>
            </a:br>
            <a:r>
              <a:rPr lang="en-US" altLang="de-DE" sz="2000" dirty="0" smtClean="0">
                <a:solidFill>
                  <a:schemeClr val="tx2"/>
                </a:solidFill>
              </a:rPr>
              <a:t/>
            </a:r>
            <a:br>
              <a:rPr lang="en-US" altLang="de-DE" sz="2000" dirty="0" smtClean="0">
                <a:solidFill>
                  <a:schemeClr val="tx2"/>
                </a:solidFill>
              </a:rPr>
            </a:br>
            <a:endParaRPr lang="en-US" altLang="de-DE" sz="1400" b="0" dirty="0">
              <a:solidFill>
                <a:srgbClr val="C00000"/>
              </a:solidFill>
            </a:endParaRPr>
          </a:p>
        </p:txBody>
      </p:sp>
      <p:sp>
        <p:nvSpPr>
          <p:cNvPr id="9237" name="Text Box 21"/>
          <p:cNvSpPr txBox="1">
            <a:spLocks noChangeArrowheads="1"/>
          </p:cNvSpPr>
          <p:nvPr/>
        </p:nvSpPr>
        <p:spPr bwMode="auto">
          <a:xfrm>
            <a:off x="1835696" y="3105150"/>
            <a:ext cx="3744416" cy="2769989"/>
          </a:xfrm>
          <a:prstGeom prst="rect">
            <a:avLst/>
          </a:prstGeom>
          <a:noFill/>
          <a:ln>
            <a:noFill/>
          </a:ln>
          <a:effectLst/>
          <a:extLst>
            <a:ext uri="{909E8E84-426E-40DD-AFC4-6F175D3DCCD1}">
              <a14:hiddenFill xmlns:a14="http://schemas.microsoft.com/office/drawing/2010/main">
                <a:solidFill>
                  <a:srgbClr val="D7EBE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buClrTx/>
            </a:pPr>
            <a:r>
              <a:rPr lang="de-DE" altLang="de-DE" sz="1800" b="1" dirty="0"/>
              <a:t>Dr. </a:t>
            </a:r>
            <a:r>
              <a:rPr lang="de-DE" altLang="de-DE" sz="1800" b="1" dirty="0" smtClean="0"/>
              <a:t>Dagmar Broemme</a:t>
            </a:r>
            <a:endParaRPr lang="de-DE" altLang="de-DE" sz="1800" b="1" dirty="0"/>
          </a:p>
          <a:p>
            <a:pPr>
              <a:spcBef>
                <a:spcPts val="0"/>
              </a:spcBef>
              <a:buClrTx/>
            </a:pPr>
            <a:r>
              <a:rPr lang="en-US" sz="1800" dirty="0" err="1"/>
              <a:t>Programme</a:t>
            </a:r>
            <a:r>
              <a:rPr lang="en-US" sz="1800" dirty="0"/>
              <a:t> Director </a:t>
            </a:r>
            <a:endParaRPr lang="en-US" sz="1800" dirty="0" smtClean="0"/>
          </a:p>
          <a:p>
            <a:pPr>
              <a:spcBef>
                <a:spcPts val="0"/>
              </a:spcBef>
              <a:buClrTx/>
            </a:pPr>
            <a:r>
              <a:rPr lang="de-DE" sz="1800" dirty="0" smtClean="0"/>
              <a:t>Alexander </a:t>
            </a:r>
            <a:r>
              <a:rPr lang="de-DE" sz="1800" dirty="0"/>
              <a:t>von Humboldt Foundation </a:t>
            </a:r>
            <a:endParaRPr lang="de-DE" sz="1800" dirty="0" smtClean="0"/>
          </a:p>
          <a:p>
            <a:pPr>
              <a:spcBef>
                <a:spcPts val="0"/>
              </a:spcBef>
            </a:pPr>
            <a:r>
              <a:rPr lang="en-US" sz="1800" dirty="0"/>
              <a:t/>
            </a:r>
            <a:br>
              <a:rPr lang="en-US" sz="1800" dirty="0"/>
            </a:br>
            <a:r>
              <a:rPr lang="en-US" sz="1800" b="1" dirty="0"/>
              <a:t>Research Alumni </a:t>
            </a:r>
            <a:r>
              <a:rPr lang="en-US" sz="1800" b="1" dirty="0" smtClean="0"/>
              <a:t>Meeting of</a:t>
            </a:r>
            <a:endParaRPr lang="de-DE" sz="1800" b="1" dirty="0"/>
          </a:p>
          <a:p>
            <a:pPr>
              <a:spcBef>
                <a:spcPts val="0"/>
              </a:spcBef>
            </a:pPr>
            <a:r>
              <a:rPr lang="en-US" sz="1800" b="1" dirty="0"/>
              <a:t>Leibniz University of Hanover </a:t>
            </a:r>
            <a:endParaRPr lang="en-GB" sz="1800" b="1" dirty="0"/>
          </a:p>
          <a:p>
            <a:pPr>
              <a:spcBef>
                <a:spcPts val="0"/>
              </a:spcBef>
            </a:pPr>
            <a:endParaRPr lang="de-DE" sz="1800" b="1" dirty="0" smtClean="0">
              <a:solidFill>
                <a:srgbClr val="000000"/>
              </a:solidFill>
            </a:endParaRPr>
          </a:p>
          <a:p>
            <a:pPr>
              <a:spcBef>
                <a:spcPts val="0"/>
              </a:spcBef>
            </a:pPr>
            <a:r>
              <a:rPr lang="de-DE" sz="1800" dirty="0" smtClean="0">
                <a:solidFill>
                  <a:srgbClr val="000000"/>
                </a:solidFill>
              </a:rPr>
              <a:t>5 September, </a:t>
            </a:r>
            <a:r>
              <a:rPr lang="de-DE" altLang="de-DE" sz="1800" dirty="0">
                <a:solidFill>
                  <a:srgbClr val="000000"/>
                </a:solidFill>
              </a:rPr>
              <a:t>2017</a:t>
            </a:r>
          </a:p>
          <a:p>
            <a:pPr>
              <a:spcBef>
                <a:spcPts val="0"/>
              </a:spcBef>
            </a:pPr>
            <a:r>
              <a:rPr lang="en-US" sz="1800" dirty="0" smtClean="0"/>
              <a:t>University of Glasgow</a:t>
            </a:r>
            <a:r>
              <a:rPr lang="en-US" sz="1800" dirty="0"/>
              <a:t/>
            </a:r>
            <a:br>
              <a:rPr lang="en-US" sz="1800" dirty="0"/>
            </a:br>
            <a:r>
              <a:rPr lang="en-US" sz="1800" dirty="0"/>
              <a:t> </a:t>
            </a:r>
            <a:endParaRPr lang="de-DE" altLang="de-DE" sz="1800" dirty="0">
              <a:solidFill>
                <a:srgbClr val="000000"/>
              </a:solidFill>
            </a:endParaRPr>
          </a:p>
        </p:txBody>
      </p:sp>
      <p:pic>
        <p:nvPicPr>
          <p:cNvPr id="54274" name="Picture 2" descr="M:\Referat 1.1\03.1_Forschungsmarketing_FOMA_1 (9.102.2)\03_Öffentlichkeitsarbeit\03_Logos\RIG_Logo_ohne_UR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745" y="116632"/>
            <a:ext cx="1282911" cy="956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94081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GB" altLang="de-DE" smtClean="0"/>
              <a:t>The Humboldt Network – </a:t>
            </a:r>
            <a:br>
              <a:rPr lang="en-GB" altLang="de-DE" smtClean="0"/>
            </a:br>
            <a:r>
              <a:rPr lang="en-GB" altLang="de-DE" smtClean="0"/>
              <a:t>more than 28,000 Humboldtians worldwide</a:t>
            </a:r>
          </a:p>
        </p:txBody>
      </p:sp>
      <p:sp>
        <p:nvSpPr>
          <p:cNvPr id="44035" name="Text Box 5"/>
          <p:cNvSpPr txBox="1">
            <a:spLocks noChangeArrowheads="1"/>
          </p:cNvSpPr>
          <p:nvPr/>
        </p:nvSpPr>
        <p:spPr bwMode="auto">
          <a:xfrm>
            <a:off x="1736725" y="6308725"/>
            <a:ext cx="1971675" cy="2762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40000"/>
              </a:spcBef>
              <a:buClr>
                <a:schemeClr val="tx2"/>
              </a:buClr>
              <a:defRPr>
                <a:solidFill>
                  <a:schemeClr val="tx1"/>
                </a:solidFill>
                <a:latin typeface="Arial" charset="0"/>
                <a:cs typeface="Arial" charset="0"/>
              </a:defRPr>
            </a:lvl1pPr>
            <a:lvl2pPr marL="742950" indent="-285750" eaLnBrk="0" hangingPunct="0">
              <a:spcBef>
                <a:spcPct val="40000"/>
              </a:spcBef>
              <a:buClr>
                <a:schemeClr val="tx2"/>
              </a:buClr>
              <a:defRPr b="1">
                <a:solidFill>
                  <a:schemeClr val="tx2"/>
                </a:solidFill>
                <a:latin typeface="Arial" charset="0"/>
                <a:cs typeface="Arial" charset="0"/>
              </a:defRPr>
            </a:lvl2pPr>
            <a:lvl3pPr marL="1143000" indent="-228600" eaLnBrk="0" hangingPunct="0">
              <a:spcBef>
                <a:spcPct val="40000"/>
              </a:spcBef>
              <a:buClr>
                <a:schemeClr val="tx2"/>
              </a:buClr>
              <a:buFont typeface="Arial" charset="0"/>
              <a:buChar char="●"/>
              <a:defRPr>
                <a:solidFill>
                  <a:schemeClr val="tx1"/>
                </a:solidFill>
                <a:latin typeface="Arial" charset="0"/>
                <a:cs typeface="Arial" charset="0"/>
              </a:defRPr>
            </a:lvl3pPr>
            <a:lvl4pPr marL="1600200" indent="-228600" eaLnBrk="0" hangingPunct="0">
              <a:spcBef>
                <a:spcPct val="20000"/>
              </a:spcBef>
              <a:buClr>
                <a:schemeClr val="tx2"/>
              </a:buClr>
              <a:buChar char="-"/>
              <a:defRPr>
                <a:solidFill>
                  <a:schemeClr val="tx1"/>
                </a:solidFill>
                <a:latin typeface="Arial" charset="0"/>
                <a:cs typeface="Arial" charset="0"/>
              </a:defRPr>
            </a:lvl4pPr>
            <a:lvl5pPr marL="2057400" indent="-228600" eaLnBrk="0" hangingPunct="0">
              <a:spcBef>
                <a:spcPct val="20000"/>
              </a:spcBef>
              <a:buClr>
                <a:schemeClr val="tx2"/>
              </a:buClr>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50000"/>
              </a:spcBef>
              <a:buClr>
                <a:srgbClr val="00693C"/>
              </a:buClr>
            </a:pPr>
            <a:r>
              <a:rPr lang="en-GB" altLang="de-DE" sz="1200">
                <a:solidFill>
                  <a:srgbClr val="000000"/>
                </a:solidFill>
              </a:rPr>
              <a:t>as of: February 2017</a:t>
            </a:r>
          </a:p>
        </p:txBody>
      </p:sp>
      <p:pic>
        <p:nvPicPr>
          <p:cNvPr id="44036" name="Picture 5" descr="M:\Referat 1.2\Vortrag\Karten\Weltkarte\Network 2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0213" y="1520825"/>
            <a:ext cx="6975475"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539" y="441995"/>
            <a:ext cx="1381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51289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de-DE" altLang="de-DE" smtClean="0"/>
              <a:t/>
            </a:r>
            <a:br>
              <a:rPr lang="de-DE" altLang="de-DE" smtClean="0"/>
            </a:br>
            <a:r>
              <a:rPr lang="de-DE" altLang="de-DE" smtClean="0"/>
              <a:t>6 out of 28,000</a:t>
            </a:r>
          </a:p>
        </p:txBody>
      </p:sp>
      <p:sp>
        <p:nvSpPr>
          <p:cNvPr id="4505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40000"/>
              </a:spcBef>
              <a:buClr>
                <a:schemeClr val="tx2"/>
              </a:buClr>
              <a:defRPr>
                <a:solidFill>
                  <a:schemeClr val="tx1"/>
                </a:solidFill>
                <a:latin typeface="Arial" charset="0"/>
                <a:cs typeface="Arial" charset="0"/>
              </a:defRPr>
            </a:lvl1pPr>
            <a:lvl2pPr marL="742950" indent="-285750" eaLnBrk="0" hangingPunct="0">
              <a:spcBef>
                <a:spcPct val="40000"/>
              </a:spcBef>
              <a:buClr>
                <a:schemeClr val="tx2"/>
              </a:buClr>
              <a:defRPr b="1">
                <a:solidFill>
                  <a:schemeClr val="tx2"/>
                </a:solidFill>
                <a:latin typeface="Arial" charset="0"/>
                <a:cs typeface="Arial" charset="0"/>
              </a:defRPr>
            </a:lvl2pPr>
            <a:lvl3pPr marL="1143000" indent="-228600" eaLnBrk="0" hangingPunct="0">
              <a:spcBef>
                <a:spcPct val="40000"/>
              </a:spcBef>
              <a:buClr>
                <a:schemeClr val="tx2"/>
              </a:buClr>
              <a:buFont typeface="Arial" charset="0"/>
              <a:buChar char="●"/>
              <a:defRPr>
                <a:solidFill>
                  <a:schemeClr val="tx1"/>
                </a:solidFill>
                <a:latin typeface="Arial" charset="0"/>
                <a:cs typeface="Arial" charset="0"/>
              </a:defRPr>
            </a:lvl3pPr>
            <a:lvl4pPr marL="1600200" indent="-228600" eaLnBrk="0" hangingPunct="0">
              <a:spcBef>
                <a:spcPct val="20000"/>
              </a:spcBef>
              <a:buClr>
                <a:schemeClr val="tx2"/>
              </a:buClr>
              <a:buChar char="-"/>
              <a:defRPr>
                <a:solidFill>
                  <a:schemeClr val="tx1"/>
                </a:solidFill>
                <a:latin typeface="Arial" charset="0"/>
                <a:cs typeface="Arial" charset="0"/>
              </a:defRPr>
            </a:lvl4pPr>
            <a:lvl5pPr marL="2057400" indent="-228600" eaLnBrk="0" hangingPunct="0">
              <a:spcBef>
                <a:spcPct val="20000"/>
              </a:spcBef>
              <a:buClr>
                <a:schemeClr val="tx2"/>
              </a:buClr>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buClrTx/>
            </a:pPr>
            <a:endParaRPr lang="de-DE" altLang="de-DE"/>
          </a:p>
        </p:txBody>
      </p:sp>
      <p:sp>
        <p:nvSpPr>
          <p:cNvPr id="45060" name="Textfeld 3"/>
          <p:cNvSpPr txBox="1">
            <a:spLocks noChangeArrowheads="1"/>
          </p:cNvSpPr>
          <p:nvPr/>
        </p:nvSpPr>
        <p:spPr bwMode="auto">
          <a:xfrm>
            <a:off x="1762125" y="5913438"/>
            <a:ext cx="2017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0000"/>
              </a:spcBef>
              <a:buClr>
                <a:schemeClr val="tx2"/>
              </a:buClr>
              <a:defRPr>
                <a:solidFill>
                  <a:schemeClr val="tx1"/>
                </a:solidFill>
                <a:latin typeface="Arial" charset="0"/>
                <a:cs typeface="Arial" charset="0"/>
              </a:defRPr>
            </a:lvl1pPr>
            <a:lvl2pPr marL="742950" indent="-285750" eaLnBrk="0" hangingPunct="0">
              <a:spcBef>
                <a:spcPct val="40000"/>
              </a:spcBef>
              <a:buClr>
                <a:schemeClr val="tx2"/>
              </a:buClr>
              <a:defRPr b="1">
                <a:solidFill>
                  <a:schemeClr val="tx2"/>
                </a:solidFill>
                <a:latin typeface="Arial" charset="0"/>
                <a:cs typeface="Arial" charset="0"/>
              </a:defRPr>
            </a:lvl2pPr>
            <a:lvl3pPr marL="1143000" indent="-228600" eaLnBrk="0" hangingPunct="0">
              <a:spcBef>
                <a:spcPct val="40000"/>
              </a:spcBef>
              <a:buClr>
                <a:schemeClr val="tx2"/>
              </a:buClr>
              <a:buFont typeface="Arial" charset="0"/>
              <a:buChar char="●"/>
              <a:defRPr>
                <a:solidFill>
                  <a:schemeClr val="tx1"/>
                </a:solidFill>
                <a:latin typeface="Arial" charset="0"/>
                <a:cs typeface="Arial" charset="0"/>
              </a:defRPr>
            </a:lvl3pPr>
            <a:lvl4pPr marL="1600200" indent="-228600" eaLnBrk="0" hangingPunct="0">
              <a:spcBef>
                <a:spcPct val="20000"/>
              </a:spcBef>
              <a:buClr>
                <a:schemeClr val="tx2"/>
              </a:buClr>
              <a:buChar char="-"/>
              <a:defRPr>
                <a:solidFill>
                  <a:schemeClr val="tx1"/>
                </a:solidFill>
                <a:latin typeface="Arial" charset="0"/>
                <a:cs typeface="Arial" charset="0"/>
              </a:defRPr>
            </a:lvl4pPr>
            <a:lvl5pPr marL="2057400" indent="-228600" eaLnBrk="0" hangingPunct="0">
              <a:spcBef>
                <a:spcPct val="20000"/>
              </a:spcBef>
              <a:buClr>
                <a:schemeClr val="tx2"/>
              </a:buClr>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buClrTx/>
            </a:pPr>
            <a:r>
              <a:rPr lang="de-DE" altLang="de-DE" sz="1200"/>
              <a:t>Alejandro Ceccatto, Argentina,</a:t>
            </a:r>
            <a:br>
              <a:rPr lang="de-DE" altLang="de-DE" sz="1200"/>
            </a:br>
            <a:r>
              <a:rPr lang="de-DE" altLang="de-DE" sz="1200"/>
              <a:t>President of CONICET (2016)</a:t>
            </a:r>
          </a:p>
        </p:txBody>
      </p:sp>
      <p:sp>
        <p:nvSpPr>
          <p:cNvPr id="45061" name="Textfeld 1"/>
          <p:cNvSpPr txBox="1">
            <a:spLocks noChangeArrowheads="1"/>
          </p:cNvSpPr>
          <p:nvPr/>
        </p:nvSpPr>
        <p:spPr bwMode="auto">
          <a:xfrm>
            <a:off x="1727200" y="3175000"/>
            <a:ext cx="2160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0000"/>
              </a:spcBef>
              <a:buClr>
                <a:schemeClr val="tx2"/>
              </a:buClr>
              <a:defRPr>
                <a:solidFill>
                  <a:schemeClr val="tx1"/>
                </a:solidFill>
                <a:latin typeface="Arial" charset="0"/>
                <a:cs typeface="Arial" charset="0"/>
              </a:defRPr>
            </a:lvl1pPr>
            <a:lvl2pPr marL="742950" indent="-285750" eaLnBrk="0" hangingPunct="0">
              <a:spcBef>
                <a:spcPct val="40000"/>
              </a:spcBef>
              <a:buClr>
                <a:schemeClr val="tx2"/>
              </a:buClr>
              <a:defRPr b="1">
                <a:solidFill>
                  <a:schemeClr val="tx2"/>
                </a:solidFill>
                <a:latin typeface="Arial" charset="0"/>
                <a:cs typeface="Arial" charset="0"/>
              </a:defRPr>
            </a:lvl2pPr>
            <a:lvl3pPr marL="1143000" indent="-228600" eaLnBrk="0" hangingPunct="0">
              <a:spcBef>
                <a:spcPct val="40000"/>
              </a:spcBef>
              <a:buClr>
                <a:schemeClr val="tx2"/>
              </a:buClr>
              <a:buFont typeface="Arial" charset="0"/>
              <a:buChar char="●"/>
              <a:defRPr>
                <a:solidFill>
                  <a:schemeClr val="tx1"/>
                </a:solidFill>
                <a:latin typeface="Arial" charset="0"/>
                <a:cs typeface="Arial" charset="0"/>
              </a:defRPr>
            </a:lvl3pPr>
            <a:lvl4pPr marL="1600200" indent="-228600" eaLnBrk="0" hangingPunct="0">
              <a:spcBef>
                <a:spcPct val="20000"/>
              </a:spcBef>
              <a:buClr>
                <a:schemeClr val="tx2"/>
              </a:buClr>
              <a:buChar char="-"/>
              <a:defRPr>
                <a:solidFill>
                  <a:schemeClr val="tx1"/>
                </a:solidFill>
                <a:latin typeface="Arial" charset="0"/>
                <a:cs typeface="Arial" charset="0"/>
              </a:defRPr>
            </a:lvl4pPr>
            <a:lvl5pPr marL="2057400" indent="-228600" eaLnBrk="0" hangingPunct="0">
              <a:spcBef>
                <a:spcPct val="20000"/>
              </a:spcBef>
              <a:buClr>
                <a:schemeClr val="tx2"/>
              </a:buClr>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buClrTx/>
            </a:pPr>
            <a:r>
              <a:rPr lang="de-DE" altLang="de-DE" sz="1200"/>
              <a:t>Lado Chanturia, Georgia,</a:t>
            </a:r>
            <a:br>
              <a:rPr lang="de-DE" altLang="de-DE" sz="1200"/>
            </a:br>
            <a:r>
              <a:rPr lang="de-DE" altLang="de-DE" sz="1200"/>
              <a:t>Ambassador of Georgia in Germany (2014)</a:t>
            </a:r>
          </a:p>
        </p:txBody>
      </p:sp>
      <p:sp>
        <p:nvSpPr>
          <p:cNvPr id="45062" name="Textfeld 3"/>
          <p:cNvSpPr txBox="1">
            <a:spLocks noChangeArrowheads="1"/>
          </p:cNvSpPr>
          <p:nvPr/>
        </p:nvSpPr>
        <p:spPr bwMode="auto">
          <a:xfrm>
            <a:off x="4176713" y="3165475"/>
            <a:ext cx="2198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0000"/>
              </a:spcBef>
              <a:buClr>
                <a:schemeClr val="tx2"/>
              </a:buClr>
              <a:defRPr>
                <a:solidFill>
                  <a:schemeClr val="tx1"/>
                </a:solidFill>
                <a:latin typeface="Arial" charset="0"/>
                <a:cs typeface="Arial" charset="0"/>
              </a:defRPr>
            </a:lvl1pPr>
            <a:lvl2pPr marL="742950" indent="-285750" eaLnBrk="0" hangingPunct="0">
              <a:spcBef>
                <a:spcPct val="40000"/>
              </a:spcBef>
              <a:buClr>
                <a:schemeClr val="tx2"/>
              </a:buClr>
              <a:defRPr b="1">
                <a:solidFill>
                  <a:schemeClr val="tx2"/>
                </a:solidFill>
                <a:latin typeface="Arial" charset="0"/>
                <a:cs typeface="Arial" charset="0"/>
              </a:defRPr>
            </a:lvl2pPr>
            <a:lvl3pPr marL="1143000" indent="-228600" eaLnBrk="0" hangingPunct="0">
              <a:spcBef>
                <a:spcPct val="40000"/>
              </a:spcBef>
              <a:buClr>
                <a:schemeClr val="tx2"/>
              </a:buClr>
              <a:buFont typeface="Arial" charset="0"/>
              <a:buChar char="●"/>
              <a:defRPr>
                <a:solidFill>
                  <a:schemeClr val="tx1"/>
                </a:solidFill>
                <a:latin typeface="Arial" charset="0"/>
                <a:cs typeface="Arial" charset="0"/>
              </a:defRPr>
            </a:lvl3pPr>
            <a:lvl4pPr marL="1600200" indent="-228600" eaLnBrk="0" hangingPunct="0">
              <a:spcBef>
                <a:spcPct val="20000"/>
              </a:spcBef>
              <a:buClr>
                <a:schemeClr val="tx2"/>
              </a:buClr>
              <a:buChar char="-"/>
              <a:defRPr>
                <a:solidFill>
                  <a:schemeClr val="tx1"/>
                </a:solidFill>
                <a:latin typeface="Arial" charset="0"/>
                <a:cs typeface="Arial" charset="0"/>
              </a:defRPr>
            </a:lvl4pPr>
            <a:lvl5pPr marL="2057400" indent="-228600" eaLnBrk="0" hangingPunct="0">
              <a:spcBef>
                <a:spcPct val="20000"/>
              </a:spcBef>
              <a:buClr>
                <a:schemeClr val="tx2"/>
              </a:buClr>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50000"/>
              </a:spcBef>
              <a:buClrTx/>
            </a:pPr>
            <a:r>
              <a:rPr lang="de-DE" altLang="de-DE" sz="1200"/>
              <a:t>Ernest J. Moniz, USA,</a:t>
            </a:r>
            <a:br>
              <a:rPr lang="de-DE" altLang="de-DE" sz="1200"/>
            </a:br>
            <a:r>
              <a:rPr lang="de-DE" altLang="de-DE" sz="1200"/>
              <a:t>Secretary of Energy, U.S. Department of Energy (2013)</a:t>
            </a:r>
          </a:p>
        </p:txBody>
      </p:sp>
      <p:sp>
        <p:nvSpPr>
          <p:cNvPr id="45063" name="Rechteck 2"/>
          <p:cNvSpPr>
            <a:spLocks noChangeArrowheads="1"/>
          </p:cNvSpPr>
          <p:nvPr/>
        </p:nvSpPr>
        <p:spPr bwMode="auto">
          <a:xfrm>
            <a:off x="6624638" y="5915025"/>
            <a:ext cx="2509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0000"/>
              </a:spcBef>
              <a:buClr>
                <a:schemeClr val="tx2"/>
              </a:buClr>
              <a:defRPr>
                <a:solidFill>
                  <a:schemeClr val="tx1"/>
                </a:solidFill>
                <a:latin typeface="Arial" charset="0"/>
                <a:cs typeface="Arial" charset="0"/>
              </a:defRPr>
            </a:lvl1pPr>
            <a:lvl2pPr marL="742950" indent="-285750" eaLnBrk="0" hangingPunct="0">
              <a:spcBef>
                <a:spcPct val="40000"/>
              </a:spcBef>
              <a:buClr>
                <a:schemeClr val="tx2"/>
              </a:buClr>
              <a:defRPr b="1">
                <a:solidFill>
                  <a:schemeClr val="tx2"/>
                </a:solidFill>
                <a:latin typeface="Arial" charset="0"/>
                <a:cs typeface="Arial" charset="0"/>
              </a:defRPr>
            </a:lvl2pPr>
            <a:lvl3pPr marL="1143000" indent="-228600" eaLnBrk="0" hangingPunct="0">
              <a:spcBef>
                <a:spcPct val="40000"/>
              </a:spcBef>
              <a:buClr>
                <a:schemeClr val="tx2"/>
              </a:buClr>
              <a:buFont typeface="Arial" charset="0"/>
              <a:buChar char="●"/>
              <a:defRPr>
                <a:solidFill>
                  <a:schemeClr val="tx1"/>
                </a:solidFill>
                <a:latin typeface="Arial" charset="0"/>
                <a:cs typeface="Arial" charset="0"/>
              </a:defRPr>
            </a:lvl3pPr>
            <a:lvl4pPr marL="1600200" indent="-228600" eaLnBrk="0" hangingPunct="0">
              <a:spcBef>
                <a:spcPct val="20000"/>
              </a:spcBef>
              <a:buClr>
                <a:schemeClr val="tx2"/>
              </a:buClr>
              <a:buChar char="-"/>
              <a:defRPr>
                <a:solidFill>
                  <a:schemeClr val="tx1"/>
                </a:solidFill>
                <a:latin typeface="Arial" charset="0"/>
                <a:cs typeface="Arial" charset="0"/>
              </a:defRPr>
            </a:lvl4pPr>
            <a:lvl5pPr marL="2057400" indent="-228600" eaLnBrk="0" hangingPunct="0">
              <a:spcBef>
                <a:spcPct val="20000"/>
              </a:spcBef>
              <a:buClr>
                <a:schemeClr val="tx2"/>
              </a:buClr>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0"/>
              </a:spcBef>
              <a:buClrTx/>
            </a:pPr>
            <a:r>
              <a:rPr lang="de-DE" altLang="de-DE" sz="1200"/>
              <a:t>Enge Wang, China,</a:t>
            </a:r>
          </a:p>
          <a:p>
            <a:pPr eaLnBrk="1" hangingPunct="1">
              <a:spcBef>
                <a:spcPct val="0"/>
              </a:spcBef>
              <a:buClrTx/>
            </a:pPr>
            <a:r>
              <a:rPr lang="de-DE" altLang="de-DE" sz="1200"/>
              <a:t>President, Peking University (2013)</a:t>
            </a:r>
          </a:p>
        </p:txBody>
      </p:sp>
      <p:sp>
        <p:nvSpPr>
          <p:cNvPr id="45064" name="Rechteck 3"/>
          <p:cNvSpPr>
            <a:spLocks noChangeArrowheads="1"/>
          </p:cNvSpPr>
          <p:nvPr/>
        </p:nvSpPr>
        <p:spPr bwMode="auto">
          <a:xfrm>
            <a:off x="6629400" y="3178175"/>
            <a:ext cx="1758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0000"/>
              </a:spcBef>
              <a:buClr>
                <a:schemeClr val="tx2"/>
              </a:buClr>
              <a:defRPr>
                <a:solidFill>
                  <a:schemeClr val="tx1"/>
                </a:solidFill>
                <a:latin typeface="Arial" charset="0"/>
                <a:cs typeface="Arial" charset="0"/>
              </a:defRPr>
            </a:lvl1pPr>
            <a:lvl2pPr marL="742950" indent="-285750" eaLnBrk="0" hangingPunct="0">
              <a:spcBef>
                <a:spcPct val="40000"/>
              </a:spcBef>
              <a:buClr>
                <a:schemeClr val="tx2"/>
              </a:buClr>
              <a:defRPr b="1">
                <a:solidFill>
                  <a:schemeClr val="tx2"/>
                </a:solidFill>
                <a:latin typeface="Arial" charset="0"/>
                <a:cs typeface="Arial" charset="0"/>
              </a:defRPr>
            </a:lvl2pPr>
            <a:lvl3pPr marL="1143000" indent="-228600" eaLnBrk="0" hangingPunct="0">
              <a:spcBef>
                <a:spcPct val="40000"/>
              </a:spcBef>
              <a:buClr>
                <a:schemeClr val="tx2"/>
              </a:buClr>
              <a:buFont typeface="Arial" charset="0"/>
              <a:buChar char="●"/>
              <a:defRPr>
                <a:solidFill>
                  <a:schemeClr val="tx1"/>
                </a:solidFill>
                <a:latin typeface="Arial" charset="0"/>
                <a:cs typeface="Arial" charset="0"/>
              </a:defRPr>
            </a:lvl3pPr>
            <a:lvl4pPr marL="1600200" indent="-228600" eaLnBrk="0" hangingPunct="0">
              <a:spcBef>
                <a:spcPct val="20000"/>
              </a:spcBef>
              <a:buClr>
                <a:schemeClr val="tx2"/>
              </a:buClr>
              <a:buChar char="-"/>
              <a:defRPr>
                <a:solidFill>
                  <a:schemeClr val="tx1"/>
                </a:solidFill>
                <a:latin typeface="Arial" charset="0"/>
                <a:cs typeface="Arial" charset="0"/>
              </a:defRPr>
            </a:lvl4pPr>
            <a:lvl5pPr marL="2057400" indent="-228600" eaLnBrk="0" hangingPunct="0">
              <a:spcBef>
                <a:spcPct val="20000"/>
              </a:spcBef>
              <a:buClr>
                <a:schemeClr val="tx2"/>
              </a:buClr>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0"/>
              </a:spcBef>
              <a:buClrTx/>
            </a:pPr>
            <a:r>
              <a:rPr lang="de-DE" altLang="de-DE" sz="1200"/>
              <a:t>Joseph Klafter, Israel,</a:t>
            </a:r>
          </a:p>
          <a:p>
            <a:pPr eaLnBrk="1" hangingPunct="1">
              <a:spcBef>
                <a:spcPct val="0"/>
              </a:spcBef>
              <a:buClrTx/>
            </a:pPr>
            <a:r>
              <a:rPr lang="de-DE" altLang="de-DE" sz="1200"/>
              <a:t>President, Tel Aviv University (2009) </a:t>
            </a:r>
          </a:p>
        </p:txBody>
      </p:sp>
      <p:sp>
        <p:nvSpPr>
          <p:cNvPr id="45065" name="Textfeld 1"/>
          <p:cNvSpPr txBox="1">
            <a:spLocks noChangeArrowheads="1"/>
          </p:cNvSpPr>
          <p:nvPr/>
        </p:nvSpPr>
        <p:spPr bwMode="auto">
          <a:xfrm>
            <a:off x="4141788" y="5916613"/>
            <a:ext cx="2284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0000"/>
              </a:spcBef>
              <a:buClr>
                <a:schemeClr val="tx2"/>
              </a:buClr>
              <a:defRPr>
                <a:solidFill>
                  <a:schemeClr val="tx1"/>
                </a:solidFill>
                <a:latin typeface="Arial" charset="0"/>
                <a:cs typeface="Arial" charset="0"/>
              </a:defRPr>
            </a:lvl1pPr>
            <a:lvl2pPr marL="742950" indent="-285750" eaLnBrk="0" hangingPunct="0">
              <a:spcBef>
                <a:spcPct val="40000"/>
              </a:spcBef>
              <a:buClr>
                <a:schemeClr val="tx2"/>
              </a:buClr>
              <a:defRPr b="1">
                <a:solidFill>
                  <a:schemeClr val="tx2"/>
                </a:solidFill>
                <a:latin typeface="Arial" charset="0"/>
                <a:cs typeface="Arial" charset="0"/>
              </a:defRPr>
            </a:lvl2pPr>
            <a:lvl3pPr marL="1143000" indent="-228600" eaLnBrk="0" hangingPunct="0">
              <a:spcBef>
                <a:spcPct val="40000"/>
              </a:spcBef>
              <a:buClr>
                <a:schemeClr val="tx2"/>
              </a:buClr>
              <a:buFont typeface="Arial" charset="0"/>
              <a:buChar char="●"/>
              <a:defRPr>
                <a:solidFill>
                  <a:schemeClr val="tx1"/>
                </a:solidFill>
                <a:latin typeface="Arial" charset="0"/>
                <a:cs typeface="Arial" charset="0"/>
              </a:defRPr>
            </a:lvl3pPr>
            <a:lvl4pPr marL="1600200" indent="-228600" eaLnBrk="0" hangingPunct="0">
              <a:spcBef>
                <a:spcPct val="20000"/>
              </a:spcBef>
              <a:buClr>
                <a:schemeClr val="tx2"/>
              </a:buClr>
              <a:buChar char="-"/>
              <a:defRPr>
                <a:solidFill>
                  <a:schemeClr val="tx1"/>
                </a:solidFill>
                <a:latin typeface="Arial" charset="0"/>
                <a:cs typeface="Arial" charset="0"/>
              </a:defRPr>
            </a:lvl4pPr>
            <a:lvl5pPr marL="2057400" indent="-228600" eaLnBrk="0" hangingPunct="0">
              <a:spcBef>
                <a:spcPct val="20000"/>
              </a:spcBef>
              <a:buClr>
                <a:schemeClr val="tx2"/>
              </a:buClr>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30000"/>
              </a:spcBef>
              <a:buClrTx/>
            </a:pPr>
            <a:r>
              <a:rPr lang="de-DE" altLang="de-DE" sz="1200">
                <a:solidFill>
                  <a:srgbClr val="000000"/>
                </a:solidFill>
              </a:rPr>
              <a:t>Randa Abou-bakr, Egypt,</a:t>
            </a:r>
            <a:br>
              <a:rPr lang="de-DE" altLang="de-DE" sz="1200">
                <a:solidFill>
                  <a:srgbClr val="000000"/>
                </a:solidFill>
              </a:rPr>
            </a:br>
            <a:r>
              <a:rPr lang="de-DE" altLang="de-DE" sz="1200">
                <a:solidFill>
                  <a:srgbClr val="000000"/>
                </a:solidFill>
              </a:rPr>
              <a:t>Cairo University,</a:t>
            </a:r>
            <a:br>
              <a:rPr lang="de-DE" altLang="de-DE" sz="1200">
                <a:solidFill>
                  <a:srgbClr val="000000"/>
                </a:solidFill>
              </a:rPr>
            </a:br>
            <a:r>
              <a:rPr lang="de-DE" altLang="de-DE" sz="1200">
                <a:solidFill>
                  <a:srgbClr val="000000"/>
                </a:solidFill>
              </a:rPr>
              <a:t>Humboldt Alumni Award (2013) </a:t>
            </a:r>
            <a:endParaRPr lang="de-DE" altLang="de-DE" sz="1200"/>
          </a:p>
        </p:txBody>
      </p:sp>
      <p:pic>
        <p:nvPicPr>
          <p:cNvPr id="45066"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663" y="1511300"/>
            <a:ext cx="1438275" cy="1620838"/>
          </a:xfrm>
          <a:prstGeom prst="rect">
            <a:avLst/>
          </a:prstGeo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Lst>
        </p:spPr>
      </p:pic>
      <p:pic>
        <p:nvPicPr>
          <p:cNvPr id="45067"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4663" y="4224338"/>
            <a:ext cx="1438275" cy="1620837"/>
          </a:xfrm>
          <a:prstGeom prst="rect">
            <a:avLst/>
          </a:prstGeo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Lst>
        </p:spPr>
      </p:pic>
      <p:pic>
        <p:nvPicPr>
          <p:cNvPr id="45068"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4175" y="4216400"/>
            <a:ext cx="1438275" cy="1620838"/>
          </a:xfrm>
          <a:prstGeom prst="rect">
            <a:avLst/>
          </a:prstGeo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Lst>
        </p:spPr>
      </p:pic>
      <p:pic>
        <p:nvPicPr>
          <p:cNvPr id="45069"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8325" y="1514475"/>
            <a:ext cx="1438275" cy="1619250"/>
          </a:xfrm>
          <a:prstGeom prst="rect">
            <a:avLst/>
          </a:prstGeo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Lst>
        </p:spPr>
      </p:pic>
      <p:pic>
        <p:nvPicPr>
          <p:cNvPr id="45070" name="Picture 16" descr="https://english.tau.ac.il/sites/default/files/media_server/marina/yossi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4175" y="1514475"/>
            <a:ext cx="1476375"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38325" y="4149725"/>
            <a:ext cx="1438275" cy="170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6539" y="441995"/>
            <a:ext cx="1381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656181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idx="4294967295"/>
          </p:nvPr>
        </p:nvSpPr>
        <p:spPr>
          <a:xfrm>
            <a:off x="1835150" y="0"/>
            <a:ext cx="4753074" cy="1125538"/>
          </a:xfrm>
        </p:spPr>
        <p:txBody>
          <a:bodyPr/>
          <a:lstStyle/>
          <a:p>
            <a:pPr eaLnBrk="1" hangingPunct="1"/>
            <a:r>
              <a:rPr lang="en-GB" altLang="de-DE" dirty="0"/>
              <a:t>Alumni Sponsorship and International Networking</a:t>
            </a:r>
          </a:p>
        </p:txBody>
      </p:sp>
      <p:sp>
        <p:nvSpPr>
          <p:cNvPr id="16387" name="Rectangle 5"/>
          <p:cNvSpPr>
            <a:spLocks noGrp="1" noChangeArrowheads="1"/>
          </p:cNvSpPr>
          <p:nvPr>
            <p:ph type="body" idx="4294967295"/>
          </p:nvPr>
        </p:nvSpPr>
        <p:spPr>
          <a:xfrm>
            <a:off x="1835150" y="1340768"/>
            <a:ext cx="7308850" cy="3275682"/>
          </a:xfrm>
        </p:spPr>
        <p:txBody>
          <a:bodyPr/>
          <a:lstStyle/>
          <a:p>
            <a:pPr lvl="2" eaLnBrk="1" hangingPunct="1"/>
            <a:r>
              <a:rPr lang="en-GB" altLang="de-DE" dirty="0"/>
              <a:t>More than 28,000 </a:t>
            </a:r>
            <a:r>
              <a:rPr lang="en-GB" altLang="de-DE" dirty="0" err="1"/>
              <a:t>Humboldtians</a:t>
            </a:r>
            <a:r>
              <a:rPr lang="en-GB" altLang="de-DE" dirty="0"/>
              <a:t> in over 140 countries:</a:t>
            </a:r>
            <a:br>
              <a:rPr lang="en-GB" altLang="de-DE" dirty="0"/>
            </a:br>
            <a:r>
              <a:rPr lang="en-GB" altLang="de-DE" dirty="0"/>
              <a:t>“Once a </a:t>
            </a:r>
            <a:r>
              <a:rPr lang="en-GB" altLang="de-DE" dirty="0" err="1"/>
              <a:t>Humboldtian</a:t>
            </a:r>
            <a:r>
              <a:rPr lang="en-GB" altLang="de-DE" dirty="0"/>
              <a:t> – Always a </a:t>
            </a:r>
            <a:r>
              <a:rPr lang="en-GB" altLang="de-DE" dirty="0" err="1"/>
              <a:t>Humboldtian</a:t>
            </a:r>
            <a:r>
              <a:rPr lang="en-GB" altLang="de-DE" dirty="0"/>
              <a:t>“</a:t>
            </a:r>
          </a:p>
          <a:p>
            <a:pPr lvl="2" eaLnBrk="1" hangingPunct="1"/>
            <a:r>
              <a:rPr lang="en-GB" altLang="de-DE" dirty="0"/>
              <a:t>Alumni sponsorship and global networking through (inter alia):</a:t>
            </a:r>
          </a:p>
          <a:p>
            <a:pPr lvl="3" eaLnBrk="1" hangingPunct="1"/>
            <a:r>
              <a:rPr lang="en-GB" altLang="de-DE" dirty="0"/>
              <a:t>further research stays</a:t>
            </a:r>
          </a:p>
          <a:p>
            <a:pPr lvl="3" eaLnBrk="1" hangingPunct="1"/>
            <a:r>
              <a:rPr lang="en-GB" altLang="de-DE" dirty="0"/>
              <a:t>Research Group Linkage Programme</a:t>
            </a:r>
          </a:p>
          <a:p>
            <a:pPr lvl="3" eaLnBrk="1" hangingPunct="1"/>
            <a:r>
              <a:rPr lang="en-GB" altLang="de-DE" dirty="0"/>
              <a:t>Humboldt Colloquia and </a:t>
            </a:r>
            <a:r>
              <a:rPr lang="en-GB" altLang="de-DE" dirty="0" err="1"/>
              <a:t>Kollegs</a:t>
            </a:r>
            <a:endParaRPr lang="en-GB" altLang="de-DE" dirty="0"/>
          </a:p>
          <a:p>
            <a:pPr lvl="3" eaLnBrk="1" hangingPunct="1"/>
            <a:r>
              <a:rPr lang="en-GB" altLang="de-DE" dirty="0"/>
              <a:t>Humboldt Alumni Associations</a:t>
            </a:r>
          </a:p>
          <a:p>
            <a:pPr lvl="3" eaLnBrk="1" hangingPunct="1"/>
            <a:r>
              <a:rPr lang="en-GB" altLang="de-DE" dirty="0"/>
              <a:t>Humboldt Alumni Award</a:t>
            </a:r>
          </a:p>
          <a:p>
            <a:pPr lvl="2" eaLnBrk="1" hangingPunct="1"/>
            <a:r>
              <a:rPr lang="en-GB" altLang="de-DE" dirty="0"/>
              <a:t>Goal: </a:t>
            </a:r>
            <a:r>
              <a:rPr lang="en-US" b="1" dirty="0"/>
              <a:t>Creating and sustaining a vibrant network</a:t>
            </a:r>
          </a:p>
          <a:p>
            <a:pPr lvl="2" eaLnBrk="1" hangingPunct="1"/>
            <a:endParaRPr lang="en-GB" altLang="de-DE" dirty="0"/>
          </a:p>
        </p:txBody>
      </p:sp>
      <p:grpSp>
        <p:nvGrpSpPr>
          <p:cNvPr id="16388" name="Group 7"/>
          <p:cNvGrpSpPr>
            <a:grpSpLocks/>
          </p:cNvGrpSpPr>
          <p:nvPr/>
        </p:nvGrpSpPr>
        <p:grpSpPr bwMode="auto">
          <a:xfrm>
            <a:off x="1827213" y="4505078"/>
            <a:ext cx="7316787" cy="2352922"/>
            <a:chOff x="1151" y="2824"/>
            <a:chExt cx="4609" cy="1496"/>
          </a:xfrm>
        </p:grpSpPr>
        <p:pic>
          <p:nvPicPr>
            <p:cNvPr id="16389" name="Picture 8" descr="ballken"/>
            <p:cNvPicPr>
              <a:picLocks noChangeAspect="1" noChangeArrowheads="1"/>
            </p:cNvPicPr>
            <p:nvPr/>
          </p:nvPicPr>
          <p:blipFill>
            <a:blip r:embed="rId4" cstate="print">
              <a:extLst>
                <a:ext uri="{28A0092B-C50C-407E-A947-70E740481C1C}">
                  <a14:useLocalDpi xmlns:a14="http://schemas.microsoft.com/office/drawing/2010/main" val="0"/>
                </a:ext>
              </a:extLst>
            </a:blip>
            <a:srcRect r="153"/>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90" name="Object 9"/>
            <p:cNvGraphicFramePr>
              <a:graphicFrameLocks noChangeAspect="1"/>
            </p:cNvGraphicFramePr>
            <p:nvPr/>
          </p:nvGraphicFramePr>
          <p:xfrm>
            <a:off x="1152" y="2915"/>
            <a:ext cx="4608" cy="1405"/>
          </p:xfrm>
          <a:graphic>
            <a:graphicData uri="http://schemas.openxmlformats.org/presentationml/2006/ole">
              <mc:AlternateContent xmlns:mc="http://schemas.openxmlformats.org/markup-compatibility/2006">
                <mc:Choice xmlns:v="urn:schemas-microsoft-com:vml" Requires="v">
                  <p:oleObj spid="_x0000_s49523" name="Photo Editor-Foto" r:id="rId5" imgW="5485714" imgH="1666667" progId="">
                    <p:embed/>
                  </p:oleObj>
                </mc:Choice>
                <mc:Fallback>
                  <p:oleObj name="Photo Editor-Foto" r:id="rId5" imgW="5485714" imgH="1666667" progId="">
                    <p:embed/>
                    <p:pic>
                      <p:nvPicPr>
                        <p:cNvPr id="0" name="Picture 3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 y="2915"/>
                          <a:ext cx="4608" cy="140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8547" y="441995"/>
            <a:ext cx="1381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6625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674732" y="1685638"/>
            <a:ext cx="6569675" cy="907685"/>
          </a:xfrm>
          <a:prstGeom prst="rect">
            <a:avLst/>
          </a:prstGeom>
          <a:solidFill>
            <a:schemeClr val="bg1"/>
          </a:solidFill>
          <a:ln w="12700">
            <a:solidFill>
              <a:schemeClr val="tx1">
                <a:lumMod val="50000"/>
                <a:lumOff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693C"/>
              </a:buClr>
            </a:pPr>
            <a:r>
              <a:rPr lang="en-GB" sz="1800" dirty="0">
                <a:solidFill>
                  <a:srgbClr val="000000"/>
                </a:solidFill>
              </a:rPr>
              <a:t>The Humboldt Foundation and Becoming a Humboldtian: Sponsorship Opportunities</a:t>
            </a:r>
          </a:p>
        </p:txBody>
      </p:sp>
      <p:sp>
        <p:nvSpPr>
          <p:cNvPr id="5" name="Rechteck 4"/>
          <p:cNvSpPr/>
          <p:nvPr/>
        </p:nvSpPr>
        <p:spPr>
          <a:xfrm>
            <a:off x="1674732" y="3870462"/>
            <a:ext cx="6569675" cy="907685"/>
          </a:xfrm>
          <a:prstGeom prst="rect">
            <a:avLst/>
          </a:prstGeom>
          <a:solidFill>
            <a:schemeClr val="bg1"/>
          </a:solidFill>
          <a:ln w="12700">
            <a:solidFill>
              <a:schemeClr val="tx1">
                <a:lumMod val="50000"/>
                <a:lumOff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693C"/>
              </a:buClr>
            </a:pPr>
            <a:endParaRPr lang="en-GB" sz="1800" dirty="0">
              <a:solidFill>
                <a:srgbClr val="000000"/>
              </a:solidFill>
            </a:endParaRPr>
          </a:p>
          <a:p>
            <a:pPr>
              <a:buClr>
                <a:srgbClr val="00693C"/>
              </a:buClr>
            </a:pPr>
            <a:r>
              <a:rPr lang="en-GB" sz="1800" dirty="0">
                <a:solidFill>
                  <a:srgbClr val="000000"/>
                </a:solidFill>
              </a:rPr>
              <a:t>Research Alumni Work at Universities and Research Institutions</a:t>
            </a:r>
            <a:endParaRPr lang="en-GB" sz="1800" dirty="0">
              <a:solidFill>
                <a:srgbClr val="FF0000"/>
              </a:solidFill>
            </a:endParaRPr>
          </a:p>
          <a:p>
            <a:pPr algn="ctr">
              <a:buClr>
                <a:srgbClr val="00693C"/>
              </a:buClr>
            </a:pPr>
            <a:r>
              <a:rPr lang="en-GB" sz="1800" dirty="0">
                <a:solidFill>
                  <a:srgbClr val="000000"/>
                </a:solidFill>
              </a:rPr>
              <a:t> </a:t>
            </a:r>
          </a:p>
        </p:txBody>
      </p:sp>
      <p:sp>
        <p:nvSpPr>
          <p:cNvPr id="6" name="Rechteck 5"/>
          <p:cNvSpPr/>
          <p:nvPr/>
        </p:nvSpPr>
        <p:spPr>
          <a:xfrm>
            <a:off x="1695554" y="2765758"/>
            <a:ext cx="6548853" cy="907685"/>
          </a:xfrm>
          <a:prstGeom prst="rect">
            <a:avLst/>
          </a:prstGeom>
          <a:solidFill>
            <a:srgbClr val="FFC000"/>
          </a:solidFill>
          <a:ln w="12700">
            <a:solidFill>
              <a:schemeClr val="tx1">
                <a:lumMod val="50000"/>
                <a:lumOff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693C"/>
              </a:buClr>
            </a:pPr>
            <a:r>
              <a:rPr lang="en-GB" sz="1800" dirty="0">
                <a:solidFill>
                  <a:srgbClr val="000000"/>
                </a:solidFill>
              </a:rPr>
              <a:t>The Humboldt Foundation and Research Alumni: Promoting German Research and International Collaboration</a:t>
            </a:r>
            <a:endParaRPr lang="en-GB" sz="1800" dirty="0">
              <a:solidFill>
                <a:srgbClr val="FF0000"/>
              </a:solidFill>
            </a:endParaRPr>
          </a:p>
        </p:txBody>
      </p:sp>
      <p:sp>
        <p:nvSpPr>
          <p:cNvPr id="8" name="Rechteck 7"/>
          <p:cNvSpPr/>
          <p:nvPr/>
        </p:nvSpPr>
        <p:spPr>
          <a:xfrm>
            <a:off x="827584" y="1685638"/>
            <a:ext cx="642942" cy="907685"/>
          </a:xfrm>
          <a:prstGeom prst="rect">
            <a:avLst/>
          </a:prstGeom>
          <a:solidFill>
            <a:schemeClr val="tx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693C"/>
              </a:buClr>
            </a:pPr>
            <a:r>
              <a:rPr lang="de-DE" sz="1800" b="1" dirty="0">
                <a:solidFill>
                  <a:srgbClr val="FFFFFF"/>
                </a:solidFill>
              </a:rPr>
              <a:t>1</a:t>
            </a:r>
          </a:p>
        </p:txBody>
      </p:sp>
      <p:sp>
        <p:nvSpPr>
          <p:cNvPr id="9" name="Rechteck 8"/>
          <p:cNvSpPr/>
          <p:nvPr/>
        </p:nvSpPr>
        <p:spPr>
          <a:xfrm>
            <a:off x="827584" y="2764287"/>
            <a:ext cx="642942" cy="907685"/>
          </a:xfrm>
          <a:prstGeom prst="rect">
            <a:avLst/>
          </a:prstGeom>
          <a:solidFill>
            <a:schemeClr val="tx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693C"/>
              </a:buClr>
            </a:pPr>
            <a:r>
              <a:rPr lang="de-DE" sz="1800" b="1" dirty="0">
                <a:solidFill>
                  <a:srgbClr val="FFFFFF"/>
                </a:solidFill>
              </a:rPr>
              <a:t>2</a:t>
            </a:r>
          </a:p>
        </p:txBody>
      </p:sp>
      <p:sp>
        <p:nvSpPr>
          <p:cNvPr id="10" name="Rechteck 9"/>
          <p:cNvSpPr/>
          <p:nvPr/>
        </p:nvSpPr>
        <p:spPr>
          <a:xfrm>
            <a:off x="827584" y="3861048"/>
            <a:ext cx="642942" cy="907685"/>
          </a:xfrm>
          <a:prstGeom prst="rect">
            <a:avLst/>
          </a:prstGeom>
          <a:solidFill>
            <a:schemeClr val="tx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693C"/>
              </a:buClr>
            </a:pPr>
            <a:r>
              <a:rPr lang="de-DE" sz="1800" b="1" dirty="0">
                <a:solidFill>
                  <a:srgbClr val="FFFFFF"/>
                </a:solidFill>
              </a:rPr>
              <a:t>3</a:t>
            </a:r>
          </a:p>
        </p:txBody>
      </p:sp>
      <p:sp>
        <p:nvSpPr>
          <p:cNvPr id="17" name="Rectangle 2"/>
          <p:cNvSpPr txBox="1">
            <a:spLocks noChangeArrowheads="1"/>
          </p:cNvSpPr>
          <p:nvPr/>
        </p:nvSpPr>
        <p:spPr bwMode="auto">
          <a:xfrm>
            <a:off x="1907704" y="441102"/>
            <a:ext cx="585311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000" rIns="504000" bIns="126000" numCol="1" anchor="t" anchorCtr="0" compatLnSpc="1">
            <a:prstTxWarp prst="textNoShape">
              <a:avLst/>
            </a:prstTxWarp>
          </a:bodyPr>
          <a:lstStyle>
            <a:lvl1pPr algn="l" rtl="0" eaLnBrk="1" fontAlgn="base" hangingPunct="1">
              <a:lnSpc>
                <a:spcPct val="90000"/>
              </a:lnSpc>
              <a:spcBef>
                <a:spcPct val="0"/>
              </a:spcBef>
              <a:spcAft>
                <a:spcPct val="0"/>
              </a:spcAft>
              <a:defRPr sz="2200" b="1">
                <a:solidFill>
                  <a:schemeClr val="tx1"/>
                </a:solidFill>
                <a:latin typeface="+mj-lt"/>
                <a:ea typeface="+mj-ea"/>
                <a:cs typeface="+mj-cs"/>
              </a:defRPr>
            </a:lvl1pPr>
            <a:lvl2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2pPr>
            <a:lvl3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3pPr>
            <a:lvl4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4pPr>
            <a:lvl5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5pPr>
            <a:lvl6pPr marL="4572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6pPr>
            <a:lvl7pPr marL="9144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7pPr>
            <a:lvl8pPr marL="13716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8pPr>
            <a:lvl9pPr marL="18288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9pPr>
          </a:lstStyle>
          <a:p>
            <a:pPr>
              <a:buClrTx/>
            </a:pPr>
            <a:r>
              <a:rPr lang="en-US" altLang="de-DE" sz="2400" dirty="0">
                <a:solidFill>
                  <a:srgbClr val="000000"/>
                </a:solidFill>
              </a:rPr>
              <a:t>Overview</a:t>
            </a:r>
            <a:endParaRPr lang="en-US" altLang="de-DE" sz="2400" kern="0" dirty="0">
              <a:solidFill>
                <a:srgbClr val="00693C"/>
              </a:solidFill>
            </a:endParaRPr>
          </a:p>
        </p:txBody>
      </p:sp>
      <p:cxnSp>
        <p:nvCxnSpPr>
          <p:cNvPr id="15" name="Gerade Verbindung 14"/>
          <p:cNvCxnSpPr/>
          <p:nvPr/>
        </p:nvCxnSpPr>
        <p:spPr bwMode="auto">
          <a:xfrm>
            <a:off x="1835150" y="1196752"/>
            <a:ext cx="7308850" cy="0"/>
          </a:xfrm>
          <a:prstGeom prst="line">
            <a:avLst/>
          </a:prstGeom>
          <a:solidFill>
            <a:schemeClr val="bg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2232776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6" descr="Funding_Programmes_2010_Cover_NUR_BIL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4" y="2708920"/>
            <a:ext cx="91440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12"/>
          <p:cNvSpPr>
            <a:spLocks noGrp="1" noChangeArrowheads="1"/>
          </p:cNvSpPr>
          <p:nvPr>
            <p:ph type="title" idx="4294967295"/>
          </p:nvPr>
        </p:nvSpPr>
        <p:spPr>
          <a:xfrm>
            <a:off x="1763689" y="1340768"/>
            <a:ext cx="7379028" cy="1440160"/>
          </a:xfrm>
        </p:spPr>
        <p:txBody>
          <a:bodyPr/>
          <a:lstStyle/>
          <a:p>
            <a:pPr>
              <a:lnSpc>
                <a:spcPct val="115000"/>
              </a:lnSpc>
            </a:pPr>
            <a:r>
              <a:rPr lang="de-DE" sz="1800" dirty="0">
                <a:latin typeface="+mn-lt"/>
              </a:rPr>
              <a:t>The Collaborative Project „International Research Marketing“ </a:t>
            </a:r>
            <a:r>
              <a:rPr lang="de-DE" sz="1700" b="0" spc="-20" dirty="0" err="1">
                <a:latin typeface="+mn-lt"/>
              </a:rPr>
              <a:t>sponsored</a:t>
            </a:r>
            <a:r>
              <a:rPr lang="de-DE" sz="1700" b="0" spc="-20" dirty="0">
                <a:latin typeface="+mn-lt"/>
              </a:rPr>
              <a:t> </a:t>
            </a:r>
            <a:r>
              <a:rPr lang="de-DE" sz="1700" b="0" spc="-20" dirty="0" err="1">
                <a:latin typeface="+mn-lt"/>
              </a:rPr>
              <a:t>by</a:t>
            </a:r>
            <a:r>
              <a:rPr lang="de-DE" sz="1700" b="0" spc="-20" dirty="0">
                <a:latin typeface="+mn-lt"/>
              </a:rPr>
              <a:t> </a:t>
            </a:r>
            <a:r>
              <a:rPr lang="de-DE" sz="1700" b="0" spc="-20" dirty="0" err="1">
                <a:latin typeface="+mn-lt"/>
              </a:rPr>
              <a:t>the</a:t>
            </a:r>
            <a:r>
              <a:rPr lang="de-DE" sz="1700" b="0" spc="-20" dirty="0">
                <a:latin typeface="+mn-lt"/>
              </a:rPr>
              <a:t> German Federal </a:t>
            </a:r>
            <a:r>
              <a:rPr lang="de-DE" sz="1700" b="0" spc="-20" dirty="0" err="1">
                <a:latin typeface="+mn-lt"/>
              </a:rPr>
              <a:t>Ministry</a:t>
            </a:r>
            <a:r>
              <a:rPr lang="de-DE" sz="1700" b="0" spc="-20" dirty="0">
                <a:latin typeface="+mn-lt"/>
              </a:rPr>
              <a:t> </a:t>
            </a:r>
            <a:r>
              <a:rPr lang="de-DE" sz="1700" b="0" spc="-20" dirty="0" err="1">
                <a:latin typeface="+mn-lt"/>
              </a:rPr>
              <a:t>of</a:t>
            </a:r>
            <a:r>
              <a:rPr lang="de-DE" sz="1700" b="0" spc="-20" dirty="0">
                <a:latin typeface="+mn-lt"/>
              </a:rPr>
              <a:t> Education </a:t>
            </a:r>
            <a:r>
              <a:rPr lang="de-DE" sz="1700" b="0" spc="-20" dirty="0" err="1">
                <a:latin typeface="+mn-lt"/>
              </a:rPr>
              <a:t>and</a:t>
            </a:r>
            <a:r>
              <a:rPr lang="de-DE" sz="1700" b="0" spc="-20" dirty="0">
                <a:latin typeface="+mn-lt"/>
              </a:rPr>
              <a:t> Research (BMBF)</a:t>
            </a:r>
            <a:endParaRPr lang="en-GB" sz="1700" b="0" spc="-20" dirty="0">
              <a:latin typeface="+mn-lt"/>
            </a:endParaRPr>
          </a:p>
        </p:txBody>
      </p:sp>
    </p:spTree>
    <p:extLst>
      <p:ext uri="{BB962C8B-B14F-4D97-AF65-F5344CB8AC3E}">
        <p14:creationId xmlns:p14="http://schemas.microsoft.com/office/powerpoint/2010/main" val="2181363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7707" y="3356992"/>
            <a:ext cx="4976782" cy="3296415"/>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7707" y="60435"/>
            <a:ext cx="4976782" cy="3300435"/>
          </a:xfrm>
          <a:prstGeom prst="rect">
            <a:avLst/>
          </a:prstGeom>
        </p:spPr>
      </p:pic>
      <p:sp>
        <p:nvSpPr>
          <p:cNvPr id="5" name="Textfeld 4"/>
          <p:cNvSpPr txBox="1"/>
          <p:nvPr/>
        </p:nvSpPr>
        <p:spPr>
          <a:xfrm>
            <a:off x="7183074" y="5759678"/>
            <a:ext cx="678391" cy="276999"/>
          </a:xfrm>
          <a:prstGeom prst="rect">
            <a:avLst/>
          </a:prstGeom>
          <a:noFill/>
        </p:spPr>
        <p:txBody>
          <a:bodyPr wrap="none" rtlCol="0">
            <a:spAutoFit/>
          </a:bodyPr>
          <a:lstStyle/>
          <a:p>
            <a:r>
              <a:rPr lang="en-GB" sz="1200" dirty="0" smtClean="0"/>
              <a:t>Munich</a:t>
            </a:r>
            <a:endParaRPr lang="en-GB" sz="1100" dirty="0"/>
          </a:p>
        </p:txBody>
      </p:sp>
      <p:sp>
        <p:nvSpPr>
          <p:cNvPr id="6" name="Textfeld 5"/>
          <p:cNvSpPr txBox="1"/>
          <p:nvPr/>
        </p:nvSpPr>
        <p:spPr>
          <a:xfrm>
            <a:off x="395536" y="1419058"/>
            <a:ext cx="4556471" cy="1200329"/>
          </a:xfrm>
          <a:prstGeom prst="rect">
            <a:avLst/>
          </a:prstGeom>
          <a:noFill/>
        </p:spPr>
        <p:txBody>
          <a:bodyPr wrap="square" rtlCol="0">
            <a:spAutoFit/>
          </a:bodyPr>
          <a:lstStyle/>
          <a:p>
            <a:r>
              <a:rPr lang="en-GB" sz="2000" dirty="0" smtClean="0">
                <a:latin typeface="+mn-lt"/>
              </a:rPr>
              <a:t>Communicating the attractiveness </a:t>
            </a:r>
          </a:p>
          <a:p>
            <a:r>
              <a:rPr lang="en-GB" sz="2000" dirty="0" smtClean="0">
                <a:latin typeface="+mn-lt"/>
              </a:rPr>
              <a:t>of Germany’s diversified </a:t>
            </a:r>
          </a:p>
          <a:p>
            <a:r>
              <a:rPr lang="en-GB" sz="2000" dirty="0" smtClean="0">
                <a:latin typeface="+mn-lt"/>
              </a:rPr>
              <a:t>research landscape</a:t>
            </a:r>
          </a:p>
        </p:txBody>
      </p:sp>
      <p:sp>
        <p:nvSpPr>
          <p:cNvPr id="2" name="Rechteck 1"/>
          <p:cNvSpPr/>
          <p:nvPr/>
        </p:nvSpPr>
        <p:spPr bwMode="auto">
          <a:xfrm>
            <a:off x="395536" y="3429000"/>
            <a:ext cx="216024" cy="211956"/>
          </a:xfrm>
          <a:prstGeom prst="rect">
            <a:avLst/>
          </a:prstGeom>
          <a:solidFill>
            <a:srgbClr val="00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7" name="Rechteck 6"/>
          <p:cNvSpPr/>
          <p:nvPr/>
        </p:nvSpPr>
        <p:spPr bwMode="auto">
          <a:xfrm>
            <a:off x="395536" y="3861048"/>
            <a:ext cx="216024" cy="211956"/>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8" name="Rechteck 7"/>
          <p:cNvSpPr/>
          <p:nvPr/>
        </p:nvSpPr>
        <p:spPr bwMode="auto">
          <a:xfrm>
            <a:off x="395536" y="4293096"/>
            <a:ext cx="216024" cy="211956"/>
          </a:xfrm>
          <a:prstGeom prst="rect">
            <a:avLst/>
          </a:prstGeom>
          <a:solidFill>
            <a:srgbClr val="CC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9" name="Rechteck 8"/>
          <p:cNvSpPr/>
          <p:nvPr/>
        </p:nvSpPr>
        <p:spPr bwMode="auto">
          <a:xfrm>
            <a:off x="395536" y="4725144"/>
            <a:ext cx="216024" cy="211956"/>
          </a:xfrm>
          <a:prstGeom prst="rect">
            <a:avLst/>
          </a:prstGeom>
          <a:solidFill>
            <a:srgbClr val="33CC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10" name="Rechteck 9"/>
          <p:cNvSpPr/>
          <p:nvPr/>
        </p:nvSpPr>
        <p:spPr bwMode="auto">
          <a:xfrm>
            <a:off x="395536" y="5157192"/>
            <a:ext cx="216024" cy="211956"/>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12" name="Textfeld 11"/>
          <p:cNvSpPr txBox="1"/>
          <p:nvPr/>
        </p:nvSpPr>
        <p:spPr>
          <a:xfrm>
            <a:off x="683568" y="3356992"/>
            <a:ext cx="2304256" cy="338554"/>
          </a:xfrm>
          <a:prstGeom prst="rect">
            <a:avLst/>
          </a:prstGeom>
          <a:noFill/>
        </p:spPr>
        <p:txBody>
          <a:bodyPr wrap="square" rtlCol="0">
            <a:spAutoFit/>
          </a:bodyPr>
          <a:lstStyle/>
          <a:p>
            <a:r>
              <a:rPr lang="en-GB" sz="1600" smtClean="0"/>
              <a:t>(Research) Universities</a:t>
            </a:r>
            <a:endParaRPr lang="en-GB" sz="1600"/>
          </a:p>
        </p:txBody>
      </p:sp>
      <p:sp>
        <p:nvSpPr>
          <p:cNvPr id="13" name="Textfeld 12"/>
          <p:cNvSpPr txBox="1"/>
          <p:nvPr/>
        </p:nvSpPr>
        <p:spPr>
          <a:xfrm>
            <a:off x="683568" y="3789040"/>
            <a:ext cx="3168352" cy="338554"/>
          </a:xfrm>
          <a:prstGeom prst="rect">
            <a:avLst/>
          </a:prstGeom>
          <a:noFill/>
        </p:spPr>
        <p:txBody>
          <a:bodyPr wrap="square" rtlCol="0">
            <a:spAutoFit/>
          </a:bodyPr>
          <a:lstStyle/>
          <a:p>
            <a:r>
              <a:rPr lang="de-DE" sz="1600" dirty="0" smtClean="0"/>
              <a:t>Max Planck Institutes</a:t>
            </a:r>
            <a:endParaRPr lang="de-DE" sz="1600" dirty="0"/>
          </a:p>
        </p:txBody>
      </p:sp>
      <p:sp>
        <p:nvSpPr>
          <p:cNvPr id="14" name="Textfeld 13"/>
          <p:cNvSpPr txBox="1"/>
          <p:nvPr/>
        </p:nvSpPr>
        <p:spPr>
          <a:xfrm>
            <a:off x="683568" y="4242574"/>
            <a:ext cx="3168352" cy="338554"/>
          </a:xfrm>
          <a:prstGeom prst="rect">
            <a:avLst/>
          </a:prstGeom>
          <a:noFill/>
        </p:spPr>
        <p:txBody>
          <a:bodyPr wrap="square" rtlCol="0">
            <a:spAutoFit/>
          </a:bodyPr>
          <a:lstStyle/>
          <a:p>
            <a:r>
              <a:rPr lang="de-DE" sz="1600" dirty="0" smtClean="0"/>
              <a:t>Fraunhofer Institutes</a:t>
            </a:r>
            <a:endParaRPr lang="de-DE" sz="1600" dirty="0"/>
          </a:p>
        </p:txBody>
      </p:sp>
      <p:sp>
        <p:nvSpPr>
          <p:cNvPr id="15" name="Textfeld 14"/>
          <p:cNvSpPr txBox="1"/>
          <p:nvPr/>
        </p:nvSpPr>
        <p:spPr>
          <a:xfrm>
            <a:off x="683568" y="4674622"/>
            <a:ext cx="3168352" cy="338554"/>
          </a:xfrm>
          <a:prstGeom prst="rect">
            <a:avLst/>
          </a:prstGeom>
          <a:noFill/>
        </p:spPr>
        <p:txBody>
          <a:bodyPr wrap="square" rtlCol="0">
            <a:spAutoFit/>
          </a:bodyPr>
          <a:lstStyle/>
          <a:p>
            <a:r>
              <a:rPr lang="en-GB" sz="1600" smtClean="0"/>
              <a:t>Helmholtz Centres</a:t>
            </a:r>
            <a:endParaRPr lang="en-GB" sz="1600"/>
          </a:p>
        </p:txBody>
      </p:sp>
      <p:sp>
        <p:nvSpPr>
          <p:cNvPr id="16" name="Textfeld 15"/>
          <p:cNvSpPr txBox="1"/>
          <p:nvPr/>
        </p:nvSpPr>
        <p:spPr>
          <a:xfrm>
            <a:off x="683568" y="5106670"/>
            <a:ext cx="3168352" cy="338554"/>
          </a:xfrm>
          <a:prstGeom prst="rect">
            <a:avLst/>
          </a:prstGeom>
          <a:noFill/>
        </p:spPr>
        <p:txBody>
          <a:bodyPr wrap="square" rtlCol="0">
            <a:spAutoFit/>
          </a:bodyPr>
          <a:lstStyle/>
          <a:p>
            <a:r>
              <a:rPr lang="de-DE" sz="1600" dirty="0" smtClean="0"/>
              <a:t>Leibniz Institutes</a:t>
            </a:r>
            <a:endParaRPr lang="de-DE" sz="1600" dirty="0"/>
          </a:p>
        </p:txBody>
      </p:sp>
      <p:sp>
        <p:nvSpPr>
          <p:cNvPr id="17" name="Textfeld 16"/>
          <p:cNvSpPr txBox="1"/>
          <p:nvPr/>
        </p:nvSpPr>
        <p:spPr>
          <a:xfrm>
            <a:off x="8028384" y="1916832"/>
            <a:ext cx="576065" cy="276999"/>
          </a:xfrm>
          <a:prstGeom prst="rect">
            <a:avLst/>
          </a:prstGeom>
          <a:noFill/>
        </p:spPr>
        <p:txBody>
          <a:bodyPr wrap="square" rtlCol="0">
            <a:spAutoFit/>
          </a:bodyPr>
          <a:lstStyle/>
          <a:p>
            <a:r>
              <a:rPr lang="de-DE" sz="1200" dirty="0" smtClean="0"/>
              <a:t>Berlin</a:t>
            </a:r>
            <a:endParaRPr lang="de-DE" sz="1400" dirty="0"/>
          </a:p>
        </p:txBody>
      </p:sp>
      <p:sp>
        <p:nvSpPr>
          <p:cNvPr id="18" name="Textfeld 17"/>
          <p:cNvSpPr txBox="1"/>
          <p:nvPr/>
        </p:nvSpPr>
        <p:spPr>
          <a:xfrm>
            <a:off x="6012160" y="1028253"/>
            <a:ext cx="864096" cy="304699"/>
          </a:xfrm>
          <a:prstGeom prst="rect">
            <a:avLst/>
          </a:prstGeom>
          <a:noFill/>
        </p:spPr>
        <p:txBody>
          <a:bodyPr wrap="square" rtlCol="0">
            <a:spAutoFit/>
          </a:bodyPr>
          <a:lstStyle/>
          <a:p>
            <a:r>
              <a:rPr lang="de-DE" sz="1200" dirty="0" smtClean="0"/>
              <a:t>Hamburg</a:t>
            </a:r>
            <a:endParaRPr lang="de-DE" dirty="0"/>
          </a:p>
        </p:txBody>
      </p:sp>
      <p:sp>
        <p:nvSpPr>
          <p:cNvPr id="19" name="Textfeld 18"/>
          <p:cNvSpPr txBox="1"/>
          <p:nvPr/>
        </p:nvSpPr>
        <p:spPr>
          <a:xfrm>
            <a:off x="4545888" y="3513712"/>
            <a:ext cx="576064" cy="276999"/>
          </a:xfrm>
          <a:prstGeom prst="rect">
            <a:avLst/>
          </a:prstGeom>
          <a:noFill/>
        </p:spPr>
        <p:txBody>
          <a:bodyPr wrap="square" rtlCol="0">
            <a:spAutoFit/>
          </a:bodyPr>
          <a:lstStyle/>
          <a:p>
            <a:r>
              <a:rPr lang="de-DE" sz="1200" dirty="0" smtClean="0"/>
              <a:t>Bonn</a:t>
            </a:r>
            <a:endParaRPr lang="de-DE" dirty="0"/>
          </a:p>
        </p:txBody>
      </p:sp>
      <p:sp>
        <p:nvSpPr>
          <p:cNvPr id="20" name="Textfeld 19"/>
          <p:cNvSpPr txBox="1"/>
          <p:nvPr/>
        </p:nvSpPr>
        <p:spPr>
          <a:xfrm>
            <a:off x="4468093" y="3325493"/>
            <a:ext cx="864096" cy="276999"/>
          </a:xfrm>
          <a:prstGeom prst="rect">
            <a:avLst/>
          </a:prstGeom>
          <a:noFill/>
        </p:spPr>
        <p:txBody>
          <a:bodyPr wrap="square" rtlCol="0">
            <a:spAutoFit/>
          </a:bodyPr>
          <a:lstStyle/>
          <a:p>
            <a:r>
              <a:rPr lang="de-DE" sz="1200" dirty="0" smtClean="0"/>
              <a:t>Cologne</a:t>
            </a:r>
            <a:endParaRPr lang="de-DE" dirty="0"/>
          </a:p>
        </p:txBody>
      </p:sp>
      <p:sp>
        <p:nvSpPr>
          <p:cNvPr id="21" name="Textfeld 20"/>
          <p:cNvSpPr txBox="1"/>
          <p:nvPr/>
        </p:nvSpPr>
        <p:spPr>
          <a:xfrm>
            <a:off x="4766758" y="2780928"/>
            <a:ext cx="864096" cy="276999"/>
          </a:xfrm>
          <a:prstGeom prst="rect">
            <a:avLst/>
          </a:prstGeom>
          <a:noFill/>
        </p:spPr>
        <p:txBody>
          <a:bodyPr wrap="square" rtlCol="0">
            <a:spAutoFit/>
          </a:bodyPr>
          <a:lstStyle/>
          <a:p>
            <a:r>
              <a:rPr lang="de-DE" sz="1200" dirty="0" smtClean="0"/>
              <a:t>Dortmund</a:t>
            </a:r>
            <a:endParaRPr lang="de-DE" dirty="0"/>
          </a:p>
        </p:txBody>
      </p:sp>
      <p:sp>
        <p:nvSpPr>
          <p:cNvPr id="22" name="Textfeld 21"/>
          <p:cNvSpPr txBox="1"/>
          <p:nvPr/>
        </p:nvSpPr>
        <p:spPr>
          <a:xfrm>
            <a:off x="7092280" y="3368025"/>
            <a:ext cx="864096" cy="276999"/>
          </a:xfrm>
          <a:prstGeom prst="rect">
            <a:avLst/>
          </a:prstGeom>
          <a:noFill/>
        </p:spPr>
        <p:txBody>
          <a:bodyPr wrap="square" rtlCol="0">
            <a:spAutoFit/>
          </a:bodyPr>
          <a:lstStyle/>
          <a:p>
            <a:r>
              <a:rPr lang="de-DE" sz="1200" dirty="0" smtClean="0"/>
              <a:t>Jena</a:t>
            </a:r>
            <a:endParaRPr lang="de-DE" dirty="0"/>
          </a:p>
        </p:txBody>
      </p:sp>
      <p:sp>
        <p:nvSpPr>
          <p:cNvPr id="23" name="Textfeld 22"/>
          <p:cNvSpPr txBox="1"/>
          <p:nvPr/>
        </p:nvSpPr>
        <p:spPr>
          <a:xfrm>
            <a:off x="6300192" y="538047"/>
            <a:ext cx="864096" cy="276999"/>
          </a:xfrm>
          <a:prstGeom prst="rect">
            <a:avLst/>
          </a:prstGeom>
          <a:noFill/>
        </p:spPr>
        <p:txBody>
          <a:bodyPr wrap="square" rtlCol="0">
            <a:spAutoFit/>
          </a:bodyPr>
          <a:lstStyle/>
          <a:p>
            <a:r>
              <a:rPr lang="de-DE" sz="1200" dirty="0" smtClean="0"/>
              <a:t>Kiel</a:t>
            </a:r>
            <a:endParaRPr lang="de-DE" dirty="0"/>
          </a:p>
        </p:txBody>
      </p:sp>
      <p:sp>
        <p:nvSpPr>
          <p:cNvPr id="24" name="Textfeld 23"/>
          <p:cNvSpPr txBox="1"/>
          <p:nvPr/>
        </p:nvSpPr>
        <p:spPr>
          <a:xfrm>
            <a:off x="5457362" y="4664169"/>
            <a:ext cx="1008112" cy="276999"/>
          </a:xfrm>
          <a:prstGeom prst="rect">
            <a:avLst/>
          </a:prstGeom>
          <a:noFill/>
        </p:spPr>
        <p:txBody>
          <a:bodyPr wrap="square" rtlCol="0">
            <a:spAutoFit/>
          </a:bodyPr>
          <a:lstStyle/>
          <a:p>
            <a:r>
              <a:rPr lang="de-DE" sz="1200" dirty="0" smtClean="0"/>
              <a:t>Heidelberg</a:t>
            </a:r>
            <a:endParaRPr lang="de-DE" dirty="0"/>
          </a:p>
        </p:txBody>
      </p:sp>
      <p:sp>
        <p:nvSpPr>
          <p:cNvPr id="25" name="Textfeld 24"/>
          <p:cNvSpPr txBox="1"/>
          <p:nvPr/>
        </p:nvSpPr>
        <p:spPr>
          <a:xfrm>
            <a:off x="3851920" y="3501008"/>
            <a:ext cx="864096" cy="276999"/>
          </a:xfrm>
          <a:prstGeom prst="rect">
            <a:avLst/>
          </a:prstGeom>
          <a:noFill/>
        </p:spPr>
        <p:txBody>
          <a:bodyPr wrap="square" rtlCol="0">
            <a:spAutoFit/>
          </a:bodyPr>
          <a:lstStyle/>
          <a:p>
            <a:r>
              <a:rPr lang="de-DE" sz="1200" dirty="0" smtClean="0"/>
              <a:t>Aachen</a:t>
            </a:r>
            <a:endParaRPr lang="de-DE" dirty="0"/>
          </a:p>
        </p:txBody>
      </p:sp>
      <p:sp>
        <p:nvSpPr>
          <p:cNvPr id="26" name="Textfeld 25"/>
          <p:cNvSpPr txBox="1"/>
          <p:nvPr/>
        </p:nvSpPr>
        <p:spPr>
          <a:xfrm>
            <a:off x="6084168" y="2780928"/>
            <a:ext cx="864096" cy="276999"/>
          </a:xfrm>
          <a:prstGeom prst="rect">
            <a:avLst/>
          </a:prstGeom>
          <a:noFill/>
        </p:spPr>
        <p:txBody>
          <a:bodyPr wrap="square" rtlCol="0">
            <a:spAutoFit/>
          </a:bodyPr>
          <a:lstStyle/>
          <a:p>
            <a:r>
              <a:rPr lang="de-DE" sz="1200" dirty="0" smtClean="0"/>
              <a:t>Göttingen</a:t>
            </a:r>
            <a:endParaRPr lang="de-DE" dirty="0"/>
          </a:p>
        </p:txBody>
      </p:sp>
      <p:sp>
        <p:nvSpPr>
          <p:cNvPr id="27" name="Textfeld 26"/>
          <p:cNvSpPr txBox="1"/>
          <p:nvPr/>
        </p:nvSpPr>
        <p:spPr>
          <a:xfrm>
            <a:off x="5631028" y="5197701"/>
            <a:ext cx="1008112" cy="276999"/>
          </a:xfrm>
          <a:prstGeom prst="rect">
            <a:avLst/>
          </a:prstGeom>
          <a:noFill/>
        </p:spPr>
        <p:txBody>
          <a:bodyPr wrap="square" rtlCol="0">
            <a:spAutoFit/>
          </a:bodyPr>
          <a:lstStyle/>
          <a:p>
            <a:r>
              <a:rPr lang="de-DE" sz="1200" dirty="0" smtClean="0"/>
              <a:t>Stuttgart</a:t>
            </a:r>
            <a:endParaRPr lang="de-DE" dirty="0"/>
          </a:p>
        </p:txBody>
      </p:sp>
      <p:sp>
        <p:nvSpPr>
          <p:cNvPr id="28" name="Textfeld 27"/>
          <p:cNvSpPr txBox="1"/>
          <p:nvPr/>
        </p:nvSpPr>
        <p:spPr>
          <a:xfrm>
            <a:off x="7452320" y="3079993"/>
            <a:ext cx="864096" cy="276999"/>
          </a:xfrm>
          <a:prstGeom prst="rect">
            <a:avLst/>
          </a:prstGeom>
          <a:noFill/>
        </p:spPr>
        <p:txBody>
          <a:bodyPr wrap="square" rtlCol="0">
            <a:spAutoFit/>
          </a:bodyPr>
          <a:lstStyle/>
          <a:p>
            <a:r>
              <a:rPr lang="de-DE" sz="1200" dirty="0" smtClean="0"/>
              <a:t>Leipzig</a:t>
            </a:r>
          </a:p>
        </p:txBody>
      </p:sp>
      <p:sp>
        <p:nvSpPr>
          <p:cNvPr id="29" name="Textfeld 28"/>
          <p:cNvSpPr txBox="1"/>
          <p:nvPr/>
        </p:nvSpPr>
        <p:spPr>
          <a:xfrm>
            <a:off x="7143022" y="2399622"/>
            <a:ext cx="1008112" cy="276999"/>
          </a:xfrm>
          <a:prstGeom prst="rect">
            <a:avLst/>
          </a:prstGeom>
          <a:noFill/>
        </p:spPr>
        <p:txBody>
          <a:bodyPr wrap="square" rtlCol="0">
            <a:spAutoFit/>
          </a:bodyPr>
          <a:lstStyle/>
          <a:p>
            <a:r>
              <a:rPr lang="de-DE" sz="1200" dirty="0" smtClean="0"/>
              <a:t>Magdeburg</a:t>
            </a:r>
          </a:p>
        </p:txBody>
      </p:sp>
      <p:sp>
        <p:nvSpPr>
          <p:cNvPr id="30" name="Textfeld 29"/>
          <p:cNvSpPr txBox="1"/>
          <p:nvPr/>
        </p:nvSpPr>
        <p:spPr>
          <a:xfrm>
            <a:off x="7236296" y="764704"/>
            <a:ext cx="1008112" cy="276999"/>
          </a:xfrm>
          <a:prstGeom prst="rect">
            <a:avLst/>
          </a:prstGeom>
          <a:noFill/>
        </p:spPr>
        <p:txBody>
          <a:bodyPr wrap="square" rtlCol="0">
            <a:spAutoFit/>
          </a:bodyPr>
          <a:lstStyle/>
          <a:p>
            <a:r>
              <a:rPr lang="de-DE" sz="1200" dirty="0" smtClean="0"/>
              <a:t>Rostock</a:t>
            </a:r>
          </a:p>
        </p:txBody>
      </p:sp>
      <p:sp>
        <p:nvSpPr>
          <p:cNvPr id="31" name="Textfeld 30"/>
          <p:cNvSpPr txBox="1"/>
          <p:nvPr/>
        </p:nvSpPr>
        <p:spPr>
          <a:xfrm>
            <a:off x="5630854" y="1529492"/>
            <a:ext cx="864096" cy="276999"/>
          </a:xfrm>
          <a:prstGeom prst="rect">
            <a:avLst/>
          </a:prstGeom>
          <a:noFill/>
        </p:spPr>
        <p:txBody>
          <a:bodyPr wrap="square" rtlCol="0">
            <a:spAutoFit/>
          </a:bodyPr>
          <a:lstStyle/>
          <a:p>
            <a:r>
              <a:rPr lang="de-DE" sz="1200" dirty="0" smtClean="0"/>
              <a:t>Bremen</a:t>
            </a:r>
            <a:endParaRPr lang="de-DE" dirty="0"/>
          </a:p>
        </p:txBody>
      </p:sp>
      <p:sp>
        <p:nvSpPr>
          <p:cNvPr id="32" name="Textfeld 31"/>
          <p:cNvSpPr txBox="1"/>
          <p:nvPr/>
        </p:nvSpPr>
        <p:spPr>
          <a:xfrm>
            <a:off x="5537580" y="4055806"/>
            <a:ext cx="1008112" cy="276999"/>
          </a:xfrm>
          <a:prstGeom prst="rect">
            <a:avLst/>
          </a:prstGeom>
          <a:noFill/>
        </p:spPr>
        <p:txBody>
          <a:bodyPr wrap="square" rtlCol="0">
            <a:spAutoFit/>
          </a:bodyPr>
          <a:lstStyle/>
          <a:p>
            <a:r>
              <a:rPr lang="de-DE" sz="1200" dirty="0" smtClean="0"/>
              <a:t>Frankfurt</a:t>
            </a:r>
            <a:endParaRPr lang="de-DE" dirty="0"/>
          </a:p>
        </p:txBody>
      </p:sp>
      <p:sp>
        <p:nvSpPr>
          <p:cNvPr id="33" name="Textfeld 32"/>
          <p:cNvSpPr txBox="1"/>
          <p:nvPr/>
        </p:nvSpPr>
        <p:spPr>
          <a:xfrm>
            <a:off x="6764139" y="4685435"/>
            <a:ext cx="1008112" cy="276999"/>
          </a:xfrm>
          <a:prstGeom prst="rect">
            <a:avLst/>
          </a:prstGeom>
          <a:noFill/>
        </p:spPr>
        <p:txBody>
          <a:bodyPr wrap="square" rtlCol="0">
            <a:spAutoFit/>
          </a:bodyPr>
          <a:lstStyle/>
          <a:p>
            <a:r>
              <a:rPr lang="en-GB" sz="1200" dirty="0" smtClean="0"/>
              <a:t>Nuremberg</a:t>
            </a:r>
            <a:endParaRPr lang="en-GB" dirty="0"/>
          </a:p>
        </p:txBody>
      </p:sp>
      <p:sp>
        <p:nvSpPr>
          <p:cNvPr id="34" name="Textfeld 33"/>
          <p:cNvSpPr txBox="1"/>
          <p:nvPr/>
        </p:nvSpPr>
        <p:spPr>
          <a:xfrm>
            <a:off x="6838570" y="4324995"/>
            <a:ext cx="1008112" cy="276999"/>
          </a:xfrm>
          <a:prstGeom prst="rect">
            <a:avLst/>
          </a:prstGeom>
          <a:noFill/>
        </p:spPr>
        <p:txBody>
          <a:bodyPr wrap="square" rtlCol="0">
            <a:spAutoFit/>
          </a:bodyPr>
          <a:lstStyle/>
          <a:p>
            <a:r>
              <a:rPr lang="en-GB" sz="1200" dirty="0" smtClean="0"/>
              <a:t>Bayreuth</a:t>
            </a:r>
            <a:endParaRPr lang="en-GB" dirty="0"/>
          </a:p>
        </p:txBody>
      </p:sp>
      <p:sp>
        <p:nvSpPr>
          <p:cNvPr id="35" name="Textfeld 34"/>
          <p:cNvSpPr txBox="1"/>
          <p:nvPr/>
        </p:nvSpPr>
        <p:spPr>
          <a:xfrm>
            <a:off x="4928431" y="5729862"/>
            <a:ext cx="1008112" cy="276999"/>
          </a:xfrm>
          <a:prstGeom prst="rect">
            <a:avLst/>
          </a:prstGeom>
          <a:noFill/>
        </p:spPr>
        <p:txBody>
          <a:bodyPr wrap="square" rtlCol="0">
            <a:spAutoFit/>
          </a:bodyPr>
          <a:lstStyle/>
          <a:p>
            <a:r>
              <a:rPr lang="de-DE" sz="1200" dirty="0" smtClean="0"/>
              <a:t>Freiburg</a:t>
            </a:r>
            <a:endParaRPr lang="de-DE" dirty="0"/>
          </a:p>
        </p:txBody>
      </p:sp>
      <p:sp>
        <p:nvSpPr>
          <p:cNvPr id="36" name="Textfeld 35"/>
          <p:cNvSpPr txBox="1"/>
          <p:nvPr/>
        </p:nvSpPr>
        <p:spPr>
          <a:xfrm>
            <a:off x="5436096" y="6021288"/>
            <a:ext cx="1008112" cy="276999"/>
          </a:xfrm>
          <a:prstGeom prst="rect">
            <a:avLst/>
          </a:prstGeom>
          <a:noFill/>
        </p:spPr>
        <p:txBody>
          <a:bodyPr wrap="square" rtlCol="0">
            <a:spAutoFit/>
          </a:bodyPr>
          <a:lstStyle/>
          <a:p>
            <a:r>
              <a:rPr lang="de-DE" sz="1200" dirty="0" smtClean="0"/>
              <a:t>Konstanz</a:t>
            </a:r>
            <a:endParaRPr lang="de-DE" dirty="0"/>
          </a:p>
        </p:txBody>
      </p:sp>
      <p:sp>
        <p:nvSpPr>
          <p:cNvPr id="37" name="Textfeld 36"/>
          <p:cNvSpPr txBox="1"/>
          <p:nvPr/>
        </p:nvSpPr>
        <p:spPr>
          <a:xfrm>
            <a:off x="5262604" y="4951801"/>
            <a:ext cx="1008112" cy="276999"/>
          </a:xfrm>
          <a:prstGeom prst="rect">
            <a:avLst/>
          </a:prstGeom>
          <a:noFill/>
        </p:spPr>
        <p:txBody>
          <a:bodyPr wrap="square" rtlCol="0">
            <a:spAutoFit/>
          </a:bodyPr>
          <a:lstStyle/>
          <a:p>
            <a:r>
              <a:rPr lang="de-DE" sz="1200" dirty="0" smtClean="0"/>
              <a:t>Karlsruhe</a:t>
            </a:r>
            <a:endParaRPr lang="de-DE" dirty="0"/>
          </a:p>
        </p:txBody>
      </p:sp>
      <p:sp>
        <p:nvSpPr>
          <p:cNvPr id="38" name="Textfeld 37"/>
          <p:cNvSpPr txBox="1"/>
          <p:nvPr/>
        </p:nvSpPr>
        <p:spPr>
          <a:xfrm>
            <a:off x="3851920" y="4572918"/>
            <a:ext cx="1067064" cy="276999"/>
          </a:xfrm>
          <a:prstGeom prst="rect">
            <a:avLst/>
          </a:prstGeom>
          <a:noFill/>
        </p:spPr>
        <p:txBody>
          <a:bodyPr wrap="square" rtlCol="0">
            <a:spAutoFit/>
          </a:bodyPr>
          <a:lstStyle/>
          <a:p>
            <a:r>
              <a:rPr lang="de-DE" sz="1200" dirty="0" smtClean="0"/>
              <a:t>Saarbrücken</a:t>
            </a:r>
            <a:endParaRPr lang="de-DE" dirty="0"/>
          </a:p>
        </p:txBody>
      </p:sp>
      <p:sp>
        <p:nvSpPr>
          <p:cNvPr id="39" name="Textfeld 38"/>
          <p:cNvSpPr txBox="1"/>
          <p:nvPr/>
        </p:nvSpPr>
        <p:spPr>
          <a:xfrm>
            <a:off x="6012160" y="2124646"/>
            <a:ext cx="864096" cy="276999"/>
          </a:xfrm>
          <a:prstGeom prst="rect">
            <a:avLst/>
          </a:prstGeom>
          <a:noFill/>
        </p:spPr>
        <p:txBody>
          <a:bodyPr wrap="square" rtlCol="0">
            <a:spAutoFit/>
          </a:bodyPr>
          <a:lstStyle/>
          <a:p>
            <a:r>
              <a:rPr lang="en-GB" sz="1200" dirty="0" smtClean="0"/>
              <a:t>Hanover</a:t>
            </a:r>
            <a:endParaRPr lang="en-GB" dirty="0"/>
          </a:p>
        </p:txBody>
      </p:sp>
      <p:sp>
        <p:nvSpPr>
          <p:cNvPr id="40" name="Textfeld 39"/>
          <p:cNvSpPr txBox="1"/>
          <p:nvPr/>
        </p:nvSpPr>
        <p:spPr>
          <a:xfrm>
            <a:off x="5465572" y="3492798"/>
            <a:ext cx="864096" cy="276999"/>
          </a:xfrm>
          <a:prstGeom prst="rect">
            <a:avLst/>
          </a:prstGeom>
          <a:noFill/>
        </p:spPr>
        <p:txBody>
          <a:bodyPr wrap="square" rtlCol="0">
            <a:spAutoFit/>
          </a:bodyPr>
          <a:lstStyle/>
          <a:p>
            <a:r>
              <a:rPr lang="de-DE" sz="1200" dirty="0" smtClean="0"/>
              <a:t>Marburg</a:t>
            </a:r>
            <a:endParaRPr lang="de-DE" dirty="0"/>
          </a:p>
        </p:txBody>
      </p:sp>
      <p:sp>
        <p:nvSpPr>
          <p:cNvPr id="41" name="Textfeld 40"/>
          <p:cNvSpPr txBox="1"/>
          <p:nvPr/>
        </p:nvSpPr>
        <p:spPr>
          <a:xfrm>
            <a:off x="4900141" y="2453187"/>
            <a:ext cx="864096" cy="276999"/>
          </a:xfrm>
          <a:prstGeom prst="rect">
            <a:avLst/>
          </a:prstGeom>
          <a:noFill/>
        </p:spPr>
        <p:txBody>
          <a:bodyPr wrap="square" rtlCol="0">
            <a:spAutoFit/>
          </a:bodyPr>
          <a:lstStyle/>
          <a:p>
            <a:r>
              <a:rPr lang="de-DE" sz="1200" dirty="0" smtClean="0"/>
              <a:t>Münster</a:t>
            </a:r>
            <a:endParaRPr lang="de-DE" dirty="0"/>
          </a:p>
        </p:txBody>
      </p:sp>
      <p:sp>
        <p:nvSpPr>
          <p:cNvPr id="42" name="Textfeld 41"/>
          <p:cNvSpPr txBox="1"/>
          <p:nvPr/>
        </p:nvSpPr>
        <p:spPr>
          <a:xfrm>
            <a:off x="8212509" y="3274751"/>
            <a:ext cx="864096" cy="276999"/>
          </a:xfrm>
          <a:prstGeom prst="rect">
            <a:avLst/>
          </a:prstGeom>
          <a:noFill/>
        </p:spPr>
        <p:txBody>
          <a:bodyPr wrap="square" rtlCol="0">
            <a:spAutoFit/>
          </a:bodyPr>
          <a:lstStyle/>
          <a:p>
            <a:r>
              <a:rPr lang="de-DE" sz="1200" dirty="0" smtClean="0"/>
              <a:t>Dresden</a:t>
            </a:r>
            <a:endParaRPr lang="de-DE" dirty="0"/>
          </a:p>
        </p:txBody>
      </p:sp>
      <p:sp>
        <p:nvSpPr>
          <p:cNvPr id="43" name="Textfeld 42"/>
          <p:cNvSpPr txBox="1"/>
          <p:nvPr/>
        </p:nvSpPr>
        <p:spPr>
          <a:xfrm>
            <a:off x="1733995" y="591071"/>
            <a:ext cx="4710213" cy="461665"/>
          </a:xfrm>
          <a:prstGeom prst="rect">
            <a:avLst/>
          </a:prstGeom>
          <a:noFill/>
        </p:spPr>
        <p:txBody>
          <a:bodyPr wrap="square" rtlCol="0">
            <a:spAutoFit/>
          </a:bodyPr>
          <a:lstStyle/>
          <a:p>
            <a:r>
              <a:rPr lang="en-GB" sz="2400" b="1" dirty="0" smtClean="0">
                <a:latin typeface="+mj-lt"/>
              </a:rPr>
              <a:t>Research in Germany</a:t>
            </a:r>
          </a:p>
        </p:txBody>
      </p:sp>
      <p:pic>
        <p:nvPicPr>
          <p:cNvPr id="573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539" y="495531"/>
            <a:ext cx="1381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380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2"/>
          <p:cNvSpPr>
            <a:spLocks noGrp="1" noChangeArrowheads="1"/>
          </p:cNvSpPr>
          <p:nvPr>
            <p:ph type="title"/>
          </p:nvPr>
        </p:nvSpPr>
        <p:spPr>
          <a:xfrm>
            <a:off x="1835696" y="0"/>
            <a:ext cx="5832648" cy="1152128"/>
          </a:xfrm>
        </p:spPr>
        <p:txBody>
          <a:bodyPr/>
          <a:lstStyle/>
          <a:p>
            <a:r>
              <a:rPr lang="en-US" sz="2400" dirty="0"/>
              <a:t>The Collaborative Project </a:t>
            </a:r>
            <a:br>
              <a:rPr lang="en-US" sz="2400" dirty="0"/>
            </a:br>
            <a:r>
              <a:rPr lang="en-US" sz="2400" dirty="0"/>
              <a:t>“</a:t>
            </a:r>
            <a:r>
              <a:rPr lang="de-DE" sz="2400" dirty="0"/>
              <a:t>International Research Marketing“</a:t>
            </a:r>
            <a:endParaRPr lang="en-GB" sz="2400" dirty="0"/>
          </a:p>
        </p:txBody>
      </p:sp>
      <p:sp>
        <p:nvSpPr>
          <p:cNvPr id="22" name="AutoShape 3"/>
          <p:cNvSpPr>
            <a:spLocks noChangeAspect="1" noChangeArrowheads="1" noTextEdit="1"/>
          </p:cNvSpPr>
          <p:nvPr/>
        </p:nvSpPr>
        <p:spPr bwMode="auto">
          <a:xfrm>
            <a:off x="2422287" y="1757342"/>
            <a:ext cx="4627538" cy="448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38" name="Gruppieren 37"/>
          <p:cNvGrpSpPr>
            <a:grpSpLocks noChangeAspect="1"/>
          </p:cNvGrpSpPr>
          <p:nvPr/>
        </p:nvGrpSpPr>
        <p:grpSpPr>
          <a:xfrm>
            <a:off x="2915816" y="2198643"/>
            <a:ext cx="2952750" cy="2861310"/>
            <a:chOff x="2444750" y="2211388"/>
            <a:chExt cx="3690938" cy="3576637"/>
          </a:xfrm>
        </p:grpSpPr>
        <p:sp>
          <p:nvSpPr>
            <p:cNvPr id="47" name="AutoShape 3"/>
            <p:cNvSpPr>
              <a:spLocks noChangeAspect="1" noChangeArrowheads="1" noTextEdit="1"/>
            </p:cNvSpPr>
            <p:nvPr/>
          </p:nvSpPr>
          <p:spPr bwMode="auto">
            <a:xfrm>
              <a:off x="2444750" y="2211388"/>
              <a:ext cx="3690938"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z="2400">
                <a:solidFill>
                  <a:srgbClr val="000000"/>
                </a:solidFill>
              </a:endParaRPr>
            </a:p>
          </p:txBody>
        </p:sp>
        <p:grpSp>
          <p:nvGrpSpPr>
            <p:cNvPr id="48" name="Group 7"/>
            <p:cNvGrpSpPr>
              <a:grpSpLocks/>
            </p:cNvGrpSpPr>
            <p:nvPr/>
          </p:nvGrpSpPr>
          <p:grpSpPr bwMode="auto">
            <a:xfrm>
              <a:off x="4243388" y="2222500"/>
              <a:ext cx="1435100" cy="1884362"/>
              <a:chOff x="2673" y="1400"/>
              <a:chExt cx="904" cy="1187"/>
            </a:xfrm>
          </p:grpSpPr>
          <p:sp>
            <p:nvSpPr>
              <p:cNvPr id="79" name="Freeform 5"/>
              <p:cNvSpPr>
                <a:spLocks/>
              </p:cNvSpPr>
              <p:nvPr/>
            </p:nvSpPr>
            <p:spPr bwMode="auto">
              <a:xfrm>
                <a:off x="2673" y="1400"/>
                <a:ext cx="904" cy="1187"/>
              </a:xfrm>
              <a:custGeom>
                <a:avLst/>
                <a:gdLst>
                  <a:gd name="T0" fmla="*/ 354 w 904"/>
                  <a:gd name="T1" fmla="*/ 1154 h 1187"/>
                  <a:gd name="T2" fmla="*/ 390 w 904"/>
                  <a:gd name="T3" fmla="*/ 1111 h 1187"/>
                  <a:gd name="T4" fmla="*/ 358 w 904"/>
                  <a:gd name="T5" fmla="*/ 1049 h 1187"/>
                  <a:gd name="T6" fmla="*/ 331 w 904"/>
                  <a:gd name="T7" fmla="*/ 957 h 1187"/>
                  <a:gd name="T8" fmla="*/ 357 w 904"/>
                  <a:gd name="T9" fmla="*/ 893 h 1187"/>
                  <a:gd name="T10" fmla="*/ 401 w 904"/>
                  <a:gd name="T11" fmla="*/ 869 h 1187"/>
                  <a:gd name="T12" fmla="*/ 469 w 904"/>
                  <a:gd name="T13" fmla="*/ 867 h 1187"/>
                  <a:gd name="T14" fmla="*/ 525 w 904"/>
                  <a:gd name="T15" fmla="*/ 887 h 1187"/>
                  <a:gd name="T16" fmla="*/ 563 w 904"/>
                  <a:gd name="T17" fmla="*/ 944 h 1187"/>
                  <a:gd name="T18" fmla="*/ 546 w 904"/>
                  <a:gd name="T19" fmla="*/ 1030 h 1187"/>
                  <a:gd name="T20" fmla="*/ 494 w 904"/>
                  <a:gd name="T21" fmla="*/ 1102 h 1187"/>
                  <a:gd name="T22" fmla="*/ 513 w 904"/>
                  <a:gd name="T23" fmla="*/ 1138 h 1187"/>
                  <a:gd name="T24" fmla="*/ 596 w 904"/>
                  <a:gd name="T25" fmla="*/ 1172 h 1187"/>
                  <a:gd name="T26" fmla="*/ 726 w 904"/>
                  <a:gd name="T27" fmla="*/ 1187 h 1187"/>
                  <a:gd name="T28" fmla="*/ 844 w 904"/>
                  <a:gd name="T29" fmla="*/ 1165 h 1187"/>
                  <a:gd name="T30" fmla="*/ 848 w 904"/>
                  <a:gd name="T31" fmla="*/ 1045 h 1187"/>
                  <a:gd name="T32" fmla="*/ 858 w 904"/>
                  <a:gd name="T33" fmla="*/ 871 h 1187"/>
                  <a:gd name="T34" fmla="*/ 815 w 904"/>
                  <a:gd name="T35" fmla="*/ 828 h 1187"/>
                  <a:gd name="T36" fmla="*/ 751 w 904"/>
                  <a:gd name="T37" fmla="*/ 821 h 1187"/>
                  <a:gd name="T38" fmla="*/ 695 w 904"/>
                  <a:gd name="T39" fmla="*/ 856 h 1187"/>
                  <a:gd name="T40" fmla="*/ 609 w 904"/>
                  <a:gd name="T41" fmla="*/ 847 h 1187"/>
                  <a:gd name="T42" fmla="*/ 557 w 904"/>
                  <a:gd name="T43" fmla="*/ 799 h 1187"/>
                  <a:gd name="T44" fmla="*/ 549 w 904"/>
                  <a:gd name="T45" fmla="*/ 743 h 1187"/>
                  <a:gd name="T46" fmla="*/ 566 w 904"/>
                  <a:gd name="T47" fmla="*/ 687 h 1187"/>
                  <a:gd name="T48" fmla="*/ 643 w 904"/>
                  <a:gd name="T49" fmla="*/ 638 h 1187"/>
                  <a:gd name="T50" fmla="*/ 731 w 904"/>
                  <a:gd name="T51" fmla="*/ 654 h 1187"/>
                  <a:gd name="T52" fmla="*/ 779 w 904"/>
                  <a:gd name="T53" fmla="*/ 686 h 1187"/>
                  <a:gd name="T54" fmla="*/ 838 w 904"/>
                  <a:gd name="T55" fmla="*/ 686 h 1187"/>
                  <a:gd name="T56" fmla="*/ 890 w 904"/>
                  <a:gd name="T57" fmla="*/ 658 h 1187"/>
                  <a:gd name="T58" fmla="*/ 904 w 904"/>
                  <a:gd name="T59" fmla="*/ 592 h 1187"/>
                  <a:gd name="T60" fmla="*/ 869 w 904"/>
                  <a:gd name="T61" fmla="*/ 411 h 1187"/>
                  <a:gd name="T62" fmla="*/ 737 w 904"/>
                  <a:gd name="T63" fmla="*/ 393 h 1187"/>
                  <a:gd name="T64" fmla="*/ 570 w 904"/>
                  <a:gd name="T65" fmla="*/ 372 h 1187"/>
                  <a:gd name="T66" fmla="*/ 496 w 904"/>
                  <a:gd name="T67" fmla="*/ 320 h 1187"/>
                  <a:gd name="T68" fmla="*/ 487 w 904"/>
                  <a:gd name="T69" fmla="*/ 243 h 1187"/>
                  <a:gd name="T70" fmla="*/ 528 w 904"/>
                  <a:gd name="T71" fmla="*/ 187 h 1187"/>
                  <a:gd name="T72" fmla="*/ 556 w 904"/>
                  <a:gd name="T73" fmla="*/ 100 h 1187"/>
                  <a:gd name="T74" fmla="*/ 527 w 904"/>
                  <a:gd name="T75" fmla="*/ 31 h 1187"/>
                  <a:gd name="T76" fmla="*/ 472 w 904"/>
                  <a:gd name="T77" fmla="*/ 3 h 1187"/>
                  <a:gd name="T78" fmla="*/ 397 w 904"/>
                  <a:gd name="T79" fmla="*/ 3 h 1187"/>
                  <a:gd name="T80" fmla="*/ 343 w 904"/>
                  <a:gd name="T81" fmla="*/ 25 h 1187"/>
                  <a:gd name="T82" fmla="*/ 304 w 904"/>
                  <a:gd name="T83" fmla="*/ 85 h 1187"/>
                  <a:gd name="T84" fmla="*/ 324 w 904"/>
                  <a:gd name="T85" fmla="*/ 173 h 1187"/>
                  <a:gd name="T86" fmla="*/ 367 w 904"/>
                  <a:gd name="T87" fmla="*/ 248 h 1187"/>
                  <a:gd name="T88" fmla="*/ 337 w 904"/>
                  <a:gd name="T89" fmla="*/ 325 h 1187"/>
                  <a:gd name="T90" fmla="*/ 234 w 904"/>
                  <a:gd name="T91" fmla="*/ 371 h 1187"/>
                  <a:gd name="T92" fmla="*/ 60 w 904"/>
                  <a:gd name="T93" fmla="*/ 371 h 1187"/>
                  <a:gd name="T94" fmla="*/ 1 w 904"/>
                  <a:gd name="T95" fmla="*/ 539 h 1187"/>
                  <a:gd name="T96" fmla="*/ 16 w 904"/>
                  <a:gd name="T97" fmla="*/ 644 h 1187"/>
                  <a:gd name="T98" fmla="*/ 84 w 904"/>
                  <a:gd name="T99" fmla="*/ 671 h 1187"/>
                  <a:gd name="T100" fmla="*/ 158 w 904"/>
                  <a:gd name="T101" fmla="*/ 655 h 1187"/>
                  <a:gd name="T102" fmla="*/ 226 w 904"/>
                  <a:gd name="T103" fmla="*/ 628 h 1187"/>
                  <a:gd name="T104" fmla="*/ 304 w 904"/>
                  <a:gd name="T105" fmla="*/ 662 h 1187"/>
                  <a:gd name="T106" fmla="*/ 332 w 904"/>
                  <a:gd name="T107" fmla="*/ 754 h 1187"/>
                  <a:gd name="T108" fmla="*/ 281 w 904"/>
                  <a:gd name="T109" fmla="*/ 813 h 1187"/>
                  <a:gd name="T110" fmla="*/ 199 w 904"/>
                  <a:gd name="T111" fmla="*/ 821 h 1187"/>
                  <a:gd name="T112" fmla="*/ 139 w 904"/>
                  <a:gd name="T113" fmla="*/ 777 h 1187"/>
                  <a:gd name="T114" fmla="*/ 71 w 904"/>
                  <a:gd name="T115" fmla="*/ 781 h 1187"/>
                  <a:gd name="T116" fmla="*/ 16 w 904"/>
                  <a:gd name="T117" fmla="*/ 830 h 1187"/>
                  <a:gd name="T118" fmla="*/ 16 w 904"/>
                  <a:gd name="T119" fmla="*/ 949 h 1187"/>
                  <a:gd name="T120" fmla="*/ 37 w 904"/>
                  <a:gd name="T121" fmla="*/ 1102 h 1187"/>
                  <a:gd name="T122" fmla="*/ 57 w 904"/>
                  <a:gd name="T123" fmla="*/ 1150 h 1187"/>
                  <a:gd name="T124" fmla="*/ 234 w 904"/>
                  <a:gd name="T125" fmla="*/ 1135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4" h="1187">
                    <a:moveTo>
                      <a:pt x="273" y="1144"/>
                    </a:moveTo>
                    <a:lnTo>
                      <a:pt x="293" y="1151"/>
                    </a:lnTo>
                    <a:lnTo>
                      <a:pt x="311" y="1155"/>
                    </a:lnTo>
                    <a:lnTo>
                      <a:pt x="328" y="1157"/>
                    </a:lnTo>
                    <a:lnTo>
                      <a:pt x="341" y="1157"/>
                    </a:lnTo>
                    <a:lnTo>
                      <a:pt x="354" y="1154"/>
                    </a:lnTo>
                    <a:lnTo>
                      <a:pt x="365" y="1150"/>
                    </a:lnTo>
                    <a:lnTo>
                      <a:pt x="374" y="1144"/>
                    </a:lnTo>
                    <a:lnTo>
                      <a:pt x="379" y="1137"/>
                    </a:lnTo>
                    <a:lnTo>
                      <a:pt x="385" y="1129"/>
                    </a:lnTo>
                    <a:lnTo>
                      <a:pt x="388" y="1120"/>
                    </a:lnTo>
                    <a:lnTo>
                      <a:pt x="390" y="1111"/>
                    </a:lnTo>
                    <a:lnTo>
                      <a:pt x="390" y="1100"/>
                    </a:lnTo>
                    <a:lnTo>
                      <a:pt x="387" y="1090"/>
                    </a:lnTo>
                    <a:lnTo>
                      <a:pt x="382" y="1081"/>
                    </a:lnTo>
                    <a:lnTo>
                      <a:pt x="377" y="1071"/>
                    </a:lnTo>
                    <a:lnTo>
                      <a:pt x="370" y="1062"/>
                    </a:lnTo>
                    <a:lnTo>
                      <a:pt x="358" y="1049"/>
                    </a:lnTo>
                    <a:lnTo>
                      <a:pt x="349" y="1035"/>
                    </a:lnTo>
                    <a:lnTo>
                      <a:pt x="343" y="1020"/>
                    </a:lnTo>
                    <a:lnTo>
                      <a:pt x="337" y="1005"/>
                    </a:lnTo>
                    <a:lnTo>
                      <a:pt x="332" y="988"/>
                    </a:lnTo>
                    <a:lnTo>
                      <a:pt x="331" y="972"/>
                    </a:lnTo>
                    <a:lnTo>
                      <a:pt x="331" y="957"/>
                    </a:lnTo>
                    <a:lnTo>
                      <a:pt x="332" y="940"/>
                    </a:lnTo>
                    <a:lnTo>
                      <a:pt x="337" y="926"/>
                    </a:lnTo>
                    <a:lnTo>
                      <a:pt x="343" y="913"/>
                    </a:lnTo>
                    <a:lnTo>
                      <a:pt x="346" y="905"/>
                    </a:lnTo>
                    <a:lnTo>
                      <a:pt x="351" y="898"/>
                    </a:lnTo>
                    <a:lnTo>
                      <a:pt x="357" y="893"/>
                    </a:lnTo>
                    <a:lnTo>
                      <a:pt x="362" y="887"/>
                    </a:lnTo>
                    <a:lnTo>
                      <a:pt x="368" y="883"/>
                    </a:lnTo>
                    <a:lnTo>
                      <a:pt x="375" y="879"/>
                    </a:lnTo>
                    <a:lnTo>
                      <a:pt x="384" y="875"/>
                    </a:lnTo>
                    <a:lnTo>
                      <a:pt x="391" y="871"/>
                    </a:lnTo>
                    <a:lnTo>
                      <a:pt x="401" y="869"/>
                    </a:lnTo>
                    <a:lnTo>
                      <a:pt x="410" y="867"/>
                    </a:lnTo>
                    <a:lnTo>
                      <a:pt x="421" y="865"/>
                    </a:lnTo>
                    <a:lnTo>
                      <a:pt x="432" y="865"/>
                    </a:lnTo>
                    <a:lnTo>
                      <a:pt x="446" y="865"/>
                    </a:lnTo>
                    <a:lnTo>
                      <a:pt x="457" y="865"/>
                    </a:lnTo>
                    <a:lnTo>
                      <a:pt x="469" y="867"/>
                    </a:lnTo>
                    <a:lnTo>
                      <a:pt x="480" y="869"/>
                    </a:lnTo>
                    <a:lnTo>
                      <a:pt x="490" y="872"/>
                    </a:lnTo>
                    <a:lnTo>
                      <a:pt x="500" y="875"/>
                    </a:lnTo>
                    <a:lnTo>
                      <a:pt x="508" y="879"/>
                    </a:lnTo>
                    <a:lnTo>
                      <a:pt x="517" y="883"/>
                    </a:lnTo>
                    <a:lnTo>
                      <a:pt x="525" y="887"/>
                    </a:lnTo>
                    <a:lnTo>
                      <a:pt x="531" y="893"/>
                    </a:lnTo>
                    <a:lnTo>
                      <a:pt x="537" y="898"/>
                    </a:lnTo>
                    <a:lnTo>
                      <a:pt x="543" y="904"/>
                    </a:lnTo>
                    <a:lnTo>
                      <a:pt x="552" y="916"/>
                    </a:lnTo>
                    <a:lnTo>
                      <a:pt x="559" y="930"/>
                    </a:lnTo>
                    <a:lnTo>
                      <a:pt x="563" y="944"/>
                    </a:lnTo>
                    <a:lnTo>
                      <a:pt x="566" y="959"/>
                    </a:lnTo>
                    <a:lnTo>
                      <a:pt x="566" y="974"/>
                    </a:lnTo>
                    <a:lnTo>
                      <a:pt x="563" y="990"/>
                    </a:lnTo>
                    <a:lnTo>
                      <a:pt x="559" y="1003"/>
                    </a:lnTo>
                    <a:lnTo>
                      <a:pt x="553" y="1017"/>
                    </a:lnTo>
                    <a:lnTo>
                      <a:pt x="546" y="1030"/>
                    </a:lnTo>
                    <a:lnTo>
                      <a:pt x="536" y="1042"/>
                    </a:lnTo>
                    <a:lnTo>
                      <a:pt x="517" y="1063"/>
                    </a:lnTo>
                    <a:lnTo>
                      <a:pt x="505" y="1081"/>
                    </a:lnTo>
                    <a:lnTo>
                      <a:pt x="500" y="1087"/>
                    </a:lnTo>
                    <a:lnTo>
                      <a:pt x="496" y="1096"/>
                    </a:lnTo>
                    <a:lnTo>
                      <a:pt x="494" y="1102"/>
                    </a:lnTo>
                    <a:lnTo>
                      <a:pt x="494" y="1110"/>
                    </a:lnTo>
                    <a:lnTo>
                      <a:pt x="494" y="1117"/>
                    </a:lnTo>
                    <a:lnTo>
                      <a:pt x="497" y="1122"/>
                    </a:lnTo>
                    <a:lnTo>
                      <a:pt x="502" y="1128"/>
                    </a:lnTo>
                    <a:lnTo>
                      <a:pt x="507" y="1133"/>
                    </a:lnTo>
                    <a:lnTo>
                      <a:pt x="513" y="1138"/>
                    </a:lnTo>
                    <a:lnTo>
                      <a:pt x="522" y="1144"/>
                    </a:lnTo>
                    <a:lnTo>
                      <a:pt x="531" y="1150"/>
                    </a:lnTo>
                    <a:lnTo>
                      <a:pt x="544" y="1155"/>
                    </a:lnTo>
                    <a:lnTo>
                      <a:pt x="559" y="1161"/>
                    </a:lnTo>
                    <a:lnTo>
                      <a:pt x="578" y="1166"/>
                    </a:lnTo>
                    <a:lnTo>
                      <a:pt x="596" y="1172"/>
                    </a:lnTo>
                    <a:lnTo>
                      <a:pt x="616" y="1176"/>
                    </a:lnTo>
                    <a:lnTo>
                      <a:pt x="637" y="1180"/>
                    </a:lnTo>
                    <a:lnTo>
                      <a:pt x="659" y="1183"/>
                    </a:lnTo>
                    <a:lnTo>
                      <a:pt x="682" y="1186"/>
                    </a:lnTo>
                    <a:lnTo>
                      <a:pt x="704" y="1187"/>
                    </a:lnTo>
                    <a:lnTo>
                      <a:pt x="726" y="1187"/>
                    </a:lnTo>
                    <a:lnTo>
                      <a:pt x="749" y="1187"/>
                    </a:lnTo>
                    <a:lnTo>
                      <a:pt x="771" y="1186"/>
                    </a:lnTo>
                    <a:lnTo>
                      <a:pt x="791" y="1182"/>
                    </a:lnTo>
                    <a:lnTo>
                      <a:pt x="810" y="1177"/>
                    </a:lnTo>
                    <a:lnTo>
                      <a:pt x="828" y="1172"/>
                    </a:lnTo>
                    <a:lnTo>
                      <a:pt x="844" y="1165"/>
                    </a:lnTo>
                    <a:lnTo>
                      <a:pt x="858" y="1155"/>
                    </a:lnTo>
                    <a:lnTo>
                      <a:pt x="855" y="1138"/>
                    </a:lnTo>
                    <a:lnTo>
                      <a:pt x="852" y="1122"/>
                    </a:lnTo>
                    <a:lnTo>
                      <a:pt x="850" y="1104"/>
                    </a:lnTo>
                    <a:lnTo>
                      <a:pt x="850" y="1085"/>
                    </a:lnTo>
                    <a:lnTo>
                      <a:pt x="848" y="1045"/>
                    </a:lnTo>
                    <a:lnTo>
                      <a:pt x="850" y="1005"/>
                    </a:lnTo>
                    <a:lnTo>
                      <a:pt x="852" y="966"/>
                    </a:lnTo>
                    <a:lnTo>
                      <a:pt x="855" y="931"/>
                    </a:lnTo>
                    <a:lnTo>
                      <a:pt x="858" y="903"/>
                    </a:lnTo>
                    <a:lnTo>
                      <a:pt x="858" y="879"/>
                    </a:lnTo>
                    <a:lnTo>
                      <a:pt x="858" y="871"/>
                    </a:lnTo>
                    <a:lnTo>
                      <a:pt x="854" y="862"/>
                    </a:lnTo>
                    <a:lnTo>
                      <a:pt x="850" y="854"/>
                    </a:lnTo>
                    <a:lnTo>
                      <a:pt x="843" y="846"/>
                    </a:lnTo>
                    <a:lnTo>
                      <a:pt x="835" y="839"/>
                    </a:lnTo>
                    <a:lnTo>
                      <a:pt x="825" y="833"/>
                    </a:lnTo>
                    <a:lnTo>
                      <a:pt x="815" y="828"/>
                    </a:lnTo>
                    <a:lnTo>
                      <a:pt x="805" y="824"/>
                    </a:lnTo>
                    <a:lnTo>
                      <a:pt x="794" y="821"/>
                    </a:lnTo>
                    <a:lnTo>
                      <a:pt x="782" y="818"/>
                    </a:lnTo>
                    <a:lnTo>
                      <a:pt x="772" y="818"/>
                    </a:lnTo>
                    <a:lnTo>
                      <a:pt x="760" y="818"/>
                    </a:lnTo>
                    <a:lnTo>
                      <a:pt x="751" y="821"/>
                    </a:lnTo>
                    <a:lnTo>
                      <a:pt x="741" y="825"/>
                    </a:lnTo>
                    <a:lnTo>
                      <a:pt x="732" y="830"/>
                    </a:lnTo>
                    <a:lnTo>
                      <a:pt x="725" y="838"/>
                    </a:lnTo>
                    <a:lnTo>
                      <a:pt x="716" y="844"/>
                    </a:lnTo>
                    <a:lnTo>
                      <a:pt x="706" y="851"/>
                    </a:lnTo>
                    <a:lnTo>
                      <a:pt x="695" y="856"/>
                    </a:lnTo>
                    <a:lnTo>
                      <a:pt x="682" y="859"/>
                    </a:lnTo>
                    <a:lnTo>
                      <a:pt x="668" y="860"/>
                    </a:lnTo>
                    <a:lnTo>
                      <a:pt x="653" y="859"/>
                    </a:lnTo>
                    <a:lnTo>
                      <a:pt x="637" y="857"/>
                    </a:lnTo>
                    <a:lnTo>
                      <a:pt x="623" y="853"/>
                    </a:lnTo>
                    <a:lnTo>
                      <a:pt x="609" y="847"/>
                    </a:lnTo>
                    <a:lnTo>
                      <a:pt x="595" y="839"/>
                    </a:lnTo>
                    <a:lnTo>
                      <a:pt x="581" y="830"/>
                    </a:lnTo>
                    <a:lnTo>
                      <a:pt x="570" y="820"/>
                    </a:lnTo>
                    <a:lnTo>
                      <a:pt x="566" y="813"/>
                    </a:lnTo>
                    <a:lnTo>
                      <a:pt x="561" y="806"/>
                    </a:lnTo>
                    <a:lnTo>
                      <a:pt x="557" y="799"/>
                    </a:lnTo>
                    <a:lnTo>
                      <a:pt x="555" y="791"/>
                    </a:lnTo>
                    <a:lnTo>
                      <a:pt x="552" y="782"/>
                    </a:lnTo>
                    <a:lnTo>
                      <a:pt x="550" y="774"/>
                    </a:lnTo>
                    <a:lnTo>
                      <a:pt x="549" y="764"/>
                    </a:lnTo>
                    <a:lnTo>
                      <a:pt x="549" y="755"/>
                    </a:lnTo>
                    <a:lnTo>
                      <a:pt x="549" y="743"/>
                    </a:lnTo>
                    <a:lnTo>
                      <a:pt x="550" y="733"/>
                    </a:lnTo>
                    <a:lnTo>
                      <a:pt x="552" y="722"/>
                    </a:lnTo>
                    <a:lnTo>
                      <a:pt x="555" y="712"/>
                    </a:lnTo>
                    <a:lnTo>
                      <a:pt x="557" y="704"/>
                    </a:lnTo>
                    <a:lnTo>
                      <a:pt x="561" y="695"/>
                    </a:lnTo>
                    <a:lnTo>
                      <a:pt x="566" y="687"/>
                    </a:lnTo>
                    <a:lnTo>
                      <a:pt x="572" y="680"/>
                    </a:lnTo>
                    <a:lnTo>
                      <a:pt x="583" y="668"/>
                    </a:lnTo>
                    <a:lnTo>
                      <a:pt x="597" y="656"/>
                    </a:lnTo>
                    <a:lnTo>
                      <a:pt x="612" y="649"/>
                    </a:lnTo>
                    <a:lnTo>
                      <a:pt x="628" y="643"/>
                    </a:lnTo>
                    <a:lnTo>
                      <a:pt x="643" y="638"/>
                    </a:lnTo>
                    <a:lnTo>
                      <a:pt x="659" y="636"/>
                    </a:lnTo>
                    <a:lnTo>
                      <a:pt x="675" y="636"/>
                    </a:lnTo>
                    <a:lnTo>
                      <a:pt x="690" y="638"/>
                    </a:lnTo>
                    <a:lnTo>
                      <a:pt x="705" y="641"/>
                    </a:lnTo>
                    <a:lnTo>
                      <a:pt x="719" y="647"/>
                    </a:lnTo>
                    <a:lnTo>
                      <a:pt x="731" y="654"/>
                    </a:lnTo>
                    <a:lnTo>
                      <a:pt x="741" y="662"/>
                    </a:lnTo>
                    <a:lnTo>
                      <a:pt x="746" y="668"/>
                    </a:lnTo>
                    <a:lnTo>
                      <a:pt x="754" y="673"/>
                    </a:lnTo>
                    <a:lnTo>
                      <a:pt x="762" y="679"/>
                    </a:lnTo>
                    <a:lnTo>
                      <a:pt x="769" y="682"/>
                    </a:lnTo>
                    <a:lnTo>
                      <a:pt x="779" y="686"/>
                    </a:lnTo>
                    <a:lnTo>
                      <a:pt x="788" y="687"/>
                    </a:lnTo>
                    <a:lnTo>
                      <a:pt x="798" y="689"/>
                    </a:lnTo>
                    <a:lnTo>
                      <a:pt x="808" y="690"/>
                    </a:lnTo>
                    <a:lnTo>
                      <a:pt x="818" y="690"/>
                    </a:lnTo>
                    <a:lnTo>
                      <a:pt x="828" y="689"/>
                    </a:lnTo>
                    <a:lnTo>
                      <a:pt x="838" y="686"/>
                    </a:lnTo>
                    <a:lnTo>
                      <a:pt x="848" y="683"/>
                    </a:lnTo>
                    <a:lnTo>
                      <a:pt x="858" y="680"/>
                    </a:lnTo>
                    <a:lnTo>
                      <a:pt x="869" y="674"/>
                    </a:lnTo>
                    <a:lnTo>
                      <a:pt x="877" y="669"/>
                    </a:lnTo>
                    <a:lnTo>
                      <a:pt x="887" y="662"/>
                    </a:lnTo>
                    <a:lnTo>
                      <a:pt x="890" y="658"/>
                    </a:lnTo>
                    <a:lnTo>
                      <a:pt x="894" y="654"/>
                    </a:lnTo>
                    <a:lnTo>
                      <a:pt x="897" y="649"/>
                    </a:lnTo>
                    <a:lnTo>
                      <a:pt x="898" y="641"/>
                    </a:lnTo>
                    <a:lnTo>
                      <a:pt x="903" y="628"/>
                    </a:lnTo>
                    <a:lnTo>
                      <a:pt x="904" y="611"/>
                    </a:lnTo>
                    <a:lnTo>
                      <a:pt x="904" y="592"/>
                    </a:lnTo>
                    <a:lnTo>
                      <a:pt x="904" y="572"/>
                    </a:lnTo>
                    <a:lnTo>
                      <a:pt x="901" y="551"/>
                    </a:lnTo>
                    <a:lnTo>
                      <a:pt x="898" y="531"/>
                    </a:lnTo>
                    <a:lnTo>
                      <a:pt x="890" y="487"/>
                    </a:lnTo>
                    <a:lnTo>
                      <a:pt x="880" y="447"/>
                    </a:lnTo>
                    <a:lnTo>
                      <a:pt x="869" y="411"/>
                    </a:lnTo>
                    <a:lnTo>
                      <a:pt x="858" y="383"/>
                    </a:lnTo>
                    <a:lnTo>
                      <a:pt x="835" y="387"/>
                    </a:lnTo>
                    <a:lnTo>
                      <a:pt x="811" y="390"/>
                    </a:lnTo>
                    <a:lnTo>
                      <a:pt x="786" y="393"/>
                    </a:lnTo>
                    <a:lnTo>
                      <a:pt x="760" y="393"/>
                    </a:lnTo>
                    <a:lnTo>
                      <a:pt x="737" y="393"/>
                    </a:lnTo>
                    <a:lnTo>
                      <a:pt x="712" y="392"/>
                    </a:lnTo>
                    <a:lnTo>
                      <a:pt x="687" y="390"/>
                    </a:lnTo>
                    <a:lnTo>
                      <a:pt x="666" y="387"/>
                    </a:lnTo>
                    <a:lnTo>
                      <a:pt x="625" y="382"/>
                    </a:lnTo>
                    <a:lnTo>
                      <a:pt x="592" y="377"/>
                    </a:lnTo>
                    <a:lnTo>
                      <a:pt x="570" y="372"/>
                    </a:lnTo>
                    <a:lnTo>
                      <a:pt x="563" y="371"/>
                    </a:lnTo>
                    <a:lnTo>
                      <a:pt x="544" y="362"/>
                    </a:lnTo>
                    <a:lnTo>
                      <a:pt x="528" y="353"/>
                    </a:lnTo>
                    <a:lnTo>
                      <a:pt x="514" y="343"/>
                    </a:lnTo>
                    <a:lnTo>
                      <a:pt x="505" y="332"/>
                    </a:lnTo>
                    <a:lnTo>
                      <a:pt x="496" y="320"/>
                    </a:lnTo>
                    <a:lnTo>
                      <a:pt x="490" y="308"/>
                    </a:lnTo>
                    <a:lnTo>
                      <a:pt x="486" y="295"/>
                    </a:lnTo>
                    <a:lnTo>
                      <a:pt x="483" y="282"/>
                    </a:lnTo>
                    <a:lnTo>
                      <a:pt x="483" y="269"/>
                    </a:lnTo>
                    <a:lnTo>
                      <a:pt x="484" y="256"/>
                    </a:lnTo>
                    <a:lnTo>
                      <a:pt x="487" y="243"/>
                    </a:lnTo>
                    <a:lnTo>
                      <a:pt x="491" y="233"/>
                    </a:lnTo>
                    <a:lnTo>
                      <a:pt x="496" y="222"/>
                    </a:lnTo>
                    <a:lnTo>
                      <a:pt x="503" y="212"/>
                    </a:lnTo>
                    <a:lnTo>
                      <a:pt x="511" y="202"/>
                    </a:lnTo>
                    <a:lnTo>
                      <a:pt x="520" y="195"/>
                    </a:lnTo>
                    <a:lnTo>
                      <a:pt x="528" y="187"/>
                    </a:lnTo>
                    <a:lnTo>
                      <a:pt x="536" y="176"/>
                    </a:lnTo>
                    <a:lnTo>
                      <a:pt x="543" y="164"/>
                    </a:lnTo>
                    <a:lnTo>
                      <a:pt x="549" y="148"/>
                    </a:lnTo>
                    <a:lnTo>
                      <a:pt x="553" y="133"/>
                    </a:lnTo>
                    <a:lnTo>
                      <a:pt x="555" y="117"/>
                    </a:lnTo>
                    <a:lnTo>
                      <a:pt x="556" y="100"/>
                    </a:lnTo>
                    <a:lnTo>
                      <a:pt x="553" y="84"/>
                    </a:lnTo>
                    <a:lnTo>
                      <a:pt x="549" y="67"/>
                    </a:lnTo>
                    <a:lnTo>
                      <a:pt x="543" y="51"/>
                    </a:lnTo>
                    <a:lnTo>
                      <a:pt x="539" y="45"/>
                    </a:lnTo>
                    <a:lnTo>
                      <a:pt x="533" y="38"/>
                    </a:lnTo>
                    <a:lnTo>
                      <a:pt x="527" y="31"/>
                    </a:lnTo>
                    <a:lnTo>
                      <a:pt x="520" y="25"/>
                    </a:lnTo>
                    <a:lnTo>
                      <a:pt x="513" y="20"/>
                    </a:lnTo>
                    <a:lnTo>
                      <a:pt x="505" y="15"/>
                    </a:lnTo>
                    <a:lnTo>
                      <a:pt x="494" y="10"/>
                    </a:lnTo>
                    <a:lnTo>
                      <a:pt x="484" y="7"/>
                    </a:lnTo>
                    <a:lnTo>
                      <a:pt x="472" y="3"/>
                    </a:lnTo>
                    <a:lnTo>
                      <a:pt x="461" y="2"/>
                    </a:lnTo>
                    <a:lnTo>
                      <a:pt x="449" y="0"/>
                    </a:lnTo>
                    <a:lnTo>
                      <a:pt x="434" y="0"/>
                    </a:lnTo>
                    <a:lnTo>
                      <a:pt x="421" y="0"/>
                    </a:lnTo>
                    <a:lnTo>
                      <a:pt x="408" y="2"/>
                    </a:lnTo>
                    <a:lnTo>
                      <a:pt x="397" y="3"/>
                    </a:lnTo>
                    <a:lnTo>
                      <a:pt x="387" y="6"/>
                    </a:lnTo>
                    <a:lnTo>
                      <a:pt x="377" y="9"/>
                    </a:lnTo>
                    <a:lnTo>
                      <a:pt x="367" y="12"/>
                    </a:lnTo>
                    <a:lnTo>
                      <a:pt x="358" y="16"/>
                    </a:lnTo>
                    <a:lnTo>
                      <a:pt x="349" y="21"/>
                    </a:lnTo>
                    <a:lnTo>
                      <a:pt x="343" y="25"/>
                    </a:lnTo>
                    <a:lnTo>
                      <a:pt x="335" y="31"/>
                    </a:lnTo>
                    <a:lnTo>
                      <a:pt x="329" y="36"/>
                    </a:lnTo>
                    <a:lnTo>
                      <a:pt x="324" y="43"/>
                    </a:lnTo>
                    <a:lnTo>
                      <a:pt x="315" y="56"/>
                    </a:lnTo>
                    <a:lnTo>
                      <a:pt x="308" y="71"/>
                    </a:lnTo>
                    <a:lnTo>
                      <a:pt x="304" y="85"/>
                    </a:lnTo>
                    <a:lnTo>
                      <a:pt x="302" y="102"/>
                    </a:lnTo>
                    <a:lnTo>
                      <a:pt x="302" y="117"/>
                    </a:lnTo>
                    <a:lnTo>
                      <a:pt x="304" y="132"/>
                    </a:lnTo>
                    <a:lnTo>
                      <a:pt x="308" y="147"/>
                    </a:lnTo>
                    <a:lnTo>
                      <a:pt x="315" y="161"/>
                    </a:lnTo>
                    <a:lnTo>
                      <a:pt x="324" y="173"/>
                    </a:lnTo>
                    <a:lnTo>
                      <a:pt x="334" y="186"/>
                    </a:lnTo>
                    <a:lnTo>
                      <a:pt x="343" y="197"/>
                    </a:lnTo>
                    <a:lnTo>
                      <a:pt x="352" y="209"/>
                    </a:lnTo>
                    <a:lnTo>
                      <a:pt x="360" y="222"/>
                    </a:lnTo>
                    <a:lnTo>
                      <a:pt x="364" y="234"/>
                    </a:lnTo>
                    <a:lnTo>
                      <a:pt x="367" y="248"/>
                    </a:lnTo>
                    <a:lnTo>
                      <a:pt x="367" y="261"/>
                    </a:lnTo>
                    <a:lnTo>
                      <a:pt x="365" y="275"/>
                    </a:lnTo>
                    <a:lnTo>
                      <a:pt x="361" y="288"/>
                    </a:lnTo>
                    <a:lnTo>
                      <a:pt x="355" y="302"/>
                    </a:lnTo>
                    <a:lnTo>
                      <a:pt x="346" y="314"/>
                    </a:lnTo>
                    <a:lnTo>
                      <a:pt x="337" y="325"/>
                    </a:lnTo>
                    <a:lnTo>
                      <a:pt x="324" y="338"/>
                    </a:lnTo>
                    <a:lnTo>
                      <a:pt x="309" y="347"/>
                    </a:lnTo>
                    <a:lnTo>
                      <a:pt x="292" y="356"/>
                    </a:lnTo>
                    <a:lnTo>
                      <a:pt x="272" y="364"/>
                    </a:lnTo>
                    <a:lnTo>
                      <a:pt x="251" y="371"/>
                    </a:lnTo>
                    <a:lnTo>
                      <a:pt x="234" y="371"/>
                    </a:lnTo>
                    <a:lnTo>
                      <a:pt x="211" y="371"/>
                    </a:lnTo>
                    <a:lnTo>
                      <a:pt x="186" y="371"/>
                    </a:lnTo>
                    <a:lnTo>
                      <a:pt x="158" y="371"/>
                    </a:lnTo>
                    <a:lnTo>
                      <a:pt x="127" y="371"/>
                    </a:lnTo>
                    <a:lnTo>
                      <a:pt x="94" y="371"/>
                    </a:lnTo>
                    <a:lnTo>
                      <a:pt x="60" y="371"/>
                    </a:lnTo>
                    <a:lnTo>
                      <a:pt x="24" y="371"/>
                    </a:lnTo>
                    <a:lnTo>
                      <a:pt x="20" y="395"/>
                    </a:lnTo>
                    <a:lnTo>
                      <a:pt x="14" y="428"/>
                    </a:lnTo>
                    <a:lnTo>
                      <a:pt x="10" y="464"/>
                    </a:lnTo>
                    <a:lnTo>
                      <a:pt x="5" y="502"/>
                    </a:lnTo>
                    <a:lnTo>
                      <a:pt x="1" y="539"/>
                    </a:lnTo>
                    <a:lnTo>
                      <a:pt x="0" y="574"/>
                    </a:lnTo>
                    <a:lnTo>
                      <a:pt x="0" y="600"/>
                    </a:lnTo>
                    <a:lnTo>
                      <a:pt x="0" y="618"/>
                    </a:lnTo>
                    <a:lnTo>
                      <a:pt x="4" y="628"/>
                    </a:lnTo>
                    <a:lnTo>
                      <a:pt x="9" y="637"/>
                    </a:lnTo>
                    <a:lnTo>
                      <a:pt x="16" y="644"/>
                    </a:lnTo>
                    <a:lnTo>
                      <a:pt x="24" y="651"/>
                    </a:lnTo>
                    <a:lnTo>
                      <a:pt x="35" y="658"/>
                    </a:lnTo>
                    <a:lnTo>
                      <a:pt x="46" y="662"/>
                    </a:lnTo>
                    <a:lnTo>
                      <a:pt x="58" y="667"/>
                    </a:lnTo>
                    <a:lnTo>
                      <a:pt x="70" y="669"/>
                    </a:lnTo>
                    <a:lnTo>
                      <a:pt x="84" y="671"/>
                    </a:lnTo>
                    <a:lnTo>
                      <a:pt x="97" y="672"/>
                    </a:lnTo>
                    <a:lnTo>
                      <a:pt x="110" y="671"/>
                    </a:lnTo>
                    <a:lnTo>
                      <a:pt x="123" y="669"/>
                    </a:lnTo>
                    <a:lnTo>
                      <a:pt x="136" y="667"/>
                    </a:lnTo>
                    <a:lnTo>
                      <a:pt x="147" y="661"/>
                    </a:lnTo>
                    <a:lnTo>
                      <a:pt x="158" y="655"/>
                    </a:lnTo>
                    <a:lnTo>
                      <a:pt x="167" y="649"/>
                    </a:lnTo>
                    <a:lnTo>
                      <a:pt x="176" y="640"/>
                    </a:lnTo>
                    <a:lnTo>
                      <a:pt x="187" y="635"/>
                    </a:lnTo>
                    <a:lnTo>
                      <a:pt x="199" y="631"/>
                    </a:lnTo>
                    <a:lnTo>
                      <a:pt x="212" y="629"/>
                    </a:lnTo>
                    <a:lnTo>
                      <a:pt x="226" y="628"/>
                    </a:lnTo>
                    <a:lnTo>
                      <a:pt x="239" y="629"/>
                    </a:lnTo>
                    <a:lnTo>
                      <a:pt x="253" y="632"/>
                    </a:lnTo>
                    <a:lnTo>
                      <a:pt x="268" y="637"/>
                    </a:lnTo>
                    <a:lnTo>
                      <a:pt x="281" y="644"/>
                    </a:lnTo>
                    <a:lnTo>
                      <a:pt x="293" y="653"/>
                    </a:lnTo>
                    <a:lnTo>
                      <a:pt x="304" y="662"/>
                    </a:lnTo>
                    <a:lnTo>
                      <a:pt x="314" y="674"/>
                    </a:lnTo>
                    <a:lnTo>
                      <a:pt x="322" y="689"/>
                    </a:lnTo>
                    <a:lnTo>
                      <a:pt x="328" y="704"/>
                    </a:lnTo>
                    <a:lnTo>
                      <a:pt x="332" y="722"/>
                    </a:lnTo>
                    <a:lnTo>
                      <a:pt x="334" y="740"/>
                    </a:lnTo>
                    <a:lnTo>
                      <a:pt x="332" y="754"/>
                    </a:lnTo>
                    <a:lnTo>
                      <a:pt x="328" y="766"/>
                    </a:lnTo>
                    <a:lnTo>
                      <a:pt x="322" y="778"/>
                    </a:lnTo>
                    <a:lnTo>
                      <a:pt x="314" y="788"/>
                    </a:lnTo>
                    <a:lnTo>
                      <a:pt x="304" y="797"/>
                    </a:lnTo>
                    <a:lnTo>
                      <a:pt x="293" y="806"/>
                    </a:lnTo>
                    <a:lnTo>
                      <a:pt x="281" y="813"/>
                    </a:lnTo>
                    <a:lnTo>
                      <a:pt x="268" y="818"/>
                    </a:lnTo>
                    <a:lnTo>
                      <a:pt x="253" y="823"/>
                    </a:lnTo>
                    <a:lnTo>
                      <a:pt x="239" y="825"/>
                    </a:lnTo>
                    <a:lnTo>
                      <a:pt x="226" y="825"/>
                    </a:lnTo>
                    <a:lnTo>
                      <a:pt x="212" y="824"/>
                    </a:lnTo>
                    <a:lnTo>
                      <a:pt x="199" y="821"/>
                    </a:lnTo>
                    <a:lnTo>
                      <a:pt x="187" y="815"/>
                    </a:lnTo>
                    <a:lnTo>
                      <a:pt x="176" y="809"/>
                    </a:lnTo>
                    <a:lnTo>
                      <a:pt x="167" y="799"/>
                    </a:lnTo>
                    <a:lnTo>
                      <a:pt x="159" y="789"/>
                    </a:lnTo>
                    <a:lnTo>
                      <a:pt x="149" y="782"/>
                    </a:lnTo>
                    <a:lnTo>
                      <a:pt x="139" y="777"/>
                    </a:lnTo>
                    <a:lnTo>
                      <a:pt x="128" y="773"/>
                    </a:lnTo>
                    <a:lnTo>
                      <a:pt x="117" y="772"/>
                    </a:lnTo>
                    <a:lnTo>
                      <a:pt x="106" y="772"/>
                    </a:lnTo>
                    <a:lnTo>
                      <a:pt x="94" y="773"/>
                    </a:lnTo>
                    <a:lnTo>
                      <a:pt x="83" y="775"/>
                    </a:lnTo>
                    <a:lnTo>
                      <a:pt x="71" y="781"/>
                    </a:lnTo>
                    <a:lnTo>
                      <a:pt x="60" y="787"/>
                    </a:lnTo>
                    <a:lnTo>
                      <a:pt x="50" y="793"/>
                    </a:lnTo>
                    <a:lnTo>
                      <a:pt x="40" y="802"/>
                    </a:lnTo>
                    <a:lnTo>
                      <a:pt x="32" y="810"/>
                    </a:lnTo>
                    <a:lnTo>
                      <a:pt x="23" y="820"/>
                    </a:lnTo>
                    <a:lnTo>
                      <a:pt x="16" y="830"/>
                    </a:lnTo>
                    <a:lnTo>
                      <a:pt x="11" y="843"/>
                    </a:lnTo>
                    <a:lnTo>
                      <a:pt x="7" y="856"/>
                    </a:lnTo>
                    <a:lnTo>
                      <a:pt x="5" y="871"/>
                    </a:lnTo>
                    <a:lnTo>
                      <a:pt x="7" y="889"/>
                    </a:lnTo>
                    <a:lnTo>
                      <a:pt x="9" y="907"/>
                    </a:lnTo>
                    <a:lnTo>
                      <a:pt x="16" y="949"/>
                    </a:lnTo>
                    <a:lnTo>
                      <a:pt x="24" y="994"/>
                    </a:lnTo>
                    <a:lnTo>
                      <a:pt x="29" y="1016"/>
                    </a:lnTo>
                    <a:lnTo>
                      <a:pt x="33" y="1039"/>
                    </a:lnTo>
                    <a:lnTo>
                      <a:pt x="35" y="1062"/>
                    </a:lnTo>
                    <a:lnTo>
                      <a:pt x="37" y="1084"/>
                    </a:lnTo>
                    <a:lnTo>
                      <a:pt x="37" y="1102"/>
                    </a:lnTo>
                    <a:lnTo>
                      <a:pt x="35" y="1122"/>
                    </a:lnTo>
                    <a:lnTo>
                      <a:pt x="35" y="1132"/>
                    </a:lnTo>
                    <a:lnTo>
                      <a:pt x="32" y="1140"/>
                    </a:lnTo>
                    <a:lnTo>
                      <a:pt x="29" y="1149"/>
                    </a:lnTo>
                    <a:lnTo>
                      <a:pt x="24" y="1155"/>
                    </a:lnTo>
                    <a:lnTo>
                      <a:pt x="57" y="1150"/>
                    </a:lnTo>
                    <a:lnTo>
                      <a:pt x="91" y="1143"/>
                    </a:lnTo>
                    <a:lnTo>
                      <a:pt x="126" y="1138"/>
                    </a:lnTo>
                    <a:lnTo>
                      <a:pt x="159" y="1135"/>
                    </a:lnTo>
                    <a:lnTo>
                      <a:pt x="190" y="1133"/>
                    </a:lnTo>
                    <a:lnTo>
                      <a:pt x="220" y="1133"/>
                    </a:lnTo>
                    <a:lnTo>
                      <a:pt x="234" y="1135"/>
                    </a:lnTo>
                    <a:lnTo>
                      <a:pt x="249" y="1137"/>
                    </a:lnTo>
                    <a:lnTo>
                      <a:pt x="261" y="1140"/>
                    </a:lnTo>
                    <a:lnTo>
                      <a:pt x="273" y="1144"/>
                    </a:lnTo>
                    <a:close/>
                  </a:path>
                </a:pathLst>
              </a:custGeom>
              <a:solidFill>
                <a:srgbClr val="FFBE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z="2400">
                  <a:solidFill>
                    <a:srgbClr val="000000"/>
                  </a:solidFill>
                </a:endParaRPr>
              </a:p>
            </p:txBody>
          </p:sp>
          <p:sp>
            <p:nvSpPr>
              <p:cNvPr id="80" name="Freeform 6"/>
              <p:cNvSpPr>
                <a:spLocks/>
              </p:cNvSpPr>
              <p:nvPr/>
            </p:nvSpPr>
            <p:spPr bwMode="auto">
              <a:xfrm>
                <a:off x="2673" y="1400"/>
                <a:ext cx="904" cy="1187"/>
              </a:xfrm>
              <a:custGeom>
                <a:avLst/>
                <a:gdLst>
                  <a:gd name="T0" fmla="*/ 354 w 904"/>
                  <a:gd name="T1" fmla="*/ 1154 h 1187"/>
                  <a:gd name="T2" fmla="*/ 390 w 904"/>
                  <a:gd name="T3" fmla="*/ 1111 h 1187"/>
                  <a:gd name="T4" fmla="*/ 358 w 904"/>
                  <a:gd name="T5" fmla="*/ 1049 h 1187"/>
                  <a:gd name="T6" fmla="*/ 331 w 904"/>
                  <a:gd name="T7" fmla="*/ 957 h 1187"/>
                  <a:gd name="T8" fmla="*/ 357 w 904"/>
                  <a:gd name="T9" fmla="*/ 893 h 1187"/>
                  <a:gd name="T10" fmla="*/ 401 w 904"/>
                  <a:gd name="T11" fmla="*/ 869 h 1187"/>
                  <a:gd name="T12" fmla="*/ 469 w 904"/>
                  <a:gd name="T13" fmla="*/ 867 h 1187"/>
                  <a:gd name="T14" fmla="*/ 525 w 904"/>
                  <a:gd name="T15" fmla="*/ 887 h 1187"/>
                  <a:gd name="T16" fmla="*/ 563 w 904"/>
                  <a:gd name="T17" fmla="*/ 944 h 1187"/>
                  <a:gd name="T18" fmla="*/ 546 w 904"/>
                  <a:gd name="T19" fmla="*/ 1030 h 1187"/>
                  <a:gd name="T20" fmla="*/ 494 w 904"/>
                  <a:gd name="T21" fmla="*/ 1102 h 1187"/>
                  <a:gd name="T22" fmla="*/ 513 w 904"/>
                  <a:gd name="T23" fmla="*/ 1138 h 1187"/>
                  <a:gd name="T24" fmla="*/ 596 w 904"/>
                  <a:gd name="T25" fmla="*/ 1172 h 1187"/>
                  <a:gd name="T26" fmla="*/ 726 w 904"/>
                  <a:gd name="T27" fmla="*/ 1187 h 1187"/>
                  <a:gd name="T28" fmla="*/ 844 w 904"/>
                  <a:gd name="T29" fmla="*/ 1165 h 1187"/>
                  <a:gd name="T30" fmla="*/ 848 w 904"/>
                  <a:gd name="T31" fmla="*/ 1045 h 1187"/>
                  <a:gd name="T32" fmla="*/ 858 w 904"/>
                  <a:gd name="T33" fmla="*/ 871 h 1187"/>
                  <a:gd name="T34" fmla="*/ 815 w 904"/>
                  <a:gd name="T35" fmla="*/ 828 h 1187"/>
                  <a:gd name="T36" fmla="*/ 751 w 904"/>
                  <a:gd name="T37" fmla="*/ 821 h 1187"/>
                  <a:gd name="T38" fmla="*/ 695 w 904"/>
                  <a:gd name="T39" fmla="*/ 856 h 1187"/>
                  <a:gd name="T40" fmla="*/ 609 w 904"/>
                  <a:gd name="T41" fmla="*/ 847 h 1187"/>
                  <a:gd name="T42" fmla="*/ 557 w 904"/>
                  <a:gd name="T43" fmla="*/ 799 h 1187"/>
                  <a:gd name="T44" fmla="*/ 549 w 904"/>
                  <a:gd name="T45" fmla="*/ 743 h 1187"/>
                  <a:gd name="T46" fmla="*/ 566 w 904"/>
                  <a:gd name="T47" fmla="*/ 687 h 1187"/>
                  <a:gd name="T48" fmla="*/ 643 w 904"/>
                  <a:gd name="T49" fmla="*/ 638 h 1187"/>
                  <a:gd name="T50" fmla="*/ 731 w 904"/>
                  <a:gd name="T51" fmla="*/ 654 h 1187"/>
                  <a:gd name="T52" fmla="*/ 779 w 904"/>
                  <a:gd name="T53" fmla="*/ 686 h 1187"/>
                  <a:gd name="T54" fmla="*/ 838 w 904"/>
                  <a:gd name="T55" fmla="*/ 686 h 1187"/>
                  <a:gd name="T56" fmla="*/ 890 w 904"/>
                  <a:gd name="T57" fmla="*/ 658 h 1187"/>
                  <a:gd name="T58" fmla="*/ 904 w 904"/>
                  <a:gd name="T59" fmla="*/ 592 h 1187"/>
                  <a:gd name="T60" fmla="*/ 869 w 904"/>
                  <a:gd name="T61" fmla="*/ 411 h 1187"/>
                  <a:gd name="T62" fmla="*/ 737 w 904"/>
                  <a:gd name="T63" fmla="*/ 393 h 1187"/>
                  <a:gd name="T64" fmla="*/ 570 w 904"/>
                  <a:gd name="T65" fmla="*/ 372 h 1187"/>
                  <a:gd name="T66" fmla="*/ 496 w 904"/>
                  <a:gd name="T67" fmla="*/ 320 h 1187"/>
                  <a:gd name="T68" fmla="*/ 487 w 904"/>
                  <a:gd name="T69" fmla="*/ 243 h 1187"/>
                  <a:gd name="T70" fmla="*/ 528 w 904"/>
                  <a:gd name="T71" fmla="*/ 187 h 1187"/>
                  <a:gd name="T72" fmla="*/ 556 w 904"/>
                  <a:gd name="T73" fmla="*/ 100 h 1187"/>
                  <a:gd name="T74" fmla="*/ 527 w 904"/>
                  <a:gd name="T75" fmla="*/ 31 h 1187"/>
                  <a:gd name="T76" fmla="*/ 472 w 904"/>
                  <a:gd name="T77" fmla="*/ 3 h 1187"/>
                  <a:gd name="T78" fmla="*/ 397 w 904"/>
                  <a:gd name="T79" fmla="*/ 3 h 1187"/>
                  <a:gd name="T80" fmla="*/ 343 w 904"/>
                  <a:gd name="T81" fmla="*/ 25 h 1187"/>
                  <a:gd name="T82" fmla="*/ 304 w 904"/>
                  <a:gd name="T83" fmla="*/ 85 h 1187"/>
                  <a:gd name="T84" fmla="*/ 324 w 904"/>
                  <a:gd name="T85" fmla="*/ 173 h 1187"/>
                  <a:gd name="T86" fmla="*/ 367 w 904"/>
                  <a:gd name="T87" fmla="*/ 248 h 1187"/>
                  <a:gd name="T88" fmla="*/ 337 w 904"/>
                  <a:gd name="T89" fmla="*/ 325 h 1187"/>
                  <a:gd name="T90" fmla="*/ 234 w 904"/>
                  <a:gd name="T91" fmla="*/ 371 h 1187"/>
                  <a:gd name="T92" fmla="*/ 60 w 904"/>
                  <a:gd name="T93" fmla="*/ 371 h 1187"/>
                  <a:gd name="T94" fmla="*/ 1 w 904"/>
                  <a:gd name="T95" fmla="*/ 539 h 1187"/>
                  <a:gd name="T96" fmla="*/ 16 w 904"/>
                  <a:gd name="T97" fmla="*/ 644 h 1187"/>
                  <a:gd name="T98" fmla="*/ 84 w 904"/>
                  <a:gd name="T99" fmla="*/ 671 h 1187"/>
                  <a:gd name="T100" fmla="*/ 158 w 904"/>
                  <a:gd name="T101" fmla="*/ 655 h 1187"/>
                  <a:gd name="T102" fmla="*/ 226 w 904"/>
                  <a:gd name="T103" fmla="*/ 628 h 1187"/>
                  <a:gd name="T104" fmla="*/ 304 w 904"/>
                  <a:gd name="T105" fmla="*/ 662 h 1187"/>
                  <a:gd name="T106" fmla="*/ 332 w 904"/>
                  <a:gd name="T107" fmla="*/ 754 h 1187"/>
                  <a:gd name="T108" fmla="*/ 281 w 904"/>
                  <a:gd name="T109" fmla="*/ 813 h 1187"/>
                  <a:gd name="T110" fmla="*/ 199 w 904"/>
                  <a:gd name="T111" fmla="*/ 821 h 1187"/>
                  <a:gd name="T112" fmla="*/ 139 w 904"/>
                  <a:gd name="T113" fmla="*/ 777 h 1187"/>
                  <a:gd name="T114" fmla="*/ 71 w 904"/>
                  <a:gd name="T115" fmla="*/ 781 h 1187"/>
                  <a:gd name="T116" fmla="*/ 16 w 904"/>
                  <a:gd name="T117" fmla="*/ 830 h 1187"/>
                  <a:gd name="T118" fmla="*/ 16 w 904"/>
                  <a:gd name="T119" fmla="*/ 949 h 1187"/>
                  <a:gd name="T120" fmla="*/ 37 w 904"/>
                  <a:gd name="T121" fmla="*/ 1102 h 1187"/>
                  <a:gd name="T122" fmla="*/ 57 w 904"/>
                  <a:gd name="T123" fmla="*/ 1150 h 1187"/>
                  <a:gd name="T124" fmla="*/ 234 w 904"/>
                  <a:gd name="T125" fmla="*/ 1135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4" h="1187">
                    <a:moveTo>
                      <a:pt x="273" y="1144"/>
                    </a:moveTo>
                    <a:lnTo>
                      <a:pt x="293" y="1151"/>
                    </a:lnTo>
                    <a:lnTo>
                      <a:pt x="311" y="1155"/>
                    </a:lnTo>
                    <a:lnTo>
                      <a:pt x="328" y="1157"/>
                    </a:lnTo>
                    <a:lnTo>
                      <a:pt x="341" y="1157"/>
                    </a:lnTo>
                    <a:lnTo>
                      <a:pt x="354" y="1154"/>
                    </a:lnTo>
                    <a:lnTo>
                      <a:pt x="365" y="1150"/>
                    </a:lnTo>
                    <a:lnTo>
                      <a:pt x="374" y="1144"/>
                    </a:lnTo>
                    <a:lnTo>
                      <a:pt x="379" y="1137"/>
                    </a:lnTo>
                    <a:lnTo>
                      <a:pt x="385" y="1129"/>
                    </a:lnTo>
                    <a:lnTo>
                      <a:pt x="388" y="1120"/>
                    </a:lnTo>
                    <a:lnTo>
                      <a:pt x="390" y="1111"/>
                    </a:lnTo>
                    <a:lnTo>
                      <a:pt x="390" y="1100"/>
                    </a:lnTo>
                    <a:lnTo>
                      <a:pt x="387" y="1090"/>
                    </a:lnTo>
                    <a:lnTo>
                      <a:pt x="382" y="1081"/>
                    </a:lnTo>
                    <a:lnTo>
                      <a:pt x="377" y="1071"/>
                    </a:lnTo>
                    <a:lnTo>
                      <a:pt x="370" y="1062"/>
                    </a:lnTo>
                    <a:lnTo>
                      <a:pt x="358" y="1049"/>
                    </a:lnTo>
                    <a:lnTo>
                      <a:pt x="349" y="1035"/>
                    </a:lnTo>
                    <a:lnTo>
                      <a:pt x="343" y="1020"/>
                    </a:lnTo>
                    <a:lnTo>
                      <a:pt x="337" y="1005"/>
                    </a:lnTo>
                    <a:lnTo>
                      <a:pt x="332" y="988"/>
                    </a:lnTo>
                    <a:lnTo>
                      <a:pt x="331" y="972"/>
                    </a:lnTo>
                    <a:lnTo>
                      <a:pt x="331" y="957"/>
                    </a:lnTo>
                    <a:lnTo>
                      <a:pt x="332" y="940"/>
                    </a:lnTo>
                    <a:lnTo>
                      <a:pt x="337" y="926"/>
                    </a:lnTo>
                    <a:lnTo>
                      <a:pt x="343" y="913"/>
                    </a:lnTo>
                    <a:lnTo>
                      <a:pt x="346" y="905"/>
                    </a:lnTo>
                    <a:lnTo>
                      <a:pt x="351" y="898"/>
                    </a:lnTo>
                    <a:lnTo>
                      <a:pt x="357" y="893"/>
                    </a:lnTo>
                    <a:lnTo>
                      <a:pt x="362" y="887"/>
                    </a:lnTo>
                    <a:lnTo>
                      <a:pt x="368" y="883"/>
                    </a:lnTo>
                    <a:lnTo>
                      <a:pt x="375" y="879"/>
                    </a:lnTo>
                    <a:lnTo>
                      <a:pt x="384" y="875"/>
                    </a:lnTo>
                    <a:lnTo>
                      <a:pt x="391" y="871"/>
                    </a:lnTo>
                    <a:lnTo>
                      <a:pt x="401" y="869"/>
                    </a:lnTo>
                    <a:lnTo>
                      <a:pt x="410" y="867"/>
                    </a:lnTo>
                    <a:lnTo>
                      <a:pt x="421" y="865"/>
                    </a:lnTo>
                    <a:lnTo>
                      <a:pt x="432" y="865"/>
                    </a:lnTo>
                    <a:lnTo>
                      <a:pt x="446" y="865"/>
                    </a:lnTo>
                    <a:lnTo>
                      <a:pt x="457" y="865"/>
                    </a:lnTo>
                    <a:lnTo>
                      <a:pt x="469" y="867"/>
                    </a:lnTo>
                    <a:lnTo>
                      <a:pt x="480" y="869"/>
                    </a:lnTo>
                    <a:lnTo>
                      <a:pt x="490" y="872"/>
                    </a:lnTo>
                    <a:lnTo>
                      <a:pt x="500" y="875"/>
                    </a:lnTo>
                    <a:lnTo>
                      <a:pt x="508" y="879"/>
                    </a:lnTo>
                    <a:lnTo>
                      <a:pt x="517" y="883"/>
                    </a:lnTo>
                    <a:lnTo>
                      <a:pt x="525" y="887"/>
                    </a:lnTo>
                    <a:lnTo>
                      <a:pt x="531" y="893"/>
                    </a:lnTo>
                    <a:lnTo>
                      <a:pt x="537" y="898"/>
                    </a:lnTo>
                    <a:lnTo>
                      <a:pt x="543" y="904"/>
                    </a:lnTo>
                    <a:lnTo>
                      <a:pt x="552" y="916"/>
                    </a:lnTo>
                    <a:lnTo>
                      <a:pt x="559" y="930"/>
                    </a:lnTo>
                    <a:lnTo>
                      <a:pt x="563" y="944"/>
                    </a:lnTo>
                    <a:lnTo>
                      <a:pt x="566" y="959"/>
                    </a:lnTo>
                    <a:lnTo>
                      <a:pt x="566" y="974"/>
                    </a:lnTo>
                    <a:lnTo>
                      <a:pt x="563" y="990"/>
                    </a:lnTo>
                    <a:lnTo>
                      <a:pt x="559" y="1003"/>
                    </a:lnTo>
                    <a:lnTo>
                      <a:pt x="553" y="1017"/>
                    </a:lnTo>
                    <a:lnTo>
                      <a:pt x="546" y="1030"/>
                    </a:lnTo>
                    <a:lnTo>
                      <a:pt x="536" y="1042"/>
                    </a:lnTo>
                    <a:lnTo>
                      <a:pt x="517" y="1063"/>
                    </a:lnTo>
                    <a:lnTo>
                      <a:pt x="505" y="1081"/>
                    </a:lnTo>
                    <a:lnTo>
                      <a:pt x="500" y="1087"/>
                    </a:lnTo>
                    <a:lnTo>
                      <a:pt x="496" y="1096"/>
                    </a:lnTo>
                    <a:lnTo>
                      <a:pt x="494" y="1102"/>
                    </a:lnTo>
                    <a:lnTo>
                      <a:pt x="494" y="1110"/>
                    </a:lnTo>
                    <a:lnTo>
                      <a:pt x="494" y="1117"/>
                    </a:lnTo>
                    <a:lnTo>
                      <a:pt x="497" y="1122"/>
                    </a:lnTo>
                    <a:lnTo>
                      <a:pt x="502" y="1128"/>
                    </a:lnTo>
                    <a:lnTo>
                      <a:pt x="507" y="1133"/>
                    </a:lnTo>
                    <a:lnTo>
                      <a:pt x="513" y="1138"/>
                    </a:lnTo>
                    <a:lnTo>
                      <a:pt x="522" y="1144"/>
                    </a:lnTo>
                    <a:lnTo>
                      <a:pt x="531" y="1150"/>
                    </a:lnTo>
                    <a:lnTo>
                      <a:pt x="544" y="1155"/>
                    </a:lnTo>
                    <a:lnTo>
                      <a:pt x="559" y="1161"/>
                    </a:lnTo>
                    <a:lnTo>
                      <a:pt x="578" y="1166"/>
                    </a:lnTo>
                    <a:lnTo>
                      <a:pt x="596" y="1172"/>
                    </a:lnTo>
                    <a:lnTo>
                      <a:pt x="616" y="1176"/>
                    </a:lnTo>
                    <a:lnTo>
                      <a:pt x="637" y="1180"/>
                    </a:lnTo>
                    <a:lnTo>
                      <a:pt x="659" y="1183"/>
                    </a:lnTo>
                    <a:lnTo>
                      <a:pt x="682" y="1186"/>
                    </a:lnTo>
                    <a:lnTo>
                      <a:pt x="704" y="1187"/>
                    </a:lnTo>
                    <a:lnTo>
                      <a:pt x="726" y="1187"/>
                    </a:lnTo>
                    <a:lnTo>
                      <a:pt x="749" y="1187"/>
                    </a:lnTo>
                    <a:lnTo>
                      <a:pt x="771" y="1186"/>
                    </a:lnTo>
                    <a:lnTo>
                      <a:pt x="791" y="1182"/>
                    </a:lnTo>
                    <a:lnTo>
                      <a:pt x="810" y="1177"/>
                    </a:lnTo>
                    <a:lnTo>
                      <a:pt x="828" y="1172"/>
                    </a:lnTo>
                    <a:lnTo>
                      <a:pt x="844" y="1165"/>
                    </a:lnTo>
                    <a:lnTo>
                      <a:pt x="858" y="1155"/>
                    </a:lnTo>
                    <a:lnTo>
                      <a:pt x="855" y="1138"/>
                    </a:lnTo>
                    <a:lnTo>
                      <a:pt x="852" y="1122"/>
                    </a:lnTo>
                    <a:lnTo>
                      <a:pt x="850" y="1104"/>
                    </a:lnTo>
                    <a:lnTo>
                      <a:pt x="850" y="1085"/>
                    </a:lnTo>
                    <a:lnTo>
                      <a:pt x="848" y="1045"/>
                    </a:lnTo>
                    <a:lnTo>
                      <a:pt x="850" y="1005"/>
                    </a:lnTo>
                    <a:lnTo>
                      <a:pt x="852" y="966"/>
                    </a:lnTo>
                    <a:lnTo>
                      <a:pt x="855" y="931"/>
                    </a:lnTo>
                    <a:lnTo>
                      <a:pt x="858" y="903"/>
                    </a:lnTo>
                    <a:lnTo>
                      <a:pt x="858" y="879"/>
                    </a:lnTo>
                    <a:lnTo>
                      <a:pt x="858" y="871"/>
                    </a:lnTo>
                    <a:lnTo>
                      <a:pt x="854" y="862"/>
                    </a:lnTo>
                    <a:lnTo>
                      <a:pt x="850" y="854"/>
                    </a:lnTo>
                    <a:lnTo>
                      <a:pt x="843" y="846"/>
                    </a:lnTo>
                    <a:lnTo>
                      <a:pt x="835" y="839"/>
                    </a:lnTo>
                    <a:lnTo>
                      <a:pt x="825" y="833"/>
                    </a:lnTo>
                    <a:lnTo>
                      <a:pt x="815" y="828"/>
                    </a:lnTo>
                    <a:lnTo>
                      <a:pt x="805" y="824"/>
                    </a:lnTo>
                    <a:lnTo>
                      <a:pt x="794" y="821"/>
                    </a:lnTo>
                    <a:lnTo>
                      <a:pt x="782" y="818"/>
                    </a:lnTo>
                    <a:lnTo>
                      <a:pt x="772" y="818"/>
                    </a:lnTo>
                    <a:lnTo>
                      <a:pt x="760" y="818"/>
                    </a:lnTo>
                    <a:lnTo>
                      <a:pt x="751" y="821"/>
                    </a:lnTo>
                    <a:lnTo>
                      <a:pt x="741" y="825"/>
                    </a:lnTo>
                    <a:lnTo>
                      <a:pt x="732" y="830"/>
                    </a:lnTo>
                    <a:lnTo>
                      <a:pt x="725" y="838"/>
                    </a:lnTo>
                    <a:lnTo>
                      <a:pt x="716" y="844"/>
                    </a:lnTo>
                    <a:lnTo>
                      <a:pt x="706" y="851"/>
                    </a:lnTo>
                    <a:lnTo>
                      <a:pt x="695" y="856"/>
                    </a:lnTo>
                    <a:lnTo>
                      <a:pt x="682" y="859"/>
                    </a:lnTo>
                    <a:lnTo>
                      <a:pt x="668" y="860"/>
                    </a:lnTo>
                    <a:lnTo>
                      <a:pt x="653" y="859"/>
                    </a:lnTo>
                    <a:lnTo>
                      <a:pt x="637" y="857"/>
                    </a:lnTo>
                    <a:lnTo>
                      <a:pt x="623" y="853"/>
                    </a:lnTo>
                    <a:lnTo>
                      <a:pt x="609" y="847"/>
                    </a:lnTo>
                    <a:lnTo>
                      <a:pt x="595" y="839"/>
                    </a:lnTo>
                    <a:lnTo>
                      <a:pt x="581" y="830"/>
                    </a:lnTo>
                    <a:lnTo>
                      <a:pt x="570" y="820"/>
                    </a:lnTo>
                    <a:lnTo>
                      <a:pt x="566" y="813"/>
                    </a:lnTo>
                    <a:lnTo>
                      <a:pt x="561" y="806"/>
                    </a:lnTo>
                    <a:lnTo>
                      <a:pt x="557" y="799"/>
                    </a:lnTo>
                    <a:lnTo>
                      <a:pt x="555" y="791"/>
                    </a:lnTo>
                    <a:lnTo>
                      <a:pt x="552" y="782"/>
                    </a:lnTo>
                    <a:lnTo>
                      <a:pt x="550" y="774"/>
                    </a:lnTo>
                    <a:lnTo>
                      <a:pt x="549" y="764"/>
                    </a:lnTo>
                    <a:lnTo>
                      <a:pt x="549" y="755"/>
                    </a:lnTo>
                    <a:lnTo>
                      <a:pt x="549" y="743"/>
                    </a:lnTo>
                    <a:lnTo>
                      <a:pt x="550" y="733"/>
                    </a:lnTo>
                    <a:lnTo>
                      <a:pt x="552" y="722"/>
                    </a:lnTo>
                    <a:lnTo>
                      <a:pt x="555" y="712"/>
                    </a:lnTo>
                    <a:lnTo>
                      <a:pt x="557" y="704"/>
                    </a:lnTo>
                    <a:lnTo>
                      <a:pt x="561" y="695"/>
                    </a:lnTo>
                    <a:lnTo>
                      <a:pt x="566" y="687"/>
                    </a:lnTo>
                    <a:lnTo>
                      <a:pt x="572" y="680"/>
                    </a:lnTo>
                    <a:lnTo>
                      <a:pt x="583" y="668"/>
                    </a:lnTo>
                    <a:lnTo>
                      <a:pt x="597" y="656"/>
                    </a:lnTo>
                    <a:lnTo>
                      <a:pt x="612" y="649"/>
                    </a:lnTo>
                    <a:lnTo>
                      <a:pt x="628" y="643"/>
                    </a:lnTo>
                    <a:lnTo>
                      <a:pt x="643" y="638"/>
                    </a:lnTo>
                    <a:lnTo>
                      <a:pt x="659" y="636"/>
                    </a:lnTo>
                    <a:lnTo>
                      <a:pt x="675" y="636"/>
                    </a:lnTo>
                    <a:lnTo>
                      <a:pt x="690" y="638"/>
                    </a:lnTo>
                    <a:lnTo>
                      <a:pt x="705" y="641"/>
                    </a:lnTo>
                    <a:lnTo>
                      <a:pt x="719" y="647"/>
                    </a:lnTo>
                    <a:lnTo>
                      <a:pt x="731" y="654"/>
                    </a:lnTo>
                    <a:lnTo>
                      <a:pt x="741" y="662"/>
                    </a:lnTo>
                    <a:lnTo>
                      <a:pt x="746" y="668"/>
                    </a:lnTo>
                    <a:lnTo>
                      <a:pt x="754" y="673"/>
                    </a:lnTo>
                    <a:lnTo>
                      <a:pt x="762" y="679"/>
                    </a:lnTo>
                    <a:lnTo>
                      <a:pt x="769" y="682"/>
                    </a:lnTo>
                    <a:lnTo>
                      <a:pt x="779" y="686"/>
                    </a:lnTo>
                    <a:lnTo>
                      <a:pt x="788" y="687"/>
                    </a:lnTo>
                    <a:lnTo>
                      <a:pt x="798" y="689"/>
                    </a:lnTo>
                    <a:lnTo>
                      <a:pt x="808" y="690"/>
                    </a:lnTo>
                    <a:lnTo>
                      <a:pt x="818" y="690"/>
                    </a:lnTo>
                    <a:lnTo>
                      <a:pt x="828" y="689"/>
                    </a:lnTo>
                    <a:lnTo>
                      <a:pt x="838" y="686"/>
                    </a:lnTo>
                    <a:lnTo>
                      <a:pt x="848" y="683"/>
                    </a:lnTo>
                    <a:lnTo>
                      <a:pt x="858" y="680"/>
                    </a:lnTo>
                    <a:lnTo>
                      <a:pt x="869" y="674"/>
                    </a:lnTo>
                    <a:lnTo>
                      <a:pt x="877" y="669"/>
                    </a:lnTo>
                    <a:lnTo>
                      <a:pt x="887" y="662"/>
                    </a:lnTo>
                    <a:lnTo>
                      <a:pt x="890" y="658"/>
                    </a:lnTo>
                    <a:lnTo>
                      <a:pt x="894" y="654"/>
                    </a:lnTo>
                    <a:lnTo>
                      <a:pt x="897" y="649"/>
                    </a:lnTo>
                    <a:lnTo>
                      <a:pt x="898" y="641"/>
                    </a:lnTo>
                    <a:lnTo>
                      <a:pt x="903" y="628"/>
                    </a:lnTo>
                    <a:lnTo>
                      <a:pt x="904" y="611"/>
                    </a:lnTo>
                    <a:lnTo>
                      <a:pt x="904" y="592"/>
                    </a:lnTo>
                    <a:lnTo>
                      <a:pt x="904" y="572"/>
                    </a:lnTo>
                    <a:lnTo>
                      <a:pt x="901" y="551"/>
                    </a:lnTo>
                    <a:lnTo>
                      <a:pt x="898" y="531"/>
                    </a:lnTo>
                    <a:lnTo>
                      <a:pt x="890" y="487"/>
                    </a:lnTo>
                    <a:lnTo>
                      <a:pt x="880" y="447"/>
                    </a:lnTo>
                    <a:lnTo>
                      <a:pt x="869" y="411"/>
                    </a:lnTo>
                    <a:lnTo>
                      <a:pt x="858" y="383"/>
                    </a:lnTo>
                    <a:lnTo>
                      <a:pt x="835" y="387"/>
                    </a:lnTo>
                    <a:lnTo>
                      <a:pt x="811" y="390"/>
                    </a:lnTo>
                    <a:lnTo>
                      <a:pt x="786" y="393"/>
                    </a:lnTo>
                    <a:lnTo>
                      <a:pt x="760" y="393"/>
                    </a:lnTo>
                    <a:lnTo>
                      <a:pt x="737" y="393"/>
                    </a:lnTo>
                    <a:lnTo>
                      <a:pt x="712" y="392"/>
                    </a:lnTo>
                    <a:lnTo>
                      <a:pt x="687" y="390"/>
                    </a:lnTo>
                    <a:lnTo>
                      <a:pt x="666" y="387"/>
                    </a:lnTo>
                    <a:lnTo>
                      <a:pt x="625" y="382"/>
                    </a:lnTo>
                    <a:lnTo>
                      <a:pt x="592" y="377"/>
                    </a:lnTo>
                    <a:lnTo>
                      <a:pt x="570" y="372"/>
                    </a:lnTo>
                    <a:lnTo>
                      <a:pt x="563" y="371"/>
                    </a:lnTo>
                    <a:lnTo>
                      <a:pt x="544" y="362"/>
                    </a:lnTo>
                    <a:lnTo>
                      <a:pt x="528" y="353"/>
                    </a:lnTo>
                    <a:lnTo>
                      <a:pt x="514" y="343"/>
                    </a:lnTo>
                    <a:lnTo>
                      <a:pt x="505" y="332"/>
                    </a:lnTo>
                    <a:lnTo>
                      <a:pt x="496" y="320"/>
                    </a:lnTo>
                    <a:lnTo>
                      <a:pt x="490" y="308"/>
                    </a:lnTo>
                    <a:lnTo>
                      <a:pt x="486" y="295"/>
                    </a:lnTo>
                    <a:lnTo>
                      <a:pt x="483" y="282"/>
                    </a:lnTo>
                    <a:lnTo>
                      <a:pt x="483" y="269"/>
                    </a:lnTo>
                    <a:lnTo>
                      <a:pt x="484" y="256"/>
                    </a:lnTo>
                    <a:lnTo>
                      <a:pt x="487" y="243"/>
                    </a:lnTo>
                    <a:lnTo>
                      <a:pt x="491" y="233"/>
                    </a:lnTo>
                    <a:lnTo>
                      <a:pt x="496" y="222"/>
                    </a:lnTo>
                    <a:lnTo>
                      <a:pt x="503" y="212"/>
                    </a:lnTo>
                    <a:lnTo>
                      <a:pt x="511" y="202"/>
                    </a:lnTo>
                    <a:lnTo>
                      <a:pt x="520" y="195"/>
                    </a:lnTo>
                    <a:lnTo>
                      <a:pt x="528" y="187"/>
                    </a:lnTo>
                    <a:lnTo>
                      <a:pt x="536" y="176"/>
                    </a:lnTo>
                    <a:lnTo>
                      <a:pt x="543" y="164"/>
                    </a:lnTo>
                    <a:lnTo>
                      <a:pt x="549" y="148"/>
                    </a:lnTo>
                    <a:lnTo>
                      <a:pt x="553" y="133"/>
                    </a:lnTo>
                    <a:lnTo>
                      <a:pt x="555" y="117"/>
                    </a:lnTo>
                    <a:lnTo>
                      <a:pt x="556" y="100"/>
                    </a:lnTo>
                    <a:lnTo>
                      <a:pt x="553" y="84"/>
                    </a:lnTo>
                    <a:lnTo>
                      <a:pt x="549" y="67"/>
                    </a:lnTo>
                    <a:lnTo>
                      <a:pt x="543" y="51"/>
                    </a:lnTo>
                    <a:lnTo>
                      <a:pt x="539" y="45"/>
                    </a:lnTo>
                    <a:lnTo>
                      <a:pt x="533" y="38"/>
                    </a:lnTo>
                    <a:lnTo>
                      <a:pt x="527" y="31"/>
                    </a:lnTo>
                    <a:lnTo>
                      <a:pt x="520" y="25"/>
                    </a:lnTo>
                    <a:lnTo>
                      <a:pt x="513" y="20"/>
                    </a:lnTo>
                    <a:lnTo>
                      <a:pt x="505" y="15"/>
                    </a:lnTo>
                    <a:lnTo>
                      <a:pt x="494" y="10"/>
                    </a:lnTo>
                    <a:lnTo>
                      <a:pt x="484" y="7"/>
                    </a:lnTo>
                    <a:lnTo>
                      <a:pt x="472" y="3"/>
                    </a:lnTo>
                    <a:lnTo>
                      <a:pt x="461" y="2"/>
                    </a:lnTo>
                    <a:lnTo>
                      <a:pt x="449" y="0"/>
                    </a:lnTo>
                    <a:lnTo>
                      <a:pt x="434" y="0"/>
                    </a:lnTo>
                    <a:lnTo>
                      <a:pt x="421" y="0"/>
                    </a:lnTo>
                    <a:lnTo>
                      <a:pt x="408" y="2"/>
                    </a:lnTo>
                    <a:lnTo>
                      <a:pt x="397" y="3"/>
                    </a:lnTo>
                    <a:lnTo>
                      <a:pt x="387" y="6"/>
                    </a:lnTo>
                    <a:lnTo>
                      <a:pt x="377" y="9"/>
                    </a:lnTo>
                    <a:lnTo>
                      <a:pt x="367" y="12"/>
                    </a:lnTo>
                    <a:lnTo>
                      <a:pt x="358" y="16"/>
                    </a:lnTo>
                    <a:lnTo>
                      <a:pt x="349" y="21"/>
                    </a:lnTo>
                    <a:lnTo>
                      <a:pt x="343" y="25"/>
                    </a:lnTo>
                    <a:lnTo>
                      <a:pt x="335" y="31"/>
                    </a:lnTo>
                    <a:lnTo>
                      <a:pt x="329" y="36"/>
                    </a:lnTo>
                    <a:lnTo>
                      <a:pt x="324" y="43"/>
                    </a:lnTo>
                    <a:lnTo>
                      <a:pt x="315" y="56"/>
                    </a:lnTo>
                    <a:lnTo>
                      <a:pt x="308" y="71"/>
                    </a:lnTo>
                    <a:lnTo>
                      <a:pt x="304" y="85"/>
                    </a:lnTo>
                    <a:lnTo>
                      <a:pt x="302" y="102"/>
                    </a:lnTo>
                    <a:lnTo>
                      <a:pt x="302" y="117"/>
                    </a:lnTo>
                    <a:lnTo>
                      <a:pt x="304" y="132"/>
                    </a:lnTo>
                    <a:lnTo>
                      <a:pt x="308" y="147"/>
                    </a:lnTo>
                    <a:lnTo>
                      <a:pt x="315" y="161"/>
                    </a:lnTo>
                    <a:lnTo>
                      <a:pt x="324" y="173"/>
                    </a:lnTo>
                    <a:lnTo>
                      <a:pt x="334" y="186"/>
                    </a:lnTo>
                    <a:lnTo>
                      <a:pt x="343" y="197"/>
                    </a:lnTo>
                    <a:lnTo>
                      <a:pt x="352" y="209"/>
                    </a:lnTo>
                    <a:lnTo>
                      <a:pt x="360" y="222"/>
                    </a:lnTo>
                    <a:lnTo>
                      <a:pt x="364" y="234"/>
                    </a:lnTo>
                    <a:lnTo>
                      <a:pt x="367" y="248"/>
                    </a:lnTo>
                    <a:lnTo>
                      <a:pt x="367" y="261"/>
                    </a:lnTo>
                    <a:lnTo>
                      <a:pt x="365" y="275"/>
                    </a:lnTo>
                    <a:lnTo>
                      <a:pt x="361" y="288"/>
                    </a:lnTo>
                    <a:lnTo>
                      <a:pt x="355" y="302"/>
                    </a:lnTo>
                    <a:lnTo>
                      <a:pt x="346" y="314"/>
                    </a:lnTo>
                    <a:lnTo>
                      <a:pt x="337" y="325"/>
                    </a:lnTo>
                    <a:lnTo>
                      <a:pt x="324" y="338"/>
                    </a:lnTo>
                    <a:lnTo>
                      <a:pt x="309" y="347"/>
                    </a:lnTo>
                    <a:lnTo>
                      <a:pt x="292" y="356"/>
                    </a:lnTo>
                    <a:lnTo>
                      <a:pt x="272" y="364"/>
                    </a:lnTo>
                    <a:lnTo>
                      <a:pt x="251" y="371"/>
                    </a:lnTo>
                    <a:lnTo>
                      <a:pt x="234" y="371"/>
                    </a:lnTo>
                    <a:lnTo>
                      <a:pt x="211" y="371"/>
                    </a:lnTo>
                    <a:lnTo>
                      <a:pt x="186" y="371"/>
                    </a:lnTo>
                    <a:lnTo>
                      <a:pt x="158" y="371"/>
                    </a:lnTo>
                    <a:lnTo>
                      <a:pt x="127" y="371"/>
                    </a:lnTo>
                    <a:lnTo>
                      <a:pt x="94" y="371"/>
                    </a:lnTo>
                    <a:lnTo>
                      <a:pt x="60" y="371"/>
                    </a:lnTo>
                    <a:lnTo>
                      <a:pt x="24" y="371"/>
                    </a:lnTo>
                    <a:lnTo>
                      <a:pt x="20" y="395"/>
                    </a:lnTo>
                    <a:lnTo>
                      <a:pt x="14" y="428"/>
                    </a:lnTo>
                    <a:lnTo>
                      <a:pt x="10" y="464"/>
                    </a:lnTo>
                    <a:lnTo>
                      <a:pt x="5" y="502"/>
                    </a:lnTo>
                    <a:lnTo>
                      <a:pt x="1" y="539"/>
                    </a:lnTo>
                    <a:lnTo>
                      <a:pt x="0" y="574"/>
                    </a:lnTo>
                    <a:lnTo>
                      <a:pt x="0" y="600"/>
                    </a:lnTo>
                    <a:lnTo>
                      <a:pt x="0" y="618"/>
                    </a:lnTo>
                    <a:lnTo>
                      <a:pt x="4" y="628"/>
                    </a:lnTo>
                    <a:lnTo>
                      <a:pt x="9" y="637"/>
                    </a:lnTo>
                    <a:lnTo>
                      <a:pt x="16" y="644"/>
                    </a:lnTo>
                    <a:lnTo>
                      <a:pt x="24" y="651"/>
                    </a:lnTo>
                    <a:lnTo>
                      <a:pt x="35" y="658"/>
                    </a:lnTo>
                    <a:lnTo>
                      <a:pt x="46" y="662"/>
                    </a:lnTo>
                    <a:lnTo>
                      <a:pt x="58" y="667"/>
                    </a:lnTo>
                    <a:lnTo>
                      <a:pt x="70" y="669"/>
                    </a:lnTo>
                    <a:lnTo>
                      <a:pt x="84" y="671"/>
                    </a:lnTo>
                    <a:lnTo>
                      <a:pt x="97" y="672"/>
                    </a:lnTo>
                    <a:lnTo>
                      <a:pt x="110" y="671"/>
                    </a:lnTo>
                    <a:lnTo>
                      <a:pt x="123" y="669"/>
                    </a:lnTo>
                    <a:lnTo>
                      <a:pt x="136" y="667"/>
                    </a:lnTo>
                    <a:lnTo>
                      <a:pt x="147" y="661"/>
                    </a:lnTo>
                    <a:lnTo>
                      <a:pt x="158" y="655"/>
                    </a:lnTo>
                    <a:lnTo>
                      <a:pt x="167" y="649"/>
                    </a:lnTo>
                    <a:lnTo>
                      <a:pt x="176" y="640"/>
                    </a:lnTo>
                    <a:lnTo>
                      <a:pt x="187" y="635"/>
                    </a:lnTo>
                    <a:lnTo>
                      <a:pt x="199" y="631"/>
                    </a:lnTo>
                    <a:lnTo>
                      <a:pt x="212" y="629"/>
                    </a:lnTo>
                    <a:lnTo>
                      <a:pt x="226" y="628"/>
                    </a:lnTo>
                    <a:lnTo>
                      <a:pt x="239" y="629"/>
                    </a:lnTo>
                    <a:lnTo>
                      <a:pt x="253" y="632"/>
                    </a:lnTo>
                    <a:lnTo>
                      <a:pt x="268" y="637"/>
                    </a:lnTo>
                    <a:lnTo>
                      <a:pt x="281" y="644"/>
                    </a:lnTo>
                    <a:lnTo>
                      <a:pt x="293" y="653"/>
                    </a:lnTo>
                    <a:lnTo>
                      <a:pt x="304" y="662"/>
                    </a:lnTo>
                    <a:lnTo>
                      <a:pt x="314" y="674"/>
                    </a:lnTo>
                    <a:lnTo>
                      <a:pt x="322" y="689"/>
                    </a:lnTo>
                    <a:lnTo>
                      <a:pt x="328" y="704"/>
                    </a:lnTo>
                    <a:lnTo>
                      <a:pt x="332" y="722"/>
                    </a:lnTo>
                    <a:lnTo>
                      <a:pt x="334" y="740"/>
                    </a:lnTo>
                    <a:lnTo>
                      <a:pt x="332" y="754"/>
                    </a:lnTo>
                    <a:lnTo>
                      <a:pt x="328" y="766"/>
                    </a:lnTo>
                    <a:lnTo>
                      <a:pt x="322" y="778"/>
                    </a:lnTo>
                    <a:lnTo>
                      <a:pt x="314" y="788"/>
                    </a:lnTo>
                    <a:lnTo>
                      <a:pt x="304" y="797"/>
                    </a:lnTo>
                    <a:lnTo>
                      <a:pt x="293" y="806"/>
                    </a:lnTo>
                    <a:lnTo>
                      <a:pt x="281" y="813"/>
                    </a:lnTo>
                    <a:lnTo>
                      <a:pt x="268" y="818"/>
                    </a:lnTo>
                    <a:lnTo>
                      <a:pt x="253" y="823"/>
                    </a:lnTo>
                    <a:lnTo>
                      <a:pt x="239" y="825"/>
                    </a:lnTo>
                    <a:lnTo>
                      <a:pt x="226" y="825"/>
                    </a:lnTo>
                    <a:lnTo>
                      <a:pt x="212" y="824"/>
                    </a:lnTo>
                    <a:lnTo>
                      <a:pt x="199" y="821"/>
                    </a:lnTo>
                    <a:lnTo>
                      <a:pt x="187" y="815"/>
                    </a:lnTo>
                    <a:lnTo>
                      <a:pt x="176" y="809"/>
                    </a:lnTo>
                    <a:lnTo>
                      <a:pt x="167" y="799"/>
                    </a:lnTo>
                    <a:lnTo>
                      <a:pt x="159" y="789"/>
                    </a:lnTo>
                    <a:lnTo>
                      <a:pt x="149" y="782"/>
                    </a:lnTo>
                    <a:lnTo>
                      <a:pt x="139" y="777"/>
                    </a:lnTo>
                    <a:lnTo>
                      <a:pt x="128" y="773"/>
                    </a:lnTo>
                    <a:lnTo>
                      <a:pt x="117" y="772"/>
                    </a:lnTo>
                    <a:lnTo>
                      <a:pt x="106" y="772"/>
                    </a:lnTo>
                    <a:lnTo>
                      <a:pt x="94" y="773"/>
                    </a:lnTo>
                    <a:lnTo>
                      <a:pt x="83" y="775"/>
                    </a:lnTo>
                    <a:lnTo>
                      <a:pt x="71" y="781"/>
                    </a:lnTo>
                    <a:lnTo>
                      <a:pt x="60" y="787"/>
                    </a:lnTo>
                    <a:lnTo>
                      <a:pt x="50" y="793"/>
                    </a:lnTo>
                    <a:lnTo>
                      <a:pt x="40" y="802"/>
                    </a:lnTo>
                    <a:lnTo>
                      <a:pt x="32" y="810"/>
                    </a:lnTo>
                    <a:lnTo>
                      <a:pt x="23" y="820"/>
                    </a:lnTo>
                    <a:lnTo>
                      <a:pt x="16" y="830"/>
                    </a:lnTo>
                    <a:lnTo>
                      <a:pt x="11" y="843"/>
                    </a:lnTo>
                    <a:lnTo>
                      <a:pt x="7" y="856"/>
                    </a:lnTo>
                    <a:lnTo>
                      <a:pt x="5" y="871"/>
                    </a:lnTo>
                    <a:lnTo>
                      <a:pt x="7" y="889"/>
                    </a:lnTo>
                    <a:lnTo>
                      <a:pt x="9" y="907"/>
                    </a:lnTo>
                    <a:lnTo>
                      <a:pt x="16" y="949"/>
                    </a:lnTo>
                    <a:lnTo>
                      <a:pt x="24" y="994"/>
                    </a:lnTo>
                    <a:lnTo>
                      <a:pt x="29" y="1016"/>
                    </a:lnTo>
                    <a:lnTo>
                      <a:pt x="33" y="1039"/>
                    </a:lnTo>
                    <a:lnTo>
                      <a:pt x="35" y="1062"/>
                    </a:lnTo>
                    <a:lnTo>
                      <a:pt x="37" y="1084"/>
                    </a:lnTo>
                    <a:lnTo>
                      <a:pt x="37" y="1102"/>
                    </a:lnTo>
                    <a:lnTo>
                      <a:pt x="35" y="1122"/>
                    </a:lnTo>
                    <a:lnTo>
                      <a:pt x="35" y="1132"/>
                    </a:lnTo>
                    <a:lnTo>
                      <a:pt x="32" y="1140"/>
                    </a:lnTo>
                    <a:lnTo>
                      <a:pt x="29" y="1149"/>
                    </a:lnTo>
                    <a:lnTo>
                      <a:pt x="24" y="1155"/>
                    </a:lnTo>
                    <a:lnTo>
                      <a:pt x="57" y="1150"/>
                    </a:lnTo>
                    <a:lnTo>
                      <a:pt x="91" y="1143"/>
                    </a:lnTo>
                    <a:lnTo>
                      <a:pt x="126" y="1138"/>
                    </a:lnTo>
                    <a:lnTo>
                      <a:pt x="159" y="1135"/>
                    </a:lnTo>
                    <a:lnTo>
                      <a:pt x="190" y="1133"/>
                    </a:lnTo>
                    <a:lnTo>
                      <a:pt x="220" y="1133"/>
                    </a:lnTo>
                    <a:lnTo>
                      <a:pt x="234" y="1135"/>
                    </a:lnTo>
                    <a:lnTo>
                      <a:pt x="249" y="1137"/>
                    </a:lnTo>
                    <a:lnTo>
                      <a:pt x="261" y="1140"/>
                    </a:lnTo>
                    <a:lnTo>
                      <a:pt x="273" y="1144"/>
                    </a:lnTo>
                    <a:close/>
                  </a:path>
                </a:pathLst>
              </a:custGeom>
              <a:noFill/>
              <a:ln w="14" cap="rnd">
                <a:solidFill>
                  <a:srgbClr val="5490A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z="2400">
                  <a:solidFill>
                    <a:srgbClr val="000000"/>
                  </a:solidFill>
                </a:endParaRPr>
              </a:p>
            </p:txBody>
          </p:sp>
        </p:grpSp>
        <p:sp>
          <p:nvSpPr>
            <p:cNvPr id="49" name="Rectangle 8"/>
            <p:cNvSpPr>
              <a:spLocks noChangeArrowheads="1"/>
            </p:cNvSpPr>
            <p:nvPr/>
          </p:nvSpPr>
          <p:spPr bwMode="auto">
            <a:xfrm>
              <a:off x="4621213" y="2913063"/>
              <a:ext cx="75723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de-DE" b="1">
                  <a:solidFill>
                    <a:srgbClr val="000000"/>
                  </a:solidFill>
                  <a:cs typeface="Arial" pitchFamily="34" charset="0"/>
                </a:rPr>
                <a:t>DAAD</a:t>
              </a:r>
              <a:endParaRPr lang="de-DE">
                <a:solidFill>
                  <a:srgbClr val="000000"/>
                </a:solidFill>
                <a:cs typeface="Arial" pitchFamily="34" charset="0"/>
              </a:endParaRPr>
            </a:p>
          </p:txBody>
        </p:sp>
        <p:grpSp>
          <p:nvGrpSpPr>
            <p:cNvPr id="50" name="Group 11"/>
            <p:cNvGrpSpPr>
              <a:grpSpLocks/>
            </p:cNvGrpSpPr>
            <p:nvPr/>
          </p:nvGrpSpPr>
          <p:grpSpPr bwMode="auto">
            <a:xfrm>
              <a:off x="3817938" y="3590925"/>
              <a:ext cx="2297113" cy="1712912"/>
              <a:chOff x="2405" y="2262"/>
              <a:chExt cx="1447" cy="1079"/>
            </a:xfrm>
          </p:grpSpPr>
          <p:sp>
            <p:nvSpPr>
              <p:cNvPr id="77" name="Freeform 9"/>
              <p:cNvSpPr>
                <a:spLocks/>
              </p:cNvSpPr>
              <p:nvPr/>
            </p:nvSpPr>
            <p:spPr bwMode="auto">
              <a:xfrm>
                <a:off x="2405" y="2262"/>
                <a:ext cx="1447" cy="1079"/>
              </a:xfrm>
              <a:custGeom>
                <a:avLst/>
                <a:gdLst>
                  <a:gd name="T0" fmla="*/ 243 w 1447"/>
                  <a:gd name="T1" fmla="*/ 634 h 1079"/>
                  <a:gd name="T2" fmla="*/ 169 w 1447"/>
                  <a:gd name="T3" fmla="*/ 606 h 1079"/>
                  <a:gd name="T4" fmla="*/ 92 w 1447"/>
                  <a:gd name="T5" fmla="*/ 581 h 1079"/>
                  <a:gd name="T6" fmla="*/ 37 w 1447"/>
                  <a:gd name="T7" fmla="*/ 603 h 1079"/>
                  <a:gd name="T8" fmla="*/ 0 w 1447"/>
                  <a:gd name="T9" fmla="*/ 668 h 1079"/>
                  <a:gd name="T10" fmla="*/ 30 w 1447"/>
                  <a:gd name="T11" fmla="*/ 742 h 1079"/>
                  <a:gd name="T12" fmla="*/ 81 w 1447"/>
                  <a:gd name="T13" fmla="*/ 767 h 1079"/>
                  <a:gd name="T14" fmla="*/ 149 w 1447"/>
                  <a:gd name="T15" fmla="*/ 761 h 1079"/>
                  <a:gd name="T16" fmla="*/ 242 w 1447"/>
                  <a:gd name="T17" fmla="*/ 741 h 1079"/>
                  <a:gd name="T18" fmla="*/ 280 w 1447"/>
                  <a:gd name="T19" fmla="*/ 770 h 1079"/>
                  <a:gd name="T20" fmla="*/ 305 w 1447"/>
                  <a:gd name="T21" fmla="*/ 854 h 1079"/>
                  <a:gd name="T22" fmla="*/ 305 w 1447"/>
                  <a:gd name="T23" fmla="*/ 968 h 1079"/>
                  <a:gd name="T24" fmla="*/ 317 w 1447"/>
                  <a:gd name="T25" fmla="*/ 1057 h 1079"/>
                  <a:gd name="T26" fmla="*/ 496 w 1447"/>
                  <a:gd name="T27" fmla="*/ 1057 h 1079"/>
                  <a:gd name="T28" fmla="*/ 601 w 1447"/>
                  <a:gd name="T29" fmla="*/ 1014 h 1079"/>
                  <a:gd name="T30" fmla="*/ 632 w 1447"/>
                  <a:gd name="T31" fmla="*/ 936 h 1079"/>
                  <a:gd name="T32" fmla="*/ 588 w 1447"/>
                  <a:gd name="T33" fmla="*/ 863 h 1079"/>
                  <a:gd name="T34" fmla="*/ 567 w 1447"/>
                  <a:gd name="T35" fmla="*/ 777 h 1079"/>
                  <a:gd name="T36" fmla="*/ 607 w 1447"/>
                  <a:gd name="T37" fmla="*/ 718 h 1079"/>
                  <a:gd name="T38" fmla="*/ 662 w 1447"/>
                  <a:gd name="T39" fmla="*/ 696 h 1079"/>
                  <a:gd name="T40" fmla="*/ 739 w 1447"/>
                  <a:gd name="T41" fmla="*/ 697 h 1079"/>
                  <a:gd name="T42" fmla="*/ 794 w 1447"/>
                  <a:gd name="T43" fmla="*/ 723 h 1079"/>
                  <a:gd name="T44" fmla="*/ 823 w 1447"/>
                  <a:gd name="T45" fmla="*/ 791 h 1079"/>
                  <a:gd name="T46" fmla="*/ 796 w 1447"/>
                  <a:gd name="T47" fmla="*/ 876 h 1079"/>
                  <a:gd name="T48" fmla="*/ 754 w 1447"/>
                  <a:gd name="T49" fmla="*/ 932 h 1079"/>
                  <a:gd name="T50" fmla="*/ 762 w 1447"/>
                  <a:gd name="T51" fmla="*/ 1007 h 1079"/>
                  <a:gd name="T52" fmla="*/ 839 w 1447"/>
                  <a:gd name="T53" fmla="*/ 1059 h 1079"/>
                  <a:gd name="T54" fmla="*/ 1007 w 1447"/>
                  <a:gd name="T55" fmla="*/ 1079 h 1079"/>
                  <a:gd name="T56" fmla="*/ 1127 w 1447"/>
                  <a:gd name="T57" fmla="*/ 1059 h 1079"/>
                  <a:gd name="T58" fmla="*/ 1120 w 1447"/>
                  <a:gd name="T59" fmla="*/ 914 h 1079"/>
                  <a:gd name="T60" fmla="*/ 1144 w 1447"/>
                  <a:gd name="T61" fmla="*/ 789 h 1079"/>
                  <a:gd name="T62" fmla="*/ 1199 w 1447"/>
                  <a:gd name="T63" fmla="*/ 773 h 1079"/>
                  <a:gd name="T64" fmla="*/ 1264 w 1447"/>
                  <a:gd name="T65" fmla="*/ 806 h 1079"/>
                  <a:gd name="T66" fmla="*/ 1331 w 1447"/>
                  <a:gd name="T67" fmla="*/ 841 h 1079"/>
                  <a:gd name="T68" fmla="*/ 1409 w 1447"/>
                  <a:gd name="T69" fmla="*/ 820 h 1079"/>
                  <a:gd name="T70" fmla="*/ 1447 w 1447"/>
                  <a:gd name="T71" fmla="*/ 743 h 1079"/>
                  <a:gd name="T72" fmla="*/ 1435 w 1447"/>
                  <a:gd name="T73" fmla="*/ 695 h 1079"/>
                  <a:gd name="T74" fmla="*/ 1364 w 1447"/>
                  <a:gd name="T75" fmla="*/ 640 h 1079"/>
                  <a:gd name="T76" fmla="*/ 1283 w 1447"/>
                  <a:gd name="T77" fmla="*/ 647 h 1079"/>
                  <a:gd name="T78" fmla="*/ 1237 w 1447"/>
                  <a:gd name="T79" fmla="*/ 686 h 1079"/>
                  <a:gd name="T80" fmla="*/ 1172 w 1447"/>
                  <a:gd name="T81" fmla="*/ 685 h 1079"/>
                  <a:gd name="T82" fmla="*/ 1131 w 1447"/>
                  <a:gd name="T83" fmla="*/ 649 h 1079"/>
                  <a:gd name="T84" fmla="*/ 1131 w 1447"/>
                  <a:gd name="T85" fmla="*/ 427 h 1079"/>
                  <a:gd name="T86" fmla="*/ 1082 w 1447"/>
                  <a:gd name="T87" fmla="*/ 308 h 1079"/>
                  <a:gd name="T88" fmla="*/ 951 w 1447"/>
                  <a:gd name="T89" fmla="*/ 316 h 1079"/>
                  <a:gd name="T90" fmla="*/ 828 w 1447"/>
                  <a:gd name="T91" fmla="*/ 291 h 1079"/>
                  <a:gd name="T92" fmla="*/ 768 w 1447"/>
                  <a:gd name="T93" fmla="*/ 258 h 1079"/>
                  <a:gd name="T94" fmla="*/ 767 w 1447"/>
                  <a:gd name="T95" fmla="*/ 220 h 1079"/>
                  <a:gd name="T96" fmla="*/ 826 w 1447"/>
                  <a:gd name="T97" fmla="*/ 137 h 1079"/>
                  <a:gd name="T98" fmla="*/ 820 w 1447"/>
                  <a:gd name="T99" fmla="*/ 51 h 1079"/>
                  <a:gd name="T100" fmla="*/ 776 w 1447"/>
                  <a:gd name="T101" fmla="*/ 15 h 1079"/>
                  <a:gd name="T102" fmla="*/ 711 w 1447"/>
                  <a:gd name="T103" fmla="*/ 0 h 1079"/>
                  <a:gd name="T104" fmla="*/ 649 w 1447"/>
                  <a:gd name="T105" fmla="*/ 10 h 1079"/>
                  <a:gd name="T106" fmla="*/ 611 w 1447"/>
                  <a:gd name="T107" fmla="*/ 39 h 1079"/>
                  <a:gd name="T108" fmla="*/ 597 w 1447"/>
                  <a:gd name="T109" fmla="*/ 121 h 1079"/>
                  <a:gd name="T110" fmla="*/ 642 w 1447"/>
                  <a:gd name="T111" fmla="*/ 203 h 1079"/>
                  <a:gd name="T112" fmla="*/ 651 w 1447"/>
                  <a:gd name="T113" fmla="*/ 260 h 1079"/>
                  <a:gd name="T114" fmla="*/ 592 w 1447"/>
                  <a:gd name="T115" fmla="*/ 287 h 1079"/>
                  <a:gd name="T116" fmla="*/ 498 w 1447"/>
                  <a:gd name="T117" fmla="*/ 265 h 1079"/>
                  <a:gd name="T118" fmla="*/ 317 w 1447"/>
                  <a:gd name="T119" fmla="*/ 279 h 1079"/>
                  <a:gd name="T120" fmla="*/ 289 w 1447"/>
                  <a:gd name="T121" fmla="*/ 396 h 1079"/>
                  <a:gd name="T122" fmla="*/ 300 w 1447"/>
                  <a:gd name="T123" fmla="*/ 575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7" h="1079">
                    <a:moveTo>
                      <a:pt x="284" y="617"/>
                    </a:moveTo>
                    <a:lnTo>
                      <a:pt x="277" y="623"/>
                    </a:lnTo>
                    <a:lnTo>
                      <a:pt x="268" y="628"/>
                    </a:lnTo>
                    <a:lnTo>
                      <a:pt x="261" y="631"/>
                    </a:lnTo>
                    <a:lnTo>
                      <a:pt x="252" y="634"/>
                    </a:lnTo>
                    <a:lnTo>
                      <a:pt x="243" y="634"/>
                    </a:lnTo>
                    <a:lnTo>
                      <a:pt x="236" y="634"/>
                    </a:lnTo>
                    <a:lnTo>
                      <a:pt x="227" y="632"/>
                    </a:lnTo>
                    <a:lnTo>
                      <a:pt x="220" y="630"/>
                    </a:lnTo>
                    <a:lnTo>
                      <a:pt x="202" y="624"/>
                    </a:lnTo>
                    <a:lnTo>
                      <a:pt x="187" y="616"/>
                    </a:lnTo>
                    <a:lnTo>
                      <a:pt x="169" y="606"/>
                    </a:lnTo>
                    <a:lnTo>
                      <a:pt x="153" y="598"/>
                    </a:lnTo>
                    <a:lnTo>
                      <a:pt x="136" y="590"/>
                    </a:lnTo>
                    <a:lnTo>
                      <a:pt x="118" y="583"/>
                    </a:lnTo>
                    <a:lnTo>
                      <a:pt x="109" y="582"/>
                    </a:lnTo>
                    <a:lnTo>
                      <a:pt x="101" y="581"/>
                    </a:lnTo>
                    <a:lnTo>
                      <a:pt x="92" y="581"/>
                    </a:lnTo>
                    <a:lnTo>
                      <a:pt x="84" y="581"/>
                    </a:lnTo>
                    <a:lnTo>
                      <a:pt x="75" y="582"/>
                    </a:lnTo>
                    <a:lnTo>
                      <a:pt x="65" y="586"/>
                    </a:lnTo>
                    <a:lnTo>
                      <a:pt x="56" y="590"/>
                    </a:lnTo>
                    <a:lnTo>
                      <a:pt x="47" y="597"/>
                    </a:lnTo>
                    <a:lnTo>
                      <a:pt x="37" y="603"/>
                    </a:lnTo>
                    <a:lnTo>
                      <a:pt x="28" y="613"/>
                    </a:lnTo>
                    <a:lnTo>
                      <a:pt x="18" y="625"/>
                    </a:lnTo>
                    <a:lnTo>
                      <a:pt x="9" y="639"/>
                    </a:lnTo>
                    <a:lnTo>
                      <a:pt x="5" y="647"/>
                    </a:lnTo>
                    <a:lnTo>
                      <a:pt x="2" y="656"/>
                    </a:lnTo>
                    <a:lnTo>
                      <a:pt x="0" y="668"/>
                    </a:lnTo>
                    <a:lnTo>
                      <a:pt x="0" y="681"/>
                    </a:lnTo>
                    <a:lnTo>
                      <a:pt x="2" y="693"/>
                    </a:lnTo>
                    <a:lnTo>
                      <a:pt x="6" y="707"/>
                    </a:lnTo>
                    <a:lnTo>
                      <a:pt x="12" y="719"/>
                    </a:lnTo>
                    <a:lnTo>
                      <a:pt x="19" y="731"/>
                    </a:lnTo>
                    <a:lnTo>
                      <a:pt x="30" y="742"/>
                    </a:lnTo>
                    <a:lnTo>
                      <a:pt x="41" y="752"/>
                    </a:lnTo>
                    <a:lnTo>
                      <a:pt x="49" y="755"/>
                    </a:lnTo>
                    <a:lnTo>
                      <a:pt x="56" y="760"/>
                    </a:lnTo>
                    <a:lnTo>
                      <a:pt x="63" y="763"/>
                    </a:lnTo>
                    <a:lnTo>
                      <a:pt x="72" y="765"/>
                    </a:lnTo>
                    <a:lnTo>
                      <a:pt x="81" y="767"/>
                    </a:lnTo>
                    <a:lnTo>
                      <a:pt x="90" y="768"/>
                    </a:lnTo>
                    <a:lnTo>
                      <a:pt x="101" y="768"/>
                    </a:lnTo>
                    <a:lnTo>
                      <a:pt x="112" y="768"/>
                    </a:lnTo>
                    <a:lnTo>
                      <a:pt x="125" y="767"/>
                    </a:lnTo>
                    <a:lnTo>
                      <a:pt x="136" y="765"/>
                    </a:lnTo>
                    <a:lnTo>
                      <a:pt x="149" y="761"/>
                    </a:lnTo>
                    <a:lnTo>
                      <a:pt x="162" y="757"/>
                    </a:lnTo>
                    <a:lnTo>
                      <a:pt x="184" y="751"/>
                    </a:lnTo>
                    <a:lnTo>
                      <a:pt x="201" y="745"/>
                    </a:lnTo>
                    <a:lnTo>
                      <a:pt x="218" y="741"/>
                    </a:lnTo>
                    <a:lnTo>
                      <a:pt x="235" y="739"/>
                    </a:lnTo>
                    <a:lnTo>
                      <a:pt x="242" y="741"/>
                    </a:lnTo>
                    <a:lnTo>
                      <a:pt x="249" y="742"/>
                    </a:lnTo>
                    <a:lnTo>
                      <a:pt x="255" y="745"/>
                    </a:lnTo>
                    <a:lnTo>
                      <a:pt x="262" y="749"/>
                    </a:lnTo>
                    <a:lnTo>
                      <a:pt x="268" y="754"/>
                    </a:lnTo>
                    <a:lnTo>
                      <a:pt x="274" y="761"/>
                    </a:lnTo>
                    <a:lnTo>
                      <a:pt x="280" y="770"/>
                    </a:lnTo>
                    <a:lnTo>
                      <a:pt x="284" y="780"/>
                    </a:lnTo>
                    <a:lnTo>
                      <a:pt x="289" y="792"/>
                    </a:lnTo>
                    <a:lnTo>
                      <a:pt x="294" y="806"/>
                    </a:lnTo>
                    <a:lnTo>
                      <a:pt x="297" y="821"/>
                    </a:lnTo>
                    <a:lnTo>
                      <a:pt x="302" y="836"/>
                    </a:lnTo>
                    <a:lnTo>
                      <a:pt x="305" y="854"/>
                    </a:lnTo>
                    <a:lnTo>
                      <a:pt x="306" y="871"/>
                    </a:lnTo>
                    <a:lnTo>
                      <a:pt x="307" y="890"/>
                    </a:lnTo>
                    <a:lnTo>
                      <a:pt x="307" y="909"/>
                    </a:lnTo>
                    <a:lnTo>
                      <a:pt x="307" y="928"/>
                    </a:lnTo>
                    <a:lnTo>
                      <a:pt x="307" y="948"/>
                    </a:lnTo>
                    <a:lnTo>
                      <a:pt x="305" y="968"/>
                    </a:lnTo>
                    <a:lnTo>
                      <a:pt x="302" y="987"/>
                    </a:lnTo>
                    <a:lnTo>
                      <a:pt x="299" y="1006"/>
                    </a:lnTo>
                    <a:lnTo>
                      <a:pt x="292" y="1023"/>
                    </a:lnTo>
                    <a:lnTo>
                      <a:pt x="287" y="1041"/>
                    </a:lnTo>
                    <a:lnTo>
                      <a:pt x="281" y="1057"/>
                    </a:lnTo>
                    <a:lnTo>
                      <a:pt x="317" y="1057"/>
                    </a:lnTo>
                    <a:lnTo>
                      <a:pt x="352" y="1057"/>
                    </a:lnTo>
                    <a:lnTo>
                      <a:pt x="387" y="1057"/>
                    </a:lnTo>
                    <a:lnTo>
                      <a:pt x="418" y="1057"/>
                    </a:lnTo>
                    <a:lnTo>
                      <a:pt x="447" y="1057"/>
                    </a:lnTo>
                    <a:lnTo>
                      <a:pt x="473" y="1057"/>
                    </a:lnTo>
                    <a:lnTo>
                      <a:pt x="496" y="1057"/>
                    </a:lnTo>
                    <a:lnTo>
                      <a:pt x="514" y="1057"/>
                    </a:lnTo>
                    <a:lnTo>
                      <a:pt x="537" y="1050"/>
                    </a:lnTo>
                    <a:lnTo>
                      <a:pt x="556" y="1044"/>
                    </a:lnTo>
                    <a:lnTo>
                      <a:pt x="573" y="1034"/>
                    </a:lnTo>
                    <a:lnTo>
                      <a:pt x="589" y="1025"/>
                    </a:lnTo>
                    <a:lnTo>
                      <a:pt x="601" y="1014"/>
                    </a:lnTo>
                    <a:lnTo>
                      <a:pt x="613" y="1001"/>
                    </a:lnTo>
                    <a:lnTo>
                      <a:pt x="620" y="989"/>
                    </a:lnTo>
                    <a:lnTo>
                      <a:pt x="626" y="977"/>
                    </a:lnTo>
                    <a:lnTo>
                      <a:pt x="630" y="963"/>
                    </a:lnTo>
                    <a:lnTo>
                      <a:pt x="632" y="950"/>
                    </a:lnTo>
                    <a:lnTo>
                      <a:pt x="632" y="936"/>
                    </a:lnTo>
                    <a:lnTo>
                      <a:pt x="629" y="924"/>
                    </a:lnTo>
                    <a:lnTo>
                      <a:pt x="624" y="910"/>
                    </a:lnTo>
                    <a:lnTo>
                      <a:pt x="617" y="898"/>
                    </a:lnTo>
                    <a:lnTo>
                      <a:pt x="610" y="886"/>
                    </a:lnTo>
                    <a:lnTo>
                      <a:pt x="598" y="875"/>
                    </a:lnTo>
                    <a:lnTo>
                      <a:pt x="588" y="863"/>
                    </a:lnTo>
                    <a:lnTo>
                      <a:pt x="579" y="851"/>
                    </a:lnTo>
                    <a:lnTo>
                      <a:pt x="573" y="837"/>
                    </a:lnTo>
                    <a:lnTo>
                      <a:pt x="567" y="823"/>
                    </a:lnTo>
                    <a:lnTo>
                      <a:pt x="566" y="807"/>
                    </a:lnTo>
                    <a:lnTo>
                      <a:pt x="566" y="792"/>
                    </a:lnTo>
                    <a:lnTo>
                      <a:pt x="567" y="777"/>
                    </a:lnTo>
                    <a:lnTo>
                      <a:pt x="572" y="763"/>
                    </a:lnTo>
                    <a:lnTo>
                      <a:pt x="579" y="749"/>
                    </a:lnTo>
                    <a:lnTo>
                      <a:pt x="588" y="736"/>
                    </a:lnTo>
                    <a:lnTo>
                      <a:pt x="594" y="730"/>
                    </a:lnTo>
                    <a:lnTo>
                      <a:pt x="601" y="723"/>
                    </a:lnTo>
                    <a:lnTo>
                      <a:pt x="607" y="718"/>
                    </a:lnTo>
                    <a:lnTo>
                      <a:pt x="615" y="714"/>
                    </a:lnTo>
                    <a:lnTo>
                      <a:pt x="623" y="710"/>
                    </a:lnTo>
                    <a:lnTo>
                      <a:pt x="632" y="705"/>
                    </a:lnTo>
                    <a:lnTo>
                      <a:pt x="642" y="702"/>
                    </a:lnTo>
                    <a:lnTo>
                      <a:pt x="651" y="699"/>
                    </a:lnTo>
                    <a:lnTo>
                      <a:pt x="662" y="696"/>
                    </a:lnTo>
                    <a:lnTo>
                      <a:pt x="673" y="695"/>
                    </a:lnTo>
                    <a:lnTo>
                      <a:pt x="687" y="693"/>
                    </a:lnTo>
                    <a:lnTo>
                      <a:pt x="700" y="693"/>
                    </a:lnTo>
                    <a:lnTo>
                      <a:pt x="714" y="693"/>
                    </a:lnTo>
                    <a:lnTo>
                      <a:pt x="727" y="695"/>
                    </a:lnTo>
                    <a:lnTo>
                      <a:pt x="739" y="697"/>
                    </a:lnTo>
                    <a:lnTo>
                      <a:pt x="751" y="700"/>
                    </a:lnTo>
                    <a:lnTo>
                      <a:pt x="760" y="704"/>
                    </a:lnTo>
                    <a:lnTo>
                      <a:pt x="771" y="708"/>
                    </a:lnTo>
                    <a:lnTo>
                      <a:pt x="779" y="712"/>
                    </a:lnTo>
                    <a:lnTo>
                      <a:pt x="787" y="718"/>
                    </a:lnTo>
                    <a:lnTo>
                      <a:pt x="794" y="723"/>
                    </a:lnTo>
                    <a:lnTo>
                      <a:pt x="800" y="730"/>
                    </a:lnTo>
                    <a:lnTo>
                      <a:pt x="806" y="737"/>
                    </a:lnTo>
                    <a:lnTo>
                      <a:pt x="810" y="743"/>
                    </a:lnTo>
                    <a:lnTo>
                      <a:pt x="817" y="760"/>
                    </a:lnTo>
                    <a:lnTo>
                      <a:pt x="822" y="774"/>
                    </a:lnTo>
                    <a:lnTo>
                      <a:pt x="823" y="791"/>
                    </a:lnTo>
                    <a:lnTo>
                      <a:pt x="823" y="807"/>
                    </a:lnTo>
                    <a:lnTo>
                      <a:pt x="820" y="823"/>
                    </a:lnTo>
                    <a:lnTo>
                      <a:pt x="816" y="840"/>
                    </a:lnTo>
                    <a:lnTo>
                      <a:pt x="810" y="854"/>
                    </a:lnTo>
                    <a:lnTo>
                      <a:pt x="804" y="866"/>
                    </a:lnTo>
                    <a:lnTo>
                      <a:pt x="796" y="876"/>
                    </a:lnTo>
                    <a:lnTo>
                      <a:pt x="787" y="885"/>
                    </a:lnTo>
                    <a:lnTo>
                      <a:pt x="778" y="891"/>
                    </a:lnTo>
                    <a:lnTo>
                      <a:pt x="770" y="901"/>
                    </a:lnTo>
                    <a:lnTo>
                      <a:pt x="763" y="910"/>
                    </a:lnTo>
                    <a:lnTo>
                      <a:pt x="758" y="921"/>
                    </a:lnTo>
                    <a:lnTo>
                      <a:pt x="754" y="932"/>
                    </a:lnTo>
                    <a:lnTo>
                      <a:pt x="751" y="944"/>
                    </a:lnTo>
                    <a:lnTo>
                      <a:pt x="749" y="957"/>
                    </a:lnTo>
                    <a:lnTo>
                      <a:pt x="749" y="970"/>
                    </a:lnTo>
                    <a:lnTo>
                      <a:pt x="752" y="982"/>
                    </a:lnTo>
                    <a:lnTo>
                      <a:pt x="757" y="994"/>
                    </a:lnTo>
                    <a:lnTo>
                      <a:pt x="762" y="1007"/>
                    </a:lnTo>
                    <a:lnTo>
                      <a:pt x="771" y="1019"/>
                    </a:lnTo>
                    <a:lnTo>
                      <a:pt x="782" y="1030"/>
                    </a:lnTo>
                    <a:lnTo>
                      <a:pt x="796" y="1040"/>
                    </a:lnTo>
                    <a:lnTo>
                      <a:pt x="812" y="1049"/>
                    </a:lnTo>
                    <a:lnTo>
                      <a:pt x="831" y="1057"/>
                    </a:lnTo>
                    <a:lnTo>
                      <a:pt x="839" y="1059"/>
                    </a:lnTo>
                    <a:lnTo>
                      <a:pt x="861" y="1063"/>
                    </a:lnTo>
                    <a:lnTo>
                      <a:pt x="893" y="1068"/>
                    </a:lnTo>
                    <a:lnTo>
                      <a:pt x="935" y="1074"/>
                    </a:lnTo>
                    <a:lnTo>
                      <a:pt x="959" y="1076"/>
                    </a:lnTo>
                    <a:lnTo>
                      <a:pt x="982" y="1078"/>
                    </a:lnTo>
                    <a:lnTo>
                      <a:pt x="1007" y="1079"/>
                    </a:lnTo>
                    <a:lnTo>
                      <a:pt x="1032" y="1079"/>
                    </a:lnTo>
                    <a:lnTo>
                      <a:pt x="1057" y="1079"/>
                    </a:lnTo>
                    <a:lnTo>
                      <a:pt x="1084" y="1078"/>
                    </a:lnTo>
                    <a:lnTo>
                      <a:pt x="1106" y="1074"/>
                    </a:lnTo>
                    <a:lnTo>
                      <a:pt x="1131" y="1069"/>
                    </a:lnTo>
                    <a:lnTo>
                      <a:pt x="1127" y="1059"/>
                    </a:lnTo>
                    <a:lnTo>
                      <a:pt x="1124" y="1046"/>
                    </a:lnTo>
                    <a:lnTo>
                      <a:pt x="1121" y="1033"/>
                    </a:lnTo>
                    <a:lnTo>
                      <a:pt x="1120" y="1018"/>
                    </a:lnTo>
                    <a:lnTo>
                      <a:pt x="1119" y="985"/>
                    </a:lnTo>
                    <a:lnTo>
                      <a:pt x="1119" y="950"/>
                    </a:lnTo>
                    <a:lnTo>
                      <a:pt x="1120" y="914"/>
                    </a:lnTo>
                    <a:lnTo>
                      <a:pt x="1122" y="879"/>
                    </a:lnTo>
                    <a:lnTo>
                      <a:pt x="1127" y="847"/>
                    </a:lnTo>
                    <a:lnTo>
                      <a:pt x="1131" y="818"/>
                    </a:lnTo>
                    <a:lnTo>
                      <a:pt x="1134" y="806"/>
                    </a:lnTo>
                    <a:lnTo>
                      <a:pt x="1139" y="796"/>
                    </a:lnTo>
                    <a:lnTo>
                      <a:pt x="1144" y="789"/>
                    </a:lnTo>
                    <a:lnTo>
                      <a:pt x="1152" y="782"/>
                    </a:lnTo>
                    <a:lnTo>
                      <a:pt x="1160" y="777"/>
                    </a:lnTo>
                    <a:lnTo>
                      <a:pt x="1169" y="774"/>
                    </a:lnTo>
                    <a:lnTo>
                      <a:pt x="1179" y="772"/>
                    </a:lnTo>
                    <a:lnTo>
                      <a:pt x="1190" y="772"/>
                    </a:lnTo>
                    <a:lnTo>
                      <a:pt x="1199" y="773"/>
                    </a:lnTo>
                    <a:lnTo>
                      <a:pt x="1210" y="776"/>
                    </a:lnTo>
                    <a:lnTo>
                      <a:pt x="1222" y="780"/>
                    </a:lnTo>
                    <a:lnTo>
                      <a:pt x="1231" y="786"/>
                    </a:lnTo>
                    <a:lnTo>
                      <a:pt x="1243" y="791"/>
                    </a:lnTo>
                    <a:lnTo>
                      <a:pt x="1253" y="798"/>
                    </a:lnTo>
                    <a:lnTo>
                      <a:pt x="1264" y="806"/>
                    </a:lnTo>
                    <a:lnTo>
                      <a:pt x="1272" y="816"/>
                    </a:lnTo>
                    <a:lnTo>
                      <a:pt x="1281" y="823"/>
                    </a:lnTo>
                    <a:lnTo>
                      <a:pt x="1293" y="830"/>
                    </a:lnTo>
                    <a:lnTo>
                      <a:pt x="1304" y="836"/>
                    </a:lnTo>
                    <a:lnTo>
                      <a:pt x="1318" y="840"/>
                    </a:lnTo>
                    <a:lnTo>
                      <a:pt x="1331" y="841"/>
                    </a:lnTo>
                    <a:lnTo>
                      <a:pt x="1343" y="842"/>
                    </a:lnTo>
                    <a:lnTo>
                      <a:pt x="1358" y="841"/>
                    </a:lnTo>
                    <a:lnTo>
                      <a:pt x="1371" y="839"/>
                    </a:lnTo>
                    <a:lnTo>
                      <a:pt x="1384" y="835"/>
                    </a:lnTo>
                    <a:lnTo>
                      <a:pt x="1397" y="827"/>
                    </a:lnTo>
                    <a:lnTo>
                      <a:pt x="1409" y="820"/>
                    </a:lnTo>
                    <a:lnTo>
                      <a:pt x="1419" y="810"/>
                    </a:lnTo>
                    <a:lnTo>
                      <a:pt x="1430" y="799"/>
                    </a:lnTo>
                    <a:lnTo>
                      <a:pt x="1436" y="786"/>
                    </a:lnTo>
                    <a:lnTo>
                      <a:pt x="1442" y="771"/>
                    </a:lnTo>
                    <a:lnTo>
                      <a:pt x="1447" y="753"/>
                    </a:lnTo>
                    <a:lnTo>
                      <a:pt x="1447" y="743"/>
                    </a:lnTo>
                    <a:lnTo>
                      <a:pt x="1447" y="736"/>
                    </a:lnTo>
                    <a:lnTo>
                      <a:pt x="1447" y="726"/>
                    </a:lnTo>
                    <a:lnTo>
                      <a:pt x="1446" y="718"/>
                    </a:lnTo>
                    <a:lnTo>
                      <a:pt x="1442" y="710"/>
                    </a:lnTo>
                    <a:lnTo>
                      <a:pt x="1440" y="702"/>
                    </a:lnTo>
                    <a:lnTo>
                      <a:pt x="1435" y="695"/>
                    </a:lnTo>
                    <a:lnTo>
                      <a:pt x="1430" y="688"/>
                    </a:lnTo>
                    <a:lnTo>
                      <a:pt x="1421" y="674"/>
                    </a:lnTo>
                    <a:lnTo>
                      <a:pt x="1409" y="664"/>
                    </a:lnTo>
                    <a:lnTo>
                      <a:pt x="1394" y="654"/>
                    </a:lnTo>
                    <a:lnTo>
                      <a:pt x="1380" y="647"/>
                    </a:lnTo>
                    <a:lnTo>
                      <a:pt x="1364" y="640"/>
                    </a:lnTo>
                    <a:lnTo>
                      <a:pt x="1348" y="637"/>
                    </a:lnTo>
                    <a:lnTo>
                      <a:pt x="1332" y="635"/>
                    </a:lnTo>
                    <a:lnTo>
                      <a:pt x="1316" y="636"/>
                    </a:lnTo>
                    <a:lnTo>
                      <a:pt x="1302" y="639"/>
                    </a:lnTo>
                    <a:lnTo>
                      <a:pt x="1288" y="644"/>
                    </a:lnTo>
                    <a:lnTo>
                      <a:pt x="1283" y="647"/>
                    </a:lnTo>
                    <a:lnTo>
                      <a:pt x="1277" y="651"/>
                    </a:lnTo>
                    <a:lnTo>
                      <a:pt x="1272" y="656"/>
                    </a:lnTo>
                    <a:lnTo>
                      <a:pt x="1267" y="662"/>
                    </a:lnTo>
                    <a:lnTo>
                      <a:pt x="1258" y="673"/>
                    </a:lnTo>
                    <a:lnTo>
                      <a:pt x="1248" y="681"/>
                    </a:lnTo>
                    <a:lnTo>
                      <a:pt x="1237" y="686"/>
                    </a:lnTo>
                    <a:lnTo>
                      <a:pt x="1226" y="690"/>
                    </a:lnTo>
                    <a:lnTo>
                      <a:pt x="1215" y="692"/>
                    </a:lnTo>
                    <a:lnTo>
                      <a:pt x="1204" y="693"/>
                    </a:lnTo>
                    <a:lnTo>
                      <a:pt x="1193" y="692"/>
                    </a:lnTo>
                    <a:lnTo>
                      <a:pt x="1182" y="689"/>
                    </a:lnTo>
                    <a:lnTo>
                      <a:pt x="1172" y="685"/>
                    </a:lnTo>
                    <a:lnTo>
                      <a:pt x="1162" y="681"/>
                    </a:lnTo>
                    <a:lnTo>
                      <a:pt x="1153" y="676"/>
                    </a:lnTo>
                    <a:lnTo>
                      <a:pt x="1146" y="668"/>
                    </a:lnTo>
                    <a:lnTo>
                      <a:pt x="1141" y="662"/>
                    </a:lnTo>
                    <a:lnTo>
                      <a:pt x="1134" y="655"/>
                    </a:lnTo>
                    <a:lnTo>
                      <a:pt x="1131" y="649"/>
                    </a:lnTo>
                    <a:lnTo>
                      <a:pt x="1131" y="642"/>
                    </a:lnTo>
                    <a:lnTo>
                      <a:pt x="1131" y="618"/>
                    </a:lnTo>
                    <a:lnTo>
                      <a:pt x="1131" y="582"/>
                    </a:lnTo>
                    <a:lnTo>
                      <a:pt x="1131" y="534"/>
                    </a:lnTo>
                    <a:lnTo>
                      <a:pt x="1131" y="481"/>
                    </a:lnTo>
                    <a:lnTo>
                      <a:pt x="1131" y="427"/>
                    </a:lnTo>
                    <a:lnTo>
                      <a:pt x="1131" y="373"/>
                    </a:lnTo>
                    <a:lnTo>
                      <a:pt x="1131" y="324"/>
                    </a:lnTo>
                    <a:lnTo>
                      <a:pt x="1131" y="286"/>
                    </a:lnTo>
                    <a:lnTo>
                      <a:pt x="1117" y="294"/>
                    </a:lnTo>
                    <a:lnTo>
                      <a:pt x="1100" y="301"/>
                    </a:lnTo>
                    <a:lnTo>
                      <a:pt x="1082" y="308"/>
                    </a:lnTo>
                    <a:lnTo>
                      <a:pt x="1062" y="312"/>
                    </a:lnTo>
                    <a:lnTo>
                      <a:pt x="1041" y="314"/>
                    </a:lnTo>
                    <a:lnTo>
                      <a:pt x="1019" y="316"/>
                    </a:lnTo>
                    <a:lnTo>
                      <a:pt x="996" y="317"/>
                    </a:lnTo>
                    <a:lnTo>
                      <a:pt x="975" y="317"/>
                    </a:lnTo>
                    <a:lnTo>
                      <a:pt x="951" y="316"/>
                    </a:lnTo>
                    <a:lnTo>
                      <a:pt x="928" y="313"/>
                    </a:lnTo>
                    <a:lnTo>
                      <a:pt x="906" y="310"/>
                    </a:lnTo>
                    <a:lnTo>
                      <a:pt x="885" y="306"/>
                    </a:lnTo>
                    <a:lnTo>
                      <a:pt x="864" y="302"/>
                    </a:lnTo>
                    <a:lnTo>
                      <a:pt x="845" y="297"/>
                    </a:lnTo>
                    <a:lnTo>
                      <a:pt x="828" y="291"/>
                    </a:lnTo>
                    <a:lnTo>
                      <a:pt x="812" y="286"/>
                    </a:lnTo>
                    <a:lnTo>
                      <a:pt x="800" y="280"/>
                    </a:lnTo>
                    <a:lnTo>
                      <a:pt x="790" y="275"/>
                    </a:lnTo>
                    <a:lnTo>
                      <a:pt x="781" y="270"/>
                    </a:lnTo>
                    <a:lnTo>
                      <a:pt x="774" y="264"/>
                    </a:lnTo>
                    <a:lnTo>
                      <a:pt x="768" y="258"/>
                    </a:lnTo>
                    <a:lnTo>
                      <a:pt x="763" y="254"/>
                    </a:lnTo>
                    <a:lnTo>
                      <a:pt x="762" y="246"/>
                    </a:lnTo>
                    <a:lnTo>
                      <a:pt x="760" y="241"/>
                    </a:lnTo>
                    <a:lnTo>
                      <a:pt x="760" y="234"/>
                    </a:lnTo>
                    <a:lnTo>
                      <a:pt x="762" y="227"/>
                    </a:lnTo>
                    <a:lnTo>
                      <a:pt x="767" y="220"/>
                    </a:lnTo>
                    <a:lnTo>
                      <a:pt x="771" y="211"/>
                    </a:lnTo>
                    <a:lnTo>
                      <a:pt x="784" y="193"/>
                    </a:lnTo>
                    <a:lnTo>
                      <a:pt x="803" y="174"/>
                    </a:lnTo>
                    <a:lnTo>
                      <a:pt x="813" y="162"/>
                    </a:lnTo>
                    <a:lnTo>
                      <a:pt x="820" y="150"/>
                    </a:lnTo>
                    <a:lnTo>
                      <a:pt x="826" y="137"/>
                    </a:lnTo>
                    <a:lnTo>
                      <a:pt x="831" y="121"/>
                    </a:lnTo>
                    <a:lnTo>
                      <a:pt x="833" y="108"/>
                    </a:lnTo>
                    <a:lnTo>
                      <a:pt x="833" y="93"/>
                    </a:lnTo>
                    <a:lnTo>
                      <a:pt x="831" y="78"/>
                    </a:lnTo>
                    <a:lnTo>
                      <a:pt x="826" y="65"/>
                    </a:lnTo>
                    <a:lnTo>
                      <a:pt x="820" y="51"/>
                    </a:lnTo>
                    <a:lnTo>
                      <a:pt x="810" y="39"/>
                    </a:lnTo>
                    <a:lnTo>
                      <a:pt x="804" y="34"/>
                    </a:lnTo>
                    <a:lnTo>
                      <a:pt x="798" y="28"/>
                    </a:lnTo>
                    <a:lnTo>
                      <a:pt x="792" y="22"/>
                    </a:lnTo>
                    <a:lnTo>
                      <a:pt x="784" y="18"/>
                    </a:lnTo>
                    <a:lnTo>
                      <a:pt x="776" y="15"/>
                    </a:lnTo>
                    <a:lnTo>
                      <a:pt x="767" y="10"/>
                    </a:lnTo>
                    <a:lnTo>
                      <a:pt x="757" y="7"/>
                    </a:lnTo>
                    <a:lnTo>
                      <a:pt x="746" y="5"/>
                    </a:lnTo>
                    <a:lnTo>
                      <a:pt x="735" y="2"/>
                    </a:lnTo>
                    <a:lnTo>
                      <a:pt x="723" y="0"/>
                    </a:lnTo>
                    <a:lnTo>
                      <a:pt x="711" y="0"/>
                    </a:lnTo>
                    <a:lnTo>
                      <a:pt x="697" y="0"/>
                    </a:lnTo>
                    <a:lnTo>
                      <a:pt x="687" y="0"/>
                    </a:lnTo>
                    <a:lnTo>
                      <a:pt x="675" y="2"/>
                    </a:lnTo>
                    <a:lnTo>
                      <a:pt x="666" y="3"/>
                    </a:lnTo>
                    <a:lnTo>
                      <a:pt x="656" y="6"/>
                    </a:lnTo>
                    <a:lnTo>
                      <a:pt x="649" y="10"/>
                    </a:lnTo>
                    <a:lnTo>
                      <a:pt x="640" y="13"/>
                    </a:lnTo>
                    <a:lnTo>
                      <a:pt x="633" y="18"/>
                    </a:lnTo>
                    <a:lnTo>
                      <a:pt x="627" y="22"/>
                    </a:lnTo>
                    <a:lnTo>
                      <a:pt x="621" y="28"/>
                    </a:lnTo>
                    <a:lnTo>
                      <a:pt x="615" y="34"/>
                    </a:lnTo>
                    <a:lnTo>
                      <a:pt x="611" y="39"/>
                    </a:lnTo>
                    <a:lnTo>
                      <a:pt x="607" y="46"/>
                    </a:lnTo>
                    <a:lnTo>
                      <a:pt x="601" y="59"/>
                    </a:lnTo>
                    <a:lnTo>
                      <a:pt x="597" y="74"/>
                    </a:lnTo>
                    <a:lnTo>
                      <a:pt x="595" y="89"/>
                    </a:lnTo>
                    <a:lnTo>
                      <a:pt x="595" y="105"/>
                    </a:lnTo>
                    <a:lnTo>
                      <a:pt x="597" y="121"/>
                    </a:lnTo>
                    <a:lnTo>
                      <a:pt x="601" y="137"/>
                    </a:lnTo>
                    <a:lnTo>
                      <a:pt x="607" y="153"/>
                    </a:lnTo>
                    <a:lnTo>
                      <a:pt x="614" y="168"/>
                    </a:lnTo>
                    <a:lnTo>
                      <a:pt x="623" y="181"/>
                    </a:lnTo>
                    <a:lnTo>
                      <a:pt x="634" y="193"/>
                    </a:lnTo>
                    <a:lnTo>
                      <a:pt x="642" y="203"/>
                    </a:lnTo>
                    <a:lnTo>
                      <a:pt x="648" y="212"/>
                    </a:lnTo>
                    <a:lnTo>
                      <a:pt x="651" y="223"/>
                    </a:lnTo>
                    <a:lnTo>
                      <a:pt x="654" y="232"/>
                    </a:lnTo>
                    <a:lnTo>
                      <a:pt x="654" y="241"/>
                    </a:lnTo>
                    <a:lnTo>
                      <a:pt x="653" y="251"/>
                    </a:lnTo>
                    <a:lnTo>
                      <a:pt x="651" y="260"/>
                    </a:lnTo>
                    <a:lnTo>
                      <a:pt x="645" y="268"/>
                    </a:lnTo>
                    <a:lnTo>
                      <a:pt x="638" y="275"/>
                    </a:lnTo>
                    <a:lnTo>
                      <a:pt x="630" y="280"/>
                    </a:lnTo>
                    <a:lnTo>
                      <a:pt x="618" y="285"/>
                    </a:lnTo>
                    <a:lnTo>
                      <a:pt x="607" y="287"/>
                    </a:lnTo>
                    <a:lnTo>
                      <a:pt x="592" y="287"/>
                    </a:lnTo>
                    <a:lnTo>
                      <a:pt x="575" y="286"/>
                    </a:lnTo>
                    <a:lnTo>
                      <a:pt x="557" y="282"/>
                    </a:lnTo>
                    <a:lnTo>
                      <a:pt x="537" y="275"/>
                    </a:lnTo>
                    <a:lnTo>
                      <a:pt x="525" y="271"/>
                    </a:lnTo>
                    <a:lnTo>
                      <a:pt x="512" y="268"/>
                    </a:lnTo>
                    <a:lnTo>
                      <a:pt x="498" y="265"/>
                    </a:lnTo>
                    <a:lnTo>
                      <a:pt x="485" y="264"/>
                    </a:lnTo>
                    <a:lnTo>
                      <a:pt x="452" y="264"/>
                    </a:lnTo>
                    <a:lnTo>
                      <a:pt x="421" y="265"/>
                    </a:lnTo>
                    <a:lnTo>
                      <a:pt x="387" y="268"/>
                    </a:lnTo>
                    <a:lnTo>
                      <a:pt x="352" y="274"/>
                    </a:lnTo>
                    <a:lnTo>
                      <a:pt x="317" y="279"/>
                    </a:lnTo>
                    <a:lnTo>
                      <a:pt x="284" y="286"/>
                    </a:lnTo>
                    <a:lnTo>
                      <a:pt x="281" y="294"/>
                    </a:lnTo>
                    <a:lnTo>
                      <a:pt x="281" y="309"/>
                    </a:lnTo>
                    <a:lnTo>
                      <a:pt x="281" y="326"/>
                    </a:lnTo>
                    <a:lnTo>
                      <a:pt x="283" y="347"/>
                    </a:lnTo>
                    <a:lnTo>
                      <a:pt x="289" y="396"/>
                    </a:lnTo>
                    <a:lnTo>
                      <a:pt x="294" y="450"/>
                    </a:lnTo>
                    <a:lnTo>
                      <a:pt x="297" y="478"/>
                    </a:lnTo>
                    <a:lnTo>
                      <a:pt x="299" y="504"/>
                    </a:lnTo>
                    <a:lnTo>
                      <a:pt x="300" y="531"/>
                    </a:lnTo>
                    <a:lnTo>
                      <a:pt x="302" y="553"/>
                    </a:lnTo>
                    <a:lnTo>
                      <a:pt x="300" y="575"/>
                    </a:lnTo>
                    <a:lnTo>
                      <a:pt x="297" y="593"/>
                    </a:lnTo>
                    <a:lnTo>
                      <a:pt x="294" y="601"/>
                    </a:lnTo>
                    <a:lnTo>
                      <a:pt x="291" y="608"/>
                    </a:lnTo>
                    <a:lnTo>
                      <a:pt x="289" y="613"/>
                    </a:lnTo>
                    <a:lnTo>
                      <a:pt x="284" y="617"/>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z="2400">
                  <a:solidFill>
                    <a:srgbClr val="000000"/>
                  </a:solidFill>
                </a:endParaRPr>
              </a:p>
            </p:txBody>
          </p:sp>
          <p:sp>
            <p:nvSpPr>
              <p:cNvPr id="78" name="Freeform 10"/>
              <p:cNvSpPr>
                <a:spLocks/>
              </p:cNvSpPr>
              <p:nvPr/>
            </p:nvSpPr>
            <p:spPr bwMode="auto">
              <a:xfrm>
                <a:off x="2405" y="2262"/>
                <a:ext cx="1447" cy="1079"/>
              </a:xfrm>
              <a:custGeom>
                <a:avLst/>
                <a:gdLst>
                  <a:gd name="T0" fmla="*/ 243 w 1447"/>
                  <a:gd name="T1" fmla="*/ 634 h 1079"/>
                  <a:gd name="T2" fmla="*/ 169 w 1447"/>
                  <a:gd name="T3" fmla="*/ 606 h 1079"/>
                  <a:gd name="T4" fmla="*/ 92 w 1447"/>
                  <a:gd name="T5" fmla="*/ 581 h 1079"/>
                  <a:gd name="T6" fmla="*/ 37 w 1447"/>
                  <a:gd name="T7" fmla="*/ 603 h 1079"/>
                  <a:gd name="T8" fmla="*/ 0 w 1447"/>
                  <a:gd name="T9" fmla="*/ 668 h 1079"/>
                  <a:gd name="T10" fmla="*/ 30 w 1447"/>
                  <a:gd name="T11" fmla="*/ 742 h 1079"/>
                  <a:gd name="T12" fmla="*/ 81 w 1447"/>
                  <a:gd name="T13" fmla="*/ 767 h 1079"/>
                  <a:gd name="T14" fmla="*/ 149 w 1447"/>
                  <a:gd name="T15" fmla="*/ 761 h 1079"/>
                  <a:gd name="T16" fmla="*/ 242 w 1447"/>
                  <a:gd name="T17" fmla="*/ 741 h 1079"/>
                  <a:gd name="T18" fmla="*/ 280 w 1447"/>
                  <a:gd name="T19" fmla="*/ 770 h 1079"/>
                  <a:gd name="T20" fmla="*/ 305 w 1447"/>
                  <a:gd name="T21" fmla="*/ 854 h 1079"/>
                  <a:gd name="T22" fmla="*/ 305 w 1447"/>
                  <a:gd name="T23" fmla="*/ 968 h 1079"/>
                  <a:gd name="T24" fmla="*/ 317 w 1447"/>
                  <a:gd name="T25" fmla="*/ 1057 h 1079"/>
                  <a:gd name="T26" fmla="*/ 496 w 1447"/>
                  <a:gd name="T27" fmla="*/ 1057 h 1079"/>
                  <a:gd name="T28" fmla="*/ 601 w 1447"/>
                  <a:gd name="T29" fmla="*/ 1014 h 1079"/>
                  <a:gd name="T30" fmla="*/ 632 w 1447"/>
                  <a:gd name="T31" fmla="*/ 936 h 1079"/>
                  <a:gd name="T32" fmla="*/ 588 w 1447"/>
                  <a:gd name="T33" fmla="*/ 863 h 1079"/>
                  <a:gd name="T34" fmla="*/ 567 w 1447"/>
                  <a:gd name="T35" fmla="*/ 777 h 1079"/>
                  <a:gd name="T36" fmla="*/ 607 w 1447"/>
                  <a:gd name="T37" fmla="*/ 718 h 1079"/>
                  <a:gd name="T38" fmla="*/ 662 w 1447"/>
                  <a:gd name="T39" fmla="*/ 696 h 1079"/>
                  <a:gd name="T40" fmla="*/ 739 w 1447"/>
                  <a:gd name="T41" fmla="*/ 697 h 1079"/>
                  <a:gd name="T42" fmla="*/ 794 w 1447"/>
                  <a:gd name="T43" fmla="*/ 723 h 1079"/>
                  <a:gd name="T44" fmla="*/ 823 w 1447"/>
                  <a:gd name="T45" fmla="*/ 791 h 1079"/>
                  <a:gd name="T46" fmla="*/ 796 w 1447"/>
                  <a:gd name="T47" fmla="*/ 876 h 1079"/>
                  <a:gd name="T48" fmla="*/ 754 w 1447"/>
                  <a:gd name="T49" fmla="*/ 932 h 1079"/>
                  <a:gd name="T50" fmla="*/ 762 w 1447"/>
                  <a:gd name="T51" fmla="*/ 1007 h 1079"/>
                  <a:gd name="T52" fmla="*/ 839 w 1447"/>
                  <a:gd name="T53" fmla="*/ 1059 h 1079"/>
                  <a:gd name="T54" fmla="*/ 1007 w 1447"/>
                  <a:gd name="T55" fmla="*/ 1079 h 1079"/>
                  <a:gd name="T56" fmla="*/ 1127 w 1447"/>
                  <a:gd name="T57" fmla="*/ 1059 h 1079"/>
                  <a:gd name="T58" fmla="*/ 1120 w 1447"/>
                  <a:gd name="T59" fmla="*/ 914 h 1079"/>
                  <a:gd name="T60" fmla="*/ 1144 w 1447"/>
                  <a:gd name="T61" fmla="*/ 789 h 1079"/>
                  <a:gd name="T62" fmla="*/ 1199 w 1447"/>
                  <a:gd name="T63" fmla="*/ 773 h 1079"/>
                  <a:gd name="T64" fmla="*/ 1264 w 1447"/>
                  <a:gd name="T65" fmla="*/ 806 h 1079"/>
                  <a:gd name="T66" fmla="*/ 1331 w 1447"/>
                  <a:gd name="T67" fmla="*/ 841 h 1079"/>
                  <a:gd name="T68" fmla="*/ 1409 w 1447"/>
                  <a:gd name="T69" fmla="*/ 820 h 1079"/>
                  <a:gd name="T70" fmla="*/ 1447 w 1447"/>
                  <a:gd name="T71" fmla="*/ 743 h 1079"/>
                  <a:gd name="T72" fmla="*/ 1435 w 1447"/>
                  <a:gd name="T73" fmla="*/ 695 h 1079"/>
                  <a:gd name="T74" fmla="*/ 1364 w 1447"/>
                  <a:gd name="T75" fmla="*/ 640 h 1079"/>
                  <a:gd name="T76" fmla="*/ 1283 w 1447"/>
                  <a:gd name="T77" fmla="*/ 647 h 1079"/>
                  <a:gd name="T78" fmla="*/ 1237 w 1447"/>
                  <a:gd name="T79" fmla="*/ 686 h 1079"/>
                  <a:gd name="T80" fmla="*/ 1172 w 1447"/>
                  <a:gd name="T81" fmla="*/ 685 h 1079"/>
                  <a:gd name="T82" fmla="*/ 1131 w 1447"/>
                  <a:gd name="T83" fmla="*/ 649 h 1079"/>
                  <a:gd name="T84" fmla="*/ 1131 w 1447"/>
                  <a:gd name="T85" fmla="*/ 427 h 1079"/>
                  <a:gd name="T86" fmla="*/ 1082 w 1447"/>
                  <a:gd name="T87" fmla="*/ 308 h 1079"/>
                  <a:gd name="T88" fmla="*/ 951 w 1447"/>
                  <a:gd name="T89" fmla="*/ 316 h 1079"/>
                  <a:gd name="T90" fmla="*/ 828 w 1447"/>
                  <a:gd name="T91" fmla="*/ 291 h 1079"/>
                  <a:gd name="T92" fmla="*/ 768 w 1447"/>
                  <a:gd name="T93" fmla="*/ 258 h 1079"/>
                  <a:gd name="T94" fmla="*/ 767 w 1447"/>
                  <a:gd name="T95" fmla="*/ 220 h 1079"/>
                  <a:gd name="T96" fmla="*/ 826 w 1447"/>
                  <a:gd name="T97" fmla="*/ 137 h 1079"/>
                  <a:gd name="T98" fmla="*/ 820 w 1447"/>
                  <a:gd name="T99" fmla="*/ 51 h 1079"/>
                  <a:gd name="T100" fmla="*/ 776 w 1447"/>
                  <a:gd name="T101" fmla="*/ 15 h 1079"/>
                  <a:gd name="T102" fmla="*/ 711 w 1447"/>
                  <a:gd name="T103" fmla="*/ 0 h 1079"/>
                  <a:gd name="T104" fmla="*/ 649 w 1447"/>
                  <a:gd name="T105" fmla="*/ 10 h 1079"/>
                  <a:gd name="T106" fmla="*/ 611 w 1447"/>
                  <a:gd name="T107" fmla="*/ 39 h 1079"/>
                  <a:gd name="T108" fmla="*/ 597 w 1447"/>
                  <a:gd name="T109" fmla="*/ 121 h 1079"/>
                  <a:gd name="T110" fmla="*/ 642 w 1447"/>
                  <a:gd name="T111" fmla="*/ 203 h 1079"/>
                  <a:gd name="T112" fmla="*/ 651 w 1447"/>
                  <a:gd name="T113" fmla="*/ 260 h 1079"/>
                  <a:gd name="T114" fmla="*/ 592 w 1447"/>
                  <a:gd name="T115" fmla="*/ 287 h 1079"/>
                  <a:gd name="T116" fmla="*/ 498 w 1447"/>
                  <a:gd name="T117" fmla="*/ 265 h 1079"/>
                  <a:gd name="T118" fmla="*/ 317 w 1447"/>
                  <a:gd name="T119" fmla="*/ 279 h 1079"/>
                  <a:gd name="T120" fmla="*/ 289 w 1447"/>
                  <a:gd name="T121" fmla="*/ 396 h 1079"/>
                  <a:gd name="T122" fmla="*/ 300 w 1447"/>
                  <a:gd name="T123" fmla="*/ 575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7" h="1079">
                    <a:moveTo>
                      <a:pt x="284" y="617"/>
                    </a:moveTo>
                    <a:lnTo>
                      <a:pt x="277" y="623"/>
                    </a:lnTo>
                    <a:lnTo>
                      <a:pt x="268" y="628"/>
                    </a:lnTo>
                    <a:lnTo>
                      <a:pt x="261" y="631"/>
                    </a:lnTo>
                    <a:lnTo>
                      <a:pt x="252" y="634"/>
                    </a:lnTo>
                    <a:lnTo>
                      <a:pt x="243" y="634"/>
                    </a:lnTo>
                    <a:lnTo>
                      <a:pt x="236" y="634"/>
                    </a:lnTo>
                    <a:lnTo>
                      <a:pt x="227" y="632"/>
                    </a:lnTo>
                    <a:lnTo>
                      <a:pt x="220" y="630"/>
                    </a:lnTo>
                    <a:lnTo>
                      <a:pt x="202" y="624"/>
                    </a:lnTo>
                    <a:lnTo>
                      <a:pt x="187" y="616"/>
                    </a:lnTo>
                    <a:lnTo>
                      <a:pt x="169" y="606"/>
                    </a:lnTo>
                    <a:lnTo>
                      <a:pt x="153" y="598"/>
                    </a:lnTo>
                    <a:lnTo>
                      <a:pt x="136" y="590"/>
                    </a:lnTo>
                    <a:lnTo>
                      <a:pt x="118" y="583"/>
                    </a:lnTo>
                    <a:lnTo>
                      <a:pt x="109" y="582"/>
                    </a:lnTo>
                    <a:lnTo>
                      <a:pt x="101" y="581"/>
                    </a:lnTo>
                    <a:lnTo>
                      <a:pt x="92" y="581"/>
                    </a:lnTo>
                    <a:lnTo>
                      <a:pt x="84" y="581"/>
                    </a:lnTo>
                    <a:lnTo>
                      <a:pt x="75" y="582"/>
                    </a:lnTo>
                    <a:lnTo>
                      <a:pt x="65" y="586"/>
                    </a:lnTo>
                    <a:lnTo>
                      <a:pt x="56" y="590"/>
                    </a:lnTo>
                    <a:lnTo>
                      <a:pt x="47" y="597"/>
                    </a:lnTo>
                    <a:lnTo>
                      <a:pt x="37" y="603"/>
                    </a:lnTo>
                    <a:lnTo>
                      <a:pt x="28" y="613"/>
                    </a:lnTo>
                    <a:lnTo>
                      <a:pt x="18" y="625"/>
                    </a:lnTo>
                    <a:lnTo>
                      <a:pt x="9" y="639"/>
                    </a:lnTo>
                    <a:lnTo>
                      <a:pt x="5" y="647"/>
                    </a:lnTo>
                    <a:lnTo>
                      <a:pt x="2" y="656"/>
                    </a:lnTo>
                    <a:lnTo>
                      <a:pt x="0" y="668"/>
                    </a:lnTo>
                    <a:lnTo>
                      <a:pt x="0" y="681"/>
                    </a:lnTo>
                    <a:lnTo>
                      <a:pt x="2" y="693"/>
                    </a:lnTo>
                    <a:lnTo>
                      <a:pt x="6" y="707"/>
                    </a:lnTo>
                    <a:lnTo>
                      <a:pt x="12" y="719"/>
                    </a:lnTo>
                    <a:lnTo>
                      <a:pt x="19" y="731"/>
                    </a:lnTo>
                    <a:lnTo>
                      <a:pt x="30" y="742"/>
                    </a:lnTo>
                    <a:lnTo>
                      <a:pt x="41" y="752"/>
                    </a:lnTo>
                    <a:lnTo>
                      <a:pt x="49" y="755"/>
                    </a:lnTo>
                    <a:lnTo>
                      <a:pt x="56" y="760"/>
                    </a:lnTo>
                    <a:lnTo>
                      <a:pt x="63" y="763"/>
                    </a:lnTo>
                    <a:lnTo>
                      <a:pt x="72" y="765"/>
                    </a:lnTo>
                    <a:lnTo>
                      <a:pt x="81" y="767"/>
                    </a:lnTo>
                    <a:lnTo>
                      <a:pt x="90" y="768"/>
                    </a:lnTo>
                    <a:lnTo>
                      <a:pt x="101" y="768"/>
                    </a:lnTo>
                    <a:lnTo>
                      <a:pt x="112" y="768"/>
                    </a:lnTo>
                    <a:lnTo>
                      <a:pt x="125" y="767"/>
                    </a:lnTo>
                    <a:lnTo>
                      <a:pt x="136" y="765"/>
                    </a:lnTo>
                    <a:lnTo>
                      <a:pt x="149" y="761"/>
                    </a:lnTo>
                    <a:lnTo>
                      <a:pt x="162" y="757"/>
                    </a:lnTo>
                    <a:lnTo>
                      <a:pt x="184" y="751"/>
                    </a:lnTo>
                    <a:lnTo>
                      <a:pt x="201" y="745"/>
                    </a:lnTo>
                    <a:lnTo>
                      <a:pt x="218" y="741"/>
                    </a:lnTo>
                    <a:lnTo>
                      <a:pt x="235" y="739"/>
                    </a:lnTo>
                    <a:lnTo>
                      <a:pt x="242" y="741"/>
                    </a:lnTo>
                    <a:lnTo>
                      <a:pt x="249" y="742"/>
                    </a:lnTo>
                    <a:lnTo>
                      <a:pt x="255" y="745"/>
                    </a:lnTo>
                    <a:lnTo>
                      <a:pt x="262" y="749"/>
                    </a:lnTo>
                    <a:lnTo>
                      <a:pt x="268" y="754"/>
                    </a:lnTo>
                    <a:lnTo>
                      <a:pt x="274" y="761"/>
                    </a:lnTo>
                    <a:lnTo>
                      <a:pt x="280" y="770"/>
                    </a:lnTo>
                    <a:lnTo>
                      <a:pt x="284" y="780"/>
                    </a:lnTo>
                    <a:lnTo>
                      <a:pt x="289" y="792"/>
                    </a:lnTo>
                    <a:lnTo>
                      <a:pt x="294" y="806"/>
                    </a:lnTo>
                    <a:lnTo>
                      <a:pt x="297" y="821"/>
                    </a:lnTo>
                    <a:lnTo>
                      <a:pt x="302" y="836"/>
                    </a:lnTo>
                    <a:lnTo>
                      <a:pt x="305" y="854"/>
                    </a:lnTo>
                    <a:lnTo>
                      <a:pt x="306" y="871"/>
                    </a:lnTo>
                    <a:lnTo>
                      <a:pt x="307" y="890"/>
                    </a:lnTo>
                    <a:lnTo>
                      <a:pt x="307" y="909"/>
                    </a:lnTo>
                    <a:lnTo>
                      <a:pt x="307" y="928"/>
                    </a:lnTo>
                    <a:lnTo>
                      <a:pt x="307" y="948"/>
                    </a:lnTo>
                    <a:lnTo>
                      <a:pt x="305" y="968"/>
                    </a:lnTo>
                    <a:lnTo>
                      <a:pt x="302" y="987"/>
                    </a:lnTo>
                    <a:lnTo>
                      <a:pt x="299" y="1006"/>
                    </a:lnTo>
                    <a:lnTo>
                      <a:pt x="292" y="1023"/>
                    </a:lnTo>
                    <a:lnTo>
                      <a:pt x="287" y="1041"/>
                    </a:lnTo>
                    <a:lnTo>
                      <a:pt x="281" y="1057"/>
                    </a:lnTo>
                    <a:lnTo>
                      <a:pt x="317" y="1057"/>
                    </a:lnTo>
                    <a:lnTo>
                      <a:pt x="352" y="1057"/>
                    </a:lnTo>
                    <a:lnTo>
                      <a:pt x="387" y="1057"/>
                    </a:lnTo>
                    <a:lnTo>
                      <a:pt x="418" y="1057"/>
                    </a:lnTo>
                    <a:lnTo>
                      <a:pt x="447" y="1057"/>
                    </a:lnTo>
                    <a:lnTo>
                      <a:pt x="473" y="1057"/>
                    </a:lnTo>
                    <a:lnTo>
                      <a:pt x="496" y="1057"/>
                    </a:lnTo>
                    <a:lnTo>
                      <a:pt x="514" y="1057"/>
                    </a:lnTo>
                    <a:lnTo>
                      <a:pt x="537" y="1050"/>
                    </a:lnTo>
                    <a:lnTo>
                      <a:pt x="556" y="1044"/>
                    </a:lnTo>
                    <a:lnTo>
                      <a:pt x="573" y="1034"/>
                    </a:lnTo>
                    <a:lnTo>
                      <a:pt x="589" y="1025"/>
                    </a:lnTo>
                    <a:lnTo>
                      <a:pt x="601" y="1014"/>
                    </a:lnTo>
                    <a:lnTo>
                      <a:pt x="613" y="1001"/>
                    </a:lnTo>
                    <a:lnTo>
                      <a:pt x="620" y="989"/>
                    </a:lnTo>
                    <a:lnTo>
                      <a:pt x="626" y="977"/>
                    </a:lnTo>
                    <a:lnTo>
                      <a:pt x="630" y="963"/>
                    </a:lnTo>
                    <a:lnTo>
                      <a:pt x="632" y="950"/>
                    </a:lnTo>
                    <a:lnTo>
                      <a:pt x="632" y="936"/>
                    </a:lnTo>
                    <a:lnTo>
                      <a:pt x="629" y="924"/>
                    </a:lnTo>
                    <a:lnTo>
                      <a:pt x="624" y="910"/>
                    </a:lnTo>
                    <a:lnTo>
                      <a:pt x="617" y="898"/>
                    </a:lnTo>
                    <a:lnTo>
                      <a:pt x="610" y="886"/>
                    </a:lnTo>
                    <a:lnTo>
                      <a:pt x="598" y="875"/>
                    </a:lnTo>
                    <a:lnTo>
                      <a:pt x="588" y="863"/>
                    </a:lnTo>
                    <a:lnTo>
                      <a:pt x="579" y="851"/>
                    </a:lnTo>
                    <a:lnTo>
                      <a:pt x="573" y="837"/>
                    </a:lnTo>
                    <a:lnTo>
                      <a:pt x="567" y="823"/>
                    </a:lnTo>
                    <a:lnTo>
                      <a:pt x="566" y="807"/>
                    </a:lnTo>
                    <a:lnTo>
                      <a:pt x="566" y="792"/>
                    </a:lnTo>
                    <a:lnTo>
                      <a:pt x="567" y="777"/>
                    </a:lnTo>
                    <a:lnTo>
                      <a:pt x="572" y="763"/>
                    </a:lnTo>
                    <a:lnTo>
                      <a:pt x="579" y="749"/>
                    </a:lnTo>
                    <a:lnTo>
                      <a:pt x="588" y="736"/>
                    </a:lnTo>
                    <a:lnTo>
                      <a:pt x="594" y="730"/>
                    </a:lnTo>
                    <a:lnTo>
                      <a:pt x="601" y="723"/>
                    </a:lnTo>
                    <a:lnTo>
                      <a:pt x="607" y="718"/>
                    </a:lnTo>
                    <a:lnTo>
                      <a:pt x="615" y="714"/>
                    </a:lnTo>
                    <a:lnTo>
                      <a:pt x="623" y="710"/>
                    </a:lnTo>
                    <a:lnTo>
                      <a:pt x="632" y="705"/>
                    </a:lnTo>
                    <a:lnTo>
                      <a:pt x="642" y="702"/>
                    </a:lnTo>
                    <a:lnTo>
                      <a:pt x="651" y="699"/>
                    </a:lnTo>
                    <a:lnTo>
                      <a:pt x="662" y="696"/>
                    </a:lnTo>
                    <a:lnTo>
                      <a:pt x="673" y="695"/>
                    </a:lnTo>
                    <a:lnTo>
                      <a:pt x="687" y="693"/>
                    </a:lnTo>
                    <a:lnTo>
                      <a:pt x="700" y="693"/>
                    </a:lnTo>
                    <a:lnTo>
                      <a:pt x="714" y="693"/>
                    </a:lnTo>
                    <a:lnTo>
                      <a:pt x="727" y="695"/>
                    </a:lnTo>
                    <a:lnTo>
                      <a:pt x="739" y="697"/>
                    </a:lnTo>
                    <a:lnTo>
                      <a:pt x="751" y="700"/>
                    </a:lnTo>
                    <a:lnTo>
                      <a:pt x="760" y="704"/>
                    </a:lnTo>
                    <a:lnTo>
                      <a:pt x="771" y="708"/>
                    </a:lnTo>
                    <a:lnTo>
                      <a:pt x="779" y="712"/>
                    </a:lnTo>
                    <a:lnTo>
                      <a:pt x="787" y="718"/>
                    </a:lnTo>
                    <a:lnTo>
                      <a:pt x="794" y="723"/>
                    </a:lnTo>
                    <a:lnTo>
                      <a:pt x="800" y="730"/>
                    </a:lnTo>
                    <a:lnTo>
                      <a:pt x="806" y="737"/>
                    </a:lnTo>
                    <a:lnTo>
                      <a:pt x="810" y="743"/>
                    </a:lnTo>
                    <a:lnTo>
                      <a:pt x="817" y="760"/>
                    </a:lnTo>
                    <a:lnTo>
                      <a:pt x="822" y="774"/>
                    </a:lnTo>
                    <a:lnTo>
                      <a:pt x="823" y="791"/>
                    </a:lnTo>
                    <a:lnTo>
                      <a:pt x="823" y="807"/>
                    </a:lnTo>
                    <a:lnTo>
                      <a:pt x="820" y="823"/>
                    </a:lnTo>
                    <a:lnTo>
                      <a:pt x="816" y="840"/>
                    </a:lnTo>
                    <a:lnTo>
                      <a:pt x="810" y="854"/>
                    </a:lnTo>
                    <a:lnTo>
                      <a:pt x="804" y="866"/>
                    </a:lnTo>
                    <a:lnTo>
                      <a:pt x="796" y="876"/>
                    </a:lnTo>
                    <a:lnTo>
                      <a:pt x="787" y="885"/>
                    </a:lnTo>
                    <a:lnTo>
                      <a:pt x="778" y="891"/>
                    </a:lnTo>
                    <a:lnTo>
                      <a:pt x="770" y="901"/>
                    </a:lnTo>
                    <a:lnTo>
                      <a:pt x="763" y="910"/>
                    </a:lnTo>
                    <a:lnTo>
                      <a:pt x="758" y="921"/>
                    </a:lnTo>
                    <a:lnTo>
                      <a:pt x="754" y="932"/>
                    </a:lnTo>
                    <a:lnTo>
                      <a:pt x="751" y="944"/>
                    </a:lnTo>
                    <a:lnTo>
                      <a:pt x="749" y="957"/>
                    </a:lnTo>
                    <a:lnTo>
                      <a:pt x="749" y="970"/>
                    </a:lnTo>
                    <a:lnTo>
                      <a:pt x="752" y="982"/>
                    </a:lnTo>
                    <a:lnTo>
                      <a:pt x="757" y="994"/>
                    </a:lnTo>
                    <a:lnTo>
                      <a:pt x="762" y="1007"/>
                    </a:lnTo>
                    <a:lnTo>
                      <a:pt x="771" y="1019"/>
                    </a:lnTo>
                    <a:lnTo>
                      <a:pt x="782" y="1030"/>
                    </a:lnTo>
                    <a:lnTo>
                      <a:pt x="796" y="1040"/>
                    </a:lnTo>
                    <a:lnTo>
                      <a:pt x="812" y="1049"/>
                    </a:lnTo>
                    <a:lnTo>
                      <a:pt x="831" y="1057"/>
                    </a:lnTo>
                    <a:lnTo>
                      <a:pt x="839" y="1059"/>
                    </a:lnTo>
                    <a:lnTo>
                      <a:pt x="861" y="1063"/>
                    </a:lnTo>
                    <a:lnTo>
                      <a:pt x="893" y="1068"/>
                    </a:lnTo>
                    <a:lnTo>
                      <a:pt x="935" y="1074"/>
                    </a:lnTo>
                    <a:lnTo>
                      <a:pt x="959" y="1076"/>
                    </a:lnTo>
                    <a:lnTo>
                      <a:pt x="982" y="1078"/>
                    </a:lnTo>
                    <a:lnTo>
                      <a:pt x="1007" y="1079"/>
                    </a:lnTo>
                    <a:lnTo>
                      <a:pt x="1032" y="1079"/>
                    </a:lnTo>
                    <a:lnTo>
                      <a:pt x="1057" y="1079"/>
                    </a:lnTo>
                    <a:lnTo>
                      <a:pt x="1084" y="1078"/>
                    </a:lnTo>
                    <a:lnTo>
                      <a:pt x="1106" y="1074"/>
                    </a:lnTo>
                    <a:lnTo>
                      <a:pt x="1131" y="1069"/>
                    </a:lnTo>
                    <a:lnTo>
                      <a:pt x="1127" y="1059"/>
                    </a:lnTo>
                    <a:lnTo>
                      <a:pt x="1124" y="1046"/>
                    </a:lnTo>
                    <a:lnTo>
                      <a:pt x="1121" y="1033"/>
                    </a:lnTo>
                    <a:lnTo>
                      <a:pt x="1120" y="1018"/>
                    </a:lnTo>
                    <a:lnTo>
                      <a:pt x="1119" y="985"/>
                    </a:lnTo>
                    <a:lnTo>
                      <a:pt x="1119" y="950"/>
                    </a:lnTo>
                    <a:lnTo>
                      <a:pt x="1120" y="914"/>
                    </a:lnTo>
                    <a:lnTo>
                      <a:pt x="1122" y="879"/>
                    </a:lnTo>
                    <a:lnTo>
                      <a:pt x="1127" y="847"/>
                    </a:lnTo>
                    <a:lnTo>
                      <a:pt x="1131" y="818"/>
                    </a:lnTo>
                    <a:lnTo>
                      <a:pt x="1134" y="806"/>
                    </a:lnTo>
                    <a:lnTo>
                      <a:pt x="1139" y="796"/>
                    </a:lnTo>
                    <a:lnTo>
                      <a:pt x="1144" y="789"/>
                    </a:lnTo>
                    <a:lnTo>
                      <a:pt x="1152" y="782"/>
                    </a:lnTo>
                    <a:lnTo>
                      <a:pt x="1160" y="777"/>
                    </a:lnTo>
                    <a:lnTo>
                      <a:pt x="1169" y="774"/>
                    </a:lnTo>
                    <a:lnTo>
                      <a:pt x="1179" y="772"/>
                    </a:lnTo>
                    <a:lnTo>
                      <a:pt x="1190" y="772"/>
                    </a:lnTo>
                    <a:lnTo>
                      <a:pt x="1199" y="773"/>
                    </a:lnTo>
                    <a:lnTo>
                      <a:pt x="1210" y="776"/>
                    </a:lnTo>
                    <a:lnTo>
                      <a:pt x="1222" y="780"/>
                    </a:lnTo>
                    <a:lnTo>
                      <a:pt x="1231" y="786"/>
                    </a:lnTo>
                    <a:lnTo>
                      <a:pt x="1243" y="791"/>
                    </a:lnTo>
                    <a:lnTo>
                      <a:pt x="1253" y="798"/>
                    </a:lnTo>
                    <a:lnTo>
                      <a:pt x="1264" y="806"/>
                    </a:lnTo>
                    <a:lnTo>
                      <a:pt x="1272" y="816"/>
                    </a:lnTo>
                    <a:lnTo>
                      <a:pt x="1281" y="823"/>
                    </a:lnTo>
                    <a:lnTo>
                      <a:pt x="1293" y="830"/>
                    </a:lnTo>
                    <a:lnTo>
                      <a:pt x="1304" y="836"/>
                    </a:lnTo>
                    <a:lnTo>
                      <a:pt x="1318" y="840"/>
                    </a:lnTo>
                    <a:lnTo>
                      <a:pt x="1331" y="841"/>
                    </a:lnTo>
                    <a:lnTo>
                      <a:pt x="1343" y="842"/>
                    </a:lnTo>
                    <a:lnTo>
                      <a:pt x="1358" y="841"/>
                    </a:lnTo>
                    <a:lnTo>
                      <a:pt x="1371" y="839"/>
                    </a:lnTo>
                    <a:lnTo>
                      <a:pt x="1384" y="835"/>
                    </a:lnTo>
                    <a:lnTo>
                      <a:pt x="1397" y="827"/>
                    </a:lnTo>
                    <a:lnTo>
                      <a:pt x="1409" y="820"/>
                    </a:lnTo>
                    <a:lnTo>
                      <a:pt x="1419" y="810"/>
                    </a:lnTo>
                    <a:lnTo>
                      <a:pt x="1430" y="799"/>
                    </a:lnTo>
                    <a:lnTo>
                      <a:pt x="1436" y="786"/>
                    </a:lnTo>
                    <a:lnTo>
                      <a:pt x="1442" y="771"/>
                    </a:lnTo>
                    <a:lnTo>
                      <a:pt x="1447" y="753"/>
                    </a:lnTo>
                    <a:lnTo>
                      <a:pt x="1447" y="743"/>
                    </a:lnTo>
                    <a:lnTo>
                      <a:pt x="1447" y="736"/>
                    </a:lnTo>
                    <a:lnTo>
                      <a:pt x="1447" y="726"/>
                    </a:lnTo>
                    <a:lnTo>
                      <a:pt x="1446" y="718"/>
                    </a:lnTo>
                    <a:lnTo>
                      <a:pt x="1442" y="710"/>
                    </a:lnTo>
                    <a:lnTo>
                      <a:pt x="1440" y="702"/>
                    </a:lnTo>
                    <a:lnTo>
                      <a:pt x="1435" y="695"/>
                    </a:lnTo>
                    <a:lnTo>
                      <a:pt x="1430" y="688"/>
                    </a:lnTo>
                    <a:lnTo>
                      <a:pt x="1421" y="674"/>
                    </a:lnTo>
                    <a:lnTo>
                      <a:pt x="1409" y="664"/>
                    </a:lnTo>
                    <a:lnTo>
                      <a:pt x="1394" y="654"/>
                    </a:lnTo>
                    <a:lnTo>
                      <a:pt x="1380" y="647"/>
                    </a:lnTo>
                    <a:lnTo>
                      <a:pt x="1364" y="640"/>
                    </a:lnTo>
                    <a:lnTo>
                      <a:pt x="1348" y="637"/>
                    </a:lnTo>
                    <a:lnTo>
                      <a:pt x="1332" y="635"/>
                    </a:lnTo>
                    <a:lnTo>
                      <a:pt x="1316" y="636"/>
                    </a:lnTo>
                    <a:lnTo>
                      <a:pt x="1302" y="639"/>
                    </a:lnTo>
                    <a:lnTo>
                      <a:pt x="1288" y="644"/>
                    </a:lnTo>
                    <a:lnTo>
                      <a:pt x="1283" y="647"/>
                    </a:lnTo>
                    <a:lnTo>
                      <a:pt x="1277" y="651"/>
                    </a:lnTo>
                    <a:lnTo>
                      <a:pt x="1272" y="656"/>
                    </a:lnTo>
                    <a:lnTo>
                      <a:pt x="1267" y="662"/>
                    </a:lnTo>
                    <a:lnTo>
                      <a:pt x="1258" y="673"/>
                    </a:lnTo>
                    <a:lnTo>
                      <a:pt x="1248" y="681"/>
                    </a:lnTo>
                    <a:lnTo>
                      <a:pt x="1237" y="686"/>
                    </a:lnTo>
                    <a:lnTo>
                      <a:pt x="1226" y="690"/>
                    </a:lnTo>
                    <a:lnTo>
                      <a:pt x="1215" y="692"/>
                    </a:lnTo>
                    <a:lnTo>
                      <a:pt x="1204" y="693"/>
                    </a:lnTo>
                    <a:lnTo>
                      <a:pt x="1193" y="692"/>
                    </a:lnTo>
                    <a:lnTo>
                      <a:pt x="1182" y="689"/>
                    </a:lnTo>
                    <a:lnTo>
                      <a:pt x="1172" y="685"/>
                    </a:lnTo>
                    <a:lnTo>
                      <a:pt x="1162" y="681"/>
                    </a:lnTo>
                    <a:lnTo>
                      <a:pt x="1153" y="676"/>
                    </a:lnTo>
                    <a:lnTo>
                      <a:pt x="1146" y="668"/>
                    </a:lnTo>
                    <a:lnTo>
                      <a:pt x="1141" y="662"/>
                    </a:lnTo>
                    <a:lnTo>
                      <a:pt x="1134" y="655"/>
                    </a:lnTo>
                    <a:lnTo>
                      <a:pt x="1131" y="649"/>
                    </a:lnTo>
                    <a:lnTo>
                      <a:pt x="1131" y="642"/>
                    </a:lnTo>
                    <a:lnTo>
                      <a:pt x="1131" y="618"/>
                    </a:lnTo>
                    <a:lnTo>
                      <a:pt x="1131" y="582"/>
                    </a:lnTo>
                    <a:lnTo>
                      <a:pt x="1131" y="534"/>
                    </a:lnTo>
                    <a:lnTo>
                      <a:pt x="1131" y="481"/>
                    </a:lnTo>
                    <a:lnTo>
                      <a:pt x="1131" y="427"/>
                    </a:lnTo>
                    <a:lnTo>
                      <a:pt x="1131" y="373"/>
                    </a:lnTo>
                    <a:lnTo>
                      <a:pt x="1131" y="324"/>
                    </a:lnTo>
                    <a:lnTo>
                      <a:pt x="1131" y="286"/>
                    </a:lnTo>
                    <a:lnTo>
                      <a:pt x="1117" y="294"/>
                    </a:lnTo>
                    <a:lnTo>
                      <a:pt x="1100" y="301"/>
                    </a:lnTo>
                    <a:lnTo>
                      <a:pt x="1082" y="308"/>
                    </a:lnTo>
                    <a:lnTo>
                      <a:pt x="1062" y="312"/>
                    </a:lnTo>
                    <a:lnTo>
                      <a:pt x="1041" y="314"/>
                    </a:lnTo>
                    <a:lnTo>
                      <a:pt x="1019" y="316"/>
                    </a:lnTo>
                    <a:lnTo>
                      <a:pt x="996" y="317"/>
                    </a:lnTo>
                    <a:lnTo>
                      <a:pt x="975" y="317"/>
                    </a:lnTo>
                    <a:lnTo>
                      <a:pt x="951" y="316"/>
                    </a:lnTo>
                    <a:lnTo>
                      <a:pt x="928" y="313"/>
                    </a:lnTo>
                    <a:lnTo>
                      <a:pt x="906" y="310"/>
                    </a:lnTo>
                    <a:lnTo>
                      <a:pt x="885" y="306"/>
                    </a:lnTo>
                    <a:lnTo>
                      <a:pt x="864" y="302"/>
                    </a:lnTo>
                    <a:lnTo>
                      <a:pt x="845" y="297"/>
                    </a:lnTo>
                    <a:lnTo>
                      <a:pt x="828" y="291"/>
                    </a:lnTo>
                    <a:lnTo>
                      <a:pt x="812" y="286"/>
                    </a:lnTo>
                    <a:lnTo>
                      <a:pt x="800" y="280"/>
                    </a:lnTo>
                    <a:lnTo>
                      <a:pt x="790" y="275"/>
                    </a:lnTo>
                    <a:lnTo>
                      <a:pt x="781" y="270"/>
                    </a:lnTo>
                    <a:lnTo>
                      <a:pt x="774" y="264"/>
                    </a:lnTo>
                    <a:lnTo>
                      <a:pt x="768" y="258"/>
                    </a:lnTo>
                    <a:lnTo>
                      <a:pt x="763" y="254"/>
                    </a:lnTo>
                    <a:lnTo>
                      <a:pt x="762" y="246"/>
                    </a:lnTo>
                    <a:lnTo>
                      <a:pt x="760" y="241"/>
                    </a:lnTo>
                    <a:lnTo>
                      <a:pt x="760" y="234"/>
                    </a:lnTo>
                    <a:lnTo>
                      <a:pt x="762" y="227"/>
                    </a:lnTo>
                    <a:lnTo>
                      <a:pt x="767" y="220"/>
                    </a:lnTo>
                    <a:lnTo>
                      <a:pt x="771" y="211"/>
                    </a:lnTo>
                    <a:lnTo>
                      <a:pt x="784" y="193"/>
                    </a:lnTo>
                    <a:lnTo>
                      <a:pt x="803" y="174"/>
                    </a:lnTo>
                    <a:lnTo>
                      <a:pt x="813" y="162"/>
                    </a:lnTo>
                    <a:lnTo>
                      <a:pt x="820" y="150"/>
                    </a:lnTo>
                    <a:lnTo>
                      <a:pt x="826" y="137"/>
                    </a:lnTo>
                    <a:lnTo>
                      <a:pt x="831" y="121"/>
                    </a:lnTo>
                    <a:lnTo>
                      <a:pt x="833" y="108"/>
                    </a:lnTo>
                    <a:lnTo>
                      <a:pt x="833" y="93"/>
                    </a:lnTo>
                    <a:lnTo>
                      <a:pt x="831" y="78"/>
                    </a:lnTo>
                    <a:lnTo>
                      <a:pt x="826" y="65"/>
                    </a:lnTo>
                    <a:lnTo>
                      <a:pt x="820" y="51"/>
                    </a:lnTo>
                    <a:lnTo>
                      <a:pt x="810" y="39"/>
                    </a:lnTo>
                    <a:lnTo>
                      <a:pt x="804" y="34"/>
                    </a:lnTo>
                    <a:lnTo>
                      <a:pt x="798" y="28"/>
                    </a:lnTo>
                    <a:lnTo>
                      <a:pt x="792" y="22"/>
                    </a:lnTo>
                    <a:lnTo>
                      <a:pt x="784" y="18"/>
                    </a:lnTo>
                    <a:lnTo>
                      <a:pt x="776" y="15"/>
                    </a:lnTo>
                    <a:lnTo>
                      <a:pt x="767" y="10"/>
                    </a:lnTo>
                    <a:lnTo>
                      <a:pt x="757" y="7"/>
                    </a:lnTo>
                    <a:lnTo>
                      <a:pt x="746" y="5"/>
                    </a:lnTo>
                    <a:lnTo>
                      <a:pt x="735" y="2"/>
                    </a:lnTo>
                    <a:lnTo>
                      <a:pt x="723" y="0"/>
                    </a:lnTo>
                    <a:lnTo>
                      <a:pt x="711" y="0"/>
                    </a:lnTo>
                    <a:lnTo>
                      <a:pt x="697" y="0"/>
                    </a:lnTo>
                    <a:lnTo>
                      <a:pt x="687" y="0"/>
                    </a:lnTo>
                    <a:lnTo>
                      <a:pt x="675" y="2"/>
                    </a:lnTo>
                    <a:lnTo>
                      <a:pt x="666" y="3"/>
                    </a:lnTo>
                    <a:lnTo>
                      <a:pt x="656" y="6"/>
                    </a:lnTo>
                    <a:lnTo>
                      <a:pt x="649" y="10"/>
                    </a:lnTo>
                    <a:lnTo>
                      <a:pt x="640" y="13"/>
                    </a:lnTo>
                    <a:lnTo>
                      <a:pt x="633" y="18"/>
                    </a:lnTo>
                    <a:lnTo>
                      <a:pt x="627" y="22"/>
                    </a:lnTo>
                    <a:lnTo>
                      <a:pt x="621" y="28"/>
                    </a:lnTo>
                    <a:lnTo>
                      <a:pt x="615" y="34"/>
                    </a:lnTo>
                    <a:lnTo>
                      <a:pt x="611" y="39"/>
                    </a:lnTo>
                    <a:lnTo>
                      <a:pt x="607" y="46"/>
                    </a:lnTo>
                    <a:lnTo>
                      <a:pt x="601" y="59"/>
                    </a:lnTo>
                    <a:lnTo>
                      <a:pt x="597" y="74"/>
                    </a:lnTo>
                    <a:lnTo>
                      <a:pt x="595" y="89"/>
                    </a:lnTo>
                    <a:lnTo>
                      <a:pt x="595" y="105"/>
                    </a:lnTo>
                    <a:lnTo>
                      <a:pt x="597" y="121"/>
                    </a:lnTo>
                    <a:lnTo>
                      <a:pt x="601" y="137"/>
                    </a:lnTo>
                    <a:lnTo>
                      <a:pt x="607" y="153"/>
                    </a:lnTo>
                    <a:lnTo>
                      <a:pt x="614" y="168"/>
                    </a:lnTo>
                    <a:lnTo>
                      <a:pt x="623" y="181"/>
                    </a:lnTo>
                    <a:lnTo>
                      <a:pt x="634" y="193"/>
                    </a:lnTo>
                    <a:lnTo>
                      <a:pt x="642" y="203"/>
                    </a:lnTo>
                    <a:lnTo>
                      <a:pt x="648" y="212"/>
                    </a:lnTo>
                    <a:lnTo>
                      <a:pt x="651" y="223"/>
                    </a:lnTo>
                    <a:lnTo>
                      <a:pt x="654" y="232"/>
                    </a:lnTo>
                    <a:lnTo>
                      <a:pt x="654" y="241"/>
                    </a:lnTo>
                    <a:lnTo>
                      <a:pt x="653" y="251"/>
                    </a:lnTo>
                    <a:lnTo>
                      <a:pt x="651" y="260"/>
                    </a:lnTo>
                    <a:lnTo>
                      <a:pt x="645" y="268"/>
                    </a:lnTo>
                    <a:lnTo>
                      <a:pt x="638" y="275"/>
                    </a:lnTo>
                    <a:lnTo>
                      <a:pt x="630" y="280"/>
                    </a:lnTo>
                    <a:lnTo>
                      <a:pt x="618" y="285"/>
                    </a:lnTo>
                    <a:lnTo>
                      <a:pt x="607" y="287"/>
                    </a:lnTo>
                    <a:lnTo>
                      <a:pt x="592" y="287"/>
                    </a:lnTo>
                    <a:lnTo>
                      <a:pt x="575" y="286"/>
                    </a:lnTo>
                    <a:lnTo>
                      <a:pt x="557" y="282"/>
                    </a:lnTo>
                    <a:lnTo>
                      <a:pt x="537" y="275"/>
                    </a:lnTo>
                    <a:lnTo>
                      <a:pt x="525" y="271"/>
                    </a:lnTo>
                    <a:lnTo>
                      <a:pt x="512" y="268"/>
                    </a:lnTo>
                    <a:lnTo>
                      <a:pt x="498" y="265"/>
                    </a:lnTo>
                    <a:lnTo>
                      <a:pt x="485" y="264"/>
                    </a:lnTo>
                    <a:lnTo>
                      <a:pt x="452" y="264"/>
                    </a:lnTo>
                    <a:lnTo>
                      <a:pt x="421" y="265"/>
                    </a:lnTo>
                    <a:lnTo>
                      <a:pt x="387" y="268"/>
                    </a:lnTo>
                    <a:lnTo>
                      <a:pt x="352" y="274"/>
                    </a:lnTo>
                    <a:lnTo>
                      <a:pt x="317" y="279"/>
                    </a:lnTo>
                    <a:lnTo>
                      <a:pt x="284" y="286"/>
                    </a:lnTo>
                    <a:lnTo>
                      <a:pt x="281" y="294"/>
                    </a:lnTo>
                    <a:lnTo>
                      <a:pt x="281" y="309"/>
                    </a:lnTo>
                    <a:lnTo>
                      <a:pt x="281" y="326"/>
                    </a:lnTo>
                    <a:lnTo>
                      <a:pt x="283" y="347"/>
                    </a:lnTo>
                    <a:lnTo>
                      <a:pt x="289" y="396"/>
                    </a:lnTo>
                    <a:lnTo>
                      <a:pt x="294" y="450"/>
                    </a:lnTo>
                    <a:lnTo>
                      <a:pt x="297" y="478"/>
                    </a:lnTo>
                    <a:lnTo>
                      <a:pt x="299" y="504"/>
                    </a:lnTo>
                    <a:lnTo>
                      <a:pt x="300" y="531"/>
                    </a:lnTo>
                    <a:lnTo>
                      <a:pt x="302" y="553"/>
                    </a:lnTo>
                    <a:lnTo>
                      <a:pt x="300" y="575"/>
                    </a:lnTo>
                    <a:lnTo>
                      <a:pt x="297" y="593"/>
                    </a:lnTo>
                    <a:lnTo>
                      <a:pt x="294" y="601"/>
                    </a:lnTo>
                    <a:lnTo>
                      <a:pt x="291" y="608"/>
                    </a:lnTo>
                    <a:lnTo>
                      <a:pt x="289" y="613"/>
                    </a:lnTo>
                    <a:lnTo>
                      <a:pt x="284" y="617"/>
                    </a:lnTo>
                    <a:close/>
                  </a:path>
                </a:pathLst>
              </a:custGeom>
              <a:noFill/>
              <a:ln w="14" cap="rnd">
                <a:solidFill>
                  <a:srgbClr val="5490A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z="2400">
                  <a:solidFill>
                    <a:srgbClr val="000000"/>
                  </a:solidFill>
                </a:endParaRPr>
              </a:p>
            </p:txBody>
          </p:sp>
        </p:grpSp>
        <p:sp>
          <p:nvSpPr>
            <p:cNvPr id="51" name="Rectangle 12"/>
            <p:cNvSpPr>
              <a:spLocks noChangeArrowheads="1"/>
            </p:cNvSpPr>
            <p:nvPr/>
          </p:nvSpPr>
          <p:spPr bwMode="auto">
            <a:xfrm>
              <a:off x="4724400" y="4151313"/>
              <a:ext cx="59213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de-DE" b="1">
                  <a:solidFill>
                    <a:srgbClr val="000000"/>
                  </a:solidFill>
                  <a:cs typeface="Arial" pitchFamily="34" charset="0"/>
                </a:rPr>
                <a:t>DFG</a:t>
              </a:r>
              <a:endParaRPr lang="de-DE">
                <a:solidFill>
                  <a:srgbClr val="000000"/>
                </a:solidFill>
                <a:cs typeface="Arial" pitchFamily="34" charset="0"/>
              </a:endParaRPr>
            </a:p>
          </p:txBody>
        </p:sp>
        <p:grpSp>
          <p:nvGrpSpPr>
            <p:cNvPr id="52" name="Group 15"/>
            <p:cNvGrpSpPr>
              <a:grpSpLocks/>
            </p:cNvGrpSpPr>
            <p:nvPr/>
          </p:nvGrpSpPr>
          <p:grpSpPr bwMode="auto">
            <a:xfrm>
              <a:off x="2935288" y="3570288"/>
              <a:ext cx="1379538" cy="2197100"/>
              <a:chOff x="1849" y="2249"/>
              <a:chExt cx="869" cy="1384"/>
            </a:xfrm>
          </p:grpSpPr>
          <p:sp>
            <p:nvSpPr>
              <p:cNvPr id="75" name="Freeform 13"/>
              <p:cNvSpPr>
                <a:spLocks/>
              </p:cNvSpPr>
              <p:nvPr/>
            </p:nvSpPr>
            <p:spPr bwMode="auto">
              <a:xfrm>
                <a:off x="1849" y="2249"/>
                <a:ext cx="869" cy="1384"/>
              </a:xfrm>
              <a:custGeom>
                <a:avLst/>
                <a:gdLst>
                  <a:gd name="T0" fmla="*/ 184 w 869"/>
                  <a:gd name="T1" fmla="*/ 654 h 1384"/>
                  <a:gd name="T2" fmla="*/ 278 w 869"/>
                  <a:gd name="T3" fmla="*/ 668 h 1384"/>
                  <a:gd name="T4" fmla="*/ 326 w 869"/>
                  <a:gd name="T5" fmla="*/ 724 h 1384"/>
                  <a:gd name="T6" fmla="*/ 326 w 869"/>
                  <a:gd name="T7" fmla="*/ 783 h 1384"/>
                  <a:gd name="T8" fmla="*/ 268 w 869"/>
                  <a:gd name="T9" fmla="*/ 847 h 1384"/>
                  <a:gd name="T10" fmla="*/ 187 w 869"/>
                  <a:gd name="T11" fmla="*/ 849 h 1384"/>
                  <a:gd name="T12" fmla="*/ 125 w 869"/>
                  <a:gd name="T13" fmla="*/ 805 h 1384"/>
                  <a:gd name="T14" fmla="*/ 61 w 869"/>
                  <a:gd name="T15" fmla="*/ 786 h 1384"/>
                  <a:gd name="T16" fmla="*/ 16 w 869"/>
                  <a:gd name="T17" fmla="*/ 820 h 1384"/>
                  <a:gd name="T18" fmla="*/ 0 w 869"/>
                  <a:gd name="T19" fmla="*/ 998 h 1384"/>
                  <a:gd name="T20" fmla="*/ 39 w 869"/>
                  <a:gd name="T21" fmla="*/ 1078 h 1384"/>
                  <a:gd name="T22" fmla="*/ 268 w 869"/>
                  <a:gd name="T23" fmla="*/ 1067 h 1384"/>
                  <a:gd name="T24" fmla="*/ 382 w 869"/>
                  <a:gd name="T25" fmla="*/ 1104 h 1384"/>
                  <a:gd name="T26" fmla="*/ 406 w 869"/>
                  <a:gd name="T27" fmla="*/ 1158 h 1384"/>
                  <a:gd name="T28" fmla="*/ 368 w 869"/>
                  <a:gd name="T29" fmla="*/ 1214 h 1384"/>
                  <a:gd name="T30" fmla="*/ 353 w 869"/>
                  <a:gd name="T31" fmla="*/ 1300 h 1384"/>
                  <a:gd name="T32" fmla="*/ 404 w 869"/>
                  <a:gd name="T33" fmla="*/ 1370 h 1384"/>
                  <a:gd name="T34" fmla="*/ 460 w 869"/>
                  <a:gd name="T35" fmla="*/ 1384 h 1384"/>
                  <a:gd name="T36" fmla="*/ 557 w 869"/>
                  <a:gd name="T37" fmla="*/ 1354 h 1384"/>
                  <a:gd name="T38" fmla="*/ 594 w 869"/>
                  <a:gd name="T39" fmla="*/ 1277 h 1384"/>
                  <a:gd name="T40" fmla="*/ 548 w 869"/>
                  <a:gd name="T41" fmla="*/ 1197 h 1384"/>
                  <a:gd name="T42" fmla="*/ 526 w 869"/>
                  <a:gd name="T43" fmla="*/ 1120 h 1384"/>
                  <a:gd name="T44" fmla="*/ 557 w 869"/>
                  <a:gd name="T45" fmla="*/ 1061 h 1384"/>
                  <a:gd name="T46" fmla="*/ 646 w 869"/>
                  <a:gd name="T47" fmla="*/ 1056 h 1384"/>
                  <a:gd name="T48" fmla="*/ 849 w 869"/>
                  <a:gd name="T49" fmla="*/ 1054 h 1384"/>
                  <a:gd name="T50" fmla="*/ 869 w 869"/>
                  <a:gd name="T51" fmla="*/ 942 h 1384"/>
                  <a:gd name="T52" fmla="*/ 858 w 869"/>
                  <a:gd name="T53" fmla="*/ 833 h 1384"/>
                  <a:gd name="T54" fmla="*/ 829 w 869"/>
                  <a:gd name="T55" fmla="*/ 768 h 1384"/>
                  <a:gd name="T56" fmla="*/ 779 w 869"/>
                  <a:gd name="T57" fmla="*/ 755 h 1384"/>
                  <a:gd name="T58" fmla="*/ 684 w 869"/>
                  <a:gd name="T59" fmla="*/ 780 h 1384"/>
                  <a:gd name="T60" fmla="*/ 623 w 869"/>
                  <a:gd name="T61" fmla="*/ 776 h 1384"/>
                  <a:gd name="T62" fmla="*/ 571 w 869"/>
                  <a:gd name="T63" fmla="*/ 733 h 1384"/>
                  <a:gd name="T64" fmla="*/ 564 w 869"/>
                  <a:gd name="T65" fmla="*/ 661 h 1384"/>
                  <a:gd name="T66" fmla="*/ 616 w 869"/>
                  <a:gd name="T67" fmla="*/ 605 h 1384"/>
                  <a:gd name="T68" fmla="*/ 670 w 869"/>
                  <a:gd name="T69" fmla="*/ 597 h 1384"/>
                  <a:gd name="T70" fmla="*/ 763 w 869"/>
                  <a:gd name="T71" fmla="*/ 639 h 1384"/>
                  <a:gd name="T72" fmla="*/ 820 w 869"/>
                  <a:gd name="T73" fmla="*/ 645 h 1384"/>
                  <a:gd name="T74" fmla="*/ 855 w 869"/>
                  <a:gd name="T75" fmla="*/ 616 h 1384"/>
                  <a:gd name="T76" fmla="*/ 858 w 869"/>
                  <a:gd name="T77" fmla="*/ 492 h 1384"/>
                  <a:gd name="T78" fmla="*/ 842 w 869"/>
                  <a:gd name="T79" fmla="*/ 310 h 1384"/>
                  <a:gd name="T80" fmla="*/ 742 w 869"/>
                  <a:gd name="T81" fmla="*/ 332 h 1384"/>
                  <a:gd name="T82" fmla="*/ 595 w 869"/>
                  <a:gd name="T83" fmla="*/ 329 h 1384"/>
                  <a:gd name="T84" fmla="*/ 500 w 869"/>
                  <a:gd name="T85" fmla="*/ 294 h 1384"/>
                  <a:gd name="T86" fmla="*/ 482 w 869"/>
                  <a:gd name="T87" fmla="*/ 253 h 1384"/>
                  <a:gd name="T88" fmla="*/ 523 w 869"/>
                  <a:gd name="T89" fmla="*/ 196 h 1384"/>
                  <a:gd name="T90" fmla="*/ 565 w 869"/>
                  <a:gd name="T91" fmla="*/ 110 h 1384"/>
                  <a:gd name="T92" fmla="*/ 525 w 869"/>
                  <a:gd name="T93" fmla="*/ 29 h 1384"/>
                  <a:gd name="T94" fmla="*/ 426 w 869"/>
                  <a:gd name="T95" fmla="*/ 0 h 1384"/>
                  <a:gd name="T96" fmla="*/ 337 w 869"/>
                  <a:gd name="T97" fmla="*/ 51 h 1384"/>
                  <a:gd name="T98" fmla="*/ 312 w 869"/>
                  <a:gd name="T99" fmla="*/ 139 h 1384"/>
                  <a:gd name="T100" fmla="*/ 347 w 869"/>
                  <a:gd name="T101" fmla="*/ 192 h 1384"/>
                  <a:gd name="T102" fmla="*/ 380 w 869"/>
                  <a:gd name="T103" fmla="*/ 257 h 1384"/>
                  <a:gd name="T104" fmla="*/ 359 w 869"/>
                  <a:gd name="T105" fmla="*/ 295 h 1384"/>
                  <a:gd name="T106" fmla="*/ 189 w 869"/>
                  <a:gd name="T107" fmla="*/ 307 h 1384"/>
                  <a:gd name="T108" fmla="*/ 23 w 869"/>
                  <a:gd name="T109" fmla="*/ 304 h 1384"/>
                  <a:gd name="T110" fmla="*/ 13 w 869"/>
                  <a:gd name="T111" fmla="*/ 549 h 1384"/>
                  <a:gd name="T112" fmla="*/ 22 w 869"/>
                  <a:gd name="T113" fmla="*/ 676 h 1384"/>
                  <a:gd name="T114" fmla="*/ 74 w 869"/>
                  <a:gd name="T115" fmla="*/ 706 h 1384"/>
                  <a:gd name="T116" fmla="*/ 141 w 869"/>
                  <a:gd name="T117" fmla="*/ 687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384">
                    <a:moveTo>
                      <a:pt x="149" y="676"/>
                    </a:moveTo>
                    <a:lnTo>
                      <a:pt x="154" y="671"/>
                    </a:lnTo>
                    <a:lnTo>
                      <a:pt x="160" y="666"/>
                    </a:lnTo>
                    <a:lnTo>
                      <a:pt x="165" y="661"/>
                    </a:lnTo>
                    <a:lnTo>
                      <a:pt x="171" y="659"/>
                    </a:lnTo>
                    <a:lnTo>
                      <a:pt x="184" y="654"/>
                    </a:lnTo>
                    <a:lnTo>
                      <a:pt x="199" y="651"/>
                    </a:lnTo>
                    <a:lnTo>
                      <a:pt x="216" y="649"/>
                    </a:lnTo>
                    <a:lnTo>
                      <a:pt x="232" y="651"/>
                    </a:lnTo>
                    <a:lnTo>
                      <a:pt x="248" y="655"/>
                    </a:lnTo>
                    <a:lnTo>
                      <a:pt x="264" y="660"/>
                    </a:lnTo>
                    <a:lnTo>
                      <a:pt x="278" y="668"/>
                    </a:lnTo>
                    <a:lnTo>
                      <a:pt x="293" y="678"/>
                    </a:lnTo>
                    <a:lnTo>
                      <a:pt x="305" y="689"/>
                    </a:lnTo>
                    <a:lnTo>
                      <a:pt x="315" y="702"/>
                    </a:lnTo>
                    <a:lnTo>
                      <a:pt x="319" y="709"/>
                    </a:lnTo>
                    <a:lnTo>
                      <a:pt x="324" y="716"/>
                    </a:lnTo>
                    <a:lnTo>
                      <a:pt x="326" y="724"/>
                    </a:lnTo>
                    <a:lnTo>
                      <a:pt x="329" y="732"/>
                    </a:lnTo>
                    <a:lnTo>
                      <a:pt x="331" y="740"/>
                    </a:lnTo>
                    <a:lnTo>
                      <a:pt x="331" y="748"/>
                    </a:lnTo>
                    <a:lnTo>
                      <a:pt x="331" y="758"/>
                    </a:lnTo>
                    <a:lnTo>
                      <a:pt x="331" y="767"/>
                    </a:lnTo>
                    <a:lnTo>
                      <a:pt x="326" y="783"/>
                    </a:lnTo>
                    <a:lnTo>
                      <a:pt x="321" y="799"/>
                    </a:lnTo>
                    <a:lnTo>
                      <a:pt x="313" y="811"/>
                    </a:lnTo>
                    <a:lnTo>
                      <a:pt x="303" y="824"/>
                    </a:lnTo>
                    <a:lnTo>
                      <a:pt x="293" y="833"/>
                    </a:lnTo>
                    <a:lnTo>
                      <a:pt x="281" y="842"/>
                    </a:lnTo>
                    <a:lnTo>
                      <a:pt x="268" y="847"/>
                    </a:lnTo>
                    <a:lnTo>
                      <a:pt x="255" y="852"/>
                    </a:lnTo>
                    <a:lnTo>
                      <a:pt x="242" y="855"/>
                    </a:lnTo>
                    <a:lnTo>
                      <a:pt x="227" y="855"/>
                    </a:lnTo>
                    <a:lnTo>
                      <a:pt x="214" y="855"/>
                    </a:lnTo>
                    <a:lnTo>
                      <a:pt x="200" y="852"/>
                    </a:lnTo>
                    <a:lnTo>
                      <a:pt x="187" y="849"/>
                    </a:lnTo>
                    <a:lnTo>
                      <a:pt x="176" y="844"/>
                    </a:lnTo>
                    <a:lnTo>
                      <a:pt x="164" y="837"/>
                    </a:lnTo>
                    <a:lnTo>
                      <a:pt x="155" y="829"/>
                    </a:lnTo>
                    <a:lnTo>
                      <a:pt x="146" y="820"/>
                    </a:lnTo>
                    <a:lnTo>
                      <a:pt x="136" y="811"/>
                    </a:lnTo>
                    <a:lnTo>
                      <a:pt x="125" y="805"/>
                    </a:lnTo>
                    <a:lnTo>
                      <a:pt x="114" y="799"/>
                    </a:lnTo>
                    <a:lnTo>
                      <a:pt x="104" y="794"/>
                    </a:lnTo>
                    <a:lnTo>
                      <a:pt x="92" y="790"/>
                    </a:lnTo>
                    <a:lnTo>
                      <a:pt x="82" y="787"/>
                    </a:lnTo>
                    <a:lnTo>
                      <a:pt x="71" y="786"/>
                    </a:lnTo>
                    <a:lnTo>
                      <a:pt x="61" y="786"/>
                    </a:lnTo>
                    <a:lnTo>
                      <a:pt x="51" y="787"/>
                    </a:lnTo>
                    <a:lnTo>
                      <a:pt x="42" y="792"/>
                    </a:lnTo>
                    <a:lnTo>
                      <a:pt x="34" y="795"/>
                    </a:lnTo>
                    <a:lnTo>
                      <a:pt x="26" y="802"/>
                    </a:lnTo>
                    <a:lnTo>
                      <a:pt x="20" y="810"/>
                    </a:lnTo>
                    <a:lnTo>
                      <a:pt x="16" y="820"/>
                    </a:lnTo>
                    <a:lnTo>
                      <a:pt x="13" y="832"/>
                    </a:lnTo>
                    <a:lnTo>
                      <a:pt x="9" y="861"/>
                    </a:lnTo>
                    <a:lnTo>
                      <a:pt x="4" y="893"/>
                    </a:lnTo>
                    <a:lnTo>
                      <a:pt x="1" y="928"/>
                    </a:lnTo>
                    <a:lnTo>
                      <a:pt x="0" y="963"/>
                    </a:lnTo>
                    <a:lnTo>
                      <a:pt x="0" y="998"/>
                    </a:lnTo>
                    <a:lnTo>
                      <a:pt x="1" y="1030"/>
                    </a:lnTo>
                    <a:lnTo>
                      <a:pt x="3" y="1046"/>
                    </a:lnTo>
                    <a:lnTo>
                      <a:pt x="6" y="1059"/>
                    </a:lnTo>
                    <a:lnTo>
                      <a:pt x="9" y="1071"/>
                    </a:lnTo>
                    <a:lnTo>
                      <a:pt x="13" y="1082"/>
                    </a:lnTo>
                    <a:lnTo>
                      <a:pt x="39" y="1078"/>
                    </a:lnTo>
                    <a:lnTo>
                      <a:pt x="74" y="1073"/>
                    </a:lnTo>
                    <a:lnTo>
                      <a:pt x="114" y="1070"/>
                    </a:lnTo>
                    <a:lnTo>
                      <a:pt x="155" y="1067"/>
                    </a:lnTo>
                    <a:lnTo>
                      <a:pt x="198" y="1066"/>
                    </a:lnTo>
                    <a:lnTo>
                      <a:pt x="235" y="1066"/>
                    </a:lnTo>
                    <a:lnTo>
                      <a:pt x="268" y="1067"/>
                    </a:lnTo>
                    <a:lnTo>
                      <a:pt x="293" y="1070"/>
                    </a:lnTo>
                    <a:lnTo>
                      <a:pt x="316" y="1076"/>
                    </a:lnTo>
                    <a:lnTo>
                      <a:pt x="337" y="1080"/>
                    </a:lnTo>
                    <a:lnTo>
                      <a:pt x="355" y="1087"/>
                    </a:lnTo>
                    <a:lnTo>
                      <a:pt x="371" y="1096"/>
                    </a:lnTo>
                    <a:lnTo>
                      <a:pt x="382" y="1104"/>
                    </a:lnTo>
                    <a:lnTo>
                      <a:pt x="391" y="1112"/>
                    </a:lnTo>
                    <a:lnTo>
                      <a:pt x="398" y="1121"/>
                    </a:lnTo>
                    <a:lnTo>
                      <a:pt x="404" y="1130"/>
                    </a:lnTo>
                    <a:lnTo>
                      <a:pt x="406" y="1139"/>
                    </a:lnTo>
                    <a:lnTo>
                      <a:pt x="407" y="1148"/>
                    </a:lnTo>
                    <a:lnTo>
                      <a:pt x="406" y="1158"/>
                    </a:lnTo>
                    <a:lnTo>
                      <a:pt x="403" y="1167"/>
                    </a:lnTo>
                    <a:lnTo>
                      <a:pt x="398" y="1177"/>
                    </a:lnTo>
                    <a:lnTo>
                      <a:pt x="393" y="1186"/>
                    </a:lnTo>
                    <a:lnTo>
                      <a:pt x="385" y="1195"/>
                    </a:lnTo>
                    <a:lnTo>
                      <a:pt x="377" y="1202"/>
                    </a:lnTo>
                    <a:lnTo>
                      <a:pt x="368" y="1214"/>
                    </a:lnTo>
                    <a:lnTo>
                      <a:pt x="361" y="1226"/>
                    </a:lnTo>
                    <a:lnTo>
                      <a:pt x="355" y="1239"/>
                    </a:lnTo>
                    <a:lnTo>
                      <a:pt x="351" y="1254"/>
                    </a:lnTo>
                    <a:lnTo>
                      <a:pt x="350" y="1269"/>
                    </a:lnTo>
                    <a:lnTo>
                      <a:pt x="350" y="1285"/>
                    </a:lnTo>
                    <a:lnTo>
                      <a:pt x="353" y="1300"/>
                    </a:lnTo>
                    <a:lnTo>
                      <a:pt x="358" y="1315"/>
                    </a:lnTo>
                    <a:lnTo>
                      <a:pt x="364" y="1330"/>
                    </a:lnTo>
                    <a:lnTo>
                      <a:pt x="374" y="1343"/>
                    </a:lnTo>
                    <a:lnTo>
                      <a:pt x="384" y="1354"/>
                    </a:lnTo>
                    <a:lnTo>
                      <a:pt x="397" y="1365"/>
                    </a:lnTo>
                    <a:lnTo>
                      <a:pt x="404" y="1370"/>
                    </a:lnTo>
                    <a:lnTo>
                      <a:pt x="413" y="1374"/>
                    </a:lnTo>
                    <a:lnTo>
                      <a:pt x="420" y="1377"/>
                    </a:lnTo>
                    <a:lnTo>
                      <a:pt x="429" y="1380"/>
                    </a:lnTo>
                    <a:lnTo>
                      <a:pt x="439" y="1383"/>
                    </a:lnTo>
                    <a:lnTo>
                      <a:pt x="448" y="1384"/>
                    </a:lnTo>
                    <a:lnTo>
                      <a:pt x="460" y="1384"/>
                    </a:lnTo>
                    <a:lnTo>
                      <a:pt x="471" y="1384"/>
                    </a:lnTo>
                    <a:lnTo>
                      <a:pt x="490" y="1383"/>
                    </a:lnTo>
                    <a:lnTo>
                      <a:pt x="511" y="1378"/>
                    </a:lnTo>
                    <a:lnTo>
                      <a:pt x="529" y="1371"/>
                    </a:lnTo>
                    <a:lnTo>
                      <a:pt x="543" y="1364"/>
                    </a:lnTo>
                    <a:lnTo>
                      <a:pt x="557" y="1354"/>
                    </a:lnTo>
                    <a:lnTo>
                      <a:pt x="568" y="1343"/>
                    </a:lnTo>
                    <a:lnTo>
                      <a:pt x="579" y="1331"/>
                    </a:lnTo>
                    <a:lnTo>
                      <a:pt x="584" y="1319"/>
                    </a:lnTo>
                    <a:lnTo>
                      <a:pt x="590" y="1305"/>
                    </a:lnTo>
                    <a:lnTo>
                      <a:pt x="592" y="1290"/>
                    </a:lnTo>
                    <a:lnTo>
                      <a:pt x="594" y="1277"/>
                    </a:lnTo>
                    <a:lnTo>
                      <a:pt x="590" y="1262"/>
                    </a:lnTo>
                    <a:lnTo>
                      <a:pt x="586" y="1249"/>
                    </a:lnTo>
                    <a:lnTo>
                      <a:pt x="579" y="1233"/>
                    </a:lnTo>
                    <a:lnTo>
                      <a:pt x="570" y="1220"/>
                    </a:lnTo>
                    <a:lnTo>
                      <a:pt x="558" y="1208"/>
                    </a:lnTo>
                    <a:lnTo>
                      <a:pt x="548" y="1197"/>
                    </a:lnTo>
                    <a:lnTo>
                      <a:pt x="539" y="1185"/>
                    </a:lnTo>
                    <a:lnTo>
                      <a:pt x="533" y="1171"/>
                    </a:lnTo>
                    <a:lnTo>
                      <a:pt x="529" y="1159"/>
                    </a:lnTo>
                    <a:lnTo>
                      <a:pt x="526" y="1146"/>
                    </a:lnTo>
                    <a:lnTo>
                      <a:pt x="526" y="1132"/>
                    </a:lnTo>
                    <a:lnTo>
                      <a:pt x="526" y="1120"/>
                    </a:lnTo>
                    <a:lnTo>
                      <a:pt x="529" y="1108"/>
                    </a:lnTo>
                    <a:lnTo>
                      <a:pt x="532" y="1096"/>
                    </a:lnTo>
                    <a:lnTo>
                      <a:pt x="536" y="1085"/>
                    </a:lnTo>
                    <a:lnTo>
                      <a:pt x="542" y="1076"/>
                    </a:lnTo>
                    <a:lnTo>
                      <a:pt x="549" y="1067"/>
                    </a:lnTo>
                    <a:lnTo>
                      <a:pt x="557" y="1061"/>
                    </a:lnTo>
                    <a:lnTo>
                      <a:pt x="565" y="1055"/>
                    </a:lnTo>
                    <a:lnTo>
                      <a:pt x="574" y="1051"/>
                    </a:lnTo>
                    <a:lnTo>
                      <a:pt x="583" y="1049"/>
                    </a:lnTo>
                    <a:lnTo>
                      <a:pt x="597" y="1051"/>
                    </a:lnTo>
                    <a:lnTo>
                      <a:pt x="618" y="1054"/>
                    </a:lnTo>
                    <a:lnTo>
                      <a:pt x="646" y="1056"/>
                    </a:lnTo>
                    <a:lnTo>
                      <a:pt x="678" y="1061"/>
                    </a:lnTo>
                    <a:lnTo>
                      <a:pt x="715" y="1063"/>
                    </a:lnTo>
                    <a:lnTo>
                      <a:pt x="755" y="1066"/>
                    </a:lnTo>
                    <a:lnTo>
                      <a:pt x="797" y="1068"/>
                    </a:lnTo>
                    <a:lnTo>
                      <a:pt x="841" y="1070"/>
                    </a:lnTo>
                    <a:lnTo>
                      <a:pt x="849" y="1054"/>
                    </a:lnTo>
                    <a:lnTo>
                      <a:pt x="854" y="1036"/>
                    </a:lnTo>
                    <a:lnTo>
                      <a:pt x="860" y="1018"/>
                    </a:lnTo>
                    <a:lnTo>
                      <a:pt x="863" y="999"/>
                    </a:lnTo>
                    <a:lnTo>
                      <a:pt x="866" y="980"/>
                    </a:lnTo>
                    <a:lnTo>
                      <a:pt x="869" y="961"/>
                    </a:lnTo>
                    <a:lnTo>
                      <a:pt x="869" y="942"/>
                    </a:lnTo>
                    <a:lnTo>
                      <a:pt x="869" y="923"/>
                    </a:lnTo>
                    <a:lnTo>
                      <a:pt x="869" y="904"/>
                    </a:lnTo>
                    <a:lnTo>
                      <a:pt x="868" y="885"/>
                    </a:lnTo>
                    <a:lnTo>
                      <a:pt x="865" y="867"/>
                    </a:lnTo>
                    <a:lnTo>
                      <a:pt x="862" y="849"/>
                    </a:lnTo>
                    <a:lnTo>
                      <a:pt x="858" y="833"/>
                    </a:lnTo>
                    <a:lnTo>
                      <a:pt x="854" y="818"/>
                    </a:lnTo>
                    <a:lnTo>
                      <a:pt x="850" y="805"/>
                    </a:lnTo>
                    <a:lnTo>
                      <a:pt x="846" y="794"/>
                    </a:lnTo>
                    <a:lnTo>
                      <a:pt x="841" y="783"/>
                    </a:lnTo>
                    <a:lnTo>
                      <a:pt x="835" y="775"/>
                    </a:lnTo>
                    <a:lnTo>
                      <a:pt x="829" y="768"/>
                    </a:lnTo>
                    <a:lnTo>
                      <a:pt x="823" y="763"/>
                    </a:lnTo>
                    <a:lnTo>
                      <a:pt x="816" y="759"/>
                    </a:lnTo>
                    <a:lnTo>
                      <a:pt x="810" y="756"/>
                    </a:lnTo>
                    <a:lnTo>
                      <a:pt x="803" y="755"/>
                    </a:lnTo>
                    <a:lnTo>
                      <a:pt x="796" y="754"/>
                    </a:lnTo>
                    <a:lnTo>
                      <a:pt x="779" y="755"/>
                    </a:lnTo>
                    <a:lnTo>
                      <a:pt x="761" y="759"/>
                    </a:lnTo>
                    <a:lnTo>
                      <a:pt x="743" y="764"/>
                    </a:lnTo>
                    <a:lnTo>
                      <a:pt x="723" y="771"/>
                    </a:lnTo>
                    <a:lnTo>
                      <a:pt x="709" y="775"/>
                    </a:lnTo>
                    <a:lnTo>
                      <a:pt x="696" y="779"/>
                    </a:lnTo>
                    <a:lnTo>
                      <a:pt x="684" y="780"/>
                    </a:lnTo>
                    <a:lnTo>
                      <a:pt x="672" y="782"/>
                    </a:lnTo>
                    <a:lnTo>
                      <a:pt x="661" y="782"/>
                    </a:lnTo>
                    <a:lnTo>
                      <a:pt x="651" y="782"/>
                    </a:lnTo>
                    <a:lnTo>
                      <a:pt x="642" y="780"/>
                    </a:lnTo>
                    <a:lnTo>
                      <a:pt x="632" y="779"/>
                    </a:lnTo>
                    <a:lnTo>
                      <a:pt x="623" y="776"/>
                    </a:lnTo>
                    <a:lnTo>
                      <a:pt x="616" y="774"/>
                    </a:lnTo>
                    <a:lnTo>
                      <a:pt x="608" y="770"/>
                    </a:lnTo>
                    <a:lnTo>
                      <a:pt x="600" y="766"/>
                    </a:lnTo>
                    <a:lnTo>
                      <a:pt x="589" y="756"/>
                    </a:lnTo>
                    <a:lnTo>
                      <a:pt x="579" y="745"/>
                    </a:lnTo>
                    <a:lnTo>
                      <a:pt x="571" y="733"/>
                    </a:lnTo>
                    <a:lnTo>
                      <a:pt x="565" y="721"/>
                    </a:lnTo>
                    <a:lnTo>
                      <a:pt x="562" y="708"/>
                    </a:lnTo>
                    <a:lnTo>
                      <a:pt x="560" y="695"/>
                    </a:lnTo>
                    <a:lnTo>
                      <a:pt x="560" y="683"/>
                    </a:lnTo>
                    <a:lnTo>
                      <a:pt x="561" y="671"/>
                    </a:lnTo>
                    <a:lnTo>
                      <a:pt x="564" y="661"/>
                    </a:lnTo>
                    <a:lnTo>
                      <a:pt x="568" y="652"/>
                    </a:lnTo>
                    <a:lnTo>
                      <a:pt x="578" y="639"/>
                    </a:lnTo>
                    <a:lnTo>
                      <a:pt x="587" y="628"/>
                    </a:lnTo>
                    <a:lnTo>
                      <a:pt x="597" y="618"/>
                    </a:lnTo>
                    <a:lnTo>
                      <a:pt x="607" y="610"/>
                    </a:lnTo>
                    <a:lnTo>
                      <a:pt x="616" y="605"/>
                    </a:lnTo>
                    <a:lnTo>
                      <a:pt x="624" y="601"/>
                    </a:lnTo>
                    <a:lnTo>
                      <a:pt x="634" y="597"/>
                    </a:lnTo>
                    <a:lnTo>
                      <a:pt x="643" y="595"/>
                    </a:lnTo>
                    <a:lnTo>
                      <a:pt x="652" y="594"/>
                    </a:lnTo>
                    <a:lnTo>
                      <a:pt x="661" y="595"/>
                    </a:lnTo>
                    <a:lnTo>
                      <a:pt x="670" y="597"/>
                    </a:lnTo>
                    <a:lnTo>
                      <a:pt x="678" y="598"/>
                    </a:lnTo>
                    <a:lnTo>
                      <a:pt x="696" y="605"/>
                    </a:lnTo>
                    <a:lnTo>
                      <a:pt x="713" y="613"/>
                    </a:lnTo>
                    <a:lnTo>
                      <a:pt x="729" y="621"/>
                    </a:lnTo>
                    <a:lnTo>
                      <a:pt x="747" y="630"/>
                    </a:lnTo>
                    <a:lnTo>
                      <a:pt x="763" y="639"/>
                    </a:lnTo>
                    <a:lnTo>
                      <a:pt x="781" y="644"/>
                    </a:lnTo>
                    <a:lnTo>
                      <a:pt x="788" y="646"/>
                    </a:lnTo>
                    <a:lnTo>
                      <a:pt x="797" y="648"/>
                    </a:lnTo>
                    <a:lnTo>
                      <a:pt x="804" y="648"/>
                    </a:lnTo>
                    <a:lnTo>
                      <a:pt x="813" y="646"/>
                    </a:lnTo>
                    <a:lnTo>
                      <a:pt x="820" y="645"/>
                    </a:lnTo>
                    <a:lnTo>
                      <a:pt x="829" y="642"/>
                    </a:lnTo>
                    <a:lnTo>
                      <a:pt x="838" y="637"/>
                    </a:lnTo>
                    <a:lnTo>
                      <a:pt x="846" y="632"/>
                    </a:lnTo>
                    <a:lnTo>
                      <a:pt x="850" y="628"/>
                    </a:lnTo>
                    <a:lnTo>
                      <a:pt x="852" y="623"/>
                    </a:lnTo>
                    <a:lnTo>
                      <a:pt x="855" y="616"/>
                    </a:lnTo>
                    <a:lnTo>
                      <a:pt x="858" y="608"/>
                    </a:lnTo>
                    <a:lnTo>
                      <a:pt x="862" y="590"/>
                    </a:lnTo>
                    <a:lnTo>
                      <a:pt x="862" y="568"/>
                    </a:lnTo>
                    <a:lnTo>
                      <a:pt x="862" y="545"/>
                    </a:lnTo>
                    <a:lnTo>
                      <a:pt x="860" y="520"/>
                    </a:lnTo>
                    <a:lnTo>
                      <a:pt x="858" y="492"/>
                    </a:lnTo>
                    <a:lnTo>
                      <a:pt x="855" y="466"/>
                    </a:lnTo>
                    <a:lnTo>
                      <a:pt x="850" y="411"/>
                    </a:lnTo>
                    <a:lnTo>
                      <a:pt x="844" y="363"/>
                    </a:lnTo>
                    <a:lnTo>
                      <a:pt x="842" y="342"/>
                    </a:lnTo>
                    <a:lnTo>
                      <a:pt x="842" y="325"/>
                    </a:lnTo>
                    <a:lnTo>
                      <a:pt x="842" y="310"/>
                    </a:lnTo>
                    <a:lnTo>
                      <a:pt x="846" y="301"/>
                    </a:lnTo>
                    <a:lnTo>
                      <a:pt x="829" y="310"/>
                    </a:lnTo>
                    <a:lnTo>
                      <a:pt x="809" y="318"/>
                    </a:lnTo>
                    <a:lnTo>
                      <a:pt x="788" y="323"/>
                    </a:lnTo>
                    <a:lnTo>
                      <a:pt x="765" y="329"/>
                    </a:lnTo>
                    <a:lnTo>
                      <a:pt x="742" y="332"/>
                    </a:lnTo>
                    <a:lnTo>
                      <a:pt x="716" y="334"/>
                    </a:lnTo>
                    <a:lnTo>
                      <a:pt x="691" y="336"/>
                    </a:lnTo>
                    <a:lnTo>
                      <a:pt x="667" y="336"/>
                    </a:lnTo>
                    <a:lnTo>
                      <a:pt x="642" y="334"/>
                    </a:lnTo>
                    <a:lnTo>
                      <a:pt x="616" y="332"/>
                    </a:lnTo>
                    <a:lnTo>
                      <a:pt x="595" y="329"/>
                    </a:lnTo>
                    <a:lnTo>
                      <a:pt x="573" y="325"/>
                    </a:lnTo>
                    <a:lnTo>
                      <a:pt x="552" y="320"/>
                    </a:lnTo>
                    <a:lnTo>
                      <a:pt x="536" y="314"/>
                    </a:lnTo>
                    <a:lnTo>
                      <a:pt x="522" y="307"/>
                    </a:lnTo>
                    <a:lnTo>
                      <a:pt x="510" y="301"/>
                    </a:lnTo>
                    <a:lnTo>
                      <a:pt x="500" y="294"/>
                    </a:lnTo>
                    <a:lnTo>
                      <a:pt x="492" y="287"/>
                    </a:lnTo>
                    <a:lnTo>
                      <a:pt x="488" y="280"/>
                    </a:lnTo>
                    <a:lnTo>
                      <a:pt x="484" y="273"/>
                    </a:lnTo>
                    <a:lnTo>
                      <a:pt x="482" y="267"/>
                    </a:lnTo>
                    <a:lnTo>
                      <a:pt x="481" y="260"/>
                    </a:lnTo>
                    <a:lnTo>
                      <a:pt x="482" y="253"/>
                    </a:lnTo>
                    <a:lnTo>
                      <a:pt x="485" y="246"/>
                    </a:lnTo>
                    <a:lnTo>
                      <a:pt x="488" y="238"/>
                    </a:lnTo>
                    <a:lnTo>
                      <a:pt x="492" y="230"/>
                    </a:lnTo>
                    <a:lnTo>
                      <a:pt x="498" y="222"/>
                    </a:lnTo>
                    <a:lnTo>
                      <a:pt x="506" y="214"/>
                    </a:lnTo>
                    <a:lnTo>
                      <a:pt x="523" y="196"/>
                    </a:lnTo>
                    <a:lnTo>
                      <a:pt x="542" y="176"/>
                    </a:lnTo>
                    <a:lnTo>
                      <a:pt x="552" y="164"/>
                    </a:lnTo>
                    <a:lnTo>
                      <a:pt x="558" y="151"/>
                    </a:lnTo>
                    <a:lnTo>
                      <a:pt x="562" y="138"/>
                    </a:lnTo>
                    <a:lnTo>
                      <a:pt x="565" y="125"/>
                    </a:lnTo>
                    <a:lnTo>
                      <a:pt x="565" y="110"/>
                    </a:lnTo>
                    <a:lnTo>
                      <a:pt x="564" y="95"/>
                    </a:lnTo>
                    <a:lnTo>
                      <a:pt x="560" y="80"/>
                    </a:lnTo>
                    <a:lnTo>
                      <a:pt x="554" y="67"/>
                    </a:lnTo>
                    <a:lnTo>
                      <a:pt x="545" y="53"/>
                    </a:lnTo>
                    <a:lnTo>
                      <a:pt x="536" y="39"/>
                    </a:lnTo>
                    <a:lnTo>
                      <a:pt x="525" y="29"/>
                    </a:lnTo>
                    <a:lnTo>
                      <a:pt x="511" y="19"/>
                    </a:lnTo>
                    <a:lnTo>
                      <a:pt x="497" y="11"/>
                    </a:lnTo>
                    <a:lnTo>
                      <a:pt x="481" y="4"/>
                    </a:lnTo>
                    <a:lnTo>
                      <a:pt x="463" y="1"/>
                    </a:lnTo>
                    <a:lnTo>
                      <a:pt x="444" y="0"/>
                    </a:lnTo>
                    <a:lnTo>
                      <a:pt x="426" y="0"/>
                    </a:lnTo>
                    <a:lnTo>
                      <a:pt x="409" y="4"/>
                    </a:lnTo>
                    <a:lnTo>
                      <a:pt x="393" y="11"/>
                    </a:lnTo>
                    <a:lnTo>
                      <a:pt x="377" y="18"/>
                    </a:lnTo>
                    <a:lnTo>
                      <a:pt x="361" y="29"/>
                    </a:lnTo>
                    <a:lnTo>
                      <a:pt x="348" y="39"/>
                    </a:lnTo>
                    <a:lnTo>
                      <a:pt x="337" y="51"/>
                    </a:lnTo>
                    <a:lnTo>
                      <a:pt x="328" y="65"/>
                    </a:lnTo>
                    <a:lnTo>
                      <a:pt x="321" y="79"/>
                    </a:lnTo>
                    <a:lnTo>
                      <a:pt x="315" y="94"/>
                    </a:lnTo>
                    <a:lnTo>
                      <a:pt x="312" y="108"/>
                    </a:lnTo>
                    <a:lnTo>
                      <a:pt x="310" y="125"/>
                    </a:lnTo>
                    <a:lnTo>
                      <a:pt x="312" y="139"/>
                    </a:lnTo>
                    <a:lnTo>
                      <a:pt x="316" y="153"/>
                    </a:lnTo>
                    <a:lnTo>
                      <a:pt x="321" y="161"/>
                    </a:lnTo>
                    <a:lnTo>
                      <a:pt x="326" y="168"/>
                    </a:lnTo>
                    <a:lnTo>
                      <a:pt x="329" y="175"/>
                    </a:lnTo>
                    <a:lnTo>
                      <a:pt x="335" y="180"/>
                    </a:lnTo>
                    <a:lnTo>
                      <a:pt x="347" y="192"/>
                    </a:lnTo>
                    <a:lnTo>
                      <a:pt x="358" y="204"/>
                    </a:lnTo>
                    <a:lnTo>
                      <a:pt x="364" y="217"/>
                    </a:lnTo>
                    <a:lnTo>
                      <a:pt x="372" y="227"/>
                    </a:lnTo>
                    <a:lnTo>
                      <a:pt x="377" y="238"/>
                    </a:lnTo>
                    <a:lnTo>
                      <a:pt x="380" y="248"/>
                    </a:lnTo>
                    <a:lnTo>
                      <a:pt x="380" y="257"/>
                    </a:lnTo>
                    <a:lnTo>
                      <a:pt x="380" y="265"/>
                    </a:lnTo>
                    <a:lnTo>
                      <a:pt x="380" y="273"/>
                    </a:lnTo>
                    <a:lnTo>
                      <a:pt x="377" y="280"/>
                    </a:lnTo>
                    <a:lnTo>
                      <a:pt x="372" y="287"/>
                    </a:lnTo>
                    <a:lnTo>
                      <a:pt x="366" y="291"/>
                    </a:lnTo>
                    <a:lnTo>
                      <a:pt x="359" y="295"/>
                    </a:lnTo>
                    <a:lnTo>
                      <a:pt x="350" y="299"/>
                    </a:lnTo>
                    <a:lnTo>
                      <a:pt x="340" y="301"/>
                    </a:lnTo>
                    <a:lnTo>
                      <a:pt x="328" y="301"/>
                    </a:lnTo>
                    <a:lnTo>
                      <a:pt x="283" y="302"/>
                    </a:lnTo>
                    <a:lnTo>
                      <a:pt x="235" y="304"/>
                    </a:lnTo>
                    <a:lnTo>
                      <a:pt x="189" y="307"/>
                    </a:lnTo>
                    <a:lnTo>
                      <a:pt x="144" y="310"/>
                    </a:lnTo>
                    <a:lnTo>
                      <a:pt x="103" y="311"/>
                    </a:lnTo>
                    <a:lnTo>
                      <a:pt x="66" y="311"/>
                    </a:lnTo>
                    <a:lnTo>
                      <a:pt x="50" y="310"/>
                    </a:lnTo>
                    <a:lnTo>
                      <a:pt x="35" y="308"/>
                    </a:lnTo>
                    <a:lnTo>
                      <a:pt x="23" y="304"/>
                    </a:lnTo>
                    <a:lnTo>
                      <a:pt x="13" y="301"/>
                    </a:lnTo>
                    <a:lnTo>
                      <a:pt x="13" y="339"/>
                    </a:lnTo>
                    <a:lnTo>
                      <a:pt x="13" y="388"/>
                    </a:lnTo>
                    <a:lnTo>
                      <a:pt x="13" y="441"/>
                    </a:lnTo>
                    <a:lnTo>
                      <a:pt x="13" y="497"/>
                    </a:lnTo>
                    <a:lnTo>
                      <a:pt x="13" y="549"/>
                    </a:lnTo>
                    <a:lnTo>
                      <a:pt x="13" y="597"/>
                    </a:lnTo>
                    <a:lnTo>
                      <a:pt x="13" y="633"/>
                    </a:lnTo>
                    <a:lnTo>
                      <a:pt x="13" y="656"/>
                    </a:lnTo>
                    <a:lnTo>
                      <a:pt x="15" y="663"/>
                    </a:lnTo>
                    <a:lnTo>
                      <a:pt x="17" y="670"/>
                    </a:lnTo>
                    <a:lnTo>
                      <a:pt x="22" y="676"/>
                    </a:lnTo>
                    <a:lnTo>
                      <a:pt x="28" y="683"/>
                    </a:lnTo>
                    <a:lnTo>
                      <a:pt x="35" y="690"/>
                    </a:lnTo>
                    <a:lnTo>
                      <a:pt x="44" y="695"/>
                    </a:lnTo>
                    <a:lnTo>
                      <a:pt x="54" y="699"/>
                    </a:lnTo>
                    <a:lnTo>
                      <a:pt x="64" y="704"/>
                    </a:lnTo>
                    <a:lnTo>
                      <a:pt x="74" y="706"/>
                    </a:lnTo>
                    <a:lnTo>
                      <a:pt x="87" y="708"/>
                    </a:lnTo>
                    <a:lnTo>
                      <a:pt x="98" y="706"/>
                    </a:lnTo>
                    <a:lnTo>
                      <a:pt x="108" y="705"/>
                    </a:lnTo>
                    <a:lnTo>
                      <a:pt x="120" y="701"/>
                    </a:lnTo>
                    <a:lnTo>
                      <a:pt x="130" y="695"/>
                    </a:lnTo>
                    <a:lnTo>
                      <a:pt x="141" y="687"/>
                    </a:lnTo>
                    <a:lnTo>
                      <a:pt x="149" y="676"/>
                    </a:lnTo>
                    <a:close/>
                  </a:path>
                </a:pathLst>
              </a:custGeom>
              <a:solidFill>
                <a:srgbClr val="D8EB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z="2400">
                  <a:solidFill>
                    <a:srgbClr val="000000"/>
                  </a:solidFill>
                </a:endParaRPr>
              </a:p>
            </p:txBody>
          </p:sp>
          <p:sp>
            <p:nvSpPr>
              <p:cNvPr id="76" name="Freeform 14"/>
              <p:cNvSpPr>
                <a:spLocks/>
              </p:cNvSpPr>
              <p:nvPr/>
            </p:nvSpPr>
            <p:spPr bwMode="auto">
              <a:xfrm>
                <a:off x="1849" y="2249"/>
                <a:ext cx="869" cy="1384"/>
              </a:xfrm>
              <a:custGeom>
                <a:avLst/>
                <a:gdLst>
                  <a:gd name="T0" fmla="*/ 184 w 869"/>
                  <a:gd name="T1" fmla="*/ 654 h 1384"/>
                  <a:gd name="T2" fmla="*/ 278 w 869"/>
                  <a:gd name="T3" fmla="*/ 668 h 1384"/>
                  <a:gd name="T4" fmla="*/ 326 w 869"/>
                  <a:gd name="T5" fmla="*/ 724 h 1384"/>
                  <a:gd name="T6" fmla="*/ 326 w 869"/>
                  <a:gd name="T7" fmla="*/ 783 h 1384"/>
                  <a:gd name="T8" fmla="*/ 268 w 869"/>
                  <a:gd name="T9" fmla="*/ 847 h 1384"/>
                  <a:gd name="T10" fmla="*/ 187 w 869"/>
                  <a:gd name="T11" fmla="*/ 849 h 1384"/>
                  <a:gd name="T12" fmla="*/ 125 w 869"/>
                  <a:gd name="T13" fmla="*/ 805 h 1384"/>
                  <a:gd name="T14" fmla="*/ 61 w 869"/>
                  <a:gd name="T15" fmla="*/ 786 h 1384"/>
                  <a:gd name="T16" fmla="*/ 16 w 869"/>
                  <a:gd name="T17" fmla="*/ 820 h 1384"/>
                  <a:gd name="T18" fmla="*/ 0 w 869"/>
                  <a:gd name="T19" fmla="*/ 998 h 1384"/>
                  <a:gd name="T20" fmla="*/ 39 w 869"/>
                  <a:gd name="T21" fmla="*/ 1078 h 1384"/>
                  <a:gd name="T22" fmla="*/ 268 w 869"/>
                  <a:gd name="T23" fmla="*/ 1067 h 1384"/>
                  <a:gd name="T24" fmla="*/ 382 w 869"/>
                  <a:gd name="T25" fmla="*/ 1104 h 1384"/>
                  <a:gd name="T26" fmla="*/ 406 w 869"/>
                  <a:gd name="T27" fmla="*/ 1158 h 1384"/>
                  <a:gd name="T28" fmla="*/ 368 w 869"/>
                  <a:gd name="T29" fmla="*/ 1214 h 1384"/>
                  <a:gd name="T30" fmla="*/ 353 w 869"/>
                  <a:gd name="T31" fmla="*/ 1300 h 1384"/>
                  <a:gd name="T32" fmla="*/ 404 w 869"/>
                  <a:gd name="T33" fmla="*/ 1370 h 1384"/>
                  <a:gd name="T34" fmla="*/ 460 w 869"/>
                  <a:gd name="T35" fmla="*/ 1384 h 1384"/>
                  <a:gd name="T36" fmla="*/ 557 w 869"/>
                  <a:gd name="T37" fmla="*/ 1354 h 1384"/>
                  <a:gd name="T38" fmla="*/ 594 w 869"/>
                  <a:gd name="T39" fmla="*/ 1277 h 1384"/>
                  <a:gd name="T40" fmla="*/ 548 w 869"/>
                  <a:gd name="T41" fmla="*/ 1197 h 1384"/>
                  <a:gd name="T42" fmla="*/ 526 w 869"/>
                  <a:gd name="T43" fmla="*/ 1120 h 1384"/>
                  <a:gd name="T44" fmla="*/ 557 w 869"/>
                  <a:gd name="T45" fmla="*/ 1061 h 1384"/>
                  <a:gd name="T46" fmla="*/ 646 w 869"/>
                  <a:gd name="T47" fmla="*/ 1056 h 1384"/>
                  <a:gd name="T48" fmla="*/ 849 w 869"/>
                  <a:gd name="T49" fmla="*/ 1054 h 1384"/>
                  <a:gd name="T50" fmla="*/ 869 w 869"/>
                  <a:gd name="T51" fmla="*/ 942 h 1384"/>
                  <a:gd name="T52" fmla="*/ 858 w 869"/>
                  <a:gd name="T53" fmla="*/ 833 h 1384"/>
                  <a:gd name="T54" fmla="*/ 829 w 869"/>
                  <a:gd name="T55" fmla="*/ 768 h 1384"/>
                  <a:gd name="T56" fmla="*/ 779 w 869"/>
                  <a:gd name="T57" fmla="*/ 755 h 1384"/>
                  <a:gd name="T58" fmla="*/ 684 w 869"/>
                  <a:gd name="T59" fmla="*/ 780 h 1384"/>
                  <a:gd name="T60" fmla="*/ 623 w 869"/>
                  <a:gd name="T61" fmla="*/ 776 h 1384"/>
                  <a:gd name="T62" fmla="*/ 571 w 869"/>
                  <a:gd name="T63" fmla="*/ 733 h 1384"/>
                  <a:gd name="T64" fmla="*/ 564 w 869"/>
                  <a:gd name="T65" fmla="*/ 661 h 1384"/>
                  <a:gd name="T66" fmla="*/ 616 w 869"/>
                  <a:gd name="T67" fmla="*/ 605 h 1384"/>
                  <a:gd name="T68" fmla="*/ 670 w 869"/>
                  <a:gd name="T69" fmla="*/ 597 h 1384"/>
                  <a:gd name="T70" fmla="*/ 763 w 869"/>
                  <a:gd name="T71" fmla="*/ 639 h 1384"/>
                  <a:gd name="T72" fmla="*/ 820 w 869"/>
                  <a:gd name="T73" fmla="*/ 645 h 1384"/>
                  <a:gd name="T74" fmla="*/ 855 w 869"/>
                  <a:gd name="T75" fmla="*/ 616 h 1384"/>
                  <a:gd name="T76" fmla="*/ 858 w 869"/>
                  <a:gd name="T77" fmla="*/ 492 h 1384"/>
                  <a:gd name="T78" fmla="*/ 842 w 869"/>
                  <a:gd name="T79" fmla="*/ 310 h 1384"/>
                  <a:gd name="T80" fmla="*/ 742 w 869"/>
                  <a:gd name="T81" fmla="*/ 332 h 1384"/>
                  <a:gd name="T82" fmla="*/ 595 w 869"/>
                  <a:gd name="T83" fmla="*/ 329 h 1384"/>
                  <a:gd name="T84" fmla="*/ 500 w 869"/>
                  <a:gd name="T85" fmla="*/ 294 h 1384"/>
                  <a:gd name="T86" fmla="*/ 482 w 869"/>
                  <a:gd name="T87" fmla="*/ 253 h 1384"/>
                  <a:gd name="T88" fmla="*/ 523 w 869"/>
                  <a:gd name="T89" fmla="*/ 196 h 1384"/>
                  <a:gd name="T90" fmla="*/ 565 w 869"/>
                  <a:gd name="T91" fmla="*/ 110 h 1384"/>
                  <a:gd name="T92" fmla="*/ 525 w 869"/>
                  <a:gd name="T93" fmla="*/ 29 h 1384"/>
                  <a:gd name="T94" fmla="*/ 426 w 869"/>
                  <a:gd name="T95" fmla="*/ 0 h 1384"/>
                  <a:gd name="T96" fmla="*/ 337 w 869"/>
                  <a:gd name="T97" fmla="*/ 51 h 1384"/>
                  <a:gd name="T98" fmla="*/ 312 w 869"/>
                  <a:gd name="T99" fmla="*/ 139 h 1384"/>
                  <a:gd name="T100" fmla="*/ 347 w 869"/>
                  <a:gd name="T101" fmla="*/ 192 h 1384"/>
                  <a:gd name="T102" fmla="*/ 380 w 869"/>
                  <a:gd name="T103" fmla="*/ 257 h 1384"/>
                  <a:gd name="T104" fmla="*/ 359 w 869"/>
                  <a:gd name="T105" fmla="*/ 295 h 1384"/>
                  <a:gd name="T106" fmla="*/ 189 w 869"/>
                  <a:gd name="T107" fmla="*/ 307 h 1384"/>
                  <a:gd name="T108" fmla="*/ 23 w 869"/>
                  <a:gd name="T109" fmla="*/ 304 h 1384"/>
                  <a:gd name="T110" fmla="*/ 13 w 869"/>
                  <a:gd name="T111" fmla="*/ 549 h 1384"/>
                  <a:gd name="T112" fmla="*/ 22 w 869"/>
                  <a:gd name="T113" fmla="*/ 676 h 1384"/>
                  <a:gd name="T114" fmla="*/ 74 w 869"/>
                  <a:gd name="T115" fmla="*/ 706 h 1384"/>
                  <a:gd name="T116" fmla="*/ 141 w 869"/>
                  <a:gd name="T117" fmla="*/ 687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384">
                    <a:moveTo>
                      <a:pt x="149" y="676"/>
                    </a:moveTo>
                    <a:lnTo>
                      <a:pt x="154" y="671"/>
                    </a:lnTo>
                    <a:lnTo>
                      <a:pt x="160" y="666"/>
                    </a:lnTo>
                    <a:lnTo>
                      <a:pt x="165" y="661"/>
                    </a:lnTo>
                    <a:lnTo>
                      <a:pt x="171" y="659"/>
                    </a:lnTo>
                    <a:lnTo>
                      <a:pt x="184" y="654"/>
                    </a:lnTo>
                    <a:lnTo>
                      <a:pt x="199" y="651"/>
                    </a:lnTo>
                    <a:lnTo>
                      <a:pt x="216" y="649"/>
                    </a:lnTo>
                    <a:lnTo>
                      <a:pt x="232" y="651"/>
                    </a:lnTo>
                    <a:lnTo>
                      <a:pt x="248" y="655"/>
                    </a:lnTo>
                    <a:lnTo>
                      <a:pt x="264" y="660"/>
                    </a:lnTo>
                    <a:lnTo>
                      <a:pt x="278" y="668"/>
                    </a:lnTo>
                    <a:lnTo>
                      <a:pt x="293" y="678"/>
                    </a:lnTo>
                    <a:lnTo>
                      <a:pt x="305" y="689"/>
                    </a:lnTo>
                    <a:lnTo>
                      <a:pt x="315" y="702"/>
                    </a:lnTo>
                    <a:lnTo>
                      <a:pt x="319" y="709"/>
                    </a:lnTo>
                    <a:lnTo>
                      <a:pt x="324" y="716"/>
                    </a:lnTo>
                    <a:lnTo>
                      <a:pt x="326" y="724"/>
                    </a:lnTo>
                    <a:lnTo>
                      <a:pt x="329" y="732"/>
                    </a:lnTo>
                    <a:lnTo>
                      <a:pt x="331" y="740"/>
                    </a:lnTo>
                    <a:lnTo>
                      <a:pt x="331" y="748"/>
                    </a:lnTo>
                    <a:lnTo>
                      <a:pt x="331" y="758"/>
                    </a:lnTo>
                    <a:lnTo>
                      <a:pt x="331" y="767"/>
                    </a:lnTo>
                    <a:lnTo>
                      <a:pt x="326" y="783"/>
                    </a:lnTo>
                    <a:lnTo>
                      <a:pt x="321" y="799"/>
                    </a:lnTo>
                    <a:lnTo>
                      <a:pt x="313" y="811"/>
                    </a:lnTo>
                    <a:lnTo>
                      <a:pt x="303" y="824"/>
                    </a:lnTo>
                    <a:lnTo>
                      <a:pt x="293" y="833"/>
                    </a:lnTo>
                    <a:lnTo>
                      <a:pt x="281" y="842"/>
                    </a:lnTo>
                    <a:lnTo>
                      <a:pt x="268" y="847"/>
                    </a:lnTo>
                    <a:lnTo>
                      <a:pt x="255" y="852"/>
                    </a:lnTo>
                    <a:lnTo>
                      <a:pt x="242" y="855"/>
                    </a:lnTo>
                    <a:lnTo>
                      <a:pt x="227" y="855"/>
                    </a:lnTo>
                    <a:lnTo>
                      <a:pt x="214" y="855"/>
                    </a:lnTo>
                    <a:lnTo>
                      <a:pt x="200" y="852"/>
                    </a:lnTo>
                    <a:lnTo>
                      <a:pt x="187" y="849"/>
                    </a:lnTo>
                    <a:lnTo>
                      <a:pt x="176" y="844"/>
                    </a:lnTo>
                    <a:lnTo>
                      <a:pt x="164" y="837"/>
                    </a:lnTo>
                    <a:lnTo>
                      <a:pt x="155" y="829"/>
                    </a:lnTo>
                    <a:lnTo>
                      <a:pt x="146" y="820"/>
                    </a:lnTo>
                    <a:lnTo>
                      <a:pt x="136" y="811"/>
                    </a:lnTo>
                    <a:lnTo>
                      <a:pt x="125" y="805"/>
                    </a:lnTo>
                    <a:lnTo>
                      <a:pt x="114" y="799"/>
                    </a:lnTo>
                    <a:lnTo>
                      <a:pt x="104" y="794"/>
                    </a:lnTo>
                    <a:lnTo>
                      <a:pt x="92" y="790"/>
                    </a:lnTo>
                    <a:lnTo>
                      <a:pt x="82" y="787"/>
                    </a:lnTo>
                    <a:lnTo>
                      <a:pt x="71" y="786"/>
                    </a:lnTo>
                    <a:lnTo>
                      <a:pt x="61" y="786"/>
                    </a:lnTo>
                    <a:lnTo>
                      <a:pt x="51" y="787"/>
                    </a:lnTo>
                    <a:lnTo>
                      <a:pt x="42" y="792"/>
                    </a:lnTo>
                    <a:lnTo>
                      <a:pt x="34" y="795"/>
                    </a:lnTo>
                    <a:lnTo>
                      <a:pt x="26" y="802"/>
                    </a:lnTo>
                    <a:lnTo>
                      <a:pt x="20" y="810"/>
                    </a:lnTo>
                    <a:lnTo>
                      <a:pt x="16" y="820"/>
                    </a:lnTo>
                    <a:lnTo>
                      <a:pt x="13" y="832"/>
                    </a:lnTo>
                    <a:lnTo>
                      <a:pt x="9" y="861"/>
                    </a:lnTo>
                    <a:lnTo>
                      <a:pt x="4" y="893"/>
                    </a:lnTo>
                    <a:lnTo>
                      <a:pt x="1" y="928"/>
                    </a:lnTo>
                    <a:lnTo>
                      <a:pt x="0" y="963"/>
                    </a:lnTo>
                    <a:lnTo>
                      <a:pt x="0" y="998"/>
                    </a:lnTo>
                    <a:lnTo>
                      <a:pt x="1" y="1030"/>
                    </a:lnTo>
                    <a:lnTo>
                      <a:pt x="3" y="1046"/>
                    </a:lnTo>
                    <a:lnTo>
                      <a:pt x="6" y="1059"/>
                    </a:lnTo>
                    <a:lnTo>
                      <a:pt x="9" y="1071"/>
                    </a:lnTo>
                    <a:lnTo>
                      <a:pt x="13" y="1082"/>
                    </a:lnTo>
                    <a:lnTo>
                      <a:pt x="39" y="1078"/>
                    </a:lnTo>
                    <a:lnTo>
                      <a:pt x="74" y="1073"/>
                    </a:lnTo>
                    <a:lnTo>
                      <a:pt x="114" y="1070"/>
                    </a:lnTo>
                    <a:lnTo>
                      <a:pt x="155" y="1067"/>
                    </a:lnTo>
                    <a:lnTo>
                      <a:pt x="198" y="1066"/>
                    </a:lnTo>
                    <a:lnTo>
                      <a:pt x="235" y="1066"/>
                    </a:lnTo>
                    <a:lnTo>
                      <a:pt x="268" y="1067"/>
                    </a:lnTo>
                    <a:lnTo>
                      <a:pt x="293" y="1070"/>
                    </a:lnTo>
                    <a:lnTo>
                      <a:pt x="316" y="1076"/>
                    </a:lnTo>
                    <a:lnTo>
                      <a:pt x="337" y="1080"/>
                    </a:lnTo>
                    <a:lnTo>
                      <a:pt x="355" y="1087"/>
                    </a:lnTo>
                    <a:lnTo>
                      <a:pt x="371" y="1096"/>
                    </a:lnTo>
                    <a:lnTo>
                      <a:pt x="382" y="1104"/>
                    </a:lnTo>
                    <a:lnTo>
                      <a:pt x="391" y="1112"/>
                    </a:lnTo>
                    <a:lnTo>
                      <a:pt x="398" y="1121"/>
                    </a:lnTo>
                    <a:lnTo>
                      <a:pt x="404" y="1130"/>
                    </a:lnTo>
                    <a:lnTo>
                      <a:pt x="406" y="1139"/>
                    </a:lnTo>
                    <a:lnTo>
                      <a:pt x="407" y="1148"/>
                    </a:lnTo>
                    <a:lnTo>
                      <a:pt x="406" y="1158"/>
                    </a:lnTo>
                    <a:lnTo>
                      <a:pt x="403" y="1167"/>
                    </a:lnTo>
                    <a:lnTo>
                      <a:pt x="398" y="1177"/>
                    </a:lnTo>
                    <a:lnTo>
                      <a:pt x="393" y="1186"/>
                    </a:lnTo>
                    <a:lnTo>
                      <a:pt x="385" y="1195"/>
                    </a:lnTo>
                    <a:lnTo>
                      <a:pt x="377" y="1202"/>
                    </a:lnTo>
                    <a:lnTo>
                      <a:pt x="368" y="1214"/>
                    </a:lnTo>
                    <a:lnTo>
                      <a:pt x="361" y="1226"/>
                    </a:lnTo>
                    <a:lnTo>
                      <a:pt x="355" y="1239"/>
                    </a:lnTo>
                    <a:lnTo>
                      <a:pt x="351" y="1254"/>
                    </a:lnTo>
                    <a:lnTo>
                      <a:pt x="350" y="1269"/>
                    </a:lnTo>
                    <a:lnTo>
                      <a:pt x="350" y="1285"/>
                    </a:lnTo>
                    <a:lnTo>
                      <a:pt x="353" y="1300"/>
                    </a:lnTo>
                    <a:lnTo>
                      <a:pt x="358" y="1315"/>
                    </a:lnTo>
                    <a:lnTo>
                      <a:pt x="364" y="1330"/>
                    </a:lnTo>
                    <a:lnTo>
                      <a:pt x="374" y="1343"/>
                    </a:lnTo>
                    <a:lnTo>
                      <a:pt x="384" y="1354"/>
                    </a:lnTo>
                    <a:lnTo>
                      <a:pt x="397" y="1365"/>
                    </a:lnTo>
                    <a:lnTo>
                      <a:pt x="404" y="1370"/>
                    </a:lnTo>
                    <a:lnTo>
                      <a:pt x="413" y="1374"/>
                    </a:lnTo>
                    <a:lnTo>
                      <a:pt x="420" y="1377"/>
                    </a:lnTo>
                    <a:lnTo>
                      <a:pt x="429" y="1380"/>
                    </a:lnTo>
                    <a:lnTo>
                      <a:pt x="439" y="1383"/>
                    </a:lnTo>
                    <a:lnTo>
                      <a:pt x="448" y="1384"/>
                    </a:lnTo>
                    <a:lnTo>
                      <a:pt x="460" y="1384"/>
                    </a:lnTo>
                    <a:lnTo>
                      <a:pt x="471" y="1384"/>
                    </a:lnTo>
                    <a:lnTo>
                      <a:pt x="490" y="1383"/>
                    </a:lnTo>
                    <a:lnTo>
                      <a:pt x="511" y="1378"/>
                    </a:lnTo>
                    <a:lnTo>
                      <a:pt x="529" y="1371"/>
                    </a:lnTo>
                    <a:lnTo>
                      <a:pt x="543" y="1364"/>
                    </a:lnTo>
                    <a:lnTo>
                      <a:pt x="557" y="1354"/>
                    </a:lnTo>
                    <a:lnTo>
                      <a:pt x="568" y="1343"/>
                    </a:lnTo>
                    <a:lnTo>
                      <a:pt x="579" y="1331"/>
                    </a:lnTo>
                    <a:lnTo>
                      <a:pt x="584" y="1319"/>
                    </a:lnTo>
                    <a:lnTo>
                      <a:pt x="590" y="1305"/>
                    </a:lnTo>
                    <a:lnTo>
                      <a:pt x="592" y="1290"/>
                    </a:lnTo>
                    <a:lnTo>
                      <a:pt x="594" y="1277"/>
                    </a:lnTo>
                    <a:lnTo>
                      <a:pt x="590" y="1262"/>
                    </a:lnTo>
                    <a:lnTo>
                      <a:pt x="586" y="1249"/>
                    </a:lnTo>
                    <a:lnTo>
                      <a:pt x="579" y="1233"/>
                    </a:lnTo>
                    <a:lnTo>
                      <a:pt x="570" y="1220"/>
                    </a:lnTo>
                    <a:lnTo>
                      <a:pt x="558" y="1208"/>
                    </a:lnTo>
                    <a:lnTo>
                      <a:pt x="548" y="1197"/>
                    </a:lnTo>
                    <a:lnTo>
                      <a:pt x="539" y="1185"/>
                    </a:lnTo>
                    <a:lnTo>
                      <a:pt x="533" y="1171"/>
                    </a:lnTo>
                    <a:lnTo>
                      <a:pt x="529" y="1159"/>
                    </a:lnTo>
                    <a:lnTo>
                      <a:pt x="526" y="1146"/>
                    </a:lnTo>
                    <a:lnTo>
                      <a:pt x="526" y="1132"/>
                    </a:lnTo>
                    <a:lnTo>
                      <a:pt x="526" y="1120"/>
                    </a:lnTo>
                    <a:lnTo>
                      <a:pt x="529" y="1108"/>
                    </a:lnTo>
                    <a:lnTo>
                      <a:pt x="532" y="1096"/>
                    </a:lnTo>
                    <a:lnTo>
                      <a:pt x="536" y="1085"/>
                    </a:lnTo>
                    <a:lnTo>
                      <a:pt x="542" y="1076"/>
                    </a:lnTo>
                    <a:lnTo>
                      <a:pt x="549" y="1067"/>
                    </a:lnTo>
                    <a:lnTo>
                      <a:pt x="557" y="1061"/>
                    </a:lnTo>
                    <a:lnTo>
                      <a:pt x="565" y="1055"/>
                    </a:lnTo>
                    <a:lnTo>
                      <a:pt x="574" y="1051"/>
                    </a:lnTo>
                    <a:lnTo>
                      <a:pt x="583" y="1049"/>
                    </a:lnTo>
                    <a:lnTo>
                      <a:pt x="597" y="1051"/>
                    </a:lnTo>
                    <a:lnTo>
                      <a:pt x="618" y="1054"/>
                    </a:lnTo>
                    <a:lnTo>
                      <a:pt x="646" y="1056"/>
                    </a:lnTo>
                    <a:lnTo>
                      <a:pt x="678" y="1061"/>
                    </a:lnTo>
                    <a:lnTo>
                      <a:pt x="715" y="1063"/>
                    </a:lnTo>
                    <a:lnTo>
                      <a:pt x="755" y="1066"/>
                    </a:lnTo>
                    <a:lnTo>
                      <a:pt x="797" y="1068"/>
                    </a:lnTo>
                    <a:lnTo>
                      <a:pt x="841" y="1070"/>
                    </a:lnTo>
                    <a:lnTo>
                      <a:pt x="849" y="1054"/>
                    </a:lnTo>
                    <a:lnTo>
                      <a:pt x="854" y="1036"/>
                    </a:lnTo>
                    <a:lnTo>
                      <a:pt x="860" y="1018"/>
                    </a:lnTo>
                    <a:lnTo>
                      <a:pt x="863" y="999"/>
                    </a:lnTo>
                    <a:lnTo>
                      <a:pt x="866" y="980"/>
                    </a:lnTo>
                    <a:lnTo>
                      <a:pt x="869" y="961"/>
                    </a:lnTo>
                    <a:lnTo>
                      <a:pt x="869" y="942"/>
                    </a:lnTo>
                    <a:lnTo>
                      <a:pt x="869" y="923"/>
                    </a:lnTo>
                    <a:lnTo>
                      <a:pt x="869" y="904"/>
                    </a:lnTo>
                    <a:lnTo>
                      <a:pt x="868" y="885"/>
                    </a:lnTo>
                    <a:lnTo>
                      <a:pt x="865" y="867"/>
                    </a:lnTo>
                    <a:lnTo>
                      <a:pt x="862" y="849"/>
                    </a:lnTo>
                    <a:lnTo>
                      <a:pt x="858" y="833"/>
                    </a:lnTo>
                    <a:lnTo>
                      <a:pt x="854" y="818"/>
                    </a:lnTo>
                    <a:lnTo>
                      <a:pt x="850" y="805"/>
                    </a:lnTo>
                    <a:lnTo>
                      <a:pt x="846" y="794"/>
                    </a:lnTo>
                    <a:lnTo>
                      <a:pt x="841" y="783"/>
                    </a:lnTo>
                    <a:lnTo>
                      <a:pt x="835" y="775"/>
                    </a:lnTo>
                    <a:lnTo>
                      <a:pt x="829" y="768"/>
                    </a:lnTo>
                    <a:lnTo>
                      <a:pt x="823" y="763"/>
                    </a:lnTo>
                    <a:lnTo>
                      <a:pt x="816" y="759"/>
                    </a:lnTo>
                    <a:lnTo>
                      <a:pt x="810" y="756"/>
                    </a:lnTo>
                    <a:lnTo>
                      <a:pt x="803" y="755"/>
                    </a:lnTo>
                    <a:lnTo>
                      <a:pt x="796" y="754"/>
                    </a:lnTo>
                    <a:lnTo>
                      <a:pt x="779" y="755"/>
                    </a:lnTo>
                    <a:lnTo>
                      <a:pt x="761" y="759"/>
                    </a:lnTo>
                    <a:lnTo>
                      <a:pt x="743" y="764"/>
                    </a:lnTo>
                    <a:lnTo>
                      <a:pt x="723" y="771"/>
                    </a:lnTo>
                    <a:lnTo>
                      <a:pt x="709" y="775"/>
                    </a:lnTo>
                    <a:lnTo>
                      <a:pt x="696" y="779"/>
                    </a:lnTo>
                    <a:lnTo>
                      <a:pt x="684" y="780"/>
                    </a:lnTo>
                    <a:lnTo>
                      <a:pt x="672" y="782"/>
                    </a:lnTo>
                    <a:lnTo>
                      <a:pt x="661" y="782"/>
                    </a:lnTo>
                    <a:lnTo>
                      <a:pt x="651" y="782"/>
                    </a:lnTo>
                    <a:lnTo>
                      <a:pt x="642" y="780"/>
                    </a:lnTo>
                    <a:lnTo>
                      <a:pt x="632" y="779"/>
                    </a:lnTo>
                    <a:lnTo>
                      <a:pt x="623" y="776"/>
                    </a:lnTo>
                    <a:lnTo>
                      <a:pt x="616" y="774"/>
                    </a:lnTo>
                    <a:lnTo>
                      <a:pt x="608" y="770"/>
                    </a:lnTo>
                    <a:lnTo>
                      <a:pt x="600" y="766"/>
                    </a:lnTo>
                    <a:lnTo>
                      <a:pt x="589" y="756"/>
                    </a:lnTo>
                    <a:lnTo>
                      <a:pt x="579" y="745"/>
                    </a:lnTo>
                    <a:lnTo>
                      <a:pt x="571" y="733"/>
                    </a:lnTo>
                    <a:lnTo>
                      <a:pt x="565" y="721"/>
                    </a:lnTo>
                    <a:lnTo>
                      <a:pt x="562" y="708"/>
                    </a:lnTo>
                    <a:lnTo>
                      <a:pt x="560" y="695"/>
                    </a:lnTo>
                    <a:lnTo>
                      <a:pt x="560" y="683"/>
                    </a:lnTo>
                    <a:lnTo>
                      <a:pt x="561" y="671"/>
                    </a:lnTo>
                    <a:lnTo>
                      <a:pt x="564" y="661"/>
                    </a:lnTo>
                    <a:lnTo>
                      <a:pt x="568" y="652"/>
                    </a:lnTo>
                    <a:lnTo>
                      <a:pt x="578" y="639"/>
                    </a:lnTo>
                    <a:lnTo>
                      <a:pt x="587" y="628"/>
                    </a:lnTo>
                    <a:lnTo>
                      <a:pt x="597" y="618"/>
                    </a:lnTo>
                    <a:lnTo>
                      <a:pt x="607" y="610"/>
                    </a:lnTo>
                    <a:lnTo>
                      <a:pt x="616" y="605"/>
                    </a:lnTo>
                    <a:lnTo>
                      <a:pt x="624" y="601"/>
                    </a:lnTo>
                    <a:lnTo>
                      <a:pt x="634" y="597"/>
                    </a:lnTo>
                    <a:lnTo>
                      <a:pt x="643" y="595"/>
                    </a:lnTo>
                    <a:lnTo>
                      <a:pt x="652" y="594"/>
                    </a:lnTo>
                    <a:lnTo>
                      <a:pt x="661" y="595"/>
                    </a:lnTo>
                    <a:lnTo>
                      <a:pt x="670" y="597"/>
                    </a:lnTo>
                    <a:lnTo>
                      <a:pt x="678" y="598"/>
                    </a:lnTo>
                    <a:lnTo>
                      <a:pt x="696" y="605"/>
                    </a:lnTo>
                    <a:lnTo>
                      <a:pt x="713" y="613"/>
                    </a:lnTo>
                    <a:lnTo>
                      <a:pt x="729" y="621"/>
                    </a:lnTo>
                    <a:lnTo>
                      <a:pt x="747" y="630"/>
                    </a:lnTo>
                    <a:lnTo>
                      <a:pt x="763" y="639"/>
                    </a:lnTo>
                    <a:lnTo>
                      <a:pt x="781" y="644"/>
                    </a:lnTo>
                    <a:lnTo>
                      <a:pt x="788" y="646"/>
                    </a:lnTo>
                    <a:lnTo>
                      <a:pt x="797" y="648"/>
                    </a:lnTo>
                    <a:lnTo>
                      <a:pt x="804" y="648"/>
                    </a:lnTo>
                    <a:lnTo>
                      <a:pt x="813" y="646"/>
                    </a:lnTo>
                    <a:lnTo>
                      <a:pt x="820" y="645"/>
                    </a:lnTo>
                    <a:lnTo>
                      <a:pt x="829" y="642"/>
                    </a:lnTo>
                    <a:lnTo>
                      <a:pt x="838" y="637"/>
                    </a:lnTo>
                    <a:lnTo>
                      <a:pt x="846" y="632"/>
                    </a:lnTo>
                    <a:lnTo>
                      <a:pt x="850" y="628"/>
                    </a:lnTo>
                    <a:lnTo>
                      <a:pt x="852" y="623"/>
                    </a:lnTo>
                    <a:lnTo>
                      <a:pt x="855" y="616"/>
                    </a:lnTo>
                    <a:lnTo>
                      <a:pt x="858" y="608"/>
                    </a:lnTo>
                    <a:lnTo>
                      <a:pt x="862" y="590"/>
                    </a:lnTo>
                    <a:lnTo>
                      <a:pt x="862" y="568"/>
                    </a:lnTo>
                    <a:lnTo>
                      <a:pt x="862" y="545"/>
                    </a:lnTo>
                    <a:lnTo>
                      <a:pt x="860" y="520"/>
                    </a:lnTo>
                    <a:lnTo>
                      <a:pt x="858" y="492"/>
                    </a:lnTo>
                    <a:lnTo>
                      <a:pt x="855" y="466"/>
                    </a:lnTo>
                    <a:lnTo>
                      <a:pt x="850" y="411"/>
                    </a:lnTo>
                    <a:lnTo>
                      <a:pt x="844" y="363"/>
                    </a:lnTo>
                    <a:lnTo>
                      <a:pt x="842" y="342"/>
                    </a:lnTo>
                    <a:lnTo>
                      <a:pt x="842" y="325"/>
                    </a:lnTo>
                    <a:lnTo>
                      <a:pt x="842" y="310"/>
                    </a:lnTo>
                    <a:lnTo>
                      <a:pt x="846" y="301"/>
                    </a:lnTo>
                    <a:lnTo>
                      <a:pt x="829" y="310"/>
                    </a:lnTo>
                    <a:lnTo>
                      <a:pt x="809" y="318"/>
                    </a:lnTo>
                    <a:lnTo>
                      <a:pt x="788" y="323"/>
                    </a:lnTo>
                    <a:lnTo>
                      <a:pt x="765" y="329"/>
                    </a:lnTo>
                    <a:lnTo>
                      <a:pt x="742" y="332"/>
                    </a:lnTo>
                    <a:lnTo>
                      <a:pt x="716" y="334"/>
                    </a:lnTo>
                    <a:lnTo>
                      <a:pt x="691" y="336"/>
                    </a:lnTo>
                    <a:lnTo>
                      <a:pt x="667" y="336"/>
                    </a:lnTo>
                    <a:lnTo>
                      <a:pt x="642" y="334"/>
                    </a:lnTo>
                    <a:lnTo>
                      <a:pt x="616" y="332"/>
                    </a:lnTo>
                    <a:lnTo>
                      <a:pt x="595" y="329"/>
                    </a:lnTo>
                    <a:lnTo>
                      <a:pt x="573" y="325"/>
                    </a:lnTo>
                    <a:lnTo>
                      <a:pt x="552" y="320"/>
                    </a:lnTo>
                    <a:lnTo>
                      <a:pt x="536" y="314"/>
                    </a:lnTo>
                    <a:lnTo>
                      <a:pt x="522" y="307"/>
                    </a:lnTo>
                    <a:lnTo>
                      <a:pt x="510" y="301"/>
                    </a:lnTo>
                    <a:lnTo>
                      <a:pt x="500" y="294"/>
                    </a:lnTo>
                    <a:lnTo>
                      <a:pt x="492" y="287"/>
                    </a:lnTo>
                    <a:lnTo>
                      <a:pt x="488" y="280"/>
                    </a:lnTo>
                    <a:lnTo>
                      <a:pt x="484" y="273"/>
                    </a:lnTo>
                    <a:lnTo>
                      <a:pt x="482" y="267"/>
                    </a:lnTo>
                    <a:lnTo>
                      <a:pt x="481" y="260"/>
                    </a:lnTo>
                    <a:lnTo>
                      <a:pt x="482" y="253"/>
                    </a:lnTo>
                    <a:lnTo>
                      <a:pt x="485" y="246"/>
                    </a:lnTo>
                    <a:lnTo>
                      <a:pt x="488" y="238"/>
                    </a:lnTo>
                    <a:lnTo>
                      <a:pt x="492" y="230"/>
                    </a:lnTo>
                    <a:lnTo>
                      <a:pt x="498" y="222"/>
                    </a:lnTo>
                    <a:lnTo>
                      <a:pt x="506" y="214"/>
                    </a:lnTo>
                    <a:lnTo>
                      <a:pt x="523" y="196"/>
                    </a:lnTo>
                    <a:lnTo>
                      <a:pt x="542" y="176"/>
                    </a:lnTo>
                    <a:lnTo>
                      <a:pt x="552" y="164"/>
                    </a:lnTo>
                    <a:lnTo>
                      <a:pt x="558" y="151"/>
                    </a:lnTo>
                    <a:lnTo>
                      <a:pt x="562" y="138"/>
                    </a:lnTo>
                    <a:lnTo>
                      <a:pt x="565" y="125"/>
                    </a:lnTo>
                    <a:lnTo>
                      <a:pt x="565" y="110"/>
                    </a:lnTo>
                    <a:lnTo>
                      <a:pt x="564" y="95"/>
                    </a:lnTo>
                    <a:lnTo>
                      <a:pt x="560" y="80"/>
                    </a:lnTo>
                    <a:lnTo>
                      <a:pt x="554" y="67"/>
                    </a:lnTo>
                    <a:lnTo>
                      <a:pt x="545" y="53"/>
                    </a:lnTo>
                    <a:lnTo>
                      <a:pt x="536" y="39"/>
                    </a:lnTo>
                    <a:lnTo>
                      <a:pt x="525" y="29"/>
                    </a:lnTo>
                    <a:lnTo>
                      <a:pt x="511" y="19"/>
                    </a:lnTo>
                    <a:lnTo>
                      <a:pt x="497" y="11"/>
                    </a:lnTo>
                    <a:lnTo>
                      <a:pt x="481" y="4"/>
                    </a:lnTo>
                    <a:lnTo>
                      <a:pt x="463" y="1"/>
                    </a:lnTo>
                    <a:lnTo>
                      <a:pt x="444" y="0"/>
                    </a:lnTo>
                    <a:lnTo>
                      <a:pt x="426" y="0"/>
                    </a:lnTo>
                    <a:lnTo>
                      <a:pt x="409" y="4"/>
                    </a:lnTo>
                    <a:lnTo>
                      <a:pt x="393" y="11"/>
                    </a:lnTo>
                    <a:lnTo>
                      <a:pt x="377" y="18"/>
                    </a:lnTo>
                    <a:lnTo>
                      <a:pt x="361" y="29"/>
                    </a:lnTo>
                    <a:lnTo>
                      <a:pt x="348" y="39"/>
                    </a:lnTo>
                    <a:lnTo>
                      <a:pt x="337" y="51"/>
                    </a:lnTo>
                    <a:lnTo>
                      <a:pt x="328" y="65"/>
                    </a:lnTo>
                    <a:lnTo>
                      <a:pt x="321" y="79"/>
                    </a:lnTo>
                    <a:lnTo>
                      <a:pt x="315" y="94"/>
                    </a:lnTo>
                    <a:lnTo>
                      <a:pt x="312" y="108"/>
                    </a:lnTo>
                    <a:lnTo>
                      <a:pt x="310" y="125"/>
                    </a:lnTo>
                    <a:lnTo>
                      <a:pt x="312" y="139"/>
                    </a:lnTo>
                    <a:lnTo>
                      <a:pt x="316" y="153"/>
                    </a:lnTo>
                    <a:lnTo>
                      <a:pt x="321" y="161"/>
                    </a:lnTo>
                    <a:lnTo>
                      <a:pt x="326" y="168"/>
                    </a:lnTo>
                    <a:lnTo>
                      <a:pt x="329" y="175"/>
                    </a:lnTo>
                    <a:lnTo>
                      <a:pt x="335" y="180"/>
                    </a:lnTo>
                    <a:lnTo>
                      <a:pt x="347" y="192"/>
                    </a:lnTo>
                    <a:lnTo>
                      <a:pt x="358" y="204"/>
                    </a:lnTo>
                    <a:lnTo>
                      <a:pt x="364" y="217"/>
                    </a:lnTo>
                    <a:lnTo>
                      <a:pt x="372" y="227"/>
                    </a:lnTo>
                    <a:lnTo>
                      <a:pt x="377" y="238"/>
                    </a:lnTo>
                    <a:lnTo>
                      <a:pt x="380" y="248"/>
                    </a:lnTo>
                    <a:lnTo>
                      <a:pt x="380" y="257"/>
                    </a:lnTo>
                    <a:lnTo>
                      <a:pt x="380" y="265"/>
                    </a:lnTo>
                    <a:lnTo>
                      <a:pt x="380" y="273"/>
                    </a:lnTo>
                    <a:lnTo>
                      <a:pt x="377" y="280"/>
                    </a:lnTo>
                    <a:lnTo>
                      <a:pt x="372" y="287"/>
                    </a:lnTo>
                    <a:lnTo>
                      <a:pt x="366" y="291"/>
                    </a:lnTo>
                    <a:lnTo>
                      <a:pt x="359" y="295"/>
                    </a:lnTo>
                    <a:lnTo>
                      <a:pt x="350" y="299"/>
                    </a:lnTo>
                    <a:lnTo>
                      <a:pt x="340" y="301"/>
                    </a:lnTo>
                    <a:lnTo>
                      <a:pt x="328" y="301"/>
                    </a:lnTo>
                    <a:lnTo>
                      <a:pt x="283" y="302"/>
                    </a:lnTo>
                    <a:lnTo>
                      <a:pt x="235" y="304"/>
                    </a:lnTo>
                    <a:lnTo>
                      <a:pt x="189" y="307"/>
                    </a:lnTo>
                    <a:lnTo>
                      <a:pt x="144" y="310"/>
                    </a:lnTo>
                    <a:lnTo>
                      <a:pt x="103" y="311"/>
                    </a:lnTo>
                    <a:lnTo>
                      <a:pt x="66" y="311"/>
                    </a:lnTo>
                    <a:lnTo>
                      <a:pt x="50" y="310"/>
                    </a:lnTo>
                    <a:lnTo>
                      <a:pt x="35" y="308"/>
                    </a:lnTo>
                    <a:lnTo>
                      <a:pt x="23" y="304"/>
                    </a:lnTo>
                    <a:lnTo>
                      <a:pt x="13" y="301"/>
                    </a:lnTo>
                    <a:lnTo>
                      <a:pt x="13" y="339"/>
                    </a:lnTo>
                    <a:lnTo>
                      <a:pt x="13" y="388"/>
                    </a:lnTo>
                    <a:lnTo>
                      <a:pt x="13" y="441"/>
                    </a:lnTo>
                    <a:lnTo>
                      <a:pt x="13" y="497"/>
                    </a:lnTo>
                    <a:lnTo>
                      <a:pt x="13" y="549"/>
                    </a:lnTo>
                    <a:lnTo>
                      <a:pt x="13" y="597"/>
                    </a:lnTo>
                    <a:lnTo>
                      <a:pt x="13" y="633"/>
                    </a:lnTo>
                    <a:lnTo>
                      <a:pt x="13" y="656"/>
                    </a:lnTo>
                    <a:lnTo>
                      <a:pt x="15" y="663"/>
                    </a:lnTo>
                    <a:lnTo>
                      <a:pt x="17" y="670"/>
                    </a:lnTo>
                    <a:lnTo>
                      <a:pt x="22" y="676"/>
                    </a:lnTo>
                    <a:lnTo>
                      <a:pt x="28" y="683"/>
                    </a:lnTo>
                    <a:lnTo>
                      <a:pt x="35" y="690"/>
                    </a:lnTo>
                    <a:lnTo>
                      <a:pt x="44" y="695"/>
                    </a:lnTo>
                    <a:lnTo>
                      <a:pt x="54" y="699"/>
                    </a:lnTo>
                    <a:lnTo>
                      <a:pt x="64" y="704"/>
                    </a:lnTo>
                    <a:lnTo>
                      <a:pt x="74" y="706"/>
                    </a:lnTo>
                    <a:lnTo>
                      <a:pt x="87" y="708"/>
                    </a:lnTo>
                    <a:lnTo>
                      <a:pt x="98" y="706"/>
                    </a:lnTo>
                    <a:lnTo>
                      <a:pt x="108" y="705"/>
                    </a:lnTo>
                    <a:lnTo>
                      <a:pt x="120" y="701"/>
                    </a:lnTo>
                    <a:lnTo>
                      <a:pt x="130" y="695"/>
                    </a:lnTo>
                    <a:lnTo>
                      <a:pt x="141" y="687"/>
                    </a:lnTo>
                    <a:lnTo>
                      <a:pt x="149" y="676"/>
                    </a:lnTo>
                    <a:close/>
                  </a:path>
                </a:pathLst>
              </a:custGeom>
              <a:noFill/>
              <a:ln w="14" cap="rnd">
                <a:solidFill>
                  <a:srgbClr val="5490A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z="2400">
                  <a:solidFill>
                    <a:srgbClr val="000000"/>
                  </a:solidFill>
                </a:endParaRPr>
              </a:p>
            </p:txBody>
          </p:sp>
        </p:grpSp>
        <p:sp>
          <p:nvSpPr>
            <p:cNvPr id="53" name="Rectangle 16"/>
            <p:cNvSpPr>
              <a:spLocks noChangeArrowheads="1"/>
            </p:cNvSpPr>
            <p:nvPr/>
          </p:nvSpPr>
          <p:spPr bwMode="auto">
            <a:xfrm>
              <a:off x="3140075" y="4171950"/>
              <a:ext cx="11684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de-DE" sz="1500" b="1">
                  <a:solidFill>
                    <a:srgbClr val="000000"/>
                  </a:solidFill>
                  <a:cs typeface="Arial" pitchFamily="34" charset="0"/>
                </a:rPr>
                <a:t>Fraunhofer</a:t>
              </a:r>
              <a:endParaRPr lang="de-DE">
                <a:solidFill>
                  <a:srgbClr val="000000"/>
                </a:solidFill>
                <a:cs typeface="Arial" pitchFamily="34" charset="0"/>
              </a:endParaRPr>
            </a:p>
          </p:txBody>
        </p:sp>
        <p:grpSp>
          <p:nvGrpSpPr>
            <p:cNvPr id="54" name="Group 19"/>
            <p:cNvGrpSpPr>
              <a:grpSpLocks/>
            </p:cNvGrpSpPr>
            <p:nvPr/>
          </p:nvGrpSpPr>
          <p:grpSpPr bwMode="auto">
            <a:xfrm>
              <a:off x="2455863" y="2789238"/>
              <a:ext cx="2327275" cy="1312862"/>
              <a:chOff x="1547" y="1757"/>
              <a:chExt cx="1466" cy="827"/>
            </a:xfrm>
          </p:grpSpPr>
          <p:sp>
            <p:nvSpPr>
              <p:cNvPr id="73" name="Freeform 17"/>
              <p:cNvSpPr>
                <a:spLocks/>
              </p:cNvSpPr>
              <p:nvPr/>
            </p:nvSpPr>
            <p:spPr bwMode="auto">
              <a:xfrm>
                <a:off x="1547" y="1757"/>
                <a:ext cx="1466" cy="827"/>
              </a:xfrm>
              <a:custGeom>
                <a:avLst/>
                <a:gdLst>
                  <a:gd name="T0" fmla="*/ 677 w 1466"/>
                  <a:gd name="T1" fmla="*/ 778 h 827"/>
                  <a:gd name="T2" fmla="*/ 681 w 1466"/>
                  <a:gd name="T3" fmla="*/ 729 h 827"/>
                  <a:gd name="T4" fmla="*/ 634 w 1466"/>
                  <a:gd name="T5" fmla="*/ 665 h 827"/>
                  <a:gd name="T6" fmla="*/ 615 w 1466"/>
                  <a:gd name="T7" fmla="*/ 600 h 827"/>
                  <a:gd name="T8" fmla="*/ 666 w 1466"/>
                  <a:gd name="T9" fmla="*/ 518 h 827"/>
                  <a:gd name="T10" fmla="*/ 768 w 1466"/>
                  <a:gd name="T11" fmla="*/ 490 h 827"/>
                  <a:gd name="T12" fmla="*/ 849 w 1466"/>
                  <a:gd name="T13" fmla="*/ 542 h 827"/>
                  <a:gd name="T14" fmla="*/ 867 w 1466"/>
                  <a:gd name="T15" fmla="*/ 629 h 827"/>
                  <a:gd name="T16" fmla="*/ 803 w 1466"/>
                  <a:gd name="T17" fmla="*/ 714 h 827"/>
                  <a:gd name="T18" fmla="*/ 787 w 1466"/>
                  <a:gd name="T19" fmla="*/ 759 h 827"/>
                  <a:gd name="T20" fmla="*/ 826 w 1466"/>
                  <a:gd name="T21" fmla="*/ 800 h 827"/>
                  <a:gd name="T22" fmla="*/ 946 w 1466"/>
                  <a:gd name="T23" fmla="*/ 826 h 827"/>
                  <a:gd name="T24" fmla="*/ 1092 w 1466"/>
                  <a:gd name="T25" fmla="*/ 816 h 827"/>
                  <a:gd name="T26" fmla="*/ 1160 w 1466"/>
                  <a:gd name="T27" fmla="*/ 770 h 827"/>
                  <a:gd name="T28" fmla="*/ 1155 w 1466"/>
                  <a:gd name="T29" fmla="*/ 657 h 827"/>
                  <a:gd name="T30" fmla="*/ 1132 w 1466"/>
                  <a:gd name="T31" fmla="*/ 497 h 827"/>
                  <a:gd name="T32" fmla="*/ 1176 w 1466"/>
                  <a:gd name="T33" fmla="*/ 436 h 827"/>
                  <a:gd name="T34" fmla="*/ 1245 w 1466"/>
                  <a:gd name="T35" fmla="*/ 414 h 827"/>
                  <a:gd name="T36" fmla="*/ 1305 w 1466"/>
                  <a:gd name="T37" fmla="*/ 451 h 827"/>
                  <a:gd name="T38" fmla="*/ 1385 w 1466"/>
                  <a:gd name="T39" fmla="*/ 465 h 827"/>
                  <a:gd name="T40" fmla="*/ 1454 w 1466"/>
                  <a:gd name="T41" fmla="*/ 421 h 827"/>
                  <a:gd name="T42" fmla="*/ 1454 w 1466"/>
                  <a:gd name="T43" fmla="*/ 333 h 827"/>
                  <a:gd name="T44" fmla="*/ 1385 w 1466"/>
                  <a:gd name="T45" fmla="*/ 278 h 827"/>
                  <a:gd name="T46" fmla="*/ 1305 w 1466"/>
                  <a:gd name="T47" fmla="*/ 285 h 827"/>
                  <a:gd name="T48" fmla="*/ 1237 w 1466"/>
                  <a:gd name="T49" fmla="*/ 315 h 827"/>
                  <a:gd name="T50" fmla="*/ 1160 w 1466"/>
                  <a:gd name="T51" fmla="*/ 303 h 827"/>
                  <a:gd name="T52" fmla="*/ 1125 w 1466"/>
                  <a:gd name="T53" fmla="*/ 247 h 827"/>
                  <a:gd name="T54" fmla="*/ 1145 w 1466"/>
                  <a:gd name="T55" fmla="*/ 44 h 827"/>
                  <a:gd name="T56" fmla="*/ 1020 w 1466"/>
                  <a:gd name="T57" fmla="*/ 13 h 827"/>
                  <a:gd name="T58" fmla="*/ 878 w 1466"/>
                  <a:gd name="T59" fmla="*/ 0 h 827"/>
                  <a:gd name="T60" fmla="*/ 836 w 1466"/>
                  <a:gd name="T61" fmla="*/ 45 h 827"/>
                  <a:gd name="T62" fmla="*/ 838 w 1466"/>
                  <a:gd name="T63" fmla="*/ 123 h 827"/>
                  <a:gd name="T64" fmla="*/ 891 w 1466"/>
                  <a:gd name="T65" fmla="*/ 199 h 827"/>
                  <a:gd name="T66" fmla="*/ 883 w 1466"/>
                  <a:gd name="T67" fmla="*/ 282 h 827"/>
                  <a:gd name="T68" fmla="*/ 795 w 1466"/>
                  <a:gd name="T69" fmla="*/ 334 h 827"/>
                  <a:gd name="T70" fmla="*/ 725 w 1466"/>
                  <a:gd name="T71" fmla="*/ 328 h 827"/>
                  <a:gd name="T72" fmla="*/ 669 w 1466"/>
                  <a:gd name="T73" fmla="*/ 281 h 827"/>
                  <a:gd name="T74" fmla="*/ 659 w 1466"/>
                  <a:gd name="T75" fmla="*/ 189 h 827"/>
                  <a:gd name="T76" fmla="*/ 703 w 1466"/>
                  <a:gd name="T77" fmla="*/ 127 h 827"/>
                  <a:gd name="T78" fmla="*/ 703 w 1466"/>
                  <a:gd name="T79" fmla="*/ 71 h 827"/>
                  <a:gd name="T80" fmla="*/ 621 w 1466"/>
                  <a:gd name="T81" fmla="*/ 25 h 827"/>
                  <a:gd name="T82" fmla="*/ 417 w 1466"/>
                  <a:gd name="T83" fmla="*/ 19 h 827"/>
                  <a:gd name="T84" fmla="*/ 349 w 1466"/>
                  <a:gd name="T85" fmla="*/ 135 h 827"/>
                  <a:gd name="T86" fmla="*/ 362 w 1466"/>
                  <a:gd name="T87" fmla="*/ 272 h 827"/>
                  <a:gd name="T88" fmla="*/ 337 w 1466"/>
                  <a:gd name="T89" fmla="*/ 313 h 827"/>
                  <a:gd name="T90" fmla="*/ 275 w 1466"/>
                  <a:gd name="T91" fmla="*/ 334 h 827"/>
                  <a:gd name="T92" fmla="*/ 218 w 1466"/>
                  <a:gd name="T93" fmla="*/ 323 h 827"/>
                  <a:gd name="T94" fmla="*/ 161 w 1466"/>
                  <a:gd name="T95" fmla="*/ 287 h 827"/>
                  <a:gd name="T96" fmla="*/ 65 w 1466"/>
                  <a:gd name="T97" fmla="*/ 293 h 827"/>
                  <a:gd name="T98" fmla="*/ 11 w 1466"/>
                  <a:gd name="T99" fmla="*/ 348 h 827"/>
                  <a:gd name="T100" fmla="*/ 0 w 1466"/>
                  <a:gd name="T101" fmla="*/ 407 h 827"/>
                  <a:gd name="T102" fmla="*/ 17 w 1466"/>
                  <a:gd name="T103" fmla="*/ 455 h 827"/>
                  <a:gd name="T104" fmla="*/ 92 w 1466"/>
                  <a:gd name="T105" fmla="*/ 499 h 827"/>
                  <a:gd name="T106" fmla="*/ 173 w 1466"/>
                  <a:gd name="T107" fmla="*/ 487 h 827"/>
                  <a:gd name="T108" fmla="*/ 229 w 1466"/>
                  <a:gd name="T109" fmla="*/ 460 h 827"/>
                  <a:gd name="T110" fmla="*/ 293 w 1466"/>
                  <a:gd name="T111" fmla="*/ 481 h 827"/>
                  <a:gd name="T112" fmla="*/ 317 w 1466"/>
                  <a:gd name="T113" fmla="*/ 543 h 827"/>
                  <a:gd name="T114" fmla="*/ 309 w 1466"/>
                  <a:gd name="T115" fmla="*/ 743 h 827"/>
                  <a:gd name="T116" fmla="*/ 355 w 1466"/>
                  <a:gd name="T117" fmla="*/ 802 h 827"/>
                  <a:gd name="T118" fmla="*/ 588 w 1466"/>
                  <a:gd name="T119" fmla="*/ 79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6" h="827">
                    <a:moveTo>
                      <a:pt x="633" y="793"/>
                    </a:moveTo>
                    <a:lnTo>
                      <a:pt x="644" y="793"/>
                    </a:lnTo>
                    <a:lnTo>
                      <a:pt x="655" y="790"/>
                    </a:lnTo>
                    <a:lnTo>
                      <a:pt x="663" y="788"/>
                    </a:lnTo>
                    <a:lnTo>
                      <a:pt x="671" y="783"/>
                    </a:lnTo>
                    <a:lnTo>
                      <a:pt x="677" y="778"/>
                    </a:lnTo>
                    <a:lnTo>
                      <a:pt x="681" y="773"/>
                    </a:lnTo>
                    <a:lnTo>
                      <a:pt x="684" y="766"/>
                    </a:lnTo>
                    <a:lnTo>
                      <a:pt x="685" y="758"/>
                    </a:lnTo>
                    <a:lnTo>
                      <a:pt x="685" y="749"/>
                    </a:lnTo>
                    <a:lnTo>
                      <a:pt x="684" y="740"/>
                    </a:lnTo>
                    <a:lnTo>
                      <a:pt x="681" y="729"/>
                    </a:lnTo>
                    <a:lnTo>
                      <a:pt x="677" y="719"/>
                    </a:lnTo>
                    <a:lnTo>
                      <a:pt x="669" y="709"/>
                    </a:lnTo>
                    <a:lnTo>
                      <a:pt x="662" y="696"/>
                    </a:lnTo>
                    <a:lnTo>
                      <a:pt x="652" y="684"/>
                    </a:lnTo>
                    <a:lnTo>
                      <a:pt x="640" y="672"/>
                    </a:lnTo>
                    <a:lnTo>
                      <a:pt x="634" y="665"/>
                    </a:lnTo>
                    <a:lnTo>
                      <a:pt x="630" y="658"/>
                    </a:lnTo>
                    <a:lnTo>
                      <a:pt x="626" y="651"/>
                    </a:lnTo>
                    <a:lnTo>
                      <a:pt x="621" y="644"/>
                    </a:lnTo>
                    <a:lnTo>
                      <a:pt x="617" y="629"/>
                    </a:lnTo>
                    <a:lnTo>
                      <a:pt x="615" y="614"/>
                    </a:lnTo>
                    <a:lnTo>
                      <a:pt x="615" y="600"/>
                    </a:lnTo>
                    <a:lnTo>
                      <a:pt x="620" y="585"/>
                    </a:lnTo>
                    <a:lnTo>
                      <a:pt x="624" y="570"/>
                    </a:lnTo>
                    <a:lnTo>
                      <a:pt x="633" y="555"/>
                    </a:lnTo>
                    <a:lnTo>
                      <a:pt x="642" y="542"/>
                    </a:lnTo>
                    <a:lnTo>
                      <a:pt x="653" y="529"/>
                    </a:lnTo>
                    <a:lnTo>
                      <a:pt x="666" y="518"/>
                    </a:lnTo>
                    <a:lnTo>
                      <a:pt x="681" y="508"/>
                    </a:lnTo>
                    <a:lnTo>
                      <a:pt x="696" y="500"/>
                    </a:lnTo>
                    <a:lnTo>
                      <a:pt x="713" y="494"/>
                    </a:lnTo>
                    <a:lnTo>
                      <a:pt x="731" y="490"/>
                    </a:lnTo>
                    <a:lnTo>
                      <a:pt x="749" y="489"/>
                    </a:lnTo>
                    <a:lnTo>
                      <a:pt x="768" y="490"/>
                    </a:lnTo>
                    <a:lnTo>
                      <a:pt x="785" y="494"/>
                    </a:lnTo>
                    <a:lnTo>
                      <a:pt x="801" y="502"/>
                    </a:lnTo>
                    <a:lnTo>
                      <a:pt x="816" y="509"/>
                    </a:lnTo>
                    <a:lnTo>
                      <a:pt x="829" y="519"/>
                    </a:lnTo>
                    <a:lnTo>
                      <a:pt x="840" y="530"/>
                    </a:lnTo>
                    <a:lnTo>
                      <a:pt x="849" y="542"/>
                    </a:lnTo>
                    <a:lnTo>
                      <a:pt x="859" y="556"/>
                    </a:lnTo>
                    <a:lnTo>
                      <a:pt x="864" y="571"/>
                    </a:lnTo>
                    <a:lnTo>
                      <a:pt x="868" y="586"/>
                    </a:lnTo>
                    <a:lnTo>
                      <a:pt x="870" y="600"/>
                    </a:lnTo>
                    <a:lnTo>
                      <a:pt x="870" y="614"/>
                    </a:lnTo>
                    <a:lnTo>
                      <a:pt x="867" y="629"/>
                    </a:lnTo>
                    <a:lnTo>
                      <a:pt x="862" y="643"/>
                    </a:lnTo>
                    <a:lnTo>
                      <a:pt x="857" y="656"/>
                    </a:lnTo>
                    <a:lnTo>
                      <a:pt x="846" y="666"/>
                    </a:lnTo>
                    <a:lnTo>
                      <a:pt x="827" y="687"/>
                    </a:lnTo>
                    <a:lnTo>
                      <a:pt x="810" y="706"/>
                    </a:lnTo>
                    <a:lnTo>
                      <a:pt x="803" y="714"/>
                    </a:lnTo>
                    <a:lnTo>
                      <a:pt x="797" y="722"/>
                    </a:lnTo>
                    <a:lnTo>
                      <a:pt x="792" y="730"/>
                    </a:lnTo>
                    <a:lnTo>
                      <a:pt x="789" y="737"/>
                    </a:lnTo>
                    <a:lnTo>
                      <a:pt x="787" y="745"/>
                    </a:lnTo>
                    <a:lnTo>
                      <a:pt x="787" y="752"/>
                    </a:lnTo>
                    <a:lnTo>
                      <a:pt x="787" y="759"/>
                    </a:lnTo>
                    <a:lnTo>
                      <a:pt x="788" y="766"/>
                    </a:lnTo>
                    <a:lnTo>
                      <a:pt x="792" y="773"/>
                    </a:lnTo>
                    <a:lnTo>
                      <a:pt x="798" y="779"/>
                    </a:lnTo>
                    <a:lnTo>
                      <a:pt x="804" y="786"/>
                    </a:lnTo>
                    <a:lnTo>
                      <a:pt x="814" y="793"/>
                    </a:lnTo>
                    <a:lnTo>
                      <a:pt x="826" y="800"/>
                    </a:lnTo>
                    <a:lnTo>
                      <a:pt x="840" y="807"/>
                    </a:lnTo>
                    <a:lnTo>
                      <a:pt x="857" y="812"/>
                    </a:lnTo>
                    <a:lnTo>
                      <a:pt x="877" y="816"/>
                    </a:lnTo>
                    <a:lnTo>
                      <a:pt x="899" y="820"/>
                    </a:lnTo>
                    <a:lnTo>
                      <a:pt x="921" y="824"/>
                    </a:lnTo>
                    <a:lnTo>
                      <a:pt x="946" y="826"/>
                    </a:lnTo>
                    <a:lnTo>
                      <a:pt x="971" y="827"/>
                    </a:lnTo>
                    <a:lnTo>
                      <a:pt x="996" y="827"/>
                    </a:lnTo>
                    <a:lnTo>
                      <a:pt x="1020" y="827"/>
                    </a:lnTo>
                    <a:lnTo>
                      <a:pt x="1046" y="824"/>
                    </a:lnTo>
                    <a:lnTo>
                      <a:pt x="1069" y="822"/>
                    </a:lnTo>
                    <a:lnTo>
                      <a:pt x="1092" y="816"/>
                    </a:lnTo>
                    <a:lnTo>
                      <a:pt x="1114" y="811"/>
                    </a:lnTo>
                    <a:lnTo>
                      <a:pt x="1133" y="802"/>
                    </a:lnTo>
                    <a:lnTo>
                      <a:pt x="1149" y="793"/>
                    </a:lnTo>
                    <a:lnTo>
                      <a:pt x="1154" y="786"/>
                    </a:lnTo>
                    <a:lnTo>
                      <a:pt x="1157" y="778"/>
                    </a:lnTo>
                    <a:lnTo>
                      <a:pt x="1160" y="770"/>
                    </a:lnTo>
                    <a:lnTo>
                      <a:pt x="1162" y="761"/>
                    </a:lnTo>
                    <a:lnTo>
                      <a:pt x="1162" y="741"/>
                    </a:lnTo>
                    <a:lnTo>
                      <a:pt x="1162" y="722"/>
                    </a:lnTo>
                    <a:lnTo>
                      <a:pt x="1162" y="700"/>
                    </a:lnTo>
                    <a:lnTo>
                      <a:pt x="1158" y="678"/>
                    </a:lnTo>
                    <a:lnTo>
                      <a:pt x="1155" y="657"/>
                    </a:lnTo>
                    <a:lnTo>
                      <a:pt x="1151" y="634"/>
                    </a:lnTo>
                    <a:lnTo>
                      <a:pt x="1141" y="590"/>
                    </a:lnTo>
                    <a:lnTo>
                      <a:pt x="1133" y="548"/>
                    </a:lnTo>
                    <a:lnTo>
                      <a:pt x="1132" y="530"/>
                    </a:lnTo>
                    <a:lnTo>
                      <a:pt x="1130" y="512"/>
                    </a:lnTo>
                    <a:lnTo>
                      <a:pt x="1132" y="497"/>
                    </a:lnTo>
                    <a:lnTo>
                      <a:pt x="1136" y="485"/>
                    </a:lnTo>
                    <a:lnTo>
                      <a:pt x="1141" y="472"/>
                    </a:lnTo>
                    <a:lnTo>
                      <a:pt x="1148" y="462"/>
                    </a:lnTo>
                    <a:lnTo>
                      <a:pt x="1157" y="453"/>
                    </a:lnTo>
                    <a:lnTo>
                      <a:pt x="1165" y="444"/>
                    </a:lnTo>
                    <a:lnTo>
                      <a:pt x="1176" y="436"/>
                    </a:lnTo>
                    <a:lnTo>
                      <a:pt x="1186" y="429"/>
                    </a:lnTo>
                    <a:lnTo>
                      <a:pt x="1198" y="424"/>
                    </a:lnTo>
                    <a:lnTo>
                      <a:pt x="1210" y="420"/>
                    </a:lnTo>
                    <a:lnTo>
                      <a:pt x="1221" y="416"/>
                    </a:lnTo>
                    <a:lnTo>
                      <a:pt x="1233" y="414"/>
                    </a:lnTo>
                    <a:lnTo>
                      <a:pt x="1245" y="414"/>
                    </a:lnTo>
                    <a:lnTo>
                      <a:pt x="1256" y="417"/>
                    </a:lnTo>
                    <a:lnTo>
                      <a:pt x="1267" y="420"/>
                    </a:lnTo>
                    <a:lnTo>
                      <a:pt x="1277" y="425"/>
                    </a:lnTo>
                    <a:lnTo>
                      <a:pt x="1287" y="432"/>
                    </a:lnTo>
                    <a:lnTo>
                      <a:pt x="1296" y="441"/>
                    </a:lnTo>
                    <a:lnTo>
                      <a:pt x="1305" y="451"/>
                    </a:lnTo>
                    <a:lnTo>
                      <a:pt x="1316" y="458"/>
                    </a:lnTo>
                    <a:lnTo>
                      <a:pt x="1328" y="463"/>
                    </a:lnTo>
                    <a:lnTo>
                      <a:pt x="1342" y="467"/>
                    </a:lnTo>
                    <a:lnTo>
                      <a:pt x="1356" y="467"/>
                    </a:lnTo>
                    <a:lnTo>
                      <a:pt x="1371" y="467"/>
                    </a:lnTo>
                    <a:lnTo>
                      <a:pt x="1385" y="465"/>
                    </a:lnTo>
                    <a:lnTo>
                      <a:pt x="1398" y="460"/>
                    </a:lnTo>
                    <a:lnTo>
                      <a:pt x="1412" y="455"/>
                    </a:lnTo>
                    <a:lnTo>
                      <a:pt x="1425" y="448"/>
                    </a:lnTo>
                    <a:lnTo>
                      <a:pt x="1436" y="440"/>
                    </a:lnTo>
                    <a:lnTo>
                      <a:pt x="1447" y="431"/>
                    </a:lnTo>
                    <a:lnTo>
                      <a:pt x="1454" y="421"/>
                    </a:lnTo>
                    <a:lnTo>
                      <a:pt x="1462" y="409"/>
                    </a:lnTo>
                    <a:lnTo>
                      <a:pt x="1465" y="397"/>
                    </a:lnTo>
                    <a:lnTo>
                      <a:pt x="1466" y="384"/>
                    </a:lnTo>
                    <a:lnTo>
                      <a:pt x="1465" y="365"/>
                    </a:lnTo>
                    <a:lnTo>
                      <a:pt x="1462" y="348"/>
                    </a:lnTo>
                    <a:lnTo>
                      <a:pt x="1454" y="333"/>
                    </a:lnTo>
                    <a:lnTo>
                      <a:pt x="1447" y="319"/>
                    </a:lnTo>
                    <a:lnTo>
                      <a:pt x="1436" y="306"/>
                    </a:lnTo>
                    <a:lnTo>
                      <a:pt x="1425" y="297"/>
                    </a:lnTo>
                    <a:lnTo>
                      <a:pt x="1412" y="289"/>
                    </a:lnTo>
                    <a:lnTo>
                      <a:pt x="1398" y="282"/>
                    </a:lnTo>
                    <a:lnTo>
                      <a:pt x="1385" y="278"/>
                    </a:lnTo>
                    <a:lnTo>
                      <a:pt x="1371" y="274"/>
                    </a:lnTo>
                    <a:lnTo>
                      <a:pt x="1356" y="272"/>
                    </a:lnTo>
                    <a:lnTo>
                      <a:pt x="1342" y="274"/>
                    </a:lnTo>
                    <a:lnTo>
                      <a:pt x="1328" y="275"/>
                    </a:lnTo>
                    <a:lnTo>
                      <a:pt x="1316" y="279"/>
                    </a:lnTo>
                    <a:lnTo>
                      <a:pt x="1305" y="285"/>
                    </a:lnTo>
                    <a:lnTo>
                      <a:pt x="1296" y="293"/>
                    </a:lnTo>
                    <a:lnTo>
                      <a:pt x="1287" y="300"/>
                    </a:lnTo>
                    <a:lnTo>
                      <a:pt x="1275" y="305"/>
                    </a:lnTo>
                    <a:lnTo>
                      <a:pt x="1264" y="311"/>
                    </a:lnTo>
                    <a:lnTo>
                      <a:pt x="1251" y="313"/>
                    </a:lnTo>
                    <a:lnTo>
                      <a:pt x="1237" y="315"/>
                    </a:lnTo>
                    <a:lnTo>
                      <a:pt x="1224" y="316"/>
                    </a:lnTo>
                    <a:lnTo>
                      <a:pt x="1211" y="316"/>
                    </a:lnTo>
                    <a:lnTo>
                      <a:pt x="1198" y="313"/>
                    </a:lnTo>
                    <a:lnTo>
                      <a:pt x="1184" y="311"/>
                    </a:lnTo>
                    <a:lnTo>
                      <a:pt x="1171" y="306"/>
                    </a:lnTo>
                    <a:lnTo>
                      <a:pt x="1160" y="303"/>
                    </a:lnTo>
                    <a:lnTo>
                      <a:pt x="1149" y="296"/>
                    </a:lnTo>
                    <a:lnTo>
                      <a:pt x="1141" y="289"/>
                    </a:lnTo>
                    <a:lnTo>
                      <a:pt x="1133" y="282"/>
                    </a:lnTo>
                    <a:lnTo>
                      <a:pt x="1129" y="272"/>
                    </a:lnTo>
                    <a:lnTo>
                      <a:pt x="1126" y="263"/>
                    </a:lnTo>
                    <a:lnTo>
                      <a:pt x="1125" y="247"/>
                    </a:lnTo>
                    <a:lnTo>
                      <a:pt x="1125" y="219"/>
                    </a:lnTo>
                    <a:lnTo>
                      <a:pt x="1127" y="186"/>
                    </a:lnTo>
                    <a:lnTo>
                      <a:pt x="1130" y="149"/>
                    </a:lnTo>
                    <a:lnTo>
                      <a:pt x="1135" y="112"/>
                    </a:lnTo>
                    <a:lnTo>
                      <a:pt x="1139" y="75"/>
                    </a:lnTo>
                    <a:lnTo>
                      <a:pt x="1145" y="44"/>
                    </a:lnTo>
                    <a:lnTo>
                      <a:pt x="1149" y="19"/>
                    </a:lnTo>
                    <a:lnTo>
                      <a:pt x="1148" y="19"/>
                    </a:lnTo>
                    <a:lnTo>
                      <a:pt x="1146" y="19"/>
                    </a:lnTo>
                    <a:lnTo>
                      <a:pt x="1101" y="18"/>
                    </a:lnTo>
                    <a:lnTo>
                      <a:pt x="1059" y="15"/>
                    </a:lnTo>
                    <a:lnTo>
                      <a:pt x="1020" y="13"/>
                    </a:lnTo>
                    <a:lnTo>
                      <a:pt x="983" y="10"/>
                    </a:lnTo>
                    <a:lnTo>
                      <a:pt x="950" y="6"/>
                    </a:lnTo>
                    <a:lnTo>
                      <a:pt x="923" y="3"/>
                    </a:lnTo>
                    <a:lnTo>
                      <a:pt x="902" y="0"/>
                    </a:lnTo>
                    <a:lnTo>
                      <a:pt x="888" y="0"/>
                    </a:lnTo>
                    <a:lnTo>
                      <a:pt x="878" y="0"/>
                    </a:lnTo>
                    <a:lnTo>
                      <a:pt x="870" y="4"/>
                    </a:lnTo>
                    <a:lnTo>
                      <a:pt x="861" y="10"/>
                    </a:lnTo>
                    <a:lnTo>
                      <a:pt x="854" y="16"/>
                    </a:lnTo>
                    <a:lnTo>
                      <a:pt x="846" y="25"/>
                    </a:lnTo>
                    <a:lnTo>
                      <a:pt x="840" y="34"/>
                    </a:lnTo>
                    <a:lnTo>
                      <a:pt x="836" y="45"/>
                    </a:lnTo>
                    <a:lnTo>
                      <a:pt x="833" y="57"/>
                    </a:lnTo>
                    <a:lnTo>
                      <a:pt x="830" y="69"/>
                    </a:lnTo>
                    <a:lnTo>
                      <a:pt x="829" y="84"/>
                    </a:lnTo>
                    <a:lnTo>
                      <a:pt x="830" y="96"/>
                    </a:lnTo>
                    <a:lnTo>
                      <a:pt x="833" y="109"/>
                    </a:lnTo>
                    <a:lnTo>
                      <a:pt x="838" y="123"/>
                    </a:lnTo>
                    <a:lnTo>
                      <a:pt x="843" y="135"/>
                    </a:lnTo>
                    <a:lnTo>
                      <a:pt x="851" y="147"/>
                    </a:lnTo>
                    <a:lnTo>
                      <a:pt x="862" y="158"/>
                    </a:lnTo>
                    <a:lnTo>
                      <a:pt x="875" y="170"/>
                    </a:lnTo>
                    <a:lnTo>
                      <a:pt x="883" y="184"/>
                    </a:lnTo>
                    <a:lnTo>
                      <a:pt x="891" y="199"/>
                    </a:lnTo>
                    <a:lnTo>
                      <a:pt x="894" y="213"/>
                    </a:lnTo>
                    <a:lnTo>
                      <a:pt x="897" y="228"/>
                    </a:lnTo>
                    <a:lnTo>
                      <a:pt x="896" y="242"/>
                    </a:lnTo>
                    <a:lnTo>
                      <a:pt x="894" y="256"/>
                    </a:lnTo>
                    <a:lnTo>
                      <a:pt x="889" y="270"/>
                    </a:lnTo>
                    <a:lnTo>
                      <a:pt x="883" y="282"/>
                    </a:lnTo>
                    <a:lnTo>
                      <a:pt x="873" y="294"/>
                    </a:lnTo>
                    <a:lnTo>
                      <a:pt x="861" y="305"/>
                    </a:lnTo>
                    <a:lnTo>
                      <a:pt x="848" y="315"/>
                    </a:lnTo>
                    <a:lnTo>
                      <a:pt x="833" y="323"/>
                    </a:lnTo>
                    <a:lnTo>
                      <a:pt x="816" y="330"/>
                    </a:lnTo>
                    <a:lnTo>
                      <a:pt x="795" y="334"/>
                    </a:lnTo>
                    <a:lnTo>
                      <a:pt x="775" y="336"/>
                    </a:lnTo>
                    <a:lnTo>
                      <a:pt x="763" y="336"/>
                    </a:lnTo>
                    <a:lnTo>
                      <a:pt x="752" y="336"/>
                    </a:lnTo>
                    <a:lnTo>
                      <a:pt x="744" y="334"/>
                    </a:lnTo>
                    <a:lnTo>
                      <a:pt x="733" y="331"/>
                    </a:lnTo>
                    <a:lnTo>
                      <a:pt x="725" y="328"/>
                    </a:lnTo>
                    <a:lnTo>
                      <a:pt x="717" y="326"/>
                    </a:lnTo>
                    <a:lnTo>
                      <a:pt x="709" y="321"/>
                    </a:lnTo>
                    <a:lnTo>
                      <a:pt x="701" y="316"/>
                    </a:lnTo>
                    <a:lnTo>
                      <a:pt x="688" y="306"/>
                    </a:lnTo>
                    <a:lnTo>
                      <a:pt x="678" y="294"/>
                    </a:lnTo>
                    <a:lnTo>
                      <a:pt x="669" y="281"/>
                    </a:lnTo>
                    <a:lnTo>
                      <a:pt x="662" y="266"/>
                    </a:lnTo>
                    <a:lnTo>
                      <a:pt x="658" y="251"/>
                    </a:lnTo>
                    <a:lnTo>
                      <a:pt x="655" y="236"/>
                    </a:lnTo>
                    <a:lnTo>
                      <a:pt x="653" y="219"/>
                    </a:lnTo>
                    <a:lnTo>
                      <a:pt x="655" y="204"/>
                    </a:lnTo>
                    <a:lnTo>
                      <a:pt x="659" y="189"/>
                    </a:lnTo>
                    <a:lnTo>
                      <a:pt x="665" y="176"/>
                    </a:lnTo>
                    <a:lnTo>
                      <a:pt x="672" y="164"/>
                    </a:lnTo>
                    <a:lnTo>
                      <a:pt x="681" y="152"/>
                    </a:lnTo>
                    <a:lnTo>
                      <a:pt x="690" y="145"/>
                    </a:lnTo>
                    <a:lnTo>
                      <a:pt x="697" y="136"/>
                    </a:lnTo>
                    <a:lnTo>
                      <a:pt x="703" y="127"/>
                    </a:lnTo>
                    <a:lnTo>
                      <a:pt x="707" y="118"/>
                    </a:lnTo>
                    <a:lnTo>
                      <a:pt x="710" y="108"/>
                    </a:lnTo>
                    <a:lnTo>
                      <a:pt x="712" y="98"/>
                    </a:lnTo>
                    <a:lnTo>
                      <a:pt x="710" y="88"/>
                    </a:lnTo>
                    <a:lnTo>
                      <a:pt x="707" y="81"/>
                    </a:lnTo>
                    <a:lnTo>
                      <a:pt x="703" y="71"/>
                    </a:lnTo>
                    <a:lnTo>
                      <a:pt x="696" y="62"/>
                    </a:lnTo>
                    <a:lnTo>
                      <a:pt x="687" y="53"/>
                    </a:lnTo>
                    <a:lnTo>
                      <a:pt x="674" y="45"/>
                    </a:lnTo>
                    <a:lnTo>
                      <a:pt x="659" y="37"/>
                    </a:lnTo>
                    <a:lnTo>
                      <a:pt x="642" y="30"/>
                    </a:lnTo>
                    <a:lnTo>
                      <a:pt x="621" y="25"/>
                    </a:lnTo>
                    <a:lnTo>
                      <a:pt x="598" y="19"/>
                    </a:lnTo>
                    <a:lnTo>
                      <a:pt x="572" y="16"/>
                    </a:lnTo>
                    <a:lnTo>
                      <a:pt x="540" y="15"/>
                    </a:lnTo>
                    <a:lnTo>
                      <a:pt x="501" y="15"/>
                    </a:lnTo>
                    <a:lnTo>
                      <a:pt x="460" y="16"/>
                    </a:lnTo>
                    <a:lnTo>
                      <a:pt x="417" y="19"/>
                    </a:lnTo>
                    <a:lnTo>
                      <a:pt x="378" y="23"/>
                    </a:lnTo>
                    <a:lnTo>
                      <a:pt x="344" y="27"/>
                    </a:lnTo>
                    <a:lnTo>
                      <a:pt x="318" y="32"/>
                    </a:lnTo>
                    <a:lnTo>
                      <a:pt x="327" y="59"/>
                    </a:lnTo>
                    <a:lnTo>
                      <a:pt x="339" y="94"/>
                    </a:lnTo>
                    <a:lnTo>
                      <a:pt x="349" y="135"/>
                    </a:lnTo>
                    <a:lnTo>
                      <a:pt x="357" y="177"/>
                    </a:lnTo>
                    <a:lnTo>
                      <a:pt x="360" y="198"/>
                    </a:lnTo>
                    <a:lnTo>
                      <a:pt x="363" y="218"/>
                    </a:lnTo>
                    <a:lnTo>
                      <a:pt x="365" y="238"/>
                    </a:lnTo>
                    <a:lnTo>
                      <a:pt x="365" y="256"/>
                    </a:lnTo>
                    <a:lnTo>
                      <a:pt x="362" y="272"/>
                    </a:lnTo>
                    <a:lnTo>
                      <a:pt x="359" y="287"/>
                    </a:lnTo>
                    <a:lnTo>
                      <a:pt x="356" y="293"/>
                    </a:lnTo>
                    <a:lnTo>
                      <a:pt x="353" y="299"/>
                    </a:lnTo>
                    <a:lnTo>
                      <a:pt x="350" y="303"/>
                    </a:lnTo>
                    <a:lnTo>
                      <a:pt x="346" y="306"/>
                    </a:lnTo>
                    <a:lnTo>
                      <a:pt x="337" y="313"/>
                    </a:lnTo>
                    <a:lnTo>
                      <a:pt x="327" y="319"/>
                    </a:lnTo>
                    <a:lnTo>
                      <a:pt x="318" y="324"/>
                    </a:lnTo>
                    <a:lnTo>
                      <a:pt x="307" y="328"/>
                    </a:lnTo>
                    <a:lnTo>
                      <a:pt x="298" y="331"/>
                    </a:lnTo>
                    <a:lnTo>
                      <a:pt x="287" y="333"/>
                    </a:lnTo>
                    <a:lnTo>
                      <a:pt x="275" y="334"/>
                    </a:lnTo>
                    <a:lnTo>
                      <a:pt x="265" y="334"/>
                    </a:lnTo>
                    <a:lnTo>
                      <a:pt x="255" y="333"/>
                    </a:lnTo>
                    <a:lnTo>
                      <a:pt x="246" y="331"/>
                    </a:lnTo>
                    <a:lnTo>
                      <a:pt x="236" y="330"/>
                    </a:lnTo>
                    <a:lnTo>
                      <a:pt x="227" y="327"/>
                    </a:lnTo>
                    <a:lnTo>
                      <a:pt x="218" y="323"/>
                    </a:lnTo>
                    <a:lnTo>
                      <a:pt x="210" y="318"/>
                    </a:lnTo>
                    <a:lnTo>
                      <a:pt x="202" y="313"/>
                    </a:lnTo>
                    <a:lnTo>
                      <a:pt x="196" y="306"/>
                    </a:lnTo>
                    <a:lnTo>
                      <a:pt x="186" y="299"/>
                    </a:lnTo>
                    <a:lnTo>
                      <a:pt x="175" y="291"/>
                    </a:lnTo>
                    <a:lnTo>
                      <a:pt x="161" y="287"/>
                    </a:lnTo>
                    <a:lnTo>
                      <a:pt x="145" y="284"/>
                    </a:lnTo>
                    <a:lnTo>
                      <a:pt x="130" y="282"/>
                    </a:lnTo>
                    <a:lnTo>
                      <a:pt x="113" y="282"/>
                    </a:lnTo>
                    <a:lnTo>
                      <a:pt x="97" y="284"/>
                    </a:lnTo>
                    <a:lnTo>
                      <a:pt x="81" y="287"/>
                    </a:lnTo>
                    <a:lnTo>
                      <a:pt x="65" y="293"/>
                    </a:lnTo>
                    <a:lnTo>
                      <a:pt x="50" y="301"/>
                    </a:lnTo>
                    <a:lnTo>
                      <a:pt x="35" y="312"/>
                    </a:lnTo>
                    <a:lnTo>
                      <a:pt x="24" y="324"/>
                    </a:lnTo>
                    <a:lnTo>
                      <a:pt x="19" y="331"/>
                    </a:lnTo>
                    <a:lnTo>
                      <a:pt x="14" y="339"/>
                    </a:lnTo>
                    <a:lnTo>
                      <a:pt x="11" y="348"/>
                    </a:lnTo>
                    <a:lnTo>
                      <a:pt x="6" y="355"/>
                    </a:lnTo>
                    <a:lnTo>
                      <a:pt x="3" y="365"/>
                    </a:lnTo>
                    <a:lnTo>
                      <a:pt x="1" y="376"/>
                    </a:lnTo>
                    <a:lnTo>
                      <a:pt x="0" y="387"/>
                    </a:lnTo>
                    <a:lnTo>
                      <a:pt x="0" y="398"/>
                    </a:lnTo>
                    <a:lnTo>
                      <a:pt x="0" y="407"/>
                    </a:lnTo>
                    <a:lnTo>
                      <a:pt x="1" y="417"/>
                    </a:lnTo>
                    <a:lnTo>
                      <a:pt x="3" y="425"/>
                    </a:lnTo>
                    <a:lnTo>
                      <a:pt x="6" y="433"/>
                    </a:lnTo>
                    <a:lnTo>
                      <a:pt x="9" y="441"/>
                    </a:lnTo>
                    <a:lnTo>
                      <a:pt x="14" y="448"/>
                    </a:lnTo>
                    <a:lnTo>
                      <a:pt x="17" y="455"/>
                    </a:lnTo>
                    <a:lnTo>
                      <a:pt x="24" y="462"/>
                    </a:lnTo>
                    <a:lnTo>
                      <a:pt x="34" y="472"/>
                    </a:lnTo>
                    <a:lnTo>
                      <a:pt x="47" y="482"/>
                    </a:lnTo>
                    <a:lnTo>
                      <a:pt x="62" y="489"/>
                    </a:lnTo>
                    <a:lnTo>
                      <a:pt x="76" y="494"/>
                    </a:lnTo>
                    <a:lnTo>
                      <a:pt x="92" y="499"/>
                    </a:lnTo>
                    <a:lnTo>
                      <a:pt x="107" y="502"/>
                    </a:lnTo>
                    <a:lnTo>
                      <a:pt x="123" y="502"/>
                    </a:lnTo>
                    <a:lnTo>
                      <a:pt x="138" y="500"/>
                    </a:lnTo>
                    <a:lnTo>
                      <a:pt x="151" y="497"/>
                    </a:lnTo>
                    <a:lnTo>
                      <a:pt x="162" y="493"/>
                    </a:lnTo>
                    <a:lnTo>
                      <a:pt x="173" y="487"/>
                    </a:lnTo>
                    <a:lnTo>
                      <a:pt x="180" y="480"/>
                    </a:lnTo>
                    <a:lnTo>
                      <a:pt x="188" y="472"/>
                    </a:lnTo>
                    <a:lnTo>
                      <a:pt x="196" y="467"/>
                    </a:lnTo>
                    <a:lnTo>
                      <a:pt x="207" y="463"/>
                    </a:lnTo>
                    <a:lnTo>
                      <a:pt x="217" y="460"/>
                    </a:lnTo>
                    <a:lnTo>
                      <a:pt x="229" y="460"/>
                    </a:lnTo>
                    <a:lnTo>
                      <a:pt x="240" y="460"/>
                    </a:lnTo>
                    <a:lnTo>
                      <a:pt x="250" y="463"/>
                    </a:lnTo>
                    <a:lnTo>
                      <a:pt x="262" y="466"/>
                    </a:lnTo>
                    <a:lnTo>
                      <a:pt x="274" y="470"/>
                    </a:lnTo>
                    <a:lnTo>
                      <a:pt x="285" y="475"/>
                    </a:lnTo>
                    <a:lnTo>
                      <a:pt x="293" y="481"/>
                    </a:lnTo>
                    <a:lnTo>
                      <a:pt x="302" y="488"/>
                    </a:lnTo>
                    <a:lnTo>
                      <a:pt x="307" y="496"/>
                    </a:lnTo>
                    <a:lnTo>
                      <a:pt x="314" y="504"/>
                    </a:lnTo>
                    <a:lnTo>
                      <a:pt x="317" y="512"/>
                    </a:lnTo>
                    <a:lnTo>
                      <a:pt x="318" y="521"/>
                    </a:lnTo>
                    <a:lnTo>
                      <a:pt x="317" y="543"/>
                    </a:lnTo>
                    <a:lnTo>
                      <a:pt x="314" y="573"/>
                    </a:lnTo>
                    <a:lnTo>
                      <a:pt x="310" y="608"/>
                    </a:lnTo>
                    <a:lnTo>
                      <a:pt x="309" y="644"/>
                    </a:lnTo>
                    <a:lnTo>
                      <a:pt x="307" y="684"/>
                    </a:lnTo>
                    <a:lnTo>
                      <a:pt x="307" y="724"/>
                    </a:lnTo>
                    <a:lnTo>
                      <a:pt x="309" y="743"/>
                    </a:lnTo>
                    <a:lnTo>
                      <a:pt x="310" y="761"/>
                    </a:lnTo>
                    <a:lnTo>
                      <a:pt x="314" y="778"/>
                    </a:lnTo>
                    <a:lnTo>
                      <a:pt x="318" y="793"/>
                    </a:lnTo>
                    <a:lnTo>
                      <a:pt x="327" y="797"/>
                    </a:lnTo>
                    <a:lnTo>
                      <a:pt x="340" y="800"/>
                    </a:lnTo>
                    <a:lnTo>
                      <a:pt x="355" y="802"/>
                    </a:lnTo>
                    <a:lnTo>
                      <a:pt x="369" y="804"/>
                    </a:lnTo>
                    <a:lnTo>
                      <a:pt x="407" y="804"/>
                    </a:lnTo>
                    <a:lnTo>
                      <a:pt x="448" y="802"/>
                    </a:lnTo>
                    <a:lnTo>
                      <a:pt x="494" y="800"/>
                    </a:lnTo>
                    <a:lnTo>
                      <a:pt x="540" y="797"/>
                    </a:lnTo>
                    <a:lnTo>
                      <a:pt x="588" y="794"/>
                    </a:lnTo>
                    <a:lnTo>
                      <a:pt x="633" y="793"/>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z="2400">
                  <a:solidFill>
                    <a:srgbClr val="000000"/>
                  </a:solidFill>
                </a:endParaRPr>
              </a:p>
            </p:txBody>
          </p:sp>
          <p:sp>
            <p:nvSpPr>
              <p:cNvPr id="74" name="Freeform 18"/>
              <p:cNvSpPr>
                <a:spLocks/>
              </p:cNvSpPr>
              <p:nvPr/>
            </p:nvSpPr>
            <p:spPr bwMode="auto">
              <a:xfrm>
                <a:off x="1547" y="1757"/>
                <a:ext cx="1466" cy="827"/>
              </a:xfrm>
              <a:custGeom>
                <a:avLst/>
                <a:gdLst>
                  <a:gd name="T0" fmla="*/ 677 w 1466"/>
                  <a:gd name="T1" fmla="*/ 778 h 827"/>
                  <a:gd name="T2" fmla="*/ 681 w 1466"/>
                  <a:gd name="T3" fmla="*/ 729 h 827"/>
                  <a:gd name="T4" fmla="*/ 634 w 1466"/>
                  <a:gd name="T5" fmla="*/ 665 h 827"/>
                  <a:gd name="T6" fmla="*/ 615 w 1466"/>
                  <a:gd name="T7" fmla="*/ 600 h 827"/>
                  <a:gd name="T8" fmla="*/ 666 w 1466"/>
                  <a:gd name="T9" fmla="*/ 518 h 827"/>
                  <a:gd name="T10" fmla="*/ 768 w 1466"/>
                  <a:gd name="T11" fmla="*/ 490 h 827"/>
                  <a:gd name="T12" fmla="*/ 849 w 1466"/>
                  <a:gd name="T13" fmla="*/ 542 h 827"/>
                  <a:gd name="T14" fmla="*/ 867 w 1466"/>
                  <a:gd name="T15" fmla="*/ 629 h 827"/>
                  <a:gd name="T16" fmla="*/ 803 w 1466"/>
                  <a:gd name="T17" fmla="*/ 714 h 827"/>
                  <a:gd name="T18" fmla="*/ 787 w 1466"/>
                  <a:gd name="T19" fmla="*/ 759 h 827"/>
                  <a:gd name="T20" fmla="*/ 826 w 1466"/>
                  <a:gd name="T21" fmla="*/ 800 h 827"/>
                  <a:gd name="T22" fmla="*/ 946 w 1466"/>
                  <a:gd name="T23" fmla="*/ 826 h 827"/>
                  <a:gd name="T24" fmla="*/ 1092 w 1466"/>
                  <a:gd name="T25" fmla="*/ 816 h 827"/>
                  <a:gd name="T26" fmla="*/ 1160 w 1466"/>
                  <a:gd name="T27" fmla="*/ 770 h 827"/>
                  <a:gd name="T28" fmla="*/ 1155 w 1466"/>
                  <a:gd name="T29" fmla="*/ 657 h 827"/>
                  <a:gd name="T30" fmla="*/ 1132 w 1466"/>
                  <a:gd name="T31" fmla="*/ 497 h 827"/>
                  <a:gd name="T32" fmla="*/ 1176 w 1466"/>
                  <a:gd name="T33" fmla="*/ 436 h 827"/>
                  <a:gd name="T34" fmla="*/ 1245 w 1466"/>
                  <a:gd name="T35" fmla="*/ 414 h 827"/>
                  <a:gd name="T36" fmla="*/ 1305 w 1466"/>
                  <a:gd name="T37" fmla="*/ 451 h 827"/>
                  <a:gd name="T38" fmla="*/ 1385 w 1466"/>
                  <a:gd name="T39" fmla="*/ 465 h 827"/>
                  <a:gd name="T40" fmla="*/ 1454 w 1466"/>
                  <a:gd name="T41" fmla="*/ 421 h 827"/>
                  <a:gd name="T42" fmla="*/ 1454 w 1466"/>
                  <a:gd name="T43" fmla="*/ 333 h 827"/>
                  <a:gd name="T44" fmla="*/ 1385 w 1466"/>
                  <a:gd name="T45" fmla="*/ 278 h 827"/>
                  <a:gd name="T46" fmla="*/ 1305 w 1466"/>
                  <a:gd name="T47" fmla="*/ 285 h 827"/>
                  <a:gd name="T48" fmla="*/ 1237 w 1466"/>
                  <a:gd name="T49" fmla="*/ 315 h 827"/>
                  <a:gd name="T50" fmla="*/ 1160 w 1466"/>
                  <a:gd name="T51" fmla="*/ 303 h 827"/>
                  <a:gd name="T52" fmla="*/ 1125 w 1466"/>
                  <a:gd name="T53" fmla="*/ 247 h 827"/>
                  <a:gd name="T54" fmla="*/ 1145 w 1466"/>
                  <a:gd name="T55" fmla="*/ 44 h 827"/>
                  <a:gd name="T56" fmla="*/ 1020 w 1466"/>
                  <a:gd name="T57" fmla="*/ 13 h 827"/>
                  <a:gd name="T58" fmla="*/ 878 w 1466"/>
                  <a:gd name="T59" fmla="*/ 0 h 827"/>
                  <a:gd name="T60" fmla="*/ 836 w 1466"/>
                  <a:gd name="T61" fmla="*/ 45 h 827"/>
                  <a:gd name="T62" fmla="*/ 838 w 1466"/>
                  <a:gd name="T63" fmla="*/ 123 h 827"/>
                  <a:gd name="T64" fmla="*/ 891 w 1466"/>
                  <a:gd name="T65" fmla="*/ 199 h 827"/>
                  <a:gd name="T66" fmla="*/ 883 w 1466"/>
                  <a:gd name="T67" fmla="*/ 282 h 827"/>
                  <a:gd name="T68" fmla="*/ 795 w 1466"/>
                  <a:gd name="T69" fmla="*/ 334 h 827"/>
                  <a:gd name="T70" fmla="*/ 725 w 1466"/>
                  <a:gd name="T71" fmla="*/ 328 h 827"/>
                  <a:gd name="T72" fmla="*/ 669 w 1466"/>
                  <a:gd name="T73" fmla="*/ 281 h 827"/>
                  <a:gd name="T74" fmla="*/ 659 w 1466"/>
                  <a:gd name="T75" fmla="*/ 189 h 827"/>
                  <a:gd name="T76" fmla="*/ 703 w 1466"/>
                  <a:gd name="T77" fmla="*/ 127 h 827"/>
                  <a:gd name="T78" fmla="*/ 703 w 1466"/>
                  <a:gd name="T79" fmla="*/ 71 h 827"/>
                  <a:gd name="T80" fmla="*/ 621 w 1466"/>
                  <a:gd name="T81" fmla="*/ 25 h 827"/>
                  <a:gd name="T82" fmla="*/ 417 w 1466"/>
                  <a:gd name="T83" fmla="*/ 19 h 827"/>
                  <a:gd name="T84" fmla="*/ 349 w 1466"/>
                  <a:gd name="T85" fmla="*/ 135 h 827"/>
                  <a:gd name="T86" fmla="*/ 362 w 1466"/>
                  <a:gd name="T87" fmla="*/ 272 h 827"/>
                  <a:gd name="T88" fmla="*/ 337 w 1466"/>
                  <a:gd name="T89" fmla="*/ 313 h 827"/>
                  <a:gd name="T90" fmla="*/ 275 w 1466"/>
                  <a:gd name="T91" fmla="*/ 334 h 827"/>
                  <a:gd name="T92" fmla="*/ 218 w 1466"/>
                  <a:gd name="T93" fmla="*/ 323 h 827"/>
                  <a:gd name="T94" fmla="*/ 161 w 1466"/>
                  <a:gd name="T95" fmla="*/ 287 h 827"/>
                  <a:gd name="T96" fmla="*/ 65 w 1466"/>
                  <a:gd name="T97" fmla="*/ 293 h 827"/>
                  <a:gd name="T98" fmla="*/ 11 w 1466"/>
                  <a:gd name="T99" fmla="*/ 348 h 827"/>
                  <a:gd name="T100" fmla="*/ 0 w 1466"/>
                  <a:gd name="T101" fmla="*/ 407 h 827"/>
                  <a:gd name="T102" fmla="*/ 17 w 1466"/>
                  <a:gd name="T103" fmla="*/ 455 h 827"/>
                  <a:gd name="T104" fmla="*/ 92 w 1466"/>
                  <a:gd name="T105" fmla="*/ 499 h 827"/>
                  <a:gd name="T106" fmla="*/ 173 w 1466"/>
                  <a:gd name="T107" fmla="*/ 487 h 827"/>
                  <a:gd name="T108" fmla="*/ 229 w 1466"/>
                  <a:gd name="T109" fmla="*/ 460 h 827"/>
                  <a:gd name="T110" fmla="*/ 293 w 1466"/>
                  <a:gd name="T111" fmla="*/ 481 h 827"/>
                  <a:gd name="T112" fmla="*/ 317 w 1466"/>
                  <a:gd name="T113" fmla="*/ 543 h 827"/>
                  <a:gd name="T114" fmla="*/ 309 w 1466"/>
                  <a:gd name="T115" fmla="*/ 743 h 827"/>
                  <a:gd name="T116" fmla="*/ 355 w 1466"/>
                  <a:gd name="T117" fmla="*/ 802 h 827"/>
                  <a:gd name="T118" fmla="*/ 588 w 1466"/>
                  <a:gd name="T119" fmla="*/ 79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6" h="827">
                    <a:moveTo>
                      <a:pt x="633" y="793"/>
                    </a:moveTo>
                    <a:lnTo>
                      <a:pt x="644" y="793"/>
                    </a:lnTo>
                    <a:lnTo>
                      <a:pt x="655" y="790"/>
                    </a:lnTo>
                    <a:lnTo>
                      <a:pt x="663" y="788"/>
                    </a:lnTo>
                    <a:lnTo>
                      <a:pt x="671" y="783"/>
                    </a:lnTo>
                    <a:lnTo>
                      <a:pt x="677" y="778"/>
                    </a:lnTo>
                    <a:lnTo>
                      <a:pt x="681" y="773"/>
                    </a:lnTo>
                    <a:lnTo>
                      <a:pt x="684" y="766"/>
                    </a:lnTo>
                    <a:lnTo>
                      <a:pt x="685" y="758"/>
                    </a:lnTo>
                    <a:lnTo>
                      <a:pt x="685" y="749"/>
                    </a:lnTo>
                    <a:lnTo>
                      <a:pt x="684" y="740"/>
                    </a:lnTo>
                    <a:lnTo>
                      <a:pt x="681" y="729"/>
                    </a:lnTo>
                    <a:lnTo>
                      <a:pt x="677" y="719"/>
                    </a:lnTo>
                    <a:lnTo>
                      <a:pt x="669" y="709"/>
                    </a:lnTo>
                    <a:lnTo>
                      <a:pt x="662" y="696"/>
                    </a:lnTo>
                    <a:lnTo>
                      <a:pt x="652" y="684"/>
                    </a:lnTo>
                    <a:lnTo>
                      <a:pt x="640" y="672"/>
                    </a:lnTo>
                    <a:lnTo>
                      <a:pt x="634" y="665"/>
                    </a:lnTo>
                    <a:lnTo>
                      <a:pt x="630" y="658"/>
                    </a:lnTo>
                    <a:lnTo>
                      <a:pt x="626" y="651"/>
                    </a:lnTo>
                    <a:lnTo>
                      <a:pt x="621" y="644"/>
                    </a:lnTo>
                    <a:lnTo>
                      <a:pt x="617" y="629"/>
                    </a:lnTo>
                    <a:lnTo>
                      <a:pt x="615" y="614"/>
                    </a:lnTo>
                    <a:lnTo>
                      <a:pt x="615" y="600"/>
                    </a:lnTo>
                    <a:lnTo>
                      <a:pt x="620" y="585"/>
                    </a:lnTo>
                    <a:lnTo>
                      <a:pt x="624" y="570"/>
                    </a:lnTo>
                    <a:lnTo>
                      <a:pt x="633" y="555"/>
                    </a:lnTo>
                    <a:lnTo>
                      <a:pt x="642" y="542"/>
                    </a:lnTo>
                    <a:lnTo>
                      <a:pt x="653" y="529"/>
                    </a:lnTo>
                    <a:lnTo>
                      <a:pt x="666" y="518"/>
                    </a:lnTo>
                    <a:lnTo>
                      <a:pt x="681" y="508"/>
                    </a:lnTo>
                    <a:lnTo>
                      <a:pt x="696" y="500"/>
                    </a:lnTo>
                    <a:lnTo>
                      <a:pt x="713" y="494"/>
                    </a:lnTo>
                    <a:lnTo>
                      <a:pt x="731" y="490"/>
                    </a:lnTo>
                    <a:lnTo>
                      <a:pt x="749" y="489"/>
                    </a:lnTo>
                    <a:lnTo>
                      <a:pt x="768" y="490"/>
                    </a:lnTo>
                    <a:lnTo>
                      <a:pt x="785" y="494"/>
                    </a:lnTo>
                    <a:lnTo>
                      <a:pt x="801" y="502"/>
                    </a:lnTo>
                    <a:lnTo>
                      <a:pt x="816" y="509"/>
                    </a:lnTo>
                    <a:lnTo>
                      <a:pt x="829" y="519"/>
                    </a:lnTo>
                    <a:lnTo>
                      <a:pt x="840" y="530"/>
                    </a:lnTo>
                    <a:lnTo>
                      <a:pt x="849" y="542"/>
                    </a:lnTo>
                    <a:lnTo>
                      <a:pt x="859" y="556"/>
                    </a:lnTo>
                    <a:lnTo>
                      <a:pt x="864" y="571"/>
                    </a:lnTo>
                    <a:lnTo>
                      <a:pt x="868" y="586"/>
                    </a:lnTo>
                    <a:lnTo>
                      <a:pt x="870" y="600"/>
                    </a:lnTo>
                    <a:lnTo>
                      <a:pt x="870" y="614"/>
                    </a:lnTo>
                    <a:lnTo>
                      <a:pt x="867" y="629"/>
                    </a:lnTo>
                    <a:lnTo>
                      <a:pt x="862" y="643"/>
                    </a:lnTo>
                    <a:lnTo>
                      <a:pt x="857" y="656"/>
                    </a:lnTo>
                    <a:lnTo>
                      <a:pt x="846" y="666"/>
                    </a:lnTo>
                    <a:lnTo>
                      <a:pt x="827" y="687"/>
                    </a:lnTo>
                    <a:lnTo>
                      <a:pt x="810" y="706"/>
                    </a:lnTo>
                    <a:lnTo>
                      <a:pt x="803" y="714"/>
                    </a:lnTo>
                    <a:lnTo>
                      <a:pt x="797" y="722"/>
                    </a:lnTo>
                    <a:lnTo>
                      <a:pt x="792" y="730"/>
                    </a:lnTo>
                    <a:lnTo>
                      <a:pt x="789" y="737"/>
                    </a:lnTo>
                    <a:lnTo>
                      <a:pt x="787" y="745"/>
                    </a:lnTo>
                    <a:lnTo>
                      <a:pt x="787" y="752"/>
                    </a:lnTo>
                    <a:lnTo>
                      <a:pt x="787" y="759"/>
                    </a:lnTo>
                    <a:lnTo>
                      <a:pt x="788" y="766"/>
                    </a:lnTo>
                    <a:lnTo>
                      <a:pt x="792" y="773"/>
                    </a:lnTo>
                    <a:lnTo>
                      <a:pt x="798" y="779"/>
                    </a:lnTo>
                    <a:lnTo>
                      <a:pt x="804" y="786"/>
                    </a:lnTo>
                    <a:lnTo>
                      <a:pt x="814" y="793"/>
                    </a:lnTo>
                    <a:lnTo>
                      <a:pt x="826" y="800"/>
                    </a:lnTo>
                    <a:lnTo>
                      <a:pt x="840" y="807"/>
                    </a:lnTo>
                    <a:lnTo>
                      <a:pt x="857" y="812"/>
                    </a:lnTo>
                    <a:lnTo>
                      <a:pt x="877" y="816"/>
                    </a:lnTo>
                    <a:lnTo>
                      <a:pt x="899" y="820"/>
                    </a:lnTo>
                    <a:lnTo>
                      <a:pt x="921" y="824"/>
                    </a:lnTo>
                    <a:lnTo>
                      <a:pt x="946" y="826"/>
                    </a:lnTo>
                    <a:lnTo>
                      <a:pt x="971" y="827"/>
                    </a:lnTo>
                    <a:lnTo>
                      <a:pt x="996" y="827"/>
                    </a:lnTo>
                    <a:lnTo>
                      <a:pt x="1020" y="827"/>
                    </a:lnTo>
                    <a:lnTo>
                      <a:pt x="1046" y="824"/>
                    </a:lnTo>
                    <a:lnTo>
                      <a:pt x="1069" y="822"/>
                    </a:lnTo>
                    <a:lnTo>
                      <a:pt x="1092" y="816"/>
                    </a:lnTo>
                    <a:lnTo>
                      <a:pt x="1114" y="811"/>
                    </a:lnTo>
                    <a:lnTo>
                      <a:pt x="1133" y="802"/>
                    </a:lnTo>
                    <a:lnTo>
                      <a:pt x="1149" y="793"/>
                    </a:lnTo>
                    <a:lnTo>
                      <a:pt x="1154" y="786"/>
                    </a:lnTo>
                    <a:lnTo>
                      <a:pt x="1157" y="778"/>
                    </a:lnTo>
                    <a:lnTo>
                      <a:pt x="1160" y="770"/>
                    </a:lnTo>
                    <a:lnTo>
                      <a:pt x="1162" y="761"/>
                    </a:lnTo>
                    <a:lnTo>
                      <a:pt x="1162" y="741"/>
                    </a:lnTo>
                    <a:lnTo>
                      <a:pt x="1162" y="722"/>
                    </a:lnTo>
                    <a:lnTo>
                      <a:pt x="1162" y="700"/>
                    </a:lnTo>
                    <a:lnTo>
                      <a:pt x="1158" y="678"/>
                    </a:lnTo>
                    <a:lnTo>
                      <a:pt x="1155" y="657"/>
                    </a:lnTo>
                    <a:lnTo>
                      <a:pt x="1151" y="634"/>
                    </a:lnTo>
                    <a:lnTo>
                      <a:pt x="1141" y="590"/>
                    </a:lnTo>
                    <a:lnTo>
                      <a:pt x="1133" y="548"/>
                    </a:lnTo>
                    <a:lnTo>
                      <a:pt x="1132" y="530"/>
                    </a:lnTo>
                    <a:lnTo>
                      <a:pt x="1130" y="512"/>
                    </a:lnTo>
                    <a:lnTo>
                      <a:pt x="1132" y="497"/>
                    </a:lnTo>
                    <a:lnTo>
                      <a:pt x="1136" y="485"/>
                    </a:lnTo>
                    <a:lnTo>
                      <a:pt x="1141" y="472"/>
                    </a:lnTo>
                    <a:lnTo>
                      <a:pt x="1148" y="462"/>
                    </a:lnTo>
                    <a:lnTo>
                      <a:pt x="1157" y="453"/>
                    </a:lnTo>
                    <a:lnTo>
                      <a:pt x="1165" y="444"/>
                    </a:lnTo>
                    <a:lnTo>
                      <a:pt x="1176" y="436"/>
                    </a:lnTo>
                    <a:lnTo>
                      <a:pt x="1186" y="429"/>
                    </a:lnTo>
                    <a:lnTo>
                      <a:pt x="1198" y="424"/>
                    </a:lnTo>
                    <a:lnTo>
                      <a:pt x="1210" y="420"/>
                    </a:lnTo>
                    <a:lnTo>
                      <a:pt x="1221" y="416"/>
                    </a:lnTo>
                    <a:lnTo>
                      <a:pt x="1233" y="414"/>
                    </a:lnTo>
                    <a:lnTo>
                      <a:pt x="1245" y="414"/>
                    </a:lnTo>
                    <a:lnTo>
                      <a:pt x="1256" y="417"/>
                    </a:lnTo>
                    <a:lnTo>
                      <a:pt x="1267" y="420"/>
                    </a:lnTo>
                    <a:lnTo>
                      <a:pt x="1277" y="425"/>
                    </a:lnTo>
                    <a:lnTo>
                      <a:pt x="1287" y="432"/>
                    </a:lnTo>
                    <a:lnTo>
                      <a:pt x="1296" y="441"/>
                    </a:lnTo>
                    <a:lnTo>
                      <a:pt x="1305" y="451"/>
                    </a:lnTo>
                    <a:lnTo>
                      <a:pt x="1316" y="458"/>
                    </a:lnTo>
                    <a:lnTo>
                      <a:pt x="1328" y="463"/>
                    </a:lnTo>
                    <a:lnTo>
                      <a:pt x="1342" y="467"/>
                    </a:lnTo>
                    <a:lnTo>
                      <a:pt x="1356" y="467"/>
                    </a:lnTo>
                    <a:lnTo>
                      <a:pt x="1371" y="467"/>
                    </a:lnTo>
                    <a:lnTo>
                      <a:pt x="1385" y="465"/>
                    </a:lnTo>
                    <a:lnTo>
                      <a:pt x="1398" y="460"/>
                    </a:lnTo>
                    <a:lnTo>
                      <a:pt x="1412" y="455"/>
                    </a:lnTo>
                    <a:lnTo>
                      <a:pt x="1425" y="448"/>
                    </a:lnTo>
                    <a:lnTo>
                      <a:pt x="1436" y="440"/>
                    </a:lnTo>
                    <a:lnTo>
                      <a:pt x="1447" y="431"/>
                    </a:lnTo>
                    <a:lnTo>
                      <a:pt x="1454" y="421"/>
                    </a:lnTo>
                    <a:lnTo>
                      <a:pt x="1462" y="409"/>
                    </a:lnTo>
                    <a:lnTo>
                      <a:pt x="1465" y="397"/>
                    </a:lnTo>
                    <a:lnTo>
                      <a:pt x="1466" y="384"/>
                    </a:lnTo>
                    <a:lnTo>
                      <a:pt x="1465" y="365"/>
                    </a:lnTo>
                    <a:lnTo>
                      <a:pt x="1462" y="348"/>
                    </a:lnTo>
                    <a:lnTo>
                      <a:pt x="1454" y="333"/>
                    </a:lnTo>
                    <a:lnTo>
                      <a:pt x="1447" y="319"/>
                    </a:lnTo>
                    <a:lnTo>
                      <a:pt x="1436" y="306"/>
                    </a:lnTo>
                    <a:lnTo>
                      <a:pt x="1425" y="297"/>
                    </a:lnTo>
                    <a:lnTo>
                      <a:pt x="1412" y="289"/>
                    </a:lnTo>
                    <a:lnTo>
                      <a:pt x="1398" y="282"/>
                    </a:lnTo>
                    <a:lnTo>
                      <a:pt x="1385" y="278"/>
                    </a:lnTo>
                    <a:lnTo>
                      <a:pt x="1371" y="274"/>
                    </a:lnTo>
                    <a:lnTo>
                      <a:pt x="1356" y="272"/>
                    </a:lnTo>
                    <a:lnTo>
                      <a:pt x="1342" y="274"/>
                    </a:lnTo>
                    <a:lnTo>
                      <a:pt x="1328" y="275"/>
                    </a:lnTo>
                    <a:lnTo>
                      <a:pt x="1316" y="279"/>
                    </a:lnTo>
                    <a:lnTo>
                      <a:pt x="1305" y="285"/>
                    </a:lnTo>
                    <a:lnTo>
                      <a:pt x="1296" y="293"/>
                    </a:lnTo>
                    <a:lnTo>
                      <a:pt x="1287" y="300"/>
                    </a:lnTo>
                    <a:lnTo>
                      <a:pt x="1275" y="305"/>
                    </a:lnTo>
                    <a:lnTo>
                      <a:pt x="1264" y="311"/>
                    </a:lnTo>
                    <a:lnTo>
                      <a:pt x="1251" y="313"/>
                    </a:lnTo>
                    <a:lnTo>
                      <a:pt x="1237" y="315"/>
                    </a:lnTo>
                    <a:lnTo>
                      <a:pt x="1224" y="316"/>
                    </a:lnTo>
                    <a:lnTo>
                      <a:pt x="1211" y="316"/>
                    </a:lnTo>
                    <a:lnTo>
                      <a:pt x="1198" y="313"/>
                    </a:lnTo>
                    <a:lnTo>
                      <a:pt x="1184" y="311"/>
                    </a:lnTo>
                    <a:lnTo>
                      <a:pt x="1171" y="306"/>
                    </a:lnTo>
                    <a:lnTo>
                      <a:pt x="1160" y="303"/>
                    </a:lnTo>
                    <a:lnTo>
                      <a:pt x="1149" y="296"/>
                    </a:lnTo>
                    <a:lnTo>
                      <a:pt x="1141" y="289"/>
                    </a:lnTo>
                    <a:lnTo>
                      <a:pt x="1133" y="282"/>
                    </a:lnTo>
                    <a:lnTo>
                      <a:pt x="1129" y="272"/>
                    </a:lnTo>
                    <a:lnTo>
                      <a:pt x="1126" y="263"/>
                    </a:lnTo>
                    <a:lnTo>
                      <a:pt x="1125" y="247"/>
                    </a:lnTo>
                    <a:lnTo>
                      <a:pt x="1125" y="219"/>
                    </a:lnTo>
                    <a:lnTo>
                      <a:pt x="1127" y="186"/>
                    </a:lnTo>
                    <a:lnTo>
                      <a:pt x="1130" y="149"/>
                    </a:lnTo>
                    <a:lnTo>
                      <a:pt x="1135" y="112"/>
                    </a:lnTo>
                    <a:lnTo>
                      <a:pt x="1139" y="75"/>
                    </a:lnTo>
                    <a:lnTo>
                      <a:pt x="1145" y="44"/>
                    </a:lnTo>
                    <a:lnTo>
                      <a:pt x="1149" y="19"/>
                    </a:lnTo>
                    <a:lnTo>
                      <a:pt x="1148" y="19"/>
                    </a:lnTo>
                    <a:lnTo>
                      <a:pt x="1146" y="19"/>
                    </a:lnTo>
                    <a:lnTo>
                      <a:pt x="1101" y="18"/>
                    </a:lnTo>
                    <a:lnTo>
                      <a:pt x="1059" y="15"/>
                    </a:lnTo>
                    <a:lnTo>
                      <a:pt x="1020" y="13"/>
                    </a:lnTo>
                    <a:lnTo>
                      <a:pt x="983" y="10"/>
                    </a:lnTo>
                    <a:lnTo>
                      <a:pt x="950" y="6"/>
                    </a:lnTo>
                    <a:lnTo>
                      <a:pt x="923" y="3"/>
                    </a:lnTo>
                    <a:lnTo>
                      <a:pt x="902" y="0"/>
                    </a:lnTo>
                    <a:lnTo>
                      <a:pt x="888" y="0"/>
                    </a:lnTo>
                    <a:lnTo>
                      <a:pt x="878" y="0"/>
                    </a:lnTo>
                    <a:lnTo>
                      <a:pt x="870" y="4"/>
                    </a:lnTo>
                    <a:lnTo>
                      <a:pt x="861" y="10"/>
                    </a:lnTo>
                    <a:lnTo>
                      <a:pt x="854" y="16"/>
                    </a:lnTo>
                    <a:lnTo>
                      <a:pt x="846" y="25"/>
                    </a:lnTo>
                    <a:lnTo>
                      <a:pt x="840" y="34"/>
                    </a:lnTo>
                    <a:lnTo>
                      <a:pt x="836" y="45"/>
                    </a:lnTo>
                    <a:lnTo>
                      <a:pt x="833" y="57"/>
                    </a:lnTo>
                    <a:lnTo>
                      <a:pt x="830" y="69"/>
                    </a:lnTo>
                    <a:lnTo>
                      <a:pt x="829" y="84"/>
                    </a:lnTo>
                    <a:lnTo>
                      <a:pt x="830" y="96"/>
                    </a:lnTo>
                    <a:lnTo>
                      <a:pt x="833" y="109"/>
                    </a:lnTo>
                    <a:lnTo>
                      <a:pt x="838" y="123"/>
                    </a:lnTo>
                    <a:lnTo>
                      <a:pt x="843" y="135"/>
                    </a:lnTo>
                    <a:lnTo>
                      <a:pt x="851" y="147"/>
                    </a:lnTo>
                    <a:lnTo>
                      <a:pt x="862" y="158"/>
                    </a:lnTo>
                    <a:lnTo>
                      <a:pt x="875" y="170"/>
                    </a:lnTo>
                    <a:lnTo>
                      <a:pt x="883" y="184"/>
                    </a:lnTo>
                    <a:lnTo>
                      <a:pt x="891" y="199"/>
                    </a:lnTo>
                    <a:lnTo>
                      <a:pt x="894" y="213"/>
                    </a:lnTo>
                    <a:lnTo>
                      <a:pt x="897" y="228"/>
                    </a:lnTo>
                    <a:lnTo>
                      <a:pt x="896" y="242"/>
                    </a:lnTo>
                    <a:lnTo>
                      <a:pt x="894" y="256"/>
                    </a:lnTo>
                    <a:lnTo>
                      <a:pt x="889" y="270"/>
                    </a:lnTo>
                    <a:lnTo>
                      <a:pt x="883" y="282"/>
                    </a:lnTo>
                    <a:lnTo>
                      <a:pt x="873" y="294"/>
                    </a:lnTo>
                    <a:lnTo>
                      <a:pt x="861" y="305"/>
                    </a:lnTo>
                    <a:lnTo>
                      <a:pt x="848" y="315"/>
                    </a:lnTo>
                    <a:lnTo>
                      <a:pt x="833" y="323"/>
                    </a:lnTo>
                    <a:lnTo>
                      <a:pt x="816" y="330"/>
                    </a:lnTo>
                    <a:lnTo>
                      <a:pt x="795" y="334"/>
                    </a:lnTo>
                    <a:lnTo>
                      <a:pt x="775" y="336"/>
                    </a:lnTo>
                    <a:lnTo>
                      <a:pt x="763" y="336"/>
                    </a:lnTo>
                    <a:lnTo>
                      <a:pt x="752" y="336"/>
                    </a:lnTo>
                    <a:lnTo>
                      <a:pt x="744" y="334"/>
                    </a:lnTo>
                    <a:lnTo>
                      <a:pt x="733" y="331"/>
                    </a:lnTo>
                    <a:lnTo>
                      <a:pt x="725" y="328"/>
                    </a:lnTo>
                    <a:lnTo>
                      <a:pt x="717" y="326"/>
                    </a:lnTo>
                    <a:lnTo>
                      <a:pt x="709" y="321"/>
                    </a:lnTo>
                    <a:lnTo>
                      <a:pt x="701" y="316"/>
                    </a:lnTo>
                    <a:lnTo>
                      <a:pt x="688" y="306"/>
                    </a:lnTo>
                    <a:lnTo>
                      <a:pt x="678" y="294"/>
                    </a:lnTo>
                    <a:lnTo>
                      <a:pt x="669" y="281"/>
                    </a:lnTo>
                    <a:lnTo>
                      <a:pt x="662" y="266"/>
                    </a:lnTo>
                    <a:lnTo>
                      <a:pt x="658" y="251"/>
                    </a:lnTo>
                    <a:lnTo>
                      <a:pt x="655" y="236"/>
                    </a:lnTo>
                    <a:lnTo>
                      <a:pt x="653" y="219"/>
                    </a:lnTo>
                    <a:lnTo>
                      <a:pt x="655" y="204"/>
                    </a:lnTo>
                    <a:lnTo>
                      <a:pt x="659" y="189"/>
                    </a:lnTo>
                    <a:lnTo>
                      <a:pt x="665" y="176"/>
                    </a:lnTo>
                    <a:lnTo>
                      <a:pt x="672" y="164"/>
                    </a:lnTo>
                    <a:lnTo>
                      <a:pt x="681" y="152"/>
                    </a:lnTo>
                    <a:lnTo>
                      <a:pt x="690" y="145"/>
                    </a:lnTo>
                    <a:lnTo>
                      <a:pt x="697" y="136"/>
                    </a:lnTo>
                    <a:lnTo>
                      <a:pt x="703" y="127"/>
                    </a:lnTo>
                    <a:lnTo>
                      <a:pt x="707" y="118"/>
                    </a:lnTo>
                    <a:lnTo>
                      <a:pt x="710" y="108"/>
                    </a:lnTo>
                    <a:lnTo>
                      <a:pt x="712" y="98"/>
                    </a:lnTo>
                    <a:lnTo>
                      <a:pt x="710" y="88"/>
                    </a:lnTo>
                    <a:lnTo>
                      <a:pt x="707" y="81"/>
                    </a:lnTo>
                    <a:lnTo>
                      <a:pt x="703" y="71"/>
                    </a:lnTo>
                    <a:lnTo>
                      <a:pt x="696" y="62"/>
                    </a:lnTo>
                    <a:lnTo>
                      <a:pt x="687" y="53"/>
                    </a:lnTo>
                    <a:lnTo>
                      <a:pt x="674" y="45"/>
                    </a:lnTo>
                    <a:lnTo>
                      <a:pt x="659" y="37"/>
                    </a:lnTo>
                    <a:lnTo>
                      <a:pt x="642" y="30"/>
                    </a:lnTo>
                    <a:lnTo>
                      <a:pt x="621" y="25"/>
                    </a:lnTo>
                    <a:lnTo>
                      <a:pt x="598" y="19"/>
                    </a:lnTo>
                    <a:lnTo>
                      <a:pt x="572" y="16"/>
                    </a:lnTo>
                    <a:lnTo>
                      <a:pt x="540" y="15"/>
                    </a:lnTo>
                    <a:lnTo>
                      <a:pt x="501" y="15"/>
                    </a:lnTo>
                    <a:lnTo>
                      <a:pt x="460" y="16"/>
                    </a:lnTo>
                    <a:lnTo>
                      <a:pt x="417" y="19"/>
                    </a:lnTo>
                    <a:lnTo>
                      <a:pt x="378" y="23"/>
                    </a:lnTo>
                    <a:lnTo>
                      <a:pt x="344" y="27"/>
                    </a:lnTo>
                    <a:lnTo>
                      <a:pt x="318" y="32"/>
                    </a:lnTo>
                    <a:lnTo>
                      <a:pt x="327" y="59"/>
                    </a:lnTo>
                    <a:lnTo>
                      <a:pt x="339" y="94"/>
                    </a:lnTo>
                    <a:lnTo>
                      <a:pt x="349" y="135"/>
                    </a:lnTo>
                    <a:lnTo>
                      <a:pt x="357" y="177"/>
                    </a:lnTo>
                    <a:lnTo>
                      <a:pt x="360" y="198"/>
                    </a:lnTo>
                    <a:lnTo>
                      <a:pt x="363" y="218"/>
                    </a:lnTo>
                    <a:lnTo>
                      <a:pt x="365" y="238"/>
                    </a:lnTo>
                    <a:lnTo>
                      <a:pt x="365" y="256"/>
                    </a:lnTo>
                    <a:lnTo>
                      <a:pt x="362" y="272"/>
                    </a:lnTo>
                    <a:lnTo>
                      <a:pt x="359" y="287"/>
                    </a:lnTo>
                    <a:lnTo>
                      <a:pt x="356" y="293"/>
                    </a:lnTo>
                    <a:lnTo>
                      <a:pt x="353" y="299"/>
                    </a:lnTo>
                    <a:lnTo>
                      <a:pt x="350" y="303"/>
                    </a:lnTo>
                    <a:lnTo>
                      <a:pt x="346" y="306"/>
                    </a:lnTo>
                    <a:lnTo>
                      <a:pt x="337" y="313"/>
                    </a:lnTo>
                    <a:lnTo>
                      <a:pt x="327" y="319"/>
                    </a:lnTo>
                    <a:lnTo>
                      <a:pt x="318" y="324"/>
                    </a:lnTo>
                    <a:lnTo>
                      <a:pt x="307" y="328"/>
                    </a:lnTo>
                    <a:lnTo>
                      <a:pt x="298" y="331"/>
                    </a:lnTo>
                    <a:lnTo>
                      <a:pt x="287" y="333"/>
                    </a:lnTo>
                    <a:lnTo>
                      <a:pt x="275" y="334"/>
                    </a:lnTo>
                    <a:lnTo>
                      <a:pt x="265" y="334"/>
                    </a:lnTo>
                    <a:lnTo>
                      <a:pt x="255" y="333"/>
                    </a:lnTo>
                    <a:lnTo>
                      <a:pt x="246" y="331"/>
                    </a:lnTo>
                    <a:lnTo>
                      <a:pt x="236" y="330"/>
                    </a:lnTo>
                    <a:lnTo>
                      <a:pt x="227" y="327"/>
                    </a:lnTo>
                    <a:lnTo>
                      <a:pt x="218" y="323"/>
                    </a:lnTo>
                    <a:lnTo>
                      <a:pt x="210" y="318"/>
                    </a:lnTo>
                    <a:lnTo>
                      <a:pt x="202" y="313"/>
                    </a:lnTo>
                    <a:lnTo>
                      <a:pt x="196" y="306"/>
                    </a:lnTo>
                    <a:lnTo>
                      <a:pt x="186" y="299"/>
                    </a:lnTo>
                    <a:lnTo>
                      <a:pt x="175" y="291"/>
                    </a:lnTo>
                    <a:lnTo>
                      <a:pt x="161" y="287"/>
                    </a:lnTo>
                    <a:lnTo>
                      <a:pt x="145" y="284"/>
                    </a:lnTo>
                    <a:lnTo>
                      <a:pt x="130" y="282"/>
                    </a:lnTo>
                    <a:lnTo>
                      <a:pt x="113" y="282"/>
                    </a:lnTo>
                    <a:lnTo>
                      <a:pt x="97" y="284"/>
                    </a:lnTo>
                    <a:lnTo>
                      <a:pt x="81" y="287"/>
                    </a:lnTo>
                    <a:lnTo>
                      <a:pt x="65" y="293"/>
                    </a:lnTo>
                    <a:lnTo>
                      <a:pt x="50" y="301"/>
                    </a:lnTo>
                    <a:lnTo>
                      <a:pt x="35" y="312"/>
                    </a:lnTo>
                    <a:lnTo>
                      <a:pt x="24" y="324"/>
                    </a:lnTo>
                    <a:lnTo>
                      <a:pt x="19" y="331"/>
                    </a:lnTo>
                    <a:lnTo>
                      <a:pt x="14" y="339"/>
                    </a:lnTo>
                    <a:lnTo>
                      <a:pt x="11" y="348"/>
                    </a:lnTo>
                    <a:lnTo>
                      <a:pt x="6" y="355"/>
                    </a:lnTo>
                    <a:lnTo>
                      <a:pt x="3" y="365"/>
                    </a:lnTo>
                    <a:lnTo>
                      <a:pt x="1" y="376"/>
                    </a:lnTo>
                    <a:lnTo>
                      <a:pt x="0" y="387"/>
                    </a:lnTo>
                    <a:lnTo>
                      <a:pt x="0" y="398"/>
                    </a:lnTo>
                    <a:lnTo>
                      <a:pt x="0" y="407"/>
                    </a:lnTo>
                    <a:lnTo>
                      <a:pt x="1" y="417"/>
                    </a:lnTo>
                    <a:lnTo>
                      <a:pt x="3" y="425"/>
                    </a:lnTo>
                    <a:lnTo>
                      <a:pt x="6" y="433"/>
                    </a:lnTo>
                    <a:lnTo>
                      <a:pt x="9" y="441"/>
                    </a:lnTo>
                    <a:lnTo>
                      <a:pt x="14" y="448"/>
                    </a:lnTo>
                    <a:lnTo>
                      <a:pt x="17" y="455"/>
                    </a:lnTo>
                    <a:lnTo>
                      <a:pt x="24" y="462"/>
                    </a:lnTo>
                    <a:lnTo>
                      <a:pt x="34" y="472"/>
                    </a:lnTo>
                    <a:lnTo>
                      <a:pt x="47" y="482"/>
                    </a:lnTo>
                    <a:lnTo>
                      <a:pt x="62" y="489"/>
                    </a:lnTo>
                    <a:lnTo>
                      <a:pt x="76" y="494"/>
                    </a:lnTo>
                    <a:lnTo>
                      <a:pt x="92" y="499"/>
                    </a:lnTo>
                    <a:lnTo>
                      <a:pt x="107" y="502"/>
                    </a:lnTo>
                    <a:lnTo>
                      <a:pt x="123" y="502"/>
                    </a:lnTo>
                    <a:lnTo>
                      <a:pt x="138" y="500"/>
                    </a:lnTo>
                    <a:lnTo>
                      <a:pt x="151" y="497"/>
                    </a:lnTo>
                    <a:lnTo>
                      <a:pt x="162" y="493"/>
                    </a:lnTo>
                    <a:lnTo>
                      <a:pt x="173" y="487"/>
                    </a:lnTo>
                    <a:lnTo>
                      <a:pt x="180" y="480"/>
                    </a:lnTo>
                    <a:lnTo>
                      <a:pt x="188" y="472"/>
                    </a:lnTo>
                    <a:lnTo>
                      <a:pt x="196" y="467"/>
                    </a:lnTo>
                    <a:lnTo>
                      <a:pt x="207" y="463"/>
                    </a:lnTo>
                    <a:lnTo>
                      <a:pt x="217" y="460"/>
                    </a:lnTo>
                    <a:lnTo>
                      <a:pt x="229" y="460"/>
                    </a:lnTo>
                    <a:lnTo>
                      <a:pt x="240" y="460"/>
                    </a:lnTo>
                    <a:lnTo>
                      <a:pt x="250" y="463"/>
                    </a:lnTo>
                    <a:lnTo>
                      <a:pt x="262" y="466"/>
                    </a:lnTo>
                    <a:lnTo>
                      <a:pt x="274" y="470"/>
                    </a:lnTo>
                    <a:lnTo>
                      <a:pt x="285" y="475"/>
                    </a:lnTo>
                    <a:lnTo>
                      <a:pt x="293" y="481"/>
                    </a:lnTo>
                    <a:lnTo>
                      <a:pt x="302" y="488"/>
                    </a:lnTo>
                    <a:lnTo>
                      <a:pt x="307" y="496"/>
                    </a:lnTo>
                    <a:lnTo>
                      <a:pt x="314" y="504"/>
                    </a:lnTo>
                    <a:lnTo>
                      <a:pt x="317" y="512"/>
                    </a:lnTo>
                    <a:lnTo>
                      <a:pt x="318" y="521"/>
                    </a:lnTo>
                    <a:lnTo>
                      <a:pt x="317" y="543"/>
                    </a:lnTo>
                    <a:lnTo>
                      <a:pt x="314" y="573"/>
                    </a:lnTo>
                    <a:lnTo>
                      <a:pt x="310" y="608"/>
                    </a:lnTo>
                    <a:lnTo>
                      <a:pt x="309" y="644"/>
                    </a:lnTo>
                    <a:lnTo>
                      <a:pt x="307" y="684"/>
                    </a:lnTo>
                    <a:lnTo>
                      <a:pt x="307" y="724"/>
                    </a:lnTo>
                    <a:lnTo>
                      <a:pt x="309" y="743"/>
                    </a:lnTo>
                    <a:lnTo>
                      <a:pt x="310" y="761"/>
                    </a:lnTo>
                    <a:lnTo>
                      <a:pt x="314" y="778"/>
                    </a:lnTo>
                    <a:lnTo>
                      <a:pt x="318" y="793"/>
                    </a:lnTo>
                    <a:lnTo>
                      <a:pt x="327" y="797"/>
                    </a:lnTo>
                    <a:lnTo>
                      <a:pt x="340" y="800"/>
                    </a:lnTo>
                    <a:lnTo>
                      <a:pt x="355" y="802"/>
                    </a:lnTo>
                    <a:lnTo>
                      <a:pt x="369" y="804"/>
                    </a:lnTo>
                    <a:lnTo>
                      <a:pt x="407" y="804"/>
                    </a:lnTo>
                    <a:lnTo>
                      <a:pt x="448" y="802"/>
                    </a:lnTo>
                    <a:lnTo>
                      <a:pt x="494" y="800"/>
                    </a:lnTo>
                    <a:lnTo>
                      <a:pt x="540" y="797"/>
                    </a:lnTo>
                    <a:lnTo>
                      <a:pt x="588" y="794"/>
                    </a:lnTo>
                    <a:lnTo>
                      <a:pt x="633" y="793"/>
                    </a:lnTo>
                    <a:close/>
                  </a:path>
                </a:pathLst>
              </a:custGeom>
              <a:noFill/>
              <a:ln w="14" cap="rnd">
                <a:solidFill>
                  <a:srgbClr val="5490A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z="2400">
                  <a:solidFill>
                    <a:srgbClr val="000000"/>
                  </a:solidFill>
                </a:endParaRPr>
              </a:p>
            </p:txBody>
          </p:sp>
        </p:grpSp>
        <p:sp>
          <p:nvSpPr>
            <p:cNvPr id="56" name="Rectangle 20"/>
            <p:cNvSpPr>
              <a:spLocks noChangeArrowheads="1"/>
            </p:cNvSpPr>
            <p:nvPr/>
          </p:nvSpPr>
          <p:spPr bwMode="auto">
            <a:xfrm>
              <a:off x="3419475" y="3260725"/>
              <a:ext cx="5572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de-DE" b="1" dirty="0">
                  <a:solidFill>
                    <a:srgbClr val="000000"/>
                  </a:solidFill>
                  <a:cs typeface="Arial" pitchFamily="34" charset="0"/>
                </a:rPr>
                <a:t>AvH</a:t>
              </a:r>
              <a:endParaRPr lang="de-DE" dirty="0">
                <a:solidFill>
                  <a:srgbClr val="000000"/>
                </a:solidFill>
                <a:cs typeface="Arial" pitchFamily="34" charset="0"/>
              </a:endParaRPr>
            </a:p>
          </p:txBody>
        </p:sp>
        <p:grpSp>
          <p:nvGrpSpPr>
            <p:cNvPr id="57" name="Group 23"/>
            <p:cNvGrpSpPr>
              <a:grpSpLocks/>
            </p:cNvGrpSpPr>
            <p:nvPr/>
          </p:nvGrpSpPr>
          <p:grpSpPr bwMode="auto">
            <a:xfrm>
              <a:off x="4243388" y="2222500"/>
              <a:ext cx="1435100" cy="1884362"/>
              <a:chOff x="2673" y="1400"/>
              <a:chExt cx="904" cy="1187"/>
            </a:xfrm>
          </p:grpSpPr>
          <p:sp>
            <p:nvSpPr>
              <p:cNvPr id="71" name="Freeform 21"/>
              <p:cNvSpPr>
                <a:spLocks/>
              </p:cNvSpPr>
              <p:nvPr/>
            </p:nvSpPr>
            <p:spPr bwMode="auto">
              <a:xfrm>
                <a:off x="2673" y="1400"/>
                <a:ext cx="904" cy="1187"/>
              </a:xfrm>
              <a:custGeom>
                <a:avLst/>
                <a:gdLst>
                  <a:gd name="T0" fmla="*/ 354 w 904"/>
                  <a:gd name="T1" fmla="*/ 1154 h 1187"/>
                  <a:gd name="T2" fmla="*/ 390 w 904"/>
                  <a:gd name="T3" fmla="*/ 1111 h 1187"/>
                  <a:gd name="T4" fmla="*/ 358 w 904"/>
                  <a:gd name="T5" fmla="*/ 1049 h 1187"/>
                  <a:gd name="T6" fmla="*/ 331 w 904"/>
                  <a:gd name="T7" fmla="*/ 957 h 1187"/>
                  <a:gd name="T8" fmla="*/ 357 w 904"/>
                  <a:gd name="T9" fmla="*/ 893 h 1187"/>
                  <a:gd name="T10" fmla="*/ 401 w 904"/>
                  <a:gd name="T11" fmla="*/ 869 h 1187"/>
                  <a:gd name="T12" fmla="*/ 469 w 904"/>
                  <a:gd name="T13" fmla="*/ 867 h 1187"/>
                  <a:gd name="T14" fmla="*/ 525 w 904"/>
                  <a:gd name="T15" fmla="*/ 887 h 1187"/>
                  <a:gd name="T16" fmla="*/ 563 w 904"/>
                  <a:gd name="T17" fmla="*/ 944 h 1187"/>
                  <a:gd name="T18" fmla="*/ 546 w 904"/>
                  <a:gd name="T19" fmla="*/ 1030 h 1187"/>
                  <a:gd name="T20" fmla="*/ 494 w 904"/>
                  <a:gd name="T21" fmla="*/ 1102 h 1187"/>
                  <a:gd name="T22" fmla="*/ 513 w 904"/>
                  <a:gd name="T23" fmla="*/ 1138 h 1187"/>
                  <a:gd name="T24" fmla="*/ 596 w 904"/>
                  <a:gd name="T25" fmla="*/ 1172 h 1187"/>
                  <a:gd name="T26" fmla="*/ 726 w 904"/>
                  <a:gd name="T27" fmla="*/ 1187 h 1187"/>
                  <a:gd name="T28" fmla="*/ 844 w 904"/>
                  <a:gd name="T29" fmla="*/ 1165 h 1187"/>
                  <a:gd name="T30" fmla="*/ 848 w 904"/>
                  <a:gd name="T31" fmla="*/ 1045 h 1187"/>
                  <a:gd name="T32" fmla="*/ 858 w 904"/>
                  <a:gd name="T33" fmla="*/ 871 h 1187"/>
                  <a:gd name="T34" fmla="*/ 815 w 904"/>
                  <a:gd name="T35" fmla="*/ 828 h 1187"/>
                  <a:gd name="T36" fmla="*/ 751 w 904"/>
                  <a:gd name="T37" fmla="*/ 821 h 1187"/>
                  <a:gd name="T38" fmla="*/ 695 w 904"/>
                  <a:gd name="T39" fmla="*/ 856 h 1187"/>
                  <a:gd name="T40" fmla="*/ 609 w 904"/>
                  <a:gd name="T41" fmla="*/ 847 h 1187"/>
                  <a:gd name="T42" fmla="*/ 557 w 904"/>
                  <a:gd name="T43" fmla="*/ 799 h 1187"/>
                  <a:gd name="T44" fmla="*/ 549 w 904"/>
                  <a:gd name="T45" fmla="*/ 743 h 1187"/>
                  <a:gd name="T46" fmla="*/ 566 w 904"/>
                  <a:gd name="T47" fmla="*/ 687 h 1187"/>
                  <a:gd name="T48" fmla="*/ 643 w 904"/>
                  <a:gd name="T49" fmla="*/ 638 h 1187"/>
                  <a:gd name="T50" fmla="*/ 731 w 904"/>
                  <a:gd name="T51" fmla="*/ 654 h 1187"/>
                  <a:gd name="T52" fmla="*/ 779 w 904"/>
                  <a:gd name="T53" fmla="*/ 686 h 1187"/>
                  <a:gd name="T54" fmla="*/ 838 w 904"/>
                  <a:gd name="T55" fmla="*/ 686 h 1187"/>
                  <a:gd name="T56" fmla="*/ 890 w 904"/>
                  <a:gd name="T57" fmla="*/ 658 h 1187"/>
                  <a:gd name="T58" fmla="*/ 904 w 904"/>
                  <a:gd name="T59" fmla="*/ 592 h 1187"/>
                  <a:gd name="T60" fmla="*/ 869 w 904"/>
                  <a:gd name="T61" fmla="*/ 411 h 1187"/>
                  <a:gd name="T62" fmla="*/ 737 w 904"/>
                  <a:gd name="T63" fmla="*/ 393 h 1187"/>
                  <a:gd name="T64" fmla="*/ 570 w 904"/>
                  <a:gd name="T65" fmla="*/ 372 h 1187"/>
                  <a:gd name="T66" fmla="*/ 496 w 904"/>
                  <a:gd name="T67" fmla="*/ 320 h 1187"/>
                  <a:gd name="T68" fmla="*/ 487 w 904"/>
                  <a:gd name="T69" fmla="*/ 243 h 1187"/>
                  <a:gd name="T70" fmla="*/ 528 w 904"/>
                  <a:gd name="T71" fmla="*/ 187 h 1187"/>
                  <a:gd name="T72" fmla="*/ 556 w 904"/>
                  <a:gd name="T73" fmla="*/ 100 h 1187"/>
                  <a:gd name="T74" fmla="*/ 527 w 904"/>
                  <a:gd name="T75" fmla="*/ 31 h 1187"/>
                  <a:gd name="T76" fmla="*/ 472 w 904"/>
                  <a:gd name="T77" fmla="*/ 3 h 1187"/>
                  <a:gd name="T78" fmla="*/ 397 w 904"/>
                  <a:gd name="T79" fmla="*/ 3 h 1187"/>
                  <a:gd name="T80" fmla="*/ 343 w 904"/>
                  <a:gd name="T81" fmla="*/ 25 h 1187"/>
                  <a:gd name="T82" fmla="*/ 304 w 904"/>
                  <a:gd name="T83" fmla="*/ 85 h 1187"/>
                  <a:gd name="T84" fmla="*/ 324 w 904"/>
                  <a:gd name="T85" fmla="*/ 173 h 1187"/>
                  <a:gd name="T86" fmla="*/ 367 w 904"/>
                  <a:gd name="T87" fmla="*/ 248 h 1187"/>
                  <a:gd name="T88" fmla="*/ 337 w 904"/>
                  <a:gd name="T89" fmla="*/ 325 h 1187"/>
                  <a:gd name="T90" fmla="*/ 234 w 904"/>
                  <a:gd name="T91" fmla="*/ 371 h 1187"/>
                  <a:gd name="T92" fmla="*/ 60 w 904"/>
                  <a:gd name="T93" fmla="*/ 371 h 1187"/>
                  <a:gd name="T94" fmla="*/ 1 w 904"/>
                  <a:gd name="T95" fmla="*/ 539 h 1187"/>
                  <a:gd name="T96" fmla="*/ 16 w 904"/>
                  <a:gd name="T97" fmla="*/ 644 h 1187"/>
                  <a:gd name="T98" fmla="*/ 84 w 904"/>
                  <a:gd name="T99" fmla="*/ 671 h 1187"/>
                  <a:gd name="T100" fmla="*/ 158 w 904"/>
                  <a:gd name="T101" fmla="*/ 655 h 1187"/>
                  <a:gd name="T102" fmla="*/ 226 w 904"/>
                  <a:gd name="T103" fmla="*/ 628 h 1187"/>
                  <a:gd name="T104" fmla="*/ 304 w 904"/>
                  <a:gd name="T105" fmla="*/ 662 h 1187"/>
                  <a:gd name="T106" fmla="*/ 332 w 904"/>
                  <a:gd name="T107" fmla="*/ 754 h 1187"/>
                  <a:gd name="T108" fmla="*/ 281 w 904"/>
                  <a:gd name="T109" fmla="*/ 813 h 1187"/>
                  <a:gd name="T110" fmla="*/ 199 w 904"/>
                  <a:gd name="T111" fmla="*/ 821 h 1187"/>
                  <a:gd name="T112" fmla="*/ 139 w 904"/>
                  <a:gd name="T113" fmla="*/ 777 h 1187"/>
                  <a:gd name="T114" fmla="*/ 71 w 904"/>
                  <a:gd name="T115" fmla="*/ 781 h 1187"/>
                  <a:gd name="T116" fmla="*/ 16 w 904"/>
                  <a:gd name="T117" fmla="*/ 830 h 1187"/>
                  <a:gd name="T118" fmla="*/ 16 w 904"/>
                  <a:gd name="T119" fmla="*/ 949 h 1187"/>
                  <a:gd name="T120" fmla="*/ 37 w 904"/>
                  <a:gd name="T121" fmla="*/ 1102 h 1187"/>
                  <a:gd name="T122" fmla="*/ 57 w 904"/>
                  <a:gd name="T123" fmla="*/ 1150 h 1187"/>
                  <a:gd name="T124" fmla="*/ 234 w 904"/>
                  <a:gd name="T125" fmla="*/ 1135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4" h="1187">
                    <a:moveTo>
                      <a:pt x="273" y="1144"/>
                    </a:moveTo>
                    <a:lnTo>
                      <a:pt x="293" y="1151"/>
                    </a:lnTo>
                    <a:lnTo>
                      <a:pt x="311" y="1155"/>
                    </a:lnTo>
                    <a:lnTo>
                      <a:pt x="328" y="1157"/>
                    </a:lnTo>
                    <a:lnTo>
                      <a:pt x="341" y="1157"/>
                    </a:lnTo>
                    <a:lnTo>
                      <a:pt x="354" y="1154"/>
                    </a:lnTo>
                    <a:lnTo>
                      <a:pt x="365" y="1150"/>
                    </a:lnTo>
                    <a:lnTo>
                      <a:pt x="374" y="1144"/>
                    </a:lnTo>
                    <a:lnTo>
                      <a:pt x="379" y="1137"/>
                    </a:lnTo>
                    <a:lnTo>
                      <a:pt x="385" y="1129"/>
                    </a:lnTo>
                    <a:lnTo>
                      <a:pt x="388" y="1120"/>
                    </a:lnTo>
                    <a:lnTo>
                      <a:pt x="390" y="1111"/>
                    </a:lnTo>
                    <a:lnTo>
                      <a:pt x="390" y="1100"/>
                    </a:lnTo>
                    <a:lnTo>
                      <a:pt x="387" y="1090"/>
                    </a:lnTo>
                    <a:lnTo>
                      <a:pt x="382" y="1081"/>
                    </a:lnTo>
                    <a:lnTo>
                      <a:pt x="377" y="1071"/>
                    </a:lnTo>
                    <a:lnTo>
                      <a:pt x="370" y="1062"/>
                    </a:lnTo>
                    <a:lnTo>
                      <a:pt x="358" y="1049"/>
                    </a:lnTo>
                    <a:lnTo>
                      <a:pt x="349" y="1035"/>
                    </a:lnTo>
                    <a:lnTo>
                      <a:pt x="343" y="1020"/>
                    </a:lnTo>
                    <a:lnTo>
                      <a:pt x="337" y="1005"/>
                    </a:lnTo>
                    <a:lnTo>
                      <a:pt x="332" y="988"/>
                    </a:lnTo>
                    <a:lnTo>
                      <a:pt x="331" y="972"/>
                    </a:lnTo>
                    <a:lnTo>
                      <a:pt x="331" y="957"/>
                    </a:lnTo>
                    <a:lnTo>
                      <a:pt x="332" y="940"/>
                    </a:lnTo>
                    <a:lnTo>
                      <a:pt x="337" y="926"/>
                    </a:lnTo>
                    <a:lnTo>
                      <a:pt x="343" y="913"/>
                    </a:lnTo>
                    <a:lnTo>
                      <a:pt x="346" y="905"/>
                    </a:lnTo>
                    <a:lnTo>
                      <a:pt x="351" y="898"/>
                    </a:lnTo>
                    <a:lnTo>
                      <a:pt x="357" y="893"/>
                    </a:lnTo>
                    <a:lnTo>
                      <a:pt x="362" y="887"/>
                    </a:lnTo>
                    <a:lnTo>
                      <a:pt x="368" y="883"/>
                    </a:lnTo>
                    <a:lnTo>
                      <a:pt x="375" y="879"/>
                    </a:lnTo>
                    <a:lnTo>
                      <a:pt x="384" y="875"/>
                    </a:lnTo>
                    <a:lnTo>
                      <a:pt x="391" y="871"/>
                    </a:lnTo>
                    <a:lnTo>
                      <a:pt x="401" y="869"/>
                    </a:lnTo>
                    <a:lnTo>
                      <a:pt x="410" y="867"/>
                    </a:lnTo>
                    <a:lnTo>
                      <a:pt x="421" y="865"/>
                    </a:lnTo>
                    <a:lnTo>
                      <a:pt x="432" y="865"/>
                    </a:lnTo>
                    <a:lnTo>
                      <a:pt x="446" y="865"/>
                    </a:lnTo>
                    <a:lnTo>
                      <a:pt x="457" y="865"/>
                    </a:lnTo>
                    <a:lnTo>
                      <a:pt x="469" y="867"/>
                    </a:lnTo>
                    <a:lnTo>
                      <a:pt x="480" y="869"/>
                    </a:lnTo>
                    <a:lnTo>
                      <a:pt x="490" y="872"/>
                    </a:lnTo>
                    <a:lnTo>
                      <a:pt x="500" y="875"/>
                    </a:lnTo>
                    <a:lnTo>
                      <a:pt x="508" y="879"/>
                    </a:lnTo>
                    <a:lnTo>
                      <a:pt x="517" y="883"/>
                    </a:lnTo>
                    <a:lnTo>
                      <a:pt x="525" y="887"/>
                    </a:lnTo>
                    <a:lnTo>
                      <a:pt x="531" y="893"/>
                    </a:lnTo>
                    <a:lnTo>
                      <a:pt x="537" y="898"/>
                    </a:lnTo>
                    <a:lnTo>
                      <a:pt x="543" y="904"/>
                    </a:lnTo>
                    <a:lnTo>
                      <a:pt x="552" y="916"/>
                    </a:lnTo>
                    <a:lnTo>
                      <a:pt x="559" y="930"/>
                    </a:lnTo>
                    <a:lnTo>
                      <a:pt x="563" y="944"/>
                    </a:lnTo>
                    <a:lnTo>
                      <a:pt x="566" y="959"/>
                    </a:lnTo>
                    <a:lnTo>
                      <a:pt x="566" y="974"/>
                    </a:lnTo>
                    <a:lnTo>
                      <a:pt x="563" y="990"/>
                    </a:lnTo>
                    <a:lnTo>
                      <a:pt x="559" y="1003"/>
                    </a:lnTo>
                    <a:lnTo>
                      <a:pt x="553" y="1017"/>
                    </a:lnTo>
                    <a:lnTo>
                      <a:pt x="546" y="1030"/>
                    </a:lnTo>
                    <a:lnTo>
                      <a:pt x="536" y="1042"/>
                    </a:lnTo>
                    <a:lnTo>
                      <a:pt x="517" y="1063"/>
                    </a:lnTo>
                    <a:lnTo>
                      <a:pt x="505" y="1081"/>
                    </a:lnTo>
                    <a:lnTo>
                      <a:pt x="500" y="1087"/>
                    </a:lnTo>
                    <a:lnTo>
                      <a:pt x="496" y="1096"/>
                    </a:lnTo>
                    <a:lnTo>
                      <a:pt x="494" y="1102"/>
                    </a:lnTo>
                    <a:lnTo>
                      <a:pt x="494" y="1110"/>
                    </a:lnTo>
                    <a:lnTo>
                      <a:pt x="494" y="1117"/>
                    </a:lnTo>
                    <a:lnTo>
                      <a:pt x="497" y="1122"/>
                    </a:lnTo>
                    <a:lnTo>
                      <a:pt x="502" y="1128"/>
                    </a:lnTo>
                    <a:lnTo>
                      <a:pt x="507" y="1133"/>
                    </a:lnTo>
                    <a:lnTo>
                      <a:pt x="513" y="1138"/>
                    </a:lnTo>
                    <a:lnTo>
                      <a:pt x="522" y="1144"/>
                    </a:lnTo>
                    <a:lnTo>
                      <a:pt x="531" y="1150"/>
                    </a:lnTo>
                    <a:lnTo>
                      <a:pt x="544" y="1155"/>
                    </a:lnTo>
                    <a:lnTo>
                      <a:pt x="559" y="1161"/>
                    </a:lnTo>
                    <a:lnTo>
                      <a:pt x="578" y="1166"/>
                    </a:lnTo>
                    <a:lnTo>
                      <a:pt x="596" y="1172"/>
                    </a:lnTo>
                    <a:lnTo>
                      <a:pt x="616" y="1176"/>
                    </a:lnTo>
                    <a:lnTo>
                      <a:pt x="637" y="1180"/>
                    </a:lnTo>
                    <a:lnTo>
                      <a:pt x="659" y="1183"/>
                    </a:lnTo>
                    <a:lnTo>
                      <a:pt x="682" y="1186"/>
                    </a:lnTo>
                    <a:lnTo>
                      <a:pt x="704" y="1187"/>
                    </a:lnTo>
                    <a:lnTo>
                      <a:pt x="726" y="1187"/>
                    </a:lnTo>
                    <a:lnTo>
                      <a:pt x="749" y="1187"/>
                    </a:lnTo>
                    <a:lnTo>
                      <a:pt x="771" y="1186"/>
                    </a:lnTo>
                    <a:lnTo>
                      <a:pt x="791" y="1182"/>
                    </a:lnTo>
                    <a:lnTo>
                      <a:pt x="810" y="1177"/>
                    </a:lnTo>
                    <a:lnTo>
                      <a:pt x="828" y="1172"/>
                    </a:lnTo>
                    <a:lnTo>
                      <a:pt x="844" y="1165"/>
                    </a:lnTo>
                    <a:lnTo>
                      <a:pt x="858" y="1155"/>
                    </a:lnTo>
                    <a:lnTo>
                      <a:pt x="855" y="1138"/>
                    </a:lnTo>
                    <a:lnTo>
                      <a:pt x="852" y="1122"/>
                    </a:lnTo>
                    <a:lnTo>
                      <a:pt x="850" y="1104"/>
                    </a:lnTo>
                    <a:lnTo>
                      <a:pt x="850" y="1085"/>
                    </a:lnTo>
                    <a:lnTo>
                      <a:pt x="848" y="1045"/>
                    </a:lnTo>
                    <a:lnTo>
                      <a:pt x="850" y="1005"/>
                    </a:lnTo>
                    <a:lnTo>
                      <a:pt x="852" y="966"/>
                    </a:lnTo>
                    <a:lnTo>
                      <a:pt x="855" y="931"/>
                    </a:lnTo>
                    <a:lnTo>
                      <a:pt x="858" y="903"/>
                    </a:lnTo>
                    <a:lnTo>
                      <a:pt x="858" y="879"/>
                    </a:lnTo>
                    <a:lnTo>
                      <a:pt x="858" y="871"/>
                    </a:lnTo>
                    <a:lnTo>
                      <a:pt x="854" y="862"/>
                    </a:lnTo>
                    <a:lnTo>
                      <a:pt x="850" y="854"/>
                    </a:lnTo>
                    <a:lnTo>
                      <a:pt x="843" y="846"/>
                    </a:lnTo>
                    <a:lnTo>
                      <a:pt x="835" y="839"/>
                    </a:lnTo>
                    <a:lnTo>
                      <a:pt x="825" y="833"/>
                    </a:lnTo>
                    <a:lnTo>
                      <a:pt x="815" y="828"/>
                    </a:lnTo>
                    <a:lnTo>
                      <a:pt x="805" y="824"/>
                    </a:lnTo>
                    <a:lnTo>
                      <a:pt x="794" y="821"/>
                    </a:lnTo>
                    <a:lnTo>
                      <a:pt x="782" y="818"/>
                    </a:lnTo>
                    <a:lnTo>
                      <a:pt x="772" y="818"/>
                    </a:lnTo>
                    <a:lnTo>
                      <a:pt x="760" y="818"/>
                    </a:lnTo>
                    <a:lnTo>
                      <a:pt x="751" y="821"/>
                    </a:lnTo>
                    <a:lnTo>
                      <a:pt x="741" y="825"/>
                    </a:lnTo>
                    <a:lnTo>
                      <a:pt x="732" y="830"/>
                    </a:lnTo>
                    <a:lnTo>
                      <a:pt x="725" y="838"/>
                    </a:lnTo>
                    <a:lnTo>
                      <a:pt x="716" y="844"/>
                    </a:lnTo>
                    <a:lnTo>
                      <a:pt x="706" y="851"/>
                    </a:lnTo>
                    <a:lnTo>
                      <a:pt x="695" y="856"/>
                    </a:lnTo>
                    <a:lnTo>
                      <a:pt x="682" y="859"/>
                    </a:lnTo>
                    <a:lnTo>
                      <a:pt x="668" y="860"/>
                    </a:lnTo>
                    <a:lnTo>
                      <a:pt x="653" y="859"/>
                    </a:lnTo>
                    <a:lnTo>
                      <a:pt x="637" y="857"/>
                    </a:lnTo>
                    <a:lnTo>
                      <a:pt x="623" y="853"/>
                    </a:lnTo>
                    <a:lnTo>
                      <a:pt x="609" y="847"/>
                    </a:lnTo>
                    <a:lnTo>
                      <a:pt x="595" y="839"/>
                    </a:lnTo>
                    <a:lnTo>
                      <a:pt x="581" y="830"/>
                    </a:lnTo>
                    <a:lnTo>
                      <a:pt x="570" y="820"/>
                    </a:lnTo>
                    <a:lnTo>
                      <a:pt x="566" y="813"/>
                    </a:lnTo>
                    <a:lnTo>
                      <a:pt x="561" y="806"/>
                    </a:lnTo>
                    <a:lnTo>
                      <a:pt x="557" y="799"/>
                    </a:lnTo>
                    <a:lnTo>
                      <a:pt x="555" y="791"/>
                    </a:lnTo>
                    <a:lnTo>
                      <a:pt x="552" y="782"/>
                    </a:lnTo>
                    <a:lnTo>
                      <a:pt x="550" y="774"/>
                    </a:lnTo>
                    <a:lnTo>
                      <a:pt x="549" y="764"/>
                    </a:lnTo>
                    <a:lnTo>
                      <a:pt x="549" y="755"/>
                    </a:lnTo>
                    <a:lnTo>
                      <a:pt x="549" y="743"/>
                    </a:lnTo>
                    <a:lnTo>
                      <a:pt x="550" y="733"/>
                    </a:lnTo>
                    <a:lnTo>
                      <a:pt x="552" y="722"/>
                    </a:lnTo>
                    <a:lnTo>
                      <a:pt x="555" y="712"/>
                    </a:lnTo>
                    <a:lnTo>
                      <a:pt x="557" y="704"/>
                    </a:lnTo>
                    <a:lnTo>
                      <a:pt x="561" y="695"/>
                    </a:lnTo>
                    <a:lnTo>
                      <a:pt x="566" y="687"/>
                    </a:lnTo>
                    <a:lnTo>
                      <a:pt x="572" y="680"/>
                    </a:lnTo>
                    <a:lnTo>
                      <a:pt x="583" y="668"/>
                    </a:lnTo>
                    <a:lnTo>
                      <a:pt x="597" y="656"/>
                    </a:lnTo>
                    <a:lnTo>
                      <a:pt x="612" y="649"/>
                    </a:lnTo>
                    <a:lnTo>
                      <a:pt x="628" y="643"/>
                    </a:lnTo>
                    <a:lnTo>
                      <a:pt x="643" y="638"/>
                    </a:lnTo>
                    <a:lnTo>
                      <a:pt x="659" y="636"/>
                    </a:lnTo>
                    <a:lnTo>
                      <a:pt x="675" y="636"/>
                    </a:lnTo>
                    <a:lnTo>
                      <a:pt x="690" y="638"/>
                    </a:lnTo>
                    <a:lnTo>
                      <a:pt x="705" y="641"/>
                    </a:lnTo>
                    <a:lnTo>
                      <a:pt x="719" y="647"/>
                    </a:lnTo>
                    <a:lnTo>
                      <a:pt x="731" y="654"/>
                    </a:lnTo>
                    <a:lnTo>
                      <a:pt x="741" y="662"/>
                    </a:lnTo>
                    <a:lnTo>
                      <a:pt x="746" y="668"/>
                    </a:lnTo>
                    <a:lnTo>
                      <a:pt x="754" y="673"/>
                    </a:lnTo>
                    <a:lnTo>
                      <a:pt x="762" y="679"/>
                    </a:lnTo>
                    <a:lnTo>
                      <a:pt x="769" y="682"/>
                    </a:lnTo>
                    <a:lnTo>
                      <a:pt x="779" y="686"/>
                    </a:lnTo>
                    <a:lnTo>
                      <a:pt x="788" y="687"/>
                    </a:lnTo>
                    <a:lnTo>
                      <a:pt x="798" y="689"/>
                    </a:lnTo>
                    <a:lnTo>
                      <a:pt x="808" y="690"/>
                    </a:lnTo>
                    <a:lnTo>
                      <a:pt x="818" y="690"/>
                    </a:lnTo>
                    <a:lnTo>
                      <a:pt x="828" y="689"/>
                    </a:lnTo>
                    <a:lnTo>
                      <a:pt x="838" y="686"/>
                    </a:lnTo>
                    <a:lnTo>
                      <a:pt x="848" y="683"/>
                    </a:lnTo>
                    <a:lnTo>
                      <a:pt x="858" y="680"/>
                    </a:lnTo>
                    <a:lnTo>
                      <a:pt x="869" y="674"/>
                    </a:lnTo>
                    <a:lnTo>
                      <a:pt x="877" y="669"/>
                    </a:lnTo>
                    <a:lnTo>
                      <a:pt x="887" y="662"/>
                    </a:lnTo>
                    <a:lnTo>
                      <a:pt x="890" y="658"/>
                    </a:lnTo>
                    <a:lnTo>
                      <a:pt x="894" y="654"/>
                    </a:lnTo>
                    <a:lnTo>
                      <a:pt x="897" y="649"/>
                    </a:lnTo>
                    <a:lnTo>
                      <a:pt x="898" y="641"/>
                    </a:lnTo>
                    <a:lnTo>
                      <a:pt x="903" y="628"/>
                    </a:lnTo>
                    <a:lnTo>
                      <a:pt x="904" y="611"/>
                    </a:lnTo>
                    <a:lnTo>
                      <a:pt x="904" y="592"/>
                    </a:lnTo>
                    <a:lnTo>
                      <a:pt x="904" y="572"/>
                    </a:lnTo>
                    <a:lnTo>
                      <a:pt x="901" y="551"/>
                    </a:lnTo>
                    <a:lnTo>
                      <a:pt x="898" y="531"/>
                    </a:lnTo>
                    <a:lnTo>
                      <a:pt x="890" y="487"/>
                    </a:lnTo>
                    <a:lnTo>
                      <a:pt x="880" y="447"/>
                    </a:lnTo>
                    <a:lnTo>
                      <a:pt x="869" y="411"/>
                    </a:lnTo>
                    <a:lnTo>
                      <a:pt x="858" y="383"/>
                    </a:lnTo>
                    <a:lnTo>
                      <a:pt x="835" y="387"/>
                    </a:lnTo>
                    <a:lnTo>
                      <a:pt x="811" y="390"/>
                    </a:lnTo>
                    <a:lnTo>
                      <a:pt x="786" y="393"/>
                    </a:lnTo>
                    <a:lnTo>
                      <a:pt x="760" y="393"/>
                    </a:lnTo>
                    <a:lnTo>
                      <a:pt x="737" y="393"/>
                    </a:lnTo>
                    <a:lnTo>
                      <a:pt x="712" y="392"/>
                    </a:lnTo>
                    <a:lnTo>
                      <a:pt x="687" y="390"/>
                    </a:lnTo>
                    <a:lnTo>
                      <a:pt x="666" y="387"/>
                    </a:lnTo>
                    <a:lnTo>
                      <a:pt x="625" y="382"/>
                    </a:lnTo>
                    <a:lnTo>
                      <a:pt x="592" y="377"/>
                    </a:lnTo>
                    <a:lnTo>
                      <a:pt x="570" y="372"/>
                    </a:lnTo>
                    <a:lnTo>
                      <a:pt x="563" y="371"/>
                    </a:lnTo>
                    <a:lnTo>
                      <a:pt x="544" y="362"/>
                    </a:lnTo>
                    <a:lnTo>
                      <a:pt x="528" y="353"/>
                    </a:lnTo>
                    <a:lnTo>
                      <a:pt x="514" y="343"/>
                    </a:lnTo>
                    <a:lnTo>
                      <a:pt x="505" y="332"/>
                    </a:lnTo>
                    <a:lnTo>
                      <a:pt x="496" y="320"/>
                    </a:lnTo>
                    <a:lnTo>
                      <a:pt x="490" y="308"/>
                    </a:lnTo>
                    <a:lnTo>
                      <a:pt x="486" y="295"/>
                    </a:lnTo>
                    <a:lnTo>
                      <a:pt x="483" y="282"/>
                    </a:lnTo>
                    <a:lnTo>
                      <a:pt x="483" y="269"/>
                    </a:lnTo>
                    <a:lnTo>
                      <a:pt x="484" y="256"/>
                    </a:lnTo>
                    <a:lnTo>
                      <a:pt x="487" y="243"/>
                    </a:lnTo>
                    <a:lnTo>
                      <a:pt x="491" y="233"/>
                    </a:lnTo>
                    <a:lnTo>
                      <a:pt x="496" y="222"/>
                    </a:lnTo>
                    <a:lnTo>
                      <a:pt x="503" y="212"/>
                    </a:lnTo>
                    <a:lnTo>
                      <a:pt x="511" y="202"/>
                    </a:lnTo>
                    <a:lnTo>
                      <a:pt x="520" y="195"/>
                    </a:lnTo>
                    <a:lnTo>
                      <a:pt x="528" y="187"/>
                    </a:lnTo>
                    <a:lnTo>
                      <a:pt x="536" y="176"/>
                    </a:lnTo>
                    <a:lnTo>
                      <a:pt x="543" y="164"/>
                    </a:lnTo>
                    <a:lnTo>
                      <a:pt x="549" y="148"/>
                    </a:lnTo>
                    <a:lnTo>
                      <a:pt x="553" y="133"/>
                    </a:lnTo>
                    <a:lnTo>
                      <a:pt x="555" y="117"/>
                    </a:lnTo>
                    <a:lnTo>
                      <a:pt x="556" y="100"/>
                    </a:lnTo>
                    <a:lnTo>
                      <a:pt x="553" y="84"/>
                    </a:lnTo>
                    <a:lnTo>
                      <a:pt x="549" y="67"/>
                    </a:lnTo>
                    <a:lnTo>
                      <a:pt x="543" y="51"/>
                    </a:lnTo>
                    <a:lnTo>
                      <a:pt x="539" y="45"/>
                    </a:lnTo>
                    <a:lnTo>
                      <a:pt x="533" y="38"/>
                    </a:lnTo>
                    <a:lnTo>
                      <a:pt x="527" y="31"/>
                    </a:lnTo>
                    <a:lnTo>
                      <a:pt x="520" y="25"/>
                    </a:lnTo>
                    <a:lnTo>
                      <a:pt x="513" y="20"/>
                    </a:lnTo>
                    <a:lnTo>
                      <a:pt x="505" y="15"/>
                    </a:lnTo>
                    <a:lnTo>
                      <a:pt x="494" y="10"/>
                    </a:lnTo>
                    <a:lnTo>
                      <a:pt x="484" y="7"/>
                    </a:lnTo>
                    <a:lnTo>
                      <a:pt x="472" y="3"/>
                    </a:lnTo>
                    <a:lnTo>
                      <a:pt x="461" y="2"/>
                    </a:lnTo>
                    <a:lnTo>
                      <a:pt x="449" y="0"/>
                    </a:lnTo>
                    <a:lnTo>
                      <a:pt x="434" y="0"/>
                    </a:lnTo>
                    <a:lnTo>
                      <a:pt x="421" y="0"/>
                    </a:lnTo>
                    <a:lnTo>
                      <a:pt x="408" y="2"/>
                    </a:lnTo>
                    <a:lnTo>
                      <a:pt x="397" y="3"/>
                    </a:lnTo>
                    <a:lnTo>
                      <a:pt x="387" y="6"/>
                    </a:lnTo>
                    <a:lnTo>
                      <a:pt x="377" y="9"/>
                    </a:lnTo>
                    <a:lnTo>
                      <a:pt x="367" y="12"/>
                    </a:lnTo>
                    <a:lnTo>
                      <a:pt x="358" y="16"/>
                    </a:lnTo>
                    <a:lnTo>
                      <a:pt x="349" y="21"/>
                    </a:lnTo>
                    <a:lnTo>
                      <a:pt x="343" y="25"/>
                    </a:lnTo>
                    <a:lnTo>
                      <a:pt x="335" y="31"/>
                    </a:lnTo>
                    <a:lnTo>
                      <a:pt x="329" y="36"/>
                    </a:lnTo>
                    <a:lnTo>
                      <a:pt x="324" y="43"/>
                    </a:lnTo>
                    <a:lnTo>
                      <a:pt x="315" y="56"/>
                    </a:lnTo>
                    <a:lnTo>
                      <a:pt x="308" y="71"/>
                    </a:lnTo>
                    <a:lnTo>
                      <a:pt x="304" y="85"/>
                    </a:lnTo>
                    <a:lnTo>
                      <a:pt x="302" y="102"/>
                    </a:lnTo>
                    <a:lnTo>
                      <a:pt x="302" y="117"/>
                    </a:lnTo>
                    <a:lnTo>
                      <a:pt x="304" y="132"/>
                    </a:lnTo>
                    <a:lnTo>
                      <a:pt x="308" y="147"/>
                    </a:lnTo>
                    <a:lnTo>
                      <a:pt x="315" y="161"/>
                    </a:lnTo>
                    <a:lnTo>
                      <a:pt x="324" y="173"/>
                    </a:lnTo>
                    <a:lnTo>
                      <a:pt x="334" y="186"/>
                    </a:lnTo>
                    <a:lnTo>
                      <a:pt x="343" y="197"/>
                    </a:lnTo>
                    <a:lnTo>
                      <a:pt x="352" y="209"/>
                    </a:lnTo>
                    <a:lnTo>
                      <a:pt x="360" y="222"/>
                    </a:lnTo>
                    <a:lnTo>
                      <a:pt x="364" y="234"/>
                    </a:lnTo>
                    <a:lnTo>
                      <a:pt x="367" y="248"/>
                    </a:lnTo>
                    <a:lnTo>
                      <a:pt x="367" y="261"/>
                    </a:lnTo>
                    <a:lnTo>
                      <a:pt x="365" y="275"/>
                    </a:lnTo>
                    <a:lnTo>
                      <a:pt x="361" y="288"/>
                    </a:lnTo>
                    <a:lnTo>
                      <a:pt x="355" y="302"/>
                    </a:lnTo>
                    <a:lnTo>
                      <a:pt x="346" y="314"/>
                    </a:lnTo>
                    <a:lnTo>
                      <a:pt x="337" y="325"/>
                    </a:lnTo>
                    <a:lnTo>
                      <a:pt x="324" y="338"/>
                    </a:lnTo>
                    <a:lnTo>
                      <a:pt x="309" y="347"/>
                    </a:lnTo>
                    <a:lnTo>
                      <a:pt x="292" y="356"/>
                    </a:lnTo>
                    <a:lnTo>
                      <a:pt x="272" y="364"/>
                    </a:lnTo>
                    <a:lnTo>
                      <a:pt x="251" y="371"/>
                    </a:lnTo>
                    <a:lnTo>
                      <a:pt x="234" y="371"/>
                    </a:lnTo>
                    <a:lnTo>
                      <a:pt x="211" y="371"/>
                    </a:lnTo>
                    <a:lnTo>
                      <a:pt x="186" y="371"/>
                    </a:lnTo>
                    <a:lnTo>
                      <a:pt x="158" y="371"/>
                    </a:lnTo>
                    <a:lnTo>
                      <a:pt x="127" y="371"/>
                    </a:lnTo>
                    <a:lnTo>
                      <a:pt x="94" y="371"/>
                    </a:lnTo>
                    <a:lnTo>
                      <a:pt x="60" y="371"/>
                    </a:lnTo>
                    <a:lnTo>
                      <a:pt x="24" y="371"/>
                    </a:lnTo>
                    <a:lnTo>
                      <a:pt x="20" y="395"/>
                    </a:lnTo>
                    <a:lnTo>
                      <a:pt x="14" y="428"/>
                    </a:lnTo>
                    <a:lnTo>
                      <a:pt x="10" y="464"/>
                    </a:lnTo>
                    <a:lnTo>
                      <a:pt x="5" y="502"/>
                    </a:lnTo>
                    <a:lnTo>
                      <a:pt x="1" y="539"/>
                    </a:lnTo>
                    <a:lnTo>
                      <a:pt x="0" y="574"/>
                    </a:lnTo>
                    <a:lnTo>
                      <a:pt x="0" y="600"/>
                    </a:lnTo>
                    <a:lnTo>
                      <a:pt x="0" y="618"/>
                    </a:lnTo>
                    <a:lnTo>
                      <a:pt x="4" y="628"/>
                    </a:lnTo>
                    <a:lnTo>
                      <a:pt x="9" y="637"/>
                    </a:lnTo>
                    <a:lnTo>
                      <a:pt x="16" y="644"/>
                    </a:lnTo>
                    <a:lnTo>
                      <a:pt x="24" y="651"/>
                    </a:lnTo>
                    <a:lnTo>
                      <a:pt x="35" y="658"/>
                    </a:lnTo>
                    <a:lnTo>
                      <a:pt x="46" y="662"/>
                    </a:lnTo>
                    <a:lnTo>
                      <a:pt x="58" y="667"/>
                    </a:lnTo>
                    <a:lnTo>
                      <a:pt x="70" y="669"/>
                    </a:lnTo>
                    <a:lnTo>
                      <a:pt x="84" y="671"/>
                    </a:lnTo>
                    <a:lnTo>
                      <a:pt x="97" y="672"/>
                    </a:lnTo>
                    <a:lnTo>
                      <a:pt x="110" y="671"/>
                    </a:lnTo>
                    <a:lnTo>
                      <a:pt x="123" y="669"/>
                    </a:lnTo>
                    <a:lnTo>
                      <a:pt x="136" y="667"/>
                    </a:lnTo>
                    <a:lnTo>
                      <a:pt x="147" y="661"/>
                    </a:lnTo>
                    <a:lnTo>
                      <a:pt x="158" y="655"/>
                    </a:lnTo>
                    <a:lnTo>
                      <a:pt x="167" y="649"/>
                    </a:lnTo>
                    <a:lnTo>
                      <a:pt x="176" y="640"/>
                    </a:lnTo>
                    <a:lnTo>
                      <a:pt x="187" y="635"/>
                    </a:lnTo>
                    <a:lnTo>
                      <a:pt x="199" y="631"/>
                    </a:lnTo>
                    <a:lnTo>
                      <a:pt x="212" y="629"/>
                    </a:lnTo>
                    <a:lnTo>
                      <a:pt x="226" y="628"/>
                    </a:lnTo>
                    <a:lnTo>
                      <a:pt x="239" y="629"/>
                    </a:lnTo>
                    <a:lnTo>
                      <a:pt x="253" y="632"/>
                    </a:lnTo>
                    <a:lnTo>
                      <a:pt x="268" y="637"/>
                    </a:lnTo>
                    <a:lnTo>
                      <a:pt x="281" y="644"/>
                    </a:lnTo>
                    <a:lnTo>
                      <a:pt x="293" y="653"/>
                    </a:lnTo>
                    <a:lnTo>
                      <a:pt x="304" y="662"/>
                    </a:lnTo>
                    <a:lnTo>
                      <a:pt x="314" y="674"/>
                    </a:lnTo>
                    <a:lnTo>
                      <a:pt x="322" y="689"/>
                    </a:lnTo>
                    <a:lnTo>
                      <a:pt x="328" y="704"/>
                    </a:lnTo>
                    <a:lnTo>
                      <a:pt x="332" y="722"/>
                    </a:lnTo>
                    <a:lnTo>
                      <a:pt x="334" y="740"/>
                    </a:lnTo>
                    <a:lnTo>
                      <a:pt x="332" y="754"/>
                    </a:lnTo>
                    <a:lnTo>
                      <a:pt x="328" y="766"/>
                    </a:lnTo>
                    <a:lnTo>
                      <a:pt x="322" y="778"/>
                    </a:lnTo>
                    <a:lnTo>
                      <a:pt x="314" y="788"/>
                    </a:lnTo>
                    <a:lnTo>
                      <a:pt x="304" y="797"/>
                    </a:lnTo>
                    <a:lnTo>
                      <a:pt x="293" y="806"/>
                    </a:lnTo>
                    <a:lnTo>
                      <a:pt x="281" y="813"/>
                    </a:lnTo>
                    <a:lnTo>
                      <a:pt x="268" y="818"/>
                    </a:lnTo>
                    <a:lnTo>
                      <a:pt x="253" y="823"/>
                    </a:lnTo>
                    <a:lnTo>
                      <a:pt x="239" y="825"/>
                    </a:lnTo>
                    <a:lnTo>
                      <a:pt x="226" y="825"/>
                    </a:lnTo>
                    <a:lnTo>
                      <a:pt x="212" y="824"/>
                    </a:lnTo>
                    <a:lnTo>
                      <a:pt x="199" y="821"/>
                    </a:lnTo>
                    <a:lnTo>
                      <a:pt x="187" y="815"/>
                    </a:lnTo>
                    <a:lnTo>
                      <a:pt x="176" y="809"/>
                    </a:lnTo>
                    <a:lnTo>
                      <a:pt x="167" y="799"/>
                    </a:lnTo>
                    <a:lnTo>
                      <a:pt x="159" y="789"/>
                    </a:lnTo>
                    <a:lnTo>
                      <a:pt x="149" y="782"/>
                    </a:lnTo>
                    <a:lnTo>
                      <a:pt x="139" y="777"/>
                    </a:lnTo>
                    <a:lnTo>
                      <a:pt x="128" y="773"/>
                    </a:lnTo>
                    <a:lnTo>
                      <a:pt x="117" y="772"/>
                    </a:lnTo>
                    <a:lnTo>
                      <a:pt x="106" y="772"/>
                    </a:lnTo>
                    <a:lnTo>
                      <a:pt x="94" y="773"/>
                    </a:lnTo>
                    <a:lnTo>
                      <a:pt x="83" y="775"/>
                    </a:lnTo>
                    <a:lnTo>
                      <a:pt x="71" y="781"/>
                    </a:lnTo>
                    <a:lnTo>
                      <a:pt x="60" y="787"/>
                    </a:lnTo>
                    <a:lnTo>
                      <a:pt x="50" y="793"/>
                    </a:lnTo>
                    <a:lnTo>
                      <a:pt x="40" y="802"/>
                    </a:lnTo>
                    <a:lnTo>
                      <a:pt x="32" y="810"/>
                    </a:lnTo>
                    <a:lnTo>
                      <a:pt x="23" y="820"/>
                    </a:lnTo>
                    <a:lnTo>
                      <a:pt x="16" y="830"/>
                    </a:lnTo>
                    <a:lnTo>
                      <a:pt x="11" y="843"/>
                    </a:lnTo>
                    <a:lnTo>
                      <a:pt x="7" y="856"/>
                    </a:lnTo>
                    <a:lnTo>
                      <a:pt x="5" y="871"/>
                    </a:lnTo>
                    <a:lnTo>
                      <a:pt x="7" y="889"/>
                    </a:lnTo>
                    <a:lnTo>
                      <a:pt x="9" y="907"/>
                    </a:lnTo>
                    <a:lnTo>
                      <a:pt x="16" y="949"/>
                    </a:lnTo>
                    <a:lnTo>
                      <a:pt x="24" y="994"/>
                    </a:lnTo>
                    <a:lnTo>
                      <a:pt x="29" y="1016"/>
                    </a:lnTo>
                    <a:lnTo>
                      <a:pt x="33" y="1039"/>
                    </a:lnTo>
                    <a:lnTo>
                      <a:pt x="35" y="1062"/>
                    </a:lnTo>
                    <a:lnTo>
                      <a:pt x="37" y="1084"/>
                    </a:lnTo>
                    <a:lnTo>
                      <a:pt x="37" y="1102"/>
                    </a:lnTo>
                    <a:lnTo>
                      <a:pt x="35" y="1122"/>
                    </a:lnTo>
                    <a:lnTo>
                      <a:pt x="35" y="1132"/>
                    </a:lnTo>
                    <a:lnTo>
                      <a:pt x="32" y="1140"/>
                    </a:lnTo>
                    <a:lnTo>
                      <a:pt x="29" y="1149"/>
                    </a:lnTo>
                    <a:lnTo>
                      <a:pt x="24" y="1155"/>
                    </a:lnTo>
                    <a:lnTo>
                      <a:pt x="57" y="1150"/>
                    </a:lnTo>
                    <a:lnTo>
                      <a:pt x="91" y="1143"/>
                    </a:lnTo>
                    <a:lnTo>
                      <a:pt x="126" y="1138"/>
                    </a:lnTo>
                    <a:lnTo>
                      <a:pt x="159" y="1135"/>
                    </a:lnTo>
                    <a:lnTo>
                      <a:pt x="190" y="1133"/>
                    </a:lnTo>
                    <a:lnTo>
                      <a:pt x="220" y="1133"/>
                    </a:lnTo>
                    <a:lnTo>
                      <a:pt x="234" y="1135"/>
                    </a:lnTo>
                    <a:lnTo>
                      <a:pt x="249" y="1137"/>
                    </a:lnTo>
                    <a:lnTo>
                      <a:pt x="261" y="1140"/>
                    </a:lnTo>
                    <a:lnTo>
                      <a:pt x="273" y="1144"/>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z="2400">
                  <a:solidFill>
                    <a:srgbClr val="000000"/>
                  </a:solidFill>
                </a:endParaRPr>
              </a:p>
            </p:txBody>
          </p:sp>
          <p:sp>
            <p:nvSpPr>
              <p:cNvPr id="72" name="Freeform 22"/>
              <p:cNvSpPr>
                <a:spLocks/>
              </p:cNvSpPr>
              <p:nvPr/>
            </p:nvSpPr>
            <p:spPr bwMode="auto">
              <a:xfrm>
                <a:off x="2673" y="1400"/>
                <a:ext cx="904" cy="1187"/>
              </a:xfrm>
              <a:custGeom>
                <a:avLst/>
                <a:gdLst>
                  <a:gd name="T0" fmla="*/ 354 w 904"/>
                  <a:gd name="T1" fmla="*/ 1154 h 1187"/>
                  <a:gd name="T2" fmla="*/ 390 w 904"/>
                  <a:gd name="T3" fmla="*/ 1111 h 1187"/>
                  <a:gd name="T4" fmla="*/ 358 w 904"/>
                  <a:gd name="T5" fmla="*/ 1049 h 1187"/>
                  <a:gd name="T6" fmla="*/ 331 w 904"/>
                  <a:gd name="T7" fmla="*/ 957 h 1187"/>
                  <a:gd name="T8" fmla="*/ 357 w 904"/>
                  <a:gd name="T9" fmla="*/ 893 h 1187"/>
                  <a:gd name="T10" fmla="*/ 401 w 904"/>
                  <a:gd name="T11" fmla="*/ 869 h 1187"/>
                  <a:gd name="T12" fmla="*/ 469 w 904"/>
                  <a:gd name="T13" fmla="*/ 867 h 1187"/>
                  <a:gd name="T14" fmla="*/ 525 w 904"/>
                  <a:gd name="T15" fmla="*/ 887 h 1187"/>
                  <a:gd name="T16" fmla="*/ 563 w 904"/>
                  <a:gd name="T17" fmla="*/ 944 h 1187"/>
                  <a:gd name="T18" fmla="*/ 546 w 904"/>
                  <a:gd name="T19" fmla="*/ 1030 h 1187"/>
                  <a:gd name="T20" fmla="*/ 494 w 904"/>
                  <a:gd name="T21" fmla="*/ 1102 h 1187"/>
                  <a:gd name="T22" fmla="*/ 513 w 904"/>
                  <a:gd name="T23" fmla="*/ 1138 h 1187"/>
                  <a:gd name="T24" fmla="*/ 596 w 904"/>
                  <a:gd name="T25" fmla="*/ 1172 h 1187"/>
                  <a:gd name="T26" fmla="*/ 726 w 904"/>
                  <a:gd name="T27" fmla="*/ 1187 h 1187"/>
                  <a:gd name="T28" fmla="*/ 844 w 904"/>
                  <a:gd name="T29" fmla="*/ 1165 h 1187"/>
                  <a:gd name="T30" fmla="*/ 848 w 904"/>
                  <a:gd name="T31" fmla="*/ 1045 h 1187"/>
                  <a:gd name="T32" fmla="*/ 858 w 904"/>
                  <a:gd name="T33" fmla="*/ 871 h 1187"/>
                  <a:gd name="T34" fmla="*/ 815 w 904"/>
                  <a:gd name="T35" fmla="*/ 828 h 1187"/>
                  <a:gd name="T36" fmla="*/ 751 w 904"/>
                  <a:gd name="T37" fmla="*/ 821 h 1187"/>
                  <a:gd name="T38" fmla="*/ 695 w 904"/>
                  <a:gd name="T39" fmla="*/ 856 h 1187"/>
                  <a:gd name="T40" fmla="*/ 609 w 904"/>
                  <a:gd name="T41" fmla="*/ 847 h 1187"/>
                  <a:gd name="T42" fmla="*/ 557 w 904"/>
                  <a:gd name="T43" fmla="*/ 799 h 1187"/>
                  <a:gd name="T44" fmla="*/ 549 w 904"/>
                  <a:gd name="T45" fmla="*/ 743 h 1187"/>
                  <a:gd name="T46" fmla="*/ 566 w 904"/>
                  <a:gd name="T47" fmla="*/ 687 h 1187"/>
                  <a:gd name="T48" fmla="*/ 643 w 904"/>
                  <a:gd name="T49" fmla="*/ 638 h 1187"/>
                  <a:gd name="T50" fmla="*/ 731 w 904"/>
                  <a:gd name="T51" fmla="*/ 654 h 1187"/>
                  <a:gd name="T52" fmla="*/ 779 w 904"/>
                  <a:gd name="T53" fmla="*/ 686 h 1187"/>
                  <a:gd name="T54" fmla="*/ 838 w 904"/>
                  <a:gd name="T55" fmla="*/ 686 h 1187"/>
                  <a:gd name="T56" fmla="*/ 890 w 904"/>
                  <a:gd name="T57" fmla="*/ 658 h 1187"/>
                  <a:gd name="T58" fmla="*/ 904 w 904"/>
                  <a:gd name="T59" fmla="*/ 592 h 1187"/>
                  <a:gd name="T60" fmla="*/ 869 w 904"/>
                  <a:gd name="T61" fmla="*/ 411 h 1187"/>
                  <a:gd name="T62" fmla="*/ 737 w 904"/>
                  <a:gd name="T63" fmla="*/ 393 h 1187"/>
                  <a:gd name="T64" fmla="*/ 570 w 904"/>
                  <a:gd name="T65" fmla="*/ 372 h 1187"/>
                  <a:gd name="T66" fmla="*/ 496 w 904"/>
                  <a:gd name="T67" fmla="*/ 320 h 1187"/>
                  <a:gd name="T68" fmla="*/ 487 w 904"/>
                  <a:gd name="T69" fmla="*/ 243 h 1187"/>
                  <a:gd name="T70" fmla="*/ 528 w 904"/>
                  <a:gd name="T71" fmla="*/ 187 h 1187"/>
                  <a:gd name="T72" fmla="*/ 556 w 904"/>
                  <a:gd name="T73" fmla="*/ 100 h 1187"/>
                  <a:gd name="T74" fmla="*/ 527 w 904"/>
                  <a:gd name="T75" fmla="*/ 31 h 1187"/>
                  <a:gd name="T76" fmla="*/ 472 w 904"/>
                  <a:gd name="T77" fmla="*/ 3 h 1187"/>
                  <a:gd name="T78" fmla="*/ 397 w 904"/>
                  <a:gd name="T79" fmla="*/ 3 h 1187"/>
                  <a:gd name="T80" fmla="*/ 343 w 904"/>
                  <a:gd name="T81" fmla="*/ 25 h 1187"/>
                  <a:gd name="T82" fmla="*/ 304 w 904"/>
                  <a:gd name="T83" fmla="*/ 85 h 1187"/>
                  <a:gd name="T84" fmla="*/ 324 w 904"/>
                  <a:gd name="T85" fmla="*/ 173 h 1187"/>
                  <a:gd name="T86" fmla="*/ 367 w 904"/>
                  <a:gd name="T87" fmla="*/ 248 h 1187"/>
                  <a:gd name="T88" fmla="*/ 337 w 904"/>
                  <a:gd name="T89" fmla="*/ 325 h 1187"/>
                  <a:gd name="T90" fmla="*/ 234 w 904"/>
                  <a:gd name="T91" fmla="*/ 371 h 1187"/>
                  <a:gd name="T92" fmla="*/ 60 w 904"/>
                  <a:gd name="T93" fmla="*/ 371 h 1187"/>
                  <a:gd name="T94" fmla="*/ 1 w 904"/>
                  <a:gd name="T95" fmla="*/ 539 h 1187"/>
                  <a:gd name="T96" fmla="*/ 16 w 904"/>
                  <a:gd name="T97" fmla="*/ 644 h 1187"/>
                  <a:gd name="T98" fmla="*/ 84 w 904"/>
                  <a:gd name="T99" fmla="*/ 671 h 1187"/>
                  <a:gd name="T100" fmla="*/ 158 w 904"/>
                  <a:gd name="T101" fmla="*/ 655 h 1187"/>
                  <a:gd name="T102" fmla="*/ 226 w 904"/>
                  <a:gd name="T103" fmla="*/ 628 h 1187"/>
                  <a:gd name="T104" fmla="*/ 304 w 904"/>
                  <a:gd name="T105" fmla="*/ 662 h 1187"/>
                  <a:gd name="T106" fmla="*/ 332 w 904"/>
                  <a:gd name="T107" fmla="*/ 754 h 1187"/>
                  <a:gd name="T108" fmla="*/ 281 w 904"/>
                  <a:gd name="T109" fmla="*/ 813 h 1187"/>
                  <a:gd name="T110" fmla="*/ 199 w 904"/>
                  <a:gd name="T111" fmla="*/ 821 h 1187"/>
                  <a:gd name="T112" fmla="*/ 139 w 904"/>
                  <a:gd name="T113" fmla="*/ 777 h 1187"/>
                  <a:gd name="T114" fmla="*/ 71 w 904"/>
                  <a:gd name="T115" fmla="*/ 781 h 1187"/>
                  <a:gd name="T116" fmla="*/ 16 w 904"/>
                  <a:gd name="T117" fmla="*/ 830 h 1187"/>
                  <a:gd name="T118" fmla="*/ 16 w 904"/>
                  <a:gd name="T119" fmla="*/ 949 h 1187"/>
                  <a:gd name="T120" fmla="*/ 37 w 904"/>
                  <a:gd name="T121" fmla="*/ 1102 h 1187"/>
                  <a:gd name="T122" fmla="*/ 57 w 904"/>
                  <a:gd name="T123" fmla="*/ 1150 h 1187"/>
                  <a:gd name="T124" fmla="*/ 234 w 904"/>
                  <a:gd name="T125" fmla="*/ 1135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4" h="1187">
                    <a:moveTo>
                      <a:pt x="273" y="1144"/>
                    </a:moveTo>
                    <a:lnTo>
                      <a:pt x="293" y="1151"/>
                    </a:lnTo>
                    <a:lnTo>
                      <a:pt x="311" y="1155"/>
                    </a:lnTo>
                    <a:lnTo>
                      <a:pt x="328" y="1157"/>
                    </a:lnTo>
                    <a:lnTo>
                      <a:pt x="341" y="1157"/>
                    </a:lnTo>
                    <a:lnTo>
                      <a:pt x="354" y="1154"/>
                    </a:lnTo>
                    <a:lnTo>
                      <a:pt x="365" y="1150"/>
                    </a:lnTo>
                    <a:lnTo>
                      <a:pt x="374" y="1144"/>
                    </a:lnTo>
                    <a:lnTo>
                      <a:pt x="379" y="1137"/>
                    </a:lnTo>
                    <a:lnTo>
                      <a:pt x="385" y="1129"/>
                    </a:lnTo>
                    <a:lnTo>
                      <a:pt x="388" y="1120"/>
                    </a:lnTo>
                    <a:lnTo>
                      <a:pt x="390" y="1111"/>
                    </a:lnTo>
                    <a:lnTo>
                      <a:pt x="390" y="1100"/>
                    </a:lnTo>
                    <a:lnTo>
                      <a:pt x="387" y="1090"/>
                    </a:lnTo>
                    <a:lnTo>
                      <a:pt x="382" y="1081"/>
                    </a:lnTo>
                    <a:lnTo>
                      <a:pt x="377" y="1071"/>
                    </a:lnTo>
                    <a:lnTo>
                      <a:pt x="370" y="1062"/>
                    </a:lnTo>
                    <a:lnTo>
                      <a:pt x="358" y="1049"/>
                    </a:lnTo>
                    <a:lnTo>
                      <a:pt x="349" y="1035"/>
                    </a:lnTo>
                    <a:lnTo>
                      <a:pt x="343" y="1020"/>
                    </a:lnTo>
                    <a:lnTo>
                      <a:pt x="337" y="1005"/>
                    </a:lnTo>
                    <a:lnTo>
                      <a:pt x="332" y="988"/>
                    </a:lnTo>
                    <a:lnTo>
                      <a:pt x="331" y="972"/>
                    </a:lnTo>
                    <a:lnTo>
                      <a:pt x="331" y="957"/>
                    </a:lnTo>
                    <a:lnTo>
                      <a:pt x="332" y="940"/>
                    </a:lnTo>
                    <a:lnTo>
                      <a:pt x="337" y="926"/>
                    </a:lnTo>
                    <a:lnTo>
                      <a:pt x="343" y="913"/>
                    </a:lnTo>
                    <a:lnTo>
                      <a:pt x="346" y="905"/>
                    </a:lnTo>
                    <a:lnTo>
                      <a:pt x="351" y="898"/>
                    </a:lnTo>
                    <a:lnTo>
                      <a:pt x="357" y="893"/>
                    </a:lnTo>
                    <a:lnTo>
                      <a:pt x="362" y="887"/>
                    </a:lnTo>
                    <a:lnTo>
                      <a:pt x="368" y="883"/>
                    </a:lnTo>
                    <a:lnTo>
                      <a:pt x="375" y="879"/>
                    </a:lnTo>
                    <a:lnTo>
                      <a:pt x="384" y="875"/>
                    </a:lnTo>
                    <a:lnTo>
                      <a:pt x="391" y="871"/>
                    </a:lnTo>
                    <a:lnTo>
                      <a:pt x="401" y="869"/>
                    </a:lnTo>
                    <a:lnTo>
                      <a:pt x="410" y="867"/>
                    </a:lnTo>
                    <a:lnTo>
                      <a:pt x="421" y="865"/>
                    </a:lnTo>
                    <a:lnTo>
                      <a:pt x="432" y="865"/>
                    </a:lnTo>
                    <a:lnTo>
                      <a:pt x="446" y="865"/>
                    </a:lnTo>
                    <a:lnTo>
                      <a:pt x="457" y="865"/>
                    </a:lnTo>
                    <a:lnTo>
                      <a:pt x="469" y="867"/>
                    </a:lnTo>
                    <a:lnTo>
                      <a:pt x="480" y="869"/>
                    </a:lnTo>
                    <a:lnTo>
                      <a:pt x="490" y="872"/>
                    </a:lnTo>
                    <a:lnTo>
                      <a:pt x="500" y="875"/>
                    </a:lnTo>
                    <a:lnTo>
                      <a:pt x="508" y="879"/>
                    </a:lnTo>
                    <a:lnTo>
                      <a:pt x="517" y="883"/>
                    </a:lnTo>
                    <a:lnTo>
                      <a:pt x="525" y="887"/>
                    </a:lnTo>
                    <a:lnTo>
                      <a:pt x="531" y="893"/>
                    </a:lnTo>
                    <a:lnTo>
                      <a:pt x="537" y="898"/>
                    </a:lnTo>
                    <a:lnTo>
                      <a:pt x="543" y="904"/>
                    </a:lnTo>
                    <a:lnTo>
                      <a:pt x="552" y="916"/>
                    </a:lnTo>
                    <a:lnTo>
                      <a:pt x="559" y="930"/>
                    </a:lnTo>
                    <a:lnTo>
                      <a:pt x="563" y="944"/>
                    </a:lnTo>
                    <a:lnTo>
                      <a:pt x="566" y="959"/>
                    </a:lnTo>
                    <a:lnTo>
                      <a:pt x="566" y="974"/>
                    </a:lnTo>
                    <a:lnTo>
                      <a:pt x="563" y="990"/>
                    </a:lnTo>
                    <a:lnTo>
                      <a:pt x="559" y="1003"/>
                    </a:lnTo>
                    <a:lnTo>
                      <a:pt x="553" y="1017"/>
                    </a:lnTo>
                    <a:lnTo>
                      <a:pt x="546" y="1030"/>
                    </a:lnTo>
                    <a:lnTo>
                      <a:pt x="536" y="1042"/>
                    </a:lnTo>
                    <a:lnTo>
                      <a:pt x="517" y="1063"/>
                    </a:lnTo>
                    <a:lnTo>
                      <a:pt x="505" y="1081"/>
                    </a:lnTo>
                    <a:lnTo>
                      <a:pt x="500" y="1087"/>
                    </a:lnTo>
                    <a:lnTo>
                      <a:pt x="496" y="1096"/>
                    </a:lnTo>
                    <a:lnTo>
                      <a:pt x="494" y="1102"/>
                    </a:lnTo>
                    <a:lnTo>
                      <a:pt x="494" y="1110"/>
                    </a:lnTo>
                    <a:lnTo>
                      <a:pt x="494" y="1117"/>
                    </a:lnTo>
                    <a:lnTo>
                      <a:pt x="497" y="1122"/>
                    </a:lnTo>
                    <a:lnTo>
                      <a:pt x="502" y="1128"/>
                    </a:lnTo>
                    <a:lnTo>
                      <a:pt x="507" y="1133"/>
                    </a:lnTo>
                    <a:lnTo>
                      <a:pt x="513" y="1138"/>
                    </a:lnTo>
                    <a:lnTo>
                      <a:pt x="522" y="1144"/>
                    </a:lnTo>
                    <a:lnTo>
                      <a:pt x="531" y="1150"/>
                    </a:lnTo>
                    <a:lnTo>
                      <a:pt x="544" y="1155"/>
                    </a:lnTo>
                    <a:lnTo>
                      <a:pt x="559" y="1161"/>
                    </a:lnTo>
                    <a:lnTo>
                      <a:pt x="578" y="1166"/>
                    </a:lnTo>
                    <a:lnTo>
                      <a:pt x="596" y="1172"/>
                    </a:lnTo>
                    <a:lnTo>
                      <a:pt x="616" y="1176"/>
                    </a:lnTo>
                    <a:lnTo>
                      <a:pt x="637" y="1180"/>
                    </a:lnTo>
                    <a:lnTo>
                      <a:pt x="659" y="1183"/>
                    </a:lnTo>
                    <a:lnTo>
                      <a:pt x="682" y="1186"/>
                    </a:lnTo>
                    <a:lnTo>
                      <a:pt x="704" y="1187"/>
                    </a:lnTo>
                    <a:lnTo>
                      <a:pt x="726" y="1187"/>
                    </a:lnTo>
                    <a:lnTo>
                      <a:pt x="749" y="1187"/>
                    </a:lnTo>
                    <a:lnTo>
                      <a:pt x="771" y="1186"/>
                    </a:lnTo>
                    <a:lnTo>
                      <a:pt x="791" y="1182"/>
                    </a:lnTo>
                    <a:lnTo>
                      <a:pt x="810" y="1177"/>
                    </a:lnTo>
                    <a:lnTo>
                      <a:pt x="828" y="1172"/>
                    </a:lnTo>
                    <a:lnTo>
                      <a:pt x="844" y="1165"/>
                    </a:lnTo>
                    <a:lnTo>
                      <a:pt x="858" y="1155"/>
                    </a:lnTo>
                    <a:lnTo>
                      <a:pt x="855" y="1138"/>
                    </a:lnTo>
                    <a:lnTo>
                      <a:pt x="852" y="1122"/>
                    </a:lnTo>
                    <a:lnTo>
                      <a:pt x="850" y="1104"/>
                    </a:lnTo>
                    <a:lnTo>
                      <a:pt x="850" y="1085"/>
                    </a:lnTo>
                    <a:lnTo>
                      <a:pt x="848" y="1045"/>
                    </a:lnTo>
                    <a:lnTo>
                      <a:pt x="850" y="1005"/>
                    </a:lnTo>
                    <a:lnTo>
                      <a:pt x="852" y="966"/>
                    </a:lnTo>
                    <a:lnTo>
                      <a:pt x="855" y="931"/>
                    </a:lnTo>
                    <a:lnTo>
                      <a:pt x="858" y="903"/>
                    </a:lnTo>
                    <a:lnTo>
                      <a:pt x="858" y="879"/>
                    </a:lnTo>
                    <a:lnTo>
                      <a:pt x="858" y="871"/>
                    </a:lnTo>
                    <a:lnTo>
                      <a:pt x="854" y="862"/>
                    </a:lnTo>
                    <a:lnTo>
                      <a:pt x="850" y="854"/>
                    </a:lnTo>
                    <a:lnTo>
                      <a:pt x="843" y="846"/>
                    </a:lnTo>
                    <a:lnTo>
                      <a:pt x="835" y="839"/>
                    </a:lnTo>
                    <a:lnTo>
                      <a:pt x="825" y="833"/>
                    </a:lnTo>
                    <a:lnTo>
                      <a:pt x="815" y="828"/>
                    </a:lnTo>
                    <a:lnTo>
                      <a:pt x="805" y="824"/>
                    </a:lnTo>
                    <a:lnTo>
                      <a:pt x="794" y="821"/>
                    </a:lnTo>
                    <a:lnTo>
                      <a:pt x="782" y="818"/>
                    </a:lnTo>
                    <a:lnTo>
                      <a:pt x="772" y="818"/>
                    </a:lnTo>
                    <a:lnTo>
                      <a:pt x="760" y="818"/>
                    </a:lnTo>
                    <a:lnTo>
                      <a:pt x="751" y="821"/>
                    </a:lnTo>
                    <a:lnTo>
                      <a:pt x="741" y="825"/>
                    </a:lnTo>
                    <a:lnTo>
                      <a:pt x="732" y="830"/>
                    </a:lnTo>
                    <a:lnTo>
                      <a:pt x="725" y="838"/>
                    </a:lnTo>
                    <a:lnTo>
                      <a:pt x="716" y="844"/>
                    </a:lnTo>
                    <a:lnTo>
                      <a:pt x="706" y="851"/>
                    </a:lnTo>
                    <a:lnTo>
                      <a:pt x="695" y="856"/>
                    </a:lnTo>
                    <a:lnTo>
                      <a:pt x="682" y="859"/>
                    </a:lnTo>
                    <a:lnTo>
                      <a:pt x="668" y="860"/>
                    </a:lnTo>
                    <a:lnTo>
                      <a:pt x="653" y="859"/>
                    </a:lnTo>
                    <a:lnTo>
                      <a:pt x="637" y="857"/>
                    </a:lnTo>
                    <a:lnTo>
                      <a:pt x="623" y="853"/>
                    </a:lnTo>
                    <a:lnTo>
                      <a:pt x="609" y="847"/>
                    </a:lnTo>
                    <a:lnTo>
                      <a:pt x="595" y="839"/>
                    </a:lnTo>
                    <a:lnTo>
                      <a:pt x="581" y="830"/>
                    </a:lnTo>
                    <a:lnTo>
                      <a:pt x="570" y="820"/>
                    </a:lnTo>
                    <a:lnTo>
                      <a:pt x="566" y="813"/>
                    </a:lnTo>
                    <a:lnTo>
                      <a:pt x="561" y="806"/>
                    </a:lnTo>
                    <a:lnTo>
                      <a:pt x="557" y="799"/>
                    </a:lnTo>
                    <a:lnTo>
                      <a:pt x="555" y="791"/>
                    </a:lnTo>
                    <a:lnTo>
                      <a:pt x="552" y="782"/>
                    </a:lnTo>
                    <a:lnTo>
                      <a:pt x="550" y="774"/>
                    </a:lnTo>
                    <a:lnTo>
                      <a:pt x="549" y="764"/>
                    </a:lnTo>
                    <a:lnTo>
                      <a:pt x="549" y="755"/>
                    </a:lnTo>
                    <a:lnTo>
                      <a:pt x="549" y="743"/>
                    </a:lnTo>
                    <a:lnTo>
                      <a:pt x="550" y="733"/>
                    </a:lnTo>
                    <a:lnTo>
                      <a:pt x="552" y="722"/>
                    </a:lnTo>
                    <a:lnTo>
                      <a:pt x="555" y="712"/>
                    </a:lnTo>
                    <a:lnTo>
                      <a:pt x="557" y="704"/>
                    </a:lnTo>
                    <a:lnTo>
                      <a:pt x="561" y="695"/>
                    </a:lnTo>
                    <a:lnTo>
                      <a:pt x="566" y="687"/>
                    </a:lnTo>
                    <a:lnTo>
                      <a:pt x="572" y="680"/>
                    </a:lnTo>
                    <a:lnTo>
                      <a:pt x="583" y="668"/>
                    </a:lnTo>
                    <a:lnTo>
                      <a:pt x="597" y="656"/>
                    </a:lnTo>
                    <a:lnTo>
                      <a:pt x="612" y="649"/>
                    </a:lnTo>
                    <a:lnTo>
                      <a:pt x="628" y="643"/>
                    </a:lnTo>
                    <a:lnTo>
                      <a:pt x="643" y="638"/>
                    </a:lnTo>
                    <a:lnTo>
                      <a:pt x="659" y="636"/>
                    </a:lnTo>
                    <a:lnTo>
                      <a:pt x="675" y="636"/>
                    </a:lnTo>
                    <a:lnTo>
                      <a:pt x="690" y="638"/>
                    </a:lnTo>
                    <a:lnTo>
                      <a:pt x="705" y="641"/>
                    </a:lnTo>
                    <a:lnTo>
                      <a:pt x="719" y="647"/>
                    </a:lnTo>
                    <a:lnTo>
                      <a:pt x="731" y="654"/>
                    </a:lnTo>
                    <a:lnTo>
                      <a:pt x="741" y="662"/>
                    </a:lnTo>
                    <a:lnTo>
                      <a:pt x="746" y="668"/>
                    </a:lnTo>
                    <a:lnTo>
                      <a:pt x="754" y="673"/>
                    </a:lnTo>
                    <a:lnTo>
                      <a:pt x="762" y="679"/>
                    </a:lnTo>
                    <a:lnTo>
                      <a:pt x="769" y="682"/>
                    </a:lnTo>
                    <a:lnTo>
                      <a:pt x="779" y="686"/>
                    </a:lnTo>
                    <a:lnTo>
                      <a:pt x="788" y="687"/>
                    </a:lnTo>
                    <a:lnTo>
                      <a:pt x="798" y="689"/>
                    </a:lnTo>
                    <a:lnTo>
                      <a:pt x="808" y="690"/>
                    </a:lnTo>
                    <a:lnTo>
                      <a:pt x="818" y="690"/>
                    </a:lnTo>
                    <a:lnTo>
                      <a:pt x="828" y="689"/>
                    </a:lnTo>
                    <a:lnTo>
                      <a:pt x="838" y="686"/>
                    </a:lnTo>
                    <a:lnTo>
                      <a:pt x="848" y="683"/>
                    </a:lnTo>
                    <a:lnTo>
                      <a:pt x="858" y="680"/>
                    </a:lnTo>
                    <a:lnTo>
                      <a:pt x="869" y="674"/>
                    </a:lnTo>
                    <a:lnTo>
                      <a:pt x="877" y="669"/>
                    </a:lnTo>
                    <a:lnTo>
                      <a:pt x="887" y="662"/>
                    </a:lnTo>
                    <a:lnTo>
                      <a:pt x="890" y="658"/>
                    </a:lnTo>
                    <a:lnTo>
                      <a:pt x="894" y="654"/>
                    </a:lnTo>
                    <a:lnTo>
                      <a:pt x="897" y="649"/>
                    </a:lnTo>
                    <a:lnTo>
                      <a:pt x="898" y="641"/>
                    </a:lnTo>
                    <a:lnTo>
                      <a:pt x="903" y="628"/>
                    </a:lnTo>
                    <a:lnTo>
                      <a:pt x="904" y="611"/>
                    </a:lnTo>
                    <a:lnTo>
                      <a:pt x="904" y="592"/>
                    </a:lnTo>
                    <a:lnTo>
                      <a:pt x="904" y="572"/>
                    </a:lnTo>
                    <a:lnTo>
                      <a:pt x="901" y="551"/>
                    </a:lnTo>
                    <a:lnTo>
                      <a:pt x="898" y="531"/>
                    </a:lnTo>
                    <a:lnTo>
                      <a:pt x="890" y="487"/>
                    </a:lnTo>
                    <a:lnTo>
                      <a:pt x="880" y="447"/>
                    </a:lnTo>
                    <a:lnTo>
                      <a:pt x="869" y="411"/>
                    </a:lnTo>
                    <a:lnTo>
                      <a:pt x="858" y="383"/>
                    </a:lnTo>
                    <a:lnTo>
                      <a:pt x="835" y="387"/>
                    </a:lnTo>
                    <a:lnTo>
                      <a:pt x="811" y="390"/>
                    </a:lnTo>
                    <a:lnTo>
                      <a:pt x="786" y="393"/>
                    </a:lnTo>
                    <a:lnTo>
                      <a:pt x="760" y="393"/>
                    </a:lnTo>
                    <a:lnTo>
                      <a:pt x="737" y="393"/>
                    </a:lnTo>
                    <a:lnTo>
                      <a:pt x="712" y="392"/>
                    </a:lnTo>
                    <a:lnTo>
                      <a:pt x="687" y="390"/>
                    </a:lnTo>
                    <a:lnTo>
                      <a:pt x="666" y="387"/>
                    </a:lnTo>
                    <a:lnTo>
                      <a:pt x="625" y="382"/>
                    </a:lnTo>
                    <a:lnTo>
                      <a:pt x="592" y="377"/>
                    </a:lnTo>
                    <a:lnTo>
                      <a:pt x="570" y="372"/>
                    </a:lnTo>
                    <a:lnTo>
                      <a:pt x="563" y="371"/>
                    </a:lnTo>
                    <a:lnTo>
                      <a:pt x="544" y="362"/>
                    </a:lnTo>
                    <a:lnTo>
                      <a:pt x="528" y="353"/>
                    </a:lnTo>
                    <a:lnTo>
                      <a:pt x="514" y="343"/>
                    </a:lnTo>
                    <a:lnTo>
                      <a:pt x="505" y="332"/>
                    </a:lnTo>
                    <a:lnTo>
                      <a:pt x="496" y="320"/>
                    </a:lnTo>
                    <a:lnTo>
                      <a:pt x="490" y="308"/>
                    </a:lnTo>
                    <a:lnTo>
                      <a:pt x="486" y="295"/>
                    </a:lnTo>
                    <a:lnTo>
                      <a:pt x="483" y="282"/>
                    </a:lnTo>
                    <a:lnTo>
                      <a:pt x="483" y="269"/>
                    </a:lnTo>
                    <a:lnTo>
                      <a:pt x="484" y="256"/>
                    </a:lnTo>
                    <a:lnTo>
                      <a:pt x="487" y="243"/>
                    </a:lnTo>
                    <a:lnTo>
                      <a:pt x="491" y="233"/>
                    </a:lnTo>
                    <a:lnTo>
                      <a:pt x="496" y="222"/>
                    </a:lnTo>
                    <a:lnTo>
                      <a:pt x="503" y="212"/>
                    </a:lnTo>
                    <a:lnTo>
                      <a:pt x="511" y="202"/>
                    </a:lnTo>
                    <a:lnTo>
                      <a:pt x="520" y="195"/>
                    </a:lnTo>
                    <a:lnTo>
                      <a:pt x="528" y="187"/>
                    </a:lnTo>
                    <a:lnTo>
                      <a:pt x="536" y="176"/>
                    </a:lnTo>
                    <a:lnTo>
                      <a:pt x="543" y="164"/>
                    </a:lnTo>
                    <a:lnTo>
                      <a:pt x="549" y="148"/>
                    </a:lnTo>
                    <a:lnTo>
                      <a:pt x="553" y="133"/>
                    </a:lnTo>
                    <a:lnTo>
                      <a:pt x="555" y="117"/>
                    </a:lnTo>
                    <a:lnTo>
                      <a:pt x="556" y="100"/>
                    </a:lnTo>
                    <a:lnTo>
                      <a:pt x="553" y="84"/>
                    </a:lnTo>
                    <a:lnTo>
                      <a:pt x="549" y="67"/>
                    </a:lnTo>
                    <a:lnTo>
                      <a:pt x="543" y="51"/>
                    </a:lnTo>
                    <a:lnTo>
                      <a:pt x="539" y="45"/>
                    </a:lnTo>
                    <a:lnTo>
                      <a:pt x="533" y="38"/>
                    </a:lnTo>
                    <a:lnTo>
                      <a:pt x="527" y="31"/>
                    </a:lnTo>
                    <a:lnTo>
                      <a:pt x="520" y="25"/>
                    </a:lnTo>
                    <a:lnTo>
                      <a:pt x="513" y="20"/>
                    </a:lnTo>
                    <a:lnTo>
                      <a:pt x="505" y="15"/>
                    </a:lnTo>
                    <a:lnTo>
                      <a:pt x="494" y="10"/>
                    </a:lnTo>
                    <a:lnTo>
                      <a:pt x="484" y="7"/>
                    </a:lnTo>
                    <a:lnTo>
                      <a:pt x="472" y="3"/>
                    </a:lnTo>
                    <a:lnTo>
                      <a:pt x="461" y="2"/>
                    </a:lnTo>
                    <a:lnTo>
                      <a:pt x="449" y="0"/>
                    </a:lnTo>
                    <a:lnTo>
                      <a:pt x="434" y="0"/>
                    </a:lnTo>
                    <a:lnTo>
                      <a:pt x="421" y="0"/>
                    </a:lnTo>
                    <a:lnTo>
                      <a:pt x="408" y="2"/>
                    </a:lnTo>
                    <a:lnTo>
                      <a:pt x="397" y="3"/>
                    </a:lnTo>
                    <a:lnTo>
                      <a:pt x="387" y="6"/>
                    </a:lnTo>
                    <a:lnTo>
                      <a:pt x="377" y="9"/>
                    </a:lnTo>
                    <a:lnTo>
                      <a:pt x="367" y="12"/>
                    </a:lnTo>
                    <a:lnTo>
                      <a:pt x="358" y="16"/>
                    </a:lnTo>
                    <a:lnTo>
                      <a:pt x="349" y="21"/>
                    </a:lnTo>
                    <a:lnTo>
                      <a:pt x="343" y="25"/>
                    </a:lnTo>
                    <a:lnTo>
                      <a:pt x="335" y="31"/>
                    </a:lnTo>
                    <a:lnTo>
                      <a:pt x="329" y="36"/>
                    </a:lnTo>
                    <a:lnTo>
                      <a:pt x="324" y="43"/>
                    </a:lnTo>
                    <a:lnTo>
                      <a:pt x="315" y="56"/>
                    </a:lnTo>
                    <a:lnTo>
                      <a:pt x="308" y="71"/>
                    </a:lnTo>
                    <a:lnTo>
                      <a:pt x="304" y="85"/>
                    </a:lnTo>
                    <a:lnTo>
                      <a:pt x="302" y="102"/>
                    </a:lnTo>
                    <a:lnTo>
                      <a:pt x="302" y="117"/>
                    </a:lnTo>
                    <a:lnTo>
                      <a:pt x="304" y="132"/>
                    </a:lnTo>
                    <a:lnTo>
                      <a:pt x="308" y="147"/>
                    </a:lnTo>
                    <a:lnTo>
                      <a:pt x="315" y="161"/>
                    </a:lnTo>
                    <a:lnTo>
                      <a:pt x="324" y="173"/>
                    </a:lnTo>
                    <a:lnTo>
                      <a:pt x="334" y="186"/>
                    </a:lnTo>
                    <a:lnTo>
                      <a:pt x="343" y="197"/>
                    </a:lnTo>
                    <a:lnTo>
                      <a:pt x="352" y="209"/>
                    </a:lnTo>
                    <a:lnTo>
                      <a:pt x="360" y="222"/>
                    </a:lnTo>
                    <a:lnTo>
                      <a:pt x="364" y="234"/>
                    </a:lnTo>
                    <a:lnTo>
                      <a:pt x="367" y="248"/>
                    </a:lnTo>
                    <a:lnTo>
                      <a:pt x="367" y="261"/>
                    </a:lnTo>
                    <a:lnTo>
                      <a:pt x="365" y="275"/>
                    </a:lnTo>
                    <a:lnTo>
                      <a:pt x="361" y="288"/>
                    </a:lnTo>
                    <a:lnTo>
                      <a:pt x="355" y="302"/>
                    </a:lnTo>
                    <a:lnTo>
                      <a:pt x="346" y="314"/>
                    </a:lnTo>
                    <a:lnTo>
                      <a:pt x="337" y="325"/>
                    </a:lnTo>
                    <a:lnTo>
                      <a:pt x="324" y="338"/>
                    </a:lnTo>
                    <a:lnTo>
                      <a:pt x="309" y="347"/>
                    </a:lnTo>
                    <a:lnTo>
                      <a:pt x="292" y="356"/>
                    </a:lnTo>
                    <a:lnTo>
                      <a:pt x="272" y="364"/>
                    </a:lnTo>
                    <a:lnTo>
                      <a:pt x="251" y="371"/>
                    </a:lnTo>
                    <a:lnTo>
                      <a:pt x="234" y="371"/>
                    </a:lnTo>
                    <a:lnTo>
                      <a:pt x="211" y="371"/>
                    </a:lnTo>
                    <a:lnTo>
                      <a:pt x="186" y="371"/>
                    </a:lnTo>
                    <a:lnTo>
                      <a:pt x="158" y="371"/>
                    </a:lnTo>
                    <a:lnTo>
                      <a:pt x="127" y="371"/>
                    </a:lnTo>
                    <a:lnTo>
                      <a:pt x="94" y="371"/>
                    </a:lnTo>
                    <a:lnTo>
                      <a:pt x="60" y="371"/>
                    </a:lnTo>
                    <a:lnTo>
                      <a:pt x="24" y="371"/>
                    </a:lnTo>
                    <a:lnTo>
                      <a:pt x="20" y="395"/>
                    </a:lnTo>
                    <a:lnTo>
                      <a:pt x="14" y="428"/>
                    </a:lnTo>
                    <a:lnTo>
                      <a:pt x="10" y="464"/>
                    </a:lnTo>
                    <a:lnTo>
                      <a:pt x="5" y="502"/>
                    </a:lnTo>
                    <a:lnTo>
                      <a:pt x="1" y="539"/>
                    </a:lnTo>
                    <a:lnTo>
                      <a:pt x="0" y="574"/>
                    </a:lnTo>
                    <a:lnTo>
                      <a:pt x="0" y="600"/>
                    </a:lnTo>
                    <a:lnTo>
                      <a:pt x="0" y="618"/>
                    </a:lnTo>
                    <a:lnTo>
                      <a:pt x="4" y="628"/>
                    </a:lnTo>
                    <a:lnTo>
                      <a:pt x="9" y="637"/>
                    </a:lnTo>
                    <a:lnTo>
                      <a:pt x="16" y="644"/>
                    </a:lnTo>
                    <a:lnTo>
                      <a:pt x="24" y="651"/>
                    </a:lnTo>
                    <a:lnTo>
                      <a:pt x="35" y="658"/>
                    </a:lnTo>
                    <a:lnTo>
                      <a:pt x="46" y="662"/>
                    </a:lnTo>
                    <a:lnTo>
                      <a:pt x="58" y="667"/>
                    </a:lnTo>
                    <a:lnTo>
                      <a:pt x="70" y="669"/>
                    </a:lnTo>
                    <a:lnTo>
                      <a:pt x="84" y="671"/>
                    </a:lnTo>
                    <a:lnTo>
                      <a:pt x="97" y="672"/>
                    </a:lnTo>
                    <a:lnTo>
                      <a:pt x="110" y="671"/>
                    </a:lnTo>
                    <a:lnTo>
                      <a:pt x="123" y="669"/>
                    </a:lnTo>
                    <a:lnTo>
                      <a:pt x="136" y="667"/>
                    </a:lnTo>
                    <a:lnTo>
                      <a:pt x="147" y="661"/>
                    </a:lnTo>
                    <a:lnTo>
                      <a:pt x="158" y="655"/>
                    </a:lnTo>
                    <a:lnTo>
                      <a:pt x="167" y="649"/>
                    </a:lnTo>
                    <a:lnTo>
                      <a:pt x="176" y="640"/>
                    </a:lnTo>
                    <a:lnTo>
                      <a:pt x="187" y="635"/>
                    </a:lnTo>
                    <a:lnTo>
                      <a:pt x="199" y="631"/>
                    </a:lnTo>
                    <a:lnTo>
                      <a:pt x="212" y="629"/>
                    </a:lnTo>
                    <a:lnTo>
                      <a:pt x="226" y="628"/>
                    </a:lnTo>
                    <a:lnTo>
                      <a:pt x="239" y="629"/>
                    </a:lnTo>
                    <a:lnTo>
                      <a:pt x="253" y="632"/>
                    </a:lnTo>
                    <a:lnTo>
                      <a:pt x="268" y="637"/>
                    </a:lnTo>
                    <a:lnTo>
                      <a:pt x="281" y="644"/>
                    </a:lnTo>
                    <a:lnTo>
                      <a:pt x="293" y="653"/>
                    </a:lnTo>
                    <a:lnTo>
                      <a:pt x="304" y="662"/>
                    </a:lnTo>
                    <a:lnTo>
                      <a:pt x="314" y="674"/>
                    </a:lnTo>
                    <a:lnTo>
                      <a:pt x="322" y="689"/>
                    </a:lnTo>
                    <a:lnTo>
                      <a:pt x="328" y="704"/>
                    </a:lnTo>
                    <a:lnTo>
                      <a:pt x="332" y="722"/>
                    </a:lnTo>
                    <a:lnTo>
                      <a:pt x="334" y="740"/>
                    </a:lnTo>
                    <a:lnTo>
                      <a:pt x="332" y="754"/>
                    </a:lnTo>
                    <a:lnTo>
                      <a:pt x="328" y="766"/>
                    </a:lnTo>
                    <a:lnTo>
                      <a:pt x="322" y="778"/>
                    </a:lnTo>
                    <a:lnTo>
                      <a:pt x="314" y="788"/>
                    </a:lnTo>
                    <a:lnTo>
                      <a:pt x="304" y="797"/>
                    </a:lnTo>
                    <a:lnTo>
                      <a:pt x="293" y="806"/>
                    </a:lnTo>
                    <a:lnTo>
                      <a:pt x="281" y="813"/>
                    </a:lnTo>
                    <a:lnTo>
                      <a:pt x="268" y="818"/>
                    </a:lnTo>
                    <a:lnTo>
                      <a:pt x="253" y="823"/>
                    </a:lnTo>
                    <a:lnTo>
                      <a:pt x="239" y="825"/>
                    </a:lnTo>
                    <a:lnTo>
                      <a:pt x="226" y="825"/>
                    </a:lnTo>
                    <a:lnTo>
                      <a:pt x="212" y="824"/>
                    </a:lnTo>
                    <a:lnTo>
                      <a:pt x="199" y="821"/>
                    </a:lnTo>
                    <a:lnTo>
                      <a:pt x="187" y="815"/>
                    </a:lnTo>
                    <a:lnTo>
                      <a:pt x="176" y="809"/>
                    </a:lnTo>
                    <a:lnTo>
                      <a:pt x="167" y="799"/>
                    </a:lnTo>
                    <a:lnTo>
                      <a:pt x="159" y="789"/>
                    </a:lnTo>
                    <a:lnTo>
                      <a:pt x="149" y="782"/>
                    </a:lnTo>
                    <a:lnTo>
                      <a:pt x="139" y="777"/>
                    </a:lnTo>
                    <a:lnTo>
                      <a:pt x="128" y="773"/>
                    </a:lnTo>
                    <a:lnTo>
                      <a:pt x="117" y="772"/>
                    </a:lnTo>
                    <a:lnTo>
                      <a:pt x="106" y="772"/>
                    </a:lnTo>
                    <a:lnTo>
                      <a:pt x="94" y="773"/>
                    </a:lnTo>
                    <a:lnTo>
                      <a:pt x="83" y="775"/>
                    </a:lnTo>
                    <a:lnTo>
                      <a:pt x="71" y="781"/>
                    </a:lnTo>
                    <a:lnTo>
                      <a:pt x="60" y="787"/>
                    </a:lnTo>
                    <a:lnTo>
                      <a:pt x="50" y="793"/>
                    </a:lnTo>
                    <a:lnTo>
                      <a:pt x="40" y="802"/>
                    </a:lnTo>
                    <a:lnTo>
                      <a:pt x="32" y="810"/>
                    </a:lnTo>
                    <a:lnTo>
                      <a:pt x="23" y="820"/>
                    </a:lnTo>
                    <a:lnTo>
                      <a:pt x="16" y="830"/>
                    </a:lnTo>
                    <a:lnTo>
                      <a:pt x="11" y="843"/>
                    </a:lnTo>
                    <a:lnTo>
                      <a:pt x="7" y="856"/>
                    </a:lnTo>
                    <a:lnTo>
                      <a:pt x="5" y="871"/>
                    </a:lnTo>
                    <a:lnTo>
                      <a:pt x="7" y="889"/>
                    </a:lnTo>
                    <a:lnTo>
                      <a:pt x="9" y="907"/>
                    </a:lnTo>
                    <a:lnTo>
                      <a:pt x="16" y="949"/>
                    </a:lnTo>
                    <a:lnTo>
                      <a:pt x="24" y="994"/>
                    </a:lnTo>
                    <a:lnTo>
                      <a:pt x="29" y="1016"/>
                    </a:lnTo>
                    <a:lnTo>
                      <a:pt x="33" y="1039"/>
                    </a:lnTo>
                    <a:lnTo>
                      <a:pt x="35" y="1062"/>
                    </a:lnTo>
                    <a:lnTo>
                      <a:pt x="37" y="1084"/>
                    </a:lnTo>
                    <a:lnTo>
                      <a:pt x="37" y="1102"/>
                    </a:lnTo>
                    <a:lnTo>
                      <a:pt x="35" y="1122"/>
                    </a:lnTo>
                    <a:lnTo>
                      <a:pt x="35" y="1132"/>
                    </a:lnTo>
                    <a:lnTo>
                      <a:pt x="32" y="1140"/>
                    </a:lnTo>
                    <a:lnTo>
                      <a:pt x="29" y="1149"/>
                    </a:lnTo>
                    <a:lnTo>
                      <a:pt x="24" y="1155"/>
                    </a:lnTo>
                    <a:lnTo>
                      <a:pt x="57" y="1150"/>
                    </a:lnTo>
                    <a:lnTo>
                      <a:pt x="91" y="1143"/>
                    </a:lnTo>
                    <a:lnTo>
                      <a:pt x="126" y="1138"/>
                    </a:lnTo>
                    <a:lnTo>
                      <a:pt x="159" y="1135"/>
                    </a:lnTo>
                    <a:lnTo>
                      <a:pt x="190" y="1133"/>
                    </a:lnTo>
                    <a:lnTo>
                      <a:pt x="220" y="1133"/>
                    </a:lnTo>
                    <a:lnTo>
                      <a:pt x="234" y="1135"/>
                    </a:lnTo>
                    <a:lnTo>
                      <a:pt x="249" y="1137"/>
                    </a:lnTo>
                    <a:lnTo>
                      <a:pt x="261" y="1140"/>
                    </a:lnTo>
                    <a:lnTo>
                      <a:pt x="273" y="1144"/>
                    </a:lnTo>
                    <a:close/>
                  </a:path>
                </a:pathLst>
              </a:custGeom>
              <a:noFill/>
              <a:ln w="14" cap="rnd">
                <a:solidFill>
                  <a:srgbClr val="5490A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z="2400">
                  <a:solidFill>
                    <a:srgbClr val="000000"/>
                  </a:solidFill>
                </a:endParaRPr>
              </a:p>
            </p:txBody>
          </p:sp>
        </p:grpSp>
        <p:sp>
          <p:nvSpPr>
            <p:cNvPr id="58" name="Rectangle 24"/>
            <p:cNvSpPr>
              <a:spLocks noChangeArrowheads="1"/>
            </p:cNvSpPr>
            <p:nvPr/>
          </p:nvSpPr>
          <p:spPr bwMode="auto">
            <a:xfrm>
              <a:off x="4695860" y="2913063"/>
              <a:ext cx="649216" cy="2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de-DE" sz="1400" b="1" dirty="0">
                  <a:solidFill>
                    <a:srgbClr val="000000"/>
                  </a:solidFill>
                  <a:cs typeface="Arial" pitchFamily="34" charset="0"/>
                </a:rPr>
                <a:t>DAAD</a:t>
              </a:r>
            </a:p>
          </p:txBody>
        </p:sp>
        <p:grpSp>
          <p:nvGrpSpPr>
            <p:cNvPr id="59" name="Group 27"/>
            <p:cNvGrpSpPr>
              <a:grpSpLocks/>
            </p:cNvGrpSpPr>
            <p:nvPr/>
          </p:nvGrpSpPr>
          <p:grpSpPr bwMode="auto">
            <a:xfrm>
              <a:off x="3817938" y="3590925"/>
              <a:ext cx="2297113" cy="1712912"/>
              <a:chOff x="2405" y="2262"/>
              <a:chExt cx="1447" cy="1079"/>
            </a:xfrm>
          </p:grpSpPr>
          <p:sp>
            <p:nvSpPr>
              <p:cNvPr id="69" name="Freeform 25"/>
              <p:cNvSpPr>
                <a:spLocks/>
              </p:cNvSpPr>
              <p:nvPr/>
            </p:nvSpPr>
            <p:spPr bwMode="auto">
              <a:xfrm>
                <a:off x="2405" y="2262"/>
                <a:ext cx="1447" cy="1079"/>
              </a:xfrm>
              <a:custGeom>
                <a:avLst/>
                <a:gdLst>
                  <a:gd name="T0" fmla="*/ 243 w 1447"/>
                  <a:gd name="T1" fmla="*/ 634 h 1079"/>
                  <a:gd name="T2" fmla="*/ 169 w 1447"/>
                  <a:gd name="T3" fmla="*/ 606 h 1079"/>
                  <a:gd name="T4" fmla="*/ 92 w 1447"/>
                  <a:gd name="T5" fmla="*/ 581 h 1079"/>
                  <a:gd name="T6" fmla="*/ 37 w 1447"/>
                  <a:gd name="T7" fmla="*/ 603 h 1079"/>
                  <a:gd name="T8" fmla="*/ 0 w 1447"/>
                  <a:gd name="T9" fmla="*/ 668 h 1079"/>
                  <a:gd name="T10" fmla="*/ 30 w 1447"/>
                  <a:gd name="T11" fmla="*/ 742 h 1079"/>
                  <a:gd name="T12" fmla="*/ 81 w 1447"/>
                  <a:gd name="T13" fmla="*/ 767 h 1079"/>
                  <a:gd name="T14" fmla="*/ 149 w 1447"/>
                  <a:gd name="T15" fmla="*/ 761 h 1079"/>
                  <a:gd name="T16" fmla="*/ 242 w 1447"/>
                  <a:gd name="T17" fmla="*/ 741 h 1079"/>
                  <a:gd name="T18" fmla="*/ 280 w 1447"/>
                  <a:gd name="T19" fmla="*/ 770 h 1079"/>
                  <a:gd name="T20" fmla="*/ 305 w 1447"/>
                  <a:gd name="T21" fmla="*/ 854 h 1079"/>
                  <a:gd name="T22" fmla="*/ 305 w 1447"/>
                  <a:gd name="T23" fmla="*/ 968 h 1079"/>
                  <a:gd name="T24" fmla="*/ 317 w 1447"/>
                  <a:gd name="T25" fmla="*/ 1057 h 1079"/>
                  <a:gd name="T26" fmla="*/ 496 w 1447"/>
                  <a:gd name="T27" fmla="*/ 1057 h 1079"/>
                  <a:gd name="T28" fmla="*/ 601 w 1447"/>
                  <a:gd name="T29" fmla="*/ 1014 h 1079"/>
                  <a:gd name="T30" fmla="*/ 632 w 1447"/>
                  <a:gd name="T31" fmla="*/ 936 h 1079"/>
                  <a:gd name="T32" fmla="*/ 588 w 1447"/>
                  <a:gd name="T33" fmla="*/ 863 h 1079"/>
                  <a:gd name="T34" fmla="*/ 567 w 1447"/>
                  <a:gd name="T35" fmla="*/ 777 h 1079"/>
                  <a:gd name="T36" fmla="*/ 607 w 1447"/>
                  <a:gd name="T37" fmla="*/ 718 h 1079"/>
                  <a:gd name="T38" fmla="*/ 662 w 1447"/>
                  <a:gd name="T39" fmla="*/ 696 h 1079"/>
                  <a:gd name="T40" fmla="*/ 739 w 1447"/>
                  <a:gd name="T41" fmla="*/ 697 h 1079"/>
                  <a:gd name="T42" fmla="*/ 794 w 1447"/>
                  <a:gd name="T43" fmla="*/ 723 h 1079"/>
                  <a:gd name="T44" fmla="*/ 823 w 1447"/>
                  <a:gd name="T45" fmla="*/ 791 h 1079"/>
                  <a:gd name="T46" fmla="*/ 796 w 1447"/>
                  <a:gd name="T47" fmla="*/ 876 h 1079"/>
                  <a:gd name="T48" fmla="*/ 754 w 1447"/>
                  <a:gd name="T49" fmla="*/ 932 h 1079"/>
                  <a:gd name="T50" fmla="*/ 762 w 1447"/>
                  <a:gd name="T51" fmla="*/ 1007 h 1079"/>
                  <a:gd name="T52" fmla="*/ 839 w 1447"/>
                  <a:gd name="T53" fmla="*/ 1059 h 1079"/>
                  <a:gd name="T54" fmla="*/ 1007 w 1447"/>
                  <a:gd name="T55" fmla="*/ 1079 h 1079"/>
                  <a:gd name="T56" fmla="*/ 1127 w 1447"/>
                  <a:gd name="T57" fmla="*/ 1059 h 1079"/>
                  <a:gd name="T58" fmla="*/ 1120 w 1447"/>
                  <a:gd name="T59" fmla="*/ 914 h 1079"/>
                  <a:gd name="T60" fmla="*/ 1144 w 1447"/>
                  <a:gd name="T61" fmla="*/ 789 h 1079"/>
                  <a:gd name="T62" fmla="*/ 1199 w 1447"/>
                  <a:gd name="T63" fmla="*/ 773 h 1079"/>
                  <a:gd name="T64" fmla="*/ 1264 w 1447"/>
                  <a:gd name="T65" fmla="*/ 806 h 1079"/>
                  <a:gd name="T66" fmla="*/ 1331 w 1447"/>
                  <a:gd name="T67" fmla="*/ 841 h 1079"/>
                  <a:gd name="T68" fmla="*/ 1409 w 1447"/>
                  <a:gd name="T69" fmla="*/ 820 h 1079"/>
                  <a:gd name="T70" fmla="*/ 1447 w 1447"/>
                  <a:gd name="T71" fmla="*/ 743 h 1079"/>
                  <a:gd name="T72" fmla="*/ 1435 w 1447"/>
                  <a:gd name="T73" fmla="*/ 695 h 1079"/>
                  <a:gd name="T74" fmla="*/ 1364 w 1447"/>
                  <a:gd name="T75" fmla="*/ 640 h 1079"/>
                  <a:gd name="T76" fmla="*/ 1283 w 1447"/>
                  <a:gd name="T77" fmla="*/ 647 h 1079"/>
                  <a:gd name="T78" fmla="*/ 1237 w 1447"/>
                  <a:gd name="T79" fmla="*/ 686 h 1079"/>
                  <a:gd name="T80" fmla="*/ 1172 w 1447"/>
                  <a:gd name="T81" fmla="*/ 685 h 1079"/>
                  <a:gd name="T82" fmla="*/ 1131 w 1447"/>
                  <a:gd name="T83" fmla="*/ 649 h 1079"/>
                  <a:gd name="T84" fmla="*/ 1131 w 1447"/>
                  <a:gd name="T85" fmla="*/ 427 h 1079"/>
                  <a:gd name="T86" fmla="*/ 1082 w 1447"/>
                  <a:gd name="T87" fmla="*/ 308 h 1079"/>
                  <a:gd name="T88" fmla="*/ 951 w 1447"/>
                  <a:gd name="T89" fmla="*/ 316 h 1079"/>
                  <a:gd name="T90" fmla="*/ 828 w 1447"/>
                  <a:gd name="T91" fmla="*/ 291 h 1079"/>
                  <a:gd name="T92" fmla="*/ 768 w 1447"/>
                  <a:gd name="T93" fmla="*/ 258 h 1079"/>
                  <a:gd name="T94" fmla="*/ 767 w 1447"/>
                  <a:gd name="T95" fmla="*/ 220 h 1079"/>
                  <a:gd name="T96" fmla="*/ 826 w 1447"/>
                  <a:gd name="T97" fmla="*/ 137 h 1079"/>
                  <a:gd name="T98" fmla="*/ 820 w 1447"/>
                  <a:gd name="T99" fmla="*/ 51 h 1079"/>
                  <a:gd name="T100" fmla="*/ 776 w 1447"/>
                  <a:gd name="T101" fmla="*/ 15 h 1079"/>
                  <a:gd name="T102" fmla="*/ 711 w 1447"/>
                  <a:gd name="T103" fmla="*/ 0 h 1079"/>
                  <a:gd name="T104" fmla="*/ 649 w 1447"/>
                  <a:gd name="T105" fmla="*/ 10 h 1079"/>
                  <a:gd name="T106" fmla="*/ 611 w 1447"/>
                  <a:gd name="T107" fmla="*/ 39 h 1079"/>
                  <a:gd name="T108" fmla="*/ 597 w 1447"/>
                  <a:gd name="T109" fmla="*/ 121 h 1079"/>
                  <a:gd name="T110" fmla="*/ 642 w 1447"/>
                  <a:gd name="T111" fmla="*/ 203 h 1079"/>
                  <a:gd name="T112" fmla="*/ 651 w 1447"/>
                  <a:gd name="T113" fmla="*/ 260 h 1079"/>
                  <a:gd name="T114" fmla="*/ 592 w 1447"/>
                  <a:gd name="T115" fmla="*/ 287 h 1079"/>
                  <a:gd name="T116" fmla="*/ 498 w 1447"/>
                  <a:gd name="T117" fmla="*/ 265 h 1079"/>
                  <a:gd name="T118" fmla="*/ 317 w 1447"/>
                  <a:gd name="T119" fmla="*/ 279 h 1079"/>
                  <a:gd name="T120" fmla="*/ 289 w 1447"/>
                  <a:gd name="T121" fmla="*/ 396 h 1079"/>
                  <a:gd name="T122" fmla="*/ 300 w 1447"/>
                  <a:gd name="T123" fmla="*/ 575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7" h="1079">
                    <a:moveTo>
                      <a:pt x="284" y="617"/>
                    </a:moveTo>
                    <a:lnTo>
                      <a:pt x="277" y="623"/>
                    </a:lnTo>
                    <a:lnTo>
                      <a:pt x="268" y="628"/>
                    </a:lnTo>
                    <a:lnTo>
                      <a:pt x="261" y="631"/>
                    </a:lnTo>
                    <a:lnTo>
                      <a:pt x="252" y="634"/>
                    </a:lnTo>
                    <a:lnTo>
                      <a:pt x="243" y="634"/>
                    </a:lnTo>
                    <a:lnTo>
                      <a:pt x="236" y="634"/>
                    </a:lnTo>
                    <a:lnTo>
                      <a:pt x="227" y="632"/>
                    </a:lnTo>
                    <a:lnTo>
                      <a:pt x="220" y="630"/>
                    </a:lnTo>
                    <a:lnTo>
                      <a:pt x="202" y="624"/>
                    </a:lnTo>
                    <a:lnTo>
                      <a:pt x="187" y="616"/>
                    </a:lnTo>
                    <a:lnTo>
                      <a:pt x="169" y="606"/>
                    </a:lnTo>
                    <a:lnTo>
                      <a:pt x="153" y="598"/>
                    </a:lnTo>
                    <a:lnTo>
                      <a:pt x="136" y="590"/>
                    </a:lnTo>
                    <a:lnTo>
                      <a:pt x="118" y="583"/>
                    </a:lnTo>
                    <a:lnTo>
                      <a:pt x="109" y="582"/>
                    </a:lnTo>
                    <a:lnTo>
                      <a:pt x="101" y="581"/>
                    </a:lnTo>
                    <a:lnTo>
                      <a:pt x="92" y="581"/>
                    </a:lnTo>
                    <a:lnTo>
                      <a:pt x="84" y="581"/>
                    </a:lnTo>
                    <a:lnTo>
                      <a:pt x="75" y="582"/>
                    </a:lnTo>
                    <a:lnTo>
                      <a:pt x="65" y="586"/>
                    </a:lnTo>
                    <a:lnTo>
                      <a:pt x="56" y="590"/>
                    </a:lnTo>
                    <a:lnTo>
                      <a:pt x="47" y="597"/>
                    </a:lnTo>
                    <a:lnTo>
                      <a:pt x="37" y="603"/>
                    </a:lnTo>
                    <a:lnTo>
                      <a:pt x="28" y="613"/>
                    </a:lnTo>
                    <a:lnTo>
                      <a:pt x="18" y="625"/>
                    </a:lnTo>
                    <a:lnTo>
                      <a:pt x="9" y="639"/>
                    </a:lnTo>
                    <a:lnTo>
                      <a:pt x="5" y="647"/>
                    </a:lnTo>
                    <a:lnTo>
                      <a:pt x="2" y="656"/>
                    </a:lnTo>
                    <a:lnTo>
                      <a:pt x="0" y="668"/>
                    </a:lnTo>
                    <a:lnTo>
                      <a:pt x="0" y="681"/>
                    </a:lnTo>
                    <a:lnTo>
                      <a:pt x="2" y="693"/>
                    </a:lnTo>
                    <a:lnTo>
                      <a:pt x="6" y="707"/>
                    </a:lnTo>
                    <a:lnTo>
                      <a:pt x="12" y="719"/>
                    </a:lnTo>
                    <a:lnTo>
                      <a:pt x="19" y="731"/>
                    </a:lnTo>
                    <a:lnTo>
                      <a:pt x="30" y="742"/>
                    </a:lnTo>
                    <a:lnTo>
                      <a:pt x="41" y="752"/>
                    </a:lnTo>
                    <a:lnTo>
                      <a:pt x="49" y="755"/>
                    </a:lnTo>
                    <a:lnTo>
                      <a:pt x="56" y="760"/>
                    </a:lnTo>
                    <a:lnTo>
                      <a:pt x="63" y="763"/>
                    </a:lnTo>
                    <a:lnTo>
                      <a:pt x="72" y="765"/>
                    </a:lnTo>
                    <a:lnTo>
                      <a:pt x="81" y="767"/>
                    </a:lnTo>
                    <a:lnTo>
                      <a:pt x="90" y="768"/>
                    </a:lnTo>
                    <a:lnTo>
                      <a:pt x="101" y="768"/>
                    </a:lnTo>
                    <a:lnTo>
                      <a:pt x="112" y="768"/>
                    </a:lnTo>
                    <a:lnTo>
                      <a:pt x="125" y="767"/>
                    </a:lnTo>
                    <a:lnTo>
                      <a:pt x="136" y="765"/>
                    </a:lnTo>
                    <a:lnTo>
                      <a:pt x="149" y="761"/>
                    </a:lnTo>
                    <a:lnTo>
                      <a:pt x="162" y="757"/>
                    </a:lnTo>
                    <a:lnTo>
                      <a:pt x="184" y="751"/>
                    </a:lnTo>
                    <a:lnTo>
                      <a:pt x="201" y="745"/>
                    </a:lnTo>
                    <a:lnTo>
                      <a:pt x="218" y="741"/>
                    </a:lnTo>
                    <a:lnTo>
                      <a:pt x="235" y="739"/>
                    </a:lnTo>
                    <a:lnTo>
                      <a:pt x="242" y="741"/>
                    </a:lnTo>
                    <a:lnTo>
                      <a:pt x="249" y="742"/>
                    </a:lnTo>
                    <a:lnTo>
                      <a:pt x="255" y="745"/>
                    </a:lnTo>
                    <a:lnTo>
                      <a:pt x="262" y="749"/>
                    </a:lnTo>
                    <a:lnTo>
                      <a:pt x="268" y="754"/>
                    </a:lnTo>
                    <a:lnTo>
                      <a:pt x="274" y="761"/>
                    </a:lnTo>
                    <a:lnTo>
                      <a:pt x="280" y="770"/>
                    </a:lnTo>
                    <a:lnTo>
                      <a:pt x="284" y="780"/>
                    </a:lnTo>
                    <a:lnTo>
                      <a:pt x="289" y="792"/>
                    </a:lnTo>
                    <a:lnTo>
                      <a:pt x="294" y="806"/>
                    </a:lnTo>
                    <a:lnTo>
                      <a:pt x="297" y="821"/>
                    </a:lnTo>
                    <a:lnTo>
                      <a:pt x="302" y="836"/>
                    </a:lnTo>
                    <a:lnTo>
                      <a:pt x="305" y="854"/>
                    </a:lnTo>
                    <a:lnTo>
                      <a:pt x="306" y="871"/>
                    </a:lnTo>
                    <a:lnTo>
                      <a:pt x="307" y="890"/>
                    </a:lnTo>
                    <a:lnTo>
                      <a:pt x="307" y="909"/>
                    </a:lnTo>
                    <a:lnTo>
                      <a:pt x="307" y="928"/>
                    </a:lnTo>
                    <a:lnTo>
                      <a:pt x="307" y="948"/>
                    </a:lnTo>
                    <a:lnTo>
                      <a:pt x="305" y="968"/>
                    </a:lnTo>
                    <a:lnTo>
                      <a:pt x="302" y="987"/>
                    </a:lnTo>
                    <a:lnTo>
                      <a:pt x="299" y="1006"/>
                    </a:lnTo>
                    <a:lnTo>
                      <a:pt x="292" y="1023"/>
                    </a:lnTo>
                    <a:lnTo>
                      <a:pt x="287" y="1041"/>
                    </a:lnTo>
                    <a:lnTo>
                      <a:pt x="281" y="1057"/>
                    </a:lnTo>
                    <a:lnTo>
                      <a:pt x="317" y="1057"/>
                    </a:lnTo>
                    <a:lnTo>
                      <a:pt x="352" y="1057"/>
                    </a:lnTo>
                    <a:lnTo>
                      <a:pt x="387" y="1057"/>
                    </a:lnTo>
                    <a:lnTo>
                      <a:pt x="418" y="1057"/>
                    </a:lnTo>
                    <a:lnTo>
                      <a:pt x="447" y="1057"/>
                    </a:lnTo>
                    <a:lnTo>
                      <a:pt x="473" y="1057"/>
                    </a:lnTo>
                    <a:lnTo>
                      <a:pt x="496" y="1057"/>
                    </a:lnTo>
                    <a:lnTo>
                      <a:pt x="514" y="1057"/>
                    </a:lnTo>
                    <a:lnTo>
                      <a:pt x="537" y="1050"/>
                    </a:lnTo>
                    <a:lnTo>
                      <a:pt x="556" y="1044"/>
                    </a:lnTo>
                    <a:lnTo>
                      <a:pt x="573" y="1034"/>
                    </a:lnTo>
                    <a:lnTo>
                      <a:pt x="589" y="1025"/>
                    </a:lnTo>
                    <a:lnTo>
                      <a:pt x="601" y="1014"/>
                    </a:lnTo>
                    <a:lnTo>
                      <a:pt x="613" y="1001"/>
                    </a:lnTo>
                    <a:lnTo>
                      <a:pt x="620" y="989"/>
                    </a:lnTo>
                    <a:lnTo>
                      <a:pt x="626" y="977"/>
                    </a:lnTo>
                    <a:lnTo>
                      <a:pt x="630" y="963"/>
                    </a:lnTo>
                    <a:lnTo>
                      <a:pt x="632" y="950"/>
                    </a:lnTo>
                    <a:lnTo>
                      <a:pt x="632" y="936"/>
                    </a:lnTo>
                    <a:lnTo>
                      <a:pt x="629" y="924"/>
                    </a:lnTo>
                    <a:lnTo>
                      <a:pt x="624" y="910"/>
                    </a:lnTo>
                    <a:lnTo>
                      <a:pt x="617" y="898"/>
                    </a:lnTo>
                    <a:lnTo>
                      <a:pt x="610" y="886"/>
                    </a:lnTo>
                    <a:lnTo>
                      <a:pt x="598" y="875"/>
                    </a:lnTo>
                    <a:lnTo>
                      <a:pt x="588" y="863"/>
                    </a:lnTo>
                    <a:lnTo>
                      <a:pt x="579" y="851"/>
                    </a:lnTo>
                    <a:lnTo>
                      <a:pt x="573" y="837"/>
                    </a:lnTo>
                    <a:lnTo>
                      <a:pt x="567" y="823"/>
                    </a:lnTo>
                    <a:lnTo>
                      <a:pt x="566" y="807"/>
                    </a:lnTo>
                    <a:lnTo>
                      <a:pt x="566" y="792"/>
                    </a:lnTo>
                    <a:lnTo>
                      <a:pt x="567" y="777"/>
                    </a:lnTo>
                    <a:lnTo>
                      <a:pt x="572" y="763"/>
                    </a:lnTo>
                    <a:lnTo>
                      <a:pt x="579" y="749"/>
                    </a:lnTo>
                    <a:lnTo>
                      <a:pt x="588" y="736"/>
                    </a:lnTo>
                    <a:lnTo>
                      <a:pt x="594" y="730"/>
                    </a:lnTo>
                    <a:lnTo>
                      <a:pt x="601" y="723"/>
                    </a:lnTo>
                    <a:lnTo>
                      <a:pt x="607" y="718"/>
                    </a:lnTo>
                    <a:lnTo>
                      <a:pt x="615" y="714"/>
                    </a:lnTo>
                    <a:lnTo>
                      <a:pt x="623" y="710"/>
                    </a:lnTo>
                    <a:lnTo>
                      <a:pt x="632" y="705"/>
                    </a:lnTo>
                    <a:lnTo>
                      <a:pt x="642" y="702"/>
                    </a:lnTo>
                    <a:lnTo>
                      <a:pt x="651" y="699"/>
                    </a:lnTo>
                    <a:lnTo>
                      <a:pt x="662" y="696"/>
                    </a:lnTo>
                    <a:lnTo>
                      <a:pt x="673" y="695"/>
                    </a:lnTo>
                    <a:lnTo>
                      <a:pt x="687" y="693"/>
                    </a:lnTo>
                    <a:lnTo>
                      <a:pt x="700" y="693"/>
                    </a:lnTo>
                    <a:lnTo>
                      <a:pt x="714" y="693"/>
                    </a:lnTo>
                    <a:lnTo>
                      <a:pt x="727" y="695"/>
                    </a:lnTo>
                    <a:lnTo>
                      <a:pt x="739" y="697"/>
                    </a:lnTo>
                    <a:lnTo>
                      <a:pt x="751" y="700"/>
                    </a:lnTo>
                    <a:lnTo>
                      <a:pt x="760" y="704"/>
                    </a:lnTo>
                    <a:lnTo>
                      <a:pt x="771" y="708"/>
                    </a:lnTo>
                    <a:lnTo>
                      <a:pt x="779" y="712"/>
                    </a:lnTo>
                    <a:lnTo>
                      <a:pt x="787" y="718"/>
                    </a:lnTo>
                    <a:lnTo>
                      <a:pt x="794" y="723"/>
                    </a:lnTo>
                    <a:lnTo>
                      <a:pt x="800" y="730"/>
                    </a:lnTo>
                    <a:lnTo>
                      <a:pt x="806" y="737"/>
                    </a:lnTo>
                    <a:lnTo>
                      <a:pt x="810" y="743"/>
                    </a:lnTo>
                    <a:lnTo>
                      <a:pt x="817" y="760"/>
                    </a:lnTo>
                    <a:lnTo>
                      <a:pt x="822" y="774"/>
                    </a:lnTo>
                    <a:lnTo>
                      <a:pt x="823" y="791"/>
                    </a:lnTo>
                    <a:lnTo>
                      <a:pt x="823" y="807"/>
                    </a:lnTo>
                    <a:lnTo>
                      <a:pt x="820" y="823"/>
                    </a:lnTo>
                    <a:lnTo>
                      <a:pt x="816" y="840"/>
                    </a:lnTo>
                    <a:lnTo>
                      <a:pt x="810" y="854"/>
                    </a:lnTo>
                    <a:lnTo>
                      <a:pt x="804" y="866"/>
                    </a:lnTo>
                    <a:lnTo>
                      <a:pt x="796" y="876"/>
                    </a:lnTo>
                    <a:lnTo>
                      <a:pt x="787" y="885"/>
                    </a:lnTo>
                    <a:lnTo>
                      <a:pt x="778" y="891"/>
                    </a:lnTo>
                    <a:lnTo>
                      <a:pt x="770" y="901"/>
                    </a:lnTo>
                    <a:lnTo>
                      <a:pt x="763" y="910"/>
                    </a:lnTo>
                    <a:lnTo>
                      <a:pt x="758" y="921"/>
                    </a:lnTo>
                    <a:lnTo>
                      <a:pt x="754" y="932"/>
                    </a:lnTo>
                    <a:lnTo>
                      <a:pt x="751" y="944"/>
                    </a:lnTo>
                    <a:lnTo>
                      <a:pt x="749" y="957"/>
                    </a:lnTo>
                    <a:lnTo>
                      <a:pt x="749" y="970"/>
                    </a:lnTo>
                    <a:lnTo>
                      <a:pt x="752" y="982"/>
                    </a:lnTo>
                    <a:lnTo>
                      <a:pt x="757" y="994"/>
                    </a:lnTo>
                    <a:lnTo>
                      <a:pt x="762" y="1007"/>
                    </a:lnTo>
                    <a:lnTo>
                      <a:pt x="771" y="1019"/>
                    </a:lnTo>
                    <a:lnTo>
                      <a:pt x="782" y="1030"/>
                    </a:lnTo>
                    <a:lnTo>
                      <a:pt x="796" y="1040"/>
                    </a:lnTo>
                    <a:lnTo>
                      <a:pt x="812" y="1049"/>
                    </a:lnTo>
                    <a:lnTo>
                      <a:pt x="831" y="1057"/>
                    </a:lnTo>
                    <a:lnTo>
                      <a:pt x="839" y="1059"/>
                    </a:lnTo>
                    <a:lnTo>
                      <a:pt x="861" y="1063"/>
                    </a:lnTo>
                    <a:lnTo>
                      <a:pt x="893" y="1068"/>
                    </a:lnTo>
                    <a:lnTo>
                      <a:pt x="935" y="1074"/>
                    </a:lnTo>
                    <a:lnTo>
                      <a:pt x="959" y="1076"/>
                    </a:lnTo>
                    <a:lnTo>
                      <a:pt x="982" y="1078"/>
                    </a:lnTo>
                    <a:lnTo>
                      <a:pt x="1007" y="1079"/>
                    </a:lnTo>
                    <a:lnTo>
                      <a:pt x="1032" y="1079"/>
                    </a:lnTo>
                    <a:lnTo>
                      <a:pt x="1057" y="1079"/>
                    </a:lnTo>
                    <a:lnTo>
                      <a:pt x="1084" y="1078"/>
                    </a:lnTo>
                    <a:lnTo>
                      <a:pt x="1106" y="1074"/>
                    </a:lnTo>
                    <a:lnTo>
                      <a:pt x="1131" y="1069"/>
                    </a:lnTo>
                    <a:lnTo>
                      <a:pt x="1127" y="1059"/>
                    </a:lnTo>
                    <a:lnTo>
                      <a:pt x="1124" y="1046"/>
                    </a:lnTo>
                    <a:lnTo>
                      <a:pt x="1121" y="1033"/>
                    </a:lnTo>
                    <a:lnTo>
                      <a:pt x="1120" y="1018"/>
                    </a:lnTo>
                    <a:lnTo>
                      <a:pt x="1119" y="985"/>
                    </a:lnTo>
                    <a:lnTo>
                      <a:pt x="1119" y="950"/>
                    </a:lnTo>
                    <a:lnTo>
                      <a:pt x="1120" y="914"/>
                    </a:lnTo>
                    <a:lnTo>
                      <a:pt x="1122" y="879"/>
                    </a:lnTo>
                    <a:lnTo>
                      <a:pt x="1127" y="847"/>
                    </a:lnTo>
                    <a:lnTo>
                      <a:pt x="1131" y="818"/>
                    </a:lnTo>
                    <a:lnTo>
                      <a:pt x="1134" y="806"/>
                    </a:lnTo>
                    <a:lnTo>
                      <a:pt x="1139" y="796"/>
                    </a:lnTo>
                    <a:lnTo>
                      <a:pt x="1144" y="789"/>
                    </a:lnTo>
                    <a:lnTo>
                      <a:pt x="1152" y="782"/>
                    </a:lnTo>
                    <a:lnTo>
                      <a:pt x="1160" y="777"/>
                    </a:lnTo>
                    <a:lnTo>
                      <a:pt x="1169" y="774"/>
                    </a:lnTo>
                    <a:lnTo>
                      <a:pt x="1179" y="772"/>
                    </a:lnTo>
                    <a:lnTo>
                      <a:pt x="1190" y="772"/>
                    </a:lnTo>
                    <a:lnTo>
                      <a:pt x="1199" y="773"/>
                    </a:lnTo>
                    <a:lnTo>
                      <a:pt x="1210" y="776"/>
                    </a:lnTo>
                    <a:lnTo>
                      <a:pt x="1222" y="780"/>
                    </a:lnTo>
                    <a:lnTo>
                      <a:pt x="1231" y="786"/>
                    </a:lnTo>
                    <a:lnTo>
                      <a:pt x="1243" y="791"/>
                    </a:lnTo>
                    <a:lnTo>
                      <a:pt x="1253" y="798"/>
                    </a:lnTo>
                    <a:lnTo>
                      <a:pt x="1264" y="806"/>
                    </a:lnTo>
                    <a:lnTo>
                      <a:pt x="1272" y="816"/>
                    </a:lnTo>
                    <a:lnTo>
                      <a:pt x="1281" y="823"/>
                    </a:lnTo>
                    <a:lnTo>
                      <a:pt x="1293" y="830"/>
                    </a:lnTo>
                    <a:lnTo>
                      <a:pt x="1304" y="836"/>
                    </a:lnTo>
                    <a:lnTo>
                      <a:pt x="1318" y="840"/>
                    </a:lnTo>
                    <a:lnTo>
                      <a:pt x="1331" y="841"/>
                    </a:lnTo>
                    <a:lnTo>
                      <a:pt x="1343" y="842"/>
                    </a:lnTo>
                    <a:lnTo>
                      <a:pt x="1358" y="841"/>
                    </a:lnTo>
                    <a:lnTo>
                      <a:pt x="1371" y="839"/>
                    </a:lnTo>
                    <a:lnTo>
                      <a:pt x="1384" y="835"/>
                    </a:lnTo>
                    <a:lnTo>
                      <a:pt x="1397" y="827"/>
                    </a:lnTo>
                    <a:lnTo>
                      <a:pt x="1409" y="820"/>
                    </a:lnTo>
                    <a:lnTo>
                      <a:pt x="1419" y="810"/>
                    </a:lnTo>
                    <a:lnTo>
                      <a:pt x="1430" y="799"/>
                    </a:lnTo>
                    <a:lnTo>
                      <a:pt x="1436" y="786"/>
                    </a:lnTo>
                    <a:lnTo>
                      <a:pt x="1442" y="771"/>
                    </a:lnTo>
                    <a:lnTo>
                      <a:pt x="1447" y="753"/>
                    </a:lnTo>
                    <a:lnTo>
                      <a:pt x="1447" y="743"/>
                    </a:lnTo>
                    <a:lnTo>
                      <a:pt x="1447" y="736"/>
                    </a:lnTo>
                    <a:lnTo>
                      <a:pt x="1447" y="726"/>
                    </a:lnTo>
                    <a:lnTo>
                      <a:pt x="1446" y="718"/>
                    </a:lnTo>
                    <a:lnTo>
                      <a:pt x="1442" y="710"/>
                    </a:lnTo>
                    <a:lnTo>
                      <a:pt x="1440" y="702"/>
                    </a:lnTo>
                    <a:lnTo>
                      <a:pt x="1435" y="695"/>
                    </a:lnTo>
                    <a:lnTo>
                      <a:pt x="1430" y="688"/>
                    </a:lnTo>
                    <a:lnTo>
                      <a:pt x="1421" y="674"/>
                    </a:lnTo>
                    <a:lnTo>
                      <a:pt x="1409" y="664"/>
                    </a:lnTo>
                    <a:lnTo>
                      <a:pt x="1394" y="654"/>
                    </a:lnTo>
                    <a:lnTo>
                      <a:pt x="1380" y="647"/>
                    </a:lnTo>
                    <a:lnTo>
                      <a:pt x="1364" y="640"/>
                    </a:lnTo>
                    <a:lnTo>
                      <a:pt x="1348" y="637"/>
                    </a:lnTo>
                    <a:lnTo>
                      <a:pt x="1332" y="635"/>
                    </a:lnTo>
                    <a:lnTo>
                      <a:pt x="1316" y="636"/>
                    </a:lnTo>
                    <a:lnTo>
                      <a:pt x="1302" y="639"/>
                    </a:lnTo>
                    <a:lnTo>
                      <a:pt x="1288" y="644"/>
                    </a:lnTo>
                    <a:lnTo>
                      <a:pt x="1283" y="647"/>
                    </a:lnTo>
                    <a:lnTo>
                      <a:pt x="1277" y="651"/>
                    </a:lnTo>
                    <a:lnTo>
                      <a:pt x="1272" y="656"/>
                    </a:lnTo>
                    <a:lnTo>
                      <a:pt x="1267" y="662"/>
                    </a:lnTo>
                    <a:lnTo>
                      <a:pt x="1258" y="673"/>
                    </a:lnTo>
                    <a:lnTo>
                      <a:pt x="1248" y="681"/>
                    </a:lnTo>
                    <a:lnTo>
                      <a:pt x="1237" y="686"/>
                    </a:lnTo>
                    <a:lnTo>
                      <a:pt x="1226" y="690"/>
                    </a:lnTo>
                    <a:lnTo>
                      <a:pt x="1215" y="692"/>
                    </a:lnTo>
                    <a:lnTo>
                      <a:pt x="1204" y="693"/>
                    </a:lnTo>
                    <a:lnTo>
                      <a:pt x="1193" y="692"/>
                    </a:lnTo>
                    <a:lnTo>
                      <a:pt x="1182" y="689"/>
                    </a:lnTo>
                    <a:lnTo>
                      <a:pt x="1172" y="685"/>
                    </a:lnTo>
                    <a:lnTo>
                      <a:pt x="1162" y="681"/>
                    </a:lnTo>
                    <a:lnTo>
                      <a:pt x="1153" y="676"/>
                    </a:lnTo>
                    <a:lnTo>
                      <a:pt x="1146" y="668"/>
                    </a:lnTo>
                    <a:lnTo>
                      <a:pt x="1141" y="662"/>
                    </a:lnTo>
                    <a:lnTo>
                      <a:pt x="1134" y="655"/>
                    </a:lnTo>
                    <a:lnTo>
                      <a:pt x="1131" y="649"/>
                    </a:lnTo>
                    <a:lnTo>
                      <a:pt x="1131" y="642"/>
                    </a:lnTo>
                    <a:lnTo>
                      <a:pt x="1131" y="618"/>
                    </a:lnTo>
                    <a:lnTo>
                      <a:pt x="1131" y="582"/>
                    </a:lnTo>
                    <a:lnTo>
                      <a:pt x="1131" y="534"/>
                    </a:lnTo>
                    <a:lnTo>
                      <a:pt x="1131" y="481"/>
                    </a:lnTo>
                    <a:lnTo>
                      <a:pt x="1131" y="427"/>
                    </a:lnTo>
                    <a:lnTo>
                      <a:pt x="1131" y="373"/>
                    </a:lnTo>
                    <a:lnTo>
                      <a:pt x="1131" y="324"/>
                    </a:lnTo>
                    <a:lnTo>
                      <a:pt x="1131" y="286"/>
                    </a:lnTo>
                    <a:lnTo>
                      <a:pt x="1117" y="294"/>
                    </a:lnTo>
                    <a:lnTo>
                      <a:pt x="1100" y="301"/>
                    </a:lnTo>
                    <a:lnTo>
                      <a:pt x="1082" y="308"/>
                    </a:lnTo>
                    <a:lnTo>
                      <a:pt x="1062" y="312"/>
                    </a:lnTo>
                    <a:lnTo>
                      <a:pt x="1041" y="314"/>
                    </a:lnTo>
                    <a:lnTo>
                      <a:pt x="1019" y="316"/>
                    </a:lnTo>
                    <a:lnTo>
                      <a:pt x="996" y="317"/>
                    </a:lnTo>
                    <a:lnTo>
                      <a:pt x="975" y="317"/>
                    </a:lnTo>
                    <a:lnTo>
                      <a:pt x="951" y="316"/>
                    </a:lnTo>
                    <a:lnTo>
                      <a:pt x="928" y="313"/>
                    </a:lnTo>
                    <a:lnTo>
                      <a:pt x="906" y="310"/>
                    </a:lnTo>
                    <a:lnTo>
                      <a:pt x="885" y="306"/>
                    </a:lnTo>
                    <a:lnTo>
                      <a:pt x="864" y="302"/>
                    </a:lnTo>
                    <a:lnTo>
                      <a:pt x="845" y="297"/>
                    </a:lnTo>
                    <a:lnTo>
                      <a:pt x="828" y="291"/>
                    </a:lnTo>
                    <a:lnTo>
                      <a:pt x="812" y="286"/>
                    </a:lnTo>
                    <a:lnTo>
                      <a:pt x="800" y="280"/>
                    </a:lnTo>
                    <a:lnTo>
                      <a:pt x="790" y="275"/>
                    </a:lnTo>
                    <a:lnTo>
                      <a:pt x="781" y="270"/>
                    </a:lnTo>
                    <a:lnTo>
                      <a:pt x="774" y="264"/>
                    </a:lnTo>
                    <a:lnTo>
                      <a:pt x="768" y="258"/>
                    </a:lnTo>
                    <a:lnTo>
                      <a:pt x="763" y="254"/>
                    </a:lnTo>
                    <a:lnTo>
                      <a:pt x="762" y="246"/>
                    </a:lnTo>
                    <a:lnTo>
                      <a:pt x="760" y="241"/>
                    </a:lnTo>
                    <a:lnTo>
                      <a:pt x="760" y="234"/>
                    </a:lnTo>
                    <a:lnTo>
                      <a:pt x="762" y="227"/>
                    </a:lnTo>
                    <a:lnTo>
                      <a:pt x="767" y="220"/>
                    </a:lnTo>
                    <a:lnTo>
                      <a:pt x="771" y="211"/>
                    </a:lnTo>
                    <a:lnTo>
                      <a:pt x="784" y="193"/>
                    </a:lnTo>
                    <a:lnTo>
                      <a:pt x="803" y="174"/>
                    </a:lnTo>
                    <a:lnTo>
                      <a:pt x="813" y="162"/>
                    </a:lnTo>
                    <a:lnTo>
                      <a:pt x="820" y="150"/>
                    </a:lnTo>
                    <a:lnTo>
                      <a:pt x="826" y="137"/>
                    </a:lnTo>
                    <a:lnTo>
                      <a:pt x="831" y="121"/>
                    </a:lnTo>
                    <a:lnTo>
                      <a:pt x="833" y="108"/>
                    </a:lnTo>
                    <a:lnTo>
                      <a:pt x="833" y="93"/>
                    </a:lnTo>
                    <a:lnTo>
                      <a:pt x="831" y="78"/>
                    </a:lnTo>
                    <a:lnTo>
                      <a:pt x="826" y="65"/>
                    </a:lnTo>
                    <a:lnTo>
                      <a:pt x="820" y="51"/>
                    </a:lnTo>
                    <a:lnTo>
                      <a:pt x="810" y="39"/>
                    </a:lnTo>
                    <a:lnTo>
                      <a:pt x="804" y="34"/>
                    </a:lnTo>
                    <a:lnTo>
                      <a:pt x="798" y="28"/>
                    </a:lnTo>
                    <a:lnTo>
                      <a:pt x="792" y="22"/>
                    </a:lnTo>
                    <a:lnTo>
                      <a:pt x="784" y="18"/>
                    </a:lnTo>
                    <a:lnTo>
                      <a:pt x="776" y="15"/>
                    </a:lnTo>
                    <a:lnTo>
                      <a:pt x="767" y="10"/>
                    </a:lnTo>
                    <a:lnTo>
                      <a:pt x="757" y="7"/>
                    </a:lnTo>
                    <a:lnTo>
                      <a:pt x="746" y="5"/>
                    </a:lnTo>
                    <a:lnTo>
                      <a:pt x="735" y="2"/>
                    </a:lnTo>
                    <a:lnTo>
                      <a:pt x="723" y="0"/>
                    </a:lnTo>
                    <a:lnTo>
                      <a:pt x="711" y="0"/>
                    </a:lnTo>
                    <a:lnTo>
                      <a:pt x="697" y="0"/>
                    </a:lnTo>
                    <a:lnTo>
                      <a:pt x="687" y="0"/>
                    </a:lnTo>
                    <a:lnTo>
                      <a:pt x="675" y="2"/>
                    </a:lnTo>
                    <a:lnTo>
                      <a:pt x="666" y="3"/>
                    </a:lnTo>
                    <a:lnTo>
                      <a:pt x="656" y="6"/>
                    </a:lnTo>
                    <a:lnTo>
                      <a:pt x="649" y="10"/>
                    </a:lnTo>
                    <a:lnTo>
                      <a:pt x="640" y="13"/>
                    </a:lnTo>
                    <a:lnTo>
                      <a:pt x="633" y="18"/>
                    </a:lnTo>
                    <a:lnTo>
                      <a:pt x="627" y="22"/>
                    </a:lnTo>
                    <a:lnTo>
                      <a:pt x="621" y="28"/>
                    </a:lnTo>
                    <a:lnTo>
                      <a:pt x="615" y="34"/>
                    </a:lnTo>
                    <a:lnTo>
                      <a:pt x="611" y="39"/>
                    </a:lnTo>
                    <a:lnTo>
                      <a:pt x="607" y="46"/>
                    </a:lnTo>
                    <a:lnTo>
                      <a:pt x="601" y="59"/>
                    </a:lnTo>
                    <a:lnTo>
                      <a:pt x="597" y="74"/>
                    </a:lnTo>
                    <a:lnTo>
                      <a:pt x="595" y="89"/>
                    </a:lnTo>
                    <a:lnTo>
                      <a:pt x="595" y="105"/>
                    </a:lnTo>
                    <a:lnTo>
                      <a:pt x="597" y="121"/>
                    </a:lnTo>
                    <a:lnTo>
                      <a:pt x="601" y="137"/>
                    </a:lnTo>
                    <a:lnTo>
                      <a:pt x="607" y="153"/>
                    </a:lnTo>
                    <a:lnTo>
                      <a:pt x="614" y="168"/>
                    </a:lnTo>
                    <a:lnTo>
                      <a:pt x="623" y="181"/>
                    </a:lnTo>
                    <a:lnTo>
                      <a:pt x="634" y="193"/>
                    </a:lnTo>
                    <a:lnTo>
                      <a:pt x="642" y="203"/>
                    </a:lnTo>
                    <a:lnTo>
                      <a:pt x="648" y="212"/>
                    </a:lnTo>
                    <a:lnTo>
                      <a:pt x="651" y="223"/>
                    </a:lnTo>
                    <a:lnTo>
                      <a:pt x="654" y="232"/>
                    </a:lnTo>
                    <a:lnTo>
                      <a:pt x="654" y="241"/>
                    </a:lnTo>
                    <a:lnTo>
                      <a:pt x="653" y="251"/>
                    </a:lnTo>
                    <a:lnTo>
                      <a:pt x="651" y="260"/>
                    </a:lnTo>
                    <a:lnTo>
                      <a:pt x="645" y="268"/>
                    </a:lnTo>
                    <a:lnTo>
                      <a:pt x="638" y="275"/>
                    </a:lnTo>
                    <a:lnTo>
                      <a:pt x="630" y="280"/>
                    </a:lnTo>
                    <a:lnTo>
                      <a:pt x="618" y="285"/>
                    </a:lnTo>
                    <a:lnTo>
                      <a:pt x="607" y="287"/>
                    </a:lnTo>
                    <a:lnTo>
                      <a:pt x="592" y="287"/>
                    </a:lnTo>
                    <a:lnTo>
                      <a:pt x="575" y="286"/>
                    </a:lnTo>
                    <a:lnTo>
                      <a:pt x="557" y="282"/>
                    </a:lnTo>
                    <a:lnTo>
                      <a:pt x="537" y="275"/>
                    </a:lnTo>
                    <a:lnTo>
                      <a:pt x="525" y="271"/>
                    </a:lnTo>
                    <a:lnTo>
                      <a:pt x="512" y="268"/>
                    </a:lnTo>
                    <a:lnTo>
                      <a:pt x="498" y="265"/>
                    </a:lnTo>
                    <a:lnTo>
                      <a:pt x="485" y="264"/>
                    </a:lnTo>
                    <a:lnTo>
                      <a:pt x="452" y="264"/>
                    </a:lnTo>
                    <a:lnTo>
                      <a:pt x="421" y="265"/>
                    </a:lnTo>
                    <a:lnTo>
                      <a:pt x="387" y="268"/>
                    </a:lnTo>
                    <a:lnTo>
                      <a:pt x="352" y="274"/>
                    </a:lnTo>
                    <a:lnTo>
                      <a:pt x="317" y="279"/>
                    </a:lnTo>
                    <a:lnTo>
                      <a:pt x="284" y="286"/>
                    </a:lnTo>
                    <a:lnTo>
                      <a:pt x="281" y="294"/>
                    </a:lnTo>
                    <a:lnTo>
                      <a:pt x="281" y="309"/>
                    </a:lnTo>
                    <a:lnTo>
                      <a:pt x="281" y="326"/>
                    </a:lnTo>
                    <a:lnTo>
                      <a:pt x="283" y="347"/>
                    </a:lnTo>
                    <a:lnTo>
                      <a:pt x="289" y="396"/>
                    </a:lnTo>
                    <a:lnTo>
                      <a:pt x="294" y="450"/>
                    </a:lnTo>
                    <a:lnTo>
                      <a:pt x="297" y="478"/>
                    </a:lnTo>
                    <a:lnTo>
                      <a:pt x="299" y="504"/>
                    </a:lnTo>
                    <a:lnTo>
                      <a:pt x="300" y="531"/>
                    </a:lnTo>
                    <a:lnTo>
                      <a:pt x="302" y="553"/>
                    </a:lnTo>
                    <a:lnTo>
                      <a:pt x="300" y="575"/>
                    </a:lnTo>
                    <a:lnTo>
                      <a:pt x="297" y="593"/>
                    </a:lnTo>
                    <a:lnTo>
                      <a:pt x="294" y="601"/>
                    </a:lnTo>
                    <a:lnTo>
                      <a:pt x="291" y="608"/>
                    </a:lnTo>
                    <a:lnTo>
                      <a:pt x="289" y="613"/>
                    </a:lnTo>
                    <a:lnTo>
                      <a:pt x="284" y="617"/>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z="2400">
                  <a:solidFill>
                    <a:srgbClr val="000000"/>
                  </a:solidFill>
                </a:endParaRPr>
              </a:p>
            </p:txBody>
          </p:sp>
          <p:sp>
            <p:nvSpPr>
              <p:cNvPr id="70" name="Freeform 26"/>
              <p:cNvSpPr>
                <a:spLocks/>
              </p:cNvSpPr>
              <p:nvPr/>
            </p:nvSpPr>
            <p:spPr bwMode="auto">
              <a:xfrm>
                <a:off x="2405" y="2262"/>
                <a:ext cx="1447" cy="1079"/>
              </a:xfrm>
              <a:custGeom>
                <a:avLst/>
                <a:gdLst>
                  <a:gd name="T0" fmla="*/ 243 w 1447"/>
                  <a:gd name="T1" fmla="*/ 634 h 1079"/>
                  <a:gd name="T2" fmla="*/ 169 w 1447"/>
                  <a:gd name="T3" fmla="*/ 606 h 1079"/>
                  <a:gd name="T4" fmla="*/ 92 w 1447"/>
                  <a:gd name="T5" fmla="*/ 581 h 1079"/>
                  <a:gd name="T6" fmla="*/ 37 w 1447"/>
                  <a:gd name="T7" fmla="*/ 603 h 1079"/>
                  <a:gd name="T8" fmla="*/ 0 w 1447"/>
                  <a:gd name="T9" fmla="*/ 668 h 1079"/>
                  <a:gd name="T10" fmla="*/ 30 w 1447"/>
                  <a:gd name="T11" fmla="*/ 742 h 1079"/>
                  <a:gd name="T12" fmla="*/ 81 w 1447"/>
                  <a:gd name="T13" fmla="*/ 767 h 1079"/>
                  <a:gd name="T14" fmla="*/ 149 w 1447"/>
                  <a:gd name="T15" fmla="*/ 761 h 1079"/>
                  <a:gd name="T16" fmla="*/ 242 w 1447"/>
                  <a:gd name="T17" fmla="*/ 741 h 1079"/>
                  <a:gd name="T18" fmla="*/ 280 w 1447"/>
                  <a:gd name="T19" fmla="*/ 770 h 1079"/>
                  <a:gd name="T20" fmla="*/ 305 w 1447"/>
                  <a:gd name="T21" fmla="*/ 854 h 1079"/>
                  <a:gd name="T22" fmla="*/ 305 w 1447"/>
                  <a:gd name="T23" fmla="*/ 968 h 1079"/>
                  <a:gd name="T24" fmla="*/ 317 w 1447"/>
                  <a:gd name="T25" fmla="*/ 1057 h 1079"/>
                  <a:gd name="T26" fmla="*/ 496 w 1447"/>
                  <a:gd name="T27" fmla="*/ 1057 h 1079"/>
                  <a:gd name="T28" fmla="*/ 601 w 1447"/>
                  <a:gd name="T29" fmla="*/ 1014 h 1079"/>
                  <a:gd name="T30" fmla="*/ 632 w 1447"/>
                  <a:gd name="T31" fmla="*/ 936 h 1079"/>
                  <a:gd name="T32" fmla="*/ 588 w 1447"/>
                  <a:gd name="T33" fmla="*/ 863 h 1079"/>
                  <a:gd name="T34" fmla="*/ 567 w 1447"/>
                  <a:gd name="T35" fmla="*/ 777 h 1079"/>
                  <a:gd name="T36" fmla="*/ 607 w 1447"/>
                  <a:gd name="T37" fmla="*/ 718 h 1079"/>
                  <a:gd name="T38" fmla="*/ 662 w 1447"/>
                  <a:gd name="T39" fmla="*/ 696 h 1079"/>
                  <a:gd name="T40" fmla="*/ 739 w 1447"/>
                  <a:gd name="T41" fmla="*/ 697 h 1079"/>
                  <a:gd name="T42" fmla="*/ 794 w 1447"/>
                  <a:gd name="T43" fmla="*/ 723 h 1079"/>
                  <a:gd name="T44" fmla="*/ 823 w 1447"/>
                  <a:gd name="T45" fmla="*/ 791 h 1079"/>
                  <a:gd name="T46" fmla="*/ 796 w 1447"/>
                  <a:gd name="T47" fmla="*/ 876 h 1079"/>
                  <a:gd name="T48" fmla="*/ 754 w 1447"/>
                  <a:gd name="T49" fmla="*/ 932 h 1079"/>
                  <a:gd name="T50" fmla="*/ 762 w 1447"/>
                  <a:gd name="T51" fmla="*/ 1007 h 1079"/>
                  <a:gd name="T52" fmla="*/ 839 w 1447"/>
                  <a:gd name="T53" fmla="*/ 1059 h 1079"/>
                  <a:gd name="T54" fmla="*/ 1007 w 1447"/>
                  <a:gd name="T55" fmla="*/ 1079 h 1079"/>
                  <a:gd name="T56" fmla="*/ 1127 w 1447"/>
                  <a:gd name="T57" fmla="*/ 1059 h 1079"/>
                  <a:gd name="T58" fmla="*/ 1120 w 1447"/>
                  <a:gd name="T59" fmla="*/ 914 h 1079"/>
                  <a:gd name="T60" fmla="*/ 1144 w 1447"/>
                  <a:gd name="T61" fmla="*/ 789 h 1079"/>
                  <a:gd name="T62" fmla="*/ 1199 w 1447"/>
                  <a:gd name="T63" fmla="*/ 773 h 1079"/>
                  <a:gd name="T64" fmla="*/ 1264 w 1447"/>
                  <a:gd name="T65" fmla="*/ 806 h 1079"/>
                  <a:gd name="T66" fmla="*/ 1331 w 1447"/>
                  <a:gd name="T67" fmla="*/ 841 h 1079"/>
                  <a:gd name="T68" fmla="*/ 1409 w 1447"/>
                  <a:gd name="T69" fmla="*/ 820 h 1079"/>
                  <a:gd name="T70" fmla="*/ 1447 w 1447"/>
                  <a:gd name="T71" fmla="*/ 743 h 1079"/>
                  <a:gd name="T72" fmla="*/ 1435 w 1447"/>
                  <a:gd name="T73" fmla="*/ 695 h 1079"/>
                  <a:gd name="T74" fmla="*/ 1364 w 1447"/>
                  <a:gd name="T75" fmla="*/ 640 h 1079"/>
                  <a:gd name="T76" fmla="*/ 1283 w 1447"/>
                  <a:gd name="T77" fmla="*/ 647 h 1079"/>
                  <a:gd name="T78" fmla="*/ 1237 w 1447"/>
                  <a:gd name="T79" fmla="*/ 686 h 1079"/>
                  <a:gd name="T80" fmla="*/ 1172 w 1447"/>
                  <a:gd name="T81" fmla="*/ 685 h 1079"/>
                  <a:gd name="T82" fmla="*/ 1131 w 1447"/>
                  <a:gd name="T83" fmla="*/ 649 h 1079"/>
                  <a:gd name="T84" fmla="*/ 1131 w 1447"/>
                  <a:gd name="T85" fmla="*/ 427 h 1079"/>
                  <a:gd name="T86" fmla="*/ 1082 w 1447"/>
                  <a:gd name="T87" fmla="*/ 308 h 1079"/>
                  <a:gd name="T88" fmla="*/ 951 w 1447"/>
                  <a:gd name="T89" fmla="*/ 316 h 1079"/>
                  <a:gd name="T90" fmla="*/ 828 w 1447"/>
                  <a:gd name="T91" fmla="*/ 291 h 1079"/>
                  <a:gd name="T92" fmla="*/ 768 w 1447"/>
                  <a:gd name="T93" fmla="*/ 258 h 1079"/>
                  <a:gd name="T94" fmla="*/ 767 w 1447"/>
                  <a:gd name="T95" fmla="*/ 220 h 1079"/>
                  <a:gd name="T96" fmla="*/ 826 w 1447"/>
                  <a:gd name="T97" fmla="*/ 137 h 1079"/>
                  <a:gd name="T98" fmla="*/ 820 w 1447"/>
                  <a:gd name="T99" fmla="*/ 51 h 1079"/>
                  <a:gd name="T100" fmla="*/ 776 w 1447"/>
                  <a:gd name="T101" fmla="*/ 15 h 1079"/>
                  <a:gd name="T102" fmla="*/ 711 w 1447"/>
                  <a:gd name="T103" fmla="*/ 0 h 1079"/>
                  <a:gd name="T104" fmla="*/ 649 w 1447"/>
                  <a:gd name="T105" fmla="*/ 10 h 1079"/>
                  <a:gd name="T106" fmla="*/ 611 w 1447"/>
                  <a:gd name="T107" fmla="*/ 39 h 1079"/>
                  <a:gd name="T108" fmla="*/ 597 w 1447"/>
                  <a:gd name="T109" fmla="*/ 121 h 1079"/>
                  <a:gd name="T110" fmla="*/ 642 w 1447"/>
                  <a:gd name="T111" fmla="*/ 203 h 1079"/>
                  <a:gd name="T112" fmla="*/ 651 w 1447"/>
                  <a:gd name="T113" fmla="*/ 260 h 1079"/>
                  <a:gd name="T114" fmla="*/ 592 w 1447"/>
                  <a:gd name="T115" fmla="*/ 287 h 1079"/>
                  <a:gd name="T116" fmla="*/ 498 w 1447"/>
                  <a:gd name="T117" fmla="*/ 265 h 1079"/>
                  <a:gd name="T118" fmla="*/ 317 w 1447"/>
                  <a:gd name="T119" fmla="*/ 279 h 1079"/>
                  <a:gd name="T120" fmla="*/ 289 w 1447"/>
                  <a:gd name="T121" fmla="*/ 396 h 1079"/>
                  <a:gd name="T122" fmla="*/ 300 w 1447"/>
                  <a:gd name="T123" fmla="*/ 575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7" h="1079">
                    <a:moveTo>
                      <a:pt x="284" y="617"/>
                    </a:moveTo>
                    <a:lnTo>
                      <a:pt x="277" y="623"/>
                    </a:lnTo>
                    <a:lnTo>
                      <a:pt x="268" y="628"/>
                    </a:lnTo>
                    <a:lnTo>
                      <a:pt x="261" y="631"/>
                    </a:lnTo>
                    <a:lnTo>
                      <a:pt x="252" y="634"/>
                    </a:lnTo>
                    <a:lnTo>
                      <a:pt x="243" y="634"/>
                    </a:lnTo>
                    <a:lnTo>
                      <a:pt x="236" y="634"/>
                    </a:lnTo>
                    <a:lnTo>
                      <a:pt x="227" y="632"/>
                    </a:lnTo>
                    <a:lnTo>
                      <a:pt x="220" y="630"/>
                    </a:lnTo>
                    <a:lnTo>
                      <a:pt x="202" y="624"/>
                    </a:lnTo>
                    <a:lnTo>
                      <a:pt x="187" y="616"/>
                    </a:lnTo>
                    <a:lnTo>
                      <a:pt x="169" y="606"/>
                    </a:lnTo>
                    <a:lnTo>
                      <a:pt x="153" y="598"/>
                    </a:lnTo>
                    <a:lnTo>
                      <a:pt x="136" y="590"/>
                    </a:lnTo>
                    <a:lnTo>
                      <a:pt x="118" y="583"/>
                    </a:lnTo>
                    <a:lnTo>
                      <a:pt x="109" y="582"/>
                    </a:lnTo>
                    <a:lnTo>
                      <a:pt x="101" y="581"/>
                    </a:lnTo>
                    <a:lnTo>
                      <a:pt x="92" y="581"/>
                    </a:lnTo>
                    <a:lnTo>
                      <a:pt x="84" y="581"/>
                    </a:lnTo>
                    <a:lnTo>
                      <a:pt x="75" y="582"/>
                    </a:lnTo>
                    <a:lnTo>
                      <a:pt x="65" y="586"/>
                    </a:lnTo>
                    <a:lnTo>
                      <a:pt x="56" y="590"/>
                    </a:lnTo>
                    <a:lnTo>
                      <a:pt x="47" y="597"/>
                    </a:lnTo>
                    <a:lnTo>
                      <a:pt x="37" y="603"/>
                    </a:lnTo>
                    <a:lnTo>
                      <a:pt x="28" y="613"/>
                    </a:lnTo>
                    <a:lnTo>
                      <a:pt x="18" y="625"/>
                    </a:lnTo>
                    <a:lnTo>
                      <a:pt x="9" y="639"/>
                    </a:lnTo>
                    <a:lnTo>
                      <a:pt x="5" y="647"/>
                    </a:lnTo>
                    <a:lnTo>
                      <a:pt x="2" y="656"/>
                    </a:lnTo>
                    <a:lnTo>
                      <a:pt x="0" y="668"/>
                    </a:lnTo>
                    <a:lnTo>
                      <a:pt x="0" y="681"/>
                    </a:lnTo>
                    <a:lnTo>
                      <a:pt x="2" y="693"/>
                    </a:lnTo>
                    <a:lnTo>
                      <a:pt x="6" y="707"/>
                    </a:lnTo>
                    <a:lnTo>
                      <a:pt x="12" y="719"/>
                    </a:lnTo>
                    <a:lnTo>
                      <a:pt x="19" y="731"/>
                    </a:lnTo>
                    <a:lnTo>
                      <a:pt x="30" y="742"/>
                    </a:lnTo>
                    <a:lnTo>
                      <a:pt x="41" y="752"/>
                    </a:lnTo>
                    <a:lnTo>
                      <a:pt x="49" y="755"/>
                    </a:lnTo>
                    <a:lnTo>
                      <a:pt x="56" y="760"/>
                    </a:lnTo>
                    <a:lnTo>
                      <a:pt x="63" y="763"/>
                    </a:lnTo>
                    <a:lnTo>
                      <a:pt x="72" y="765"/>
                    </a:lnTo>
                    <a:lnTo>
                      <a:pt x="81" y="767"/>
                    </a:lnTo>
                    <a:lnTo>
                      <a:pt x="90" y="768"/>
                    </a:lnTo>
                    <a:lnTo>
                      <a:pt x="101" y="768"/>
                    </a:lnTo>
                    <a:lnTo>
                      <a:pt x="112" y="768"/>
                    </a:lnTo>
                    <a:lnTo>
                      <a:pt x="125" y="767"/>
                    </a:lnTo>
                    <a:lnTo>
                      <a:pt x="136" y="765"/>
                    </a:lnTo>
                    <a:lnTo>
                      <a:pt x="149" y="761"/>
                    </a:lnTo>
                    <a:lnTo>
                      <a:pt x="162" y="757"/>
                    </a:lnTo>
                    <a:lnTo>
                      <a:pt x="184" y="751"/>
                    </a:lnTo>
                    <a:lnTo>
                      <a:pt x="201" y="745"/>
                    </a:lnTo>
                    <a:lnTo>
                      <a:pt x="218" y="741"/>
                    </a:lnTo>
                    <a:lnTo>
                      <a:pt x="235" y="739"/>
                    </a:lnTo>
                    <a:lnTo>
                      <a:pt x="242" y="741"/>
                    </a:lnTo>
                    <a:lnTo>
                      <a:pt x="249" y="742"/>
                    </a:lnTo>
                    <a:lnTo>
                      <a:pt x="255" y="745"/>
                    </a:lnTo>
                    <a:lnTo>
                      <a:pt x="262" y="749"/>
                    </a:lnTo>
                    <a:lnTo>
                      <a:pt x="268" y="754"/>
                    </a:lnTo>
                    <a:lnTo>
                      <a:pt x="274" y="761"/>
                    </a:lnTo>
                    <a:lnTo>
                      <a:pt x="280" y="770"/>
                    </a:lnTo>
                    <a:lnTo>
                      <a:pt x="284" y="780"/>
                    </a:lnTo>
                    <a:lnTo>
                      <a:pt x="289" y="792"/>
                    </a:lnTo>
                    <a:lnTo>
                      <a:pt x="294" y="806"/>
                    </a:lnTo>
                    <a:lnTo>
                      <a:pt x="297" y="821"/>
                    </a:lnTo>
                    <a:lnTo>
                      <a:pt x="302" y="836"/>
                    </a:lnTo>
                    <a:lnTo>
                      <a:pt x="305" y="854"/>
                    </a:lnTo>
                    <a:lnTo>
                      <a:pt x="306" y="871"/>
                    </a:lnTo>
                    <a:lnTo>
                      <a:pt x="307" y="890"/>
                    </a:lnTo>
                    <a:lnTo>
                      <a:pt x="307" y="909"/>
                    </a:lnTo>
                    <a:lnTo>
                      <a:pt x="307" y="928"/>
                    </a:lnTo>
                    <a:lnTo>
                      <a:pt x="307" y="948"/>
                    </a:lnTo>
                    <a:lnTo>
                      <a:pt x="305" y="968"/>
                    </a:lnTo>
                    <a:lnTo>
                      <a:pt x="302" y="987"/>
                    </a:lnTo>
                    <a:lnTo>
                      <a:pt x="299" y="1006"/>
                    </a:lnTo>
                    <a:lnTo>
                      <a:pt x="292" y="1023"/>
                    </a:lnTo>
                    <a:lnTo>
                      <a:pt x="287" y="1041"/>
                    </a:lnTo>
                    <a:lnTo>
                      <a:pt x="281" y="1057"/>
                    </a:lnTo>
                    <a:lnTo>
                      <a:pt x="317" y="1057"/>
                    </a:lnTo>
                    <a:lnTo>
                      <a:pt x="352" y="1057"/>
                    </a:lnTo>
                    <a:lnTo>
                      <a:pt x="387" y="1057"/>
                    </a:lnTo>
                    <a:lnTo>
                      <a:pt x="418" y="1057"/>
                    </a:lnTo>
                    <a:lnTo>
                      <a:pt x="447" y="1057"/>
                    </a:lnTo>
                    <a:lnTo>
                      <a:pt x="473" y="1057"/>
                    </a:lnTo>
                    <a:lnTo>
                      <a:pt x="496" y="1057"/>
                    </a:lnTo>
                    <a:lnTo>
                      <a:pt x="514" y="1057"/>
                    </a:lnTo>
                    <a:lnTo>
                      <a:pt x="537" y="1050"/>
                    </a:lnTo>
                    <a:lnTo>
                      <a:pt x="556" y="1044"/>
                    </a:lnTo>
                    <a:lnTo>
                      <a:pt x="573" y="1034"/>
                    </a:lnTo>
                    <a:lnTo>
                      <a:pt x="589" y="1025"/>
                    </a:lnTo>
                    <a:lnTo>
                      <a:pt x="601" y="1014"/>
                    </a:lnTo>
                    <a:lnTo>
                      <a:pt x="613" y="1001"/>
                    </a:lnTo>
                    <a:lnTo>
                      <a:pt x="620" y="989"/>
                    </a:lnTo>
                    <a:lnTo>
                      <a:pt x="626" y="977"/>
                    </a:lnTo>
                    <a:lnTo>
                      <a:pt x="630" y="963"/>
                    </a:lnTo>
                    <a:lnTo>
                      <a:pt x="632" y="950"/>
                    </a:lnTo>
                    <a:lnTo>
                      <a:pt x="632" y="936"/>
                    </a:lnTo>
                    <a:lnTo>
                      <a:pt x="629" y="924"/>
                    </a:lnTo>
                    <a:lnTo>
                      <a:pt x="624" y="910"/>
                    </a:lnTo>
                    <a:lnTo>
                      <a:pt x="617" y="898"/>
                    </a:lnTo>
                    <a:lnTo>
                      <a:pt x="610" y="886"/>
                    </a:lnTo>
                    <a:lnTo>
                      <a:pt x="598" y="875"/>
                    </a:lnTo>
                    <a:lnTo>
                      <a:pt x="588" y="863"/>
                    </a:lnTo>
                    <a:lnTo>
                      <a:pt x="579" y="851"/>
                    </a:lnTo>
                    <a:lnTo>
                      <a:pt x="573" y="837"/>
                    </a:lnTo>
                    <a:lnTo>
                      <a:pt x="567" y="823"/>
                    </a:lnTo>
                    <a:lnTo>
                      <a:pt x="566" y="807"/>
                    </a:lnTo>
                    <a:lnTo>
                      <a:pt x="566" y="792"/>
                    </a:lnTo>
                    <a:lnTo>
                      <a:pt x="567" y="777"/>
                    </a:lnTo>
                    <a:lnTo>
                      <a:pt x="572" y="763"/>
                    </a:lnTo>
                    <a:lnTo>
                      <a:pt x="579" y="749"/>
                    </a:lnTo>
                    <a:lnTo>
                      <a:pt x="588" y="736"/>
                    </a:lnTo>
                    <a:lnTo>
                      <a:pt x="594" y="730"/>
                    </a:lnTo>
                    <a:lnTo>
                      <a:pt x="601" y="723"/>
                    </a:lnTo>
                    <a:lnTo>
                      <a:pt x="607" y="718"/>
                    </a:lnTo>
                    <a:lnTo>
                      <a:pt x="615" y="714"/>
                    </a:lnTo>
                    <a:lnTo>
                      <a:pt x="623" y="710"/>
                    </a:lnTo>
                    <a:lnTo>
                      <a:pt x="632" y="705"/>
                    </a:lnTo>
                    <a:lnTo>
                      <a:pt x="642" y="702"/>
                    </a:lnTo>
                    <a:lnTo>
                      <a:pt x="651" y="699"/>
                    </a:lnTo>
                    <a:lnTo>
                      <a:pt x="662" y="696"/>
                    </a:lnTo>
                    <a:lnTo>
                      <a:pt x="673" y="695"/>
                    </a:lnTo>
                    <a:lnTo>
                      <a:pt x="687" y="693"/>
                    </a:lnTo>
                    <a:lnTo>
                      <a:pt x="700" y="693"/>
                    </a:lnTo>
                    <a:lnTo>
                      <a:pt x="714" y="693"/>
                    </a:lnTo>
                    <a:lnTo>
                      <a:pt x="727" y="695"/>
                    </a:lnTo>
                    <a:lnTo>
                      <a:pt x="739" y="697"/>
                    </a:lnTo>
                    <a:lnTo>
                      <a:pt x="751" y="700"/>
                    </a:lnTo>
                    <a:lnTo>
                      <a:pt x="760" y="704"/>
                    </a:lnTo>
                    <a:lnTo>
                      <a:pt x="771" y="708"/>
                    </a:lnTo>
                    <a:lnTo>
                      <a:pt x="779" y="712"/>
                    </a:lnTo>
                    <a:lnTo>
                      <a:pt x="787" y="718"/>
                    </a:lnTo>
                    <a:lnTo>
                      <a:pt x="794" y="723"/>
                    </a:lnTo>
                    <a:lnTo>
                      <a:pt x="800" y="730"/>
                    </a:lnTo>
                    <a:lnTo>
                      <a:pt x="806" y="737"/>
                    </a:lnTo>
                    <a:lnTo>
                      <a:pt x="810" y="743"/>
                    </a:lnTo>
                    <a:lnTo>
                      <a:pt x="817" y="760"/>
                    </a:lnTo>
                    <a:lnTo>
                      <a:pt x="822" y="774"/>
                    </a:lnTo>
                    <a:lnTo>
                      <a:pt x="823" y="791"/>
                    </a:lnTo>
                    <a:lnTo>
                      <a:pt x="823" y="807"/>
                    </a:lnTo>
                    <a:lnTo>
                      <a:pt x="820" y="823"/>
                    </a:lnTo>
                    <a:lnTo>
                      <a:pt x="816" y="840"/>
                    </a:lnTo>
                    <a:lnTo>
                      <a:pt x="810" y="854"/>
                    </a:lnTo>
                    <a:lnTo>
                      <a:pt x="804" y="866"/>
                    </a:lnTo>
                    <a:lnTo>
                      <a:pt x="796" y="876"/>
                    </a:lnTo>
                    <a:lnTo>
                      <a:pt x="787" y="885"/>
                    </a:lnTo>
                    <a:lnTo>
                      <a:pt x="778" y="891"/>
                    </a:lnTo>
                    <a:lnTo>
                      <a:pt x="770" y="901"/>
                    </a:lnTo>
                    <a:lnTo>
                      <a:pt x="763" y="910"/>
                    </a:lnTo>
                    <a:lnTo>
                      <a:pt x="758" y="921"/>
                    </a:lnTo>
                    <a:lnTo>
                      <a:pt x="754" y="932"/>
                    </a:lnTo>
                    <a:lnTo>
                      <a:pt x="751" y="944"/>
                    </a:lnTo>
                    <a:lnTo>
                      <a:pt x="749" y="957"/>
                    </a:lnTo>
                    <a:lnTo>
                      <a:pt x="749" y="970"/>
                    </a:lnTo>
                    <a:lnTo>
                      <a:pt x="752" y="982"/>
                    </a:lnTo>
                    <a:lnTo>
                      <a:pt x="757" y="994"/>
                    </a:lnTo>
                    <a:lnTo>
                      <a:pt x="762" y="1007"/>
                    </a:lnTo>
                    <a:lnTo>
                      <a:pt x="771" y="1019"/>
                    </a:lnTo>
                    <a:lnTo>
                      <a:pt x="782" y="1030"/>
                    </a:lnTo>
                    <a:lnTo>
                      <a:pt x="796" y="1040"/>
                    </a:lnTo>
                    <a:lnTo>
                      <a:pt x="812" y="1049"/>
                    </a:lnTo>
                    <a:lnTo>
                      <a:pt x="831" y="1057"/>
                    </a:lnTo>
                    <a:lnTo>
                      <a:pt x="839" y="1059"/>
                    </a:lnTo>
                    <a:lnTo>
                      <a:pt x="861" y="1063"/>
                    </a:lnTo>
                    <a:lnTo>
                      <a:pt x="893" y="1068"/>
                    </a:lnTo>
                    <a:lnTo>
                      <a:pt x="935" y="1074"/>
                    </a:lnTo>
                    <a:lnTo>
                      <a:pt x="959" y="1076"/>
                    </a:lnTo>
                    <a:lnTo>
                      <a:pt x="982" y="1078"/>
                    </a:lnTo>
                    <a:lnTo>
                      <a:pt x="1007" y="1079"/>
                    </a:lnTo>
                    <a:lnTo>
                      <a:pt x="1032" y="1079"/>
                    </a:lnTo>
                    <a:lnTo>
                      <a:pt x="1057" y="1079"/>
                    </a:lnTo>
                    <a:lnTo>
                      <a:pt x="1084" y="1078"/>
                    </a:lnTo>
                    <a:lnTo>
                      <a:pt x="1106" y="1074"/>
                    </a:lnTo>
                    <a:lnTo>
                      <a:pt x="1131" y="1069"/>
                    </a:lnTo>
                    <a:lnTo>
                      <a:pt x="1127" y="1059"/>
                    </a:lnTo>
                    <a:lnTo>
                      <a:pt x="1124" y="1046"/>
                    </a:lnTo>
                    <a:lnTo>
                      <a:pt x="1121" y="1033"/>
                    </a:lnTo>
                    <a:lnTo>
                      <a:pt x="1120" y="1018"/>
                    </a:lnTo>
                    <a:lnTo>
                      <a:pt x="1119" y="985"/>
                    </a:lnTo>
                    <a:lnTo>
                      <a:pt x="1119" y="950"/>
                    </a:lnTo>
                    <a:lnTo>
                      <a:pt x="1120" y="914"/>
                    </a:lnTo>
                    <a:lnTo>
                      <a:pt x="1122" y="879"/>
                    </a:lnTo>
                    <a:lnTo>
                      <a:pt x="1127" y="847"/>
                    </a:lnTo>
                    <a:lnTo>
                      <a:pt x="1131" y="818"/>
                    </a:lnTo>
                    <a:lnTo>
                      <a:pt x="1134" y="806"/>
                    </a:lnTo>
                    <a:lnTo>
                      <a:pt x="1139" y="796"/>
                    </a:lnTo>
                    <a:lnTo>
                      <a:pt x="1144" y="789"/>
                    </a:lnTo>
                    <a:lnTo>
                      <a:pt x="1152" y="782"/>
                    </a:lnTo>
                    <a:lnTo>
                      <a:pt x="1160" y="777"/>
                    </a:lnTo>
                    <a:lnTo>
                      <a:pt x="1169" y="774"/>
                    </a:lnTo>
                    <a:lnTo>
                      <a:pt x="1179" y="772"/>
                    </a:lnTo>
                    <a:lnTo>
                      <a:pt x="1190" y="772"/>
                    </a:lnTo>
                    <a:lnTo>
                      <a:pt x="1199" y="773"/>
                    </a:lnTo>
                    <a:lnTo>
                      <a:pt x="1210" y="776"/>
                    </a:lnTo>
                    <a:lnTo>
                      <a:pt x="1222" y="780"/>
                    </a:lnTo>
                    <a:lnTo>
                      <a:pt x="1231" y="786"/>
                    </a:lnTo>
                    <a:lnTo>
                      <a:pt x="1243" y="791"/>
                    </a:lnTo>
                    <a:lnTo>
                      <a:pt x="1253" y="798"/>
                    </a:lnTo>
                    <a:lnTo>
                      <a:pt x="1264" y="806"/>
                    </a:lnTo>
                    <a:lnTo>
                      <a:pt x="1272" y="816"/>
                    </a:lnTo>
                    <a:lnTo>
                      <a:pt x="1281" y="823"/>
                    </a:lnTo>
                    <a:lnTo>
                      <a:pt x="1293" y="830"/>
                    </a:lnTo>
                    <a:lnTo>
                      <a:pt x="1304" y="836"/>
                    </a:lnTo>
                    <a:lnTo>
                      <a:pt x="1318" y="840"/>
                    </a:lnTo>
                    <a:lnTo>
                      <a:pt x="1331" y="841"/>
                    </a:lnTo>
                    <a:lnTo>
                      <a:pt x="1343" y="842"/>
                    </a:lnTo>
                    <a:lnTo>
                      <a:pt x="1358" y="841"/>
                    </a:lnTo>
                    <a:lnTo>
                      <a:pt x="1371" y="839"/>
                    </a:lnTo>
                    <a:lnTo>
                      <a:pt x="1384" y="835"/>
                    </a:lnTo>
                    <a:lnTo>
                      <a:pt x="1397" y="827"/>
                    </a:lnTo>
                    <a:lnTo>
                      <a:pt x="1409" y="820"/>
                    </a:lnTo>
                    <a:lnTo>
                      <a:pt x="1419" y="810"/>
                    </a:lnTo>
                    <a:lnTo>
                      <a:pt x="1430" y="799"/>
                    </a:lnTo>
                    <a:lnTo>
                      <a:pt x="1436" y="786"/>
                    </a:lnTo>
                    <a:lnTo>
                      <a:pt x="1442" y="771"/>
                    </a:lnTo>
                    <a:lnTo>
                      <a:pt x="1447" y="753"/>
                    </a:lnTo>
                    <a:lnTo>
                      <a:pt x="1447" y="743"/>
                    </a:lnTo>
                    <a:lnTo>
                      <a:pt x="1447" y="736"/>
                    </a:lnTo>
                    <a:lnTo>
                      <a:pt x="1447" y="726"/>
                    </a:lnTo>
                    <a:lnTo>
                      <a:pt x="1446" y="718"/>
                    </a:lnTo>
                    <a:lnTo>
                      <a:pt x="1442" y="710"/>
                    </a:lnTo>
                    <a:lnTo>
                      <a:pt x="1440" y="702"/>
                    </a:lnTo>
                    <a:lnTo>
                      <a:pt x="1435" y="695"/>
                    </a:lnTo>
                    <a:lnTo>
                      <a:pt x="1430" y="688"/>
                    </a:lnTo>
                    <a:lnTo>
                      <a:pt x="1421" y="674"/>
                    </a:lnTo>
                    <a:lnTo>
                      <a:pt x="1409" y="664"/>
                    </a:lnTo>
                    <a:lnTo>
                      <a:pt x="1394" y="654"/>
                    </a:lnTo>
                    <a:lnTo>
                      <a:pt x="1380" y="647"/>
                    </a:lnTo>
                    <a:lnTo>
                      <a:pt x="1364" y="640"/>
                    </a:lnTo>
                    <a:lnTo>
                      <a:pt x="1348" y="637"/>
                    </a:lnTo>
                    <a:lnTo>
                      <a:pt x="1332" y="635"/>
                    </a:lnTo>
                    <a:lnTo>
                      <a:pt x="1316" y="636"/>
                    </a:lnTo>
                    <a:lnTo>
                      <a:pt x="1302" y="639"/>
                    </a:lnTo>
                    <a:lnTo>
                      <a:pt x="1288" y="644"/>
                    </a:lnTo>
                    <a:lnTo>
                      <a:pt x="1283" y="647"/>
                    </a:lnTo>
                    <a:lnTo>
                      <a:pt x="1277" y="651"/>
                    </a:lnTo>
                    <a:lnTo>
                      <a:pt x="1272" y="656"/>
                    </a:lnTo>
                    <a:lnTo>
                      <a:pt x="1267" y="662"/>
                    </a:lnTo>
                    <a:lnTo>
                      <a:pt x="1258" y="673"/>
                    </a:lnTo>
                    <a:lnTo>
                      <a:pt x="1248" y="681"/>
                    </a:lnTo>
                    <a:lnTo>
                      <a:pt x="1237" y="686"/>
                    </a:lnTo>
                    <a:lnTo>
                      <a:pt x="1226" y="690"/>
                    </a:lnTo>
                    <a:lnTo>
                      <a:pt x="1215" y="692"/>
                    </a:lnTo>
                    <a:lnTo>
                      <a:pt x="1204" y="693"/>
                    </a:lnTo>
                    <a:lnTo>
                      <a:pt x="1193" y="692"/>
                    </a:lnTo>
                    <a:lnTo>
                      <a:pt x="1182" y="689"/>
                    </a:lnTo>
                    <a:lnTo>
                      <a:pt x="1172" y="685"/>
                    </a:lnTo>
                    <a:lnTo>
                      <a:pt x="1162" y="681"/>
                    </a:lnTo>
                    <a:lnTo>
                      <a:pt x="1153" y="676"/>
                    </a:lnTo>
                    <a:lnTo>
                      <a:pt x="1146" y="668"/>
                    </a:lnTo>
                    <a:lnTo>
                      <a:pt x="1141" y="662"/>
                    </a:lnTo>
                    <a:lnTo>
                      <a:pt x="1134" y="655"/>
                    </a:lnTo>
                    <a:lnTo>
                      <a:pt x="1131" y="649"/>
                    </a:lnTo>
                    <a:lnTo>
                      <a:pt x="1131" y="642"/>
                    </a:lnTo>
                    <a:lnTo>
                      <a:pt x="1131" y="618"/>
                    </a:lnTo>
                    <a:lnTo>
                      <a:pt x="1131" y="582"/>
                    </a:lnTo>
                    <a:lnTo>
                      <a:pt x="1131" y="534"/>
                    </a:lnTo>
                    <a:lnTo>
                      <a:pt x="1131" y="481"/>
                    </a:lnTo>
                    <a:lnTo>
                      <a:pt x="1131" y="427"/>
                    </a:lnTo>
                    <a:lnTo>
                      <a:pt x="1131" y="373"/>
                    </a:lnTo>
                    <a:lnTo>
                      <a:pt x="1131" y="324"/>
                    </a:lnTo>
                    <a:lnTo>
                      <a:pt x="1131" y="286"/>
                    </a:lnTo>
                    <a:lnTo>
                      <a:pt x="1117" y="294"/>
                    </a:lnTo>
                    <a:lnTo>
                      <a:pt x="1100" y="301"/>
                    </a:lnTo>
                    <a:lnTo>
                      <a:pt x="1082" y="308"/>
                    </a:lnTo>
                    <a:lnTo>
                      <a:pt x="1062" y="312"/>
                    </a:lnTo>
                    <a:lnTo>
                      <a:pt x="1041" y="314"/>
                    </a:lnTo>
                    <a:lnTo>
                      <a:pt x="1019" y="316"/>
                    </a:lnTo>
                    <a:lnTo>
                      <a:pt x="996" y="317"/>
                    </a:lnTo>
                    <a:lnTo>
                      <a:pt x="975" y="317"/>
                    </a:lnTo>
                    <a:lnTo>
                      <a:pt x="951" y="316"/>
                    </a:lnTo>
                    <a:lnTo>
                      <a:pt x="928" y="313"/>
                    </a:lnTo>
                    <a:lnTo>
                      <a:pt x="906" y="310"/>
                    </a:lnTo>
                    <a:lnTo>
                      <a:pt x="885" y="306"/>
                    </a:lnTo>
                    <a:lnTo>
                      <a:pt x="864" y="302"/>
                    </a:lnTo>
                    <a:lnTo>
                      <a:pt x="845" y="297"/>
                    </a:lnTo>
                    <a:lnTo>
                      <a:pt x="828" y="291"/>
                    </a:lnTo>
                    <a:lnTo>
                      <a:pt x="812" y="286"/>
                    </a:lnTo>
                    <a:lnTo>
                      <a:pt x="800" y="280"/>
                    </a:lnTo>
                    <a:lnTo>
                      <a:pt x="790" y="275"/>
                    </a:lnTo>
                    <a:lnTo>
                      <a:pt x="781" y="270"/>
                    </a:lnTo>
                    <a:lnTo>
                      <a:pt x="774" y="264"/>
                    </a:lnTo>
                    <a:lnTo>
                      <a:pt x="768" y="258"/>
                    </a:lnTo>
                    <a:lnTo>
                      <a:pt x="763" y="254"/>
                    </a:lnTo>
                    <a:lnTo>
                      <a:pt x="762" y="246"/>
                    </a:lnTo>
                    <a:lnTo>
                      <a:pt x="760" y="241"/>
                    </a:lnTo>
                    <a:lnTo>
                      <a:pt x="760" y="234"/>
                    </a:lnTo>
                    <a:lnTo>
                      <a:pt x="762" y="227"/>
                    </a:lnTo>
                    <a:lnTo>
                      <a:pt x="767" y="220"/>
                    </a:lnTo>
                    <a:lnTo>
                      <a:pt x="771" y="211"/>
                    </a:lnTo>
                    <a:lnTo>
                      <a:pt x="784" y="193"/>
                    </a:lnTo>
                    <a:lnTo>
                      <a:pt x="803" y="174"/>
                    </a:lnTo>
                    <a:lnTo>
                      <a:pt x="813" y="162"/>
                    </a:lnTo>
                    <a:lnTo>
                      <a:pt x="820" y="150"/>
                    </a:lnTo>
                    <a:lnTo>
                      <a:pt x="826" y="137"/>
                    </a:lnTo>
                    <a:lnTo>
                      <a:pt x="831" y="121"/>
                    </a:lnTo>
                    <a:lnTo>
                      <a:pt x="833" y="108"/>
                    </a:lnTo>
                    <a:lnTo>
                      <a:pt x="833" y="93"/>
                    </a:lnTo>
                    <a:lnTo>
                      <a:pt x="831" y="78"/>
                    </a:lnTo>
                    <a:lnTo>
                      <a:pt x="826" y="65"/>
                    </a:lnTo>
                    <a:lnTo>
                      <a:pt x="820" y="51"/>
                    </a:lnTo>
                    <a:lnTo>
                      <a:pt x="810" y="39"/>
                    </a:lnTo>
                    <a:lnTo>
                      <a:pt x="804" y="34"/>
                    </a:lnTo>
                    <a:lnTo>
                      <a:pt x="798" y="28"/>
                    </a:lnTo>
                    <a:lnTo>
                      <a:pt x="792" y="22"/>
                    </a:lnTo>
                    <a:lnTo>
                      <a:pt x="784" y="18"/>
                    </a:lnTo>
                    <a:lnTo>
                      <a:pt x="776" y="15"/>
                    </a:lnTo>
                    <a:lnTo>
                      <a:pt x="767" y="10"/>
                    </a:lnTo>
                    <a:lnTo>
                      <a:pt x="757" y="7"/>
                    </a:lnTo>
                    <a:lnTo>
                      <a:pt x="746" y="5"/>
                    </a:lnTo>
                    <a:lnTo>
                      <a:pt x="735" y="2"/>
                    </a:lnTo>
                    <a:lnTo>
                      <a:pt x="723" y="0"/>
                    </a:lnTo>
                    <a:lnTo>
                      <a:pt x="711" y="0"/>
                    </a:lnTo>
                    <a:lnTo>
                      <a:pt x="697" y="0"/>
                    </a:lnTo>
                    <a:lnTo>
                      <a:pt x="687" y="0"/>
                    </a:lnTo>
                    <a:lnTo>
                      <a:pt x="675" y="2"/>
                    </a:lnTo>
                    <a:lnTo>
                      <a:pt x="666" y="3"/>
                    </a:lnTo>
                    <a:lnTo>
                      <a:pt x="656" y="6"/>
                    </a:lnTo>
                    <a:lnTo>
                      <a:pt x="649" y="10"/>
                    </a:lnTo>
                    <a:lnTo>
                      <a:pt x="640" y="13"/>
                    </a:lnTo>
                    <a:lnTo>
                      <a:pt x="633" y="18"/>
                    </a:lnTo>
                    <a:lnTo>
                      <a:pt x="627" y="22"/>
                    </a:lnTo>
                    <a:lnTo>
                      <a:pt x="621" y="28"/>
                    </a:lnTo>
                    <a:lnTo>
                      <a:pt x="615" y="34"/>
                    </a:lnTo>
                    <a:lnTo>
                      <a:pt x="611" y="39"/>
                    </a:lnTo>
                    <a:lnTo>
                      <a:pt x="607" y="46"/>
                    </a:lnTo>
                    <a:lnTo>
                      <a:pt x="601" y="59"/>
                    </a:lnTo>
                    <a:lnTo>
                      <a:pt x="597" y="74"/>
                    </a:lnTo>
                    <a:lnTo>
                      <a:pt x="595" y="89"/>
                    </a:lnTo>
                    <a:lnTo>
                      <a:pt x="595" y="105"/>
                    </a:lnTo>
                    <a:lnTo>
                      <a:pt x="597" y="121"/>
                    </a:lnTo>
                    <a:lnTo>
                      <a:pt x="601" y="137"/>
                    </a:lnTo>
                    <a:lnTo>
                      <a:pt x="607" y="153"/>
                    </a:lnTo>
                    <a:lnTo>
                      <a:pt x="614" y="168"/>
                    </a:lnTo>
                    <a:lnTo>
                      <a:pt x="623" y="181"/>
                    </a:lnTo>
                    <a:lnTo>
                      <a:pt x="634" y="193"/>
                    </a:lnTo>
                    <a:lnTo>
                      <a:pt x="642" y="203"/>
                    </a:lnTo>
                    <a:lnTo>
                      <a:pt x="648" y="212"/>
                    </a:lnTo>
                    <a:lnTo>
                      <a:pt x="651" y="223"/>
                    </a:lnTo>
                    <a:lnTo>
                      <a:pt x="654" y="232"/>
                    </a:lnTo>
                    <a:lnTo>
                      <a:pt x="654" y="241"/>
                    </a:lnTo>
                    <a:lnTo>
                      <a:pt x="653" y="251"/>
                    </a:lnTo>
                    <a:lnTo>
                      <a:pt x="651" y="260"/>
                    </a:lnTo>
                    <a:lnTo>
                      <a:pt x="645" y="268"/>
                    </a:lnTo>
                    <a:lnTo>
                      <a:pt x="638" y="275"/>
                    </a:lnTo>
                    <a:lnTo>
                      <a:pt x="630" y="280"/>
                    </a:lnTo>
                    <a:lnTo>
                      <a:pt x="618" y="285"/>
                    </a:lnTo>
                    <a:lnTo>
                      <a:pt x="607" y="287"/>
                    </a:lnTo>
                    <a:lnTo>
                      <a:pt x="592" y="287"/>
                    </a:lnTo>
                    <a:lnTo>
                      <a:pt x="575" y="286"/>
                    </a:lnTo>
                    <a:lnTo>
                      <a:pt x="557" y="282"/>
                    </a:lnTo>
                    <a:lnTo>
                      <a:pt x="537" y="275"/>
                    </a:lnTo>
                    <a:lnTo>
                      <a:pt x="525" y="271"/>
                    </a:lnTo>
                    <a:lnTo>
                      <a:pt x="512" y="268"/>
                    </a:lnTo>
                    <a:lnTo>
                      <a:pt x="498" y="265"/>
                    </a:lnTo>
                    <a:lnTo>
                      <a:pt x="485" y="264"/>
                    </a:lnTo>
                    <a:lnTo>
                      <a:pt x="452" y="264"/>
                    </a:lnTo>
                    <a:lnTo>
                      <a:pt x="421" y="265"/>
                    </a:lnTo>
                    <a:lnTo>
                      <a:pt x="387" y="268"/>
                    </a:lnTo>
                    <a:lnTo>
                      <a:pt x="352" y="274"/>
                    </a:lnTo>
                    <a:lnTo>
                      <a:pt x="317" y="279"/>
                    </a:lnTo>
                    <a:lnTo>
                      <a:pt x="284" y="286"/>
                    </a:lnTo>
                    <a:lnTo>
                      <a:pt x="281" y="294"/>
                    </a:lnTo>
                    <a:lnTo>
                      <a:pt x="281" y="309"/>
                    </a:lnTo>
                    <a:lnTo>
                      <a:pt x="281" y="326"/>
                    </a:lnTo>
                    <a:lnTo>
                      <a:pt x="283" y="347"/>
                    </a:lnTo>
                    <a:lnTo>
                      <a:pt x="289" y="396"/>
                    </a:lnTo>
                    <a:lnTo>
                      <a:pt x="294" y="450"/>
                    </a:lnTo>
                    <a:lnTo>
                      <a:pt x="297" y="478"/>
                    </a:lnTo>
                    <a:lnTo>
                      <a:pt x="299" y="504"/>
                    </a:lnTo>
                    <a:lnTo>
                      <a:pt x="300" y="531"/>
                    </a:lnTo>
                    <a:lnTo>
                      <a:pt x="302" y="553"/>
                    </a:lnTo>
                    <a:lnTo>
                      <a:pt x="300" y="575"/>
                    </a:lnTo>
                    <a:lnTo>
                      <a:pt x="297" y="593"/>
                    </a:lnTo>
                    <a:lnTo>
                      <a:pt x="294" y="601"/>
                    </a:lnTo>
                    <a:lnTo>
                      <a:pt x="291" y="608"/>
                    </a:lnTo>
                    <a:lnTo>
                      <a:pt x="289" y="613"/>
                    </a:lnTo>
                    <a:lnTo>
                      <a:pt x="284" y="617"/>
                    </a:lnTo>
                    <a:close/>
                  </a:path>
                </a:pathLst>
              </a:custGeom>
              <a:noFill/>
              <a:ln w="14" cap="rnd">
                <a:solidFill>
                  <a:srgbClr val="5490A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z="2400">
                  <a:solidFill>
                    <a:srgbClr val="000000"/>
                  </a:solidFill>
                </a:endParaRPr>
              </a:p>
            </p:txBody>
          </p:sp>
        </p:grpSp>
        <p:sp>
          <p:nvSpPr>
            <p:cNvPr id="60" name="Rectangle 28"/>
            <p:cNvSpPr>
              <a:spLocks noChangeArrowheads="1"/>
            </p:cNvSpPr>
            <p:nvPr/>
          </p:nvSpPr>
          <p:spPr bwMode="auto">
            <a:xfrm>
              <a:off x="4724400" y="4275423"/>
              <a:ext cx="487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de-DE" sz="1400" b="1" dirty="0">
                  <a:solidFill>
                    <a:srgbClr val="000000"/>
                  </a:solidFill>
                  <a:cs typeface="Arial" pitchFamily="34" charset="0"/>
                </a:rPr>
                <a:t>DFG</a:t>
              </a:r>
            </a:p>
          </p:txBody>
        </p:sp>
        <p:grpSp>
          <p:nvGrpSpPr>
            <p:cNvPr id="61" name="Group 31"/>
            <p:cNvGrpSpPr>
              <a:grpSpLocks/>
            </p:cNvGrpSpPr>
            <p:nvPr/>
          </p:nvGrpSpPr>
          <p:grpSpPr bwMode="auto">
            <a:xfrm>
              <a:off x="2935288" y="3570288"/>
              <a:ext cx="1379538" cy="2197100"/>
              <a:chOff x="1849" y="2249"/>
              <a:chExt cx="869" cy="1384"/>
            </a:xfrm>
          </p:grpSpPr>
          <p:sp>
            <p:nvSpPr>
              <p:cNvPr id="67" name="Freeform 29"/>
              <p:cNvSpPr>
                <a:spLocks/>
              </p:cNvSpPr>
              <p:nvPr/>
            </p:nvSpPr>
            <p:spPr bwMode="auto">
              <a:xfrm>
                <a:off x="1849" y="2249"/>
                <a:ext cx="869" cy="1384"/>
              </a:xfrm>
              <a:custGeom>
                <a:avLst/>
                <a:gdLst>
                  <a:gd name="T0" fmla="*/ 184 w 869"/>
                  <a:gd name="T1" fmla="*/ 654 h 1384"/>
                  <a:gd name="T2" fmla="*/ 278 w 869"/>
                  <a:gd name="T3" fmla="*/ 668 h 1384"/>
                  <a:gd name="T4" fmla="*/ 326 w 869"/>
                  <a:gd name="T5" fmla="*/ 724 h 1384"/>
                  <a:gd name="T6" fmla="*/ 326 w 869"/>
                  <a:gd name="T7" fmla="*/ 783 h 1384"/>
                  <a:gd name="T8" fmla="*/ 268 w 869"/>
                  <a:gd name="T9" fmla="*/ 847 h 1384"/>
                  <a:gd name="T10" fmla="*/ 187 w 869"/>
                  <a:gd name="T11" fmla="*/ 849 h 1384"/>
                  <a:gd name="T12" fmla="*/ 125 w 869"/>
                  <a:gd name="T13" fmla="*/ 805 h 1384"/>
                  <a:gd name="T14" fmla="*/ 61 w 869"/>
                  <a:gd name="T15" fmla="*/ 786 h 1384"/>
                  <a:gd name="T16" fmla="*/ 16 w 869"/>
                  <a:gd name="T17" fmla="*/ 820 h 1384"/>
                  <a:gd name="T18" fmla="*/ 0 w 869"/>
                  <a:gd name="T19" fmla="*/ 998 h 1384"/>
                  <a:gd name="T20" fmla="*/ 39 w 869"/>
                  <a:gd name="T21" fmla="*/ 1078 h 1384"/>
                  <a:gd name="T22" fmla="*/ 268 w 869"/>
                  <a:gd name="T23" fmla="*/ 1067 h 1384"/>
                  <a:gd name="T24" fmla="*/ 382 w 869"/>
                  <a:gd name="T25" fmla="*/ 1104 h 1384"/>
                  <a:gd name="T26" fmla="*/ 406 w 869"/>
                  <a:gd name="T27" fmla="*/ 1158 h 1384"/>
                  <a:gd name="T28" fmla="*/ 368 w 869"/>
                  <a:gd name="T29" fmla="*/ 1214 h 1384"/>
                  <a:gd name="T30" fmla="*/ 353 w 869"/>
                  <a:gd name="T31" fmla="*/ 1300 h 1384"/>
                  <a:gd name="T32" fmla="*/ 404 w 869"/>
                  <a:gd name="T33" fmla="*/ 1370 h 1384"/>
                  <a:gd name="T34" fmla="*/ 460 w 869"/>
                  <a:gd name="T35" fmla="*/ 1384 h 1384"/>
                  <a:gd name="T36" fmla="*/ 557 w 869"/>
                  <a:gd name="T37" fmla="*/ 1354 h 1384"/>
                  <a:gd name="T38" fmla="*/ 594 w 869"/>
                  <a:gd name="T39" fmla="*/ 1277 h 1384"/>
                  <a:gd name="T40" fmla="*/ 548 w 869"/>
                  <a:gd name="T41" fmla="*/ 1197 h 1384"/>
                  <a:gd name="T42" fmla="*/ 526 w 869"/>
                  <a:gd name="T43" fmla="*/ 1120 h 1384"/>
                  <a:gd name="T44" fmla="*/ 557 w 869"/>
                  <a:gd name="T45" fmla="*/ 1061 h 1384"/>
                  <a:gd name="T46" fmla="*/ 646 w 869"/>
                  <a:gd name="T47" fmla="*/ 1056 h 1384"/>
                  <a:gd name="T48" fmla="*/ 849 w 869"/>
                  <a:gd name="T49" fmla="*/ 1054 h 1384"/>
                  <a:gd name="T50" fmla="*/ 869 w 869"/>
                  <a:gd name="T51" fmla="*/ 942 h 1384"/>
                  <a:gd name="T52" fmla="*/ 858 w 869"/>
                  <a:gd name="T53" fmla="*/ 833 h 1384"/>
                  <a:gd name="T54" fmla="*/ 829 w 869"/>
                  <a:gd name="T55" fmla="*/ 768 h 1384"/>
                  <a:gd name="T56" fmla="*/ 779 w 869"/>
                  <a:gd name="T57" fmla="*/ 755 h 1384"/>
                  <a:gd name="T58" fmla="*/ 684 w 869"/>
                  <a:gd name="T59" fmla="*/ 780 h 1384"/>
                  <a:gd name="T60" fmla="*/ 623 w 869"/>
                  <a:gd name="T61" fmla="*/ 776 h 1384"/>
                  <a:gd name="T62" fmla="*/ 571 w 869"/>
                  <a:gd name="T63" fmla="*/ 733 h 1384"/>
                  <a:gd name="T64" fmla="*/ 564 w 869"/>
                  <a:gd name="T65" fmla="*/ 661 h 1384"/>
                  <a:gd name="T66" fmla="*/ 616 w 869"/>
                  <a:gd name="T67" fmla="*/ 605 h 1384"/>
                  <a:gd name="T68" fmla="*/ 670 w 869"/>
                  <a:gd name="T69" fmla="*/ 597 h 1384"/>
                  <a:gd name="T70" fmla="*/ 763 w 869"/>
                  <a:gd name="T71" fmla="*/ 639 h 1384"/>
                  <a:gd name="T72" fmla="*/ 820 w 869"/>
                  <a:gd name="T73" fmla="*/ 645 h 1384"/>
                  <a:gd name="T74" fmla="*/ 855 w 869"/>
                  <a:gd name="T75" fmla="*/ 616 h 1384"/>
                  <a:gd name="T76" fmla="*/ 858 w 869"/>
                  <a:gd name="T77" fmla="*/ 492 h 1384"/>
                  <a:gd name="T78" fmla="*/ 842 w 869"/>
                  <a:gd name="T79" fmla="*/ 310 h 1384"/>
                  <a:gd name="T80" fmla="*/ 742 w 869"/>
                  <a:gd name="T81" fmla="*/ 332 h 1384"/>
                  <a:gd name="T82" fmla="*/ 595 w 869"/>
                  <a:gd name="T83" fmla="*/ 329 h 1384"/>
                  <a:gd name="T84" fmla="*/ 500 w 869"/>
                  <a:gd name="T85" fmla="*/ 294 h 1384"/>
                  <a:gd name="T86" fmla="*/ 482 w 869"/>
                  <a:gd name="T87" fmla="*/ 253 h 1384"/>
                  <a:gd name="T88" fmla="*/ 523 w 869"/>
                  <a:gd name="T89" fmla="*/ 196 h 1384"/>
                  <a:gd name="T90" fmla="*/ 565 w 869"/>
                  <a:gd name="T91" fmla="*/ 110 h 1384"/>
                  <a:gd name="T92" fmla="*/ 525 w 869"/>
                  <a:gd name="T93" fmla="*/ 29 h 1384"/>
                  <a:gd name="T94" fmla="*/ 426 w 869"/>
                  <a:gd name="T95" fmla="*/ 0 h 1384"/>
                  <a:gd name="T96" fmla="*/ 337 w 869"/>
                  <a:gd name="T97" fmla="*/ 51 h 1384"/>
                  <a:gd name="T98" fmla="*/ 312 w 869"/>
                  <a:gd name="T99" fmla="*/ 139 h 1384"/>
                  <a:gd name="T100" fmla="*/ 347 w 869"/>
                  <a:gd name="T101" fmla="*/ 192 h 1384"/>
                  <a:gd name="T102" fmla="*/ 380 w 869"/>
                  <a:gd name="T103" fmla="*/ 257 h 1384"/>
                  <a:gd name="T104" fmla="*/ 359 w 869"/>
                  <a:gd name="T105" fmla="*/ 295 h 1384"/>
                  <a:gd name="T106" fmla="*/ 189 w 869"/>
                  <a:gd name="T107" fmla="*/ 307 h 1384"/>
                  <a:gd name="T108" fmla="*/ 23 w 869"/>
                  <a:gd name="T109" fmla="*/ 304 h 1384"/>
                  <a:gd name="T110" fmla="*/ 13 w 869"/>
                  <a:gd name="T111" fmla="*/ 549 h 1384"/>
                  <a:gd name="T112" fmla="*/ 22 w 869"/>
                  <a:gd name="T113" fmla="*/ 676 h 1384"/>
                  <a:gd name="T114" fmla="*/ 74 w 869"/>
                  <a:gd name="T115" fmla="*/ 706 h 1384"/>
                  <a:gd name="T116" fmla="*/ 141 w 869"/>
                  <a:gd name="T117" fmla="*/ 687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384">
                    <a:moveTo>
                      <a:pt x="149" y="676"/>
                    </a:moveTo>
                    <a:lnTo>
                      <a:pt x="154" y="671"/>
                    </a:lnTo>
                    <a:lnTo>
                      <a:pt x="160" y="666"/>
                    </a:lnTo>
                    <a:lnTo>
                      <a:pt x="165" y="661"/>
                    </a:lnTo>
                    <a:lnTo>
                      <a:pt x="171" y="659"/>
                    </a:lnTo>
                    <a:lnTo>
                      <a:pt x="184" y="654"/>
                    </a:lnTo>
                    <a:lnTo>
                      <a:pt x="199" y="651"/>
                    </a:lnTo>
                    <a:lnTo>
                      <a:pt x="216" y="649"/>
                    </a:lnTo>
                    <a:lnTo>
                      <a:pt x="232" y="651"/>
                    </a:lnTo>
                    <a:lnTo>
                      <a:pt x="248" y="655"/>
                    </a:lnTo>
                    <a:lnTo>
                      <a:pt x="264" y="660"/>
                    </a:lnTo>
                    <a:lnTo>
                      <a:pt x="278" y="668"/>
                    </a:lnTo>
                    <a:lnTo>
                      <a:pt x="293" y="678"/>
                    </a:lnTo>
                    <a:lnTo>
                      <a:pt x="305" y="689"/>
                    </a:lnTo>
                    <a:lnTo>
                      <a:pt x="315" y="702"/>
                    </a:lnTo>
                    <a:lnTo>
                      <a:pt x="319" y="709"/>
                    </a:lnTo>
                    <a:lnTo>
                      <a:pt x="324" y="716"/>
                    </a:lnTo>
                    <a:lnTo>
                      <a:pt x="326" y="724"/>
                    </a:lnTo>
                    <a:lnTo>
                      <a:pt x="329" y="732"/>
                    </a:lnTo>
                    <a:lnTo>
                      <a:pt x="331" y="740"/>
                    </a:lnTo>
                    <a:lnTo>
                      <a:pt x="331" y="748"/>
                    </a:lnTo>
                    <a:lnTo>
                      <a:pt x="331" y="758"/>
                    </a:lnTo>
                    <a:lnTo>
                      <a:pt x="331" y="767"/>
                    </a:lnTo>
                    <a:lnTo>
                      <a:pt x="326" y="783"/>
                    </a:lnTo>
                    <a:lnTo>
                      <a:pt x="321" y="799"/>
                    </a:lnTo>
                    <a:lnTo>
                      <a:pt x="313" y="811"/>
                    </a:lnTo>
                    <a:lnTo>
                      <a:pt x="303" y="824"/>
                    </a:lnTo>
                    <a:lnTo>
                      <a:pt x="293" y="833"/>
                    </a:lnTo>
                    <a:lnTo>
                      <a:pt x="281" y="842"/>
                    </a:lnTo>
                    <a:lnTo>
                      <a:pt x="268" y="847"/>
                    </a:lnTo>
                    <a:lnTo>
                      <a:pt x="255" y="852"/>
                    </a:lnTo>
                    <a:lnTo>
                      <a:pt x="242" y="855"/>
                    </a:lnTo>
                    <a:lnTo>
                      <a:pt x="227" y="855"/>
                    </a:lnTo>
                    <a:lnTo>
                      <a:pt x="214" y="855"/>
                    </a:lnTo>
                    <a:lnTo>
                      <a:pt x="200" y="852"/>
                    </a:lnTo>
                    <a:lnTo>
                      <a:pt x="187" y="849"/>
                    </a:lnTo>
                    <a:lnTo>
                      <a:pt x="176" y="844"/>
                    </a:lnTo>
                    <a:lnTo>
                      <a:pt x="164" y="837"/>
                    </a:lnTo>
                    <a:lnTo>
                      <a:pt x="155" y="829"/>
                    </a:lnTo>
                    <a:lnTo>
                      <a:pt x="146" y="820"/>
                    </a:lnTo>
                    <a:lnTo>
                      <a:pt x="136" y="811"/>
                    </a:lnTo>
                    <a:lnTo>
                      <a:pt x="125" y="805"/>
                    </a:lnTo>
                    <a:lnTo>
                      <a:pt x="114" y="799"/>
                    </a:lnTo>
                    <a:lnTo>
                      <a:pt x="104" y="794"/>
                    </a:lnTo>
                    <a:lnTo>
                      <a:pt x="92" y="790"/>
                    </a:lnTo>
                    <a:lnTo>
                      <a:pt x="82" y="787"/>
                    </a:lnTo>
                    <a:lnTo>
                      <a:pt x="71" y="786"/>
                    </a:lnTo>
                    <a:lnTo>
                      <a:pt x="61" y="786"/>
                    </a:lnTo>
                    <a:lnTo>
                      <a:pt x="51" y="787"/>
                    </a:lnTo>
                    <a:lnTo>
                      <a:pt x="42" y="792"/>
                    </a:lnTo>
                    <a:lnTo>
                      <a:pt x="34" y="795"/>
                    </a:lnTo>
                    <a:lnTo>
                      <a:pt x="26" y="802"/>
                    </a:lnTo>
                    <a:lnTo>
                      <a:pt x="20" y="810"/>
                    </a:lnTo>
                    <a:lnTo>
                      <a:pt x="16" y="820"/>
                    </a:lnTo>
                    <a:lnTo>
                      <a:pt x="13" y="832"/>
                    </a:lnTo>
                    <a:lnTo>
                      <a:pt x="9" y="861"/>
                    </a:lnTo>
                    <a:lnTo>
                      <a:pt x="4" y="893"/>
                    </a:lnTo>
                    <a:lnTo>
                      <a:pt x="1" y="928"/>
                    </a:lnTo>
                    <a:lnTo>
                      <a:pt x="0" y="963"/>
                    </a:lnTo>
                    <a:lnTo>
                      <a:pt x="0" y="998"/>
                    </a:lnTo>
                    <a:lnTo>
                      <a:pt x="1" y="1030"/>
                    </a:lnTo>
                    <a:lnTo>
                      <a:pt x="3" y="1046"/>
                    </a:lnTo>
                    <a:lnTo>
                      <a:pt x="6" y="1059"/>
                    </a:lnTo>
                    <a:lnTo>
                      <a:pt x="9" y="1071"/>
                    </a:lnTo>
                    <a:lnTo>
                      <a:pt x="13" y="1082"/>
                    </a:lnTo>
                    <a:lnTo>
                      <a:pt x="39" y="1078"/>
                    </a:lnTo>
                    <a:lnTo>
                      <a:pt x="74" y="1073"/>
                    </a:lnTo>
                    <a:lnTo>
                      <a:pt x="114" y="1070"/>
                    </a:lnTo>
                    <a:lnTo>
                      <a:pt x="155" y="1067"/>
                    </a:lnTo>
                    <a:lnTo>
                      <a:pt x="198" y="1066"/>
                    </a:lnTo>
                    <a:lnTo>
                      <a:pt x="235" y="1066"/>
                    </a:lnTo>
                    <a:lnTo>
                      <a:pt x="268" y="1067"/>
                    </a:lnTo>
                    <a:lnTo>
                      <a:pt x="293" y="1070"/>
                    </a:lnTo>
                    <a:lnTo>
                      <a:pt x="316" y="1076"/>
                    </a:lnTo>
                    <a:lnTo>
                      <a:pt x="337" y="1080"/>
                    </a:lnTo>
                    <a:lnTo>
                      <a:pt x="355" y="1087"/>
                    </a:lnTo>
                    <a:lnTo>
                      <a:pt x="371" y="1096"/>
                    </a:lnTo>
                    <a:lnTo>
                      <a:pt x="382" y="1104"/>
                    </a:lnTo>
                    <a:lnTo>
                      <a:pt x="391" y="1112"/>
                    </a:lnTo>
                    <a:lnTo>
                      <a:pt x="398" y="1121"/>
                    </a:lnTo>
                    <a:lnTo>
                      <a:pt x="404" y="1130"/>
                    </a:lnTo>
                    <a:lnTo>
                      <a:pt x="406" y="1139"/>
                    </a:lnTo>
                    <a:lnTo>
                      <a:pt x="407" y="1148"/>
                    </a:lnTo>
                    <a:lnTo>
                      <a:pt x="406" y="1158"/>
                    </a:lnTo>
                    <a:lnTo>
                      <a:pt x="403" y="1167"/>
                    </a:lnTo>
                    <a:lnTo>
                      <a:pt x="398" y="1177"/>
                    </a:lnTo>
                    <a:lnTo>
                      <a:pt x="393" y="1186"/>
                    </a:lnTo>
                    <a:lnTo>
                      <a:pt x="385" y="1195"/>
                    </a:lnTo>
                    <a:lnTo>
                      <a:pt x="377" y="1202"/>
                    </a:lnTo>
                    <a:lnTo>
                      <a:pt x="368" y="1214"/>
                    </a:lnTo>
                    <a:lnTo>
                      <a:pt x="361" y="1226"/>
                    </a:lnTo>
                    <a:lnTo>
                      <a:pt x="355" y="1239"/>
                    </a:lnTo>
                    <a:lnTo>
                      <a:pt x="351" y="1254"/>
                    </a:lnTo>
                    <a:lnTo>
                      <a:pt x="350" y="1269"/>
                    </a:lnTo>
                    <a:lnTo>
                      <a:pt x="350" y="1285"/>
                    </a:lnTo>
                    <a:lnTo>
                      <a:pt x="353" y="1300"/>
                    </a:lnTo>
                    <a:lnTo>
                      <a:pt x="358" y="1315"/>
                    </a:lnTo>
                    <a:lnTo>
                      <a:pt x="364" y="1330"/>
                    </a:lnTo>
                    <a:lnTo>
                      <a:pt x="374" y="1343"/>
                    </a:lnTo>
                    <a:lnTo>
                      <a:pt x="384" y="1354"/>
                    </a:lnTo>
                    <a:lnTo>
                      <a:pt x="397" y="1365"/>
                    </a:lnTo>
                    <a:lnTo>
                      <a:pt x="404" y="1370"/>
                    </a:lnTo>
                    <a:lnTo>
                      <a:pt x="413" y="1374"/>
                    </a:lnTo>
                    <a:lnTo>
                      <a:pt x="420" y="1377"/>
                    </a:lnTo>
                    <a:lnTo>
                      <a:pt x="429" y="1380"/>
                    </a:lnTo>
                    <a:lnTo>
                      <a:pt x="439" y="1383"/>
                    </a:lnTo>
                    <a:lnTo>
                      <a:pt x="448" y="1384"/>
                    </a:lnTo>
                    <a:lnTo>
                      <a:pt x="460" y="1384"/>
                    </a:lnTo>
                    <a:lnTo>
                      <a:pt x="471" y="1384"/>
                    </a:lnTo>
                    <a:lnTo>
                      <a:pt x="490" y="1383"/>
                    </a:lnTo>
                    <a:lnTo>
                      <a:pt x="511" y="1378"/>
                    </a:lnTo>
                    <a:lnTo>
                      <a:pt x="529" y="1371"/>
                    </a:lnTo>
                    <a:lnTo>
                      <a:pt x="543" y="1364"/>
                    </a:lnTo>
                    <a:lnTo>
                      <a:pt x="557" y="1354"/>
                    </a:lnTo>
                    <a:lnTo>
                      <a:pt x="568" y="1343"/>
                    </a:lnTo>
                    <a:lnTo>
                      <a:pt x="579" y="1331"/>
                    </a:lnTo>
                    <a:lnTo>
                      <a:pt x="584" y="1319"/>
                    </a:lnTo>
                    <a:lnTo>
                      <a:pt x="590" y="1305"/>
                    </a:lnTo>
                    <a:lnTo>
                      <a:pt x="592" y="1290"/>
                    </a:lnTo>
                    <a:lnTo>
                      <a:pt x="594" y="1277"/>
                    </a:lnTo>
                    <a:lnTo>
                      <a:pt x="590" y="1262"/>
                    </a:lnTo>
                    <a:lnTo>
                      <a:pt x="586" y="1249"/>
                    </a:lnTo>
                    <a:lnTo>
                      <a:pt x="579" y="1233"/>
                    </a:lnTo>
                    <a:lnTo>
                      <a:pt x="570" y="1220"/>
                    </a:lnTo>
                    <a:lnTo>
                      <a:pt x="558" y="1208"/>
                    </a:lnTo>
                    <a:lnTo>
                      <a:pt x="548" y="1197"/>
                    </a:lnTo>
                    <a:lnTo>
                      <a:pt x="539" y="1185"/>
                    </a:lnTo>
                    <a:lnTo>
                      <a:pt x="533" y="1171"/>
                    </a:lnTo>
                    <a:lnTo>
                      <a:pt x="529" y="1159"/>
                    </a:lnTo>
                    <a:lnTo>
                      <a:pt x="526" y="1146"/>
                    </a:lnTo>
                    <a:lnTo>
                      <a:pt x="526" y="1132"/>
                    </a:lnTo>
                    <a:lnTo>
                      <a:pt x="526" y="1120"/>
                    </a:lnTo>
                    <a:lnTo>
                      <a:pt x="529" y="1108"/>
                    </a:lnTo>
                    <a:lnTo>
                      <a:pt x="532" y="1096"/>
                    </a:lnTo>
                    <a:lnTo>
                      <a:pt x="536" y="1085"/>
                    </a:lnTo>
                    <a:lnTo>
                      <a:pt x="542" y="1076"/>
                    </a:lnTo>
                    <a:lnTo>
                      <a:pt x="549" y="1067"/>
                    </a:lnTo>
                    <a:lnTo>
                      <a:pt x="557" y="1061"/>
                    </a:lnTo>
                    <a:lnTo>
                      <a:pt x="565" y="1055"/>
                    </a:lnTo>
                    <a:lnTo>
                      <a:pt x="574" y="1051"/>
                    </a:lnTo>
                    <a:lnTo>
                      <a:pt x="583" y="1049"/>
                    </a:lnTo>
                    <a:lnTo>
                      <a:pt x="597" y="1051"/>
                    </a:lnTo>
                    <a:lnTo>
                      <a:pt x="618" y="1054"/>
                    </a:lnTo>
                    <a:lnTo>
                      <a:pt x="646" y="1056"/>
                    </a:lnTo>
                    <a:lnTo>
                      <a:pt x="678" y="1061"/>
                    </a:lnTo>
                    <a:lnTo>
                      <a:pt x="715" y="1063"/>
                    </a:lnTo>
                    <a:lnTo>
                      <a:pt x="755" y="1066"/>
                    </a:lnTo>
                    <a:lnTo>
                      <a:pt x="797" y="1068"/>
                    </a:lnTo>
                    <a:lnTo>
                      <a:pt x="841" y="1070"/>
                    </a:lnTo>
                    <a:lnTo>
                      <a:pt x="849" y="1054"/>
                    </a:lnTo>
                    <a:lnTo>
                      <a:pt x="854" y="1036"/>
                    </a:lnTo>
                    <a:lnTo>
                      <a:pt x="860" y="1018"/>
                    </a:lnTo>
                    <a:lnTo>
                      <a:pt x="863" y="999"/>
                    </a:lnTo>
                    <a:lnTo>
                      <a:pt x="866" y="980"/>
                    </a:lnTo>
                    <a:lnTo>
                      <a:pt x="869" y="961"/>
                    </a:lnTo>
                    <a:lnTo>
                      <a:pt x="869" y="942"/>
                    </a:lnTo>
                    <a:lnTo>
                      <a:pt x="869" y="923"/>
                    </a:lnTo>
                    <a:lnTo>
                      <a:pt x="869" y="904"/>
                    </a:lnTo>
                    <a:lnTo>
                      <a:pt x="868" y="885"/>
                    </a:lnTo>
                    <a:lnTo>
                      <a:pt x="865" y="867"/>
                    </a:lnTo>
                    <a:lnTo>
                      <a:pt x="862" y="849"/>
                    </a:lnTo>
                    <a:lnTo>
                      <a:pt x="858" y="833"/>
                    </a:lnTo>
                    <a:lnTo>
                      <a:pt x="854" y="818"/>
                    </a:lnTo>
                    <a:lnTo>
                      <a:pt x="850" y="805"/>
                    </a:lnTo>
                    <a:lnTo>
                      <a:pt x="846" y="794"/>
                    </a:lnTo>
                    <a:lnTo>
                      <a:pt x="841" y="783"/>
                    </a:lnTo>
                    <a:lnTo>
                      <a:pt x="835" y="775"/>
                    </a:lnTo>
                    <a:lnTo>
                      <a:pt x="829" y="768"/>
                    </a:lnTo>
                    <a:lnTo>
                      <a:pt x="823" y="763"/>
                    </a:lnTo>
                    <a:lnTo>
                      <a:pt x="816" y="759"/>
                    </a:lnTo>
                    <a:lnTo>
                      <a:pt x="810" y="756"/>
                    </a:lnTo>
                    <a:lnTo>
                      <a:pt x="803" y="755"/>
                    </a:lnTo>
                    <a:lnTo>
                      <a:pt x="796" y="754"/>
                    </a:lnTo>
                    <a:lnTo>
                      <a:pt x="779" y="755"/>
                    </a:lnTo>
                    <a:lnTo>
                      <a:pt x="761" y="759"/>
                    </a:lnTo>
                    <a:lnTo>
                      <a:pt x="743" y="764"/>
                    </a:lnTo>
                    <a:lnTo>
                      <a:pt x="723" y="771"/>
                    </a:lnTo>
                    <a:lnTo>
                      <a:pt x="709" y="775"/>
                    </a:lnTo>
                    <a:lnTo>
                      <a:pt x="696" y="779"/>
                    </a:lnTo>
                    <a:lnTo>
                      <a:pt x="684" y="780"/>
                    </a:lnTo>
                    <a:lnTo>
                      <a:pt x="672" y="782"/>
                    </a:lnTo>
                    <a:lnTo>
                      <a:pt x="661" y="782"/>
                    </a:lnTo>
                    <a:lnTo>
                      <a:pt x="651" y="782"/>
                    </a:lnTo>
                    <a:lnTo>
                      <a:pt x="642" y="780"/>
                    </a:lnTo>
                    <a:lnTo>
                      <a:pt x="632" y="779"/>
                    </a:lnTo>
                    <a:lnTo>
                      <a:pt x="623" y="776"/>
                    </a:lnTo>
                    <a:lnTo>
                      <a:pt x="616" y="774"/>
                    </a:lnTo>
                    <a:lnTo>
                      <a:pt x="608" y="770"/>
                    </a:lnTo>
                    <a:lnTo>
                      <a:pt x="600" y="766"/>
                    </a:lnTo>
                    <a:lnTo>
                      <a:pt x="589" y="756"/>
                    </a:lnTo>
                    <a:lnTo>
                      <a:pt x="579" y="745"/>
                    </a:lnTo>
                    <a:lnTo>
                      <a:pt x="571" y="733"/>
                    </a:lnTo>
                    <a:lnTo>
                      <a:pt x="565" y="721"/>
                    </a:lnTo>
                    <a:lnTo>
                      <a:pt x="562" y="708"/>
                    </a:lnTo>
                    <a:lnTo>
                      <a:pt x="560" y="695"/>
                    </a:lnTo>
                    <a:lnTo>
                      <a:pt x="560" y="683"/>
                    </a:lnTo>
                    <a:lnTo>
                      <a:pt x="561" y="671"/>
                    </a:lnTo>
                    <a:lnTo>
                      <a:pt x="564" y="661"/>
                    </a:lnTo>
                    <a:lnTo>
                      <a:pt x="568" y="652"/>
                    </a:lnTo>
                    <a:lnTo>
                      <a:pt x="578" y="639"/>
                    </a:lnTo>
                    <a:lnTo>
                      <a:pt x="587" y="628"/>
                    </a:lnTo>
                    <a:lnTo>
                      <a:pt x="597" y="618"/>
                    </a:lnTo>
                    <a:lnTo>
                      <a:pt x="607" y="610"/>
                    </a:lnTo>
                    <a:lnTo>
                      <a:pt x="616" y="605"/>
                    </a:lnTo>
                    <a:lnTo>
                      <a:pt x="624" y="601"/>
                    </a:lnTo>
                    <a:lnTo>
                      <a:pt x="634" y="597"/>
                    </a:lnTo>
                    <a:lnTo>
                      <a:pt x="643" y="595"/>
                    </a:lnTo>
                    <a:lnTo>
                      <a:pt x="652" y="594"/>
                    </a:lnTo>
                    <a:lnTo>
                      <a:pt x="661" y="595"/>
                    </a:lnTo>
                    <a:lnTo>
                      <a:pt x="670" y="597"/>
                    </a:lnTo>
                    <a:lnTo>
                      <a:pt x="678" y="598"/>
                    </a:lnTo>
                    <a:lnTo>
                      <a:pt x="696" y="605"/>
                    </a:lnTo>
                    <a:lnTo>
                      <a:pt x="713" y="613"/>
                    </a:lnTo>
                    <a:lnTo>
                      <a:pt x="729" y="621"/>
                    </a:lnTo>
                    <a:lnTo>
                      <a:pt x="747" y="630"/>
                    </a:lnTo>
                    <a:lnTo>
                      <a:pt x="763" y="639"/>
                    </a:lnTo>
                    <a:lnTo>
                      <a:pt x="781" y="644"/>
                    </a:lnTo>
                    <a:lnTo>
                      <a:pt x="788" y="646"/>
                    </a:lnTo>
                    <a:lnTo>
                      <a:pt x="797" y="648"/>
                    </a:lnTo>
                    <a:lnTo>
                      <a:pt x="804" y="648"/>
                    </a:lnTo>
                    <a:lnTo>
                      <a:pt x="813" y="646"/>
                    </a:lnTo>
                    <a:lnTo>
                      <a:pt x="820" y="645"/>
                    </a:lnTo>
                    <a:lnTo>
                      <a:pt x="829" y="642"/>
                    </a:lnTo>
                    <a:lnTo>
                      <a:pt x="838" y="637"/>
                    </a:lnTo>
                    <a:lnTo>
                      <a:pt x="846" y="632"/>
                    </a:lnTo>
                    <a:lnTo>
                      <a:pt x="850" y="628"/>
                    </a:lnTo>
                    <a:lnTo>
                      <a:pt x="852" y="623"/>
                    </a:lnTo>
                    <a:lnTo>
                      <a:pt x="855" y="616"/>
                    </a:lnTo>
                    <a:lnTo>
                      <a:pt x="858" y="608"/>
                    </a:lnTo>
                    <a:lnTo>
                      <a:pt x="862" y="590"/>
                    </a:lnTo>
                    <a:lnTo>
                      <a:pt x="862" y="568"/>
                    </a:lnTo>
                    <a:lnTo>
                      <a:pt x="862" y="545"/>
                    </a:lnTo>
                    <a:lnTo>
                      <a:pt x="860" y="520"/>
                    </a:lnTo>
                    <a:lnTo>
                      <a:pt x="858" y="492"/>
                    </a:lnTo>
                    <a:lnTo>
                      <a:pt x="855" y="466"/>
                    </a:lnTo>
                    <a:lnTo>
                      <a:pt x="850" y="411"/>
                    </a:lnTo>
                    <a:lnTo>
                      <a:pt x="844" y="363"/>
                    </a:lnTo>
                    <a:lnTo>
                      <a:pt x="842" y="342"/>
                    </a:lnTo>
                    <a:lnTo>
                      <a:pt x="842" y="325"/>
                    </a:lnTo>
                    <a:lnTo>
                      <a:pt x="842" y="310"/>
                    </a:lnTo>
                    <a:lnTo>
                      <a:pt x="846" y="301"/>
                    </a:lnTo>
                    <a:lnTo>
                      <a:pt x="829" y="310"/>
                    </a:lnTo>
                    <a:lnTo>
                      <a:pt x="809" y="318"/>
                    </a:lnTo>
                    <a:lnTo>
                      <a:pt x="788" y="323"/>
                    </a:lnTo>
                    <a:lnTo>
                      <a:pt x="765" y="329"/>
                    </a:lnTo>
                    <a:lnTo>
                      <a:pt x="742" y="332"/>
                    </a:lnTo>
                    <a:lnTo>
                      <a:pt x="716" y="334"/>
                    </a:lnTo>
                    <a:lnTo>
                      <a:pt x="691" y="336"/>
                    </a:lnTo>
                    <a:lnTo>
                      <a:pt x="667" y="336"/>
                    </a:lnTo>
                    <a:lnTo>
                      <a:pt x="642" y="334"/>
                    </a:lnTo>
                    <a:lnTo>
                      <a:pt x="616" y="332"/>
                    </a:lnTo>
                    <a:lnTo>
                      <a:pt x="595" y="329"/>
                    </a:lnTo>
                    <a:lnTo>
                      <a:pt x="573" y="325"/>
                    </a:lnTo>
                    <a:lnTo>
                      <a:pt x="552" y="320"/>
                    </a:lnTo>
                    <a:lnTo>
                      <a:pt x="536" y="314"/>
                    </a:lnTo>
                    <a:lnTo>
                      <a:pt x="522" y="307"/>
                    </a:lnTo>
                    <a:lnTo>
                      <a:pt x="510" y="301"/>
                    </a:lnTo>
                    <a:lnTo>
                      <a:pt x="500" y="294"/>
                    </a:lnTo>
                    <a:lnTo>
                      <a:pt x="492" y="287"/>
                    </a:lnTo>
                    <a:lnTo>
                      <a:pt x="488" y="280"/>
                    </a:lnTo>
                    <a:lnTo>
                      <a:pt x="484" y="273"/>
                    </a:lnTo>
                    <a:lnTo>
                      <a:pt x="482" y="267"/>
                    </a:lnTo>
                    <a:lnTo>
                      <a:pt x="481" y="260"/>
                    </a:lnTo>
                    <a:lnTo>
                      <a:pt x="482" y="253"/>
                    </a:lnTo>
                    <a:lnTo>
                      <a:pt x="485" y="246"/>
                    </a:lnTo>
                    <a:lnTo>
                      <a:pt x="488" y="238"/>
                    </a:lnTo>
                    <a:lnTo>
                      <a:pt x="492" y="230"/>
                    </a:lnTo>
                    <a:lnTo>
                      <a:pt x="498" y="222"/>
                    </a:lnTo>
                    <a:lnTo>
                      <a:pt x="506" y="214"/>
                    </a:lnTo>
                    <a:lnTo>
                      <a:pt x="523" y="196"/>
                    </a:lnTo>
                    <a:lnTo>
                      <a:pt x="542" y="176"/>
                    </a:lnTo>
                    <a:lnTo>
                      <a:pt x="552" y="164"/>
                    </a:lnTo>
                    <a:lnTo>
                      <a:pt x="558" y="151"/>
                    </a:lnTo>
                    <a:lnTo>
                      <a:pt x="562" y="138"/>
                    </a:lnTo>
                    <a:lnTo>
                      <a:pt x="565" y="125"/>
                    </a:lnTo>
                    <a:lnTo>
                      <a:pt x="565" y="110"/>
                    </a:lnTo>
                    <a:lnTo>
                      <a:pt x="564" y="95"/>
                    </a:lnTo>
                    <a:lnTo>
                      <a:pt x="560" y="80"/>
                    </a:lnTo>
                    <a:lnTo>
                      <a:pt x="554" y="67"/>
                    </a:lnTo>
                    <a:lnTo>
                      <a:pt x="545" y="53"/>
                    </a:lnTo>
                    <a:lnTo>
                      <a:pt x="536" y="39"/>
                    </a:lnTo>
                    <a:lnTo>
                      <a:pt x="525" y="29"/>
                    </a:lnTo>
                    <a:lnTo>
                      <a:pt x="511" y="19"/>
                    </a:lnTo>
                    <a:lnTo>
                      <a:pt x="497" y="11"/>
                    </a:lnTo>
                    <a:lnTo>
                      <a:pt x="481" y="4"/>
                    </a:lnTo>
                    <a:lnTo>
                      <a:pt x="463" y="1"/>
                    </a:lnTo>
                    <a:lnTo>
                      <a:pt x="444" y="0"/>
                    </a:lnTo>
                    <a:lnTo>
                      <a:pt x="426" y="0"/>
                    </a:lnTo>
                    <a:lnTo>
                      <a:pt x="409" y="4"/>
                    </a:lnTo>
                    <a:lnTo>
                      <a:pt x="393" y="11"/>
                    </a:lnTo>
                    <a:lnTo>
                      <a:pt x="377" y="18"/>
                    </a:lnTo>
                    <a:lnTo>
                      <a:pt x="361" y="29"/>
                    </a:lnTo>
                    <a:lnTo>
                      <a:pt x="348" y="39"/>
                    </a:lnTo>
                    <a:lnTo>
                      <a:pt x="337" y="51"/>
                    </a:lnTo>
                    <a:lnTo>
                      <a:pt x="328" y="65"/>
                    </a:lnTo>
                    <a:lnTo>
                      <a:pt x="321" y="79"/>
                    </a:lnTo>
                    <a:lnTo>
                      <a:pt x="315" y="94"/>
                    </a:lnTo>
                    <a:lnTo>
                      <a:pt x="312" y="108"/>
                    </a:lnTo>
                    <a:lnTo>
                      <a:pt x="310" y="125"/>
                    </a:lnTo>
                    <a:lnTo>
                      <a:pt x="312" y="139"/>
                    </a:lnTo>
                    <a:lnTo>
                      <a:pt x="316" y="153"/>
                    </a:lnTo>
                    <a:lnTo>
                      <a:pt x="321" y="161"/>
                    </a:lnTo>
                    <a:lnTo>
                      <a:pt x="326" y="168"/>
                    </a:lnTo>
                    <a:lnTo>
                      <a:pt x="329" y="175"/>
                    </a:lnTo>
                    <a:lnTo>
                      <a:pt x="335" y="180"/>
                    </a:lnTo>
                    <a:lnTo>
                      <a:pt x="347" y="192"/>
                    </a:lnTo>
                    <a:lnTo>
                      <a:pt x="358" y="204"/>
                    </a:lnTo>
                    <a:lnTo>
                      <a:pt x="364" y="217"/>
                    </a:lnTo>
                    <a:lnTo>
                      <a:pt x="372" y="227"/>
                    </a:lnTo>
                    <a:lnTo>
                      <a:pt x="377" y="238"/>
                    </a:lnTo>
                    <a:lnTo>
                      <a:pt x="380" y="248"/>
                    </a:lnTo>
                    <a:lnTo>
                      <a:pt x="380" y="257"/>
                    </a:lnTo>
                    <a:lnTo>
                      <a:pt x="380" y="265"/>
                    </a:lnTo>
                    <a:lnTo>
                      <a:pt x="380" y="273"/>
                    </a:lnTo>
                    <a:lnTo>
                      <a:pt x="377" y="280"/>
                    </a:lnTo>
                    <a:lnTo>
                      <a:pt x="372" y="287"/>
                    </a:lnTo>
                    <a:lnTo>
                      <a:pt x="366" y="291"/>
                    </a:lnTo>
                    <a:lnTo>
                      <a:pt x="359" y="295"/>
                    </a:lnTo>
                    <a:lnTo>
                      <a:pt x="350" y="299"/>
                    </a:lnTo>
                    <a:lnTo>
                      <a:pt x="340" y="301"/>
                    </a:lnTo>
                    <a:lnTo>
                      <a:pt x="328" y="301"/>
                    </a:lnTo>
                    <a:lnTo>
                      <a:pt x="283" y="302"/>
                    </a:lnTo>
                    <a:lnTo>
                      <a:pt x="235" y="304"/>
                    </a:lnTo>
                    <a:lnTo>
                      <a:pt x="189" y="307"/>
                    </a:lnTo>
                    <a:lnTo>
                      <a:pt x="144" y="310"/>
                    </a:lnTo>
                    <a:lnTo>
                      <a:pt x="103" y="311"/>
                    </a:lnTo>
                    <a:lnTo>
                      <a:pt x="66" y="311"/>
                    </a:lnTo>
                    <a:lnTo>
                      <a:pt x="50" y="310"/>
                    </a:lnTo>
                    <a:lnTo>
                      <a:pt x="35" y="308"/>
                    </a:lnTo>
                    <a:lnTo>
                      <a:pt x="23" y="304"/>
                    </a:lnTo>
                    <a:lnTo>
                      <a:pt x="13" y="301"/>
                    </a:lnTo>
                    <a:lnTo>
                      <a:pt x="13" y="339"/>
                    </a:lnTo>
                    <a:lnTo>
                      <a:pt x="13" y="388"/>
                    </a:lnTo>
                    <a:lnTo>
                      <a:pt x="13" y="441"/>
                    </a:lnTo>
                    <a:lnTo>
                      <a:pt x="13" y="497"/>
                    </a:lnTo>
                    <a:lnTo>
                      <a:pt x="13" y="549"/>
                    </a:lnTo>
                    <a:lnTo>
                      <a:pt x="13" y="597"/>
                    </a:lnTo>
                    <a:lnTo>
                      <a:pt x="13" y="633"/>
                    </a:lnTo>
                    <a:lnTo>
                      <a:pt x="13" y="656"/>
                    </a:lnTo>
                    <a:lnTo>
                      <a:pt x="15" y="663"/>
                    </a:lnTo>
                    <a:lnTo>
                      <a:pt x="17" y="670"/>
                    </a:lnTo>
                    <a:lnTo>
                      <a:pt x="22" y="676"/>
                    </a:lnTo>
                    <a:lnTo>
                      <a:pt x="28" y="683"/>
                    </a:lnTo>
                    <a:lnTo>
                      <a:pt x="35" y="690"/>
                    </a:lnTo>
                    <a:lnTo>
                      <a:pt x="44" y="695"/>
                    </a:lnTo>
                    <a:lnTo>
                      <a:pt x="54" y="699"/>
                    </a:lnTo>
                    <a:lnTo>
                      <a:pt x="64" y="704"/>
                    </a:lnTo>
                    <a:lnTo>
                      <a:pt x="74" y="706"/>
                    </a:lnTo>
                    <a:lnTo>
                      <a:pt x="87" y="708"/>
                    </a:lnTo>
                    <a:lnTo>
                      <a:pt x="98" y="706"/>
                    </a:lnTo>
                    <a:lnTo>
                      <a:pt x="108" y="705"/>
                    </a:lnTo>
                    <a:lnTo>
                      <a:pt x="120" y="701"/>
                    </a:lnTo>
                    <a:lnTo>
                      <a:pt x="130" y="695"/>
                    </a:lnTo>
                    <a:lnTo>
                      <a:pt x="141" y="687"/>
                    </a:lnTo>
                    <a:lnTo>
                      <a:pt x="149" y="67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z="2400">
                  <a:solidFill>
                    <a:srgbClr val="000000"/>
                  </a:solidFill>
                </a:endParaRPr>
              </a:p>
            </p:txBody>
          </p:sp>
          <p:sp>
            <p:nvSpPr>
              <p:cNvPr id="68" name="Freeform 30"/>
              <p:cNvSpPr>
                <a:spLocks/>
              </p:cNvSpPr>
              <p:nvPr/>
            </p:nvSpPr>
            <p:spPr bwMode="auto">
              <a:xfrm>
                <a:off x="1849" y="2249"/>
                <a:ext cx="869" cy="1384"/>
              </a:xfrm>
              <a:custGeom>
                <a:avLst/>
                <a:gdLst>
                  <a:gd name="T0" fmla="*/ 184 w 869"/>
                  <a:gd name="T1" fmla="*/ 654 h 1384"/>
                  <a:gd name="T2" fmla="*/ 278 w 869"/>
                  <a:gd name="T3" fmla="*/ 668 h 1384"/>
                  <a:gd name="T4" fmla="*/ 326 w 869"/>
                  <a:gd name="T5" fmla="*/ 724 h 1384"/>
                  <a:gd name="T6" fmla="*/ 326 w 869"/>
                  <a:gd name="T7" fmla="*/ 783 h 1384"/>
                  <a:gd name="T8" fmla="*/ 268 w 869"/>
                  <a:gd name="T9" fmla="*/ 847 h 1384"/>
                  <a:gd name="T10" fmla="*/ 187 w 869"/>
                  <a:gd name="T11" fmla="*/ 849 h 1384"/>
                  <a:gd name="T12" fmla="*/ 125 w 869"/>
                  <a:gd name="T13" fmla="*/ 805 h 1384"/>
                  <a:gd name="T14" fmla="*/ 61 w 869"/>
                  <a:gd name="T15" fmla="*/ 786 h 1384"/>
                  <a:gd name="T16" fmla="*/ 16 w 869"/>
                  <a:gd name="T17" fmla="*/ 820 h 1384"/>
                  <a:gd name="T18" fmla="*/ 0 w 869"/>
                  <a:gd name="T19" fmla="*/ 998 h 1384"/>
                  <a:gd name="T20" fmla="*/ 39 w 869"/>
                  <a:gd name="T21" fmla="*/ 1078 h 1384"/>
                  <a:gd name="T22" fmla="*/ 268 w 869"/>
                  <a:gd name="T23" fmla="*/ 1067 h 1384"/>
                  <a:gd name="T24" fmla="*/ 382 w 869"/>
                  <a:gd name="T25" fmla="*/ 1104 h 1384"/>
                  <a:gd name="T26" fmla="*/ 406 w 869"/>
                  <a:gd name="T27" fmla="*/ 1158 h 1384"/>
                  <a:gd name="T28" fmla="*/ 368 w 869"/>
                  <a:gd name="T29" fmla="*/ 1214 h 1384"/>
                  <a:gd name="T30" fmla="*/ 353 w 869"/>
                  <a:gd name="T31" fmla="*/ 1300 h 1384"/>
                  <a:gd name="T32" fmla="*/ 404 w 869"/>
                  <a:gd name="T33" fmla="*/ 1370 h 1384"/>
                  <a:gd name="T34" fmla="*/ 460 w 869"/>
                  <a:gd name="T35" fmla="*/ 1384 h 1384"/>
                  <a:gd name="T36" fmla="*/ 557 w 869"/>
                  <a:gd name="T37" fmla="*/ 1354 h 1384"/>
                  <a:gd name="T38" fmla="*/ 594 w 869"/>
                  <a:gd name="T39" fmla="*/ 1277 h 1384"/>
                  <a:gd name="T40" fmla="*/ 548 w 869"/>
                  <a:gd name="T41" fmla="*/ 1197 h 1384"/>
                  <a:gd name="T42" fmla="*/ 526 w 869"/>
                  <a:gd name="T43" fmla="*/ 1120 h 1384"/>
                  <a:gd name="T44" fmla="*/ 557 w 869"/>
                  <a:gd name="T45" fmla="*/ 1061 h 1384"/>
                  <a:gd name="T46" fmla="*/ 646 w 869"/>
                  <a:gd name="T47" fmla="*/ 1056 h 1384"/>
                  <a:gd name="T48" fmla="*/ 849 w 869"/>
                  <a:gd name="T49" fmla="*/ 1054 h 1384"/>
                  <a:gd name="T50" fmla="*/ 869 w 869"/>
                  <a:gd name="T51" fmla="*/ 942 h 1384"/>
                  <a:gd name="T52" fmla="*/ 858 w 869"/>
                  <a:gd name="T53" fmla="*/ 833 h 1384"/>
                  <a:gd name="T54" fmla="*/ 829 w 869"/>
                  <a:gd name="T55" fmla="*/ 768 h 1384"/>
                  <a:gd name="T56" fmla="*/ 779 w 869"/>
                  <a:gd name="T57" fmla="*/ 755 h 1384"/>
                  <a:gd name="T58" fmla="*/ 684 w 869"/>
                  <a:gd name="T59" fmla="*/ 780 h 1384"/>
                  <a:gd name="T60" fmla="*/ 623 w 869"/>
                  <a:gd name="T61" fmla="*/ 776 h 1384"/>
                  <a:gd name="T62" fmla="*/ 571 w 869"/>
                  <a:gd name="T63" fmla="*/ 733 h 1384"/>
                  <a:gd name="T64" fmla="*/ 564 w 869"/>
                  <a:gd name="T65" fmla="*/ 661 h 1384"/>
                  <a:gd name="T66" fmla="*/ 616 w 869"/>
                  <a:gd name="T67" fmla="*/ 605 h 1384"/>
                  <a:gd name="T68" fmla="*/ 670 w 869"/>
                  <a:gd name="T69" fmla="*/ 597 h 1384"/>
                  <a:gd name="T70" fmla="*/ 763 w 869"/>
                  <a:gd name="T71" fmla="*/ 639 h 1384"/>
                  <a:gd name="T72" fmla="*/ 820 w 869"/>
                  <a:gd name="T73" fmla="*/ 645 h 1384"/>
                  <a:gd name="T74" fmla="*/ 855 w 869"/>
                  <a:gd name="T75" fmla="*/ 616 h 1384"/>
                  <a:gd name="T76" fmla="*/ 858 w 869"/>
                  <a:gd name="T77" fmla="*/ 492 h 1384"/>
                  <a:gd name="T78" fmla="*/ 842 w 869"/>
                  <a:gd name="T79" fmla="*/ 310 h 1384"/>
                  <a:gd name="T80" fmla="*/ 742 w 869"/>
                  <a:gd name="T81" fmla="*/ 332 h 1384"/>
                  <a:gd name="T82" fmla="*/ 595 w 869"/>
                  <a:gd name="T83" fmla="*/ 329 h 1384"/>
                  <a:gd name="T84" fmla="*/ 500 w 869"/>
                  <a:gd name="T85" fmla="*/ 294 h 1384"/>
                  <a:gd name="T86" fmla="*/ 482 w 869"/>
                  <a:gd name="T87" fmla="*/ 253 h 1384"/>
                  <a:gd name="T88" fmla="*/ 523 w 869"/>
                  <a:gd name="T89" fmla="*/ 196 h 1384"/>
                  <a:gd name="T90" fmla="*/ 565 w 869"/>
                  <a:gd name="T91" fmla="*/ 110 h 1384"/>
                  <a:gd name="T92" fmla="*/ 525 w 869"/>
                  <a:gd name="T93" fmla="*/ 29 h 1384"/>
                  <a:gd name="T94" fmla="*/ 426 w 869"/>
                  <a:gd name="T95" fmla="*/ 0 h 1384"/>
                  <a:gd name="T96" fmla="*/ 337 w 869"/>
                  <a:gd name="T97" fmla="*/ 51 h 1384"/>
                  <a:gd name="T98" fmla="*/ 312 w 869"/>
                  <a:gd name="T99" fmla="*/ 139 h 1384"/>
                  <a:gd name="T100" fmla="*/ 347 w 869"/>
                  <a:gd name="T101" fmla="*/ 192 h 1384"/>
                  <a:gd name="T102" fmla="*/ 380 w 869"/>
                  <a:gd name="T103" fmla="*/ 257 h 1384"/>
                  <a:gd name="T104" fmla="*/ 359 w 869"/>
                  <a:gd name="T105" fmla="*/ 295 h 1384"/>
                  <a:gd name="T106" fmla="*/ 189 w 869"/>
                  <a:gd name="T107" fmla="*/ 307 h 1384"/>
                  <a:gd name="T108" fmla="*/ 23 w 869"/>
                  <a:gd name="T109" fmla="*/ 304 h 1384"/>
                  <a:gd name="T110" fmla="*/ 13 w 869"/>
                  <a:gd name="T111" fmla="*/ 549 h 1384"/>
                  <a:gd name="T112" fmla="*/ 22 w 869"/>
                  <a:gd name="T113" fmla="*/ 676 h 1384"/>
                  <a:gd name="T114" fmla="*/ 74 w 869"/>
                  <a:gd name="T115" fmla="*/ 706 h 1384"/>
                  <a:gd name="T116" fmla="*/ 141 w 869"/>
                  <a:gd name="T117" fmla="*/ 687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1384">
                    <a:moveTo>
                      <a:pt x="149" y="676"/>
                    </a:moveTo>
                    <a:lnTo>
                      <a:pt x="154" y="671"/>
                    </a:lnTo>
                    <a:lnTo>
                      <a:pt x="160" y="666"/>
                    </a:lnTo>
                    <a:lnTo>
                      <a:pt x="165" y="661"/>
                    </a:lnTo>
                    <a:lnTo>
                      <a:pt x="171" y="659"/>
                    </a:lnTo>
                    <a:lnTo>
                      <a:pt x="184" y="654"/>
                    </a:lnTo>
                    <a:lnTo>
                      <a:pt x="199" y="651"/>
                    </a:lnTo>
                    <a:lnTo>
                      <a:pt x="216" y="649"/>
                    </a:lnTo>
                    <a:lnTo>
                      <a:pt x="232" y="651"/>
                    </a:lnTo>
                    <a:lnTo>
                      <a:pt x="248" y="655"/>
                    </a:lnTo>
                    <a:lnTo>
                      <a:pt x="264" y="660"/>
                    </a:lnTo>
                    <a:lnTo>
                      <a:pt x="278" y="668"/>
                    </a:lnTo>
                    <a:lnTo>
                      <a:pt x="293" y="678"/>
                    </a:lnTo>
                    <a:lnTo>
                      <a:pt x="305" y="689"/>
                    </a:lnTo>
                    <a:lnTo>
                      <a:pt x="315" y="702"/>
                    </a:lnTo>
                    <a:lnTo>
                      <a:pt x="319" y="709"/>
                    </a:lnTo>
                    <a:lnTo>
                      <a:pt x="324" y="716"/>
                    </a:lnTo>
                    <a:lnTo>
                      <a:pt x="326" y="724"/>
                    </a:lnTo>
                    <a:lnTo>
                      <a:pt x="329" y="732"/>
                    </a:lnTo>
                    <a:lnTo>
                      <a:pt x="331" y="740"/>
                    </a:lnTo>
                    <a:lnTo>
                      <a:pt x="331" y="748"/>
                    </a:lnTo>
                    <a:lnTo>
                      <a:pt x="331" y="758"/>
                    </a:lnTo>
                    <a:lnTo>
                      <a:pt x="331" y="767"/>
                    </a:lnTo>
                    <a:lnTo>
                      <a:pt x="326" y="783"/>
                    </a:lnTo>
                    <a:lnTo>
                      <a:pt x="321" y="799"/>
                    </a:lnTo>
                    <a:lnTo>
                      <a:pt x="313" y="811"/>
                    </a:lnTo>
                    <a:lnTo>
                      <a:pt x="303" y="824"/>
                    </a:lnTo>
                    <a:lnTo>
                      <a:pt x="293" y="833"/>
                    </a:lnTo>
                    <a:lnTo>
                      <a:pt x="281" y="842"/>
                    </a:lnTo>
                    <a:lnTo>
                      <a:pt x="268" y="847"/>
                    </a:lnTo>
                    <a:lnTo>
                      <a:pt x="255" y="852"/>
                    </a:lnTo>
                    <a:lnTo>
                      <a:pt x="242" y="855"/>
                    </a:lnTo>
                    <a:lnTo>
                      <a:pt x="227" y="855"/>
                    </a:lnTo>
                    <a:lnTo>
                      <a:pt x="214" y="855"/>
                    </a:lnTo>
                    <a:lnTo>
                      <a:pt x="200" y="852"/>
                    </a:lnTo>
                    <a:lnTo>
                      <a:pt x="187" y="849"/>
                    </a:lnTo>
                    <a:lnTo>
                      <a:pt x="176" y="844"/>
                    </a:lnTo>
                    <a:lnTo>
                      <a:pt x="164" y="837"/>
                    </a:lnTo>
                    <a:lnTo>
                      <a:pt x="155" y="829"/>
                    </a:lnTo>
                    <a:lnTo>
                      <a:pt x="146" y="820"/>
                    </a:lnTo>
                    <a:lnTo>
                      <a:pt x="136" y="811"/>
                    </a:lnTo>
                    <a:lnTo>
                      <a:pt x="125" y="805"/>
                    </a:lnTo>
                    <a:lnTo>
                      <a:pt x="114" y="799"/>
                    </a:lnTo>
                    <a:lnTo>
                      <a:pt x="104" y="794"/>
                    </a:lnTo>
                    <a:lnTo>
                      <a:pt x="92" y="790"/>
                    </a:lnTo>
                    <a:lnTo>
                      <a:pt x="82" y="787"/>
                    </a:lnTo>
                    <a:lnTo>
                      <a:pt x="71" y="786"/>
                    </a:lnTo>
                    <a:lnTo>
                      <a:pt x="61" y="786"/>
                    </a:lnTo>
                    <a:lnTo>
                      <a:pt x="51" y="787"/>
                    </a:lnTo>
                    <a:lnTo>
                      <a:pt x="42" y="792"/>
                    </a:lnTo>
                    <a:lnTo>
                      <a:pt x="34" y="795"/>
                    </a:lnTo>
                    <a:lnTo>
                      <a:pt x="26" y="802"/>
                    </a:lnTo>
                    <a:lnTo>
                      <a:pt x="20" y="810"/>
                    </a:lnTo>
                    <a:lnTo>
                      <a:pt x="16" y="820"/>
                    </a:lnTo>
                    <a:lnTo>
                      <a:pt x="13" y="832"/>
                    </a:lnTo>
                    <a:lnTo>
                      <a:pt x="9" y="861"/>
                    </a:lnTo>
                    <a:lnTo>
                      <a:pt x="4" y="893"/>
                    </a:lnTo>
                    <a:lnTo>
                      <a:pt x="1" y="928"/>
                    </a:lnTo>
                    <a:lnTo>
                      <a:pt x="0" y="963"/>
                    </a:lnTo>
                    <a:lnTo>
                      <a:pt x="0" y="998"/>
                    </a:lnTo>
                    <a:lnTo>
                      <a:pt x="1" y="1030"/>
                    </a:lnTo>
                    <a:lnTo>
                      <a:pt x="3" y="1046"/>
                    </a:lnTo>
                    <a:lnTo>
                      <a:pt x="6" y="1059"/>
                    </a:lnTo>
                    <a:lnTo>
                      <a:pt x="9" y="1071"/>
                    </a:lnTo>
                    <a:lnTo>
                      <a:pt x="13" y="1082"/>
                    </a:lnTo>
                    <a:lnTo>
                      <a:pt x="39" y="1078"/>
                    </a:lnTo>
                    <a:lnTo>
                      <a:pt x="74" y="1073"/>
                    </a:lnTo>
                    <a:lnTo>
                      <a:pt x="114" y="1070"/>
                    </a:lnTo>
                    <a:lnTo>
                      <a:pt x="155" y="1067"/>
                    </a:lnTo>
                    <a:lnTo>
                      <a:pt x="198" y="1066"/>
                    </a:lnTo>
                    <a:lnTo>
                      <a:pt x="235" y="1066"/>
                    </a:lnTo>
                    <a:lnTo>
                      <a:pt x="268" y="1067"/>
                    </a:lnTo>
                    <a:lnTo>
                      <a:pt x="293" y="1070"/>
                    </a:lnTo>
                    <a:lnTo>
                      <a:pt x="316" y="1076"/>
                    </a:lnTo>
                    <a:lnTo>
                      <a:pt x="337" y="1080"/>
                    </a:lnTo>
                    <a:lnTo>
                      <a:pt x="355" y="1087"/>
                    </a:lnTo>
                    <a:lnTo>
                      <a:pt x="371" y="1096"/>
                    </a:lnTo>
                    <a:lnTo>
                      <a:pt x="382" y="1104"/>
                    </a:lnTo>
                    <a:lnTo>
                      <a:pt x="391" y="1112"/>
                    </a:lnTo>
                    <a:lnTo>
                      <a:pt x="398" y="1121"/>
                    </a:lnTo>
                    <a:lnTo>
                      <a:pt x="404" y="1130"/>
                    </a:lnTo>
                    <a:lnTo>
                      <a:pt x="406" y="1139"/>
                    </a:lnTo>
                    <a:lnTo>
                      <a:pt x="407" y="1148"/>
                    </a:lnTo>
                    <a:lnTo>
                      <a:pt x="406" y="1158"/>
                    </a:lnTo>
                    <a:lnTo>
                      <a:pt x="403" y="1167"/>
                    </a:lnTo>
                    <a:lnTo>
                      <a:pt x="398" y="1177"/>
                    </a:lnTo>
                    <a:lnTo>
                      <a:pt x="393" y="1186"/>
                    </a:lnTo>
                    <a:lnTo>
                      <a:pt x="385" y="1195"/>
                    </a:lnTo>
                    <a:lnTo>
                      <a:pt x="377" y="1202"/>
                    </a:lnTo>
                    <a:lnTo>
                      <a:pt x="368" y="1214"/>
                    </a:lnTo>
                    <a:lnTo>
                      <a:pt x="361" y="1226"/>
                    </a:lnTo>
                    <a:lnTo>
                      <a:pt x="355" y="1239"/>
                    </a:lnTo>
                    <a:lnTo>
                      <a:pt x="351" y="1254"/>
                    </a:lnTo>
                    <a:lnTo>
                      <a:pt x="350" y="1269"/>
                    </a:lnTo>
                    <a:lnTo>
                      <a:pt x="350" y="1285"/>
                    </a:lnTo>
                    <a:lnTo>
                      <a:pt x="353" y="1300"/>
                    </a:lnTo>
                    <a:lnTo>
                      <a:pt x="358" y="1315"/>
                    </a:lnTo>
                    <a:lnTo>
                      <a:pt x="364" y="1330"/>
                    </a:lnTo>
                    <a:lnTo>
                      <a:pt x="374" y="1343"/>
                    </a:lnTo>
                    <a:lnTo>
                      <a:pt x="384" y="1354"/>
                    </a:lnTo>
                    <a:lnTo>
                      <a:pt x="397" y="1365"/>
                    </a:lnTo>
                    <a:lnTo>
                      <a:pt x="404" y="1370"/>
                    </a:lnTo>
                    <a:lnTo>
                      <a:pt x="413" y="1374"/>
                    </a:lnTo>
                    <a:lnTo>
                      <a:pt x="420" y="1377"/>
                    </a:lnTo>
                    <a:lnTo>
                      <a:pt x="429" y="1380"/>
                    </a:lnTo>
                    <a:lnTo>
                      <a:pt x="439" y="1383"/>
                    </a:lnTo>
                    <a:lnTo>
                      <a:pt x="448" y="1384"/>
                    </a:lnTo>
                    <a:lnTo>
                      <a:pt x="460" y="1384"/>
                    </a:lnTo>
                    <a:lnTo>
                      <a:pt x="471" y="1384"/>
                    </a:lnTo>
                    <a:lnTo>
                      <a:pt x="490" y="1383"/>
                    </a:lnTo>
                    <a:lnTo>
                      <a:pt x="511" y="1378"/>
                    </a:lnTo>
                    <a:lnTo>
                      <a:pt x="529" y="1371"/>
                    </a:lnTo>
                    <a:lnTo>
                      <a:pt x="543" y="1364"/>
                    </a:lnTo>
                    <a:lnTo>
                      <a:pt x="557" y="1354"/>
                    </a:lnTo>
                    <a:lnTo>
                      <a:pt x="568" y="1343"/>
                    </a:lnTo>
                    <a:lnTo>
                      <a:pt x="579" y="1331"/>
                    </a:lnTo>
                    <a:lnTo>
                      <a:pt x="584" y="1319"/>
                    </a:lnTo>
                    <a:lnTo>
                      <a:pt x="590" y="1305"/>
                    </a:lnTo>
                    <a:lnTo>
                      <a:pt x="592" y="1290"/>
                    </a:lnTo>
                    <a:lnTo>
                      <a:pt x="594" y="1277"/>
                    </a:lnTo>
                    <a:lnTo>
                      <a:pt x="590" y="1262"/>
                    </a:lnTo>
                    <a:lnTo>
                      <a:pt x="586" y="1249"/>
                    </a:lnTo>
                    <a:lnTo>
                      <a:pt x="579" y="1233"/>
                    </a:lnTo>
                    <a:lnTo>
                      <a:pt x="570" y="1220"/>
                    </a:lnTo>
                    <a:lnTo>
                      <a:pt x="558" y="1208"/>
                    </a:lnTo>
                    <a:lnTo>
                      <a:pt x="548" y="1197"/>
                    </a:lnTo>
                    <a:lnTo>
                      <a:pt x="539" y="1185"/>
                    </a:lnTo>
                    <a:lnTo>
                      <a:pt x="533" y="1171"/>
                    </a:lnTo>
                    <a:lnTo>
                      <a:pt x="529" y="1159"/>
                    </a:lnTo>
                    <a:lnTo>
                      <a:pt x="526" y="1146"/>
                    </a:lnTo>
                    <a:lnTo>
                      <a:pt x="526" y="1132"/>
                    </a:lnTo>
                    <a:lnTo>
                      <a:pt x="526" y="1120"/>
                    </a:lnTo>
                    <a:lnTo>
                      <a:pt x="529" y="1108"/>
                    </a:lnTo>
                    <a:lnTo>
                      <a:pt x="532" y="1096"/>
                    </a:lnTo>
                    <a:lnTo>
                      <a:pt x="536" y="1085"/>
                    </a:lnTo>
                    <a:lnTo>
                      <a:pt x="542" y="1076"/>
                    </a:lnTo>
                    <a:lnTo>
                      <a:pt x="549" y="1067"/>
                    </a:lnTo>
                    <a:lnTo>
                      <a:pt x="557" y="1061"/>
                    </a:lnTo>
                    <a:lnTo>
                      <a:pt x="565" y="1055"/>
                    </a:lnTo>
                    <a:lnTo>
                      <a:pt x="574" y="1051"/>
                    </a:lnTo>
                    <a:lnTo>
                      <a:pt x="583" y="1049"/>
                    </a:lnTo>
                    <a:lnTo>
                      <a:pt x="597" y="1051"/>
                    </a:lnTo>
                    <a:lnTo>
                      <a:pt x="618" y="1054"/>
                    </a:lnTo>
                    <a:lnTo>
                      <a:pt x="646" y="1056"/>
                    </a:lnTo>
                    <a:lnTo>
                      <a:pt x="678" y="1061"/>
                    </a:lnTo>
                    <a:lnTo>
                      <a:pt x="715" y="1063"/>
                    </a:lnTo>
                    <a:lnTo>
                      <a:pt x="755" y="1066"/>
                    </a:lnTo>
                    <a:lnTo>
                      <a:pt x="797" y="1068"/>
                    </a:lnTo>
                    <a:lnTo>
                      <a:pt x="841" y="1070"/>
                    </a:lnTo>
                    <a:lnTo>
                      <a:pt x="849" y="1054"/>
                    </a:lnTo>
                    <a:lnTo>
                      <a:pt x="854" y="1036"/>
                    </a:lnTo>
                    <a:lnTo>
                      <a:pt x="860" y="1018"/>
                    </a:lnTo>
                    <a:lnTo>
                      <a:pt x="863" y="999"/>
                    </a:lnTo>
                    <a:lnTo>
                      <a:pt x="866" y="980"/>
                    </a:lnTo>
                    <a:lnTo>
                      <a:pt x="869" y="961"/>
                    </a:lnTo>
                    <a:lnTo>
                      <a:pt x="869" y="942"/>
                    </a:lnTo>
                    <a:lnTo>
                      <a:pt x="869" y="923"/>
                    </a:lnTo>
                    <a:lnTo>
                      <a:pt x="869" y="904"/>
                    </a:lnTo>
                    <a:lnTo>
                      <a:pt x="868" y="885"/>
                    </a:lnTo>
                    <a:lnTo>
                      <a:pt x="865" y="867"/>
                    </a:lnTo>
                    <a:lnTo>
                      <a:pt x="862" y="849"/>
                    </a:lnTo>
                    <a:lnTo>
                      <a:pt x="858" y="833"/>
                    </a:lnTo>
                    <a:lnTo>
                      <a:pt x="854" y="818"/>
                    </a:lnTo>
                    <a:lnTo>
                      <a:pt x="850" y="805"/>
                    </a:lnTo>
                    <a:lnTo>
                      <a:pt x="846" y="794"/>
                    </a:lnTo>
                    <a:lnTo>
                      <a:pt x="841" y="783"/>
                    </a:lnTo>
                    <a:lnTo>
                      <a:pt x="835" y="775"/>
                    </a:lnTo>
                    <a:lnTo>
                      <a:pt x="829" y="768"/>
                    </a:lnTo>
                    <a:lnTo>
                      <a:pt x="823" y="763"/>
                    </a:lnTo>
                    <a:lnTo>
                      <a:pt x="816" y="759"/>
                    </a:lnTo>
                    <a:lnTo>
                      <a:pt x="810" y="756"/>
                    </a:lnTo>
                    <a:lnTo>
                      <a:pt x="803" y="755"/>
                    </a:lnTo>
                    <a:lnTo>
                      <a:pt x="796" y="754"/>
                    </a:lnTo>
                    <a:lnTo>
                      <a:pt x="779" y="755"/>
                    </a:lnTo>
                    <a:lnTo>
                      <a:pt x="761" y="759"/>
                    </a:lnTo>
                    <a:lnTo>
                      <a:pt x="743" y="764"/>
                    </a:lnTo>
                    <a:lnTo>
                      <a:pt x="723" y="771"/>
                    </a:lnTo>
                    <a:lnTo>
                      <a:pt x="709" y="775"/>
                    </a:lnTo>
                    <a:lnTo>
                      <a:pt x="696" y="779"/>
                    </a:lnTo>
                    <a:lnTo>
                      <a:pt x="684" y="780"/>
                    </a:lnTo>
                    <a:lnTo>
                      <a:pt x="672" y="782"/>
                    </a:lnTo>
                    <a:lnTo>
                      <a:pt x="661" y="782"/>
                    </a:lnTo>
                    <a:lnTo>
                      <a:pt x="651" y="782"/>
                    </a:lnTo>
                    <a:lnTo>
                      <a:pt x="642" y="780"/>
                    </a:lnTo>
                    <a:lnTo>
                      <a:pt x="632" y="779"/>
                    </a:lnTo>
                    <a:lnTo>
                      <a:pt x="623" y="776"/>
                    </a:lnTo>
                    <a:lnTo>
                      <a:pt x="616" y="774"/>
                    </a:lnTo>
                    <a:lnTo>
                      <a:pt x="608" y="770"/>
                    </a:lnTo>
                    <a:lnTo>
                      <a:pt x="600" y="766"/>
                    </a:lnTo>
                    <a:lnTo>
                      <a:pt x="589" y="756"/>
                    </a:lnTo>
                    <a:lnTo>
                      <a:pt x="579" y="745"/>
                    </a:lnTo>
                    <a:lnTo>
                      <a:pt x="571" y="733"/>
                    </a:lnTo>
                    <a:lnTo>
                      <a:pt x="565" y="721"/>
                    </a:lnTo>
                    <a:lnTo>
                      <a:pt x="562" y="708"/>
                    </a:lnTo>
                    <a:lnTo>
                      <a:pt x="560" y="695"/>
                    </a:lnTo>
                    <a:lnTo>
                      <a:pt x="560" y="683"/>
                    </a:lnTo>
                    <a:lnTo>
                      <a:pt x="561" y="671"/>
                    </a:lnTo>
                    <a:lnTo>
                      <a:pt x="564" y="661"/>
                    </a:lnTo>
                    <a:lnTo>
                      <a:pt x="568" y="652"/>
                    </a:lnTo>
                    <a:lnTo>
                      <a:pt x="578" y="639"/>
                    </a:lnTo>
                    <a:lnTo>
                      <a:pt x="587" y="628"/>
                    </a:lnTo>
                    <a:lnTo>
                      <a:pt x="597" y="618"/>
                    </a:lnTo>
                    <a:lnTo>
                      <a:pt x="607" y="610"/>
                    </a:lnTo>
                    <a:lnTo>
                      <a:pt x="616" y="605"/>
                    </a:lnTo>
                    <a:lnTo>
                      <a:pt x="624" y="601"/>
                    </a:lnTo>
                    <a:lnTo>
                      <a:pt x="634" y="597"/>
                    </a:lnTo>
                    <a:lnTo>
                      <a:pt x="643" y="595"/>
                    </a:lnTo>
                    <a:lnTo>
                      <a:pt x="652" y="594"/>
                    </a:lnTo>
                    <a:lnTo>
                      <a:pt x="661" y="595"/>
                    </a:lnTo>
                    <a:lnTo>
                      <a:pt x="670" y="597"/>
                    </a:lnTo>
                    <a:lnTo>
                      <a:pt x="678" y="598"/>
                    </a:lnTo>
                    <a:lnTo>
                      <a:pt x="696" y="605"/>
                    </a:lnTo>
                    <a:lnTo>
                      <a:pt x="713" y="613"/>
                    </a:lnTo>
                    <a:lnTo>
                      <a:pt x="729" y="621"/>
                    </a:lnTo>
                    <a:lnTo>
                      <a:pt x="747" y="630"/>
                    </a:lnTo>
                    <a:lnTo>
                      <a:pt x="763" y="639"/>
                    </a:lnTo>
                    <a:lnTo>
                      <a:pt x="781" y="644"/>
                    </a:lnTo>
                    <a:lnTo>
                      <a:pt x="788" y="646"/>
                    </a:lnTo>
                    <a:lnTo>
                      <a:pt x="797" y="648"/>
                    </a:lnTo>
                    <a:lnTo>
                      <a:pt x="804" y="648"/>
                    </a:lnTo>
                    <a:lnTo>
                      <a:pt x="813" y="646"/>
                    </a:lnTo>
                    <a:lnTo>
                      <a:pt x="820" y="645"/>
                    </a:lnTo>
                    <a:lnTo>
                      <a:pt x="829" y="642"/>
                    </a:lnTo>
                    <a:lnTo>
                      <a:pt x="838" y="637"/>
                    </a:lnTo>
                    <a:lnTo>
                      <a:pt x="846" y="632"/>
                    </a:lnTo>
                    <a:lnTo>
                      <a:pt x="850" y="628"/>
                    </a:lnTo>
                    <a:lnTo>
                      <a:pt x="852" y="623"/>
                    </a:lnTo>
                    <a:lnTo>
                      <a:pt x="855" y="616"/>
                    </a:lnTo>
                    <a:lnTo>
                      <a:pt x="858" y="608"/>
                    </a:lnTo>
                    <a:lnTo>
                      <a:pt x="862" y="590"/>
                    </a:lnTo>
                    <a:lnTo>
                      <a:pt x="862" y="568"/>
                    </a:lnTo>
                    <a:lnTo>
                      <a:pt x="862" y="545"/>
                    </a:lnTo>
                    <a:lnTo>
                      <a:pt x="860" y="520"/>
                    </a:lnTo>
                    <a:lnTo>
                      <a:pt x="858" y="492"/>
                    </a:lnTo>
                    <a:lnTo>
                      <a:pt x="855" y="466"/>
                    </a:lnTo>
                    <a:lnTo>
                      <a:pt x="850" y="411"/>
                    </a:lnTo>
                    <a:lnTo>
                      <a:pt x="844" y="363"/>
                    </a:lnTo>
                    <a:lnTo>
                      <a:pt x="842" y="342"/>
                    </a:lnTo>
                    <a:lnTo>
                      <a:pt x="842" y="325"/>
                    </a:lnTo>
                    <a:lnTo>
                      <a:pt x="842" y="310"/>
                    </a:lnTo>
                    <a:lnTo>
                      <a:pt x="846" y="301"/>
                    </a:lnTo>
                    <a:lnTo>
                      <a:pt x="829" y="310"/>
                    </a:lnTo>
                    <a:lnTo>
                      <a:pt x="809" y="318"/>
                    </a:lnTo>
                    <a:lnTo>
                      <a:pt x="788" y="323"/>
                    </a:lnTo>
                    <a:lnTo>
                      <a:pt x="765" y="329"/>
                    </a:lnTo>
                    <a:lnTo>
                      <a:pt x="742" y="332"/>
                    </a:lnTo>
                    <a:lnTo>
                      <a:pt x="716" y="334"/>
                    </a:lnTo>
                    <a:lnTo>
                      <a:pt x="691" y="336"/>
                    </a:lnTo>
                    <a:lnTo>
                      <a:pt x="667" y="336"/>
                    </a:lnTo>
                    <a:lnTo>
                      <a:pt x="642" y="334"/>
                    </a:lnTo>
                    <a:lnTo>
                      <a:pt x="616" y="332"/>
                    </a:lnTo>
                    <a:lnTo>
                      <a:pt x="595" y="329"/>
                    </a:lnTo>
                    <a:lnTo>
                      <a:pt x="573" y="325"/>
                    </a:lnTo>
                    <a:lnTo>
                      <a:pt x="552" y="320"/>
                    </a:lnTo>
                    <a:lnTo>
                      <a:pt x="536" y="314"/>
                    </a:lnTo>
                    <a:lnTo>
                      <a:pt x="522" y="307"/>
                    </a:lnTo>
                    <a:lnTo>
                      <a:pt x="510" y="301"/>
                    </a:lnTo>
                    <a:lnTo>
                      <a:pt x="500" y="294"/>
                    </a:lnTo>
                    <a:lnTo>
                      <a:pt x="492" y="287"/>
                    </a:lnTo>
                    <a:lnTo>
                      <a:pt x="488" y="280"/>
                    </a:lnTo>
                    <a:lnTo>
                      <a:pt x="484" y="273"/>
                    </a:lnTo>
                    <a:lnTo>
                      <a:pt x="482" y="267"/>
                    </a:lnTo>
                    <a:lnTo>
                      <a:pt x="481" y="260"/>
                    </a:lnTo>
                    <a:lnTo>
                      <a:pt x="482" y="253"/>
                    </a:lnTo>
                    <a:lnTo>
                      <a:pt x="485" y="246"/>
                    </a:lnTo>
                    <a:lnTo>
                      <a:pt x="488" y="238"/>
                    </a:lnTo>
                    <a:lnTo>
                      <a:pt x="492" y="230"/>
                    </a:lnTo>
                    <a:lnTo>
                      <a:pt x="498" y="222"/>
                    </a:lnTo>
                    <a:lnTo>
                      <a:pt x="506" y="214"/>
                    </a:lnTo>
                    <a:lnTo>
                      <a:pt x="523" y="196"/>
                    </a:lnTo>
                    <a:lnTo>
                      <a:pt x="542" y="176"/>
                    </a:lnTo>
                    <a:lnTo>
                      <a:pt x="552" y="164"/>
                    </a:lnTo>
                    <a:lnTo>
                      <a:pt x="558" y="151"/>
                    </a:lnTo>
                    <a:lnTo>
                      <a:pt x="562" y="138"/>
                    </a:lnTo>
                    <a:lnTo>
                      <a:pt x="565" y="125"/>
                    </a:lnTo>
                    <a:lnTo>
                      <a:pt x="565" y="110"/>
                    </a:lnTo>
                    <a:lnTo>
                      <a:pt x="564" y="95"/>
                    </a:lnTo>
                    <a:lnTo>
                      <a:pt x="560" y="80"/>
                    </a:lnTo>
                    <a:lnTo>
                      <a:pt x="554" y="67"/>
                    </a:lnTo>
                    <a:lnTo>
                      <a:pt x="545" y="53"/>
                    </a:lnTo>
                    <a:lnTo>
                      <a:pt x="536" y="39"/>
                    </a:lnTo>
                    <a:lnTo>
                      <a:pt x="525" y="29"/>
                    </a:lnTo>
                    <a:lnTo>
                      <a:pt x="511" y="19"/>
                    </a:lnTo>
                    <a:lnTo>
                      <a:pt x="497" y="11"/>
                    </a:lnTo>
                    <a:lnTo>
                      <a:pt x="481" y="4"/>
                    </a:lnTo>
                    <a:lnTo>
                      <a:pt x="463" y="1"/>
                    </a:lnTo>
                    <a:lnTo>
                      <a:pt x="444" y="0"/>
                    </a:lnTo>
                    <a:lnTo>
                      <a:pt x="426" y="0"/>
                    </a:lnTo>
                    <a:lnTo>
                      <a:pt x="409" y="4"/>
                    </a:lnTo>
                    <a:lnTo>
                      <a:pt x="393" y="11"/>
                    </a:lnTo>
                    <a:lnTo>
                      <a:pt x="377" y="18"/>
                    </a:lnTo>
                    <a:lnTo>
                      <a:pt x="361" y="29"/>
                    </a:lnTo>
                    <a:lnTo>
                      <a:pt x="348" y="39"/>
                    </a:lnTo>
                    <a:lnTo>
                      <a:pt x="337" y="51"/>
                    </a:lnTo>
                    <a:lnTo>
                      <a:pt x="328" y="65"/>
                    </a:lnTo>
                    <a:lnTo>
                      <a:pt x="321" y="79"/>
                    </a:lnTo>
                    <a:lnTo>
                      <a:pt x="315" y="94"/>
                    </a:lnTo>
                    <a:lnTo>
                      <a:pt x="312" y="108"/>
                    </a:lnTo>
                    <a:lnTo>
                      <a:pt x="310" y="125"/>
                    </a:lnTo>
                    <a:lnTo>
                      <a:pt x="312" y="139"/>
                    </a:lnTo>
                    <a:lnTo>
                      <a:pt x="316" y="153"/>
                    </a:lnTo>
                    <a:lnTo>
                      <a:pt x="321" y="161"/>
                    </a:lnTo>
                    <a:lnTo>
                      <a:pt x="326" y="168"/>
                    </a:lnTo>
                    <a:lnTo>
                      <a:pt x="329" y="175"/>
                    </a:lnTo>
                    <a:lnTo>
                      <a:pt x="335" y="180"/>
                    </a:lnTo>
                    <a:lnTo>
                      <a:pt x="347" y="192"/>
                    </a:lnTo>
                    <a:lnTo>
                      <a:pt x="358" y="204"/>
                    </a:lnTo>
                    <a:lnTo>
                      <a:pt x="364" y="217"/>
                    </a:lnTo>
                    <a:lnTo>
                      <a:pt x="372" y="227"/>
                    </a:lnTo>
                    <a:lnTo>
                      <a:pt x="377" y="238"/>
                    </a:lnTo>
                    <a:lnTo>
                      <a:pt x="380" y="248"/>
                    </a:lnTo>
                    <a:lnTo>
                      <a:pt x="380" y="257"/>
                    </a:lnTo>
                    <a:lnTo>
                      <a:pt x="380" y="265"/>
                    </a:lnTo>
                    <a:lnTo>
                      <a:pt x="380" y="273"/>
                    </a:lnTo>
                    <a:lnTo>
                      <a:pt x="377" y="280"/>
                    </a:lnTo>
                    <a:lnTo>
                      <a:pt x="372" y="287"/>
                    </a:lnTo>
                    <a:lnTo>
                      <a:pt x="366" y="291"/>
                    </a:lnTo>
                    <a:lnTo>
                      <a:pt x="359" y="295"/>
                    </a:lnTo>
                    <a:lnTo>
                      <a:pt x="350" y="299"/>
                    </a:lnTo>
                    <a:lnTo>
                      <a:pt x="340" y="301"/>
                    </a:lnTo>
                    <a:lnTo>
                      <a:pt x="328" y="301"/>
                    </a:lnTo>
                    <a:lnTo>
                      <a:pt x="283" y="302"/>
                    </a:lnTo>
                    <a:lnTo>
                      <a:pt x="235" y="304"/>
                    </a:lnTo>
                    <a:lnTo>
                      <a:pt x="189" y="307"/>
                    </a:lnTo>
                    <a:lnTo>
                      <a:pt x="144" y="310"/>
                    </a:lnTo>
                    <a:lnTo>
                      <a:pt x="103" y="311"/>
                    </a:lnTo>
                    <a:lnTo>
                      <a:pt x="66" y="311"/>
                    </a:lnTo>
                    <a:lnTo>
                      <a:pt x="50" y="310"/>
                    </a:lnTo>
                    <a:lnTo>
                      <a:pt x="35" y="308"/>
                    </a:lnTo>
                    <a:lnTo>
                      <a:pt x="23" y="304"/>
                    </a:lnTo>
                    <a:lnTo>
                      <a:pt x="13" y="301"/>
                    </a:lnTo>
                    <a:lnTo>
                      <a:pt x="13" y="339"/>
                    </a:lnTo>
                    <a:lnTo>
                      <a:pt x="13" y="388"/>
                    </a:lnTo>
                    <a:lnTo>
                      <a:pt x="13" y="441"/>
                    </a:lnTo>
                    <a:lnTo>
                      <a:pt x="13" y="497"/>
                    </a:lnTo>
                    <a:lnTo>
                      <a:pt x="13" y="549"/>
                    </a:lnTo>
                    <a:lnTo>
                      <a:pt x="13" y="597"/>
                    </a:lnTo>
                    <a:lnTo>
                      <a:pt x="13" y="633"/>
                    </a:lnTo>
                    <a:lnTo>
                      <a:pt x="13" y="656"/>
                    </a:lnTo>
                    <a:lnTo>
                      <a:pt x="15" y="663"/>
                    </a:lnTo>
                    <a:lnTo>
                      <a:pt x="17" y="670"/>
                    </a:lnTo>
                    <a:lnTo>
                      <a:pt x="22" y="676"/>
                    </a:lnTo>
                    <a:lnTo>
                      <a:pt x="28" y="683"/>
                    </a:lnTo>
                    <a:lnTo>
                      <a:pt x="35" y="690"/>
                    </a:lnTo>
                    <a:lnTo>
                      <a:pt x="44" y="695"/>
                    </a:lnTo>
                    <a:lnTo>
                      <a:pt x="54" y="699"/>
                    </a:lnTo>
                    <a:lnTo>
                      <a:pt x="64" y="704"/>
                    </a:lnTo>
                    <a:lnTo>
                      <a:pt x="74" y="706"/>
                    </a:lnTo>
                    <a:lnTo>
                      <a:pt x="87" y="708"/>
                    </a:lnTo>
                    <a:lnTo>
                      <a:pt x="98" y="706"/>
                    </a:lnTo>
                    <a:lnTo>
                      <a:pt x="108" y="705"/>
                    </a:lnTo>
                    <a:lnTo>
                      <a:pt x="120" y="701"/>
                    </a:lnTo>
                    <a:lnTo>
                      <a:pt x="130" y="695"/>
                    </a:lnTo>
                    <a:lnTo>
                      <a:pt x="141" y="687"/>
                    </a:lnTo>
                    <a:lnTo>
                      <a:pt x="149" y="676"/>
                    </a:lnTo>
                    <a:close/>
                  </a:path>
                </a:pathLst>
              </a:custGeom>
              <a:noFill/>
              <a:ln w="14" cap="rnd">
                <a:solidFill>
                  <a:srgbClr val="5490A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z="2400">
                  <a:solidFill>
                    <a:srgbClr val="000000"/>
                  </a:solidFill>
                </a:endParaRPr>
              </a:p>
            </p:txBody>
          </p:sp>
        </p:grpSp>
        <p:sp>
          <p:nvSpPr>
            <p:cNvPr id="62" name="Rectangle 32"/>
            <p:cNvSpPr>
              <a:spLocks noChangeArrowheads="1"/>
            </p:cNvSpPr>
            <p:nvPr/>
          </p:nvSpPr>
          <p:spPr bwMode="auto">
            <a:xfrm>
              <a:off x="3041976" y="4237656"/>
              <a:ext cx="1180211" cy="2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de-DE" sz="1400" b="1" dirty="0">
                  <a:solidFill>
                    <a:srgbClr val="000000"/>
                  </a:solidFill>
                  <a:cs typeface="Arial" pitchFamily="34" charset="0"/>
                </a:rPr>
                <a:t>Fraunhofer</a:t>
              </a:r>
            </a:p>
          </p:txBody>
        </p:sp>
        <p:grpSp>
          <p:nvGrpSpPr>
            <p:cNvPr id="63" name="Group 35"/>
            <p:cNvGrpSpPr>
              <a:grpSpLocks/>
            </p:cNvGrpSpPr>
            <p:nvPr/>
          </p:nvGrpSpPr>
          <p:grpSpPr bwMode="auto">
            <a:xfrm>
              <a:off x="2455863" y="2789238"/>
              <a:ext cx="2327275" cy="1312862"/>
              <a:chOff x="1547" y="1757"/>
              <a:chExt cx="1466" cy="827"/>
            </a:xfrm>
          </p:grpSpPr>
          <p:sp>
            <p:nvSpPr>
              <p:cNvPr id="65" name="Freeform 33"/>
              <p:cNvSpPr>
                <a:spLocks/>
              </p:cNvSpPr>
              <p:nvPr/>
            </p:nvSpPr>
            <p:spPr bwMode="auto">
              <a:xfrm>
                <a:off x="1547" y="1757"/>
                <a:ext cx="1466" cy="827"/>
              </a:xfrm>
              <a:custGeom>
                <a:avLst/>
                <a:gdLst>
                  <a:gd name="T0" fmla="*/ 677 w 1466"/>
                  <a:gd name="T1" fmla="*/ 778 h 827"/>
                  <a:gd name="T2" fmla="*/ 681 w 1466"/>
                  <a:gd name="T3" fmla="*/ 729 h 827"/>
                  <a:gd name="T4" fmla="*/ 634 w 1466"/>
                  <a:gd name="T5" fmla="*/ 665 h 827"/>
                  <a:gd name="T6" fmla="*/ 615 w 1466"/>
                  <a:gd name="T7" fmla="*/ 600 h 827"/>
                  <a:gd name="T8" fmla="*/ 666 w 1466"/>
                  <a:gd name="T9" fmla="*/ 518 h 827"/>
                  <a:gd name="T10" fmla="*/ 768 w 1466"/>
                  <a:gd name="T11" fmla="*/ 490 h 827"/>
                  <a:gd name="T12" fmla="*/ 849 w 1466"/>
                  <a:gd name="T13" fmla="*/ 542 h 827"/>
                  <a:gd name="T14" fmla="*/ 867 w 1466"/>
                  <a:gd name="T15" fmla="*/ 629 h 827"/>
                  <a:gd name="T16" fmla="*/ 803 w 1466"/>
                  <a:gd name="T17" fmla="*/ 714 h 827"/>
                  <a:gd name="T18" fmla="*/ 787 w 1466"/>
                  <a:gd name="T19" fmla="*/ 759 h 827"/>
                  <a:gd name="T20" fmla="*/ 826 w 1466"/>
                  <a:gd name="T21" fmla="*/ 800 h 827"/>
                  <a:gd name="T22" fmla="*/ 946 w 1466"/>
                  <a:gd name="T23" fmla="*/ 826 h 827"/>
                  <a:gd name="T24" fmla="*/ 1092 w 1466"/>
                  <a:gd name="T25" fmla="*/ 816 h 827"/>
                  <a:gd name="T26" fmla="*/ 1160 w 1466"/>
                  <a:gd name="T27" fmla="*/ 770 h 827"/>
                  <a:gd name="T28" fmla="*/ 1155 w 1466"/>
                  <a:gd name="T29" fmla="*/ 657 h 827"/>
                  <a:gd name="T30" fmla="*/ 1132 w 1466"/>
                  <a:gd name="T31" fmla="*/ 497 h 827"/>
                  <a:gd name="T32" fmla="*/ 1176 w 1466"/>
                  <a:gd name="T33" fmla="*/ 436 h 827"/>
                  <a:gd name="T34" fmla="*/ 1245 w 1466"/>
                  <a:gd name="T35" fmla="*/ 414 h 827"/>
                  <a:gd name="T36" fmla="*/ 1305 w 1466"/>
                  <a:gd name="T37" fmla="*/ 451 h 827"/>
                  <a:gd name="T38" fmla="*/ 1385 w 1466"/>
                  <a:gd name="T39" fmla="*/ 465 h 827"/>
                  <a:gd name="T40" fmla="*/ 1454 w 1466"/>
                  <a:gd name="T41" fmla="*/ 421 h 827"/>
                  <a:gd name="T42" fmla="*/ 1454 w 1466"/>
                  <a:gd name="T43" fmla="*/ 333 h 827"/>
                  <a:gd name="T44" fmla="*/ 1385 w 1466"/>
                  <a:gd name="T45" fmla="*/ 278 h 827"/>
                  <a:gd name="T46" fmla="*/ 1305 w 1466"/>
                  <a:gd name="T47" fmla="*/ 285 h 827"/>
                  <a:gd name="T48" fmla="*/ 1237 w 1466"/>
                  <a:gd name="T49" fmla="*/ 315 h 827"/>
                  <a:gd name="T50" fmla="*/ 1160 w 1466"/>
                  <a:gd name="T51" fmla="*/ 303 h 827"/>
                  <a:gd name="T52" fmla="*/ 1125 w 1466"/>
                  <a:gd name="T53" fmla="*/ 247 h 827"/>
                  <a:gd name="T54" fmla="*/ 1145 w 1466"/>
                  <a:gd name="T55" fmla="*/ 44 h 827"/>
                  <a:gd name="T56" fmla="*/ 1020 w 1466"/>
                  <a:gd name="T57" fmla="*/ 13 h 827"/>
                  <a:gd name="T58" fmla="*/ 878 w 1466"/>
                  <a:gd name="T59" fmla="*/ 0 h 827"/>
                  <a:gd name="T60" fmla="*/ 836 w 1466"/>
                  <a:gd name="T61" fmla="*/ 45 h 827"/>
                  <a:gd name="T62" fmla="*/ 838 w 1466"/>
                  <a:gd name="T63" fmla="*/ 123 h 827"/>
                  <a:gd name="T64" fmla="*/ 891 w 1466"/>
                  <a:gd name="T65" fmla="*/ 199 h 827"/>
                  <a:gd name="T66" fmla="*/ 883 w 1466"/>
                  <a:gd name="T67" fmla="*/ 282 h 827"/>
                  <a:gd name="T68" fmla="*/ 795 w 1466"/>
                  <a:gd name="T69" fmla="*/ 334 h 827"/>
                  <a:gd name="T70" fmla="*/ 725 w 1466"/>
                  <a:gd name="T71" fmla="*/ 328 h 827"/>
                  <a:gd name="T72" fmla="*/ 669 w 1466"/>
                  <a:gd name="T73" fmla="*/ 281 h 827"/>
                  <a:gd name="T74" fmla="*/ 659 w 1466"/>
                  <a:gd name="T75" fmla="*/ 189 h 827"/>
                  <a:gd name="T76" fmla="*/ 703 w 1466"/>
                  <a:gd name="T77" fmla="*/ 127 h 827"/>
                  <a:gd name="T78" fmla="*/ 703 w 1466"/>
                  <a:gd name="T79" fmla="*/ 71 h 827"/>
                  <a:gd name="T80" fmla="*/ 621 w 1466"/>
                  <a:gd name="T81" fmla="*/ 25 h 827"/>
                  <a:gd name="T82" fmla="*/ 417 w 1466"/>
                  <a:gd name="T83" fmla="*/ 19 h 827"/>
                  <a:gd name="T84" fmla="*/ 349 w 1466"/>
                  <a:gd name="T85" fmla="*/ 135 h 827"/>
                  <a:gd name="T86" fmla="*/ 362 w 1466"/>
                  <a:gd name="T87" fmla="*/ 272 h 827"/>
                  <a:gd name="T88" fmla="*/ 337 w 1466"/>
                  <a:gd name="T89" fmla="*/ 313 h 827"/>
                  <a:gd name="T90" fmla="*/ 275 w 1466"/>
                  <a:gd name="T91" fmla="*/ 334 h 827"/>
                  <a:gd name="T92" fmla="*/ 218 w 1466"/>
                  <a:gd name="T93" fmla="*/ 323 h 827"/>
                  <a:gd name="T94" fmla="*/ 161 w 1466"/>
                  <a:gd name="T95" fmla="*/ 287 h 827"/>
                  <a:gd name="T96" fmla="*/ 65 w 1466"/>
                  <a:gd name="T97" fmla="*/ 293 h 827"/>
                  <a:gd name="T98" fmla="*/ 11 w 1466"/>
                  <a:gd name="T99" fmla="*/ 348 h 827"/>
                  <a:gd name="T100" fmla="*/ 0 w 1466"/>
                  <a:gd name="T101" fmla="*/ 407 h 827"/>
                  <a:gd name="T102" fmla="*/ 17 w 1466"/>
                  <a:gd name="T103" fmla="*/ 455 h 827"/>
                  <a:gd name="T104" fmla="*/ 92 w 1466"/>
                  <a:gd name="T105" fmla="*/ 499 h 827"/>
                  <a:gd name="T106" fmla="*/ 173 w 1466"/>
                  <a:gd name="T107" fmla="*/ 487 h 827"/>
                  <a:gd name="T108" fmla="*/ 229 w 1466"/>
                  <a:gd name="T109" fmla="*/ 460 h 827"/>
                  <a:gd name="T110" fmla="*/ 293 w 1466"/>
                  <a:gd name="T111" fmla="*/ 481 h 827"/>
                  <a:gd name="T112" fmla="*/ 317 w 1466"/>
                  <a:gd name="T113" fmla="*/ 543 h 827"/>
                  <a:gd name="T114" fmla="*/ 309 w 1466"/>
                  <a:gd name="T115" fmla="*/ 743 h 827"/>
                  <a:gd name="T116" fmla="*/ 355 w 1466"/>
                  <a:gd name="T117" fmla="*/ 802 h 827"/>
                  <a:gd name="T118" fmla="*/ 588 w 1466"/>
                  <a:gd name="T119" fmla="*/ 79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6" h="827">
                    <a:moveTo>
                      <a:pt x="633" y="793"/>
                    </a:moveTo>
                    <a:lnTo>
                      <a:pt x="644" y="793"/>
                    </a:lnTo>
                    <a:lnTo>
                      <a:pt x="655" y="790"/>
                    </a:lnTo>
                    <a:lnTo>
                      <a:pt x="663" y="788"/>
                    </a:lnTo>
                    <a:lnTo>
                      <a:pt x="671" y="783"/>
                    </a:lnTo>
                    <a:lnTo>
                      <a:pt x="677" y="778"/>
                    </a:lnTo>
                    <a:lnTo>
                      <a:pt x="681" y="773"/>
                    </a:lnTo>
                    <a:lnTo>
                      <a:pt x="684" y="766"/>
                    </a:lnTo>
                    <a:lnTo>
                      <a:pt x="685" y="758"/>
                    </a:lnTo>
                    <a:lnTo>
                      <a:pt x="685" y="749"/>
                    </a:lnTo>
                    <a:lnTo>
                      <a:pt x="684" y="740"/>
                    </a:lnTo>
                    <a:lnTo>
                      <a:pt x="681" y="729"/>
                    </a:lnTo>
                    <a:lnTo>
                      <a:pt x="677" y="719"/>
                    </a:lnTo>
                    <a:lnTo>
                      <a:pt x="669" y="709"/>
                    </a:lnTo>
                    <a:lnTo>
                      <a:pt x="662" y="696"/>
                    </a:lnTo>
                    <a:lnTo>
                      <a:pt x="652" y="684"/>
                    </a:lnTo>
                    <a:lnTo>
                      <a:pt x="640" y="672"/>
                    </a:lnTo>
                    <a:lnTo>
                      <a:pt x="634" y="665"/>
                    </a:lnTo>
                    <a:lnTo>
                      <a:pt x="630" y="658"/>
                    </a:lnTo>
                    <a:lnTo>
                      <a:pt x="626" y="651"/>
                    </a:lnTo>
                    <a:lnTo>
                      <a:pt x="621" y="644"/>
                    </a:lnTo>
                    <a:lnTo>
                      <a:pt x="617" y="629"/>
                    </a:lnTo>
                    <a:lnTo>
                      <a:pt x="615" y="614"/>
                    </a:lnTo>
                    <a:lnTo>
                      <a:pt x="615" y="600"/>
                    </a:lnTo>
                    <a:lnTo>
                      <a:pt x="620" y="585"/>
                    </a:lnTo>
                    <a:lnTo>
                      <a:pt x="624" y="570"/>
                    </a:lnTo>
                    <a:lnTo>
                      <a:pt x="633" y="555"/>
                    </a:lnTo>
                    <a:lnTo>
                      <a:pt x="642" y="542"/>
                    </a:lnTo>
                    <a:lnTo>
                      <a:pt x="653" y="529"/>
                    </a:lnTo>
                    <a:lnTo>
                      <a:pt x="666" y="518"/>
                    </a:lnTo>
                    <a:lnTo>
                      <a:pt x="681" y="508"/>
                    </a:lnTo>
                    <a:lnTo>
                      <a:pt x="696" y="500"/>
                    </a:lnTo>
                    <a:lnTo>
                      <a:pt x="713" y="494"/>
                    </a:lnTo>
                    <a:lnTo>
                      <a:pt x="731" y="490"/>
                    </a:lnTo>
                    <a:lnTo>
                      <a:pt x="749" y="489"/>
                    </a:lnTo>
                    <a:lnTo>
                      <a:pt x="768" y="490"/>
                    </a:lnTo>
                    <a:lnTo>
                      <a:pt x="785" y="494"/>
                    </a:lnTo>
                    <a:lnTo>
                      <a:pt x="801" y="502"/>
                    </a:lnTo>
                    <a:lnTo>
                      <a:pt x="816" y="509"/>
                    </a:lnTo>
                    <a:lnTo>
                      <a:pt x="829" y="519"/>
                    </a:lnTo>
                    <a:lnTo>
                      <a:pt x="840" y="530"/>
                    </a:lnTo>
                    <a:lnTo>
                      <a:pt x="849" y="542"/>
                    </a:lnTo>
                    <a:lnTo>
                      <a:pt x="859" y="556"/>
                    </a:lnTo>
                    <a:lnTo>
                      <a:pt x="864" y="571"/>
                    </a:lnTo>
                    <a:lnTo>
                      <a:pt x="868" y="586"/>
                    </a:lnTo>
                    <a:lnTo>
                      <a:pt x="870" y="600"/>
                    </a:lnTo>
                    <a:lnTo>
                      <a:pt x="870" y="614"/>
                    </a:lnTo>
                    <a:lnTo>
                      <a:pt x="867" y="629"/>
                    </a:lnTo>
                    <a:lnTo>
                      <a:pt x="862" y="643"/>
                    </a:lnTo>
                    <a:lnTo>
                      <a:pt x="857" y="656"/>
                    </a:lnTo>
                    <a:lnTo>
                      <a:pt x="846" y="666"/>
                    </a:lnTo>
                    <a:lnTo>
                      <a:pt x="827" y="687"/>
                    </a:lnTo>
                    <a:lnTo>
                      <a:pt x="810" y="706"/>
                    </a:lnTo>
                    <a:lnTo>
                      <a:pt x="803" y="714"/>
                    </a:lnTo>
                    <a:lnTo>
                      <a:pt x="797" y="722"/>
                    </a:lnTo>
                    <a:lnTo>
                      <a:pt x="792" y="730"/>
                    </a:lnTo>
                    <a:lnTo>
                      <a:pt x="789" y="737"/>
                    </a:lnTo>
                    <a:lnTo>
                      <a:pt x="787" y="745"/>
                    </a:lnTo>
                    <a:lnTo>
                      <a:pt x="787" y="752"/>
                    </a:lnTo>
                    <a:lnTo>
                      <a:pt x="787" y="759"/>
                    </a:lnTo>
                    <a:lnTo>
                      <a:pt x="788" y="766"/>
                    </a:lnTo>
                    <a:lnTo>
                      <a:pt x="792" y="773"/>
                    </a:lnTo>
                    <a:lnTo>
                      <a:pt x="798" y="779"/>
                    </a:lnTo>
                    <a:lnTo>
                      <a:pt x="804" y="786"/>
                    </a:lnTo>
                    <a:lnTo>
                      <a:pt x="814" y="793"/>
                    </a:lnTo>
                    <a:lnTo>
                      <a:pt x="826" y="800"/>
                    </a:lnTo>
                    <a:lnTo>
                      <a:pt x="840" y="807"/>
                    </a:lnTo>
                    <a:lnTo>
                      <a:pt x="857" y="812"/>
                    </a:lnTo>
                    <a:lnTo>
                      <a:pt x="877" y="816"/>
                    </a:lnTo>
                    <a:lnTo>
                      <a:pt x="899" y="820"/>
                    </a:lnTo>
                    <a:lnTo>
                      <a:pt x="921" y="824"/>
                    </a:lnTo>
                    <a:lnTo>
                      <a:pt x="946" y="826"/>
                    </a:lnTo>
                    <a:lnTo>
                      <a:pt x="971" y="827"/>
                    </a:lnTo>
                    <a:lnTo>
                      <a:pt x="996" y="827"/>
                    </a:lnTo>
                    <a:lnTo>
                      <a:pt x="1020" y="827"/>
                    </a:lnTo>
                    <a:lnTo>
                      <a:pt x="1046" y="824"/>
                    </a:lnTo>
                    <a:lnTo>
                      <a:pt x="1069" y="822"/>
                    </a:lnTo>
                    <a:lnTo>
                      <a:pt x="1092" y="816"/>
                    </a:lnTo>
                    <a:lnTo>
                      <a:pt x="1114" y="811"/>
                    </a:lnTo>
                    <a:lnTo>
                      <a:pt x="1133" y="802"/>
                    </a:lnTo>
                    <a:lnTo>
                      <a:pt x="1149" y="793"/>
                    </a:lnTo>
                    <a:lnTo>
                      <a:pt x="1154" y="786"/>
                    </a:lnTo>
                    <a:lnTo>
                      <a:pt x="1157" y="778"/>
                    </a:lnTo>
                    <a:lnTo>
                      <a:pt x="1160" y="770"/>
                    </a:lnTo>
                    <a:lnTo>
                      <a:pt x="1162" y="761"/>
                    </a:lnTo>
                    <a:lnTo>
                      <a:pt x="1162" y="741"/>
                    </a:lnTo>
                    <a:lnTo>
                      <a:pt x="1162" y="722"/>
                    </a:lnTo>
                    <a:lnTo>
                      <a:pt x="1162" y="700"/>
                    </a:lnTo>
                    <a:lnTo>
                      <a:pt x="1158" y="678"/>
                    </a:lnTo>
                    <a:lnTo>
                      <a:pt x="1155" y="657"/>
                    </a:lnTo>
                    <a:lnTo>
                      <a:pt x="1151" y="634"/>
                    </a:lnTo>
                    <a:lnTo>
                      <a:pt x="1141" y="590"/>
                    </a:lnTo>
                    <a:lnTo>
                      <a:pt x="1133" y="548"/>
                    </a:lnTo>
                    <a:lnTo>
                      <a:pt x="1132" y="530"/>
                    </a:lnTo>
                    <a:lnTo>
                      <a:pt x="1130" y="512"/>
                    </a:lnTo>
                    <a:lnTo>
                      <a:pt x="1132" y="497"/>
                    </a:lnTo>
                    <a:lnTo>
                      <a:pt x="1136" y="485"/>
                    </a:lnTo>
                    <a:lnTo>
                      <a:pt x="1141" y="472"/>
                    </a:lnTo>
                    <a:lnTo>
                      <a:pt x="1148" y="462"/>
                    </a:lnTo>
                    <a:lnTo>
                      <a:pt x="1157" y="453"/>
                    </a:lnTo>
                    <a:lnTo>
                      <a:pt x="1165" y="444"/>
                    </a:lnTo>
                    <a:lnTo>
                      <a:pt x="1176" y="436"/>
                    </a:lnTo>
                    <a:lnTo>
                      <a:pt x="1186" y="429"/>
                    </a:lnTo>
                    <a:lnTo>
                      <a:pt x="1198" y="424"/>
                    </a:lnTo>
                    <a:lnTo>
                      <a:pt x="1210" y="420"/>
                    </a:lnTo>
                    <a:lnTo>
                      <a:pt x="1221" y="416"/>
                    </a:lnTo>
                    <a:lnTo>
                      <a:pt x="1233" y="414"/>
                    </a:lnTo>
                    <a:lnTo>
                      <a:pt x="1245" y="414"/>
                    </a:lnTo>
                    <a:lnTo>
                      <a:pt x="1256" y="417"/>
                    </a:lnTo>
                    <a:lnTo>
                      <a:pt x="1267" y="420"/>
                    </a:lnTo>
                    <a:lnTo>
                      <a:pt x="1277" y="425"/>
                    </a:lnTo>
                    <a:lnTo>
                      <a:pt x="1287" y="432"/>
                    </a:lnTo>
                    <a:lnTo>
                      <a:pt x="1296" y="441"/>
                    </a:lnTo>
                    <a:lnTo>
                      <a:pt x="1305" y="451"/>
                    </a:lnTo>
                    <a:lnTo>
                      <a:pt x="1316" y="458"/>
                    </a:lnTo>
                    <a:lnTo>
                      <a:pt x="1328" y="463"/>
                    </a:lnTo>
                    <a:lnTo>
                      <a:pt x="1342" y="467"/>
                    </a:lnTo>
                    <a:lnTo>
                      <a:pt x="1356" y="467"/>
                    </a:lnTo>
                    <a:lnTo>
                      <a:pt x="1371" y="467"/>
                    </a:lnTo>
                    <a:lnTo>
                      <a:pt x="1385" y="465"/>
                    </a:lnTo>
                    <a:lnTo>
                      <a:pt x="1398" y="460"/>
                    </a:lnTo>
                    <a:lnTo>
                      <a:pt x="1412" y="455"/>
                    </a:lnTo>
                    <a:lnTo>
                      <a:pt x="1425" y="448"/>
                    </a:lnTo>
                    <a:lnTo>
                      <a:pt x="1436" y="440"/>
                    </a:lnTo>
                    <a:lnTo>
                      <a:pt x="1447" y="431"/>
                    </a:lnTo>
                    <a:lnTo>
                      <a:pt x="1454" y="421"/>
                    </a:lnTo>
                    <a:lnTo>
                      <a:pt x="1462" y="409"/>
                    </a:lnTo>
                    <a:lnTo>
                      <a:pt x="1465" y="397"/>
                    </a:lnTo>
                    <a:lnTo>
                      <a:pt x="1466" y="384"/>
                    </a:lnTo>
                    <a:lnTo>
                      <a:pt x="1465" y="365"/>
                    </a:lnTo>
                    <a:lnTo>
                      <a:pt x="1462" y="348"/>
                    </a:lnTo>
                    <a:lnTo>
                      <a:pt x="1454" y="333"/>
                    </a:lnTo>
                    <a:lnTo>
                      <a:pt x="1447" y="319"/>
                    </a:lnTo>
                    <a:lnTo>
                      <a:pt x="1436" y="306"/>
                    </a:lnTo>
                    <a:lnTo>
                      <a:pt x="1425" y="297"/>
                    </a:lnTo>
                    <a:lnTo>
                      <a:pt x="1412" y="289"/>
                    </a:lnTo>
                    <a:lnTo>
                      <a:pt x="1398" y="282"/>
                    </a:lnTo>
                    <a:lnTo>
                      <a:pt x="1385" y="278"/>
                    </a:lnTo>
                    <a:lnTo>
                      <a:pt x="1371" y="274"/>
                    </a:lnTo>
                    <a:lnTo>
                      <a:pt x="1356" y="272"/>
                    </a:lnTo>
                    <a:lnTo>
                      <a:pt x="1342" y="274"/>
                    </a:lnTo>
                    <a:lnTo>
                      <a:pt x="1328" y="275"/>
                    </a:lnTo>
                    <a:lnTo>
                      <a:pt x="1316" y="279"/>
                    </a:lnTo>
                    <a:lnTo>
                      <a:pt x="1305" y="285"/>
                    </a:lnTo>
                    <a:lnTo>
                      <a:pt x="1296" y="293"/>
                    </a:lnTo>
                    <a:lnTo>
                      <a:pt x="1287" y="300"/>
                    </a:lnTo>
                    <a:lnTo>
                      <a:pt x="1275" y="305"/>
                    </a:lnTo>
                    <a:lnTo>
                      <a:pt x="1264" y="311"/>
                    </a:lnTo>
                    <a:lnTo>
                      <a:pt x="1251" y="313"/>
                    </a:lnTo>
                    <a:lnTo>
                      <a:pt x="1237" y="315"/>
                    </a:lnTo>
                    <a:lnTo>
                      <a:pt x="1224" y="316"/>
                    </a:lnTo>
                    <a:lnTo>
                      <a:pt x="1211" y="316"/>
                    </a:lnTo>
                    <a:lnTo>
                      <a:pt x="1198" y="313"/>
                    </a:lnTo>
                    <a:lnTo>
                      <a:pt x="1184" y="311"/>
                    </a:lnTo>
                    <a:lnTo>
                      <a:pt x="1171" y="306"/>
                    </a:lnTo>
                    <a:lnTo>
                      <a:pt x="1160" y="303"/>
                    </a:lnTo>
                    <a:lnTo>
                      <a:pt x="1149" y="296"/>
                    </a:lnTo>
                    <a:lnTo>
                      <a:pt x="1141" y="289"/>
                    </a:lnTo>
                    <a:lnTo>
                      <a:pt x="1133" y="282"/>
                    </a:lnTo>
                    <a:lnTo>
                      <a:pt x="1129" y="272"/>
                    </a:lnTo>
                    <a:lnTo>
                      <a:pt x="1126" y="263"/>
                    </a:lnTo>
                    <a:lnTo>
                      <a:pt x="1125" y="247"/>
                    </a:lnTo>
                    <a:lnTo>
                      <a:pt x="1125" y="219"/>
                    </a:lnTo>
                    <a:lnTo>
                      <a:pt x="1127" y="186"/>
                    </a:lnTo>
                    <a:lnTo>
                      <a:pt x="1130" y="149"/>
                    </a:lnTo>
                    <a:lnTo>
                      <a:pt x="1135" y="112"/>
                    </a:lnTo>
                    <a:lnTo>
                      <a:pt x="1139" y="75"/>
                    </a:lnTo>
                    <a:lnTo>
                      <a:pt x="1145" y="44"/>
                    </a:lnTo>
                    <a:lnTo>
                      <a:pt x="1149" y="19"/>
                    </a:lnTo>
                    <a:lnTo>
                      <a:pt x="1148" y="19"/>
                    </a:lnTo>
                    <a:lnTo>
                      <a:pt x="1146" y="19"/>
                    </a:lnTo>
                    <a:lnTo>
                      <a:pt x="1101" y="18"/>
                    </a:lnTo>
                    <a:lnTo>
                      <a:pt x="1059" y="15"/>
                    </a:lnTo>
                    <a:lnTo>
                      <a:pt x="1020" y="13"/>
                    </a:lnTo>
                    <a:lnTo>
                      <a:pt x="983" y="10"/>
                    </a:lnTo>
                    <a:lnTo>
                      <a:pt x="950" y="6"/>
                    </a:lnTo>
                    <a:lnTo>
                      <a:pt x="923" y="3"/>
                    </a:lnTo>
                    <a:lnTo>
                      <a:pt x="902" y="0"/>
                    </a:lnTo>
                    <a:lnTo>
                      <a:pt x="888" y="0"/>
                    </a:lnTo>
                    <a:lnTo>
                      <a:pt x="878" y="0"/>
                    </a:lnTo>
                    <a:lnTo>
                      <a:pt x="870" y="4"/>
                    </a:lnTo>
                    <a:lnTo>
                      <a:pt x="861" y="10"/>
                    </a:lnTo>
                    <a:lnTo>
                      <a:pt x="854" y="16"/>
                    </a:lnTo>
                    <a:lnTo>
                      <a:pt x="846" y="25"/>
                    </a:lnTo>
                    <a:lnTo>
                      <a:pt x="840" y="34"/>
                    </a:lnTo>
                    <a:lnTo>
                      <a:pt x="836" y="45"/>
                    </a:lnTo>
                    <a:lnTo>
                      <a:pt x="833" y="57"/>
                    </a:lnTo>
                    <a:lnTo>
                      <a:pt x="830" y="69"/>
                    </a:lnTo>
                    <a:lnTo>
                      <a:pt x="829" y="84"/>
                    </a:lnTo>
                    <a:lnTo>
                      <a:pt x="830" y="96"/>
                    </a:lnTo>
                    <a:lnTo>
                      <a:pt x="833" y="109"/>
                    </a:lnTo>
                    <a:lnTo>
                      <a:pt x="838" y="123"/>
                    </a:lnTo>
                    <a:lnTo>
                      <a:pt x="843" y="135"/>
                    </a:lnTo>
                    <a:lnTo>
                      <a:pt x="851" y="147"/>
                    </a:lnTo>
                    <a:lnTo>
                      <a:pt x="862" y="158"/>
                    </a:lnTo>
                    <a:lnTo>
                      <a:pt x="875" y="170"/>
                    </a:lnTo>
                    <a:lnTo>
                      <a:pt x="883" y="184"/>
                    </a:lnTo>
                    <a:lnTo>
                      <a:pt x="891" y="199"/>
                    </a:lnTo>
                    <a:lnTo>
                      <a:pt x="894" y="213"/>
                    </a:lnTo>
                    <a:lnTo>
                      <a:pt x="897" y="228"/>
                    </a:lnTo>
                    <a:lnTo>
                      <a:pt x="896" y="242"/>
                    </a:lnTo>
                    <a:lnTo>
                      <a:pt x="894" y="256"/>
                    </a:lnTo>
                    <a:lnTo>
                      <a:pt x="889" y="270"/>
                    </a:lnTo>
                    <a:lnTo>
                      <a:pt x="883" y="282"/>
                    </a:lnTo>
                    <a:lnTo>
                      <a:pt x="873" y="294"/>
                    </a:lnTo>
                    <a:lnTo>
                      <a:pt x="861" y="305"/>
                    </a:lnTo>
                    <a:lnTo>
                      <a:pt x="848" y="315"/>
                    </a:lnTo>
                    <a:lnTo>
                      <a:pt x="833" y="323"/>
                    </a:lnTo>
                    <a:lnTo>
                      <a:pt x="816" y="330"/>
                    </a:lnTo>
                    <a:lnTo>
                      <a:pt x="795" y="334"/>
                    </a:lnTo>
                    <a:lnTo>
                      <a:pt x="775" y="336"/>
                    </a:lnTo>
                    <a:lnTo>
                      <a:pt x="763" y="336"/>
                    </a:lnTo>
                    <a:lnTo>
                      <a:pt x="752" y="336"/>
                    </a:lnTo>
                    <a:lnTo>
                      <a:pt x="744" y="334"/>
                    </a:lnTo>
                    <a:lnTo>
                      <a:pt x="733" y="331"/>
                    </a:lnTo>
                    <a:lnTo>
                      <a:pt x="725" y="328"/>
                    </a:lnTo>
                    <a:lnTo>
                      <a:pt x="717" y="326"/>
                    </a:lnTo>
                    <a:lnTo>
                      <a:pt x="709" y="321"/>
                    </a:lnTo>
                    <a:lnTo>
                      <a:pt x="701" y="316"/>
                    </a:lnTo>
                    <a:lnTo>
                      <a:pt x="688" y="306"/>
                    </a:lnTo>
                    <a:lnTo>
                      <a:pt x="678" y="294"/>
                    </a:lnTo>
                    <a:lnTo>
                      <a:pt x="669" y="281"/>
                    </a:lnTo>
                    <a:lnTo>
                      <a:pt x="662" y="266"/>
                    </a:lnTo>
                    <a:lnTo>
                      <a:pt x="658" y="251"/>
                    </a:lnTo>
                    <a:lnTo>
                      <a:pt x="655" y="236"/>
                    </a:lnTo>
                    <a:lnTo>
                      <a:pt x="653" y="219"/>
                    </a:lnTo>
                    <a:lnTo>
                      <a:pt x="655" y="204"/>
                    </a:lnTo>
                    <a:lnTo>
                      <a:pt x="659" y="189"/>
                    </a:lnTo>
                    <a:lnTo>
                      <a:pt x="665" y="176"/>
                    </a:lnTo>
                    <a:lnTo>
                      <a:pt x="672" y="164"/>
                    </a:lnTo>
                    <a:lnTo>
                      <a:pt x="681" y="152"/>
                    </a:lnTo>
                    <a:lnTo>
                      <a:pt x="690" y="145"/>
                    </a:lnTo>
                    <a:lnTo>
                      <a:pt x="697" y="136"/>
                    </a:lnTo>
                    <a:lnTo>
                      <a:pt x="703" y="127"/>
                    </a:lnTo>
                    <a:lnTo>
                      <a:pt x="707" y="118"/>
                    </a:lnTo>
                    <a:lnTo>
                      <a:pt x="710" y="108"/>
                    </a:lnTo>
                    <a:lnTo>
                      <a:pt x="712" y="98"/>
                    </a:lnTo>
                    <a:lnTo>
                      <a:pt x="710" y="88"/>
                    </a:lnTo>
                    <a:lnTo>
                      <a:pt x="707" y="81"/>
                    </a:lnTo>
                    <a:lnTo>
                      <a:pt x="703" y="71"/>
                    </a:lnTo>
                    <a:lnTo>
                      <a:pt x="696" y="62"/>
                    </a:lnTo>
                    <a:lnTo>
                      <a:pt x="687" y="53"/>
                    </a:lnTo>
                    <a:lnTo>
                      <a:pt x="674" y="45"/>
                    </a:lnTo>
                    <a:lnTo>
                      <a:pt x="659" y="37"/>
                    </a:lnTo>
                    <a:lnTo>
                      <a:pt x="642" y="30"/>
                    </a:lnTo>
                    <a:lnTo>
                      <a:pt x="621" y="25"/>
                    </a:lnTo>
                    <a:lnTo>
                      <a:pt x="598" y="19"/>
                    </a:lnTo>
                    <a:lnTo>
                      <a:pt x="572" y="16"/>
                    </a:lnTo>
                    <a:lnTo>
                      <a:pt x="540" y="15"/>
                    </a:lnTo>
                    <a:lnTo>
                      <a:pt x="501" y="15"/>
                    </a:lnTo>
                    <a:lnTo>
                      <a:pt x="460" y="16"/>
                    </a:lnTo>
                    <a:lnTo>
                      <a:pt x="417" y="19"/>
                    </a:lnTo>
                    <a:lnTo>
                      <a:pt x="378" y="23"/>
                    </a:lnTo>
                    <a:lnTo>
                      <a:pt x="344" y="27"/>
                    </a:lnTo>
                    <a:lnTo>
                      <a:pt x="318" y="32"/>
                    </a:lnTo>
                    <a:lnTo>
                      <a:pt x="327" y="59"/>
                    </a:lnTo>
                    <a:lnTo>
                      <a:pt x="339" y="94"/>
                    </a:lnTo>
                    <a:lnTo>
                      <a:pt x="349" y="135"/>
                    </a:lnTo>
                    <a:lnTo>
                      <a:pt x="357" y="177"/>
                    </a:lnTo>
                    <a:lnTo>
                      <a:pt x="360" y="198"/>
                    </a:lnTo>
                    <a:lnTo>
                      <a:pt x="363" y="218"/>
                    </a:lnTo>
                    <a:lnTo>
                      <a:pt x="365" y="238"/>
                    </a:lnTo>
                    <a:lnTo>
                      <a:pt x="365" y="256"/>
                    </a:lnTo>
                    <a:lnTo>
                      <a:pt x="362" y="272"/>
                    </a:lnTo>
                    <a:lnTo>
                      <a:pt x="359" y="287"/>
                    </a:lnTo>
                    <a:lnTo>
                      <a:pt x="356" y="293"/>
                    </a:lnTo>
                    <a:lnTo>
                      <a:pt x="353" y="299"/>
                    </a:lnTo>
                    <a:lnTo>
                      <a:pt x="350" y="303"/>
                    </a:lnTo>
                    <a:lnTo>
                      <a:pt x="346" y="306"/>
                    </a:lnTo>
                    <a:lnTo>
                      <a:pt x="337" y="313"/>
                    </a:lnTo>
                    <a:lnTo>
                      <a:pt x="327" y="319"/>
                    </a:lnTo>
                    <a:lnTo>
                      <a:pt x="318" y="324"/>
                    </a:lnTo>
                    <a:lnTo>
                      <a:pt x="307" y="328"/>
                    </a:lnTo>
                    <a:lnTo>
                      <a:pt x="298" y="331"/>
                    </a:lnTo>
                    <a:lnTo>
                      <a:pt x="287" y="333"/>
                    </a:lnTo>
                    <a:lnTo>
                      <a:pt x="275" y="334"/>
                    </a:lnTo>
                    <a:lnTo>
                      <a:pt x="265" y="334"/>
                    </a:lnTo>
                    <a:lnTo>
                      <a:pt x="255" y="333"/>
                    </a:lnTo>
                    <a:lnTo>
                      <a:pt x="246" y="331"/>
                    </a:lnTo>
                    <a:lnTo>
                      <a:pt x="236" y="330"/>
                    </a:lnTo>
                    <a:lnTo>
                      <a:pt x="227" y="327"/>
                    </a:lnTo>
                    <a:lnTo>
                      <a:pt x="218" y="323"/>
                    </a:lnTo>
                    <a:lnTo>
                      <a:pt x="210" y="318"/>
                    </a:lnTo>
                    <a:lnTo>
                      <a:pt x="202" y="313"/>
                    </a:lnTo>
                    <a:lnTo>
                      <a:pt x="196" y="306"/>
                    </a:lnTo>
                    <a:lnTo>
                      <a:pt x="186" y="299"/>
                    </a:lnTo>
                    <a:lnTo>
                      <a:pt x="175" y="291"/>
                    </a:lnTo>
                    <a:lnTo>
                      <a:pt x="161" y="287"/>
                    </a:lnTo>
                    <a:lnTo>
                      <a:pt x="145" y="284"/>
                    </a:lnTo>
                    <a:lnTo>
                      <a:pt x="130" y="282"/>
                    </a:lnTo>
                    <a:lnTo>
                      <a:pt x="113" y="282"/>
                    </a:lnTo>
                    <a:lnTo>
                      <a:pt x="97" y="284"/>
                    </a:lnTo>
                    <a:lnTo>
                      <a:pt x="81" y="287"/>
                    </a:lnTo>
                    <a:lnTo>
                      <a:pt x="65" y="293"/>
                    </a:lnTo>
                    <a:lnTo>
                      <a:pt x="50" y="301"/>
                    </a:lnTo>
                    <a:lnTo>
                      <a:pt x="35" y="312"/>
                    </a:lnTo>
                    <a:lnTo>
                      <a:pt x="24" y="324"/>
                    </a:lnTo>
                    <a:lnTo>
                      <a:pt x="19" y="331"/>
                    </a:lnTo>
                    <a:lnTo>
                      <a:pt x="14" y="339"/>
                    </a:lnTo>
                    <a:lnTo>
                      <a:pt x="11" y="348"/>
                    </a:lnTo>
                    <a:lnTo>
                      <a:pt x="6" y="355"/>
                    </a:lnTo>
                    <a:lnTo>
                      <a:pt x="3" y="365"/>
                    </a:lnTo>
                    <a:lnTo>
                      <a:pt x="1" y="376"/>
                    </a:lnTo>
                    <a:lnTo>
                      <a:pt x="0" y="387"/>
                    </a:lnTo>
                    <a:lnTo>
                      <a:pt x="0" y="398"/>
                    </a:lnTo>
                    <a:lnTo>
                      <a:pt x="0" y="407"/>
                    </a:lnTo>
                    <a:lnTo>
                      <a:pt x="1" y="417"/>
                    </a:lnTo>
                    <a:lnTo>
                      <a:pt x="3" y="425"/>
                    </a:lnTo>
                    <a:lnTo>
                      <a:pt x="6" y="433"/>
                    </a:lnTo>
                    <a:lnTo>
                      <a:pt x="9" y="441"/>
                    </a:lnTo>
                    <a:lnTo>
                      <a:pt x="14" y="448"/>
                    </a:lnTo>
                    <a:lnTo>
                      <a:pt x="17" y="455"/>
                    </a:lnTo>
                    <a:lnTo>
                      <a:pt x="24" y="462"/>
                    </a:lnTo>
                    <a:lnTo>
                      <a:pt x="34" y="472"/>
                    </a:lnTo>
                    <a:lnTo>
                      <a:pt x="47" y="482"/>
                    </a:lnTo>
                    <a:lnTo>
                      <a:pt x="62" y="489"/>
                    </a:lnTo>
                    <a:lnTo>
                      <a:pt x="76" y="494"/>
                    </a:lnTo>
                    <a:lnTo>
                      <a:pt x="92" y="499"/>
                    </a:lnTo>
                    <a:lnTo>
                      <a:pt x="107" y="502"/>
                    </a:lnTo>
                    <a:lnTo>
                      <a:pt x="123" y="502"/>
                    </a:lnTo>
                    <a:lnTo>
                      <a:pt x="138" y="500"/>
                    </a:lnTo>
                    <a:lnTo>
                      <a:pt x="151" y="497"/>
                    </a:lnTo>
                    <a:lnTo>
                      <a:pt x="162" y="493"/>
                    </a:lnTo>
                    <a:lnTo>
                      <a:pt x="173" y="487"/>
                    </a:lnTo>
                    <a:lnTo>
                      <a:pt x="180" y="480"/>
                    </a:lnTo>
                    <a:lnTo>
                      <a:pt x="188" y="472"/>
                    </a:lnTo>
                    <a:lnTo>
                      <a:pt x="196" y="467"/>
                    </a:lnTo>
                    <a:lnTo>
                      <a:pt x="207" y="463"/>
                    </a:lnTo>
                    <a:lnTo>
                      <a:pt x="217" y="460"/>
                    </a:lnTo>
                    <a:lnTo>
                      <a:pt x="229" y="460"/>
                    </a:lnTo>
                    <a:lnTo>
                      <a:pt x="240" y="460"/>
                    </a:lnTo>
                    <a:lnTo>
                      <a:pt x="250" y="463"/>
                    </a:lnTo>
                    <a:lnTo>
                      <a:pt x="262" y="466"/>
                    </a:lnTo>
                    <a:lnTo>
                      <a:pt x="274" y="470"/>
                    </a:lnTo>
                    <a:lnTo>
                      <a:pt x="285" y="475"/>
                    </a:lnTo>
                    <a:lnTo>
                      <a:pt x="293" y="481"/>
                    </a:lnTo>
                    <a:lnTo>
                      <a:pt x="302" y="488"/>
                    </a:lnTo>
                    <a:lnTo>
                      <a:pt x="307" y="496"/>
                    </a:lnTo>
                    <a:lnTo>
                      <a:pt x="314" y="504"/>
                    </a:lnTo>
                    <a:lnTo>
                      <a:pt x="317" y="512"/>
                    </a:lnTo>
                    <a:lnTo>
                      <a:pt x="318" y="521"/>
                    </a:lnTo>
                    <a:lnTo>
                      <a:pt x="317" y="543"/>
                    </a:lnTo>
                    <a:lnTo>
                      <a:pt x="314" y="573"/>
                    </a:lnTo>
                    <a:lnTo>
                      <a:pt x="310" y="608"/>
                    </a:lnTo>
                    <a:lnTo>
                      <a:pt x="309" y="644"/>
                    </a:lnTo>
                    <a:lnTo>
                      <a:pt x="307" y="684"/>
                    </a:lnTo>
                    <a:lnTo>
                      <a:pt x="307" y="724"/>
                    </a:lnTo>
                    <a:lnTo>
                      <a:pt x="309" y="743"/>
                    </a:lnTo>
                    <a:lnTo>
                      <a:pt x="310" y="761"/>
                    </a:lnTo>
                    <a:lnTo>
                      <a:pt x="314" y="778"/>
                    </a:lnTo>
                    <a:lnTo>
                      <a:pt x="318" y="793"/>
                    </a:lnTo>
                    <a:lnTo>
                      <a:pt x="327" y="797"/>
                    </a:lnTo>
                    <a:lnTo>
                      <a:pt x="340" y="800"/>
                    </a:lnTo>
                    <a:lnTo>
                      <a:pt x="355" y="802"/>
                    </a:lnTo>
                    <a:lnTo>
                      <a:pt x="369" y="804"/>
                    </a:lnTo>
                    <a:lnTo>
                      <a:pt x="407" y="804"/>
                    </a:lnTo>
                    <a:lnTo>
                      <a:pt x="448" y="802"/>
                    </a:lnTo>
                    <a:lnTo>
                      <a:pt x="494" y="800"/>
                    </a:lnTo>
                    <a:lnTo>
                      <a:pt x="540" y="797"/>
                    </a:lnTo>
                    <a:lnTo>
                      <a:pt x="588" y="794"/>
                    </a:lnTo>
                    <a:lnTo>
                      <a:pt x="633" y="793"/>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z="2400">
                  <a:solidFill>
                    <a:srgbClr val="000000"/>
                  </a:solidFill>
                </a:endParaRPr>
              </a:p>
            </p:txBody>
          </p:sp>
          <p:sp>
            <p:nvSpPr>
              <p:cNvPr id="66" name="Freeform 34"/>
              <p:cNvSpPr>
                <a:spLocks/>
              </p:cNvSpPr>
              <p:nvPr/>
            </p:nvSpPr>
            <p:spPr bwMode="auto">
              <a:xfrm>
                <a:off x="1547" y="1757"/>
                <a:ext cx="1466" cy="827"/>
              </a:xfrm>
              <a:custGeom>
                <a:avLst/>
                <a:gdLst>
                  <a:gd name="T0" fmla="*/ 677 w 1466"/>
                  <a:gd name="T1" fmla="*/ 778 h 827"/>
                  <a:gd name="T2" fmla="*/ 681 w 1466"/>
                  <a:gd name="T3" fmla="*/ 729 h 827"/>
                  <a:gd name="T4" fmla="*/ 634 w 1466"/>
                  <a:gd name="T5" fmla="*/ 665 h 827"/>
                  <a:gd name="T6" fmla="*/ 615 w 1466"/>
                  <a:gd name="T7" fmla="*/ 600 h 827"/>
                  <a:gd name="T8" fmla="*/ 666 w 1466"/>
                  <a:gd name="T9" fmla="*/ 518 h 827"/>
                  <a:gd name="T10" fmla="*/ 768 w 1466"/>
                  <a:gd name="T11" fmla="*/ 490 h 827"/>
                  <a:gd name="T12" fmla="*/ 849 w 1466"/>
                  <a:gd name="T13" fmla="*/ 542 h 827"/>
                  <a:gd name="T14" fmla="*/ 867 w 1466"/>
                  <a:gd name="T15" fmla="*/ 629 h 827"/>
                  <a:gd name="T16" fmla="*/ 803 w 1466"/>
                  <a:gd name="T17" fmla="*/ 714 h 827"/>
                  <a:gd name="T18" fmla="*/ 787 w 1466"/>
                  <a:gd name="T19" fmla="*/ 759 h 827"/>
                  <a:gd name="T20" fmla="*/ 826 w 1466"/>
                  <a:gd name="T21" fmla="*/ 800 h 827"/>
                  <a:gd name="T22" fmla="*/ 946 w 1466"/>
                  <a:gd name="T23" fmla="*/ 826 h 827"/>
                  <a:gd name="T24" fmla="*/ 1092 w 1466"/>
                  <a:gd name="T25" fmla="*/ 816 h 827"/>
                  <a:gd name="T26" fmla="*/ 1160 w 1466"/>
                  <a:gd name="T27" fmla="*/ 770 h 827"/>
                  <a:gd name="T28" fmla="*/ 1155 w 1466"/>
                  <a:gd name="T29" fmla="*/ 657 h 827"/>
                  <a:gd name="T30" fmla="*/ 1132 w 1466"/>
                  <a:gd name="T31" fmla="*/ 497 h 827"/>
                  <a:gd name="T32" fmla="*/ 1176 w 1466"/>
                  <a:gd name="T33" fmla="*/ 436 h 827"/>
                  <a:gd name="T34" fmla="*/ 1245 w 1466"/>
                  <a:gd name="T35" fmla="*/ 414 h 827"/>
                  <a:gd name="T36" fmla="*/ 1305 w 1466"/>
                  <a:gd name="T37" fmla="*/ 451 h 827"/>
                  <a:gd name="T38" fmla="*/ 1385 w 1466"/>
                  <a:gd name="T39" fmla="*/ 465 h 827"/>
                  <a:gd name="T40" fmla="*/ 1454 w 1466"/>
                  <a:gd name="T41" fmla="*/ 421 h 827"/>
                  <a:gd name="T42" fmla="*/ 1454 w 1466"/>
                  <a:gd name="T43" fmla="*/ 333 h 827"/>
                  <a:gd name="T44" fmla="*/ 1385 w 1466"/>
                  <a:gd name="T45" fmla="*/ 278 h 827"/>
                  <a:gd name="T46" fmla="*/ 1305 w 1466"/>
                  <a:gd name="T47" fmla="*/ 285 h 827"/>
                  <a:gd name="T48" fmla="*/ 1237 w 1466"/>
                  <a:gd name="T49" fmla="*/ 315 h 827"/>
                  <a:gd name="T50" fmla="*/ 1160 w 1466"/>
                  <a:gd name="T51" fmla="*/ 303 h 827"/>
                  <a:gd name="T52" fmla="*/ 1125 w 1466"/>
                  <a:gd name="T53" fmla="*/ 247 h 827"/>
                  <a:gd name="T54" fmla="*/ 1145 w 1466"/>
                  <a:gd name="T55" fmla="*/ 44 h 827"/>
                  <a:gd name="T56" fmla="*/ 1020 w 1466"/>
                  <a:gd name="T57" fmla="*/ 13 h 827"/>
                  <a:gd name="T58" fmla="*/ 878 w 1466"/>
                  <a:gd name="T59" fmla="*/ 0 h 827"/>
                  <a:gd name="T60" fmla="*/ 836 w 1466"/>
                  <a:gd name="T61" fmla="*/ 45 h 827"/>
                  <a:gd name="T62" fmla="*/ 838 w 1466"/>
                  <a:gd name="T63" fmla="*/ 123 h 827"/>
                  <a:gd name="T64" fmla="*/ 891 w 1466"/>
                  <a:gd name="T65" fmla="*/ 199 h 827"/>
                  <a:gd name="T66" fmla="*/ 883 w 1466"/>
                  <a:gd name="T67" fmla="*/ 282 h 827"/>
                  <a:gd name="T68" fmla="*/ 795 w 1466"/>
                  <a:gd name="T69" fmla="*/ 334 h 827"/>
                  <a:gd name="T70" fmla="*/ 725 w 1466"/>
                  <a:gd name="T71" fmla="*/ 328 h 827"/>
                  <a:gd name="T72" fmla="*/ 669 w 1466"/>
                  <a:gd name="T73" fmla="*/ 281 h 827"/>
                  <a:gd name="T74" fmla="*/ 659 w 1466"/>
                  <a:gd name="T75" fmla="*/ 189 h 827"/>
                  <a:gd name="T76" fmla="*/ 703 w 1466"/>
                  <a:gd name="T77" fmla="*/ 127 h 827"/>
                  <a:gd name="T78" fmla="*/ 703 w 1466"/>
                  <a:gd name="T79" fmla="*/ 71 h 827"/>
                  <a:gd name="T80" fmla="*/ 621 w 1466"/>
                  <a:gd name="T81" fmla="*/ 25 h 827"/>
                  <a:gd name="T82" fmla="*/ 417 w 1466"/>
                  <a:gd name="T83" fmla="*/ 19 h 827"/>
                  <a:gd name="T84" fmla="*/ 349 w 1466"/>
                  <a:gd name="T85" fmla="*/ 135 h 827"/>
                  <a:gd name="T86" fmla="*/ 362 w 1466"/>
                  <a:gd name="T87" fmla="*/ 272 h 827"/>
                  <a:gd name="T88" fmla="*/ 337 w 1466"/>
                  <a:gd name="T89" fmla="*/ 313 h 827"/>
                  <a:gd name="T90" fmla="*/ 275 w 1466"/>
                  <a:gd name="T91" fmla="*/ 334 h 827"/>
                  <a:gd name="T92" fmla="*/ 218 w 1466"/>
                  <a:gd name="T93" fmla="*/ 323 h 827"/>
                  <a:gd name="T94" fmla="*/ 161 w 1466"/>
                  <a:gd name="T95" fmla="*/ 287 h 827"/>
                  <a:gd name="T96" fmla="*/ 65 w 1466"/>
                  <a:gd name="T97" fmla="*/ 293 h 827"/>
                  <a:gd name="T98" fmla="*/ 11 w 1466"/>
                  <a:gd name="T99" fmla="*/ 348 h 827"/>
                  <a:gd name="T100" fmla="*/ 0 w 1466"/>
                  <a:gd name="T101" fmla="*/ 407 h 827"/>
                  <a:gd name="T102" fmla="*/ 17 w 1466"/>
                  <a:gd name="T103" fmla="*/ 455 h 827"/>
                  <a:gd name="T104" fmla="*/ 92 w 1466"/>
                  <a:gd name="T105" fmla="*/ 499 h 827"/>
                  <a:gd name="T106" fmla="*/ 173 w 1466"/>
                  <a:gd name="T107" fmla="*/ 487 h 827"/>
                  <a:gd name="T108" fmla="*/ 229 w 1466"/>
                  <a:gd name="T109" fmla="*/ 460 h 827"/>
                  <a:gd name="T110" fmla="*/ 293 w 1466"/>
                  <a:gd name="T111" fmla="*/ 481 h 827"/>
                  <a:gd name="T112" fmla="*/ 317 w 1466"/>
                  <a:gd name="T113" fmla="*/ 543 h 827"/>
                  <a:gd name="T114" fmla="*/ 309 w 1466"/>
                  <a:gd name="T115" fmla="*/ 743 h 827"/>
                  <a:gd name="T116" fmla="*/ 355 w 1466"/>
                  <a:gd name="T117" fmla="*/ 802 h 827"/>
                  <a:gd name="T118" fmla="*/ 588 w 1466"/>
                  <a:gd name="T119" fmla="*/ 79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6" h="827">
                    <a:moveTo>
                      <a:pt x="633" y="793"/>
                    </a:moveTo>
                    <a:lnTo>
                      <a:pt x="644" y="793"/>
                    </a:lnTo>
                    <a:lnTo>
                      <a:pt x="655" y="790"/>
                    </a:lnTo>
                    <a:lnTo>
                      <a:pt x="663" y="788"/>
                    </a:lnTo>
                    <a:lnTo>
                      <a:pt x="671" y="783"/>
                    </a:lnTo>
                    <a:lnTo>
                      <a:pt x="677" y="778"/>
                    </a:lnTo>
                    <a:lnTo>
                      <a:pt x="681" y="773"/>
                    </a:lnTo>
                    <a:lnTo>
                      <a:pt x="684" y="766"/>
                    </a:lnTo>
                    <a:lnTo>
                      <a:pt x="685" y="758"/>
                    </a:lnTo>
                    <a:lnTo>
                      <a:pt x="685" y="749"/>
                    </a:lnTo>
                    <a:lnTo>
                      <a:pt x="684" y="740"/>
                    </a:lnTo>
                    <a:lnTo>
                      <a:pt x="681" y="729"/>
                    </a:lnTo>
                    <a:lnTo>
                      <a:pt x="677" y="719"/>
                    </a:lnTo>
                    <a:lnTo>
                      <a:pt x="669" y="709"/>
                    </a:lnTo>
                    <a:lnTo>
                      <a:pt x="662" y="696"/>
                    </a:lnTo>
                    <a:lnTo>
                      <a:pt x="652" y="684"/>
                    </a:lnTo>
                    <a:lnTo>
                      <a:pt x="640" y="672"/>
                    </a:lnTo>
                    <a:lnTo>
                      <a:pt x="634" y="665"/>
                    </a:lnTo>
                    <a:lnTo>
                      <a:pt x="630" y="658"/>
                    </a:lnTo>
                    <a:lnTo>
                      <a:pt x="626" y="651"/>
                    </a:lnTo>
                    <a:lnTo>
                      <a:pt x="621" y="644"/>
                    </a:lnTo>
                    <a:lnTo>
                      <a:pt x="617" y="629"/>
                    </a:lnTo>
                    <a:lnTo>
                      <a:pt x="615" y="614"/>
                    </a:lnTo>
                    <a:lnTo>
                      <a:pt x="615" y="600"/>
                    </a:lnTo>
                    <a:lnTo>
                      <a:pt x="620" y="585"/>
                    </a:lnTo>
                    <a:lnTo>
                      <a:pt x="624" y="570"/>
                    </a:lnTo>
                    <a:lnTo>
                      <a:pt x="633" y="555"/>
                    </a:lnTo>
                    <a:lnTo>
                      <a:pt x="642" y="542"/>
                    </a:lnTo>
                    <a:lnTo>
                      <a:pt x="653" y="529"/>
                    </a:lnTo>
                    <a:lnTo>
                      <a:pt x="666" y="518"/>
                    </a:lnTo>
                    <a:lnTo>
                      <a:pt x="681" y="508"/>
                    </a:lnTo>
                    <a:lnTo>
                      <a:pt x="696" y="500"/>
                    </a:lnTo>
                    <a:lnTo>
                      <a:pt x="713" y="494"/>
                    </a:lnTo>
                    <a:lnTo>
                      <a:pt x="731" y="490"/>
                    </a:lnTo>
                    <a:lnTo>
                      <a:pt x="749" y="489"/>
                    </a:lnTo>
                    <a:lnTo>
                      <a:pt x="768" y="490"/>
                    </a:lnTo>
                    <a:lnTo>
                      <a:pt x="785" y="494"/>
                    </a:lnTo>
                    <a:lnTo>
                      <a:pt x="801" y="502"/>
                    </a:lnTo>
                    <a:lnTo>
                      <a:pt x="816" y="509"/>
                    </a:lnTo>
                    <a:lnTo>
                      <a:pt x="829" y="519"/>
                    </a:lnTo>
                    <a:lnTo>
                      <a:pt x="840" y="530"/>
                    </a:lnTo>
                    <a:lnTo>
                      <a:pt x="849" y="542"/>
                    </a:lnTo>
                    <a:lnTo>
                      <a:pt x="859" y="556"/>
                    </a:lnTo>
                    <a:lnTo>
                      <a:pt x="864" y="571"/>
                    </a:lnTo>
                    <a:lnTo>
                      <a:pt x="868" y="586"/>
                    </a:lnTo>
                    <a:lnTo>
                      <a:pt x="870" y="600"/>
                    </a:lnTo>
                    <a:lnTo>
                      <a:pt x="870" y="614"/>
                    </a:lnTo>
                    <a:lnTo>
                      <a:pt x="867" y="629"/>
                    </a:lnTo>
                    <a:lnTo>
                      <a:pt x="862" y="643"/>
                    </a:lnTo>
                    <a:lnTo>
                      <a:pt x="857" y="656"/>
                    </a:lnTo>
                    <a:lnTo>
                      <a:pt x="846" y="666"/>
                    </a:lnTo>
                    <a:lnTo>
                      <a:pt x="827" y="687"/>
                    </a:lnTo>
                    <a:lnTo>
                      <a:pt x="810" y="706"/>
                    </a:lnTo>
                    <a:lnTo>
                      <a:pt x="803" y="714"/>
                    </a:lnTo>
                    <a:lnTo>
                      <a:pt x="797" y="722"/>
                    </a:lnTo>
                    <a:lnTo>
                      <a:pt x="792" y="730"/>
                    </a:lnTo>
                    <a:lnTo>
                      <a:pt x="789" y="737"/>
                    </a:lnTo>
                    <a:lnTo>
                      <a:pt x="787" y="745"/>
                    </a:lnTo>
                    <a:lnTo>
                      <a:pt x="787" y="752"/>
                    </a:lnTo>
                    <a:lnTo>
                      <a:pt x="787" y="759"/>
                    </a:lnTo>
                    <a:lnTo>
                      <a:pt x="788" y="766"/>
                    </a:lnTo>
                    <a:lnTo>
                      <a:pt x="792" y="773"/>
                    </a:lnTo>
                    <a:lnTo>
                      <a:pt x="798" y="779"/>
                    </a:lnTo>
                    <a:lnTo>
                      <a:pt x="804" y="786"/>
                    </a:lnTo>
                    <a:lnTo>
                      <a:pt x="814" y="793"/>
                    </a:lnTo>
                    <a:lnTo>
                      <a:pt x="826" y="800"/>
                    </a:lnTo>
                    <a:lnTo>
                      <a:pt x="840" y="807"/>
                    </a:lnTo>
                    <a:lnTo>
                      <a:pt x="857" y="812"/>
                    </a:lnTo>
                    <a:lnTo>
                      <a:pt x="877" y="816"/>
                    </a:lnTo>
                    <a:lnTo>
                      <a:pt x="899" y="820"/>
                    </a:lnTo>
                    <a:lnTo>
                      <a:pt x="921" y="824"/>
                    </a:lnTo>
                    <a:lnTo>
                      <a:pt x="946" y="826"/>
                    </a:lnTo>
                    <a:lnTo>
                      <a:pt x="971" y="827"/>
                    </a:lnTo>
                    <a:lnTo>
                      <a:pt x="996" y="827"/>
                    </a:lnTo>
                    <a:lnTo>
                      <a:pt x="1020" y="827"/>
                    </a:lnTo>
                    <a:lnTo>
                      <a:pt x="1046" y="824"/>
                    </a:lnTo>
                    <a:lnTo>
                      <a:pt x="1069" y="822"/>
                    </a:lnTo>
                    <a:lnTo>
                      <a:pt x="1092" y="816"/>
                    </a:lnTo>
                    <a:lnTo>
                      <a:pt x="1114" y="811"/>
                    </a:lnTo>
                    <a:lnTo>
                      <a:pt x="1133" y="802"/>
                    </a:lnTo>
                    <a:lnTo>
                      <a:pt x="1149" y="793"/>
                    </a:lnTo>
                    <a:lnTo>
                      <a:pt x="1154" y="786"/>
                    </a:lnTo>
                    <a:lnTo>
                      <a:pt x="1157" y="778"/>
                    </a:lnTo>
                    <a:lnTo>
                      <a:pt x="1160" y="770"/>
                    </a:lnTo>
                    <a:lnTo>
                      <a:pt x="1162" y="761"/>
                    </a:lnTo>
                    <a:lnTo>
                      <a:pt x="1162" y="741"/>
                    </a:lnTo>
                    <a:lnTo>
                      <a:pt x="1162" y="722"/>
                    </a:lnTo>
                    <a:lnTo>
                      <a:pt x="1162" y="700"/>
                    </a:lnTo>
                    <a:lnTo>
                      <a:pt x="1158" y="678"/>
                    </a:lnTo>
                    <a:lnTo>
                      <a:pt x="1155" y="657"/>
                    </a:lnTo>
                    <a:lnTo>
                      <a:pt x="1151" y="634"/>
                    </a:lnTo>
                    <a:lnTo>
                      <a:pt x="1141" y="590"/>
                    </a:lnTo>
                    <a:lnTo>
                      <a:pt x="1133" y="548"/>
                    </a:lnTo>
                    <a:lnTo>
                      <a:pt x="1132" y="530"/>
                    </a:lnTo>
                    <a:lnTo>
                      <a:pt x="1130" y="512"/>
                    </a:lnTo>
                    <a:lnTo>
                      <a:pt x="1132" y="497"/>
                    </a:lnTo>
                    <a:lnTo>
                      <a:pt x="1136" y="485"/>
                    </a:lnTo>
                    <a:lnTo>
                      <a:pt x="1141" y="472"/>
                    </a:lnTo>
                    <a:lnTo>
                      <a:pt x="1148" y="462"/>
                    </a:lnTo>
                    <a:lnTo>
                      <a:pt x="1157" y="453"/>
                    </a:lnTo>
                    <a:lnTo>
                      <a:pt x="1165" y="444"/>
                    </a:lnTo>
                    <a:lnTo>
                      <a:pt x="1176" y="436"/>
                    </a:lnTo>
                    <a:lnTo>
                      <a:pt x="1186" y="429"/>
                    </a:lnTo>
                    <a:lnTo>
                      <a:pt x="1198" y="424"/>
                    </a:lnTo>
                    <a:lnTo>
                      <a:pt x="1210" y="420"/>
                    </a:lnTo>
                    <a:lnTo>
                      <a:pt x="1221" y="416"/>
                    </a:lnTo>
                    <a:lnTo>
                      <a:pt x="1233" y="414"/>
                    </a:lnTo>
                    <a:lnTo>
                      <a:pt x="1245" y="414"/>
                    </a:lnTo>
                    <a:lnTo>
                      <a:pt x="1256" y="417"/>
                    </a:lnTo>
                    <a:lnTo>
                      <a:pt x="1267" y="420"/>
                    </a:lnTo>
                    <a:lnTo>
                      <a:pt x="1277" y="425"/>
                    </a:lnTo>
                    <a:lnTo>
                      <a:pt x="1287" y="432"/>
                    </a:lnTo>
                    <a:lnTo>
                      <a:pt x="1296" y="441"/>
                    </a:lnTo>
                    <a:lnTo>
                      <a:pt x="1305" y="451"/>
                    </a:lnTo>
                    <a:lnTo>
                      <a:pt x="1316" y="458"/>
                    </a:lnTo>
                    <a:lnTo>
                      <a:pt x="1328" y="463"/>
                    </a:lnTo>
                    <a:lnTo>
                      <a:pt x="1342" y="467"/>
                    </a:lnTo>
                    <a:lnTo>
                      <a:pt x="1356" y="467"/>
                    </a:lnTo>
                    <a:lnTo>
                      <a:pt x="1371" y="467"/>
                    </a:lnTo>
                    <a:lnTo>
                      <a:pt x="1385" y="465"/>
                    </a:lnTo>
                    <a:lnTo>
                      <a:pt x="1398" y="460"/>
                    </a:lnTo>
                    <a:lnTo>
                      <a:pt x="1412" y="455"/>
                    </a:lnTo>
                    <a:lnTo>
                      <a:pt x="1425" y="448"/>
                    </a:lnTo>
                    <a:lnTo>
                      <a:pt x="1436" y="440"/>
                    </a:lnTo>
                    <a:lnTo>
                      <a:pt x="1447" y="431"/>
                    </a:lnTo>
                    <a:lnTo>
                      <a:pt x="1454" y="421"/>
                    </a:lnTo>
                    <a:lnTo>
                      <a:pt x="1462" y="409"/>
                    </a:lnTo>
                    <a:lnTo>
                      <a:pt x="1465" y="397"/>
                    </a:lnTo>
                    <a:lnTo>
                      <a:pt x="1466" y="384"/>
                    </a:lnTo>
                    <a:lnTo>
                      <a:pt x="1465" y="365"/>
                    </a:lnTo>
                    <a:lnTo>
                      <a:pt x="1462" y="348"/>
                    </a:lnTo>
                    <a:lnTo>
                      <a:pt x="1454" y="333"/>
                    </a:lnTo>
                    <a:lnTo>
                      <a:pt x="1447" y="319"/>
                    </a:lnTo>
                    <a:lnTo>
                      <a:pt x="1436" y="306"/>
                    </a:lnTo>
                    <a:lnTo>
                      <a:pt x="1425" y="297"/>
                    </a:lnTo>
                    <a:lnTo>
                      <a:pt x="1412" y="289"/>
                    </a:lnTo>
                    <a:lnTo>
                      <a:pt x="1398" y="282"/>
                    </a:lnTo>
                    <a:lnTo>
                      <a:pt x="1385" y="278"/>
                    </a:lnTo>
                    <a:lnTo>
                      <a:pt x="1371" y="274"/>
                    </a:lnTo>
                    <a:lnTo>
                      <a:pt x="1356" y="272"/>
                    </a:lnTo>
                    <a:lnTo>
                      <a:pt x="1342" y="274"/>
                    </a:lnTo>
                    <a:lnTo>
                      <a:pt x="1328" y="275"/>
                    </a:lnTo>
                    <a:lnTo>
                      <a:pt x="1316" y="279"/>
                    </a:lnTo>
                    <a:lnTo>
                      <a:pt x="1305" y="285"/>
                    </a:lnTo>
                    <a:lnTo>
                      <a:pt x="1296" y="293"/>
                    </a:lnTo>
                    <a:lnTo>
                      <a:pt x="1287" y="300"/>
                    </a:lnTo>
                    <a:lnTo>
                      <a:pt x="1275" y="305"/>
                    </a:lnTo>
                    <a:lnTo>
                      <a:pt x="1264" y="311"/>
                    </a:lnTo>
                    <a:lnTo>
                      <a:pt x="1251" y="313"/>
                    </a:lnTo>
                    <a:lnTo>
                      <a:pt x="1237" y="315"/>
                    </a:lnTo>
                    <a:lnTo>
                      <a:pt x="1224" y="316"/>
                    </a:lnTo>
                    <a:lnTo>
                      <a:pt x="1211" y="316"/>
                    </a:lnTo>
                    <a:lnTo>
                      <a:pt x="1198" y="313"/>
                    </a:lnTo>
                    <a:lnTo>
                      <a:pt x="1184" y="311"/>
                    </a:lnTo>
                    <a:lnTo>
                      <a:pt x="1171" y="306"/>
                    </a:lnTo>
                    <a:lnTo>
                      <a:pt x="1160" y="303"/>
                    </a:lnTo>
                    <a:lnTo>
                      <a:pt x="1149" y="296"/>
                    </a:lnTo>
                    <a:lnTo>
                      <a:pt x="1141" y="289"/>
                    </a:lnTo>
                    <a:lnTo>
                      <a:pt x="1133" y="282"/>
                    </a:lnTo>
                    <a:lnTo>
                      <a:pt x="1129" y="272"/>
                    </a:lnTo>
                    <a:lnTo>
                      <a:pt x="1126" y="263"/>
                    </a:lnTo>
                    <a:lnTo>
                      <a:pt x="1125" y="247"/>
                    </a:lnTo>
                    <a:lnTo>
                      <a:pt x="1125" y="219"/>
                    </a:lnTo>
                    <a:lnTo>
                      <a:pt x="1127" y="186"/>
                    </a:lnTo>
                    <a:lnTo>
                      <a:pt x="1130" y="149"/>
                    </a:lnTo>
                    <a:lnTo>
                      <a:pt x="1135" y="112"/>
                    </a:lnTo>
                    <a:lnTo>
                      <a:pt x="1139" y="75"/>
                    </a:lnTo>
                    <a:lnTo>
                      <a:pt x="1145" y="44"/>
                    </a:lnTo>
                    <a:lnTo>
                      <a:pt x="1149" y="19"/>
                    </a:lnTo>
                    <a:lnTo>
                      <a:pt x="1148" y="19"/>
                    </a:lnTo>
                    <a:lnTo>
                      <a:pt x="1146" y="19"/>
                    </a:lnTo>
                    <a:lnTo>
                      <a:pt x="1101" y="18"/>
                    </a:lnTo>
                    <a:lnTo>
                      <a:pt x="1059" y="15"/>
                    </a:lnTo>
                    <a:lnTo>
                      <a:pt x="1020" y="13"/>
                    </a:lnTo>
                    <a:lnTo>
                      <a:pt x="983" y="10"/>
                    </a:lnTo>
                    <a:lnTo>
                      <a:pt x="950" y="6"/>
                    </a:lnTo>
                    <a:lnTo>
                      <a:pt x="923" y="3"/>
                    </a:lnTo>
                    <a:lnTo>
                      <a:pt x="902" y="0"/>
                    </a:lnTo>
                    <a:lnTo>
                      <a:pt x="888" y="0"/>
                    </a:lnTo>
                    <a:lnTo>
                      <a:pt x="878" y="0"/>
                    </a:lnTo>
                    <a:lnTo>
                      <a:pt x="870" y="4"/>
                    </a:lnTo>
                    <a:lnTo>
                      <a:pt x="861" y="10"/>
                    </a:lnTo>
                    <a:lnTo>
                      <a:pt x="854" y="16"/>
                    </a:lnTo>
                    <a:lnTo>
                      <a:pt x="846" y="25"/>
                    </a:lnTo>
                    <a:lnTo>
                      <a:pt x="840" y="34"/>
                    </a:lnTo>
                    <a:lnTo>
                      <a:pt x="836" y="45"/>
                    </a:lnTo>
                    <a:lnTo>
                      <a:pt x="833" y="57"/>
                    </a:lnTo>
                    <a:lnTo>
                      <a:pt x="830" y="69"/>
                    </a:lnTo>
                    <a:lnTo>
                      <a:pt x="829" y="84"/>
                    </a:lnTo>
                    <a:lnTo>
                      <a:pt x="830" y="96"/>
                    </a:lnTo>
                    <a:lnTo>
                      <a:pt x="833" y="109"/>
                    </a:lnTo>
                    <a:lnTo>
                      <a:pt x="838" y="123"/>
                    </a:lnTo>
                    <a:lnTo>
                      <a:pt x="843" y="135"/>
                    </a:lnTo>
                    <a:lnTo>
                      <a:pt x="851" y="147"/>
                    </a:lnTo>
                    <a:lnTo>
                      <a:pt x="862" y="158"/>
                    </a:lnTo>
                    <a:lnTo>
                      <a:pt x="875" y="170"/>
                    </a:lnTo>
                    <a:lnTo>
                      <a:pt x="883" y="184"/>
                    </a:lnTo>
                    <a:lnTo>
                      <a:pt x="891" y="199"/>
                    </a:lnTo>
                    <a:lnTo>
                      <a:pt x="894" y="213"/>
                    </a:lnTo>
                    <a:lnTo>
                      <a:pt x="897" y="228"/>
                    </a:lnTo>
                    <a:lnTo>
                      <a:pt x="896" y="242"/>
                    </a:lnTo>
                    <a:lnTo>
                      <a:pt x="894" y="256"/>
                    </a:lnTo>
                    <a:lnTo>
                      <a:pt x="889" y="270"/>
                    </a:lnTo>
                    <a:lnTo>
                      <a:pt x="883" y="282"/>
                    </a:lnTo>
                    <a:lnTo>
                      <a:pt x="873" y="294"/>
                    </a:lnTo>
                    <a:lnTo>
                      <a:pt x="861" y="305"/>
                    </a:lnTo>
                    <a:lnTo>
                      <a:pt x="848" y="315"/>
                    </a:lnTo>
                    <a:lnTo>
                      <a:pt x="833" y="323"/>
                    </a:lnTo>
                    <a:lnTo>
                      <a:pt x="816" y="330"/>
                    </a:lnTo>
                    <a:lnTo>
                      <a:pt x="795" y="334"/>
                    </a:lnTo>
                    <a:lnTo>
                      <a:pt x="775" y="336"/>
                    </a:lnTo>
                    <a:lnTo>
                      <a:pt x="763" y="336"/>
                    </a:lnTo>
                    <a:lnTo>
                      <a:pt x="752" y="336"/>
                    </a:lnTo>
                    <a:lnTo>
                      <a:pt x="744" y="334"/>
                    </a:lnTo>
                    <a:lnTo>
                      <a:pt x="733" y="331"/>
                    </a:lnTo>
                    <a:lnTo>
                      <a:pt x="725" y="328"/>
                    </a:lnTo>
                    <a:lnTo>
                      <a:pt x="717" y="326"/>
                    </a:lnTo>
                    <a:lnTo>
                      <a:pt x="709" y="321"/>
                    </a:lnTo>
                    <a:lnTo>
                      <a:pt x="701" y="316"/>
                    </a:lnTo>
                    <a:lnTo>
                      <a:pt x="688" y="306"/>
                    </a:lnTo>
                    <a:lnTo>
                      <a:pt x="678" y="294"/>
                    </a:lnTo>
                    <a:lnTo>
                      <a:pt x="669" y="281"/>
                    </a:lnTo>
                    <a:lnTo>
                      <a:pt x="662" y="266"/>
                    </a:lnTo>
                    <a:lnTo>
                      <a:pt x="658" y="251"/>
                    </a:lnTo>
                    <a:lnTo>
                      <a:pt x="655" y="236"/>
                    </a:lnTo>
                    <a:lnTo>
                      <a:pt x="653" y="219"/>
                    </a:lnTo>
                    <a:lnTo>
                      <a:pt x="655" y="204"/>
                    </a:lnTo>
                    <a:lnTo>
                      <a:pt x="659" y="189"/>
                    </a:lnTo>
                    <a:lnTo>
                      <a:pt x="665" y="176"/>
                    </a:lnTo>
                    <a:lnTo>
                      <a:pt x="672" y="164"/>
                    </a:lnTo>
                    <a:lnTo>
                      <a:pt x="681" y="152"/>
                    </a:lnTo>
                    <a:lnTo>
                      <a:pt x="690" y="145"/>
                    </a:lnTo>
                    <a:lnTo>
                      <a:pt x="697" y="136"/>
                    </a:lnTo>
                    <a:lnTo>
                      <a:pt x="703" y="127"/>
                    </a:lnTo>
                    <a:lnTo>
                      <a:pt x="707" y="118"/>
                    </a:lnTo>
                    <a:lnTo>
                      <a:pt x="710" y="108"/>
                    </a:lnTo>
                    <a:lnTo>
                      <a:pt x="712" y="98"/>
                    </a:lnTo>
                    <a:lnTo>
                      <a:pt x="710" y="88"/>
                    </a:lnTo>
                    <a:lnTo>
                      <a:pt x="707" y="81"/>
                    </a:lnTo>
                    <a:lnTo>
                      <a:pt x="703" y="71"/>
                    </a:lnTo>
                    <a:lnTo>
                      <a:pt x="696" y="62"/>
                    </a:lnTo>
                    <a:lnTo>
                      <a:pt x="687" y="53"/>
                    </a:lnTo>
                    <a:lnTo>
                      <a:pt x="674" y="45"/>
                    </a:lnTo>
                    <a:lnTo>
                      <a:pt x="659" y="37"/>
                    </a:lnTo>
                    <a:lnTo>
                      <a:pt x="642" y="30"/>
                    </a:lnTo>
                    <a:lnTo>
                      <a:pt x="621" y="25"/>
                    </a:lnTo>
                    <a:lnTo>
                      <a:pt x="598" y="19"/>
                    </a:lnTo>
                    <a:lnTo>
                      <a:pt x="572" y="16"/>
                    </a:lnTo>
                    <a:lnTo>
                      <a:pt x="540" y="15"/>
                    </a:lnTo>
                    <a:lnTo>
                      <a:pt x="501" y="15"/>
                    </a:lnTo>
                    <a:lnTo>
                      <a:pt x="460" y="16"/>
                    </a:lnTo>
                    <a:lnTo>
                      <a:pt x="417" y="19"/>
                    </a:lnTo>
                    <a:lnTo>
                      <a:pt x="378" y="23"/>
                    </a:lnTo>
                    <a:lnTo>
                      <a:pt x="344" y="27"/>
                    </a:lnTo>
                    <a:lnTo>
                      <a:pt x="318" y="32"/>
                    </a:lnTo>
                    <a:lnTo>
                      <a:pt x="327" y="59"/>
                    </a:lnTo>
                    <a:lnTo>
                      <a:pt x="339" y="94"/>
                    </a:lnTo>
                    <a:lnTo>
                      <a:pt x="349" y="135"/>
                    </a:lnTo>
                    <a:lnTo>
                      <a:pt x="357" y="177"/>
                    </a:lnTo>
                    <a:lnTo>
                      <a:pt x="360" y="198"/>
                    </a:lnTo>
                    <a:lnTo>
                      <a:pt x="363" y="218"/>
                    </a:lnTo>
                    <a:lnTo>
                      <a:pt x="365" y="238"/>
                    </a:lnTo>
                    <a:lnTo>
                      <a:pt x="365" y="256"/>
                    </a:lnTo>
                    <a:lnTo>
                      <a:pt x="362" y="272"/>
                    </a:lnTo>
                    <a:lnTo>
                      <a:pt x="359" y="287"/>
                    </a:lnTo>
                    <a:lnTo>
                      <a:pt x="356" y="293"/>
                    </a:lnTo>
                    <a:lnTo>
                      <a:pt x="353" y="299"/>
                    </a:lnTo>
                    <a:lnTo>
                      <a:pt x="350" y="303"/>
                    </a:lnTo>
                    <a:lnTo>
                      <a:pt x="346" y="306"/>
                    </a:lnTo>
                    <a:lnTo>
                      <a:pt x="337" y="313"/>
                    </a:lnTo>
                    <a:lnTo>
                      <a:pt x="327" y="319"/>
                    </a:lnTo>
                    <a:lnTo>
                      <a:pt x="318" y="324"/>
                    </a:lnTo>
                    <a:lnTo>
                      <a:pt x="307" y="328"/>
                    </a:lnTo>
                    <a:lnTo>
                      <a:pt x="298" y="331"/>
                    </a:lnTo>
                    <a:lnTo>
                      <a:pt x="287" y="333"/>
                    </a:lnTo>
                    <a:lnTo>
                      <a:pt x="275" y="334"/>
                    </a:lnTo>
                    <a:lnTo>
                      <a:pt x="265" y="334"/>
                    </a:lnTo>
                    <a:lnTo>
                      <a:pt x="255" y="333"/>
                    </a:lnTo>
                    <a:lnTo>
                      <a:pt x="246" y="331"/>
                    </a:lnTo>
                    <a:lnTo>
                      <a:pt x="236" y="330"/>
                    </a:lnTo>
                    <a:lnTo>
                      <a:pt x="227" y="327"/>
                    </a:lnTo>
                    <a:lnTo>
                      <a:pt x="218" y="323"/>
                    </a:lnTo>
                    <a:lnTo>
                      <a:pt x="210" y="318"/>
                    </a:lnTo>
                    <a:lnTo>
                      <a:pt x="202" y="313"/>
                    </a:lnTo>
                    <a:lnTo>
                      <a:pt x="196" y="306"/>
                    </a:lnTo>
                    <a:lnTo>
                      <a:pt x="186" y="299"/>
                    </a:lnTo>
                    <a:lnTo>
                      <a:pt x="175" y="291"/>
                    </a:lnTo>
                    <a:lnTo>
                      <a:pt x="161" y="287"/>
                    </a:lnTo>
                    <a:lnTo>
                      <a:pt x="145" y="284"/>
                    </a:lnTo>
                    <a:lnTo>
                      <a:pt x="130" y="282"/>
                    </a:lnTo>
                    <a:lnTo>
                      <a:pt x="113" y="282"/>
                    </a:lnTo>
                    <a:lnTo>
                      <a:pt x="97" y="284"/>
                    </a:lnTo>
                    <a:lnTo>
                      <a:pt x="81" y="287"/>
                    </a:lnTo>
                    <a:lnTo>
                      <a:pt x="65" y="293"/>
                    </a:lnTo>
                    <a:lnTo>
                      <a:pt x="50" y="301"/>
                    </a:lnTo>
                    <a:lnTo>
                      <a:pt x="35" y="312"/>
                    </a:lnTo>
                    <a:lnTo>
                      <a:pt x="24" y="324"/>
                    </a:lnTo>
                    <a:lnTo>
                      <a:pt x="19" y="331"/>
                    </a:lnTo>
                    <a:lnTo>
                      <a:pt x="14" y="339"/>
                    </a:lnTo>
                    <a:lnTo>
                      <a:pt x="11" y="348"/>
                    </a:lnTo>
                    <a:lnTo>
                      <a:pt x="6" y="355"/>
                    </a:lnTo>
                    <a:lnTo>
                      <a:pt x="3" y="365"/>
                    </a:lnTo>
                    <a:lnTo>
                      <a:pt x="1" y="376"/>
                    </a:lnTo>
                    <a:lnTo>
                      <a:pt x="0" y="387"/>
                    </a:lnTo>
                    <a:lnTo>
                      <a:pt x="0" y="398"/>
                    </a:lnTo>
                    <a:lnTo>
                      <a:pt x="0" y="407"/>
                    </a:lnTo>
                    <a:lnTo>
                      <a:pt x="1" y="417"/>
                    </a:lnTo>
                    <a:lnTo>
                      <a:pt x="3" y="425"/>
                    </a:lnTo>
                    <a:lnTo>
                      <a:pt x="6" y="433"/>
                    </a:lnTo>
                    <a:lnTo>
                      <a:pt x="9" y="441"/>
                    </a:lnTo>
                    <a:lnTo>
                      <a:pt x="14" y="448"/>
                    </a:lnTo>
                    <a:lnTo>
                      <a:pt x="17" y="455"/>
                    </a:lnTo>
                    <a:lnTo>
                      <a:pt x="24" y="462"/>
                    </a:lnTo>
                    <a:lnTo>
                      <a:pt x="34" y="472"/>
                    </a:lnTo>
                    <a:lnTo>
                      <a:pt x="47" y="482"/>
                    </a:lnTo>
                    <a:lnTo>
                      <a:pt x="62" y="489"/>
                    </a:lnTo>
                    <a:lnTo>
                      <a:pt x="76" y="494"/>
                    </a:lnTo>
                    <a:lnTo>
                      <a:pt x="92" y="499"/>
                    </a:lnTo>
                    <a:lnTo>
                      <a:pt x="107" y="502"/>
                    </a:lnTo>
                    <a:lnTo>
                      <a:pt x="123" y="502"/>
                    </a:lnTo>
                    <a:lnTo>
                      <a:pt x="138" y="500"/>
                    </a:lnTo>
                    <a:lnTo>
                      <a:pt x="151" y="497"/>
                    </a:lnTo>
                    <a:lnTo>
                      <a:pt x="162" y="493"/>
                    </a:lnTo>
                    <a:lnTo>
                      <a:pt x="173" y="487"/>
                    </a:lnTo>
                    <a:lnTo>
                      <a:pt x="180" y="480"/>
                    </a:lnTo>
                    <a:lnTo>
                      <a:pt x="188" y="472"/>
                    </a:lnTo>
                    <a:lnTo>
                      <a:pt x="196" y="467"/>
                    </a:lnTo>
                    <a:lnTo>
                      <a:pt x="207" y="463"/>
                    </a:lnTo>
                    <a:lnTo>
                      <a:pt x="217" y="460"/>
                    </a:lnTo>
                    <a:lnTo>
                      <a:pt x="229" y="460"/>
                    </a:lnTo>
                    <a:lnTo>
                      <a:pt x="240" y="460"/>
                    </a:lnTo>
                    <a:lnTo>
                      <a:pt x="250" y="463"/>
                    </a:lnTo>
                    <a:lnTo>
                      <a:pt x="262" y="466"/>
                    </a:lnTo>
                    <a:lnTo>
                      <a:pt x="274" y="470"/>
                    </a:lnTo>
                    <a:lnTo>
                      <a:pt x="285" y="475"/>
                    </a:lnTo>
                    <a:lnTo>
                      <a:pt x="293" y="481"/>
                    </a:lnTo>
                    <a:lnTo>
                      <a:pt x="302" y="488"/>
                    </a:lnTo>
                    <a:lnTo>
                      <a:pt x="307" y="496"/>
                    </a:lnTo>
                    <a:lnTo>
                      <a:pt x="314" y="504"/>
                    </a:lnTo>
                    <a:lnTo>
                      <a:pt x="317" y="512"/>
                    </a:lnTo>
                    <a:lnTo>
                      <a:pt x="318" y="521"/>
                    </a:lnTo>
                    <a:lnTo>
                      <a:pt x="317" y="543"/>
                    </a:lnTo>
                    <a:lnTo>
                      <a:pt x="314" y="573"/>
                    </a:lnTo>
                    <a:lnTo>
                      <a:pt x="310" y="608"/>
                    </a:lnTo>
                    <a:lnTo>
                      <a:pt x="309" y="644"/>
                    </a:lnTo>
                    <a:lnTo>
                      <a:pt x="307" y="684"/>
                    </a:lnTo>
                    <a:lnTo>
                      <a:pt x="307" y="724"/>
                    </a:lnTo>
                    <a:lnTo>
                      <a:pt x="309" y="743"/>
                    </a:lnTo>
                    <a:lnTo>
                      <a:pt x="310" y="761"/>
                    </a:lnTo>
                    <a:lnTo>
                      <a:pt x="314" y="778"/>
                    </a:lnTo>
                    <a:lnTo>
                      <a:pt x="318" y="793"/>
                    </a:lnTo>
                    <a:lnTo>
                      <a:pt x="327" y="797"/>
                    </a:lnTo>
                    <a:lnTo>
                      <a:pt x="340" y="800"/>
                    </a:lnTo>
                    <a:lnTo>
                      <a:pt x="355" y="802"/>
                    </a:lnTo>
                    <a:lnTo>
                      <a:pt x="369" y="804"/>
                    </a:lnTo>
                    <a:lnTo>
                      <a:pt x="407" y="804"/>
                    </a:lnTo>
                    <a:lnTo>
                      <a:pt x="448" y="802"/>
                    </a:lnTo>
                    <a:lnTo>
                      <a:pt x="494" y="800"/>
                    </a:lnTo>
                    <a:lnTo>
                      <a:pt x="540" y="797"/>
                    </a:lnTo>
                    <a:lnTo>
                      <a:pt x="588" y="794"/>
                    </a:lnTo>
                    <a:lnTo>
                      <a:pt x="633" y="793"/>
                    </a:lnTo>
                    <a:close/>
                  </a:path>
                </a:pathLst>
              </a:custGeom>
              <a:noFill/>
              <a:ln w="14" cap="rnd">
                <a:solidFill>
                  <a:srgbClr val="5490A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z="2400">
                  <a:solidFill>
                    <a:srgbClr val="000000"/>
                  </a:solidFill>
                </a:endParaRPr>
              </a:p>
            </p:txBody>
          </p:sp>
        </p:grpSp>
        <p:sp>
          <p:nvSpPr>
            <p:cNvPr id="64" name="Rectangle 36"/>
            <p:cNvSpPr>
              <a:spLocks noChangeArrowheads="1"/>
            </p:cNvSpPr>
            <p:nvPr/>
          </p:nvSpPr>
          <p:spPr bwMode="auto">
            <a:xfrm>
              <a:off x="3463436" y="3314334"/>
              <a:ext cx="440505" cy="2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de-DE" sz="1400" b="1" dirty="0">
                  <a:solidFill>
                    <a:srgbClr val="000000"/>
                  </a:solidFill>
                  <a:cs typeface="Arial" pitchFamily="34" charset="0"/>
                </a:rPr>
                <a:t>AvH</a:t>
              </a:r>
            </a:p>
          </p:txBody>
        </p:sp>
      </p:grpSp>
      <p:sp>
        <p:nvSpPr>
          <p:cNvPr id="43" name="Textfeld 80"/>
          <p:cNvSpPr txBox="1"/>
          <p:nvPr/>
        </p:nvSpPr>
        <p:spPr>
          <a:xfrm rot="18970686">
            <a:off x="4624357" y="4682784"/>
            <a:ext cx="2316110" cy="830997"/>
          </a:xfrm>
          <a:prstGeom prst="rect">
            <a:avLst/>
          </a:prstGeom>
          <a:solidFill>
            <a:schemeClr val="bg2">
              <a:lumMod val="40000"/>
              <a:lumOff val="60000"/>
            </a:schemeClr>
          </a:solidFill>
          <a:ln w="38100">
            <a:solidFill>
              <a:srgbClr val="C00000"/>
            </a:solidFill>
          </a:ln>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2400" b="1" dirty="0" err="1">
                <a:solidFill>
                  <a:srgbClr val="C00000"/>
                </a:solidFill>
                <a:latin typeface="Arial" charset="0"/>
              </a:rPr>
              <a:t>Proximity</a:t>
            </a:r>
            <a:r>
              <a:rPr lang="de-DE" sz="2400" b="1" dirty="0">
                <a:solidFill>
                  <a:srgbClr val="C00000"/>
                </a:solidFill>
                <a:latin typeface="Arial" charset="0"/>
              </a:rPr>
              <a:t> </a:t>
            </a:r>
            <a:r>
              <a:rPr lang="de-DE" sz="2400" b="1" dirty="0" err="1">
                <a:solidFill>
                  <a:srgbClr val="C00000"/>
                </a:solidFill>
                <a:latin typeface="Arial" charset="0"/>
              </a:rPr>
              <a:t>to</a:t>
            </a:r>
            <a:r>
              <a:rPr lang="de-DE" sz="2400" b="1" dirty="0">
                <a:solidFill>
                  <a:srgbClr val="C00000"/>
                </a:solidFill>
                <a:latin typeface="Arial" charset="0"/>
              </a:rPr>
              <a:t> Research </a:t>
            </a:r>
            <a:r>
              <a:rPr lang="de-DE" sz="1600" dirty="0">
                <a:solidFill>
                  <a:srgbClr val="FF0000"/>
                </a:solidFill>
                <a:latin typeface="Arial" charset="0"/>
              </a:rPr>
              <a:t> </a:t>
            </a:r>
          </a:p>
        </p:txBody>
      </p:sp>
      <p:sp>
        <p:nvSpPr>
          <p:cNvPr id="44" name="Textfeld 80"/>
          <p:cNvSpPr txBox="1"/>
          <p:nvPr/>
        </p:nvSpPr>
        <p:spPr>
          <a:xfrm rot="2894879">
            <a:off x="1804698" y="4627172"/>
            <a:ext cx="2316110" cy="830997"/>
          </a:xfrm>
          <a:prstGeom prst="rect">
            <a:avLst/>
          </a:prstGeom>
          <a:solidFill>
            <a:schemeClr val="bg2">
              <a:lumMod val="40000"/>
              <a:lumOff val="60000"/>
            </a:schemeClr>
          </a:solidFill>
          <a:ln w="38100">
            <a:solidFill>
              <a:srgbClr val="C00000"/>
            </a:solidFill>
          </a:ln>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2400" b="1" dirty="0" err="1">
                <a:solidFill>
                  <a:srgbClr val="C00000"/>
                </a:solidFill>
                <a:latin typeface="Arial" charset="0"/>
              </a:rPr>
              <a:t>Proximity</a:t>
            </a:r>
            <a:r>
              <a:rPr lang="de-DE" sz="2400" b="1" dirty="0">
                <a:solidFill>
                  <a:srgbClr val="C00000"/>
                </a:solidFill>
                <a:latin typeface="Arial" charset="0"/>
              </a:rPr>
              <a:t> </a:t>
            </a:r>
            <a:r>
              <a:rPr lang="de-DE" sz="2400" b="1" dirty="0" err="1">
                <a:solidFill>
                  <a:srgbClr val="C00000"/>
                </a:solidFill>
                <a:latin typeface="Arial" charset="0"/>
              </a:rPr>
              <a:t>to</a:t>
            </a:r>
            <a:r>
              <a:rPr lang="de-DE" sz="2400" b="1" dirty="0">
                <a:solidFill>
                  <a:srgbClr val="C00000"/>
                </a:solidFill>
                <a:latin typeface="Arial" charset="0"/>
              </a:rPr>
              <a:t> </a:t>
            </a:r>
            <a:r>
              <a:rPr lang="de-DE" sz="2400" b="1" dirty="0" err="1">
                <a:solidFill>
                  <a:srgbClr val="C00000"/>
                </a:solidFill>
                <a:latin typeface="Arial" charset="0"/>
              </a:rPr>
              <a:t>Industry</a:t>
            </a:r>
            <a:endParaRPr lang="de-DE" sz="1600" dirty="0">
              <a:solidFill>
                <a:srgbClr val="FF0000"/>
              </a:solidFill>
              <a:latin typeface="Arial" charset="0"/>
            </a:endParaRPr>
          </a:p>
        </p:txBody>
      </p:sp>
      <p:sp>
        <p:nvSpPr>
          <p:cNvPr id="45" name="Textfeld 80"/>
          <p:cNvSpPr txBox="1"/>
          <p:nvPr/>
        </p:nvSpPr>
        <p:spPr>
          <a:xfrm rot="2894879">
            <a:off x="4735160" y="1975895"/>
            <a:ext cx="2316110" cy="830997"/>
          </a:xfrm>
          <a:prstGeom prst="rect">
            <a:avLst/>
          </a:prstGeom>
          <a:solidFill>
            <a:schemeClr val="bg2">
              <a:lumMod val="40000"/>
              <a:lumOff val="60000"/>
            </a:schemeClr>
          </a:solidFill>
          <a:ln w="38100">
            <a:solidFill>
              <a:srgbClr val="C00000"/>
            </a:solidFill>
          </a:ln>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2400" b="1" dirty="0">
                <a:solidFill>
                  <a:srgbClr val="C00000"/>
                </a:solidFill>
                <a:latin typeface="Arial" charset="0"/>
              </a:rPr>
              <a:t>Mobility </a:t>
            </a:r>
            <a:r>
              <a:rPr lang="de-DE" sz="2400" b="1" dirty="0" err="1">
                <a:solidFill>
                  <a:srgbClr val="C00000"/>
                </a:solidFill>
                <a:latin typeface="Arial" charset="0"/>
              </a:rPr>
              <a:t>and</a:t>
            </a:r>
            <a:r>
              <a:rPr lang="de-DE" sz="2400" b="1" dirty="0">
                <a:solidFill>
                  <a:srgbClr val="C00000"/>
                </a:solidFill>
                <a:latin typeface="Arial" charset="0"/>
              </a:rPr>
              <a:t> Web</a:t>
            </a:r>
            <a:endParaRPr lang="de-DE" sz="1600" dirty="0">
              <a:solidFill>
                <a:srgbClr val="FF0000"/>
              </a:solidFill>
              <a:latin typeface="Arial" charset="0"/>
            </a:endParaRPr>
          </a:p>
        </p:txBody>
      </p:sp>
      <p:sp>
        <p:nvSpPr>
          <p:cNvPr id="42" name="Textfeld 80"/>
          <p:cNvSpPr txBox="1"/>
          <p:nvPr/>
        </p:nvSpPr>
        <p:spPr>
          <a:xfrm rot="18970686">
            <a:off x="1974840" y="1995802"/>
            <a:ext cx="1889988" cy="830997"/>
          </a:xfrm>
          <a:prstGeom prst="rect">
            <a:avLst/>
          </a:prstGeom>
          <a:solidFill>
            <a:schemeClr val="bg2">
              <a:lumMod val="40000"/>
              <a:lumOff val="60000"/>
            </a:schemeClr>
          </a:solidFill>
          <a:ln w="38100">
            <a:solidFill>
              <a:srgbClr val="C00000"/>
            </a:solidFill>
          </a:ln>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2400" b="1" dirty="0">
                <a:solidFill>
                  <a:srgbClr val="C00000"/>
                </a:solidFill>
                <a:latin typeface="Arial" charset="0"/>
              </a:rPr>
              <a:t>Research </a:t>
            </a:r>
            <a:r>
              <a:rPr lang="de-DE" sz="2400" b="1" dirty="0" err="1">
                <a:solidFill>
                  <a:srgbClr val="C00000"/>
                </a:solidFill>
                <a:latin typeface="Arial" charset="0"/>
              </a:rPr>
              <a:t>Alumni</a:t>
            </a:r>
            <a:r>
              <a:rPr lang="de-DE" sz="1600" dirty="0">
                <a:solidFill>
                  <a:srgbClr val="FF0000"/>
                </a:solidFill>
                <a:latin typeface="Arial" charset="0"/>
              </a:rPr>
              <a:t> </a:t>
            </a:r>
          </a:p>
        </p:txBody>
      </p:sp>
    </p:spTree>
    <p:extLst>
      <p:ext uri="{BB962C8B-B14F-4D97-AF65-F5344CB8AC3E}">
        <p14:creationId xmlns:p14="http://schemas.microsoft.com/office/powerpoint/2010/main" val="406647865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674732" y="1685638"/>
            <a:ext cx="6569675" cy="907685"/>
          </a:xfrm>
          <a:prstGeom prst="rect">
            <a:avLst/>
          </a:prstGeom>
          <a:solidFill>
            <a:schemeClr val="bg1"/>
          </a:solidFill>
          <a:ln w="12700">
            <a:solidFill>
              <a:schemeClr val="tx1">
                <a:lumMod val="50000"/>
                <a:lumOff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693C"/>
              </a:buClr>
            </a:pPr>
            <a:r>
              <a:rPr lang="en-GB" sz="1800" dirty="0">
                <a:solidFill>
                  <a:srgbClr val="000000"/>
                </a:solidFill>
              </a:rPr>
              <a:t>The Humboldt Foundation and Becoming a Humboldtian: Sponsorship Opportunities</a:t>
            </a:r>
          </a:p>
        </p:txBody>
      </p:sp>
      <p:sp>
        <p:nvSpPr>
          <p:cNvPr id="5" name="Rechteck 4"/>
          <p:cNvSpPr/>
          <p:nvPr/>
        </p:nvSpPr>
        <p:spPr>
          <a:xfrm>
            <a:off x="1674732" y="3870462"/>
            <a:ext cx="6569675" cy="907685"/>
          </a:xfrm>
          <a:prstGeom prst="rect">
            <a:avLst/>
          </a:prstGeom>
          <a:solidFill>
            <a:srgbClr val="FFC000"/>
          </a:solidFill>
          <a:ln w="12700">
            <a:solidFill>
              <a:schemeClr val="tx1">
                <a:lumMod val="50000"/>
                <a:lumOff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693C"/>
              </a:buClr>
            </a:pPr>
            <a:endParaRPr lang="en-GB" sz="1800" dirty="0">
              <a:solidFill>
                <a:srgbClr val="000000"/>
              </a:solidFill>
            </a:endParaRPr>
          </a:p>
          <a:p>
            <a:pPr>
              <a:buClr>
                <a:srgbClr val="00693C"/>
              </a:buClr>
            </a:pPr>
            <a:r>
              <a:rPr lang="en-GB" sz="1800" dirty="0">
                <a:solidFill>
                  <a:srgbClr val="000000"/>
                </a:solidFill>
              </a:rPr>
              <a:t>Research Alumni Work at Universities and Research Institutions</a:t>
            </a:r>
            <a:endParaRPr lang="en-GB" sz="1800" dirty="0">
              <a:solidFill>
                <a:srgbClr val="FF0000"/>
              </a:solidFill>
            </a:endParaRPr>
          </a:p>
          <a:p>
            <a:pPr algn="ctr">
              <a:buClr>
                <a:srgbClr val="00693C"/>
              </a:buClr>
            </a:pPr>
            <a:r>
              <a:rPr lang="en-GB" sz="1800" dirty="0">
                <a:solidFill>
                  <a:srgbClr val="000000"/>
                </a:solidFill>
              </a:rPr>
              <a:t> </a:t>
            </a:r>
          </a:p>
        </p:txBody>
      </p:sp>
      <p:sp>
        <p:nvSpPr>
          <p:cNvPr id="6" name="Rechteck 5"/>
          <p:cNvSpPr/>
          <p:nvPr/>
        </p:nvSpPr>
        <p:spPr>
          <a:xfrm>
            <a:off x="1695554" y="2765758"/>
            <a:ext cx="6548853" cy="907685"/>
          </a:xfrm>
          <a:prstGeom prst="rect">
            <a:avLst/>
          </a:prstGeom>
          <a:solidFill>
            <a:schemeClr val="bg1"/>
          </a:solidFill>
          <a:ln w="12700">
            <a:solidFill>
              <a:schemeClr val="tx1">
                <a:lumMod val="50000"/>
                <a:lumOff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693C"/>
              </a:buClr>
            </a:pPr>
            <a:r>
              <a:rPr lang="en-GB" sz="1800" dirty="0">
                <a:solidFill>
                  <a:srgbClr val="000000"/>
                </a:solidFill>
              </a:rPr>
              <a:t>The Humboldt Foundation and Research Alumni: Promoting German Research and International Collaboration</a:t>
            </a:r>
            <a:endParaRPr lang="en-GB" sz="1800" dirty="0">
              <a:solidFill>
                <a:srgbClr val="FF0000"/>
              </a:solidFill>
            </a:endParaRPr>
          </a:p>
        </p:txBody>
      </p:sp>
      <p:sp>
        <p:nvSpPr>
          <p:cNvPr id="8" name="Rechteck 7"/>
          <p:cNvSpPr/>
          <p:nvPr/>
        </p:nvSpPr>
        <p:spPr>
          <a:xfrm>
            <a:off x="827584" y="1685638"/>
            <a:ext cx="642942" cy="907685"/>
          </a:xfrm>
          <a:prstGeom prst="rect">
            <a:avLst/>
          </a:prstGeom>
          <a:solidFill>
            <a:schemeClr val="tx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693C"/>
              </a:buClr>
            </a:pPr>
            <a:r>
              <a:rPr lang="de-DE" sz="1800" b="1" dirty="0">
                <a:solidFill>
                  <a:srgbClr val="FFFFFF"/>
                </a:solidFill>
              </a:rPr>
              <a:t>1</a:t>
            </a:r>
          </a:p>
        </p:txBody>
      </p:sp>
      <p:sp>
        <p:nvSpPr>
          <p:cNvPr id="9" name="Rechteck 8"/>
          <p:cNvSpPr/>
          <p:nvPr/>
        </p:nvSpPr>
        <p:spPr>
          <a:xfrm>
            <a:off x="827584" y="2764287"/>
            <a:ext cx="642942" cy="907685"/>
          </a:xfrm>
          <a:prstGeom prst="rect">
            <a:avLst/>
          </a:prstGeom>
          <a:solidFill>
            <a:schemeClr val="tx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693C"/>
              </a:buClr>
            </a:pPr>
            <a:r>
              <a:rPr lang="de-DE" sz="1800" b="1" dirty="0">
                <a:solidFill>
                  <a:srgbClr val="FFFFFF"/>
                </a:solidFill>
              </a:rPr>
              <a:t>2</a:t>
            </a:r>
          </a:p>
        </p:txBody>
      </p:sp>
      <p:sp>
        <p:nvSpPr>
          <p:cNvPr id="10" name="Rechteck 9"/>
          <p:cNvSpPr/>
          <p:nvPr/>
        </p:nvSpPr>
        <p:spPr>
          <a:xfrm>
            <a:off x="827584" y="3861048"/>
            <a:ext cx="642942" cy="907685"/>
          </a:xfrm>
          <a:prstGeom prst="rect">
            <a:avLst/>
          </a:prstGeom>
          <a:solidFill>
            <a:schemeClr val="tx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693C"/>
              </a:buClr>
            </a:pPr>
            <a:r>
              <a:rPr lang="de-DE" sz="1800" b="1" dirty="0">
                <a:solidFill>
                  <a:srgbClr val="FFFFFF"/>
                </a:solidFill>
              </a:rPr>
              <a:t>3</a:t>
            </a:r>
          </a:p>
        </p:txBody>
      </p:sp>
      <p:sp>
        <p:nvSpPr>
          <p:cNvPr id="17" name="Rectangle 2"/>
          <p:cNvSpPr txBox="1">
            <a:spLocks noChangeArrowheads="1"/>
          </p:cNvSpPr>
          <p:nvPr/>
        </p:nvSpPr>
        <p:spPr bwMode="auto">
          <a:xfrm>
            <a:off x="1907704" y="441102"/>
            <a:ext cx="585311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000" rIns="504000" bIns="126000" numCol="1" anchor="t" anchorCtr="0" compatLnSpc="1">
            <a:prstTxWarp prst="textNoShape">
              <a:avLst/>
            </a:prstTxWarp>
          </a:bodyPr>
          <a:lstStyle>
            <a:lvl1pPr algn="l" rtl="0" eaLnBrk="1" fontAlgn="base" hangingPunct="1">
              <a:lnSpc>
                <a:spcPct val="90000"/>
              </a:lnSpc>
              <a:spcBef>
                <a:spcPct val="0"/>
              </a:spcBef>
              <a:spcAft>
                <a:spcPct val="0"/>
              </a:spcAft>
              <a:defRPr sz="2200" b="1">
                <a:solidFill>
                  <a:schemeClr val="tx1"/>
                </a:solidFill>
                <a:latin typeface="+mj-lt"/>
                <a:ea typeface="+mj-ea"/>
                <a:cs typeface="+mj-cs"/>
              </a:defRPr>
            </a:lvl1pPr>
            <a:lvl2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2pPr>
            <a:lvl3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3pPr>
            <a:lvl4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4pPr>
            <a:lvl5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5pPr>
            <a:lvl6pPr marL="4572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6pPr>
            <a:lvl7pPr marL="9144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7pPr>
            <a:lvl8pPr marL="13716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8pPr>
            <a:lvl9pPr marL="18288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9pPr>
          </a:lstStyle>
          <a:p>
            <a:pPr>
              <a:buClrTx/>
            </a:pPr>
            <a:r>
              <a:rPr lang="en-US" altLang="de-DE" sz="2400" dirty="0">
                <a:solidFill>
                  <a:srgbClr val="000000"/>
                </a:solidFill>
              </a:rPr>
              <a:t>Overview</a:t>
            </a:r>
            <a:endParaRPr lang="en-US" altLang="de-DE" sz="2400" kern="0" dirty="0">
              <a:solidFill>
                <a:srgbClr val="00693C"/>
              </a:solidFill>
            </a:endParaRPr>
          </a:p>
        </p:txBody>
      </p:sp>
      <p:cxnSp>
        <p:nvCxnSpPr>
          <p:cNvPr id="15" name="Gerade Verbindung 14"/>
          <p:cNvCxnSpPr/>
          <p:nvPr/>
        </p:nvCxnSpPr>
        <p:spPr bwMode="auto">
          <a:xfrm>
            <a:off x="1835150" y="1196752"/>
            <a:ext cx="7308850" cy="0"/>
          </a:xfrm>
          <a:prstGeom prst="line">
            <a:avLst/>
          </a:prstGeom>
          <a:solidFill>
            <a:schemeClr val="bg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2232776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spect="1" noChangeArrowheads="1" noTextEdit="1"/>
          </p:cNvSpPr>
          <p:nvPr/>
        </p:nvSpPr>
        <p:spPr bwMode="auto">
          <a:xfrm>
            <a:off x="2346432" y="1896641"/>
            <a:ext cx="4627563"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buClrTx/>
            </a:pPr>
            <a:endParaRPr lang="de-DE" sz="1800">
              <a:solidFill>
                <a:prstClr val="black"/>
              </a:solidFill>
              <a:latin typeface="Calibri"/>
              <a:cs typeface="+mn-cs"/>
            </a:endParaRPr>
          </a:p>
        </p:txBody>
      </p:sp>
      <p:sp>
        <p:nvSpPr>
          <p:cNvPr id="46" name="Rectangle 2"/>
          <p:cNvSpPr txBox="1">
            <a:spLocks noChangeArrowheads="1"/>
          </p:cNvSpPr>
          <p:nvPr/>
        </p:nvSpPr>
        <p:spPr>
          <a:xfrm>
            <a:off x="2195736" y="188640"/>
            <a:ext cx="5616624" cy="830369"/>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buClrTx/>
            </a:pPr>
            <a:r>
              <a:rPr lang="de-DE" altLang="de-DE" b="1" dirty="0" err="1">
                <a:solidFill>
                  <a:prstClr val="black"/>
                </a:solidFill>
              </a:rPr>
              <a:t>Fostering</a:t>
            </a:r>
            <a:r>
              <a:rPr lang="de-DE" altLang="de-DE" b="1" dirty="0">
                <a:solidFill>
                  <a:prstClr val="black"/>
                </a:solidFill>
              </a:rPr>
              <a:t> </a:t>
            </a:r>
            <a:r>
              <a:rPr lang="de-DE" altLang="de-DE" b="1" dirty="0" err="1">
                <a:solidFill>
                  <a:prstClr val="black"/>
                </a:solidFill>
              </a:rPr>
              <a:t>research</a:t>
            </a:r>
            <a:r>
              <a:rPr lang="de-DE" altLang="de-DE" b="1" dirty="0">
                <a:solidFill>
                  <a:prstClr val="black"/>
                </a:solidFill>
              </a:rPr>
              <a:t> </a:t>
            </a:r>
            <a:r>
              <a:rPr lang="de-DE" altLang="de-DE" b="1" dirty="0" err="1">
                <a:solidFill>
                  <a:prstClr val="black"/>
                </a:solidFill>
              </a:rPr>
              <a:t>alumni</a:t>
            </a:r>
            <a:r>
              <a:rPr lang="de-DE" altLang="de-DE" b="1" dirty="0">
                <a:solidFill>
                  <a:prstClr val="black"/>
                </a:solidFill>
              </a:rPr>
              <a:t> </a:t>
            </a:r>
            <a:r>
              <a:rPr lang="de-DE" altLang="de-DE" b="1" dirty="0" err="1">
                <a:solidFill>
                  <a:prstClr val="black"/>
                </a:solidFill>
              </a:rPr>
              <a:t>work</a:t>
            </a:r>
            <a:r>
              <a:rPr lang="de-DE" altLang="de-DE" b="1" dirty="0">
                <a:solidFill>
                  <a:prstClr val="black"/>
                </a:solidFill>
              </a:rPr>
              <a:t> </a:t>
            </a:r>
          </a:p>
          <a:p>
            <a:pPr algn="l" fontAlgn="auto">
              <a:spcAft>
                <a:spcPts val="0"/>
              </a:spcAft>
              <a:buClrTx/>
            </a:pPr>
            <a:r>
              <a:rPr lang="de-DE" altLang="de-DE" b="1" dirty="0">
                <a:solidFill>
                  <a:prstClr val="black"/>
                </a:solidFill>
              </a:rPr>
              <a:t>in Germany</a:t>
            </a:r>
          </a:p>
        </p:txBody>
      </p:sp>
      <p:pic>
        <p:nvPicPr>
          <p:cNvPr id="48" name="Grafik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60648"/>
            <a:ext cx="1801368" cy="728472"/>
          </a:xfrm>
          <a:prstGeom prst="rect">
            <a:avLst/>
          </a:prstGeom>
        </p:spPr>
      </p:pic>
      <p:sp>
        <p:nvSpPr>
          <p:cNvPr id="47" name="Rectangle 2"/>
          <p:cNvSpPr txBox="1">
            <a:spLocks noChangeArrowheads="1"/>
          </p:cNvSpPr>
          <p:nvPr/>
        </p:nvSpPr>
        <p:spPr>
          <a:xfrm>
            <a:off x="364456" y="1412776"/>
            <a:ext cx="8352928" cy="43924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buClrTx/>
            </a:pPr>
            <a:endParaRPr lang="de-DE" altLang="de-DE" dirty="0">
              <a:solidFill>
                <a:prstClr val="black"/>
              </a:solidFill>
            </a:endParaRPr>
          </a:p>
        </p:txBody>
      </p:sp>
      <p:sp>
        <p:nvSpPr>
          <p:cNvPr id="49" name="Rectangle 2"/>
          <p:cNvSpPr txBox="1">
            <a:spLocks noChangeArrowheads="1"/>
          </p:cNvSpPr>
          <p:nvPr/>
        </p:nvSpPr>
        <p:spPr>
          <a:xfrm>
            <a:off x="395536" y="989120"/>
            <a:ext cx="8136904" cy="48881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l" fontAlgn="auto">
              <a:spcAft>
                <a:spcPts val="0"/>
              </a:spcAft>
              <a:buClrTx/>
              <a:buFont typeface="Arial" panose="020B0604020202020204" pitchFamily="34" charset="0"/>
              <a:buChar char="•"/>
            </a:pPr>
            <a:endParaRPr lang="de-DE" altLang="de-DE" sz="1600" dirty="0">
              <a:solidFill>
                <a:prstClr val="black"/>
              </a:solidFill>
            </a:endParaRPr>
          </a:p>
          <a:p>
            <a:pPr marL="285750" indent="-285750" algn="l" fontAlgn="auto">
              <a:spcAft>
                <a:spcPts val="0"/>
              </a:spcAft>
              <a:buClrTx/>
              <a:buFont typeface="Arial" panose="020B0604020202020204" pitchFamily="34" charset="0"/>
              <a:buChar char="•"/>
            </a:pPr>
            <a:endParaRPr lang="de-DE" altLang="de-DE" sz="1600" dirty="0">
              <a:solidFill>
                <a:prstClr val="black"/>
              </a:solidFill>
            </a:endParaRPr>
          </a:p>
          <a:p>
            <a:pPr marL="285750" indent="-285750" algn="l" fontAlgn="auto">
              <a:spcAft>
                <a:spcPts val="0"/>
              </a:spcAft>
              <a:buClrTx/>
              <a:buFont typeface="Arial" panose="020B0604020202020204" pitchFamily="34" charset="0"/>
              <a:buChar char="•"/>
            </a:pPr>
            <a:endParaRPr lang="de-DE" altLang="de-DE" sz="1600" dirty="0">
              <a:solidFill>
                <a:prstClr val="black"/>
              </a:solidFill>
            </a:endParaRPr>
          </a:p>
          <a:p>
            <a:pPr algn="l" fontAlgn="auto">
              <a:spcAft>
                <a:spcPts val="0"/>
              </a:spcAft>
              <a:buClrTx/>
            </a:pPr>
            <a:endParaRPr lang="de-DE" altLang="de-DE" sz="1600" dirty="0">
              <a:solidFill>
                <a:prstClr val="black"/>
              </a:solidFill>
            </a:endParaRPr>
          </a:p>
          <a:p>
            <a:pPr algn="l" fontAlgn="auto">
              <a:spcAft>
                <a:spcPts val="0"/>
              </a:spcAft>
              <a:buClrTx/>
            </a:pPr>
            <a:endParaRPr lang="de-DE" altLang="de-DE" sz="1600" dirty="0">
              <a:solidFill>
                <a:prstClr val="black"/>
              </a:solidFill>
            </a:endParaRPr>
          </a:p>
          <a:p>
            <a:pPr algn="l" fontAlgn="auto">
              <a:spcAft>
                <a:spcPts val="0"/>
              </a:spcAft>
              <a:buClrTx/>
            </a:pPr>
            <a:endParaRPr lang="de-DE" altLang="de-DE" sz="1600" dirty="0">
              <a:solidFill>
                <a:prstClr val="black"/>
              </a:solidFill>
            </a:endParaRPr>
          </a:p>
        </p:txBody>
      </p:sp>
      <p:sp>
        <p:nvSpPr>
          <p:cNvPr id="8" name="Rectangle 2"/>
          <p:cNvSpPr txBox="1">
            <a:spLocks noChangeArrowheads="1"/>
          </p:cNvSpPr>
          <p:nvPr/>
        </p:nvSpPr>
        <p:spPr>
          <a:xfrm>
            <a:off x="107504" y="1268760"/>
            <a:ext cx="8136904" cy="503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fontAlgn="auto">
              <a:spcAft>
                <a:spcPts val="0"/>
              </a:spcAft>
              <a:buClrTx/>
            </a:pPr>
            <a:endParaRPr lang="de-DE" sz="2800" dirty="0">
              <a:solidFill>
                <a:prstClr val="black"/>
              </a:solidFill>
              <a:latin typeface="Arial" panose="020B0604020202020204" pitchFamily="34" charset="0"/>
              <a:cs typeface="Arial" panose="020B0604020202020204" pitchFamily="34" charset="0"/>
            </a:endParaRPr>
          </a:p>
          <a:p>
            <a:pPr algn="just" fontAlgn="auto">
              <a:spcAft>
                <a:spcPts val="0"/>
              </a:spcAft>
              <a:buClrTx/>
            </a:pPr>
            <a:endParaRPr lang="de-DE" sz="2800" dirty="0">
              <a:solidFill>
                <a:prstClr val="black"/>
              </a:solidFill>
              <a:latin typeface="Arial" panose="020B0604020202020204" pitchFamily="34" charset="0"/>
              <a:cs typeface="Arial" panose="020B0604020202020204" pitchFamily="34" charset="0"/>
            </a:endParaRPr>
          </a:p>
          <a:p>
            <a:pPr algn="l" fontAlgn="auto">
              <a:spcAft>
                <a:spcPts val="0"/>
              </a:spcAft>
              <a:buClrTx/>
            </a:pPr>
            <a:endParaRPr lang="de-DE" sz="2400" dirty="0">
              <a:solidFill>
                <a:prstClr val="black"/>
              </a:solidFill>
            </a:endParaRPr>
          </a:p>
          <a:p>
            <a:pPr marL="285750" indent="-285750" algn="l" fontAlgn="auto">
              <a:spcAft>
                <a:spcPts val="0"/>
              </a:spcAft>
              <a:buClrTx/>
              <a:buFont typeface="Arial" panose="020B0604020202020204" pitchFamily="34" charset="0"/>
              <a:buChar char="•"/>
            </a:pPr>
            <a:endParaRPr lang="de-DE" sz="2400" dirty="0">
              <a:solidFill>
                <a:prstClr val="black"/>
              </a:solidFill>
            </a:endParaRPr>
          </a:p>
          <a:p>
            <a:pPr algn="l" fontAlgn="auto">
              <a:spcAft>
                <a:spcPts val="0"/>
              </a:spcAft>
              <a:buClrTx/>
            </a:pPr>
            <a:endParaRPr lang="de-DE" sz="2200" dirty="0">
              <a:solidFill>
                <a:prstClr val="black"/>
              </a:solidFill>
            </a:endParaRPr>
          </a:p>
          <a:p>
            <a:pPr marL="285750" indent="-285750" algn="l" fontAlgn="auto">
              <a:spcAft>
                <a:spcPts val="0"/>
              </a:spcAft>
              <a:buClrTx/>
              <a:buFont typeface="Arial" panose="020B0604020202020204" pitchFamily="34" charset="0"/>
              <a:buChar char="•"/>
            </a:pPr>
            <a:endParaRPr lang="de-DE" altLang="de-DE" sz="1600" dirty="0">
              <a:solidFill>
                <a:prstClr val="black"/>
              </a:solidFill>
            </a:endParaRPr>
          </a:p>
          <a:p>
            <a:pPr algn="l" fontAlgn="auto">
              <a:spcAft>
                <a:spcPts val="0"/>
              </a:spcAft>
              <a:buClrTx/>
            </a:pPr>
            <a:endParaRPr lang="de-DE" altLang="de-DE" sz="1600" dirty="0">
              <a:solidFill>
                <a:prstClr val="black"/>
              </a:solidFill>
            </a:endParaRPr>
          </a:p>
          <a:p>
            <a:pPr algn="l" fontAlgn="auto">
              <a:spcAft>
                <a:spcPts val="0"/>
              </a:spcAft>
              <a:buClrTx/>
            </a:pPr>
            <a:endParaRPr lang="de-DE" altLang="de-DE" sz="1600" dirty="0">
              <a:solidFill>
                <a:prstClr val="black"/>
              </a:solidFill>
            </a:endParaRPr>
          </a:p>
          <a:p>
            <a:pPr algn="l" fontAlgn="auto">
              <a:spcAft>
                <a:spcPts val="0"/>
              </a:spcAft>
              <a:buClrTx/>
            </a:pPr>
            <a:endParaRPr lang="de-DE" altLang="de-DE" sz="1600" dirty="0">
              <a:solidFill>
                <a:prstClr val="black"/>
              </a:solidFill>
            </a:endParaRPr>
          </a:p>
          <a:p>
            <a:pPr algn="l" fontAlgn="auto">
              <a:spcAft>
                <a:spcPts val="0"/>
              </a:spcAft>
              <a:buClrTx/>
            </a:pPr>
            <a:endParaRPr lang="de-DE" altLang="de-DE" sz="1600" dirty="0">
              <a:solidFill>
                <a:prstClr val="black"/>
              </a:solidFill>
            </a:endParaRP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156" y="1019009"/>
            <a:ext cx="4968552" cy="5430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5004048" y="4907441"/>
            <a:ext cx="3816424" cy="1957459"/>
          </a:xfrm>
          <a:prstGeom prst="rect">
            <a:avLst/>
          </a:prstGeom>
          <a:noFill/>
        </p:spPr>
        <p:txBody>
          <a:bodyPr wrap="square" rtlCol="0">
            <a:spAutoFit/>
          </a:bodyPr>
          <a:lstStyle/>
          <a:p>
            <a:r>
              <a:rPr lang="en-US" sz="1800" dirty="0">
                <a:solidFill>
                  <a:prstClr val="black"/>
                </a:solidFill>
                <a:latin typeface="Arial" panose="020B0604020202020204" pitchFamily="34" charset="0"/>
                <a:ea typeface="+mj-ea"/>
                <a:cs typeface="Arial" panose="020B0604020202020204" pitchFamily="34" charset="0"/>
              </a:rPr>
              <a:t>Places with institutions having a successful research alumni strategy: </a:t>
            </a:r>
            <a:r>
              <a:rPr lang="en-US" sz="1800" dirty="0">
                <a:solidFill>
                  <a:prstClr val="black"/>
                </a:solidFill>
                <a:latin typeface="Arial" panose="020B0604020202020204" pitchFamily="34" charset="0"/>
                <a:ea typeface="+mj-ea"/>
                <a:cs typeface="Arial" panose="020B0604020202020204" pitchFamily="34" charset="0"/>
                <a:hlinkClick r:id="rId5"/>
              </a:rPr>
              <a:t>https://www.humboldt-foundation.de/web/research-alumni-activities-in-Germany.html</a:t>
            </a:r>
            <a:endParaRPr lang="en-US" sz="1800" dirty="0">
              <a:solidFill>
                <a:prstClr val="black"/>
              </a:solidFill>
              <a:latin typeface="Arial" panose="020B0604020202020204" pitchFamily="34" charset="0"/>
              <a:ea typeface="+mj-ea"/>
              <a:cs typeface="Arial" panose="020B0604020202020204" pitchFamily="34" charset="0"/>
            </a:endParaRPr>
          </a:p>
          <a:p>
            <a:endParaRPr lang="en-US" sz="2400" dirty="0">
              <a:solidFill>
                <a:prstClr val="black"/>
              </a:solidFill>
              <a:latin typeface="Arial" panose="020B0604020202020204" pitchFamily="34" charset="0"/>
              <a:ea typeface="+mj-ea"/>
              <a:cs typeface="Arial" panose="020B0604020202020204" pitchFamily="34" charset="0"/>
            </a:endParaRPr>
          </a:p>
        </p:txBody>
      </p:sp>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8184" y="839441"/>
            <a:ext cx="1834073" cy="4068000"/>
          </a:xfrm>
          <a:prstGeom prst="rect">
            <a:avLst/>
          </a:prstGeom>
        </p:spPr>
      </p:pic>
    </p:spTree>
    <p:extLst>
      <p:ext uri="{BB962C8B-B14F-4D97-AF65-F5344CB8AC3E}">
        <p14:creationId xmlns:p14="http://schemas.microsoft.com/office/powerpoint/2010/main" val="2282078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79512" y="260648"/>
            <a:ext cx="4427984" cy="63129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Tx/>
            </a:pPr>
            <a:endParaRPr lang="de-DE" sz="2400">
              <a:solidFill>
                <a:prstClr val="white"/>
              </a:solidFill>
            </a:endParaRPr>
          </a:p>
        </p:txBody>
      </p:sp>
      <p:sp>
        <p:nvSpPr>
          <p:cNvPr id="2" name="Titel 1"/>
          <p:cNvSpPr>
            <a:spLocks noGrp="1"/>
          </p:cNvSpPr>
          <p:nvPr>
            <p:ph type="title"/>
          </p:nvPr>
        </p:nvSpPr>
        <p:spPr>
          <a:xfrm>
            <a:off x="4628474" y="116306"/>
            <a:ext cx="4104456" cy="2926472"/>
          </a:xfrm>
        </p:spPr>
        <p:txBody>
          <a:bodyPr>
            <a:noAutofit/>
          </a:bodyPr>
          <a:lstStyle/>
          <a:p>
            <a:pPr algn="l"/>
            <a:r>
              <a:rPr lang="de-DE" b="1" dirty="0"/>
              <a:t/>
            </a:r>
            <a:br>
              <a:rPr lang="de-DE" b="1" dirty="0"/>
            </a:br>
            <a:r>
              <a:rPr lang="de-DE" sz="3600" b="1" dirty="0" err="1"/>
              <a:t>Results</a:t>
            </a:r>
            <a:r>
              <a:rPr lang="de-DE" sz="3600" b="1" dirty="0"/>
              <a:t> </a:t>
            </a:r>
            <a:r>
              <a:rPr lang="de-DE" sz="3600" b="1" dirty="0" err="1"/>
              <a:t>and</a:t>
            </a:r>
            <a:r>
              <a:rPr lang="de-DE" sz="3600" b="1" dirty="0"/>
              <a:t> </a:t>
            </a:r>
            <a:r>
              <a:rPr lang="de-DE" sz="3600" b="1" dirty="0" err="1"/>
              <a:t>perspectives</a:t>
            </a:r>
            <a:r>
              <a:rPr lang="de-DE" sz="3600" b="1" dirty="0"/>
              <a:t> </a:t>
            </a:r>
            <a:r>
              <a:rPr lang="de-DE" sz="3600" b="1" dirty="0" err="1"/>
              <a:t>from</a:t>
            </a:r>
            <a:r>
              <a:rPr lang="de-DE" sz="3600" b="1" dirty="0"/>
              <a:t> 5 </a:t>
            </a:r>
            <a:r>
              <a:rPr lang="de-DE" sz="3600" b="1" dirty="0" err="1"/>
              <a:t>years</a:t>
            </a:r>
            <a:r>
              <a:rPr lang="de-DE" sz="3600" b="1" dirty="0"/>
              <a:t> </a:t>
            </a:r>
            <a:r>
              <a:rPr lang="de-DE" sz="3600" b="1" dirty="0" err="1"/>
              <a:t>of</a:t>
            </a:r>
            <a:r>
              <a:rPr lang="de-DE" sz="3600" b="1" dirty="0"/>
              <a:t> </a:t>
            </a:r>
            <a:r>
              <a:rPr lang="de-DE" sz="3600" b="1" dirty="0" err="1"/>
              <a:t>research</a:t>
            </a:r>
            <a:r>
              <a:rPr lang="de-DE" sz="3600" b="1" dirty="0"/>
              <a:t> </a:t>
            </a:r>
            <a:r>
              <a:rPr lang="de-DE" sz="3600" b="1" dirty="0" err="1"/>
              <a:t>alumni</a:t>
            </a:r>
            <a:r>
              <a:rPr lang="de-DE" sz="3600" b="1" dirty="0"/>
              <a:t>  </a:t>
            </a:r>
            <a:r>
              <a:rPr lang="de-DE" sz="3600" b="1" dirty="0" err="1"/>
              <a:t>work</a:t>
            </a:r>
            <a:endParaRPr lang="de-DE" sz="3600" b="1" dirty="0"/>
          </a:p>
        </p:txBody>
      </p:sp>
      <p:sp>
        <p:nvSpPr>
          <p:cNvPr id="4" name="Inhaltsplatzhalter 3"/>
          <p:cNvSpPr>
            <a:spLocks noGrp="1"/>
          </p:cNvSpPr>
          <p:nvPr>
            <p:ph sz="half" idx="2"/>
          </p:nvPr>
        </p:nvSpPr>
        <p:spPr>
          <a:xfrm rot="10800000" flipV="1">
            <a:off x="4635432" y="5410935"/>
            <a:ext cx="3600400" cy="1152128"/>
          </a:xfrm>
        </p:spPr>
        <p:txBody>
          <a:bodyPr>
            <a:noAutofit/>
          </a:bodyPr>
          <a:lstStyle/>
          <a:p>
            <a:pPr marL="0" lvl="0" indent="0">
              <a:spcAft>
                <a:spcPts val="0"/>
              </a:spcAft>
              <a:buNone/>
            </a:pPr>
            <a:r>
              <a:rPr lang="en-US" sz="1800" dirty="0"/>
              <a:t>Download and further information:</a:t>
            </a:r>
          </a:p>
          <a:p>
            <a:pPr marL="0" lvl="0" indent="0">
              <a:spcAft>
                <a:spcPts val="600"/>
              </a:spcAft>
              <a:buNone/>
            </a:pPr>
            <a:r>
              <a:rPr lang="en-US" sz="1800" dirty="0"/>
              <a:t/>
            </a:r>
            <a:br>
              <a:rPr lang="en-US" sz="1800" dirty="0"/>
            </a:br>
            <a:r>
              <a:rPr lang="de-DE" sz="1800" b="1" dirty="0">
                <a:hlinkClick r:id="rId3"/>
              </a:rPr>
              <a:t>www.research-in-germany.org/</a:t>
            </a:r>
            <a:endParaRPr lang="de-DE" sz="1800" b="1" dirty="0"/>
          </a:p>
          <a:p>
            <a:pPr marL="0" lvl="0" indent="0">
              <a:spcAft>
                <a:spcPts val="600"/>
              </a:spcAft>
              <a:buNone/>
            </a:pPr>
            <a:r>
              <a:rPr lang="de-DE" sz="1800" b="1" dirty="0">
                <a:hlinkClick r:id="rId4"/>
              </a:rPr>
              <a:t>www.forscher-alumni.de</a:t>
            </a:r>
            <a:endParaRPr lang="de-DE" sz="1800" b="1" dirty="0"/>
          </a:p>
        </p:txBody>
      </p:sp>
      <p:sp>
        <p:nvSpPr>
          <p:cNvPr id="3" name="Rectangle 1">
            <a:hlinkClick r:id="rId5" tooltip="Seite 56"/>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379361700" y="761695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3400" b="0" i="0" u="none" strike="noStrike" cap="none" normalizeH="0" baseline="0">
                <a:ln>
                  <a:noFill/>
                </a:ln>
                <a:solidFill>
                  <a:schemeClr val="tx1"/>
                </a:solidFill>
                <a:effectLst/>
                <a:latin typeface="Arial" pitchFamily="34" charset="0"/>
                <a:cs typeface="Arial" pitchFamily="34" charset="0"/>
              </a:rPr>
              <a:t>Forming lasting bonds between international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379361700" y="798410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3400" b="0" i="0" u="none" strike="noStrike" cap="none" normalizeH="0" baseline="0">
                <a:ln>
                  <a:noFill/>
                </a:ln>
                <a:solidFill>
                  <a:schemeClr val="tx1"/>
                </a:solidFill>
                <a:effectLst/>
                <a:latin typeface="Arial" pitchFamily="34" charset="0"/>
                <a:cs typeface="Arial" pitchFamily="34" charset="0"/>
              </a:rPr>
              <a:t>researchers and Germany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379361700" y="63710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6000" b="0" i="0" u="none" strike="noStrike" cap="none" normalizeH="0" baseline="0">
                <a:ln>
                  <a:noFill/>
                </a:ln>
                <a:solidFill>
                  <a:schemeClr val="tx1"/>
                </a:solidFill>
                <a:effectLst/>
                <a:latin typeface="Arial" pitchFamily="34" charset="0"/>
                <a:cs typeface="Arial" pitchFamily="34" charset="0"/>
              </a:rPr>
              <a:t>The Discovery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379361700" y="69529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6000" b="0" i="0" u="none" strike="noStrike" cap="none" normalizeH="0" baseline="0">
                <a:ln>
                  <a:noFill/>
                </a:ln>
                <a:solidFill>
                  <a:schemeClr val="tx1"/>
                </a:solidFill>
                <a:effectLst/>
                <a:latin typeface="Arial" pitchFamily="34" charset="0"/>
                <a:cs typeface="Arial" pitchFamily="34" charset="0"/>
              </a:rPr>
              <a:t>of Research Alumni</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163096575" y="184854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2 |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7"/>
          <p:cNvSpPr>
            <a:spLocks noChangeArrowheads="1"/>
          </p:cNvSpPr>
          <p:nvPr/>
        </p:nvSpPr>
        <p:spPr bwMode="auto">
          <a:xfrm>
            <a:off x="292498463" y="1938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TABLE OF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8"/>
          <p:cNvSpPr>
            <a:spLocks noChangeArrowheads="1"/>
          </p:cNvSpPr>
          <p:nvPr/>
        </p:nvSpPr>
        <p:spPr bwMode="auto">
          <a:xfrm>
            <a:off x="292498463" y="2954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CONTENTS</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9"/>
          <p:cNvSpPr>
            <a:spLocks noChangeArrowheads="1"/>
          </p:cNvSpPr>
          <p:nvPr/>
        </p:nvSpPr>
        <p:spPr bwMode="auto">
          <a:xfrm>
            <a:off x="438750075" y="131838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4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10"/>
          <p:cNvSpPr>
            <a:spLocks noChangeArrowheads="1"/>
          </p:cNvSpPr>
          <p:nvPr/>
        </p:nvSpPr>
        <p:spPr bwMode="auto">
          <a:xfrm>
            <a:off x="597498488" y="131838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Georg Schütte</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1"/>
          <p:cNvSpPr>
            <a:spLocks noChangeArrowheads="1"/>
          </p:cNvSpPr>
          <p:nvPr/>
        </p:nvSpPr>
        <p:spPr bwMode="auto">
          <a:xfrm>
            <a:off x="597498488" y="147726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State Secretary at the Federal Ministry of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2"/>
          <p:cNvSpPr>
            <a:spLocks noChangeArrowheads="1"/>
          </p:cNvSpPr>
          <p:nvPr/>
        </p:nvSpPr>
        <p:spPr bwMode="auto">
          <a:xfrm>
            <a:off x="597498488" y="159367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Education and Research</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3"/>
          <p:cNvSpPr>
            <a:spLocks noChangeArrowheads="1"/>
          </p:cNvSpPr>
          <p:nvPr/>
        </p:nvSpPr>
        <p:spPr bwMode="auto">
          <a:xfrm>
            <a:off x="438750075" y="1817636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5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8" name="Rectangle 14"/>
          <p:cNvSpPr>
            <a:spLocks noChangeArrowheads="1"/>
          </p:cNvSpPr>
          <p:nvPr/>
        </p:nvSpPr>
        <p:spPr bwMode="auto">
          <a:xfrm>
            <a:off x="597498488" y="1817636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Helmut Schwarz</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5"/>
          <p:cNvSpPr>
            <a:spLocks noChangeArrowheads="1"/>
          </p:cNvSpPr>
          <p:nvPr/>
        </p:nvSpPr>
        <p:spPr bwMode="auto">
          <a:xfrm>
            <a:off x="597498488" y="197651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President of the Alexander von Humboldt Foundation</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20" name="Rectangle 16"/>
          <p:cNvSpPr>
            <a:spLocks noChangeArrowheads="1"/>
          </p:cNvSpPr>
          <p:nvPr/>
        </p:nvSpPr>
        <p:spPr bwMode="auto">
          <a:xfrm>
            <a:off x="438750075" y="939552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3000" b="0" i="0" u="none" strike="noStrike" cap="none" normalizeH="0" baseline="0">
                <a:ln>
                  <a:noFill/>
                </a:ln>
                <a:solidFill>
                  <a:schemeClr val="tx1"/>
                </a:solidFill>
                <a:effectLst/>
                <a:latin typeface="Arial" pitchFamily="34" charset="0"/>
                <a:cs typeface="Arial" pitchFamily="34" charset="0"/>
              </a:rPr>
              <a:t>Greeting</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21" name="Rectangle 17"/>
          <p:cNvSpPr>
            <a:spLocks noChangeArrowheads="1"/>
          </p:cNvSpPr>
          <p:nvPr/>
        </p:nvSpPr>
        <p:spPr bwMode="auto">
          <a:xfrm>
            <a:off x="4203715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6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18"/>
          <p:cNvSpPr>
            <a:spLocks noChangeArrowheads="1"/>
          </p:cNvSpPr>
          <p:nvPr/>
        </p:nvSpPr>
        <p:spPr bwMode="auto">
          <a:xfrm>
            <a:off x="5791247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The Discovery of Research Alumni</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23" name="Rectangle 19"/>
          <p:cNvSpPr>
            <a:spLocks noChangeArrowheads="1"/>
          </p:cNvSpPr>
          <p:nvPr/>
        </p:nvSpPr>
        <p:spPr bwMode="auto">
          <a:xfrm>
            <a:off x="5791247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Nearly unthinkable just twenty years ago, universities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20"/>
          <p:cNvSpPr>
            <a:spLocks noChangeArrowheads="1"/>
          </p:cNvSpPr>
          <p:nvPr/>
        </p:nvSpPr>
        <p:spPr bwMode="auto">
          <a:xfrm>
            <a:off x="5791247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and research institutions in Germany today are actively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25" name="Rectangle 21"/>
          <p:cNvSpPr>
            <a:spLocks noChangeArrowheads="1"/>
          </p:cNvSpPr>
          <p:nvPr/>
        </p:nvSpPr>
        <p:spPr bwMode="auto">
          <a:xfrm>
            <a:off x="579124763" y="317487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courting their alumni and building the necessary infra</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26" name="Rectangle 22"/>
          <p:cNvSpPr>
            <a:spLocks noChangeArrowheads="1"/>
          </p:cNvSpPr>
          <p:nvPr/>
        </p:nvSpPr>
        <p:spPr bwMode="auto">
          <a:xfrm>
            <a:off x="20398120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27" name="Rectangle 23"/>
          <p:cNvSpPr>
            <a:spLocks noChangeArrowheads="1"/>
          </p:cNvSpPr>
          <p:nvPr/>
        </p:nvSpPr>
        <p:spPr bwMode="auto">
          <a:xfrm>
            <a:off x="5791247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structure for professional alumni relations work. They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28" name="Rectangle 24"/>
          <p:cNvSpPr>
            <a:spLocks noChangeArrowheads="1"/>
          </p:cNvSpPr>
          <p:nvPr/>
        </p:nvSpPr>
        <p:spPr bwMode="auto">
          <a:xfrm>
            <a:off x="5791247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have also turned their attention to new target groups,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29" name="Rectangle 25"/>
          <p:cNvSpPr>
            <a:spLocks noChangeArrowheads="1"/>
          </p:cNvSpPr>
          <p:nvPr/>
        </p:nvSpPr>
        <p:spPr bwMode="auto">
          <a:xfrm>
            <a:off x="5791247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including research alumni from across the globe.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30" name="Rectangle 26"/>
          <p:cNvSpPr>
            <a:spLocks noChangeArrowheads="1"/>
          </p:cNvSpPr>
          <p:nvPr/>
        </p:nvSpPr>
        <p:spPr bwMode="auto">
          <a:xfrm>
            <a:off x="5791247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31" name="Rectangle 27"/>
          <p:cNvSpPr>
            <a:spLocks noChangeArrowheads="1"/>
          </p:cNvSpPr>
          <p:nvPr/>
        </p:nvSpPr>
        <p:spPr bwMode="auto">
          <a:xfrm>
            <a:off x="636703388" y="366782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by Angelika Fritsche</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24" name="Rectangle 28"/>
          <p:cNvSpPr>
            <a:spLocks noChangeArrowheads="1"/>
          </p:cNvSpPr>
          <p:nvPr/>
        </p:nvSpPr>
        <p:spPr bwMode="auto">
          <a:xfrm>
            <a:off x="4203715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14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25" name="Rectangle 29"/>
          <p:cNvSpPr>
            <a:spLocks noChangeArrowheads="1"/>
          </p:cNvSpPr>
          <p:nvPr/>
        </p:nvSpPr>
        <p:spPr bwMode="auto">
          <a:xfrm>
            <a:off x="5791247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The Value Must be Clear</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27" name="Rectangle 30"/>
          <p:cNvSpPr>
            <a:spLocks noChangeArrowheads="1"/>
          </p:cNvSpPr>
          <p:nvPr/>
        </p:nvSpPr>
        <p:spPr bwMode="auto">
          <a:xfrm>
            <a:off x="579124763" y="40533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Alumni who choose to join a network of fellow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28" name="Rectangle 31"/>
          <p:cNvSpPr>
            <a:spLocks noChangeArrowheads="1"/>
          </p:cNvSpPr>
          <p:nvPr/>
        </p:nvSpPr>
        <p:spPr bwMode="auto">
          <a:xfrm>
            <a:off x="5791247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university graduates or fellow researchers must feel that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29" name="Rectangle 32"/>
          <p:cNvSpPr>
            <a:spLocks noChangeArrowheads="1"/>
          </p:cNvSpPr>
          <p:nvPr/>
        </p:nvSpPr>
        <p:spPr bwMode="auto">
          <a:xfrm>
            <a:off x="5791247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their needs and interests are taken seriously, and that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30" name="Rectangle 33"/>
          <p:cNvSpPr>
            <a:spLocks noChangeArrowheads="1"/>
          </p:cNvSpPr>
          <p:nvPr/>
        </p:nvSpPr>
        <p:spPr bwMode="auto">
          <a:xfrm>
            <a:off x="579124763" y="44026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the network adds real value. Successful alumni groups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31" name="Rectangle 34"/>
          <p:cNvSpPr>
            <a:spLocks noChangeArrowheads="1"/>
          </p:cNvSpPr>
          <p:nvPr/>
        </p:nvSpPr>
        <p:spPr bwMode="auto">
          <a:xfrm>
            <a:off x="5791247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have many aspects in common, but there are important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32" name="Rectangle 35"/>
          <p:cNvSpPr>
            <a:spLocks noChangeArrowheads="1"/>
          </p:cNvSpPr>
          <p:nvPr/>
        </p:nvSpPr>
        <p:spPr bwMode="auto">
          <a:xfrm>
            <a:off x="5791247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differences too. For research alumni, the professional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33" name="Rectangle 36"/>
          <p:cNvSpPr>
            <a:spLocks noChangeArrowheads="1"/>
          </p:cNvSpPr>
          <p:nvPr/>
        </p:nvSpPr>
        <p:spPr bwMode="auto">
          <a:xfrm>
            <a:off x="5791247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focus of the network is most important.</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34" name="Rectangle 37"/>
          <p:cNvSpPr>
            <a:spLocks noChangeArrowheads="1"/>
          </p:cNvSpPr>
          <p:nvPr/>
        </p:nvSpPr>
        <p:spPr bwMode="auto">
          <a:xfrm>
            <a:off x="579120000"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35" name="Rectangle 38"/>
          <p:cNvSpPr>
            <a:spLocks noChangeArrowheads="1"/>
          </p:cNvSpPr>
          <p:nvPr/>
        </p:nvSpPr>
        <p:spPr bwMode="auto">
          <a:xfrm>
            <a:off x="61603413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by Angelika Fritsche and</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39"/>
          <p:cNvSpPr>
            <a:spLocks noChangeArrowheads="1"/>
          </p:cNvSpPr>
          <p:nvPr/>
        </p:nvSpPr>
        <p:spPr bwMode="auto">
          <a:xfrm>
            <a:off x="6307978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Veronika Renkes</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37" name="Rectangle 40"/>
          <p:cNvSpPr>
            <a:spLocks noChangeArrowheads="1"/>
          </p:cNvSpPr>
          <p:nvPr/>
        </p:nvSpPr>
        <p:spPr bwMode="auto">
          <a:xfrm>
            <a:off x="43837383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3000" b="0" i="0" u="none" strike="noStrike" cap="none" normalizeH="0" baseline="0">
                <a:ln>
                  <a:noFill/>
                </a:ln>
                <a:solidFill>
                  <a:schemeClr val="tx1"/>
                </a:solidFill>
                <a:effectLst/>
                <a:latin typeface="Arial" pitchFamily="34" charset="0"/>
                <a:cs typeface="Arial" pitchFamily="34" charset="0"/>
              </a:rPr>
              <a:t>Background</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38" name="Rectangle 41"/>
          <p:cNvSpPr>
            <a:spLocks noChangeArrowheads="1"/>
          </p:cNvSpPr>
          <p:nvPr/>
        </p:nvSpPr>
        <p:spPr bwMode="auto">
          <a:xfrm>
            <a:off x="4203715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18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42"/>
          <p:cNvSpPr>
            <a:spLocks noChangeArrowheads="1"/>
          </p:cNvSpPr>
          <p:nvPr/>
        </p:nvSpPr>
        <p:spPr bwMode="auto">
          <a:xfrm>
            <a:off x="5791247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Budding but Delicate</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40" name="Rectangle 43"/>
          <p:cNvSpPr>
            <a:spLocks noChangeArrowheads="1"/>
          </p:cNvSpPr>
          <p:nvPr/>
        </p:nvSpPr>
        <p:spPr bwMode="auto">
          <a:xfrm>
            <a:off x="5791247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Half of the research-intensive universities in Germany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41" name="Rectangle 44"/>
          <p:cNvSpPr>
            <a:spLocks noChangeArrowheads="1"/>
          </p:cNvSpPr>
          <p:nvPr/>
        </p:nvSpPr>
        <p:spPr bwMode="auto">
          <a:xfrm>
            <a:off x="5791247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report plans to establish research alumni activities.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42" name="Rectangle 45"/>
          <p:cNvSpPr>
            <a:spLocks noChangeArrowheads="1"/>
          </p:cNvSpPr>
          <p:nvPr/>
        </p:nvSpPr>
        <p:spPr bwMode="auto">
          <a:xfrm>
            <a:off x="5791247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However, according to a recent Humboldt Foundation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43" name="Rectangle 46"/>
          <p:cNvSpPr>
            <a:spLocks noChangeArrowheads="1"/>
          </p:cNvSpPr>
          <p:nvPr/>
        </p:nvSpPr>
        <p:spPr bwMode="auto">
          <a:xfrm>
            <a:off x="5791247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survey, only about ten percent have already imple</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44" name="Rectangle 47"/>
          <p:cNvSpPr>
            <a:spLocks noChangeArrowheads="1"/>
          </p:cNvSpPr>
          <p:nvPr/>
        </p:nvSpPr>
        <p:spPr bwMode="auto">
          <a:xfrm>
            <a:off x="1973751450"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45" name="Rectangle 48"/>
          <p:cNvSpPr>
            <a:spLocks noChangeArrowheads="1"/>
          </p:cNvSpPr>
          <p:nvPr/>
        </p:nvSpPr>
        <p:spPr bwMode="auto">
          <a:xfrm>
            <a:off x="579124763" y="64272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mented such activities. This is the state of progress after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46" name="Rectangle 49"/>
          <p:cNvSpPr>
            <a:spLocks noChangeArrowheads="1"/>
          </p:cNvSpPr>
          <p:nvPr/>
        </p:nvSpPr>
        <p:spPr bwMode="auto">
          <a:xfrm>
            <a:off x="579124763" y="654361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five years of promoting research alumni work.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50"/>
          <p:cNvSpPr>
            <a:spLocks noChangeArrowheads="1"/>
          </p:cNvSpPr>
          <p:nvPr/>
        </p:nvSpPr>
        <p:spPr bwMode="auto">
          <a:xfrm>
            <a:off x="579124763" y="66901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48" name="Rectangle 51"/>
          <p:cNvSpPr>
            <a:spLocks noChangeArrowheads="1"/>
          </p:cNvSpPr>
          <p:nvPr/>
        </p:nvSpPr>
        <p:spPr bwMode="auto">
          <a:xfrm>
            <a:off x="636703388" y="66873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by Barbara Sheldon</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49" name="Rectangle 52"/>
          <p:cNvSpPr>
            <a:spLocks noChangeArrowheads="1"/>
          </p:cNvSpPr>
          <p:nvPr/>
        </p:nvSpPr>
        <p:spPr bwMode="auto">
          <a:xfrm>
            <a:off x="4203715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3000" b="0" i="0" u="none" strike="noStrike" cap="none" normalizeH="0" baseline="0">
                <a:ln>
                  <a:noFill/>
                </a:ln>
                <a:solidFill>
                  <a:schemeClr val="tx1"/>
                </a:solidFill>
                <a:effectLst/>
                <a:latin typeface="Arial" pitchFamily="34" charset="0"/>
                <a:cs typeface="Arial" pitchFamily="34" charset="0"/>
              </a:rPr>
              <a:t>Research Alumni Work</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50" name="Rectangle 53"/>
          <p:cNvSpPr>
            <a:spLocks noChangeArrowheads="1"/>
          </p:cNvSpPr>
          <p:nvPr/>
        </p:nvSpPr>
        <p:spPr bwMode="auto">
          <a:xfrm>
            <a:off x="2147483647" y="967886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24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51" name="Rectangle 54"/>
          <p:cNvSpPr>
            <a:spLocks noChangeArrowheads="1"/>
          </p:cNvSpPr>
          <p:nvPr/>
        </p:nvSpPr>
        <p:spPr bwMode="auto">
          <a:xfrm>
            <a:off x="2147483647" y="967886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Constantly Setting Sail</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52" name="Rectangle 55"/>
          <p:cNvSpPr>
            <a:spLocks noChangeArrowheads="1"/>
          </p:cNvSpPr>
          <p:nvPr/>
        </p:nvSpPr>
        <p:spPr bwMode="auto">
          <a:xfrm>
            <a:off x="2147483647" y="1126756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Stops in multiple countries and at different institutions have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53" name="Rectangle 56"/>
          <p:cNvSpPr>
            <a:spLocks noChangeArrowheads="1"/>
          </p:cNvSpPr>
          <p:nvPr/>
        </p:nvSpPr>
        <p:spPr bwMode="auto">
          <a:xfrm>
            <a:off x="2147483647" y="1243196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become common for high-profile international scientists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54" name="Rectangle 57"/>
          <p:cNvSpPr>
            <a:spLocks noChangeArrowheads="1"/>
          </p:cNvSpPr>
          <p:nvPr/>
        </p:nvSpPr>
        <p:spPr bwMode="auto">
          <a:xfrm>
            <a:off x="2147483647" y="1359630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and scholars. The things that are especially important for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55" name="Rectangle 58"/>
          <p:cNvSpPr>
            <a:spLocks noChangeArrowheads="1"/>
          </p:cNvSpPr>
          <p:nvPr/>
        </p:nvSpPr>
        <p:spPr bwMode="auto">
          <a:xfrm>
            <a:off x="2147483647" y="147607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mobile researchers during such life and career phases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56" name="Rectangle 59"/>
          <p:cNvSpPr>
            <a:spLocks noChangeArrowheads="1"/>
          </p:cNvSpPr>
          <p:nvPr/>
        </p:nvSpPr>
        <p:spPr bwMode="auto">
          <a:xfrm>
            <a:off x="2147483647" y="1592503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are the very things those hoping to connect with research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57" name="Rectangle 60"/>
          <p:cNvSpPr>
            <a:spLocks noChangeArrowheads="1"/>
          </p:cNvSpPr>
          <p:nvPr/>
        </p:nvSpPr>
        <p:spPr bwMode="auto">
          <a:xfrm>
            <a:off x="2147483647" y="170894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alumni should be focusing on.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58" name="Rectangle 61"/>
          <p:cNvSpPr>
            <a:spLocks noChangeArrowheads="1"/>
          </p:cNvSpPr>
          <p:nvPr/>
        </p:nvSpPr>
        <p:spPr bwMode="auto">
          <a:xfrm>
            <a:off x="2147483647" y="185540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59" name="Rectangle 62"/>
          <p:cNvSpPr>
            <a:spLocks noChangeArrowheads="1"/>
          </p:cNvSpPr>
          <p:nvPr/>
        </p:nvSpPr>
        <p:spPr bwMode="auto">
          <a:xfrm>
            <a:off x="2147483647" y="1852644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by Barbara Sheldon and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60" name="Rectangle 63"/>
          <p:cNvSpPr>
            <a:spLocks noChangeArrowheads="1"/>
          </p:cNvSpPr>
          <p:nvPr/>
        </p:nvSpPr>
        <p:spPr bwMode="auto">
          <a:xfrm>
            <a:off x="2147483647" y="19689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Veronika Schilling</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61" name="Rectangle 64"/>
          <p:cNvSpPr>
            <a:spLocks noChangeArrowheads="1"/>
          </p:cNvSpPr>
          <p:nvPr/>
        </p:nvSpPr>
        <p:spPr bwMode="auto">
          <a:xfrm>
            <a:off x="2147483647" y="213838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25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62" name="Rectangle 65"/>
          <p:cNvSpPr>
            <a:spLocks noChangeArrowheads="1"/>
          </p:cNvSpPr>
          <p:nvPr/>
        </p:nvSpPr>
        <p:spPr bwMode="auto">
          <a:xfrm>
            <a:off x="2147483647" y="213838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Research Alumni Phase 1: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63" name="Rectangle 66"/>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The Explorers</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64" name="Rectangle 67"/>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26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65" name="Rectangle 68"/>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Research Alumni Phase 2: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66" name="Rectangle 69"/>
          <p:cNvSpPr>
            <a:spLocks noChangeArrowheads="1"/>
          </p:cNvSpPr>
          <p:nvPr/>
        </p:nvSpPr>
        <p:spPr bwMode="auto">
          <a:xfrm>
            <a:off x="2147483647" y="251758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The Go-Getters</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67" name="Rectangle 70"/>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27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68" name="Rectangle 71"/>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Research Alumni Phase 3:</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69" name="Rectangle 72"/>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The Networkers</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70" name="Rectangle 73"/>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28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71" name="Rectangle 74"/>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Research Alumni Phase 4:</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72" name="Rectangle 75"/>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The Shapers</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73" name="Rectangle 76"/>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29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74" name="Rectangle 77"/>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Research Alumni Phase 5:</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75" name="Rectangle 78"/>
          <p:cNvSpPr>
            <a:spLocks noChangeArrowheads="1"/>
          </p:cNvSpPr>
          <p:nvPr/>
        </p:nvSpPr>
        <p:spPr bwMode="auto">
          <a:xfrm>
            <a:off x="2147483647" y="33059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The Mentors</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76" name="Rectangle 79"/>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30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77" name="Rectangle 80"/>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An Impressive Group</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78" name="Rectangle 81"/>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In building its research alumni program, the University of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79" name="Rectangle 82"/>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Göttingen draws on experience gained from its general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80" name="Rectangle 83"/>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alumni activities.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81" name="Rectangle 84"/>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82" name="Rectangle 85"/>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by Angelika Fritsche</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83" name="Rectangle 86"/>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31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84" name="Rectangle 87"/>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 Research alumni work is not about addressing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85" name="Rectangle 88"/>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a mass audience«</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86" name="Rectangle 89"/>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Interview with Bernd Hackstette, University of Göttingen</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87" name="Rectangle 90"/>
          <p:cNvSpPr>
            <a:spLocks noChangeArrowheads="1"/>
          </p:cNvSpPr>
          <p:nvPr/>
        </p:nvSpPr>
        <p:spPr bwMode="auto">
          <a:xfrm>
            <a:off x="2147483647" y="47711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32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88" name="Rectangle 91"/>
          <p:cNvSpPr>
            <a:spLocks noChangeArrowheads="1"/>
          </p:cNvSpPr>
          <p:nvPr/>
        </p:nvSpPr>
        <p:spPr bwMode="auto">
          <a:xfrm>
            <a:off x="2147483647" y="47711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Targeting Unique Potential</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89" name="Rectangle 92"/>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The University of Heidelberg builds on existing networks to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90" name="Rectangle 93"/>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advance its research alumni work.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91" name="Rectangle 94"/>
          <p:cNvSpPr>
            <a:spLocks noChangeArrowheads="1"/>
          </p:cNvSpPr>
          <p:nvPr/>
        </p:nvSpPr>
        <p:spPr bwMode="auto">
          <a:xfrm>
            <a:off x="2147483647" y="51929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92" name="Rectangle 95"/>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by Angelika Fritsche</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93" name="Rectangle 96"/>
          <p:cNvSpPr>
            <a:spLocks noChangeArrowheads="1"/>
          </p:cNvSpPr>
          <p:nvPr/>
        </p:nvSpPr>
        <p:spPr bwMode="auto">
          <a:xfrm>
            <a:off x="2147483647" y="54168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33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94" name="Rectangle 97"/>
          <p:cNvSpPr>
            <a:spLocks noChangeArrowheads="1"/>
          </p:cNvSpPr>
          <p:nvPr/>
        </p:nvSpPr>
        <p:spPr bwMode="auto">
          <a:xfrm>
            <a:off x="2147483647" y="54168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»Appreciation for research alumni work must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95" name="Rectangle 98"/>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also improve within universities themselves«</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96" name="Rectangle 99"/>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Interview with Silke Rodenberg, University of Heidelberg</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97" name="Rectangle 100"/>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34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98" name="Rectangle 101"/>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Personal Contact is Key</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099" name="Rectangle 102"/>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The University of Cologne uses its research alumni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00" name="Rectangle 103"/>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activities to promote research and nurture international ties.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01" name="Rectangle 104"/>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02" name="Rectangle 105"/>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by Veronika Renkes</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03" name="Rectangle 106"/>
          <p:cNvSpPr>
            <a:spLocks noChangeArrowheads="1"/>
          </p:cNvSpPr>
          <p:nvPr/>
        </p:nvSpPr>
        <p:spPr bwMode="auto">
          <a:xfrm>
            <a:off x="2147483647" y="656170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35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04" name="Rectangle 107"/>
          <p:cNvSpPr>
            <a:spLocks noChangeArrowheads="1"/>
          </p:cNvSpPr>
          <p:nvPr/>
        </p:nvSpPr>
        <p:spPr bwMode="auto">
          <a:xfrm>
            <a:off x="2147483647" y="656170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»A mix of regular information and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05" name="Rectangle 108"/>
          <p:cNvSpPr>
            <a:spLocks noChangeArrowheads="1"/>
          </p:cNvSpPr>
          <p:nvPr/>
        </p:nvSpPr>
        <p:spPr bwMode="auto">
          <a:xfrm>
            <a:off x="2147483647" y="667810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targeted personal contact«</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06" name="Rectangle 109"/>
          <p:cNvSpPr>
            <a:spLocks noChangeArrowheads="1"/>
          </p:cNvSpPr>
          <p:nvPr/>
        </p:nvSpPr>
        <p:spPr bwMode="auto">
          <a:xfrm>
            <a:off x="2147483647" y="683698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Interview with Johannes Müller, University of Cologne</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07" name="Rectangle 110"/>
          <p:cNvSpPr>
            <a:spLocks noChangeArrowheads="1"/>
          </p:cNvSpPr>
          <p:nvPr/>
        </p:nvSpPr>
        <p:spPr bwMode="auto">
          <a:xfrm>
            <a:off x="2147483647" y="70609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36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08" name="Rectangle 111"/>
          <p:cNvSpPr>
            <a:spLocks noChangeArrowheads="1"/>
          </p:cNvSpPr>
          <p:nvPr/>
        </p:nvSpPr>
        <p:spPr bwMode="auto">
          <a:xfrm>
            <a:off x="2147483647" y="70609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New Standards through Web 2.0</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09" name="Rectangle 112"/>
          <p:cNvSpPr>
            <a:spLocks noChangeArrowheads="1"/>
          </p:cNvSpPr>
          <p:nvPr/>
        </p:nvSpPr>
        <p:spPr bwMode="auto">
          <a:xfrm>
            <a:off x="2147483647" y="72198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Personal contact and communication form the basis of all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10" name="Rectangle 113"/>
          <p:cNvSpPr>
            <a:spLocks noChangeArrowheads="1"/>
          </p:cNvSpPr>
          <p:nvPr/>
        </p:nvSpPr>
        <p:spPr bwMode="auto">
          <a:xfrm>
            <a:off x="2147483647" y="73362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research alumni work, but social networks are an ideal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11" name="Rectangle 114"/>
          <p:cNvSpPr>
            <a:spLocks noChangeArrowheads="1"/>
          </p:cNvSpPr>
          <p:nvPr/>
        </p:nvSpPr>
        <p:spPr bwMode="auto">
          <a:xfrm>
            <a:off x="2147483647" y="745274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complement.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12" name="Rectangle 115"/>
          <p:cNvSpPr>
            <a:spLocks noChangeArrowheads="1"/>
          </p:cNvSpPr>
          <p:nvPr/>
        </p:nvSpPr>
        <p:spPr bwMode="auto">
          <a:xfrm>
            <a:off x="2147483647" y="75991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13" name="Rectangle 116"/>
          <p:cNvSpPr>
            <a:spLocks noChangeArrowheads="1"/>
          </p:cNvSpPr>
          <p:nvPr/>
        </p:nvSpPr>
        <p:spPr bwMode="auto">
          <a:xfrm>
            <a:off x="2147483647" y="75964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by Barbara Sheldon and Veronika Schilling</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14" name="Rectangle 117"/>
          <p:cNvSpPr>
            <a:spLocks noChangeArrowheads="1"/>
          </p:cNvSpPr>
          <p:nvPr/>
        </p:nvSpPr>
        <p:spPr bwMode="auto">
          <a:xfrm>
            <a:off x="2147483647" y="782307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40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15" name="Rectangle 118"/>
          <p:cNvSpPr>
            <a:spLocks noChangeArrowheads="1"/>
          </p:cNvSpPr>
          <p:nvPr/>
        </p:nvSpPr>
        <p:spPr bwMode="auto">
          <a:xfrm>
            <a:off x="2147483647" y="782307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Nurturing Long-term Relations</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16" name="Rectangle 119"/>
          <p:cNvSpPr>
            <a:spLocks noChangeArrowheads="1"/>
          </p:cNvSpPr>
          <p:nvPr/>
        </p:nvSpPr>
        <p:spPr bwMode="auto">
          <a:xfrm>
            <a:off x="2147483647" y="798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Welcome Centers lay the foundation for research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17" name="Rectangle 120"/>
          <p:cNvSpPr>
            <a:spLocks noChangeArrowheads="1"/>
          </p:cNvSpPr>
          <p:nvPr/>
        </p:nvSpPr>
        <p:spPr bwMode="auto">
          <a:xfrm>
            <a:off x="2147483647" y="80983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alumni work.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18" name="Rectangle 121"/>
          <p:cNvSpPr>
            <a:spLocks noChangeArrowheads="1"/>
          </p:cNvSpPr>
          <p:nvPr/>
        </p:nvSpPr>
        <p:spPr bwMode="auto">
          <a:xfrm>
            <a:off x="2147483647" y="824477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19" name="Rectangle 122"/>
          <p:cNvSpPr>
            <a:spLocks noChangeArrowheads="1"/>
          </p:cNvSpPr>
          <p:nvPr/>
        </p:nvSpPr>
        <p:spPr bwMode="auto">
          <a:xfrm>
            <a:off x="2147483647" y="82420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by Barbara Sheldon</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20" name="Rectangle 123"/>
          <p:cNvSpPr>
            <a:spLocks noChangeArrowheads="1"/>
          </p:cNvSpPr>
          <p:nvPr/>
        </p:nvSpPr>
        <p:spPr bwMode="auto">
          <a:xfrm>
            <a:off x="2147483647" y="665803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600" b="0" i="0" u="none" strike="noStrike" cap="none" normalizeH="0" baseline="0">
                <a:ln>
                  <a:noFill/>
                </a:ln>
                <a:solidFill>
                  <a:schemeClr val="tx1"/>
                </a:solidFill>
                <a:effectLst/>
                <a:latin typeface="Arial" pitchFamily="34" charset="0"/>
                <a:cs typeface="Arial" pitchFamily="34" charset="0"/>
              </a:rPr>
              <a:t>Internationale Forschende nachhaltig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21" name="Rectangle 124"/>
          <p:cNvSpPr>
            <a:spLocks noChangeArrowheads="1"/>
          </p:cNvSpPr>
          <p:nvPr/>
        </p:nvSpPr>
        <p:spPr bwMode="auto">
          <a:xfrm>
            <a:off x="2147483647" y="672661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600" b="0" i="0" u="none" strike="noStrike" cap="none" normalizeH="0" baseline="0">
                <a:ln>
                  <a:noFill/>
                </a:ln>
                <a:solidFill>
                  <a:schemeClr val="tx1"/>
                </a:solidFill>
                <a:effectLst/>
                <a:latin typeface="Arial" pitchFamily="34" charset="0"/>
                <a:cs typeface="Arial" pitchFamily="34" charset="0"/>
              </a:rPr>
              <a:t>an Deutschland binden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22" name="Rectangle 125"/>
          <p:cNvSpPr>
            <a:spLocks noChangeArrowheads="1"/>
          </p:cNvSpPr>
          <p:nvPr/>
        </p:nvSpPr>
        <p:spPr bwMode="auto">
          <a:xfrm>
            <a:off x="2147483647" y="642531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Die Entdeckung</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23" name="Rectangle 126"/>
          <p:cNvSpPr>
            <a:spLocks noChangeArrowheads="1"/>
          </p:cNvSpPr>
          <p:nvPr/>
        </p:nvSpPr>
        <p:spPr bwMode="auto">
          <a:xfrm>
            <a:off x="2147483647" y="65340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der Forscher-Alumni</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24" name="Rectangle 127"/>
          <p:cNvSpPr>
            <a:spLocks noChangeArrowheads="1"/>
          </p:cNvSpPr>
          <p:nvPr/>
        </p:nvSpPr>
        <p:spPr bwMode="auto">
          <a:xfrm>
            <a:off x="2147483647" y="183356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 3</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25" name="Rectangle 128"/>
          <p:cNvSpPr>
            <a:spLocks noChangeArrowheads="1"/>
          </p:cNvSpPr>
          <p:nvPr/>
        </p:nvSpPr>
        <p:spPr bwMode="auto">
          <a:xfrm>
            <a:off x="4274962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44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26" name="Rectangle 129"/>
          <p:cNvSpPr>
            <a:spLocks noChangeArrowheads="1"/>
          </p:cNvSpPr>
          <p:nvPr/>
        </p:nvSpPr>
        <p:spPr bwMode="auto">
          <a:xfrm>
            <a:off x="5862494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»Once a Humboldtian,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27" name="Rectangle 130"/>
          <p:cNvSpPr>
            <a:spLocks noChangeArrowheads="1"/>
          </p:cNvSpPr>
          <p:nvPr/>
        </p:nvSpPr>
        <p:spPr bwMode="auto">
          <a:xfrm>
            <a:off x="5862494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always a Humboldtian«</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28" name="Rectangle 131"/>
          <p:cNvSpPr>
            <a:spLocks noChangeArrowheads="1"/>
          </p:cNvSpPr>
          <p:nvPr/>
        </p:nvSpPr>
        <p:spPr bwMode="auto">
          <a:xfrm>
            <a:off x="5862494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The Humboldt Network offers Humboldtians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29" name="Rectangle 132"/>
          <p:cNvSpPr>
            <a:spLocks noChangeArrowheads="1"/>
          </p:cNvSpPr>
          <p:nvPr/>
        </p:nvSpPr>
        <p:spPr bwMode="auto">
          <a:xfrm>
            <a:off x="5862494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worldwide a wealth of personal and professional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30" name="Rectangle 133"/>
          <p:cNvSpPr>
            <a:spLocks noChangeArrowheads="1"/>
          </p:cNvSpPr>
          <p:nvPr/>
        </p:nvSpPr>
        <p:spPr bwMode="auto">
          <a:xfrm>
            <a:off x="586249463" y="610584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benefits, says a recent study. In an interview, Enno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31" name="Rectangle 134"/>
          <p:cNvSpPr>
            <a:spLocks noChangeArrowheads="1"/>
          </p:cNvSpPr>
          <p:nvPr/>
        </p:nvSpPr>
        <p:spPr bwMode="auto">
          <a:xfrm>
            <a:off x="5862494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Aufderheide, Secretary General of the Humboldt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32" name="Rectangle 135"/>
          <p:cNvSpPr>
            <a:spLocks noChangeArrowheads="1"/>
          </p:cNvSpPr>
          <p:nvPr/>
        </p:nvSpPr>
        <p:spPr bwMode="auto">
          <a:xfrm>
            <a:off x="5862494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Foundation, talks about the value of alumni networks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33" name="Rectangle 136"/>
          <p:cNvSpPr>
            <a:spLocks noChangeArrowheads="1"/>
          </p:cNvSpPr>
          <p:nvPr/>
        </p:nvSpPr>
        <p:spPr bwMode="auto">
          <a:xfrm>
            <a:off x="586249463" y="64551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and the challenges they bring.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34" name="Rectangle 137"/>
          <p:cNvSpPr>
            <a:spLocks noChangeArrowheads="1"/>
          </p:cNvSpPr>
          <p:nvPr/>
        </p:nvSpPr>
        <p:spPr bwMode="auto">
          <a:xfrm>
            <a:off x="5862494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35" name="Rectangle 138"/>
          <p:cNvSpPr>
            <a:spLocks noChangeArrowheads="1"/>
          </p:cNvSpPr>
          <p:nvPr/>
        </p:nvSpPr>
        <p:spPr bwMode="auto">
          <a:xfrm>
            <a:off x="623158838" y="65988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Interview by Veronika Renkes</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36" name="Rectangle 139"/>
          <p:cNvSpPr>
            <a:spLocks noChangeArrowheads="1"/>
          </p:cNvSpPr>
          <p:nvPr/>
        </p:nvSpPr>
        <p:spPr bwMode="auto">
          <a:xfrm>
            <a:off x="427496288" y="682542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47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37" name="Rectangle 140"/>
          <p:cNvSpPr>
            <a:spLocks noChangeArrowheads="1"/>
          </p:cNvSpPr>
          <p:nvPr/>
        </p:nvSpPr>
        <p:spPr bwMode="auto">
          <a:xfrm>
            <a:off x="586249463" y="682542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Support in All Career Phases</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38" name="Rectangle 141"/>
          <p:cNvSpPr>
            <a:spLocks noChangeArrowheads="1"/>
          </p:cNvSpPr>
          <p:nvPr/>
        </p:nvSpPr>
        <p:spPr bwMode="auto">
          <a:xfrm>
            <a:off x="586249463" y="69843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A brief introduction to the Humboldt Foundation’s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39" name="Rectangle 142"/>
          <p:cNvSpPr>
            <a:spLocks noChangeArrowheads="1"/>
          </p:cNvSpPr>
          <p:nvPr/>
        </p:nvSpPr>
        <p:spPr bwMode="auto">
          <a:xfrm>
            <a:off x="586249463" y="710076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alumni programs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40" name="Rectangle 143"/>
          <p:cNvSpPr>
            <a:spLocks noChangeArrowheads="1"/>
          </p:cNvSpPr>
          <p:nvPr/>
        </p:nvSpPr>
        <p:spPr bwMode="auto">
          <a:xfrm>
            <a:off x="586249463" y="724719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41" name="Rectangle 144"/>
          <p:cNvSpPr>
            <a:spLocks noChangeArrowheads="1"/>
          </p:cNvSpPr>
          <p:nvPr/>
        </p:nvSpPr>
        <p:spPr bwMode="auto">
          <a:xfrm>
            <a:off x="643828088" y="72444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by Klaus Manderla</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42" name="Rectangle 145"/>
          <p:cNvSpPr>
            <a:spLocks noChangeArrowheads="1"/>
          </p:cNvSpPr>
          <p:nvPr/>
        </p:nvSpPr>
        <p:spPr bwMode="auto">
          <a:xfrm>
            <a:off x="427496288" y="747109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48 Testimonials: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43" name="Rectangle 146"/>
          <p:cNvSpPr>
            <a:spLocks noChangeArrowheads="1"/>
          </p:cNvSpPr>
          <p:nvPr/>
        </p:nvSpPr>
        <p:spPr bwMode="auto">
          <a:xfrm>
            <a:off x="586249463" y="75874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Research Alumni in their Own Words</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44" name="Rectangle 147"/>
          <p:cNvSpPr>
            <a:spLocks noChangeArrowheads="1"/>
          </p:cNvSpPr>
          <p:nvPr/>
        </p:nvSpPr>
        <p:spPr bwMode="auto">
          <a:xfrm>
            <a:off x="427496288" y="78239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50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45" name="Rectangle 148"/>
          <p:cNvSpPr>
            <a:spLocks noChangeArrowheads="1"/>
          </p:cNvSpPr>
          <p:nvPr/>
        </p:nvSpPr>
        <p:spPr bwMode="auto">
          <a:xfrm>
            <a:off x="586249463" y="78239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Signs of Change</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46" name="Rectangle 149"/>
          <p:cNvSpPr>
            <a:spLocks noChangeArrowheads="1"/>
          </p:cNvSpPr>
          <p:nvPr/>
        </p:nvSpPr>
        <p:spPr bwMode="auto">
          <a:xfrm>
            <a:off x="586249463" y="79827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Closer collaboration with the Humboldt Foundation’s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47" name="Rectangle 150"/>
          <p:cNvSpPr>
            <a:spLocks noChangeArrowheads="1"/>
          </p:cNvSpPr>
          <p:nvPr/>
        </p:nvSpPr>
        <p:spPr bwMode="auto">
          <a:xfrm>
            <a:off x="586249463" y="809923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US-based research alumni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48" name="Rectangle 151"/>
          <p:cNvSpPr>
            <a:spLocks noChangeArrowheads="1"/>
          </p:cNvSpPr>
          <p:nvPr/>
        </p:nvSpPr>
        <p:spPr bwMode="auto">
          <a:xfrm>
            <a:off x="586249463" y="82456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49" name="Rectangle 152"/>
          <p:cNvSpPr>
            <a:spLocks noChangeArrowheads="1"/>
          </p:cNvSpPr>
          <p:nvPr/>
        </p:nvSpPr>
        <p:spPr bwMode="auto">
          <a:xfrm>
            <a:off x="643828088" y="82429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by Cathleen S. Fisher</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50" name="Rectangle 153"/>
          <p:cNvSpPr>
            <a:spLocks noChangeArrowheads="1"/>
          </p:cNvSpPr>
          <p:nvPr/>
        </p:nvSpPr>
        <p:spPr bwMode="auto">
          <a:xfrm>
            <a:off x="4274962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3000" b="0" i="0" u="none" strike="noStrike" cap="none" normalizeH="0" baseline="0">
                <a:ln>
                  <a:noFill/>
                </a:ln>
                <a:solidFill>
                  <a:schemeClr val="tx1"/>
                </a:solidFill>
                <a:effectLst/>
                <a:latin typeface="Arial" pitchFamily="34" charset="0"/>
                <a:cs typeface="Arial" pitchFamily="34" charset="0"/>
              </a:rPr>
              <a:t>Alumni Activities of the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51" name="Rectangle 154"/>
          <p:cNvSpPr>
            <a:spLocks noChangeArrowheads="1"/>
          </p:cNvSpPr>
          <p:nvPr/>
        </p:nvSpPr>
        <p:spPr bwMode="auto">
          <a:xfrm>
            <a:off x="4274962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3000" b="0" i="0" u="none" strike="noStrike" cap="none" normalizeH="0" baseline="0">
                <a:ln>
                  <a:noFill/>
                </a:ln>
                <a:solidFill>
                  <a:schemeClr val="tx1"/>
                </a:solidFill>
                <a:effectLst/>
                <a:latin typeface="Arial" pitchFamily="34" charset="0"/>
                <a:cs typeface="Arial" pitchFamily="34" charset="0"/>
              </a:rPr>
              <a:t>Humboldt Foundation</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52" name="Rectangle 155"/>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54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53" name="Rectangle 156"/>
          <p:cNvSpPr>
            <a:spLocks noChangeArrowheads="1"/>
          </p:cNvSpPr>
          <p:nvPr/>
        </p:nvSpPr>
        <p:spPr bwMode="auto">
          <a:xfrm>
            <a:off x="2707814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The Alexander von Humboldt Foundation: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54" name="Rectangle 157"/>
          <p:cNvSpPr>
            <a:spLocks noChangeArrowheads="1"/>
          </p:cNvSpPr>
          <p:nvPr/>
        </p:nvSpPr>
        <p:spPr bwMode="auto">
          <a:xfrm>
            <a:off x="2707814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Connecting the World’s Academic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55" name="Rectangle 158"/>
          <p:cNvSpPr>
            <a:spLocks noChangeArrowheads="1"/>
          </p:cNvSpPr>
          <p:nvPr/>
        </p:nvSpPr>
        <p:spPr bwMode="auto">
          <a:xfrm>
            <a:off x="2707814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Elite with Germany</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56" name="Rectangle 159"/>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56 Imprint</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57" name="Rectangle 160"/>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3000" b="0" i="0" u="none" strike="noStrike" cap="none" normalizeH="0" baseline="0">
                <a:ln>
                  <a:noFill/>
                </a:ln>
                <a:solidFill>
                  <a:schemeClr val="tx1"/>
                </a:solidFill>
                <a:effectLst/>
                <a:latin typeface="Arial" pitchFamily="34" charset="0"/>
                <a:cs typeface="Arial" pitchFamily="34" charset="0"/>
              </a:rPr>
              <a:t>Panorama</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58" name="Rectangle 161"/>
          <p:cNvSpPr>
            <a:spLocks noChangeArrowheads="1"/>
          </p:cNvSpPr>
          <p:nvPr/>
        </p:nvSpPr>
        <p:spPr bwMode="auto">
          <a:xfrm>
            <a:off x="4274962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42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59" name="Rectangle 162"/>
          <p:cNvSpPr>
            <a:spLocks noChangeArrowheads="1"/>
          </p:cNvSpPr>
          <p:nvPr/>
        </p:nvSpPr>
        <p:spPr bwMode="auto">
          <a:xfrm>
            <a:off x="5862494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200" b="0" i="0" u="none" strike="noStrike" cap="none" normalizeH="0" baseline="0">
                <a:ln>
                  <a:noFill/>
                </a:ln>
                <a:solidFill>
                  <a:schemeClr val="tx1"/>
                </a:solidFill>
                <a:effectLst/>
                <a:latin typeface="Arial" pitchFamily="34" charset="0"/>
                <a:cs typeface="Arial" pitchFamily="34" charset="0"/>
              </a:rPr>
              <a:t>The Perfect Trio</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60" name="Rectangle 163"/>
          <p:cNvSpPr>
            <a:spLocks noChangeArrowheads="1"/>
          </p:cNvSpPr>
          <p:nvPr/>
        </p:nvSpPr>
        <p:spPr bwMode="auto">
          <a:xfrm>
            <a:off x="5862494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Every university develops its own research alumni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61" name="Rectangle 164"/>
          <p:cNvSpPr>
            <a:spLocks noChangeArrowheads="1"/>
          </p:cNvSpPr>
          <p:nvPr/>
        </p:nvSpPr>
        <p:spPr bwMode="auto">
          <a:xfrm>
            <a:off x="5862494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relations program, tailoring it to the alma mater’s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62" name="Rectangle 165"/>
          <p:cNvSpPr>
            <a:spLocks noChangeArrowheads="1"/>
          </p:cNvSpPr>
          <p:nvPr/>
        </p:nvSpPr>
        <p:spPr bwMode="auto">
          <a:xfrm>
            <a:off x="5862494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goals and needs. Activities that have proved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63" name="Rectangle 166"/>
          <p:cNvSpPr>
            <a:spLocks noChangeArrowheads="1"/>
          </p:cNvSpPr>
          <p:nvPr/>
        </p:nvSpPr>
        <p:spPr bwMode="auto">
          <a:xfrm>
            <a:off x="5862494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useful time and again are featured in the following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64" name="Rectangle 167"/>
          <p:cNvSpPr>
            <a:spLocks noChangeArrowheads="1"/>
          </p:cNvSpPr>
          <p:nvPr/>
        </p:nvSpPr>
        <p:spPr bwMode="auto">
          <a:xfrm>
            <a:off x="5862494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“Research Alumni Work Checklist”.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65" name="Rectangle 168"/>
          <p:cNvSpPr>
            <a:spLocks noChangeArrowheads="1"/>
          </p:cNvSpPr>
          <p:nvPr/>
        </p:nvSpPr>
        <p:spPr bwMode="auto">
          <a:xfrm>
            <a:off x="5862494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66" name="Rectangle 169"/>
          <p:cNvSpPr>
            <a:spLocks noChangeArrowheads="1"/>
          </p:cNvSpPr>
          <p:nvPr/>
        </p:nvSpPr>
        <p:spPr bwMode="auto">
          <a:xfrm>
            <a:off x="6438280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by Barbara Sheldon</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67" name="Rectangle 170"/>
          <p:cNvSpPr>
            <a:spLocks noChangeArrowheads="1"/>
          </p:cNvSpPr>
          <p:nvPr/>
        </p:nvSpPr>
        <p:spPr bwMode="auto">
          <a:xfrm>
            <a:off x="2147483647" y="1996116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Annual highlight: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68" name="Rectangle 171"/>
          <p:cNvSpPr>
            <a:spLocks noChangeArrowheads="1"/>
          </p:cNvSpPr>
          <p:nvPr/>
        </p:nvSpPr>
        <p:spPr bwMode="auto">
          <a:xfrm>
            <a:off x="2147483647" y="211710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Each year, the Humboldt Foundation’s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69" name="Rectangle 172"/>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Chancellor Fellows conclude their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70" name="Rectangle 173"/>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stay in Germany by meeting with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71" name="Rectangle 174"/>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the Chancellor of Germany Angela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72" name="Rectangle 175"/>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Merkel, here in July 2015 in Berlin.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73" name="Rectangle 176"/>
          <p:cNvSpPr>
            <a:spLocks noChangeArrowheads="1"/>
          </p:cNvSpPr>
          <p:nvPr/>
        </p:nvSpPr>
        <p:spPr bwMode="auto">
          <a:xfrm>
            <a:off x="262742363" y="69836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duz Special in German</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74" name="Rectangle 177"/>
          <p:cNvSpPr>
            <a:spLocks noChangeArrowheads="1"/>
          </p:cNvSpPr>
          <p:nvPr/>
        </p:nvSpPr>
        <p:spPr bwMode="auto">
          <a:xfrm>
            <a:off x="262742363" y="71045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The German PDF file can be downloaded here: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75" name="Rectangle 178"/>
          <p:cNvSpPr>
            <a:spLocks noChangeArrowheads="1"/>
          </p:cNvSpPr>
          <p:nvPr/>
        </p:nvSpPr>
        <p:spPr bwMode="auto">
          <a:xfrm>
            <a:off x="262742363" y="721861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www.humboldt-foundation.de/web/forscheralumni-broschuere.html</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76" name="Rectangle 179"/>
          <p:cNvSpPr>
            <a:spLocks noChangeArrowheads="1"/>
          </p:cNvSpPr>
          <p:nvPr/>
        </p:nvSpPr>
        <p:spPr bwMode="auto">
          <a:xfrm>
            <a:off x="435525863" y="72209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77" name="Rectangle 180"/>
          <p:cNvSpPr>
            <a:spLocks noChangeArrowheads="1"/>
          </p:cNvSpPr>
          <p:nvPr/>
        </p:nvSpPr>
        <p:spPr bwMode="auto">
          <a:xfrm>
            <a:off x="262742363" y="73673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Free copies of the German or English brochure are available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78" name="Rectangle 181"/>
          <p:cNvSpPr>
            <a:spLocks noChangeArrowheads="1"/>
          </p:cNvSpPr>
          <p:nvPr/>
        </p:nvSpPr>
        <p:spPr bwMode="auto">
          <a:xfrm>
            <a:off x="262742363" y="748379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from Raabe Verlag (s.kollenberg@raabe.de).</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79" name="Rectangle 182"/>
          <p:cNvSpPr>
            <a:spLocks noChangeArrowheads="1"/>
          </p:cNvSpPr>
          <p:nvPr/>
        </p:nvSpPr>
        <p:spPr bwMode="auto">
          <a:xfrm>
            <a:off x="262742363" y="786422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Research Alumni Work in Germany:</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80" name="Rectangle 183"/>
          <p:cNvSpPr>
            <a:spLocks noChangeArrowheads="1"/>
          </p:cNvSpPr>
          <p:nvPr/>
        </p:nvSpPr>
        <p:spPr bwMode="auto">
          <a:xfrm>
            <a:off x="262742363" y="798061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More information is available on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81" name="Rectangle 184"/>
          <p:cNvSpPr>
            <a:spLocks noChangeArrowheads="1"/>
          </p:cNvSpPr>
          <p:nvPr/>
        </p:nvSpPr>
        <p:spPr bwMode="auto">
          <a:xfrm>
            <a:off x="2147483647" y="797826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www.research-alumni.de</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82" name="Rectangle 185"/>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83" name="Rectangle 186"/>
          <p:cNvSpPr>
            <a:spLocks noChangeArrowheads="1"/>
          </p:cNvSpPr>
          <p:nvPr/>
        </p:nvSpPr>
        <p:spPr bwMode="auto">
          <a:xfrm>
            <a:off x="163096575" y="184854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4 |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84" name="Rectangle 187"/>
          <p:cNvSpPr>
            <a:spLocks noChangeArrowheads="1"/>
          </p:cNvSpPr>
          <p:nvPr/>
        </p:nvSpPr>
        <p:spPr bwMode="auto">
          <a:xfrm>
            <a:off x="292498463" y="1938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GREETING</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85" name="Rectangle 188"/>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1"/>
                </a:solidFill>
                <a:effectLst/>
                <a:latin typeface="Arial" pitchFamily="34" charset="0"/>
                <a:cs typeface="Arial" pitchFamily="34" charset="0"/>
              </a:rPr>
              <a:t>Dear Readers,</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86" name="Rectangle 189"/>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Germany’s visibility as an international center of research is an important prerequisite if we want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87" name="Rectangle 190"/>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to attract leading scientists and scholars from abroad for collaborative projects and longer-term re</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88" name="Rectangle 191"/>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89" name="Rectangle 192"/>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search stays. Under the brand “Research in Germany”, and as part of the joint “International Research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90" name="Rectangle 193"/>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Marketing” project, the Federal Ministry of Education and Research has supported the correspond</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91" name="Rectangle 194"/>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92" name="Rectangle 195"/>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ing initiatives conducted by German science and research organizations (Alexander von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93" name="Rectangle 196"/>
          <p:cNvSpPr>
            <a:spLocks noChangeArrowheads="1"/>
          </p:cNvSpPr>
          <p:nvPr/>
        </p:nvSpPr>
        <p:spPr bwMode="auto">
          <a:xfrm>
            <a:off x="38228111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Humboldt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94" name="Rectangle 197"/>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Foundation, German Academic Exchange Service, German Research Foundation,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95" name="Rectangle 198"/>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Fraunhofer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96" name="Rectangle 199"/>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Gesellschaft) in this area. Ultimately, research marketing can only succeed – and help achieve the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97" name="Rectangle 200"/>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objectives of the internationalization strategy – if it can rely on broad participation and proactive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98" name="Rectangle 201"/>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engagement on the part of Germany’s science (and research funding) organizations, research institu</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199" name="Rectangle 202"/>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00" name="Rectangle 203"/>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tions and universities.</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01" name="Rectangle 204"/>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We therefore gratefully acknowledge the role of the Alexander von Humboldt Foundation in promot</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02" name="Rectangle 205"/>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03" name="Rectangle 206"/>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ing international research marketing since 2010. The Humboldt Foundation has contributed its core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04" name="Rectangle 207"/>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competency – the establishment of a worldwide, life-long Humboldt alumni network – and shares its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05" name="Rectangle 208"/>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experiences with other partners. Over the past several years, the Humboldt Foundation has made it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06" name="Rectangle 209"/>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a priority to support and strengthen research alumni work at German universities. Research alumni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07" name="Rectangle 210"/>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are international postdocs or experienced researchers who have conducted research stays in Ger</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08" name="Rectangle 211"/>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09" name="Rectangle 212"/>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many, become familiar with Germany as a center of research, and then continued with their research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10" name="Rectangle 213"/>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careers in other countries. Research alumni are the ideal ‘multipliers’ – ambassadors for Germany as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11" name="Rectangle 214"/>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an international center of research, who can communicate authentically the value of conducting sci</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12" name="Rectangle 215"/>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13" name="Rectangle 216"/>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ence and research in Germany. The fact that 26 institutions have received concrete support for their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14" name="Rectangle 217"/>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research alumni work so far, and many others have been included in a valuable dialog on the subject,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15" name="Rectangle 218"/>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is a sign that the work of the Humboldt Foundation has been successful. This publication provides an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16" name="Rectangle 219"/>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overview of the main results and insights from five years of research alumni work, supplemented by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17" name="Rectangle 220"/>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the Humboldt Foundation’s own experience in alumni relations.</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18" name="Rectangle 221"/>
          <p:cNvSpPr>
            <a:spLocks noChangeArrowheads="1"/>
          </p:cNvSpPr>
          <p:nvPr/>
        </p:nvSpPr>
        <p:spPr bwMode="auto">
          <a:xfrm>
            <a:off x="1264124663"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I hope you will find the content interesting and useful – and wish you continued success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19" name="Rectangle 222"/>
          <p:cNvSpPr>
            <a:spLocks noChangeArrowheads="1"/>
          </p:cNvSpPr>
          <p:nvPr/>
        </p:nvSpPr>
        <p:spPr bwMode="auto">
          <a:xfrm>
            <a:off x="1264124663" y="639591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in your research alumni work!</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20" name="Rectangle 223"/>
          <p:cNvSpPr>
            <a:spLocks noChangeArrowheads="1"/>
          </p:cNvSpPr>
          <p:nvPr/>
        </p:nvSpPr>
        <p:spPr bwMode="auto">
          <a:xfrm>
            <a:off x="2121417525" y="77188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Georg Schütte</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21" name="Rectangle 224"/>
          <p:cNvSpPr>
            <a:spLocks noChangeArrowheads="1"/>
          </p:cNvSpPr>
          <p:nvPr/>
        </p:nvSpPr>
        <p:spPr bwMode="auto">
          <a:xfrm>
            <a:off x="236248575"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Dr. Georg Schütte</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22" name="Rectangle 225"/>
          <p:cNvSpPr>
            <a:spLocks noChangeArrowheads="1"/>
          </p:cNvSpPr>
          <p:nvPr/>
        </p:nvSpPr>
        <p:spPr bwMode="auto">
          <a:xfrm>
            <a:off x="236248575"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State Secretary at the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23" name="Rectangle 226"/>
          <p:cNvSpPr>
            <a:spLocks noChangeArrowheads="1"/>
          </p:cNvSpPr>
          <p:nvPr/>
        </p:nvSpPr>
        <p:spPr bwMode="auto">
          <a:xfrm>
            <a:off x="236248575"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Federal Ministry of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24" name="Rectangle 227"/>
          <p:cNvSpPr>
            <a:spLocks noChangeArrowheads="1"/>
          </p:cNvSpPr>
          <p:nvPr/>
        </p:nvSpPr>
        <p:spPr bwMode="auto">
          <a:xfrm>
            <a:off x="236248575"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Education and Research</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25" name="Rectangle 228"/>
          <p:cNvSpPr>
            <a:spLocks noChangeArrowheads="1"/>
          </p:cNvSpPr>
          <p:nvPr/>
        </p:nvSpPr>
        <p:spPr bwMode="auto">
          <a:xfrm>
            <a:off x="2147483647" y="183356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Arial" pitchFamily="34" charset="0"/>
                <a:cs typeface="Arial" pitchFamily="34" charset="0"/>
              </a:rPr>
              <a:t>| 5</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26" name="Rectangle 229"/>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500" b="0" i="0" u="none" strike="noStrike" cap="none" normalizeH="0" baseline="0">
                <a:ln>
                  <a:noFill/>
                </a:ln>
                <a:solidFill>
                  <a:schemeClr val="tx1"/>
                </a:solidFill>
                <a:effectLst/>
                <a:latin typeface="Arial" pitchFamily="34" charset="0"/>
                <a:cs typeface="Arial" pitchFamily="34" charset="0"/>
              </a:rPr>
              <a:t>Dear Reader,</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27" name="Rectangle 230"/>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“The research alumni initiatives by the Alexander von Humboldt Foundation offer exactly the kind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28" name="Rectangle 231"/>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of impetus we needed to drive this topic forward within our university.” We frequently hear feedback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29" name="Rectangle 232"/>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like this from research administrators at universities and research institutions in Germany. For the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30" name="Rectangle 233"/>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past five years, the Alexander von Humboldt Foundation has received support from the German Fed</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31" name="Rectangle 234"/>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32" name="Rectangle 235"/>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eral Ministry of Education and Research as part of the joint International Research Marketing project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33" name="Rectangle 236"/>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to draw attention to research alumni work in the larger context of Germany as an international cen</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34" name="Rectangle 237"/>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35" name="Rectangle 238"/>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ter of research. In the meantime, there has been broad recognition across institutions that engaging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36" name="Rectangle 239"/>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this specific alumni segment can contribute significantly to successfully implementing internation</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37" name="Rectangle 240"/>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38" name="Rectangle 241"/>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alization strategies. At the same time, however, a well-crafted approach is needed.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39" name="Rectangle 242"/>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At its core, our initiative promoted the following idea: There is no lack of good ideas across universi</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40" name="Rectangle 243"/>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41" name="Rectangle 244"/>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ties and research institutions on how to pursue more intensive and strategic-minded engagement in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42" name="Rectangle 245"/>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each institution’s own research alumni – but these ideas need greater support. Our competitions on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43" name="Rectangle 246"/>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research alumni strategies from recent years provided an excellent occasion for promoting the imple</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44" name="Rectangle 247"/>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45" name="Rectangle 248"/>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mentation of 26 concepts in total and fostered ‘best practices’ for successful research alumni work.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46" name="Rectangle 249"/>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Different events established the framework for meetings between “Research Alumni Advisors” and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47" name="Rectangle 250"/>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their institution’s research alumni as well as for dialog between the research alumni advisors from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48" name="Rectangle 251"/>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different institutions.</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49" name="Rectangle 252"/>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The program on research alumni strategies represents yet another way in which the Alexander von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50" name="Rectangle 253"/>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Humboldt Foundation continues to build on its decade-long initiative to foster a culture of welcome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51" name="Rectangle 254"/>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in Germany. It understands that research alumni work can only be effective if the groundwork has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52" name="Rectangle 255"/>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been laid out in advance. In this context, it is worth recalling the initiatives the “Award for Germany’s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53" name="Rectangle 256"/>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Friendliest Immigration Office” and “Welcome Centres for Cosmopolitan Universities” through which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54" name="Rectangle 257"/>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the Humboldt Foundation and its partners, the Stifterverband für die deutsche Wissenschaft and the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55" name="Rectangle 258"/>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Deutsche Telekom Foundation, highlighted the importance of strong support structures for guest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56" name="Rectangle 259"/>
          <p:cNvSpPr>
            <a:spLocks noChangeArrowheads="1"/>
          </p:cNvSpPr>
          <p:nvPr/>
        </p:nvSpPr>
        <p:spPr bwMode="auto">
          <a:xfrm>
            <a:off x="544501388"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researchers before and during their research stay in Germany.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57" name="Rectangle 260"/>
          <p:cNvSpPr>
            <a:spLocks noChangeArrowheads="1"/>
          </p:cNvSpPr>
          <p:nvPr/>
        </p:nvSpPr>
        <p:spPr bwMode="auto">
          <a:xfrm>
            <a:off x="544501388" y="652818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We thank the Federal Ministry for Education and Research for making the Humboldt Foundation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58" name="Rectangle 261"/>
          <p:cNvSpPr>
            <a:spLocks noChangeArrowheads="1"/>
          </p:cNvSpPr>
          <p:nvPr/>
        </p:nvSpPr>
        <p:spPr bwMode="auto">
          <a:xfrm>
            <a:off x="544501388" y="6660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research alumni initiatives possible within the framework of the International Research Marketing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59" name="Rectangle 262"/>
          <p:cNvSpPr>
            <a:spLocks noChangeArrowheads="1"/>
          </p:cNvSpPr>
          <p:nvPr/>
        </p:nvSpPr>
        <p:spPr bwMode="auto">
          <a:xfrm>
            <a:off x="544501388" y="679284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initiative.</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60" name="Rectangle 263"/>
          <p:cNvSpPr>
            <a:spLocks noChangeArrowheads="1"/>
          </p:cNvSpPr>
          <p:nvPr/>
        </p:nvSpPr>
        <p:spPr bwMode="auto">
          <a:xfrm>
            <a:off x="544501388" y="771893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Times New Roman" pitchFamily="18" charset="0"/>
                <a:cs typeface="Arial" pitchFamily="34" charset="0"/>
              </a:rPr>
              <a:t>Helmut Schwarz</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61" name="Rectangle 264"/>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Prof. Dr. Helmut Schwarz</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62" name="Rectangle 265"/>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President of the Alexander </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263" name="Rectangle 266"/>
          <p:cNvSpPr>
            <a:spLocks noChangeArrowheads="1"/>
          </p:cNvSpPr>
          <p:nvPr/>
        </p:nvSpPr>
        <p:spPr bwMode="auto">
          <a:xfrm>
            <a:off x="2147483647" y="21474836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a:ln>
                  <a:noFill/>
                </a:ln>
                <a:solidFill>
                  <a:schemeClr val="tx1"/>
                </a:solidFill>
                <a:effectLst/>
                <a:latin typeface="Arial" pitchFamily="34" charset="0"/>
                <a:cs typeface="Arial" pitchFamily="34" charset="0"/>
              </a:rPr>
              <a:t>von Humboldt Foundation</a:t>
            </a:r>
            <a:endParaRPr kumimoji="0" lang="de-DE" altLang="de-DE"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pic>
        <p:nvPicPr>
          <p:cNvPr id="1264" name="Grafik 126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3" y="467064"/>
            <a:ext cx="4310145" cy="6120000"/>
          </a:xfrm>
          <a:prstGeom prst="rect">
            <a:avLst/>
          </a:prstGeom>
        </p:spPr>
      </p:pic>
    </p:spTree>
    <p:extLst>
      <p:ext uri="{BB962C8B-B14F-4D97-AF65-F5344CB8AC3E}">
        <p14:creationId xmlns:p14="http://schemas.microsoft.com/office/powerpoint/2010/main" val="1060023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674732" y="1685638"/>
            <a:ext cx="6569675" cy="907685"/>
          </a:xfrm>
          <a:prstGeom prst="rect">
            <a:avLst/>
          </a:prstGeom>
          <a:solidFill>
            <a:schemeClr val="bg1"/>
          </a:solidFill>
          <a:ln w="12700">
            <a:solidFill>
              <a:schemeClr val="tx1">
                <a:lumMod val="50000"/>
                <a:lumOff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tx2"/>
              </a:buClr>
            </a:pPr>
            <a:r>
              <a:rPr lang="en-GB" sz="1800" dirty="0">
                <a:solidFill>
                  <a:schemeClr val="tx1"/>
                </a:solidFill>
              </a:rPr>
              <a:t>The Humboldt Foundation and Becoming a Humboldtian: Sponsorship Opportunities</a:t>
            </a:r>
          </a:p>
        </p:txBody>
      </p:sp>
      <p:sp>
        <p:nvSpPr>
          <p:cNvPr id="5" name="Rechteck 4"/>
          <p:cNvSpPr/>
          <p:nvPr/>
        </p:nvSpPr>
        <p:spPr>
          <a:xfrm>
            <a:off x="1674732" y="3870462"/>
            <a:ext cx="6569675" cy="907685"/>
          </a:xfrm>
          <a:prstGeom prst="rect">
            <a:avLst/>
          </a:prstGeom>
          <a:solidFill>
            <a:schemeClr val="bg1"/>
          </a:solidFill>
          <a:ln w="12700">
            <a:solidFill>
              <a:schemeClr val="tx1">
                <a:lumMod val="50000"/>
                <a:lumOff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endParaRPr>
          </a:p>
          <a:p>
            <a:r>
              <a:rPr lang="en-GB" sz="1800" dirty="0">
                <a:solidFill>
                  <a:schemeClr val="tx1"/>
                </a:solidFill>
              </a:rPr>
              <a:t>Research Alumni Work at Universities and Research Institutions</a:t>
            </a:r>
            <a:endParaRPr lang="en-GB" sz="1800" dirty="0">
              <a:solidFill>
                <a:srgbClr val="FF0000"/>
              </a:solidFill>
            </a:endParaRPr>
          </a:p>
          <a:p>
            <a:pPr algn="ctr"/>
            <a:r>
              <a:rPr lang="en-GB" sz="1800" dirty="0">
                <a:solidFill>
                  <a:schemeClr val="tx1"/>
                </a:solidFill>
              </a:rPr>
              <a:t> </a:t>
            </a:r>
          </a:p>
        </p:txBody>
      </p:sp>
      <p:sp>
        <p:nvSpPr>
          <p:cNvPr id="6" name="Rechteck 5"/>
          <p:cNvSpPr/>
          <p:nvPr/>
        </p:nvSpPr>
        <p:spPr>
          <a:xfrm>
            <a:off x="1695554" y="2765758"/>
            <a:ext cx="6548853" cy="907685"/>
          </a:xfrm>
          <a:prstGeom prst="rect">
            <a:avLst/>
          </a:prstGeom>
          <a:solidFill>
            <a:schemeClr val="bg1"/>
          </a:solidFill>
          <a:ln w="12700">
            <a:solidFill>
              <a:schemeClr val="tx1">
                <a:lumMod val="50000"/>
                <a:lumOff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rPr>
              <a:t>The Humboldt Foundation and Research Alumni: Promoting German Research and International Collaboration</a:t>
            </a:r>
            <a:endParaRPr lang="en-GB" sz="1800" dirty="0">
              <a:solidFill>
                <a:srgbClr val="FF0000"/>
              </a:solidFill>
            </a:endParaRPr>
          </a:p>
        </p:txBody>
      </p:sp>
      <p:sp>
        <p:nvSpPr>
          <p:cNvPr id="8" name="Rechteck 7"/>
          <p:cNvSpPr/>
          <p:nvPr/>
        </p:nvSpPr>
        <p:spPr>
          <a:xfrm>
            <a:off x="827584" y="1685638"/>
            <a:ext cx="642942" cy="907685"/>
          </a:xfrm>
          <a:prstGeom prst="rect">
            <a:avLst/>
          </a:prstGeom>
          <a:solidFill>
            <a:schemeClr val="tx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a:solidFill>
                  <a:schemeClr val="bg1"/>
                </a:solidFill>
              </a:rPr>
              <a:t>1</a:t>
            </a:r>
          </a:p>
        </p:txBody>
      </p:sp>
      <p:sp>
        <p:nvSpPr>
          <p:cNvPr id="9" name="Rechteck 8"/>
          <p:cNvSpPr/>
          <p:nvPr/>
        </p:nvSpPr>
        <p:spPr>
          <a:xfrm>
            <a:off x="827584" y="2764287"/>
            <a:ext cx="642942" cy="907685"/>
          </a:xfrm>
          <a:prstGeom prst="rect">
            <a:avLst/>
          </a:prstGeom>
          <a:solidFill>
            <a:schemeClr val="tx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a:solidFill>
                  <a:schemeClr val="bg1"/>
                </a:solidFill>
              </a:rPr>
              <a:t>2</a:t>
            </a:r>
          </a:p>
        </p:txBody>
      </p:sp>
      <p:sp>
        <p:nvSpPr>
          <p:cNvPr id="10" name="Rechteck 9"/>
          <p:cNvSpPr/>
          <p:nvPr/>
        </p:nvSpPr>
        <p:spPr>
          <a:xfrm>
            <a:off x="827584" y="3861048"/>
            <a:ext cx="642942" cy="907685"/>
          </a:xfrm>
          <a:prstGeom prst="rect">
            <a:avLst/>
          </a:prstGeom>
          <a:solidFill>
            <a:schemeClr val="tx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a:solidFill>
                  <a:schemeClr val="bg1"/>
                </a:solidFill>
              </a:rPr>
              <a:t>3</a:t>
            </a:r>
          </a:p>
        </p:txBody>
      </p:sp>
      <p:sp>
        <p:nvSpPr>
          <p:cNvPr id="17" name="Rectangle 2"/>
          <p:cNvSpPr txBox="1">
            <a:spLocks noChangeArrowheads="1"/>
          </p:cNvSpPr>
          <p:nvPr/>
        </p:nvSpPr>
        <p:spPr bwMode="auto">
          <a:xfrm>
            <a:off x="1907704" y="441102"/>
            <a:ext cx="585311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000" rIns="504000" bIns="126000" numCol="1" anchor="t" anchorCtr="0" compatLnSpc="1">
            <a:prstTxWarp prst="textNoShape">
              <a:avLst/>
            </a:prstTxWarp>
          </a:bodyPr>
          <a:lstStyle>
            <a:lvl1pPr algn="l" rtl="0" eaLnBrk="1" fontAlgn="base" hangingPunct="1">
              <a:lnSpc>
                <a:spcPct val="90000"/>
              </a:lnSpc>
              <a:spcBef>
                <a:spcPct val="0"/>
              </a:spcBef>
              <a:spcAft>
                <a:spcPct val="0"/>
              </a:spcAft>
              <a:defRPr sz="2200" b="1">
                <a:solidFill>
                  <a:schemeClr val="tx1"/>
                </a:solidFill>
                <a:latin typeface="+mj-lt"/>
                <a:ea typeface="+mj-ea"/>
                <a:cs typeface="+mj-cs"/>
              </a:defRPr>
            </a:lvl1pPr>
            <a:lvl2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2pPr>
            <a:lvl3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3pPr>
            <a:lvl4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4pPr>
            <a:lvl5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5pPr>
            <a:lvl6pPr marL="4572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6pPr>
            <a:lvl7pPr marL="9144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7pPr>
            <a:lvl8pPr marL="13716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8pPr>
            <a:lvl9pPr marL="18288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9pPr>
          </a:lstStyle>
          <a:p>
            <a:pPr>
              <a:buClrTx/>
            </a:pPr>
            <a:r>
              <a:rPr lang="en-US" altLang="de-DE" sz="2400" dirty="0"/>
              <a:t>Overview</a:t>
            </a:r>
            <a:endParaRPr lang="en-US" altLang="de-DE" sz="2400" kern="0" dirty="0">
              <a:solidFill>
                <a:schemeClr val="tx2"/>
              </a:solidFill>
            </a:endParaRPr>
          </a:p>
        </p:txBody>
      </p:sp>
      <p:cxnSp>
        <p:nvCxnSpPr>
          <p:cNvPr id="15" name="Gerade Verbindung 14"/>
          <p:cNvCxnSpPr/>
          <p:nvPr/>
        </p:nvCxnSpPr>
        <p:spPr bwMode="auto">
          <a:xfrm>
            <a:off x="1835150" y="1196752"/>
            <a:ext cx="7308850" cy="0"/>
          </a:xfrm>
          <a:prstGeom prst="line">
            <a:avLst/>
          </a:prstGeom>
          <a:solidFill>
            <a:schemeClr val="bg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63688" y="18796"/>
            <a:ext cx="5832648" cy="1082625"/>
          </a:xfrm>
        </p:spPr>
        <p:txBody>
          <a:bodyPr lIns="91440" tIns="45720" rIns="91440" bIns="45720"/>
          <a:lstStyle/>
          <a:p>
            <a:pPr indent="-1713600" defTabSz="762000">
              <a:lnSpc>
                <a:spcPct val="100000"/>
              </a:lnSpc>
              <a:tabLst>
                <a:tab pos="379413" algn="dec"/>
              </a:tabLst>
            </a:pPr>
            <a:r>
              <a:rPr lang="en-GB" sz="2400" dirty="0"/>
              <a:t>Managing a Long-term Relationship: </a:t>
            </a:r>
            <a:br>
              <a:rPr lang="en-GB" sz="2400" dirty="0"/>
            </a:br>
            <a:r>
              <a:rPr lang="en-GB" sz="2400" dirty="0"/>
              <a:t>	Things You Can Do as Research Alumni</a:t>
            </a:r>
            <a:endParaRPr lang="en-GB" sz="2000" dirty="0">
              <a:solidFill>
                <a:srgbClr val="FF0000"/>
              </a:solidFill>
            </a:endParaRPr>
          </a:p>
        </p:txBody>
      </p:sp>
      <p:sp>
        <p:nvSpPr>
          <p:cNvPr id="7171" name="Rectangle 3"/>
          <p:cNvSpPr>
            <a:spLocks noGrp="1" noChangeArrowheads="1"/>
          </p:cNvSpPr>
          <p:nvPr>
            <p:ph idx="1"/>
          </p:nvPr>
        </p:nvSpPr>
        <p:spPr>
          <a:xfrm>
            <a:off x="539750" y="1196751"/>
            <a:ext cx="7916863" cy="6526125"/>
          </a:xfrm>
        </p:spPr>
        <p:txBody>
          <a:bodyPr lIns="91440" tIns="45720" rIns="91440" bIns="45720"/>
          <a:lstStyle/>
          <a:p>
            <a:pPr marL="304800" indent="-304800" defTabSz="762000">
              <a:buFont typeface="Wingdings" pitchFamily="2" charset="2"/>
              <a:buNone/>
              <a:tabLst>
                <a:tab pos="193675" algn="l"/>
              </a:tabLst>
            </a:pPr>
            <a:endParaRPr lang="de-DE" sz="2400" dirty="0"/>
          </a:p>
          <a:p>
            <a:pPr marL="304800" indent="-304800" defTabSz="762000">
              <a:buFontTx/>
              <a:buNone/>
              <a:tabLst>
                <a:tab pos="193675" algn="l"/>
              </a:tabLst>
            </a:pPr>
            <a:endParaRPr lang="de-DE" dirty="0"/>
          </a:p>
        </p:txBody>
      </p:sp>
      <p:sp>
        <p:nvSpPr>
          <p:cNvPr id="5" name="Rechteck 4"/>
          <p:cNvSpPr/>
          <p:nvPr/>
        </p:nvSpPr>
        <p:spPr>
          <a:xfrm>
            <a:off x="827584" y="1685638"/>
            <a:ext cx="642942" cy="907685"/>
          </a:xfrm>
          <a:prstGeom prst="rect">
            <a:avLst/>
          </a:prstGeom>
          <a:solidFill>
            <a:schemeClr val="tx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a:solidFill>
                  <a:schemeClr val="bg1"/>
                </a:solidFill>
              </a:rPr>
              <a:t>1</a:t>
            </a:r>
          </a:p>
        </p:txBody>
      </p:sp>
      <p:sp>
        <p:nvSpPr>
          <p:cNvPr id="6" name="Rechteck 5"/>
          <p:cNvSpPr/>
          <p:nvPr/>
        </p:nvSpPr>
        <p:spPr>
          <a:xfrm>
            <a:off x="1674732" y="1685638"/>
            <a:ext cx="6929716" cy="907685"/>
          </a:xfrm>
          <a:prstGeom prst="rect">
            <a:avLst/>
          </a:prstGeom>
          <a:solidFill>
            <a:schemeClr val="bg1"/>
          </a:solidFill>
          <a:ln w="12700">
            <a:solidFill>
              <a:schemeClr val="tx1">
                <a:lumMod val="50000"/>
                <a:lumOff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tx2"/>
              </a:buClr>
            </a:pPr>
            <a:r>
              <a:rPr lang="en-GB" sz="1800" dirty="0">
                <a:solidFill>
                  <a:schemeClr val="tx1"/>
                </a:solidFill>
              </a:rPr>
              <a:t>Keep in touch with your German host institution</a:t>
            </a:r>
          </a:p>
        </p:txBody>
      </p:sp>
      <p:sp>
        <p:nvSpPr>
          <p:cNvPr id="7" name="Rechteck 6"/>
          <p:cNvSpPr/>
          <p:nvPr/>
        </p:nvSpPr>
        <p:spPr>
          <a:xfrm>
            <a:off x="827584" y="2764287"/>
            <a:ext cx="642942" cy="907685"/>
          </a:xfrm>
          <a:prstGeom prst="rect">
            <a:avLst/>
          </a:prstGeom>
          <a:solidFill>
            <a:schemeClr val="tx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a:solidFill>
                  <a:schemeClr val="bg1"/>
                </a:solidFill>
              </a:rPr>
              <a:t>2</a:t>
            </a:r>
          </a:p>
        </p:txBody>
      </p:sp>
      <p:sp>
        <p:nvSpPr>
          <p:cNvPr id="8" name="Rechteck 7"/>
          <p:cNvSpPr/>
          <p:nvPr/>
        </p:nvSpPr>
        <p:spPr>
          <a:xfrm>
            <a:off x="1674732" y="3870462"/>
            <a:ext cx="6929716" cy="907685"/>
          </a:xfrm>
          <a:prstGeom prst="rect">
            <a:avLst/>
          </a:prstGeom>
          <a:solidFill>
            <a:schemeClr val="bg1"/>
          </a:solidFill>
          <a:ln w="12700">
            <a:solidFill>
              <a:schemeClr val="tx1">
                <a:lumMod val="50000"/>
                <a:lumOff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tx2"/>
              </a:buClr>
            </a:pPr>
            <a:r>
              <a:rPr lang="en-GB" sz="1800" dirty="0">
                <a:solidFill>
                  <a:schemeClr val="tx1"/>
                </a:solidFill>
              </a:rPr>
              <a:t>Use professional occasions to disseminate information (conferences, guest lectures etc.)</a:t>
            </a:r>
          </a:p>
        </p:txBody>
      </p:sp>
      <p:sp>
        <p:nvSpPr>
          <p:cNvPr id="9" name="Rechteck 8"/>
          <p:cNvSpPr/>
          <p:nvPr/>
        </p:nvSpPr>
        <p:spPr>
          <a:xfrm>
            <a:off x="827584" y="3861048"/>
            <a:ext cx="642942" cy="907685"/>
          </a:xfrm>
          <a:prstGeom prst="rect">
            <a:avLst/>
          </a:prstGeom>
          <a:solidFill>
            <a:schemeClr val="tx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a:solidFill>
                  <a:schemeClr val="bg1"/>
                </a:solidFill>
              </a:rPr>
              <a:t>3</a:t>
            </a:r>
          </a:p>
        </p:txBody>
      </p:sp>
      <p:sp>
        <p:nvSpPr>
          <p:cNvPr id="10" name="Rechteck 9"/>
          <p:cNvSpPr/>
          <p:nvPr/>
        </p:nvSpPr>
        <p:spPr>
          <a:xfrm>
            <a:off x="1695554" y="2765758"/>
            <a:ext cx="6908894" cy="907685"/>
          </a:xfrm>
          <a:prstGeom prst="rect">
            <a:avLst/>
          </a:prstGeom>
          <a:solidFill>
            <a:schemeClr val="bg1"/>
          </a:solidFill>
          <a:ln w="12700">
            <a:solidFill>
              <a:schemeClr val="tx1">
                <a:lumMod val="50000"/>
                <a:lumOff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tx2"/>
              </a:buClr>
            </a:pPr>
            <a:r>
              <a:rPr lang="en-GB" sz="1800" dirty="0">
                <a:solidFill>
                  <a:schemeClr val="tx1"/>
                </a:solidFill>
              </a:rPr>
              <a:t>Talk about your experiences; be a role model</a:t>
            </a:r>
          </a:p>
        </p:txBody>
      </p:sp>
      <p:sp>
        <p:nvSpPr>
          <p:cNvPr id="11" name="Rechteck 10"/>
          <p:cNvSpPr/>
          <p:nvPr/>
        </p:nvSpPr>
        <p:spPr>
          <a:xfrm>
            <a:off x="827584" y="4941168"/>
            <a:ext cx="642942" cy="907685"/>
          </a:xfrm>
          <a:prstGeom prst="rect">
            <a:avLst/>
          </a:prstGeom>
          <a:solidFill>
            <a:schemeClr val="tx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a:solidFill>
                  <a:schemeClr val="bg1"/>
                </a:solidFill>
              </a:rPr>
              <a:t>4</a:t>
            </a:r>
          </a:p>
        </p:txBody>
      </p:sp>
      <p:sp>
        <p:nvSpPr>
          <p:cNvPr id="12" name="Rechteck 11"/>
          <p:cNvSpPr/>
          <p:nvPr/>
        </p:nvSpPr>
        <p:spPr>
          <a:xfrm>
            <a:off x="1674732" y="4941168"/>
            <a:ext cx="6929716" cy="907685"/>
          </a:xfrm>
          <a:prstGeom prst="rect">
            <a:avLst/>
          </a:prstGeom>
          <a:solidFill>
            <a:schemeClr val="bg1"/>
          </a:solidFill>
          <a:ln w="12700">
            <a:solidFill>
              <a:schemeClr val="tx1">
                <a:lumMod val="50000"/>
                <a:lumOff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tx2"/>
              </a:buClr>
            </a:pPr>
            <a:r>
              <a:rPr lang="en-GB" sz="1800" dirty="0">
                <a:solidFill>
                  <a:schemeClr val="tx1"/>
                </a:solidFill>
              </a:rPr>
              <a:t>Keep abreast of research and research funding opportunities in Germany at </a:t>
            </a:r>
            <a:r>
              <a:rPr lang="en-GB" sz="1800" b="1" i="1" dirty="0">
                <a:solidFill>
                  <a:schemeClr val="tx1"/>
                </a:solidFill>
              </a:rPr>
              <a:t>www.research-in-germany.org </a:t>
            </a:r>
            <a:r>
              <a:rPr lang="en-GB" sz="1800" dirty="0">
                <a:solidFill>
                  <a:schemeClr val="tx1"/>
                </a:solidFill>
                <a:sym typeface="Wingdings" panose="05000000000000000000" pitchFamily="2" charset="2"/>
              </a:rPr>
              <a:t> </a:t>
            </a:r>
            <a:r>
              <a:rPr lang="en-GB" sz="1800" dirty="0">
                <a:solidFill>
                  <a:schemeClr val="tx1"/>
                </a:solidFill>
              </a:rPr>
              <a:t>Campaigns &amp; Activities </a:t>
            </a:r>
            <a:r>
              <a:rPr lang="en-GB" sz="1800" dirty="0">
                <a:solidFill>
                  <a:schemeClr val="tx1"/>
                </a:solidFill>
                <a:sym typeface="Wingdings" panose="05000000000000000000" pitchFamily="2" charset="2"/>
              </a:rPr>
              <a:t></a:t>
            </a:r>
            <a:r>
              <a:rPr lang="en-GB" sz="1800" dirty="0">
                <a:solidFill>
                  <a:schemeClr val="tx1"/>
                </a:solidFill>
              </a:rPr>
              <a:t> Research Alumni or: </a:t>
            </a:r>
            <a:r>
              <a:rPr lang="en-GB" sz="1800" b="1" i="1" dirty="0">
                <a:solidFill>
                  <a:schemeClr val="tx1"/>
                </a:solidFill>
              </a:rPr>
              <a:t>www.research-alumni.de </a:t>
            </a:r>
          </a:p>
        </p:txBody>
      </p:sp>
    </p:spTree>
    <p:extLst>
      <p:ext uri="{BB962C8B-B14F-4D97-AF65-F5344CB8AC3E}">
        <p14:creationId xmlns:p14="http://schemas.microsoft.com/office/powerpoint/2010/main" val="54340518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r>
              <a:rPr lang="en-GB" dirty="0"/>
              <a:t>Need more information?</a:t>
            </a:r>
          </a:p>
        </p:txBody>
      </p:sp>
      <p:sp>
        <p:nvSpPr>
          <p:cNvPr id="5" name="Textplatzhalter 4"/>
          <p:cNvSpPr>
            <a:spLocks noGrp="1"/>
          </p:cNvSpPr>
          <p:nvPr>
            <p:ph type="body" sz="quarter" idx="12"/>
          </p:nvPr>
        </p:nvSpPr>
        <p:spPr/>
        <p:txBody>
          <a:bodyPr>
            <a:noAutofit/>
          </a:bodyPr>
          <a:lstStyle/>
          <a:p>
            <a:r>
              <a:rPr lang="en-GB" dirty="0"/>
              <a:t>www.research-in-germany.org</a:t>
            </a:r>
          </a:p>
        </p:txBody>
      </p:sp>
      <p:pic>
        <p:nvPicPr>
          <p:cNvPr id="12" name="Inhaltsplatzhalter 11" descr="Bildschirmfoto 2016-04-19 um 21.37.17.pn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105" r="1948" b="13358"/>
          <a:stretch/>
        </p:blipFill>
        <p:spPr>
          <a:xfrm>
            <a:off x="522288" y="1643719"/>
            <a:ext cx="7939605" cy="4744381"/>
          </a:xfrm>
        </p:spPr>
      </p:pic>
    </p:spTree>
    <p:extLst>
      <p:ext uri="{BB962C8B-B14F-4D97-AF65-F5344CB8AC3E}">
        <p14:creationId xmlns:p14="http://schemas.microsoft.com/office/powerpoint/2010/main" val="1425587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Further Information: </a:t>
            </a:r>
            <a:r>
              <a:rPr lang="de-DE" sz="2400" dirty="0" err="1"/>
              <a:t>AvH</a:t>
            </a:r>
            <a:r>
              <a:rPr lang="de-DE" sz="2400" dirty="0"/>
              <a:t> Research Alumni Initiative</a:t>
            </a:r>
          </a:p>
        </p:txBody>
      </p:sp>
      <p:sp>
        <p:nvSpPr>
          <p:cNvPr id="3" name="Textplatzhalter 3"/>
          <p:cNvSpPr txBox="1">
            <a:spLocks/>
          </p:cNvSpPr>
          <p:nvPr/>
        </p:nvSpPr>
        <p:spPr>
          <a:xfrm>
            <a:off x="107504" y="1484783"/>
            <a:ext cx="8928992" cy="5112569"/>
          </a:xfrm>
          <a:prstGeom prst="rect">
            <a:avLst/>
          </a:prstGeom>
        </p:spPr>
        <p:txBody>
          <a:bodyPr>
            <a:normAutofit fontScale="92500" lnSpcReduction="20000"/>
          </a:bodyPr>
          <a:lstStyle>
            <a:lvl1pPr algn="l" rtl="0" eaLnBrk="1" fontAlgn="base" hangingPunct="1">
              <a:spcBef>
                <a:spcPct val="40000"/>
              </a:spcBef>
              <a:spcAft>
                <a:spcPct val="0"/>
              </a:spcAft>
              <a:buClr>
                <a:schemeClr val="tx2"/>
              </a:buClr>
              <a:defRPr>
                <a:solidFill>
                  <a:schemeClr val="tx1"/>
                </a:solidFill>
                <a:latin typeface="+mn-lt"/>
                <a:ea typeface="+mn-ea"/>
                <a:cs typeface="+mn-cs"/>
              </a:defRPr>
            </a:lvl1pPr>
            <a:lvl2pPr marL="1588" algn="l" rtl="0" eaLnBrk="1" fontAlgn="base" hangingPunct="1">
              <a:spcBef>
                <a:spcPct val="40000"/>
              </a:spcBef>
              <a:spcAft>
                <a:spcPct val="0"/>
              </a:spcAft>
              <a:buClr>
                <a:schemeClr val="tx2"/>
              </a:buClr>
              <a:defRPr b="1">
                <a:solidFill>
                  <a:schemeClr val="tx2"/>
                </a:solidFill>
                <a:latin typeface="+mn-lt"/>
                <a:cs typeface="+mn-cs"/>
              </a:defRPr>
            </a:lvl2pPr>
            <a:lvl3pPr marL="257175" indent="-254000" algn="l" rtl="0" eaLnBrk="1" fontAlgn="base" hangingPunct="1">
              <a:spcBef>
                <a:spcPct val="40000"/>
              </a:spcBef>
              <a:spcAft>
                <a:spcPct val="0"/>
              </a:spcAft>
              <a:buClr>
                <a:schemeClr val="tx2"/>
              </a:buClr>
              <a:buFont typeface="Arial" charset="0"/>
              <a:buChar char="●"/>
              <a:defRPr>
                <a:solidFill>
                  <a:schemeClr val="tx1"/>
                </a:solidFill>
                <a:latin typeface="+mn-lt"/>
                <a:cs typeface="+mn-cs"/>
              </a:defRPr>
            </a:lvl3pPr>
            <a:lvl4pPr marL="523875" indent="-166688" algn="l" rtl="0" eaLnBrk="1" fontAlgn="base" hangingPunct="1">
              <a:spcBef>
                <a:spcPct val="20000"/>
              </a:spcBef>
              <a:spcAft>
                <a:spcPct val="0"/>
              </a:spcAft>
              <a:buClr>
                <a:schemeClr val="tx2"/>
              </a:buClr>
              <a:buChar char="-"/>
              <a:defRPr>
                <a:solidFill>
                  <a:schemeClr val="tx1"/>
                </a:solidFill>
                <a:latin typeface="+mn-lt"/>
                <a:cs typeface="+mn-cs"/>
              </a:defRPr>
            </a:lvl4pPr>
            <a:lvl5pPr marL="892175" indent="-188913" algn="l" rtl="0" eaLnBrk="1" fontAlgn="base" hangingPunct="1">
              <a:spcBef>
                <a:spcPct val="20000"/>
              </a:spcBef>
              <a:spcAft>
                <a:spcPct val="0"/>
              </a:spcAft>
              <a:buClr>
                <a:schemeClr val="tx2"/>
              </a:buClr>
              <a:buChar char="•"/>
              <a:defRPr>
                <a:solidFill>
                  <a:schemeClr val="tx1"/>
                </a:solidFill>
                <a:latin typeface="+mn-lt"/>
                <a:cs typeface="+mn-cs"/>
              </a:defRPr>
            </a:lvl5pPr>
            <a:lvl6pPr marL="1349375" indent="-188913" algn="l" rtl="0" eaLnBrk="1" fontAlgn="base" hangingPunct="1">
              <a:spcBef>
                <a:spcPct val="20000"/>
              </a:spcBef>
              <a:spcAft>
                <a:spcPct val="0"/>
              </a:spcAft>
              <a:buClr>
                <a:schemeClr val="tx2"/>
              </a:buClr>
              <a:buChar char="•"/>
              <a:defRPr>
                <a:solidFill>
                  <a:schemeClr val="tx1"/>
                </a:solidFill>
                <a:latin typeface="+mn-lt"/>
                <a:cs typeface="+mn-cs"/>
              </a:defRPr>
            </a:lvl6pPr>
            <a:lvl7pPr marL="1806575" indent="-188913" algn="l" rtl="0" eaLnBrk="1" fontAlgn="base" hangingPunct="1">
              <a:spcBef>
                <a:spcPct val="20000"/>
              </a:spcBef>
              <a:spcAft>
                <a:spcPct val="0"/>
              </a:spcAft>
              <a:buClr>
                <a:schemeClr val="tx2"/>
              </a:buClr>
              <a:buChar char="•"/>
              <a:defRPr>
                <a:solidFill>
                  <a:schemeClr val="tx1"/>
                </a:solidFill>
                <a:latin typeface="+mn-lt"/>
                <a:cs typeface="+mn-cs"/>
              </a:defRPr>
            </a:lvl7pPr>
            <a:lvl8pPr marL="2263775" indent="-188913" algn="l" rtl="0" eaLnBrk="1" fontAlgn="base" hangingPunct="1">
              <a:spcBef>
                <a:spcPct val="20000"/>
              </a:spcBef>
              <a:spcAft>
                <a:spcPct val="0"/>
              </a:spcAft>
              <a:buClr>
                <a:schemeClr val="tx2"/>
              </a:buClr>
              <a:buChar char="•"/>
              <a:defRPr>
                <a:solidFill>
                  <a:schemeClr val="tx1"/>
                </a:solidFill>
                <a:latin typeface="+mn-lt"/>
                <a:cs typeface="+mn-cs"/>
              </a:defRPr>
            </a:lvl8pPr>
            <a:lvl9pPr marL="2720975" indent="-188913" algn="l" rtl="0" eaLnBrk="1" fontAlgn="base" hangingPunct="1">
              <a:spcBef>
                <a:spcPct val="20000"/>
              </a:spcBef>
              <a:spcAft>
                <a:spcPct val="0"/>
              </a:spcAft>
              <a:buClr>
                <a:schemeClr val="tx2"/>
              </a:buClr>
              <a:buChar char="•"/>
              <a:defRPr>
                <a:solidFill>
                  <a:schemeClr val="tx1"/>
                </a:solidFill>
                <a:latin typeface="+mn-lt"/>
                <a:cs typeface="+mn-cs"/>
              </a:defRPr>
            </a:lvl9pPr>
          </a:lstStyle>
          <a:p>
            <a:pPr marL="3175" lvl="2" indent="0">
              <a:lnSpc>
                <a:spcPct val="120000"/>
              </a:lnSpc>
              <a:buClr>
                <a:srgbClr val="00693C"/>
              </a:buClr>
              <a:buFont typeface="Arial" charset="0"/>
              <a:buNone/>
              <a:defRPr/>
            </a:pPr>
            <a:r>
              <a:rPr lang="en-US" sz="1800" b="1" i="1" kern="0" dirty="0">
                <a:solidFill>
                  <a:srgbClr val="000000"/>
                </a:solidFill>
                <a:cs typeface="Arial"/>
              </a:rPr>
              <a:t>www.humboldt-foundation.de</a:t>
            </a:r>
          </a:p>
          <a:p>
            <a:pPr marL="3175" lvl="2" indent="0">
              <a:lnSpc>
                <a:spcPct val="120000"/>
              </a:lnSpc>
              <a:buClr>
                <a:srgbClr val="00693C"/>
              </a:buClr>
              <a:buFont typeface="Arial" charset="0"/>
              <a:buNone/>
              <a:defRPr/>
            </a:pPr>
            <a:r>
              <a:rPr lang="en-US" sz="1800" b="1" i="1" kern="0" dirty="0">
                <a:solidFill>
                  <a:srgbClr val="000000"/>
                </a:solidFill>
                <a:cs typeface="Arial"/>
              </a:rPr>
              <a:t>www.research-alumni.de</a:t>
            </a:r>
          </a:p>
          <a:p>
            <a:pPr marL="3175" lvl="2" indent="0">
              <a:lnSpc>
                <a:spcPct val="120000"/>
              </a:lnSpc>
              <a:buClr>
                <a:srgbClr val="00693C"/>
              </a:buClr>
              <a:buFont typeface="Arial" charset="0"/>
              <a:buNone/>
              <a:defRPr/>
            </a:pPr>
            <a:r>
              <a:rPr lang="en-US" sz="1800" b="1" i="1" kern="0" dirty="0">
                <a:solidFill>
                  <a:srgbClr val="000000"/>
                </a:solidFill>
                <a:cs typeface="Arial"/>
              </a:rPr>
              <a:t>www.research-in-germany.org </a:t>
            </a:r>
          </a:p>
          <a:p>
            <a:pPr marL="3175" lvl="2" indent="0">
              <a:lnSpc>
                <a:spcPct val="120000"/>
              </a:lnSpc>
              <a:spcBef>
                <a:spcPts val="720"/>
              </a:spcBef>
              <a:spcAft>
                <a:spcPts val="300"/>
              </a:spcAft>
              <a:buClr>
                <a:srgbClr val="00693C"/>
              </a:buClr>
              <a:buNone/>
              <a:defRPr/>
            </a:pPr>
            <a:endParaRPr lang="en-US" sz="1500" kern="0" dirty="0">
              <a:solidFill>
                <a:srgbClr val="000000"/>
              </a:solidFill>
            </a:endParaRPr>
          </a:p>
          <a:p>
            <a:pPr marL="3175" lvl="2" indent="0">
              <a:lnSpc>
                <a:spcPct val="120000"/>
              </a:lnSpc>
              <a:spcBef>
                <a:spcPts val="720"/>
              </a:spcBef>
              <a:spcAft>
                <a:spcPts val="300"/>
              </a:spcAft>
              <a:buClr>
                <a:srgbClr val="00693C"/>
              </a:buClr>
              <a:buNone/>
              <a:defRPr/>
            </a:pPr>
            <a:r>
              <a:rPr lang="en-US" sz="1400" b="1" kern="0" dirty="0">
                <a:solidFill>
                  <a:srgbClr val="000000"/>
                </a:solidFill>
              </a:rPr>
              <a:t>Alexander von Humboldt Foundation				</a:t>
            </a:r>
            <a:endParaRPr lang="en-US" sz="1400" b="1" kern="0" dirty="0">
              <a:solidFill>
                <a:srgbClr val="000000"/>
              </a:solidFill>
              <a:latin typeface="+mj-lt"/>
              <a:cs typeface="Arial"/>
            </a:endParaRPr>
          </a:p>
          <a:p>
            <a:pPr marL="3175" lvl="2" indent="0">
              <a:lnSpc>
                <a:spcPct val="120000"/>
              </a:lnSpc>
              <a:spcBef>
                <a:spcPts val="720"/>
              </a:spcBef>
              <a:spcAft>
                <a:spcPts val="300"/>
              </a:spcAft>
              <a:buClr>
                <a:srgbClr val="00693C"/>
              </a:buClr>
              <a:buNone/>
              <a:defRPr/>
            </a:pPr>
            <a:r>
              <a:rPr lang="en-US" sz="1400" kern="0" dirty="0">
                <a:solidFill>
                  <a:srgbClr val="000000"/>
                </a:solidFill>
                <a:cs typeface="Arial"/>
              </a:rPr>
              <a:t>Dr. Barbara Sheldon</a:t>
            </a:r>
          </a:p>
          <a:p>
            <a:pPr marL="3175" lvl="2" indent="0">
              <a:lnSpc>
                <a:spcPct val="120000"/>
              </a:lnSpc>
              <a:spcBef>
                <a:spcPts val="720"/>
              </a:spcBef>
              <a:spcAft>
                <a:spcPts val="300"/>
              </a:spcAft>
              <a:buClr>
                <a:srgbClr val="00693C"/>
              </a:buClr>
              <a:buNone/>
              <a:defRPr/>
            </a:pPr>
            <a:r>
              <a:rPr lang="en-US" sz="1400" kern="0" dirty="0">
                <a:solidFill>
                  <a:srgbClr val="000000"/>
                </a:solidFill>
                <a:cs typeface="Arial"/>
              </a:rPr>
              <a:t>Head of Division </a:t>
            </a:r>
            <a:r>
              <a:rPr lang="en-US" sz="1400" kern="0" dirty="0">
                <a:solidFill>
                  <a:srgbClr val="000000"/>
                </a:solidFill>
              </a:rPr>
              <a:t>Strategic Planning</a:t>
            </a:r>
          </a:p>
          <a:p>
            <a:pPr marL="3175" lvl="2" indent="0">
              <a:lnSpc>
                <a:spcPct val="120000"/>
              </a:lnSpc>
              <a:spcBef>
                <a:spcPts val="720"/>
              </a:spcBef>
              <a:spcAft>
                <a:spcPts val="300"/>
              </a:spcAft>
              <a:buClr>
                <a:srgbClr val="00693C"/>
              </a:buClr>
              <a:buNone/>
              <a:defRPr/>
            </a:pPr>
            <a:r>
              <a:rPr lang="en-US" sz="1400" kern="0" dirty="0">
                <a:solidFill>
                  <a:srgbClr val="000000"/>
                </a:solidFill>
                <a:cs typeface="Arial"/>
              </a:rPr>
              <a:t>barbara.sheldon@avh.de</a:t>
            </a:r>
          </a:p>
          <a:p>
            <a:pPr marL="3175" lvl="2" indent="0">
              <a:lnSpc>
                <a:spcPct val="120000"/>
              </a:lnSpc>
              <a:spcBef>
                <a:spcPts val="720"/>
              </a:spcBef>
              <a:spcAft>
                <a:spcPts val="300"/>
              </a:spcAft>
              <a:buClr>
                <a:srgbClr val="00693C"/>
              </a:buClr>
              <a:buNone/>
              <a:defRPr/>
            </a:pPr>
            <a:r>
              <a:rPr lang="en-US" sz="1400" kern="0" dirty="0">
                <a:solidFill>
                  <a:srgbClr val="000000"/>
                </a:solidFill>
                <a:cs typeface="Arial"/>
              </a:rPr>
              <a:t>Tel: +49 228 833 109</a:t>
            </a:r>
          </a:p>
          <a:p>
            <a:pPr marL="3175" lvl="2" indent="0">
              <a:lnSpc>
                <a:spcPct val="120000"/>
              </a:lnSpc>
              <a:spcBef>
                <a:spcPts val="720"/>
              </a:spcBef>
              <a:spcAft>
                <a:spcPts val="300"/>
              </a:spcAft>
              <a:buClr>
                <a:srgbClr val="00693C"/>
              </a:buClr>
              <a:buNone/>
              <a:defRPr/>
            </a:pPr>
            <a:endParaRPr lang="en-US" sz="1400" kern="0" dirty="0">
              <a:solidFill>
                <a:srgbClr val="000000"/>
              </a:solidFill>
            </a:endParaRPr>
          </a:p>
          <a:p>
            <a:pPr marL="3175" lvl="2" indent="0">
              <a:lnSpc>
                <a:spcPct val="120000"/>
              </a:lnSpc>
              <a:spcBef>
                <a:spcPts val="720"/>
              </a:spcBef>
              <a:spcAft>
                <a:spcPts val="300"/>
              </a:spcAft>
              <a:buClr>
                <a:srgbClr val="00693C"/>
              </a:buClr>
              <a:buNone/>
              <a:defRPr/>
            </a:pPr>
            <a:r>
              <a:rPr lang="en-US" sz="1400" kern="0" dirty="0">
                <a:solidFill>
                  <a:srgbClr val="000000"/>
                </a:solidFill>
              </a:rPr>
              <a:t>Kathrin </a:t>
            </a:r>
            <a:r>
              <a:rPr lang="en-US" sz="1400" kern="0" dirty="0" err="1">
                <a:solidFill>
                  <a:srgbClr val="000000"/>
                </a:solidFill>
              </a:rPr>
              <a:t>Sturmhöfel</a:t>
            </a:r>
            <a:endParaRPr lang="en-US" sz="1400" kern="0" dirty="0">
              <a:solidFill>
                <a:srgbClr val="000000"/>
              </a:solidFill>
            </a:endParaRPr>
          </a:p>
          <a:p>
            <a:pPr marL="3175" lvl="2" indent="0">
              <a:lnSpc>
                <a:spcPct val="120000"/>
              </a:lnSpc>
              <a:spcBef>
                <a:spcPts val="720"/>
              </a:spcBef>
              <a:spcAft>
                <a:spcPts val="300"/>
              </a:spcAft>
              <a:buClr>
                <a:srgbClr val="00693C"/>
              </a:buClr>
              <a:buNone/>
              <a:defRPr/>
            </a:pPr>
            <a:r>
              <a:rPr lang="en-US" sz="1400" kern="0" dirty="0" err="1">
                <a:solidFill>
                  <a:srgbClr val="000000"/>
                </a:solidFill>
              </a:rPr>
              <a:t>Programme</a:t>
            </a:r>
            <a:r>
              <a:rPr lang="en-US" sz="1400" kern="0" dirty="0">
                <a:solidFill>
                  <a:srgbClr val="000000"/>
                </a:solidFill>
              </a:rPr>
              <a:t> Officer </a:t>
            </a:r>
          </a:p>
          <a:p>
            <a:pPr marL="3175" lvl="2" indent="0">
              <a:lnSpc>
                <a:spcPct val="120000"/>
              </a:lnSpc>
              <a:spcBef>
                <a:spcPts val="720"/>
              </a:spcBef>
              <a:spcAft>
                <a:spcPts val="300"/>
              </a:spcAft>
              <a:buClr>
                <a:srgbClr val="00693C"/>
              </a:buClr>
              <a:buNone/>
              <a:defRPr/>
            </a:pPr>
            <a:r>
              <a:rPr lang="en-US" sz="1400" kern="0" dirty="0">
                <a:solidFill>
                  <a:srgbClr val="000000"/>
                </a:solidFill>
              </a:rPr>
              <a:t>International Research Marketing</a:t>
            </a:r>
          </a:p>
          <a:p>
            <a:pPr marL="3175" lvl="2" indent="0">
              <a:lnSpc>
                <a:spcPct val="120000"/>
              </a:lnSpc>
              <a:spcBef>
                <a:spcPts val="720"/>
              </a:spcBef>
              <a:spcAft>
                <a:spcPts val="300"/>
              </a:spcAft>
              <a:buClr>
                <a:srgbClr val="00693C"/>
              </a:buClr>
              <a:buNone/>
              <a:defRPr/>
            </a:pPr>
            <a:r>
              <a:rPr lang="en-US" sz="1400" kern="0" dirty="0">
                <a:solidFill>
                  <a:srgbClr val="000000"/>
                </a:solidFill>
              </a:rPr>
              <a:t>kathrin.sturmhoefel@avh.de</a:t>
            </a:r>
          </a:p>
          <a:p>
            <a:pPr marL="3175" lvl="2" indent="0">
              <a:lnSpc>
                <a:spcPct val="120000"/>
              </a:lnSpc>
              <a:spcBef>
                <a:spcPts val="720"/>
              </a:spcBef>
              <a:spcAft>
                <a:spcPts val="300"/>
              </a:spcAft>
              <a:buClr>
                <a:srgbClr val="00693C"/>
              </a:buClr>
              <a:buNone/>
              <a:defRPr/>
            </a:pPr>
            <a:r>
              <a:rPr lang="en-US" sz="1400" kern="0" dirty="0">
                <a:solidFill>
                  <a:srgbClr val="000000"/>
                </a:solidFill>
              </a:rPr>
              <a:t>Tel: +49 228 833 451</a:t>
            </a:r>
          </a:p>
          <a:p>
            <a:pPr marL="3175" lvl="2" indent="0">
              <a:lnSpc>
                <a:spcPct val="120000"/>
              </a:lnSpc>
              <a:spcBef>
                <a:spcPts val="720"/>
              </a:spcBef>
              <a:spcAft>
                <a:spcPts val="300"/>
              </a:spcAft>
              <a:buClr>
                <a:srgbClr val="00693C"/>
              </a:buClr>
              <a:buNone/>
              <a:defRPr/>
            </a:pPr>
            <a:endParaRPr lang="en-US" sz="1400" kern="0" dirty="0">
              <a:solidFill>
                <a:srgbClr val="000000"/>
              </a:solidFill>
              <a:cs typeface="Arial"/>
            </a:endParaRPr>
          </a:p>
        </p:txBody>
      </p:sp>
      <p:pic>
        <p:nvPicPr>
          <p:cNvPr id="58370" name="Picture 2" descr="M:\Referat 1.1\03.1_Forschungsmarketing_FOMA_1 (9.102.2)\03_Öffentlichkeitsarbeit\03_Logos\BMBF_Zusatz_an_initiative_o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4000" y="5445208"/>
            <a:ext cx="1682496" cy="11521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Referat 1.1\03.1_Forschungsmarketing_FOMA_1 (9.102.2)\03_Öffentlichkeitsarbeit\03_Logos\RIG_Logo_ohne_UR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920" y="63096"/>
            <a:ext cx="1368152" cy="10198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8175" y="3314784"/>
            <a:ext cx="978478" cy="1316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6" y="3248975"/>
            <a:ext cx="979532" cy="131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4519057" y="3294200"/>
            <a:ext cx="2645231" cy="1705595"/>
          </a:xfrm>
          <a:prstGeom prst="rect">
            <a:avLst/>
          </a:prstGeom>
          <a:noFill/>
        </p:spPr>
        <p:txBody>
          <a:bodyPr wrap="square" rtlCol="0">
            <a:spAutoFit/>
          </a:bodyPr>
          <a:lstStyle/>
          <a:p>
            <a:pPr marL="3175" lvl="2">
              <a:lnSpc>
                <a:spcPct val="110000"/>
              </a:lnSpc>
              <a:spcBef>
                <a:spcPts val="720"/>
              </a:spcBef>
              <a:spcAft>
                <a:spcPts val="300"/>
              </a:spcAft>
              <a:buClr>
                <a:srgbClr val="00693C"/>
              </a:buClr>
              <a:defRPr/>
            </a:pPr>
            <a:r>
              <a:rPr lang="de-DE" sz="1300" kern="0" dirty="0">
                <a:solidFill>
                  <a:srgbClr val="000000"/>
                </a:solidFill>
                <a:latin typeface="+mn-lt"/>
                <a:cs typeface="Arial"/>
              </a:rPr>
              <a:t>Dr. Veronika Schilling</a:t>
            </a:r>
          </a:p>
          <a:p>
            <a:pPr marL="3175" lvl="2">
              <a:lnSpc>
                <a:spcPct val="110000"/>
              </a:lnSpc>
              <a:spcBef>
                <a:spcPts val="720"/>
              </a:spcBef>
              <a:spcAft>
                <a:spcPts val="300"/>
              </a:spcAft>
              <a:buClr>
                <a:srgbClr val="00693C"/>
              </a:buClr>
              <a:defRPr/>
            </a:pPr>
            <a:r>
              <a:rPr lang="de-DE" sz="1300" kern="0" dirty="0">
                <a:solidFill>
                  <a:srgbClr val="000000"/>
                </a:solidFill>
                <a:latin typeface="+mn-lt"/>
                <a:cs typeface="Arial"/>
              </a:rPr>
              <a:t>Programme </a:t>
            </a:r>
            <a:r>
              <a:rPr lang="de-DE" sz="1300" kern="0" dirty="0" err="1">
                <a:solidFill>
                  <a:srgbClr val="000000"/>
                </a:solidFill>
                <a:latin typeface="+mn-lt"/>
                <a:cs typeface="Arial"/>
              </a:rPr>
              <a:t>Director</a:t>
            </a:r>
            <a:endParaRPr lang="de-DE" sz="1300" kern="0" dirty="0">
              <a:solidFill>
                <a:srgbClr val="000000"/>
              </a:solidFill>
              <a:latin typeface="+mn-lt"/>
              <a:cs typeface="Arial"/>
            </a:endParaRPr>
          </a:p>
          <a:p>
            <a:pPr marL="3175" lvl="2">
              <a:lnSpc>
                <a:spcPct val="110000"/>
              </a:lnSpc>
              <a:spcBef>
                <a:spcPts val="720"/>
              </a:spcBef>
              <a:spcAft>
                <a:spcPts val="300"/>
              </a:spcAft>
              <a:buClr>
                <a:srgbClr val="00693C"/>
              </a:buClr>
              <a:defRPr/>
            </a:pPr>
            <a:r>
              <a:rPr lang="de-DE" sz="1300" kern="0" dirty="0">
                <a:solidFill>
                  <a:srgbClr val="000000"/>
                </a:solidFill>
                <a:latin typeface="+mn-lt"/>
                <a:cs typeface="Arial"/>
              </a:rPr>
              <a:t>International Research Marketing</a:t>
            </a:r>
          </a:p>
          <a:p>
            <a:pPr marL="3175" lvl="2">
              <a:lnSpc>
                <a:spcPct val="110000"/>
              </a:lnSpc>
              <a:spcBef>
                <a:spcPts val="720"/>
              </a:spcBef>
              <a:spcAft>
                <a:spcPts val="300"/>
              </a:spcAft>
              <a:buClr>
                <a:srgbClr val="00693C"/>
              </a:buClr>
              <a:defRPr/>
            </a:pPr>
            <a:r>
              <a:rPr lang="de-DE" sz="1300" kern="0" dirty="0">
                <a:solidFill>
                  <a:srgbClr val="000000"/>
                </a:solidFill>
                <a:latin typeface="+mn-lt"/>
                <a:cs typeface="Arial"/>
              </a:rPr>
              <a:t>veronika.schilling@avh.de</a:t>
            </a:r>
          </a:p>
          <a:p>
            <a:pPr marL="3175" lvl="2">
              <a:lnSpc>
                <a:spcPct val="110000"/>
              </a:lnSpc>
              <a:spcBef>
                <a:spcPts val="720"/>
              </a:spcBef>
              <a:spcAft>
                <a:spcPts val="300"/>
              </a:spcAft>
              <a:buClr>
                <a:srgbClr val="00693C"/>
              </a:buClr>
              <a:defRPr/>
            </a:pPr>
            <a:r>
              <a:rPr lang="de-DE" sz="1300" kern="0" dirty="0">
                <a:solidFill>
                  <a:srgbClr val="000000"/>
                </a:solidFill>
                <a:latin typeface="+mn-lt"/>
                <a:cs typeface="Arial"/>
              </a:rPr>
              <a:t>Tel: +49 228 833 432</a:t>
            </a:r>
          </a:p>
        </p:txBody>
      </p:sp>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49547" y="4999795"/>
            <a:ext cx="1054080" cy="1317600"/>
          </a:xfrm>
          <a:prstGeom prst="rect">
            <a:avLst/>
          </a:prstGeom>
        </p:spPr>
      </p:pic>
    </p:spTree>
    <p:extLst>
      <p:ext uri="{BB962C8B-B14F-4D97-AF65-F5344CB8AC3E}">
        <p14:creationId xmlns:p14="http://schemas.microsoft.com/office/powerpoint/2010/main" val="363150957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691680" y="531341"/>
            <a:ext cx="5013325" cy="365919"/>
          </a:xfrm>
        </p:spPr>
        <p:txBody>
          <a:bodyPr lIns="91440" rIns="91440" anchor="ctr"/>
          <a:lstStyle/>
          <a:p>
            <a:r>
              <a:rPr lang="de-DE" dirty="0" err="1"/>
              <a:t>Contact</a:t>
            </a:r>
            <a:r>
              <a:rPr lang="de-DE" dirty="0"/>
              <a:t> Information: </a:t>
            </a:r>
            <a:r>
              <a:rPr lang="de-DE" dirty="0" err="1"/>
              <a:t>Sponsorship</a:t>
            </a:r>
            <a:r>
              <a:rPr lang="de-DE" dirty="0"/>
              <a:t> </a:t>
            </a:r>
            <a:r>
              <a:rPr lang="de-DE" dirty="0" err="1"/>
              <a:t>opportunities</a:t>
            </a:r>
            <a:endParaRPr lang="de-DE" dirty="0"/>
          </a:p>
        </p:txBody>
      </p:sp>
      <p:sp>
        <p:nvSpPr>
          <p:cNvPr id="30723" name="Rectangle 3"/>
          <p:cNvSpPr>
            <a:spLocks noGrp="1" noChangeArrowheads="1"/>
          </p:cNvSpPr>
          <p:nvPr>
            <p:ph type="body" idx="4294967295"/>
          </p:nvPr>
        </p:nvSpPr>
        <p:spPr>
          <a:xfrm>
            <a:off x="1810072" y="1196974"/>
            <a:ext cx="7010400" cy="3433764"/>
          </a:xfrm>
          <a:noFill/>
        </p:spPr>
        <p:txBody>
          <a:bodyPr lIns="91440" rIns="91440"/>
          <a:lstStyle/>
          <a:p>
            <a:pPr marL="342900" indent="-342900">
              <a:spcBef>
                <a:spcPts val="0"/>
              </a:spcBef>
              <a:buFont typeface="Wingdings" pitchFamily="2" charset="2"/>
              <a:buNone/>
              <a:tabLst>
                <a:tab pos="381000" algn="l"/>
              </a:tabLst>
            </a:pPr>
            <a:r>
              <a:rPr lang="de-DE" sz="1800" dirty="0">
                <a:solidFill>
                  <a:srgbClr val="006600"/>
                </a:solidFill>
                <a:latin typeface="Calibri" pitchFamily="34" charset="0"/>
                <a:ea typeface="+mj-ea"/>
                <a:cs typeface="Calibri" pitchFamily="34" charset="0"/>
              </a:rPr>
              <a:t>Alexander von Humboldt Stiftung</a:t>
            </a:r>
          </a:p>
          <a:p>
            <a:pPr marL="342900" indent="-342900">
              <a:spcBef>
                <a:spcPts val="0"/>
              </a:spcBef>
              <a:buFont typeface="Wingdings" pitchFamily="2" charset="2"/>
              <a:buNone/>
              <a:tabLst>
                <a:tab pos="381000" algn="l"/>
              </a:tabLst>
            </a:pPr>
            <a:r>
              <a:rPr lang="de-DE" dirty="0">
                <a:latin typeface="Calibri" pitchFamily="34" charset="0"/>
                <a:cs typeface="Calibri" pitchFamily="34" charset="0"/>
              </a:rPr>
              <a:t>Jean-Paul-Straße 12</a:t>
            </a:r>
          </a:p>
          <a:p>
            <a:pPr marL="342900" indent="-342900">
              <a:spcBef>
                <a:spcPts val="0"/>
              </a:spcBef>
              <a:buNone/>
              <a:tabLst>
                <a:tab pos="381000" algn="l"/>
              </a:tabLst>
            </a:pPr>
            <a:r>
              <a:rPr lang="de-DE" dirty="0">
                <a:latin typeface="Calibri" pitchFamily="34" charset="0"/>
                <a:cs typeface="Calibri" pitchFamily="34" charset="0"/>
              </a:rPr>
              <a:t>53173 Bonn</a:t>
            </a:r>
          </a:p>
          <a:p>
            <a:pPr marL="342900" indent="-342900">
              <a:spcBef>
                <a:spcPts val="0"/>
              </a:spcBef>
              <a:buNone/>
              <a:tabLst>
                <a:tab pos="381000" algn="l"/>
              </a:tabLst>
            </a:pPr>
            <a:r>
              <a:rPr lang="de-DE" dirty="0">
                <a:latin typeface="Calibri" pitchFamily="34" charset="0"/>
                <a:cs typeface="Calibri" pitchFamily="34" charset="0"/>
              </a:rPr>
              <a:t>Germany </a:t>
            </a:r>
          </a:p>
          <a:p>
            <a:pPr marL="342900" indent="-342900">
              <a:spcBef>
                <a:spcPts val="0"/>
              </a:spcBef>
              <a:buNone/>
              <a:tabLst>
                <a:tab pos="381000" algn="l"/>
              </a:tabLst>
            </a:pPr>
            <a:r>
              <a:rPr lang="de-DE" dirty="0">
                <a:latin typeface="Calibri" pitchFamily="34" charset="0"/>
                <a:cs typeface="Calibri" pitchFamily="34" charset="0"/>
              </a:rPr>
              <a:t>www.humboldt-foundation.de</a:t>
            </a:r>
          </a:p>
          <a:p>
            <a:pPr marL="342900" indent="-342900">
              <a:spcBef>
                <a:spcPts val="0"/>
              </a:spcBef>
              <a:buNone/>
              <a:tabLst>
                <a:tab pos="381000" algn="l"/>
              </a:tabLst>
            </a:pPr>
            <a:r>
              <a:rPr lang="de-DE" dirty="0" err="1">
                <a:latin typeface="Calibri" pitchFamily="34" charset="0"/>
                <a:cs typeface="Calibri" pitchFamily="34" charset="0"/>
                <a:hlinkClick r:id="rId3"/>
              </a:rPr>
              <a:t>info@avh.de</a:t>
            </a:r>
            <a:endParaRPr lang="de-DE" dirty="0" err="1">
              <a:latin typeface="Calibri" pitchFamily="34" charset="0"/>
              <a:cs typeface="Calibri" pitchFamily="34" charset="0"/>
            </a:endParaRPr>
          </a:p>
          <a:p>
            <a:pPr marL="342900" indent="-342900">
              <a:spcBef>
                <a:spcPts val="0"/>
              </a:spcBef>
              <a:buFont typeface="Wingdings" pitchFamily="2" charset="2"/>
              <a:buNone/>
              <a:tabLst>
                <a:tab pos="381000" algn="l"/>
              </a:tabLst>
            </a:pPr>
            <a:endParaRPr lang="de-DE" dirty="0">
              <a:latin typeface="Calibri" pitchFamily="34" charset="0"/>
              <a:cs typeface="Calibri" pitchFamily="34" charset="0"/>
            </a:endParaRPr>
          </a:p>
          <a:p>
            <a:pPr marL="342900" indent="-342900">
              <a:buFont typeface="Wingdings" pitchFamily="2" charset="2"/>
              <a:buNone/>
              <a:tabLst>
                <a:tab pos="381000" algn="l"/>
              </a:tabLst>
            </a:pPr>
            <a:r>
              <a:rPr lang="de-DE" sz="1200" dirty="0"/>
              <a:t/>
            </a:r>
            <a:br>
              <a:rPr lang="de-DE" sz="1200" dirty="0"/>
            </a:br>
            <a:endParaRPr lang="de-DE" sz="1200" dirty="0"/>
          </a:p>
        </p:txBody>
      </p:sp>
      <p:pic>
        <p:nvPicPr>
          <p:cNvPr id="30724" name="Picture 4"/>
          <p:cNvPicPr preferRelativeResize="0">
            <a:picLocks noChangeArrowheads="1"/>
          </p:cNvPicPr>
          <p:nvPr/>
        </p:nvPicPr>
        <p:blipFill>
          <a:blip r:embed="rId4" cstate="print">
            <a:lum contrast="10000"/>
          </a:blip>
          <a:srcRect r="345"/>
          <a:stretch>
            <a:fillRect/>
          </a:stretch>
        </p:blipFill>
        <p:spPr bwMode="auto">
          <a:xfrm>
            <a:off x="1836738" y="4630738"/>
            <a:ext cx="7305675" cy="2232025"/>
          </a:xfrm>
          <a:prstGeom prst="rect">
            <a:avLst/>
          </a:prstGeom>
          <a:noFill/>
          <a:ln w="9525">
            <a:noFill/>
            <a:miter lim="800000"/>
            <a:headEnd/>
            <a:tailEnd/>
          </a:ln>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539" y="531341"/>
            <a:ext cx="1381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25753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674732" y="1685638"/>
            <a:ext cx="6569675" cy="907685"/>
          </a:xfrm>
          <a:prstGeom prst="rect">
            <a:avLst/>
          </a:prstGeom>
          <a:solidFill>
            <a:srgbClr val="FFC000"/>
          </a:solidFill>
          <a:ln w="12700">
            <a:solidFill>
              <a:schemeClr val="tx1">
                <a:lumMod val="50000"/>
                <a:lumOff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693C"/>
              </a:buClr>
            </a:pPr>
            <a:r>
              <a:rPr lang="en-GB" sz="1800" dirty="0">
                <a:solidFill>
                  <a:srgbClr val="000000"/>
                </a:solidFill>
              </a:rPr>
              <a:t>The Humboldt Foundation and Becoming a Humboldtian: Sponsorship Opportunities</a:t>
            </a:r>
          </a:p>
        </p:txBody>
      </p:sp>
      <p:sp>
        <p:nvSpPr>
          <p:cNvPr id="5" name="Rechteck 4"/>
          <p:cNvSpPr/>
          <p:nvPr/>
        </p:nvSpPr>
        <p:spPr>
          <a:xfrm>
            <a:off x="1674732" y="3870462"/>
            <a:ext cx="6569675" cy="907685"/>
          </a:xfrm>
          <a:prstGeom prst="rect">
            <a:avLst/>
          </a:prstGeom>
          <a:solidFill>
            <a:schemeClr val="bg1"/>
          </a:solidFill>
          <a:ln w="12700">
            <a:solidFill>
              <a:schemeClr val="tx1">
                <a:lumMod val="50000"/>
                <a:lumOff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693C"/>
              </a:buClr>
            </a:pPr>
            <a:endParaRPr lang="en-GB" sz="1800" dirty="0">
              <a:solidFill>
                <a:srgbClr val="000000"/>
              </a:solidFill>
            </a:endParaRPr>
          </a:p>
          <a:p>
            <a:pPr>
              <a:buClr>
                <a:srgbClr val="00693C"/>
              </a:buClr>
            </a:pPr>
            <a:r>
              <a:rPr lang="en-GB" sz="1800" dirty="0">
                <a:solidFill>
                  <a:srgbClr val="000000"/>
                </a:solidFill>
              </a:rPr>
              <a:t>Research Alumni Work at Universities and Research Institutions</a:t>
            </a:r>
            <a:endParaRPr lang="en-GB" sz="1800" dirty="0">
              <a:solidFill>
                <a:srgbClr val="FF0000"/>
              </a:solidFill>
            </a:endParaRPr>
          </a:p>
          <a:p>
            <a:pPr algn="ctr">
              <a:buClr>
                <a:srgbClr val="00693C"/>
              </a:buClr>
            </a:pPr>
            <a:r>
              <a:rPr lang="en-GB" sz="1800" dirty="0">
                <a:solidFill>
                  <a:srgbClr val="000000"/>
                </a:solidFill>
              </a:rPr>
              <a:t> </a:t>
            </a:r>
          </a:p>
        </p:txBody>
      </p:sp>
      <p:sp>
        <p:nvSpPr>
          <p:cNvPr id="6" name="Rechteck 5"/>
          <p:cNvSpPr/>
          <p:nvPr/>
        </p:nvSpPr>
        <p:spPr>
          <a:xfrm>
            <a:off x="1695554" y="2765758"/>
            <a:ext cx="6548853" cy="907685"/>
          </a:xfrm>
          <a:prstGeom prst="rect">
            <a:avLst/>
          </a:prstGeom>
          <a:solidFill>
            <a:schemeClr val="bg1"/>
          </a:solidFill>
          <a:ln w="12700">
            <a:solidFill>
              <a:schemeClr val="tx1">
                <a:lumMod val="50000"/>
                <a:lumOff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693C"/>
              </a:buClr>
            </a:pPr>
            <a:r>
              <a:rPr lang="en-GB" sz="1800" dirty="0">
                <a:solidFill>
                  <a:srgbClr val="000000"/>
                </a:solidFill>
              </a:rPr>
              <a:t>The Humboldt Foundation and Research Alumni: Promoting German Research and International Collaboration</a:t>
            </a:r>
            <a:endParaRPr lang="en-GB" sz="1800" dirty="0">
              <a:solidFill>
                <a:srgbClr val="FF0000"/>
              </a:solidFill>
            </a:endParaRPr>
          </a:p>
        </p:txBody>
      </p:sp>
      <p:sp>
        <p:nvSpPr>
          <p:cNvPr id="8" name="Rechteck 7"/>
          <p:cNvSpPr/>
          <p:nvPr/>
        </p:nvSpPr>
        <p:spPr>
          <a:xfrm>
            <a:off x="827584" y="1685638"/>
            <a:ext cx="642942" cy="907685"/>
          </a:xfrm>
          <a:prstGeom prst="rect">
            <a:avLst/>
          </a:prstGeom>
          <a:solidFill>
            <a:schemeClr val="tx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693C"/>
              </a:buClr>
            </a:pPr>
            <a:r>
              <a:rPr lang="de-DE" sz="1800" b="1" dirty="0">
                <a:solidFill>
                  <a:srgbClr val="FFFFFF"/>
                </a:solidFill>
              </a:rPr>
              <a:t>1</a:t>
            </a:r>
          </a:p>
        </p:txBody>
      </p:sp>
      <p:sp>
        <p:nvSpPr>
          <p:cNvPr id="9" name="Rechteck 8"/>
          <p:cNvSpPr/>
          <p:nvPr/>
        </p:nvSpPr>
        <p:spPr>
          <a:xfrm>
            <a:off x="827584" y="2764287"/>
            <a:ext cx="642942" cy="907685"/>
          </a:xfrm>
          <a:prstGeom prst="rect">
            <a:avLst/>
          </a:prstGeom>
          <a:solidFill>
            <a:schemeClr val="tx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693C"/>
              </a:buClr>
            </a:pPr>
            <a:r>
              <a:rPr lang="de-DE" sz="1800" b="1" dirty="0">
                <a:solidFill>
                  <a:srgbClr val="FFFFFF"/>
                </a:solidFill>
              </a:rPr>
              <a:t>2</a:t>
            </a:r>
          </a:p>
        </p:txBody>
      </p:sp>
      <p:sp>
        <p:nvSpPr>
          <p:cNvPr id="10" name="Rechteck 9"/>
          <p:cNvSpPr/>
          <p:nvPr/>
        </p:nvSpPr>
        <p:spPr>
          <a:xfrm>
            <a:off x="827584" y="3861048"/>
            <a:ext cx="642942" cy="907685"/>
          </a:xfrm>
          <a:prstGeom prst="rect">
            <a:avLst/>
          </a:prstGeom>
          <a:solidFill>
            <a:schemeClr val="tx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693C"/>
              </a:buClr>
            </a:pPr>
            <a:r>
              <a:rPr lang="de-DE" sz="1800" b="1" dirty="0">
                <a:solidFill>
                  <a:srgbClr val="FFFFFF"/>
                </a:solidFill>
              </a:rPr>
              <a:t>3</a:t>
            </a:r>
          </a:p>
        </p:txBody>
      </p:sp>
      <p:sp>
        <p:nvSpPr>
          <p:cNvPr id="17" name="Rectangle 2"/>
          <p:cNvSpPr txBox="1">
            <a:spLocks noChangeArrowheads="1"/>
          </p:cNvSpPr>
          <p:nvPr/>
        </p:nvSpPr>
        <p:spPr bwMode="auto">
          <a:xfrm>
            <a:off x="1907704" y="441102"/>
            <a:ext cx="585311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000" rIns="504000" bIns="126000" numCol="1" anchor="t" anchorCtr="0" compatLnSpc="1">
            <a:prstTxWarp prst="textNoShape">
              <a:avLst/>
            </a:prstTxWarp>
          </a:bodyPr>
          <a:lstStyle>
            <a:lvl1pPr algn="l" rtl="0" eaLnBrk="1" fontAlgn="base" hangingPunct="1">
              <a:lnSpc>
                <a:spcPct val="90000"/>
              </a:lnSpc>
              <a:spcBef>
                <a:spcPct val="0"/>
              </a:spcBef>
              <a:spcAft>
                <a:spcPct val="0"/>
              </a:spcAft>
              <a:defRPr sz="2200" b="1">
                <a:solidFill>
                  <a:schemeClr val="tx1"/>
                </a:solidFill>
                <a:latin typeface="+mj-lt"/>
                <a:ea typeface="+mj-ea"/>
                <a:cs typeface="+mj-cs"/>
              </a:defRPr>
            </a:lvl1pPr>
            <a:lvl2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2pPr>
            <a:lvl3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3pPr>
            <a:lvl4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4pPr>
            <a:lvl5pPr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5pPr>
            <a:lvl6pPr marL="4572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6pPr>
            <a:lvl7pPr marL="9144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7pPr>
            <a:lvl8pPr marL="13716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8pPr>
            <a:lvl9pPr marL="1828800" algn="l" rtl="0" eaLnBrk="1" fontAlgn="base" hangingPunct="1">
              <a:lnSpc>
                <a:spcPct val="90000"/>
              </a:lnSpc>
              <a:spcBef>
                <a:spcPct val="0"/>
              </a:spcBef>
              <a:spcAft>
                <a:spcPct val="0"/>
              </a:spcAft>
              <a:defRPr sz="2200" b="1">
                <a:solidFill>
                  <a:schemeClr val="tx1"/>
                </a:solidFill>
                <a:latin typeface="Times New Roman" pitchFamily="18" charset="0"/>
                <a:cs typeface="Arial" charset="0"/>
              </a:defRPr>
            </a:lvl9pPr>
          </a:lstStyle>
          <a:p>
            <a:pPr>
              <a:buClrTx/>
            </a:pPr>
            <a:r>
              <a:rPr lang="en-US" altLang="de-DE" sz="2400" dirty="0">
                <a:solidFill>
                  <a:srgbClr val="000000"/>
                </a:solidFill>
              </a:rPr>
              <a:t>Overview</a:t>
            </a:r>
            <a:endParaRPr lang="en-US" altLang="de-DE" sz="2400" kern="0" dirty="0">
              <a:solidFill>
                <a:srgbClr val="00693C"/>
              </a:solidFill>
            </a:endParaRPr>
          </a:p>
        </p:txBody>
      </p:sp>
      <p:cxnSp>
        <p:nvCxnSpPr>
          <p:cNvPr id="15" name="Gerade Verbindung 14"/>
          <p:cNvCxnSpPr/>
          <p:nvPr/>
        </p:nvCxnSpPr>
        <p:spPr bwMode="auto">
          <a:xfrm>
            <a:off x="1835150" y="1196752"/>
            <a:ext cx="7308850" cy="0"/>
          </a:xfrm>
          <a:prstGeom prst="line">
            <a:avLst/>
          </a:prstGeom>
          <a:solidFill>
            <a:schemeClr val="bg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2232776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idx="4294967295"/>
          </p:nvPr>
        </p:nvSpPr>
        <p:spPr/>
        <p:txBody>
          <a:bodyPr/>
          <a:lstStyle/>
          <a:p>
            <a:pPr eaLnBrk="1" hangingPunct="1"/>
            <a:r>
              <a:rPr lang="en-GB" altLang="de-DE" smtClean="0"/>
              <a:t>The Humboldt Foundation</a:t>
            </a:r>
            <a:r>
              <a:rPr lang="en-GB" altLang="de-DE" smtClean="0">
                <a:cs typeface="Times New Roman" pitchFamily="18" charset="0"/>
              </a:rPr>
              <a:t>'</a:t>
            </a:r>
            <a:r>
              <a:rPr lang="en-GB" altLang="de-DE" smtClean="0"/>
              <a:t>s areas of work</a:t>
            </a:r>
          </a:p>
        </p:txBody>
      </p:sp>
      <p:sp>
        <p:nvSpPr>
          <p:cNvPr id="4099" name="Rectangle 6"/>
          <p:cNvSpPr>
            <a:spLocks noGrp="1" noChangeArrowheads="1"/>
          </p:cNvSpPr>
          <p:nvPr>
            <p:ph type="body" idx="4294967295"/>
          </p:nvPr>
        </p:nvSpPr>
        <p:spPr/>
        <p:txBody>
          <a:bodyPr/>
          <a:lstStyle/>
          <a:p>
            <a:pPr lvl="2" eaLnBrk="1" hangingPunct="1"/>
            <a:r>
              <a:rPr lang="en-GB" altLang="de-DE" dirty="0" smtClean="0"/>
              <a:t>sponsorship of international academics as a part of foreign cultural and educational policy</a:t>
            </a:r>
          </a:p>
          <a:p>
            <a:pPr lvl="2" eaLnBrk="1" hangingPunct="1"/>
            <a:r>
              <a:rPr lang="en-GB" altLang="de-DE" dirty="0" smtClean="0"/>
              <a:t>strengthening cutting-edge research through internationalisation</a:t>
            </a:r>
          </a:p>
          <a:p>
            <a:pPr lvl="2" eaLnBrk="1" hangingPunct="1"/>
            <a:r>
              <a:rPr lang="en-GB" altLang="de-DE" dirty="0" smtClean="0"/>
              <a:t>impetus for the research location Germany by promoting individuals</a:t>
            </a:r>
          </a:p>
          <a:p>
            <a:pPr lvl="2" eaLnBrk="1" hangingPunct="1"/>
            <a:r>
              <a:rPr lang="en-GB" altLang="de-DE" dirty="0" smtClean="0"/>
              <a:t>advancing development through academic cooperation</a:t>
            </a:r>
          </a:p>
        </p:txBody>
      </p:sp>
      <p:grpSp>
        <p:nvGrpSpPr>
          <p:cNvPr id="4100" name="Group 10"/>
          <p:cNvGrpSpPr>
            <a:grpSpLocks/>
          </p:cNvGrpSpPr>
          <p:nvPr/>
        </p:nvGrpSpPr>
        <p:grpSpPr bwMode="auto">
          <a:xfrm>
            <a:off x="1825625" y="4483100"/>
            <a:ext cx="7318375" cy="2374900"/>
            <a:chOff x="1151" y="2824"/>
            <a:chExt cx="4610" cy="1496"/>
          </a:xfrm>
        </p:grpSpPr>
        <p:graphicFrame>
          <p:nvGraphicFramePr>
            <p:cNvPr id="4101" name="Object 11"/>
            <p:cNvGraphicFramePr>
              <a:graphicFrameLocks noChangeAspect="1"/>
            </p:cNvGraphicFramePr>
            <p:nvPr/>
          </p:nvGraphicFramePr>
          <p:xfrm>
            <a:off x="1151" y="2917"/>
            <a:ext cx="4610" cy="1403"/>
          </p:xfrm>
          <a:graphic>
            <a:graphicData uri="http://schemas.openxmlformats.org/presentationml/2006/ole">
              <mc:AlternateContent xmlns:mc="http://schemas.openxmlformats.org/markup-compatibility/2006">
                <mc:Choice xmlns:v="urn:schemas-microsoft-com:vml" Requires="v">
                  <p:oleObj spid="_x0000_s50266" name="Photo Editor-Foto" r:id="rId4" imgW="7114286" imgH="2190476" progId="">
                    <p:embed/>
                  </p:oleObj>
                </mc:Choice>
                <mc:Fallback>
                  <p:oleObj name="Photo Editor-Foto" r:id="rId4" imgW="7114286" imgH="2190476" progId="">
                    <p:embed/>
                    <p:pic>
                      <p:nvPicPr>
                        <p:cNvPr id="0" name="Picture 84"/>
                        <p:cNvPicPr>
                          <a:picLocks noChangeAspect="1" noChangeArrowheads="1"/>
                        </p:cNvPicPr>
                        <p:nvPr/>
                      </p:nvPicPr>
                      <p:blipFill>
                        <a:blip r:embed="rId5">
                          <a:extLst>
                            <a:ext uri="{28A0092B-C50C-407E-A947-70E740481C1C}">
                              <a14:useLocalDpi xmlns:a14="http://schemas.microsoft.com/office/drawing/2010/main" val="0"/>
                            </a:ext>
                          </a:extLst>
                        </a:blip>
                        <a:srcRect b="987"/>
                        <a:stretch>
                          <a:fillRect/>
                        </a:stretch>
                      </p:blipFill>
                      <p:spPr bwMode="auto">
                        <a:xfrm>
                          <a:off x="1151" y="2917"/>
                          <a:ext cx="4610" cy="140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2" name="Picture 12" descr="ballken"/>
            <p:cNvPicPr>
              <a:picLocks noChangeAspect="1" noChangeArrowheads="1"/>
            </p:cNvPicPr>
            <p:nvPr/>
          </p:nvPicPr>
          <p:blipFill>
            <a:blip r:embed="rId6" cstate="print">
              <a:extLst>
                <a:ext uri="{28A0092B-C50C-407E-A947-70E740481C1C}">
                  <a14:useLocalDpi xmlns:a14="http://schemas.microsoft.com/office/drawing/2010/main" val="0"/>
                </a:ext>
              </a:extLst>
            </a:blip>
            <a:srcRect r="153"/>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8547" y="514003"/>
            <a:ext cx="1381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90288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idx="4294967295"/>
          </p:nvPr>
        </p:nvSpPr>
        <p:spPr/>
        <p:txBody>
          <a:bodyPr/>
          <a:lstStyle/>
          <a:p>
            <a:pPr eaLnBrk="1" hangingPunct="1"/>
            <a:r>
              <a:rPr lang="en-GB" altLang="de-DE" smtClean="0"/>
              <a:t>Principles of the Foundation</a:t>
            </a:r>
          </a:p>
        </p:txBody>
      </p:sp>
      <p:sp>
        <p:nvSpPr>
          <p:cNvPr id="22531" name="Rectangle 5"/>
          <p:cNvSpPr>
            <a:spLocks noGrp="1" noChangeArrowheads="1"/>
          </p:cNvSpPr>
          <p:nvPr>
            <p:ph type="body" idx="4294967295"/>
          </p:nvPr>
        </p:nvSpPr>
        <p:spPr/>
        <p:txBody>
          <a:bodyPr/>
          <a:lstStyle/>
          <a:p>
            <a:pPr lvl="2" eaLnBrk="1" hangingPunct="1"/>
            <a:r>
              <a:rPr lang="en-GB" altLang="de-DE" smtClean="0"/>
              <a:t>sole selection criterion: academic excellence</a:t>
            </a:r>
          </a:p>
          <a:p>
            <a:pPr lvl="2" eaLnBrk="1" hangingPunct="1"/>
            <a:r>
              <a:rPr lang="en-GB" altLang="de-DE" smtClean="0"/>
              <a:t>no quotas for countries or disciplines</a:t>
            </a:r>
          </a:p>
          <a:p>
            <a:pPr lvl="2" eaLnBrk="1" hangingPunct="1"/>
            <a:r>
              <a:rPr lang="en-GB" altLang="de-DE" smtClean="0"/>
              <a:t>sponsorship of people, not projects</a:t>
            </a:r>
          </a:p>
          <a:p>
            <a:pPr lvl="2" eaLnBrk="1" hangingPunct="1"/>
            <a:r>
              <a:rPr lang="en-GB" altLang="de-DE" smtClean="0"/>
              <a:t>free choice of academic host/collaborative partner in Germany</a:t>
            </a:r>
            <a:endParaRPr lang="de-DE" altLang="de-DE" smtClean="0"/>
          </a:p>
          <a:p>
            <a:pPr lvl="2" eaLnBrk="1" hangingPunct="1"/>
            <a:r>
              <a:rPr lang="en-GB" altLang="de-DE" smtClean="0"/>
              <a:t>independent scientific research, not stipulated by the Foundation</a:t>
            </a:r>
          </a:p>
        </p:txBody>
      </p:sp>
      <p:grpSp>
        <p:nvGrpSpPr>
          <p:cNvPr id="22532" name="Group 6"/>
          <p:cNvGrpSpPr>
            <a:grpSpLocks/>
          </p:cNvGrpSpPr>
          <p:nvPr/>
        </p:nvGrpSpPr>
        <p:grpSpPr bwMode="auto">
          <a:xfrm>
            <a:off x="1827213" y="4483100"/>
            <a:ext cx="7316787" cy="2374900"/>
            <a:chOff x="1151" y="2824"/>
            <a:chExt cx="4609" cy="1496"/>
          </a:xfrm>
        </p:grpSpPr>
        <p:pic>
          <p:nvPicPr>
            <p:cNvPr id="2253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1" y="2917"/>
              <a:ext cx="4609"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ballken"/>
            <p:cNvPicPr>
              <a:picLocks noChangeAspect="1" noChangeArrowheads="1"/>
            </p:cNvPicPr>
            <p:nvPr/>
          </p:nvPicPr>
          <p:blipFill>
            <a:blip r:embed="rId4" cstate="print">
              <a:extLst>
                <a:ext uri="{28A0092B-C50C-407E-A947-70E740481C1C}">
                  <a14:useLocalDpi xmlns:a14="http://schemas.microsoft.com/office/drawing/2010/main" val="0"/>
                </a:ext>
              </a:extLst>
            </a:blip>
            <a:srcRect r="153"/>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547" y="514003"/>
            <a:ext cx="1381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19638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1"/>
          <p:cNvSpPr>
            <a:spLocks noGrp="1" noChangeArrowheads="1"/>
          </p:cNvSpPr>
          <p:nvPr>
            <p:ph type="title"/>
          </p:nvPr>
        </p:nvSpPr>
        <p:spPr>
          <a:xfrm>
            <a:off x="1835150" y="0"/>
            <a:ext cx="5977210" cy="1125538"/>
          </a:xfrm>
        </p:spPr>
        <p:txBody>
          <a:bodyPr/>
          <a:lstStyle/>
          <a:p>
            <a:pPr eaLnBrk="1" hangingPunct="1"/>
            <a:r>
              <a:rPr lang="en-GB" altLang="de-DE" sz="2400" dirty="0"/>
              <a:t>Becoming Part of the Humboldt Network</a:t>
            </a:r>
          </a:p>
        </p:txBody>
      </p:sp>
      <p:graphicFrame>
        <p:nvGraphicFramePr>
          <p:cNvPr id="72737" name="Group 33"/>
          <p:cNvGraphicFramePr>
            <a:graphicFrameLocks noGrp="1"/>
          </p:cNvGraphicFramePr>
          <p:nvPr>
            <p:extLst>
              <p:ext uri="{D42A27DB-BD31-4B8C-83A1-F6EECF244321}">
                <p14:modId xmlns:p14="http://schemas.microsoft.com/office/powerpoint/2010/main" val="39591806"/>
              </p:ext>
            </p:extLst>
          </p:nvPr>
        </p:nvGraphicFramePr>
        <p:xfrm>
          <a:off x="287338" y="1371600"/>
          <a:ext cx="8605837" cy="5208588"/>
        </p:xfrm>
        <a:graphic>
          <a:graphicData uri="http://schemas.openxmlformats.org/drawingml/2006/table">
            <a:tbl>
              <a:tblPr/>
              <a:tblGrid>
                <a:gridCol w="2700337">
                  <a:extLst>
                    <a:ext uri="{9D8B030D-6E8A-4147-A177-3AD203B41FA5}">
                      <a16:colId xmlns:a16="http://schemas.microsoft.com/office/drawing/2014/main" xmlns="" val="20000"/>
                    </a:ext>
                  </a:extLst>
                </a:gridCol>
                <a:gridCol w="3097213">
                  <a:extLst>
                    <a:ext uri="{9D8B030D-6E8A-4147-A177-3AD203B41FA5}">
                      <a16:colId xmlns:a16="http://schemas.microsoft.com/office/drawing/2014/main" xmlns="" val="20001"/>
                    </a:ext>
                  </a:extLst>
                </a:gridCol>
                <a:gridCol w="2808287">
                  <a:extLst>
                    <a:ext uri="{9D8B030D-6E8A-4147-A177-3AD203B41FA5}">
                      <a16:colId xmlns:a16="http://schemas.microsoft.com/office/drawing/2014/main" xmlns="" val="20002"/>
                    </a:ext>
                  </a:extLst>
                </a:gridCol>
              </a:tblGrid>
              <a:tr h="437264">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endParaRPr kumimoji="0" lang="en-GB" sz="1400" b="1" i="0" u="none" strike="noStrike" cap="none" normalizeH="0" baseline="0" dirty="0">
                        <a:ln>
                          <a:noFill/>
                        </a:ln>
                        <a:solidFill>
                          <a:schemeClr val="tx1"/>
                        </a:solidFill>
                        <a:effectLst/>
                        <a:latin typeface="Arial" charset="0"/>
                        <a:cs typeface="Arial" charset="0"/>
                      </a:endParaRPr>
                    </a:p>
                  </a:txBody>
                  <a:tcPr marL="0" marR="72000" marT="53989" marB="53989"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9050" cap="flat" cmpd="sng" algn="ctr">
                      <a:no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1" i="0" u="none" strike="noStrike" cap="none" normalizeH="0" baseline="0" dirty="0">
                          <a:ln>
                            <a:noFill/>
                          </a:ln>
                          <a:solidFill>
                            <a:schemeClr val="tx2"/>
                          </a:solidFill>
                          <a:effectLst/>
                          <a:latin typeface="Arial" charset="0"/>
                          <a:cs typeface="Arial" charset="0"/>
                        </a:rPr>
                        <a:t>Academics from abroad</a:t>
                      </a:r>
                    </a:p>
                  </a:txBody>
                  <a:tcPr marL="72000" marR="72000" marT="53989" marB="539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1" i="0" u="none" strike="noStrike" cap="none" normalizeH="0" baseline="0" dirty="0">
                          <a:ln>
                            <a:noFill/>
                          </a:ln>
                          <a:solidFill>
                            <a:schemeClr val="tx2"/>
                          </a:solidFill>
                          <a:effectLst/>
                          <a:latin typeface="Arial" charset="0"/>
                          <a:cs typeface="Arial" charset="0"/>
                        </a:rPr>
                        <a:t>Academics from Germany</a:t>
                      </a:r>
                    </a:p>
                  </a:txBody>
                  <a:tcPr marL="72000" marR="72000" marT="53989" marB="53989" horzOverflow="overflow">
                    <a:lnL w="1270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33476">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1" i="0" u="none" strike="noStrike" cap="none" normalizeH="0" baseline="0" dirty="0">
                          <a:ln>
                            <a:noFill/>
                          </a:ln>
                          <a:solidFill>
                            <a:schemeClr val="tx2"/>
                          </a:solidFill>
                          <a:effectLst/>
                          <a:latin typeface="Arial" charset="0"/>
                          <a:cs typeface="Arial" charset="0"/>
                        </a:rPr>
                        <a:t>Postdoctoral researchers</a:t>
                      </a:r>
                    </a:p>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0" i="0" u="none" strike="noStrike" cap="none" normalizeH="0" baseline="0" dirty="0">
                          <a:ln>
                            <a:noFill/>
                          </a:ln>
                          <a:solidFill>
                            <a:schemeClr val="tx2"/>
                          </a:solidFill>
                          <a:effectLst/>
                          <a:latin typeface="Arial" charset="0"/>
                          <a:cs typeface="Arial" charset="0"/>
                        </a:rPr>
                        <a:t>(up to 4 years after completion of doctorate)</a:t>
                      </a:r>
                    </a:p>
                  </a:txBody>
                  <a:tcPr marL="0" marR="72000" marT="53989" marB="53989" horzOverflow="overflow">
                    <a:lnL>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a:ln>
                            <a:noFill/>
                          </a:ln>
                          <a:solidFill>
                            <a:schemeClr val="tx1"/>
                          </a:solidFill>
                          <a:effectLst/>
                          <a:latin typeface="Arial" charset="0"/>
                          <a:cs typeface="Arial" charset="0"/>
                        </a:rPr>
                        <a:t>Humboldt Research Fellowship</a:t>
                      </a:r>
                    </a:p>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a:ln>
                            <a:noFill/>
                          </a:ln>
                          <a:solidFill>
                            <a:srgbClr val="000000"/>
                          </a:solidFill>
                          <a:effectLst/>
                          <a:latin typeface="Arial" charset="0"/>
                          <a:cs typeface="Arial" charset="0"/>
                        </a:rPr>
                        <a:t>Georg Forster Research Fellowship (HERMES)</a:t>
                      </a:r>
                    </a:p>
                  </a:txBody>
                  <a:tcPr marL="0" marR="72000" marT="53989" marB="53989"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a:ln>
                            <a:noFill/>
                          </a:ln>
                          <a:solidFill>
                            <a:schemeClr val="accent6">
                              <a:lumMod val="75000"/>
                              <a:lumOff val="25000"/>
                            </a:schemeClr>
                          </a:solidFill>
                          <a:effectLst/>
                          <a:latin typeface="Arial" charset="0"/>
                          <a:cs typeface="Arial" charset="0"/>
                        </a:rPr>
                        <a:t>Feodor Lynen Research Fellowship</a:t>
                      </a:r>
                    </a:p>
                  </a:txBody>
                  <a:tcPr marL="0" marR="72000" marT="53989" marB="53989" horzOverflow="overflow">
                    <a:lnL w="1270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39738">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1" i="0" u="none" strike="noStrike" cap="none" normalizeH="0" baseline="0">
                          <a:ln>
                            <a:noFill/>
                          </a:ln>
                          <a:solidFill>
                            <a:schemeClr val="tx2"/>
                          </a:solidFill>
                          <a:effectLst/>
                          <a:latin typeface="Arial" charset="0"/>
                          <a:cs typeface="Arial" charset="0"/>
                        </a:rPr>
                        <a:t>Junior research group leaders</a:t>
                      </a:r>
                    </a:p>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0" i="0" u="none" strike="noStrike" cap="none" normalizeH="0" baseline="0">
                          <a:ln>
                            <a:noFill/>
                          </a:ln>
                          <a:solidFill>
                            <a:schemeClr val="tx2"/>
                          </a:solidFill>
                          <a:effectLst/>
                          <a:latin typeface="Arial" charset="0"/>
                          <a:cs typeface="Arial" charset="0"/>
                        </a:rPr>
                        <a:t>(up to 6 years after completion of doctorate)</a:t>
                      </a:r>
                    </a:p>
                  </a:txBody>
                  <a:tcPr marL="0" marR="72000" marT="53989" marB="53989" horzOverflow="overflow">
                    <a:lnL>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err="1">
                          <a:ln>
                            <a:noFill/>
                          </a:ln>
                          <a:solidFill>
                            <a:srgbClr val="000000"/>
                          </a:solidFill>
                          <a:effectLst/>
                          <a:latin typeface="Arial" charset="0"/>
                          <a:cs typeface="Arial" charset="0"/>
                        </a:rPr>
                        <a:t>Sofja</a:t>
                      </a:r>
                      <a:r>
                        <a:rPr kumimoji="0" lang="en-GB" sz="1400" b="0" i="0" u="none" strike="noStrike" cap="none" normalizeH="0" baseline="0" dirty="0">
                          <a:ln>
                            <a:noFill/>
                          </a:ln>
                          <a:solidFill>
                            <a:srgbClr val="000000"/>
                          </a:solidFill>
                          <a:effectLst/>
                          <a:latin typeface="Arial" charset="0"/>
                          <a:cs typeface="Arial" charset="0"/>
                        </a:rPr>
                        <a:t> </a:t>
                      </a:r>
                      <a:r>
                        <a:rPr kumimoji="0" lang="en-GB" sz="1400" b="0" i="0" u="none" strike="noStrike" cap="none" normalizeH="0" baseline="0" dirty="0" err="1">
                          <a:ln>
                            <a:noFill/>
                          </a:ln>
                          <a:solidFill>
                            <a:srgbClr val="000000"/>
                          </a:solidFill>
                          <a:effectLst/>
                          <a:latin typeface="Arial" charset="0"/>
                          <a:cs typeface="Arial" charset="0"/>
                        </a:rPr>
                        <a:t>Kovalevskaja</a:t>
                      </a:r>
                      <a:r>
                        <a:rPr kumimoji="0" lang="en-GB" sz="1400" b="0" i="0" u="none" strike="noStrike" cap="none" normalizeH="0" baseline="0" dirty="0">
                          <a:ln>
                            <a:noFill/>
                          </a:ln>
                          <a:solidFill>
                            <a:srgbClr val="000000"/>
                          </a:solidFill>
                          <a:effectLst/>
                          <a:latin typeface="Arial" charset="0"/>
                          <a:cs typeface="Arial" charset="0"/>
                        </a:rPr>
                        <a:t> Award</a:t>
                      </a:r>
                    </a:p>
                  </a:txBody>
                  <a:tcPr marL="0" marR="72000" marT="53989" marB="53989"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8913" marR="0" lvl="0" indent="-188913" algn="l" defTabSz="914400" rtl="0" eaLnBrk="1" fontAlgn="base" latinLnBrk="0" hangingPunct="1">
                        <a:lnSpc>
                          <a:spcPct val="100000"/>
                        </a:lnSpc>
                        <a:spcBef>
                          <a:spcPct val="40000"/>
                        </a:spcBef>
                        <a:spcAft>
                          <a:spcPct val="0"/>
                        </a:spcAft>
                        <a:buClr>
                          <a:schemeClr val="tx2"/>
                        </a:buClr>
                        <a:buSzTx/>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marL="0" marR="72000" marT="53989" marB="5398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33476">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1" i="0" u="none" strike="noStrike" cap="none" normalizeH="0" baseline="0">
                          <a:ln>
                            <a:noFill/>
                          </a:ln>
                          <a:solidFill>
                            <a:schemeClr val="tx2"/>
                          </a:solidFill>
                          <a:effectLst/>
                          <a:latin typeface="Arial" charset="0"/>
                          <a:cs typeface="Arial" charset="0"/>
                        </a:rPr>
                        <a:t>Experienced researchers</a:t>
                      </a:r>
                    </a:p>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0" i="0" u="none" strike="noStrike" cap="none" normalizeH="0" baseline="0">
                          <a:ln>
                            <a:noFill/>
                          </a:ln>
                          <a:solidFill>
                            <a:schemeClr val="tx2"/>
                          </a:solidFill>
                          <a:effectLst/>
                          <a:latin typeface="Arial" charset="0"/>
                          <a:cs typeface="Arial" charset="0"/>
                        </a:rPr>
                        <a:t>(up to 12 years after  completion of doctorate)</a:t>
                      </a:r>
                    </a:p>
                  </a:txBody>
                  <a:tcPr marL="0" marR="72000" marT="53989" marB="53989" horzOverflow="overflow">
                    <a:lnL>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hlink"/>
                      </a:solidFill>
                      <a:prstDash val="lgDash"/>
                      <a:round/>
                      <a:headEnd type="none" w="med" len="med"/>
                      <a:tailEnd type="none" w="med" len="med"/>
                    </a:lnB>
                    <a:lnTlToBr>
                      <a:noFill/>
                    </a:lnTlToBr>
                    <a:lnBlToTr>
                      <a:noFill/>
                    </a:lnBlToTr>
                    <a:noFill/>
                  </a:tcPr>
                </a:tc>
                <a:tc>
                  <a:txBody>
                    <a:bodyPr/>
                    <a:lstStyle/>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a:ln>
                            <a:noFill/>
                          </a:ln>
                          <a:solidFill>
                            <a:schemeClr val="tx1"/>
                          </a:solidFill>
                          <a:effectLst/>
                          <a:latin typeface="Arial" charset="0"/>
                          <a:cs typeface="Arial" charset="0"/>
                        </a:rPr>
                        <a:t>Humboldt Research Fellowship</a:t>
                      </a:r>
                    </a:p>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a:ln>
                            <a:noFill/>
                          </a:ln>
                          <a:solidFill>
                            <a:srgbClr val="000000"/>
                          </a:solidFill>
                          <a:effectLst/>
                          <a:latin typeface="Arial" charset="0"/>
                          <a:cs typeface="Arial" charset="0"/>
                        </a:rPr>
                        <a:t>Georg Forster Research Fellowship (HERMES)</a:t>
                      </a:r>
                    </a:p>
                  </a:txBody>
                  <a:tcPr marL="0" marR="72000" marT="53989" marB="53989"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hlink"/>
                      </a:solidFill>
                      <a:prstDash val="lgDash"/>
                      <a:round/>
                      <a:headEnd type="none" w="med" len="med"/>
                      <a:tailEnd type="none" w="med" len="med"/>
                    </a:lnB>
                    <a:lnTlToBr>
                      <a:noFill/>
                    </a:lnTlToBr>
                    <a:lnBlToTr>
                      <a:noFill/>
                    </a:lnBlToTr>
                    <a:noFill/>
                  </a:tcPr>
                </a:tc>
                <a:tc>
                  <a:txBody>
                    <a:bodyPr/>
                    <a:lstStyle/>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a:ln>
                            <a:noFill/>
                          </a:ln>
                          <a:solidFill>
                            <a:schemeClr val="accent6">
                              <a:lumMod val="75000"/>
                              <a:lumOff val="25000"/>
                            </a:schemeClr>
                          </a:solidFill>
                          <a:effectLst/>
                          <a:latin typeface="Arial" charset="0"/>
                          <a:cs typeface="Arial" charset="0"/>
                        </a:rPr>
                        <a:t>Feodor Lynen Research Fellowship</a:t>
                      </a:r>
                    </a:p>
                    <a:p>
                      <a:pPr marL="268288" marR="0" lvl="0" indent="-179388" algn="l" defTabSz="914400" rtl="0" eaLnBrk="1" fontAlgn="base" latinLnBrk="0" hangingPunct="1">
                        <a:lnSpc>
                          <a:spcPct val="100000"/>
                        </a:lnSpc>
                        <a:spcBef>
                          <a:spcPct val="40000"/>
                        </a:spcBef>
                        <a:spcAft>
                          <a:spcPct val="0"/>
                        </a:spcAft>
                        <a:buClr>
                          <a:schemeClr val="tx2"/>
                        </a:buClr>
                        <a:buSzTx/>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marL="0" marR="72000" marT="53989" marB="5398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hlink"/>
                      </a:solidFill>
                      <a:prstDash val="lgDash"/>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34956">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0" i="0" u="none" strike="noStrike" cap="none" normalizeH="0" baseline="0">
                          <a:ln>
                            <a:noFill/>
                          </a:ln>
                          <a:solidFill>
                            <a:schemeClr val="tx2"/>
                          </a:solidFill>
                          <a:effectLst/>
                          <a:latin typeface="Arial" charset="0"/>
                          <a:cs typeface="Arial" charset="0"/>
                        </a:rPr>
                        <a:t>(up to 18 years after completion of doctorate)</a:t>
                      </a:r>
                    </a:p>
                  </a:txBody>
                  <a:tcPr marL="0" marR="72000" marT="53989" marB="53989" horzOverflow="overflow">
                    <a:lnL>
                      <a:noFill/>
                    </a:lnL>
                    <a:lnR w="19050" cap="flat" cmpd="sng" algn="ctr">
                      <a:solidFill>
                        <a:schemeClr val="tx1"/>
                      </a:solidFill>
                      <a:prstDash val="solid"/>
                      <a:round/>
                      <a:headEnd type="none" w="med" len="med"/>
                      <a:tailEnd type="none" w="med" len="med"/>
                    </a:lnR>
                    <a:lnT w="12700" cap="flat" cmpd="sng" algn="ctr">
                      <a:solidFill>
                        <a:schemeClr val="hlink"/>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a:ln>
                            <a:noFill/>
                          </a:ln>
                          <a:solidFill>
                            <a:srgbClr val="000000"/>
                          </a:solidFill>
                          <a:effectLst/>
                          <a:latin typeface="Arial" charset="0"/>
                          <a:cs typeface="Arial" charset="0"/>
                        </a:rPr>
                        <a:t>Friedrich Wilhelm Bessel Research Award</a:t>
                      </a:r>
                    </a:p>
                  </a:txBody>
                  <a:tcPr marL="0" marR="72000" marT="53989" marB="53989"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hlink"/>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8913" marR="0" lvl="0" indent="-188913" algn="l" defTabSz="914400" rtl="0" eaLnBrk="1" fontAlgn="base" latinLnBrk="0" hangingPunct="1">
                        <a:lnSpc>
                          <a:spcPct val="100000"/>
                        </a:lnSpc>
                        <a:spcBef>
                          <a:spcPct val="40000"/>
                        </a:spcBef>
                        <a:spcAft>
                          <a:spcPct val="0"/>
                        </a:spcAft>
                        <a:buClr>
                          <a:schemeClr val="tx2"/>
                        </a:buClr>
                        <a:buSzTx/>
                        <a:buFont typeface="Arial" charset="0"/>
                        <a:buChar char="●"/>
                        <a:tabLst/>
                      </a:pPr>
                      <a:endParaRPr kumimoji="0" lang="en-GB" sz="1400" b="0" i="0" u="none" strike="noStrike" cap="none" normalizeH="0" baseline="0" dirty="0">
                        <a:ln>
                          <a:noFill/>
                        </a:ln>
                        <a:solidFill>
                          <a:srgbClr val="000000"/>
                        </a:solidFill>
                        <a:effectLst/>
                        <a:latin typeface="Arial" charset="0"/>
                        <a:cs typeface="Arial" charset="0"/>
                      </a:endParaRPr>
                    </a:p>
                  </a:txBody>
                  <a:tcPr marL="0" marR="72000" marT="53989" marB="53989" horzOverflow="overflow">
                    <a:lnL w="12700" cap="flat" cmpd="sng" algn="ctr">
                      <a:solidFill>
                        <a:schemeClr val="tx1"/>
                      </a:solidFill>
                      <a:prstDash val="solid"/>
                      <a:round/>
                      <a:headEnd type="none" w="med" len="med"/>
                      <a:tailEnd type="none" w="med" len="med"/>
                    </a:lnL>
                    <a:lnR>
                      <a:noFill/>
                    </a:lnR>
                    <a:lnT w="12700" cap="flat" cmpd="sng" algn="ctr">
                      <a:solidFill>
                        <a:schemeClr val="hlink"/>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729678">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400" b="1" i="0" u="none" strike="noStrike" cap="none" normalizeH="0" baseline="0">
                          <a:ln>
                            <a:noFill/>
                          </a:ln>
                          <a:solidFill>
                            <a:schemeClr val="tx2"/>
                          </a:solidFill>
                          <a:effectLst/>
                          <a:latin typeface="Arial" charset="0"/>
                          <a:cs typeface="Arial" charset="0"/>
                        </a:rPr>
                        <a:t>Internationally renowned academics</a:t>
                      </a:r>
                      <a:endParaRPr kumimoji="0" lang="en-GB" sz="1400" b="0" i="0" u="none" strike="noStrike" cap="none" normalizeH="0" baseline="0">
                        <a:ln>
                          <a:noFill/>
                        </a:ln>
                        <a:solidFill>
                          <a:schemeClr val="tx2"/>
                        </a:solidFill>
                        <a:effectLst/>
                        <a:latin typeface="Arial" charset="0"/>
                        <a:cs typeface="Arial" charset="0"/>
                      </a:endParaRPr>
                    </a:p>
                  </a:txBody>
                  <a:tcPr marL="0" marR="72000" marT="53989" marB="53989" horzOverflow="overflow">
                    <a:lnL>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a:ln>
                            <a:noFill/>
                          </a:ln>
                          <a:solidFill>
                            <a:schemeClr val="tx1"/>
                          </a:solidFill>
                          <a:effectLst/>
                          <a:latin typeface="Arial" charset="0"/>
                          <a:cs typeface="Arial" charset="0"/>
                        </a:rPr>
                        <a:t>Humboldt Research Award</a:t>
                      </a:r>
                    </a:p>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a:ln>
                            <a:noFill/>
                          </a:ln>
                          <a:solidFill>
                            <a:srgbClr val="000000"/>
                          </a:solidFill>
                          <a:effectLst/>
                          <a:latin typeface="Arial" charset="0"/>
                          <a:cs typeface="Arial" charset="0"/>
                        </a:rPr>
                        <a:t>Georg Forster Research Award</a:t>
                      </a:r>
                    </a:p>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a:ln>
                            <a:noFill/>
                          </a:ln>
                          <a:solidFill>
                            <a:schemeClr val="tx1"/>
                          </a:solidFill>
                          <a:effectLst/>
                          <a:latin typeface="Arial" charset="0"/>
                          <a:cs typeface="Arial" charset="0"/>
                        </a:rPr>
                        <a:t>Anneliese Maier Research Award</a:t>
                      </a:r>
                    </a:p>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a:ln>
                            <a:noFill/>
                          </a:ln>
                          <a:solidFill>
                            <a:srgbClr val="000000"/>
                          </a:solidFill>
                          <a:effectLst/>
                          <a:latin typeface="Arial" charset="0"/>
                          <a:cs typeface="Arial" charset="0"/>
                        </a:rPr>
                        <a:t>Max Planck Research Award</a:t>
                      </a:r>
                    </a:p>
                    <a:p>
                      <a:pPr marL="268288" marR="0" lvl="0" indent="-179388"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400" b="0" i="0" u="none" strike="noStrike" cap="none" normalizeH="0" baseline="0" dirty="0">
                          <a:ln>
                            <a:noFill/>
                          </a:ln>
                          <a:solidFill>
                            <a:srgbClr val="000000"/>
                          </a:solidFill>
                          <a:effectLst/>
                          <a:latin typeface="Arial" charset="0"/>
                          <a:cs typeface="Arial" charset="0"/>
                        </a:rPr>
                        <a:t>Alexander von Humboldt Professorship</a:t>
                      </a:r>
                    </a:p>
                  </a:txBody>
                  <a:tcPr marL="0" marR="72000" marT="53989" marB="53989"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269875" marR="0" lvl="0" indent="-176213" algn="l" defTabSz="914400" rtl="0" eaLnBrk="1" fontAlgn="base" latinLnBrk="0" hangingPunct="1">
                        <a:lnSpc>
                          <a:spcPct val="100000"/>
                        </a:lnSpc>
                        <a:spcBef>
                          <a:spcPct val="40000"/>
                        </a:spcBef>
                        <a:spcAft>
                          <a:spcPct val="0"/>
                        </a:spcAft>
                        <a:buClr>
                          <a:schemeClr val="tx2"/>
                        </a:buClr>
                        <a:buSzTx/>
                        <a:buFont typeface="Arial" charset="0"/>
                        <a:buChar char="●"/>
                        <a:tabLst/>
                      </a:pPr>
                      <a:endParaRPr kumimoji="0" lang="en-GB" sz="1400" b="0" i="0" u="none" strike="noStrike" cap="none" normalizeH="0" baseline="0" dirty="0">
                        <a:ln>
                          <a:noFill/>
                        </a:ln>
                        <a:solidFill>
                          <a:srgbClr val="000000"/>
                        </a:solidFill>
                        <a:effectLst/>
                        <a:latin typeface="Arial" charset="0"/>
                        <a:cs typeface="Arial" charset="0"/>
                      </a:endParaRPr>
                    </a:p>
                    <a:p>
                      <a:pPr marL="269875" marR="0" lvl="0" indent="-176213" algn="l" defTabSz="914400" rtl="0" eaLnBrk="1" fontAlgn="base" latinLnBrk="0" hangingPunct="1">
                        <a:lnSpc>
                          <a:spcPct val="100000"/>
                        </a:lnSpc>
                        <a:spcBef>
                          <a:spcPct val="40000"/>
                        </a:spcBef>
                        <a:spcAft>
                          <a:spcPct val="0"/>
                        </a:spcAft>
                        <a:buClr>
                          <a:schemeClr val="tx2"/>
                        </a:buClr>
                        <a:buSzTx/>
                        <a:buFont typeface="Arial" charset="0"/>
                        <a:buChar char="●"/>
                        <a:tabLst/>
                      </a:pPr>
                      <a:endParaRPr kumimoji="0" lang="en-GB" sz="1400" b="0" i="0" u="none" strike="noStrike" cap="none" normalizeH="0" baseline="0" dirty="0">
                        <a:ln>
                          <a:noFill/>
                        </a:ln>
                        <a:solidFill>
                          <a:srgbClr val="000000"/>
                        </a:solidFill>
                        <a:effectLst/>
                        <a:latin typeface="Arial" charset="0"/>
                        <a:cs typeface="Arial" charset="0"/>
                      </a:endParaRPr>
                    </a:p>
                    <a:p>
                      <a:pPr marL="269875" marR="0" lvl="0" indent="-176213" algn="l" defTabSz="914400" rtl="0" eaLnBrk="1" fontAlgn="base" latinLnBrk="0" hangingPunct="1">
                        <a:lnSpc>
                          <a:spcPct val="100000"/>
                        </a:lnSpc>
                        <a:spcBef>
                          <a:spcPct val="40000"/>
                        </a:spcBef>
                        <a:spcAft>
                          <a:spcPct val="0"/>
                        </a:spcAft>
                        <a:buClr>
                          <a:schemeClr val="tx2"/>
                        </a:buClr>
                        <a:buSzTx/>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marL="0" marR="72000" marT="53989" marB="5398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5"/>
                  </a:ext>
                </a:extLst>
              </a:tr>
            </a:tbl>
          </a:graphicData>
        </a:graphic>
      </p:graphicFrame>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547" y="514003"/>
            <a:ext cx="1381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2112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6"/>
          <p:cNvSpPr>
            <a:spLocks noGrp="1" noChangeArrowheads="1"/>
          </p:cNvSpPr>
          <p:nvPr>
            <p:ph type="title" idx="4294967295"/>
          </p:nvPr>
        </p:nvSpPr>
        <p:spPr/>
        <p:txBody>
          <a:bodyPr/>
          <a:lstStyle/>
          <a:p>
            <a:pPr eaLnBrk="1" hangingPunct="1"/>
            <a:r>
              <a:rPr lang="en-GB" altLang="de-DE"/>
              <a:t>Research fellowships for research stays in Germany</a:t>
            </a:r>
          </a:p>
        </p:txBody>
      </p:sp>
      <p:graphicFrame>
        <p:nvGraphicFramePr>
          <p:cNvPr id="82958" name="Group 14"/>
          <p:cNvGraphicFramePr>
            <a:graphicFrameLocks noGrp="1"/>
          </p:cNvGraphicFramePr>
          <p:nvPr>
            <p:ph type="body" idx="4294967295"/>
          </p:nvPr>
        </p:nvGraphicFramePr>
        <p:xfrm>
          <a:off x="1835150" y="1449388"/>
          <a:ext cx="7058025" cy="4225925"/>
        </p:xfrm>
        <a:graphic>
          <a:graphicData uri="http://schemas.openxmlformats.org/drawingml/2006/table">
            <a:tbl>
              <a:tblPr/>
              <a:tblGrid>
                <a:gridCol w="1441450">
                  <a:extLst>
                    <a:ext uri="{9D8B030D-6E8A-4147-A177-3AD203B41FA5}">
                      <a16:colId xmlns:a16="http://schemas.microsoft.com/office/drawing/2014/main" xmlns="" val="20000"/>
                    </a:ext>
                  </a:extLst>
                </a:gridCol>
                <a:gridCol w="2808288">
                  <a:extLst>
                    <a:ext uri="{9D8B030D-6E8A-4147-A177-3AD203B41FA5}">
                      <a16:colId xmlns:a16="http://schemas.microsoft.com/office/drawing/2014/main" xmlns="" val="20001"/>
                    </a:ext>
                  </a:extLst>
                </a:gridCol>
                <a:gridCol w="2808287">
                  <a:extLst>
                    <a:ext uri="{9D8B030D-6E8A-4147-A177-3AD203B41FA5}">
                      <a16:colId xmlns:a16="http://schemas.microsoft.com/office/drawing/2014/main" xmlns="" val="20002"/>
                    </a:ext>
                  </a:extLst>
                </a:gridCol>
              </a:tblGrid>
              <a:tr h="1278436">
                <a:tc gridSpan="3">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600" b="1" i="0" u="none" strike="noStrike" cap="none" normalizeH="0" baseline="0" dirty="0">
                          <a:ln>
                            <a:noFill/>
                          </a:ln>
                          <a:solidFill>
                            <a:schemeClr val="tx1"/>
                          </a:solidFill>
                          <a:effectLst/>
                          <a:latin typeface="Arial" charset="0"/>
                          <a:cs typeface="Arial" charset="0"/>
                        </a:rPr>
                        <a:t>Humboldt Research Fellowship /</a:t>
                      </a:r>
                      <a:br>
                        <a:rPr kumimoji="0" lang="en-GB" sz="1600" b="1" i="0" u="none" strike="noStrike" cap="none" normalizeH="0" baseline="0" dirty="0">
                          <a:ln>
                            <a:noFill/>
                          </a:ln>
                          <a:solidFill>
                            <a:schemeClr val="tx1"/>
                          </a:solidFill>
                          <a:effectLst/>
                          <a:latin typeface="Arial" charset="0"/>
                          <a:cs typeface="Arial" charset="0"/>
                        </a:rPr>
                      </a:br>
                      <a:r>
                        <a:rPr kumimoji="0" lang="en-GB" sz="1600" b="1" i="0" u="none" strike="noStrike" cap="none" normalizeH="0" baseline="0" dirty="0">
                          <a:ln>
                            <a:noFill/>
                          </a:ln>
                          <a:solidFill>
                            <a:schemeClr val="tx1"/>
                          </a:solidFill>
                          <a:effectLst/>
                          <a:latin typeface="Arial" charset="0"/>
                          <a:cs typeface="Arial" charset="0"/>
                        </a:rPr>
                        <a:t>Georg Forster Research Fellowship</a:t>
                      </a:r>
                      <a:endParaRPr kumimoji="0" lang="en-GB" sz="1600" b="1" i="0" u="none" strike="noStrike" cap="none" normalizeH="0" baseline="0" dirty="0">
                        <a:ln>
                          <a:noFill/>
                        </a:ln>
                        <a:solidFill>
                          <a:schemeClr val="tx2"/>
                        </a:solidFill>
                        <a:effectLst/>
                        <a:latin typeface="Arial" charset="0"/>
                        <a:cs typeface="Arial" charset="0"/>
                      </a:endParaRPr>
                    </a:p>
                    <a:p>
                      <a:pPr marL="0" marR="0" lvl="0" indent="0" algn="l" defTabSz="914400" rtl="0" eaLnBrk="1" fontAlgn="base" latinLnBrk="0" hangingPunct="1">
                        <a:lnSpc>
                          <a:spcPct val="100000"/>
                        </a:lnSpc>
                        <a:spcBef>
                          <a:spcPct val="40000"/>
                        </a:spcBef>
                        <a:spcAft>
                          <a:spcPct val="0"/>
                        </a:spcAft>
                        <a:buClr>
                          <a:schemeClr val="tx2"/>
                        </a:buClr>
                        <a:buSzTx/>
                        <a:buFontTx/>
                        <a:buNone/>
                        <a:tabLst/>
                      </a:pPr>
                      <a:endParaRPr kumimoji="0" lang="en-GB" sz="1600" b="1" i="0" u="none" strike="noStrike" cap="none" normalizeH="0" baseline="0" dirty="0">
                        <a:ln>
                          <a:noFill/>
                        </a:ln>
                        <a:solidFill>
                          <a:schemeClr val="tx2"/>
                        </a:solidFill>
                        <a:effectLst/>
                        <a:latin typeface="Arial" charset="0"/>
                        <a:cs typeface="Arial" charset="0"/>
                      </a:endParaRPr>
                    </a:p>
                  </a:txBody>
                  <a:tcPr marL="0" marR="72000" marT="54002" marB="54002" horzOverflow="overflow">
                    <a:lnL>
                      <a:noFill/>
                    </a:lnL>
                    <a:lnR>
                      <a:noFill/>
                    </a:lnR>
                    <a:lnT>
                      <a:noFill/>
                    </a:lnT>
                    <a:lnB>
                      <a:noFill/>
                    </a:lnB>
                    <a:lnTlToBr>
                      <a:noFill/>
                    </a:lnTlToBr>
                    <a:lnBlToTr>
                      <a:noFill/>
                    </a:lnBlToTr>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10000"/>
                  </a:ext>
                </a:extLst>
              </a:tr>
              <a:tr h="693621">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endParaRPr kumimoji="0" lang="en-GB" sz="1600" b="1" i="0" u="none" strike="noStrike" cap="none" normalizeH="0" baseline="0">
                        <a:ln>
                          <a:noFill/>
                        </a:ln>
                        <a:solidFill>
                          <a:schemeClr val="tx2"/>
                        </a:solidFill>
                        <a:effectLst/>
                        <a:latin typeface="Arial" charset="0"/>
                        <a:cs typeface="Arial" charset="0"/>
                      </a:endParaRPr>
                    </a:p>
                    <a:p>
                      <a:pPr marL="0" marR="0" lvl="0" indent="0" algn="l" defTabSz="914400" rtl="0" eaLnBrk="1" fontAlgn="base" latinLnBrk="0" hangingPunct="1">
                        <a:lnSpc>
                          <a:spcPct val="100000"/>
                        </a:lnSpc>
                        <a:spcBef>
                          <a:spcPct val="40000"/>
                        </a:spcBef>
                        <a:spcAft>
                          <a:spcPct val="0"/>
                        </a:spcAft>
                        <a:buClr>
                          <a:schemeClr val="tx2"/>
                        </a:buClr>
                        <a:buSzTx/>
                        <a:buFontTx/>
                        <a:buNone/>
                        <a:tabLst/>
                      </a:pPr>
                      <a:endParaRPr kumimoji="0" lang="en-GB" sz="1600" b="1" i="0" u="none" strike="noStrike" cap="none" normalizeH="0" baseline="0">
                        <a:ln>
                          <a:noFill/>
                        </a:ln>
                        <a:solidFill>
                          <a:schemeClr val="tx2"/>
                        </a:solidFill>
                        <a:effectLst/>
                        <a:latin typeface="Arial" charset="0"/>
                        <a:cs typeface="Arial" charset="0"/>
                      </a:endParaRPr>
                    </a:p>
                  </a:txBody>
                  <a:tcPr marL="0" marR="72000" marT="54002" marB="54002" horzOverflow="overflow">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600" b="1" i="0" u="none" strike="noStrike" cap="none" normalizeH="0" baseline="0">
                          <a:ln>
                            <a:noFill/>
                          </a:ln>
                          <a:solidFill>
                            <a:schemeClr val="tx2"/>
                          </a:solidFill>
                          <a:effectLst/>
                          <a:latin typeface="Arial" charset="0"/>
                          <a:cs typeface="Arial" charset="0"/>
                        </a:rPr>
                        <a:t>Postdoctoral researchers</a:t>
                      </a:r>
                      <a:endParaRPr kumimoji="0" lang="en-GB" sz="1600" b="0" i="0" u="none" strike="noStrike" cap="none" normalizeH="0" baseline="0">
                        <a:ln>
                          <a:noFill/>
                        </a:ln>
                        <a:solidFill>
                          <a:schemeClr val="tx2"/>
                        </a:solidFill>
                        <a:effectLst/>
                        <a:latin typeface="Arial" charset="0"/>
                        <a:cs typeface="Arial" charset="0"/>
                      </a:endParaRPr>
                    </a:p>
                  </a:txBody>
                  <a:tcPr marL="72000" marR="72000" marT="54002" marB="54002"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600" b="1" i="0" u="none" strike="noStrike" cap="none" normalizeH="0" baseline="0">
                          <a:ln>
                            <a:noFill/>
                          </a:ln>
                          <a:solidFill>
                            <a:schemeClr val="tx2"/>
                          </a:solidFill>
                          <a:effectLst/>
                          <a:latin typeface="Arial" charset="0"/>
                          <a:cs typeface="Arial" charset="0"/>
                        </a:rPr>
                        <a:t>Experienced researchers</a:t>
                      </a:r>
                    </a:p>
                  </a:txBody>
                  <a:tcPr marL="72000" marR="72000" marT="54002" marB="54002" horzOverflow="overflow">
                    <a:lnL w="1270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253868">
                <a:tc>
                  <a:txBody>
                    <a:bodyPr/>
                    <a:lstStyle/>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600" b="1" i="0" u="none" strike="noStrike" cap="none" normalizeH="0" baseline="0">
                          <a:ln>
                            <a:noFill/>
                          </a:ln>
                          <a:solidFill>
                            <a:schemeClr val="tx2"/>
                          </a:solidFill>
                          <a:effectLst/>
                          <a:latin typeface="Arial" charset="0"/>
                          <a:cs typeface="Arial" charset="0"/>
                        </a:rPr>
                        <a:t>Duration of</a:t>
                      </a:r>
                      <a:br>
                        <a:rPr kumimoji="0" lang="en-GB" sz="1600" b="1" i="0" u="none" strike="noStrike" cap="none" normalizeH="0" baseline="0">
                          <a:ln>
                            <a:noFill/>
                          </a:ln>
                          <a:solidFill>
                            <a:schemeClr val="tx2"/>
                          </a:solidFill>
                          <a:effectLst/>
                          <a:latin typeface="Arial" charset="0"/>
                          <a:cs typeface="Arial" charset="0"/>
                        </a:rPr>
                      </a:br>
                      <a:r>
                        <a:rPr kumimoji="0" lang="en-GB" sz="1600" b="1" i="0" u="none" strike="noStrike" cap="none" normalizeH="0" baseline="0">
                          <a:ln>
                            <a:noFill/>
                          </a:ln>
                          <a:solidFill>
                            <a:schemeClr val="tx2"/>
                          </a:solidFill>
                          <a:effectLst/>
                          <a:latin typeface="Arial" charset="0"/>
                          <a:cs typeface="Arial" charset="0"/>
                        </a:rPr>
                        <a:t>sponsorship</a:t>
                      </a:r>
                    </a:p>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600" b="1" i="0" u="none" strike="noStrike" cap="none" normalizeH="0" baseline="0">
                          <a:ln>
                            <a:noFill/>
                          </a:ln>
                          <a:solidFill>
                            <a:schemeClr val="tx2"/>
                          </a:solidFill>
                          <a:effectLst/>
                          <a:latin typeface="Arial" charset="0"/>
                          <a:cs typeface="Arial" charset="0"/>
                        </a:rPr>
                        <a:t/>
                      </a:r>
                      <a:br>
                        <a:rPr kumimoji="0" lang="en-GB" sz="1600" b="1" i="0" u="none" strike="noStrike" cap="none" normalizeH="0" baseline="0">
                          <a:ln>
                            <a:noFill/>
                          </a:ln>
                          <a:solidFill>
                            <a:schemeClr val="tx2"/>
                          </a:solidFill>
                          <a:effectLst/>
                          <a:latin typeface="Arial" charset="0"/>
                          <a:cs typeface="Arial" charset="0"/>
                        </a:rPr>
                      </a:br>
                      <a:r>
                        <a:rPr kumimoji="0" lang="en-GB" sz="1600" b="1" i="0" u="none" strike="noStrike" cap="none" normalizeH="0" baseline="0">
                          <a:ln>
                            <a:noFill/>
                          </a:ln>
                          <a:solidFill>
                            <a:schemeClr val="tx2"/>
                          </a:solidFill>
                          <a:effectLst/>
                          <a:latin typeface="Arial" charset="0"/>
                          <a:cs typeface="Arial" charset="0"/>
                        </a:rPr>
                        <a:t>Application period</a:t>
                      </a:r>
                      <a:br>
                        <a:rPr kumimoji="0" lang="en-GB" sz="1600" b="1" i="0" u="none" strike="noStrike" cap="none" normalizeH="0" baseline="0">
                          <a:ln>
                            <a:noFill/>
                          </a:ln>
                          <a:solidFill>
                            <a:schemeClr val="tx2"/>
                          </a:solidFill>
                          <a:effectLst/>
                          <a:latin typeface="Arial" charset="0"/>
                          <a:cs typeface="Arial" charset="0"/>
                        </a:rPr>
                      </a:br>
                      <a:endParaRPr kumimoji="0" lang="en-GB" sz="1600" b="1" i="0" u="none" strike="noStrike" cap="none" normalizeH="0" baseline="0">
                        <a:ln>
                          <a:noFill/>
                        </a:ln>
                        <a:solidFill>
                          <a:schemeClr val="tx2"/>
                        </a:solidFill>
                        <a:effectLst/>
                        <a:latin typeface="Arial" charset="0"/>
                        <a:cs typeface="Arial" charset="0"/>
                      </a:endParaRPr>
                    </a:p>
                    <a:p>
                      <a:pPr marL="0" marR="0" lvl="0" indent="0" algn="l" defTabSz="914400" rtl="0" eaLnBrk="1" fontAlgn="base" latinLnBrk="0" hangingPunct="1">
                        <a:lnSpc>
                          <a:spcPct val="100000"/>
                        </a:lnSpc>
                        <a:spcBef>
                          <a:spcPct val="40000"/>
                        </a:spcBef>
                        <a:spcAft>
                          <a:spcPct val="0"/>
                        </a:spcAft>
                        <a:buClr>
                          <a:schemeClr val="tx2"/>
                        </a:buClr>
                        <a:buSzTx/>
                        <a:buFontTx/>
                        <a:buNone/>
                        <a:tabLst/>
                      </a:pPr>
                      <a:r>
                        <a:rPr kumimoji="0" lang="en-GB" sz="1600" b="1" i="0" u="none" strike="noStrike" cap="none" normalizeH="0" baseline="0">
                          <a:ln>
                            <a:noFill/>
                          </a:ln>
                          <a:solidFill>
                            <a:schemeClr val="tx2"/>
                          </a:solidFill>
                          <a:effectLst/>
                          <a:latin typeface="Arial" charset="0"/>
                          <a:cs typeface="Arial" charset="0"/>
                        </a:rPr>
                        <a:t>Fellowship amount</a:t>
                      </a:r>
                    </a:p>
                  </a:txBody>
                  <a:tcPr marL="0" marR="72000" marT="54002" marB="54002"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188913" marR="0" lvl="0" indent="-188913"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600" b="0" i="0" u="none" strike="noStrike" cap="none" normalizeH="0" baseline="0" dirty="0">
                          <a:ln>
                            <a:noFill/>
                          </a:ln>
                          <a:solidFill>
                            <a:srgbClr val="000000"/>
                          </a:solidFill>
                          <a:effectLst/>
                          <a:latin typeface="Arial" charset="0"/>
                          <a:cs typeface="Arial" charset="0"/>
                        </a:rPr>
                        <a:t>6 to 24 months</a:t>
                      </a:r>
                      <a:br>
                        <a:rPr kumimoji="0" lang="en-GB" sz="1600" b="0" i="0" u="none" strike="noStrike" cap="none" normalizeH="0" baseline="0" dirty="0">
                          <a:ln>
                            <a:noFill/>
                          </a:ln>
                          <a:solidFill>
                            <a:srgbClr val="000000"/>
                          </a:solidFill>
                          <a:effectLst/>
                          <a:latin typeface="Arial" charset="0"/>
                          <a:cs typeface="Arial" charset="0"/>
                        </a:rPr>
                      </a:br>
                      <a:r>
                        <a:rPr kumimoji="0" lang="en-GB" sz="1600" b="0" i="0" u="none" strike="noStrike" cap="none" normalizeH="0" baseline="0" dirty="0">
                          <a:ln>
                            <a:noFill/>
                          </a:ln>
                          <a:solidFill>
                            <a:srgbClr val="000000"/>
                          </a:solidFill>
                          <a:effectLst/>
                          <a:latin typeface="Arial" charset="0"/>
                          <a:cs typeface="Arial" charset="0"/>
                        </a:rPr>
                        <a:t/>
                      </a:r>
                      <a:br>
                        <a:rPr kumimoji="0" lang="en-GB" sz="1600" b="0" i="0" u="none" strike="noStrike" cap="none" normalizeH="0" baseline="0" dirty="0">
                          <a:ln>
                            <a:noFill/>
                          </a:ln>
                          <a:solidFill>
                            <a:srgbClr val="000000"/>
                          </a:solidFill>
                          <a:effectLst/>
                          <a:latin typeface="Arial" charset="0"/>
                          <a:cs typeface="Arial" charset="0"/>
                        </a:rPr>
                      </a:br>
                      <a:endParaRPr kumimoji="0" lang="en-GB" sz="1600" b="0" i="0" u="none" strike="noStrike" cap="none" normalizeH="0" baseline="0" dirty="0">
                        <a:ln>
                          <a:noFill/>
                        </a:ln>
                        <a:solidFill>
                          <a:srgbClr val="000000"/>
                        </a:solidFill>
                        <a:effectLst/>
                        <a:latin typeface="Arial" charset="0"/>
                        <a:cs typeface="Arial" charset="0"/>
                      </a:endParaRPr>
                    </a:p>
                    <a:p>
                      <a:pPr marL="188913" marR="0" lvl="0" indent="-188913"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600" b="0" i="0" u="none" strike="noStrike" cap="none" normalizeH="0" baseline="0" dirty="0">
                          <a:ln>
                            <a:noFill/>
                          </a:ln>
                          <a:solidFill>
                            <a:srgbClr val="000000"/>
                          </a:solidFill>
                          <a:effectLst/>
                          <a:latin typeface="Arial" charset="0"/>
                          <a:cs typeface="Arial" charset="0"/>
                        </a:rPr>
                        <a:t>applications at any time, doctorates completed less than 4 years ago</a:t>
                      </a:r>
                    </a:p>
                    <a:p>
                      <a:pPr marL="188913" marR="0" lvl="0" indent="-188913"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600" b="0" i="0" u="none" strike="noStrike" cap="none" normalizeH="0" baseline="0" dirty="0">
                          <a:ln>
                            <a:noFill/>
                          </a:ln>
                          <a:solidFill>
                            <a:srgbClr val="000000"/>
                          </a:solidFill>
                          <a:effectLst/>
                          <a:latin typeface="Arial" charset="0"/>
                          <a:cs typeface="Arial" charset="0"/>
                        </a:rPr>
                        <a:t>€2,650 per month</a:t>
                      </a:r>
                      <a:br>
                        <a:rPr kumimoji="0" lang="en-GB" sz="1600" b="0" i="0" u="none" strike="noStrike" cap="none" normalizeH="0" baseline="0" dirty="0">
                          <a:ln>
                            <a:noFill/>
                          </a:ln>
                          <a:solidFill>
                            <a:srgbClr val="000000"/>
                          </a:solidFill>
                          <a:effectLst/>
                          <a:latin typeface="Arial" charset="0"/>
                          <a:cs typeface="Arial" charset="0"/>
                        </a:rPr>
                      </a:br>
                      <a:r>
                        <a:rPr kumimoji="0" lang="en-GB" sz="1600" b="0" i="0" u="none" strike="noStrike" cap="none" normalizeH="0" baseline="0" dirty="0">
                          <a:ln>
                            <a:noFill/>
                          </a:ln>
                          <a:solidFill>
                            <a:srgbClr val="000000"/>
                          </a:solidFill>
                          <a:effectLst/>
                          <a:latin typeface="Arial" charset="0"/>
                          <a:cs typeface="Arial" charset="0"/>
                        </a:rPr>
                        <a:t>(plus additional benefits)</a:t>
                      </a:r>
                    </a:p>
                  </a:txBody>
                  <a:tcPr marL="72000" marR="72000" marT="54002" marB="54002"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188913" marR="0" lvl="0" indent="-188913"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600" b="0" i="0" u="none" strike="noStrike" cap="none" normalizeH="0" baseline="0" dirty="0">
                          <a:ln>
                            <a:noFill/>
                          </a:ln>
                          <a:solidFill>
                            <a:srgbClr val="000000"/>
                          </a:solidFill>
                          <a:effectLst/>
                          <a:latin typeface="Arial" charset="0"/>
                          <a:cs typeface="Arial" charset="0"/>
                        </a:rPr>
                        <a:t>6 to 18 months, may be divided up into 3 stays</a:t>
                      </a:r>
                      <a:br>
                        <a:rPr kumimoji="0" lang="en-GB" sz="1600" b="0" i="0" u="none" strike="noStrike" cap="none" normalizeH="0" baseline="0" dirty="0">
                          <a:ln>
                            <a:noFill/>
                          </a:ln>
                          <a:solidFill>
                            <a:srgbClr val="000000"/>
                          </a:solidFill>
                          <a:effectLst/>
                          <a:latin typeface="Arial" charset="0"/>
                          <a:cs typeface="Arial" charset="0"/>
                        </a:rPr>
                      </a:br>
                      <a:endParaRPr kumimoji="0" lang="en-GB" sz="1600" b="0" i="0" u="none" strike="noStrike" cap="none" normalizeH="0" baseline="0" dirty="0">
                        <a:ln>
                          <a:noFill/>
                        </a:ln>
                        <a:solidFill>
                          <a:srgbClr val="000000"/>
                        </a:solidFill>
                        <a:effectLst/>
                        <a:latin typeface="Arial" charset="0"/>
                        <a:cs typeface="Arial" charset="0"/>
                      </a:endParaRPr>
                    </a:p>
                    <a:p>
                      <a:pPr marL="188913" marR="0" lvl="0" indent="-188913"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600" b="0" i="0" u="none" strike="noStrike" cap="none" normalizeH="0" baseline="0" dirty="0">
                          <a:ln>
                            <a:noFill/>
                          </a:ln>
                          <a:solidFill>
                            <a:srgbClr val="000000"/>
                          </a:solidFill>
                          <a:effectLst/>
                          <a:latin typeface="Arial" charset="0"/>
                          <a:cs typeface="Arial" charset="0"/>
                        </a:rPr>
                        <a:t>applications at any time, doctorates completed less than 12 years ago</a:t>
                      </a:r>
                    </a:p>
                    <a:p>
                      <a:pPr marL="188913" marR="0" lvl="0" indent="-188913" algn="l" defTabSz="914400" rtl="0" eaLnBrk="1" fontAlgn="base" latinLnBrk="0" hangingPunct="1">
                        <a:lnSpc>
                          <a:spcPct val="100000"/>
                        </a:lnSpc>
                        <a:spcBef>
                          <a:spcPct val="40000"/>
                        </a:spcBef>
                        <a:spcAft>
                          <a:spcPct val="0"/>
                        </a:spcAft>
                        <a:buClr>
                          <a:schemeClr val="tx2"/>
                        </a:buClr>
                        <a:buSzTx/>
                        <a:buFont typeface="Arial" charset="0"/>
                        <a:buChar char="●"/>
                        <a:tabLst/>
                      </a:pPr>
                      <a:r>
                        <a:rPr kumimoji="0" lang="en-GB" sz="1600" b="0" i="0" u="none" strike="noStrike" cap="none" normalizeH="0" baseline="0" dirty="0">
                          <a:ln>
                            <a:noFill/>
                          </a:ln>
                          <a:solidFill>
                            <a:srgbClr val="000000"/>
                          </a:solidFill>
                          <a:effectLst/>
                          <a:latin typeface="Arial" charset="0"/>
                          <a:cs typeface="Arial" charset="0"/>
                        </a:rPr>
                        <a:t>€3,150 per month</a:t>
                      </a:r>
                      <a:br>
                        <a:rPr kumimoji="0" lang="en-GB" sz="1600" b="0" i="0" u="none" strike="noStrike" cap="none" normalizeH="0" baseline="0" dirty="0">
                          <a:ln>
                            <a:noFill/>
                          </a:ln>
                          <a:solidFill>
                            <a:srgbClr val="000000"/>
                          </a:solidFill>
                          <a:effectLst/>
                          <a:latin typeface="Arial" charset="0"/>
                          <a:cs typeface="Arial" charset="0"/>
                        </a:rPr>
                      </a:br>
                      <a:r>
                        <a:rPr kumimoji="0" lang="en-GB" sz="1600" b="0" i="0" u="none" strike="noStrike" cap="none" normalizeH="0" baseline="0" dirty="0">
                          <a:ln>
                            <a:noFill/>
                          </a:ln>
                          <a:solidFill>
                            <a:srgbClr val="000000"/>
                          </a:solidFill>
                          <a:effectLst/>
                          <a:latin typeface="Arial" charset="0"/>
                          <a:cs typeface="Arial" charset="0"/>
                        </a:rPr>
                        <a:t>(plus additional benefits)</a:t>
                      </a:r>
                    </a:p>
                  </a:txBody>
                  <a:tcPr marL="72000" marR="72000" marT="54002" marB="54002" horzOverflow="overflow">
                    <a:lnL w="1270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2"/>
                  </a:ext>
                </a:extLst>
              </a:tr>
            </a:tbl>
          </a:graphicData>
        </a:graphic>
      </p:graphicFrame>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539" y="441995"/>
            <a:ext cx="1381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11413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4"/>
          <p:cNvSpPr>
            <a:spLocks noGrp="1" noChangeArrowheads="1"/>
          </p:cNvSpPr>
          <p:nvPr>
            <p:ph type="title" idx="4294967295"/>
          </p:nvPr>
        </p:nvSpPr>
        <p:spPr/>
        <p:txBody>
          <a:bodyPr/>
          <a:lstStyle/>
          <a:p>
            <a:pPr eaLnBrk="1" hangingPunct="1"/>
            <a:r>
              <a:rPr lang="en-GB" altLang="de-DE" smtClean="0"/>
              <a:t>Research awards – overview</a:t>
            </a:r>
          </a:p>
        </p:txBody>
      </p:sp>
      <p:sp>
        <p:nvSpPr>
          <p:cNvPr id="40963" name="Rectangle 15"/>
          <p:cNvSpPr>
            <a:spLocks noGrp="1" noChangeArrowheads="1"/>
          </p:cNvSpPr>
          <p:nvPr>
            <p:ph type="body" idx="4294967295"/>
          </p:nvPr>
        </p:nvSpPr>
        <p:spPr/>
        <p:txBody>
          <a:bodyPr/>
          <a:lstStyle/>
          <a:p>
            <a:pPr lvl="2" eaLnBrk="1" hangingPunct="1">
              <a:lnSpc>
                <a:spcPct val="90000"/>
              </a:lnSpc>
            </a:pPr>
            <a:r>
              <a:rPr lang="en-GB" altLang="de-DE" sz="1600" smtClean="0"/>
              <a:t>Research awards</a:t>
            </a:r>
          </a:p>
          <a:p>
            <a:pPr lvl="3" eaLnBrk="1" hangingPunct="1">
              <a:lnSpc>
                <a:spcPct val="90000"/>
              </a:lnSpc>
            </a:pPr>
            <a:r>
              <a:rPr lang="en-GB" altLang="de-DE" sz="1600" smtClean="0"/>
              <a:t>Humboldt / Georg Forster Research Award: 60,000 EUR</a:t>
            </a:r>
          </a:p>
          <a:p>
            <a:pPr lvl="3" eaLnBrk="1" hangingPunct="1">
              <a:lnSpc>
                <a:spcPct val="90000"/>
              </a:lnSpc>
            </a:pPr>
            <a:r>
              <a:rPr lang="en-GB" altLang="de-DE" sz="1600" smtClean="0"/>
              <a:t>Friedrich Wilhelm Bessel Research Award: 45,000 EUR</a:t>
            </a:r>
          </a:p>
          <a:p>
            <a:pPr lvl="3" eaLnBrk="1" hangingPunct="1">
              <a:lnSpc>
                <a:spcPct val="90000"/>
              </a:lnSpc>
            </a:pPr>
            <a:r>
              <a:rPr lang="en-GB" altLang="de-DE" sz="1600" smtClean="0"/>
              <a:t>Konrad Adenauer Research Award: 50,000 EUR</a:t>
            </a:r>
          </a:p>
          <a:p>
            <a:pPr lvl="3" eaLnBrk="1" hangingPunct="1">
              <a:lnSpc>
                <a:spcPct val="90000"/>
              </a:lnSpc>
            </a:pPr>
            <a:r>
              <a:rPr lang="en-GB" altLang="de-DE" sz="1600" smtClean="0"/>
              <a:t>Phillip Franz von Siebold Award: 50,000 EUR</a:t>
            </a:r>
          </a:p>
          <a:p>
            <a:pPr lvl="2" eaLnBrk="1" hangingPunct="1">
              <a:lnSpc>
                <a:spcPct val="90000"/>
              </a:lnSpc>
            </a:pPr>
            <a:r>
              <a:rPr lang="en-GB" altLang="de-DE" sz="1600" smtClean="0"/>
              <a:t>Anneliese Maier Research Award: 250,000 EUR</a:t>
            </a:r>
          </a:p>
          <a:p>
            <a:pPr lvl="2" eaLnBrk="1" hangingPunct="1">
              <a:lnSpc>
                <a:spcPct val="90000"/>
              </a:lnSpc>
            </a:pPr>
            <a:r>
              <a:rPr lang="en-GB" altLang="de-DE" sz="1600" smtClean="0"/>
              <a:t>Sofja Kovalevskaja Award: up to 1.65 million EUR</a:t>
            </a:r>
          </a:p>
          <a:p>
            <a:pPr lvl="2" eaLnBrk="1" hangingPunct="1">
              <a:lnSpc>
                <a:spcPct val="90000"/>
              </a:lnSpc>
            </a:pPr>
            <a:r>
              <a:rPr lang="en-GB" altLang="de-DE" sz="1600" smtClean="0"/>
              <a:t>Alexander von Humboldt Professorship: 3.5 to 5 million EUR</a:t>
            </a:r>
          </a:p>
        </p:txBody>
      </p:sp>
      <p:sp>
        <p:nvSpPr>
          <p:cNvPr id="40964" name="Text Box 5"/>
          <p:cNvSpPr txBox="1">
            <a:spLocks noChangeArrowheads="1"/>
          </p:cNvSpPr>
          <p:nvPr/>
        </p:nvSpPr>
        <p:spPr bwMode="auto">
          <a:xfrm>
            <a:off x="1763713" y="3933825"/>
            <a:ext cx="77041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40000"/>
              </a:spcBef>
              <a:buClr>
                <a:schemeClr val="tx2"/>
              </a:buClr>
              <a:defRPr>
                <a:solidFill>
                  <a:schemeClr val="tx1"/>
                </a:solidFill>
                <a:latin typeface="Arial" charset="0"/>
                <a:cs typeface="Arial" charset="0"/>
              </a:defRPr>
            </a:lvl1pPr>
            <a:lvl2pPr marL="742950" indent="-285750" eaLnBrk="0" hangingPunct="0">
              <a:spcBef>
                <a:spcPct val="40000"/>
              </a:spcBef>
              <a:buClr>
                <a:schemeClr val="tx2"/>
              </a:buClr>
              <a:defRPr b="1">
                <a:solidFill>
                  <a:schemeClr val="tx2"/>
                </a:solidFill>
                <a:latin typeface="Arial" charset="0"/>
                <a:cs typeface="Arial" charset="0"/>
              </a:defRPr>
            </a:lvl2pPr>
            <a:lvl3pPr marL="1143000" indent="-228600" eaLnBrk="0" hangingPunct="0">
              <a:spcBef>
                <a:spcPct val="40000"/>
              </a:spcBef>
              <a:buClr>
                <a:schemeClr val="tx2"/>
              </a:buClr>
              <a:buFont typeface="Arial" charset="0"/>
              <a:buChar char="●"/>
              <a:defRPr>
                <a:solidFill>
                  <a:schemeClr val="tx1"/>
                </a:solidFill>
                <a:latin typeface="Arial" charset="0"/>
                <a:cs typeface="Arial" charset="0"/>
              </a:defRPr>
            </a:lvl3pPr>
            <a:lvl4pPr marL="1600200" indent="-228600" eaLnBrk="0" hangingPunct="0">
              <a:spcBef>
                <a:spcPct val="20000"/>
              </a:spcBef>
              <a:buClr>
                <a:schemeClr val="tx2"/>
              </a:buClr>
              <a:buChar char="-"/>
              <a:defRPr>
                <a:solidFill>
                  <a:schemeClr val="tx1"/>
                </a:solidFill>
                <a:latin typeface="Arial" charset="0"/>
                <a:cs typeface="Arial" charset="0"/>
              </a:defRPr>
            </a:lvl4pPr>
            <a:lvl5pPr marL="2057400" indent="-228600" eaLnBrk="0" hangingPunct="0">
              <a:spcBef>
                <a:spcPct val="20000"/>
              </a:spcBef>
              <a:buClr>
                <a:schemeClr val="tx2"/>
              </a:buClr>
              <a:buChar char="•"/>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a:solidFill>
                  <a:schemeClr val="tx1"/>
                </a:solidFill>
                <a:latin typeface="Arial" charset="0"/>
                <a:cs typeface="Arial" charset="0"/>
              </a:defRPr>
            </a:lvl9pPr>
          </a:lstStyle>
          <a:p>
            <a:pPr eaLnBrk="1" hangingPunct="1">
              <a:spcBef>
                <a:spcPct val="50000"/>
              </a:spcBef>
              <a:buClrTx/>
            </a:pPr>
            <a:endParaRPr lang="de-DE" altLang="de-DE" sz="1200">
              <a:solidFill>
                <a:srgbClr val="000000"/>
              </a:solidFill>
            </a:endParaRPr>
          </a:p>
        </p:txBody>
      </p:sp>
      <p:grpSp>
        <p:nvGrpSpPr>
          <p:cNvPr id="40965" name="Group 7"/>
          <p:cNvGrpSpPr>
            <a:grpSpLocks/>
          </p:cNvGrpSpPr>
          <p:nvPr/>
        </p:nvGrpSpPr>
        <p:grpSpPr bwMode="auto">
          <a:xfrm>
            <a:off x="1827213" y="4483100"/>
            <a:ext cx="7316787" cy="2374900"/>
            <a:chOff x="1151" y="2824"/>
            <a:chExt cx="4609" cy="1496"/>
          </a:xfrm>
        </p:grpSpPr>
        <p:pic>
          <p:nvPicPr>
            <p:cNvPr id="40966" name="Picture 8" descr="ballken"/>
            <p:cNvPicPr>
              <a:picLocks noChangeAspect="1" noChangeArrowheads="1"/>
            </p:cNvPicPr>
            <p:nvPr/>
          </p:nvPicPr>
          <p:blipFill>
            <a:blip r:embed="rId3" cstate="print">
              <a:extLst>
                <a:ext uri="{28A0092B-C50C-407E-A947-70E740481C1C}">
                  <a14:useLocalDpi xmlns:a14="http://schemas.microsoft.com/office/drawing/2010/main" val="0"/>
                </a:ext>
              </a:extLst>
            </a:blip>
            <a:srcRect r="153"/>
            <a:stretch>
              <a:fillRect/>
            </a:stretch>
          </p:blipFill>
          <p:spPr bwMode="auto">
            <a:xfrm>
              <a:off x="1151" y="2824"/>
              <a:ext cx="460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9"/>
            <p:cNvPicPr preferRelativeResize="0">
              <a:picLocks noChangeArrowheads="1"/>
            </p:cNvPicPr>
            <p:nvPr/>
          </p:nvPicPr>
          <p:blipFill>
            <a:blip r:embed="rId4" cstate="print">
              <a:lum contrast="10000"/>
              <a:extLst>
                <a:ext uri="{28A0092B-C50C-407E-A947-70E740481C1C}">
                  <a14:useLocalDpi xmlns:a14="http://schemas.microsoft.com/office/drawing/2010/main" val="0"/>
                </a:ext>
              </a:extLst>
            </a:blip>
            <a:srcRect/>
            <a:stretch>
              <a:fillRect/>
            </a:stretch>
          </p:blipFill>
          <p:spPr bwMode="auto">
            <a:xfrm>
              <a:off x="1151" y="2917"/>
              <a:ext cx="4609"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539" y="441995"/>
            <a:ext cx="1381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54222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539" y="441995"/>
            <a:ext cx="1381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noGrp="1"/>
          </p:cNvSpPr>
          <p:nvPr>
            <p:ph type="title" idx="4294967295"/>
          </p:nvPr>
        </p:nvSpPr>
        <p:spPr>
          <a:prstGeom prst="rect">
            <a:avLst/>
          </a:prstGeom>
        </p:spPr>
        <p:txBody>
          <a:bodyPr/>
          <a:lstStyle>
            <a:lvl1pPr algn="l" rtl="0" eaLnBrk="0" fontAlgn="base" hangingPunct="0">
              <a:lnSpc>
                <a:spcPct val="90000"/>
              </a:lnSpc>
              <a:spcBef>
                <a:spcPct val="0"/>
              </a:spcBef>
              <a:spcAft>
                <a:spcPct val="0"/>
              </a:spcAft>
              <a:defRPr sz="2200" b="1">
                <a:solidFill>
                  <a:schemeClr val="tx1"/>
                </a:solidFill>
                <a:latin typeface="+mj-lt"/>
                <a:ea typeface="+mj-ea"/>
                <a:cs typeface="+mj-cs"/>
              </a:defRPr>
            </a:lvl1pPr>
            <a:lvl2pPr algn="l" rtl="0" eaLnBrk="0" fontAlgn="base" hangingPunct="0">
              <a:lnSpc>
                <a:spcPct val="90000"/>
              </a:lnSpc>
              <a:spcBef>
                <a:spcPct val="0"/>
              </a:spcBef>
              <a:spcAft>
                <a:spcPct val="0"/>
              </a:spcAft>
              <a:defRPr sz="2200" b="1">
                <a:solidFill>
                  <a:schemeClr val="tx1"/>
                </a:solidFill>
                <a:latin typeface="Times New Roman" pitchFamily="18" charset="0"/>
                <a:cs typeface="Arial" charset="0"/>
              </a:defRPr>
            </a:lvl2pPr>
            <a:lvl3pPr algn="l" rtl="0" eaLnBrk="0" fontAlgn="base" hangingPunct="0">
              <a:lnSpc>
                <a:spcPct val="90000"/>
              </a:lnSpc>
              <a:spcBef>
                <a:spcPct val="0"/>
              </a:spcBef>
              <a:spcAft>
                <a:spcPct val="0"/>
              </a:spcAft>
              <a:defRPr sz="2200" b="1">
                <a:solidFill>
                  <a:schemeClr val="tx1"/>
                </a:solidFill>
                <a:latin typeface="Times New Roman" pitchFamily="18" charset="0"/>
                <a:cs typeface="Arial" charset="0"/>
              </a:defRPr>
            </a:lvl3pPr>
            <a:lvl4pPr algn="l" rtl="0" eaLnBrk="0" fontAlgn="base" hangingPunct="0">
              <a:lnSpc>
                <a:spcPct val="90000"/>
              </a:lnSpc>
              <a:spcBef>
                <a:spcPct val="0"/>
              </a:spcBef>
              <a:spcAft>
                <a:spcPct val="0"/>
              </a:spcAft>
              <a:defRPr sz="2200" b="1">
                <a:solidFill>
                  <a:schemeClr val="tx1"/>
                </a:solidFill>
                <a:latin typeface="Times New Roman" pitchFamily="18" charset="0"/>
                <a:cs typeface="Arial" charset="0"/>
              </a:defRPr>
            </a:lvl4pPr>
            <a:lvl5pPr algn="l" rtl="0" eaLnBrk="0" fontAlgn="base" hangingPunct="0">
              <a:lnSpc>
                <a:spcPct val="90000"/>
              </a:lnSpc>
              <a:spcBef>
                <a:spcPct val="0"/>
              </a:spcBef>
              <a:spcAft>
                <a:spcPct val="0"/>
              </a:spcAft>
              <a:defRPr sz="2200" b="1">
                <a:solidFill>
                  <a:schemeClr val="tx1"/>
                </a:solidFill>
                <a:latin typeface="Times New Roman" pitchFamily="18" charset="0"/>
                <a:cs typeface="Arial" charset="0"/>
              </a:defRPr>
            </a:lvl5pPr>
            <a:lvl6pPr marL="457200" algn="l" rtl="0" fontAlgn="base">
              <a:lnSpc>
                <a:spcPct val="90000"/>
              </a:lnSpc>
              <a:spcBef>
                <a:spcPct val="0"/>
              </a:spcBef>
              <a:spcAft>
                <a:spcPct val="0"/>
              </a:spcAft>
              <a:defRPr sz="2200" b="1">
                <a:solidFill>
                  <a:schemeClr val="tx1"/>
                </a:solidFill>
                <a:latin typeface="Times New Roman" pitchFamily="18" charset="0"/>
                <a:cs typeface="Arial" charset="0"/>
              </a:defRPr>
            </a:lvl6pPr>
            <a:lvl7pPr marL="914400" algn="l" rtl="0" fontAlgn="base">
              <a:lnSpc>
                <a:spcPct val="90000"/>
              </a:lnSpc>
              <a:spcBef>
                <a:spcPct val="0"/>
              </a:spcBef>
              <a:spcAft>
                <a:spcPct val="0"/>
              </a:spcAft>
              <a:defRPr sz="2200" b="1">
                <a:solidFill>
                  <a:schemeClr val="tx1"/>
                </a:solidFill>
                <a:latin typeface="Times New Roman" pitchFamily="18" charset="0"/>
                <a:cs typeface="Arial" charset="0"/>
              </a:defRPr>
            </a:lvl7pPr>
            <a:lvl8pPr marL="1371600" algn="l" rtl="0" fontAlgn="base">
              <a:lnSpc>
                <a:spcPct val="90000"/>
              </a:lnSpc>
              <a:spcBef>
                <a:spcPct val="0"/>
              </a:spcBef>
              <a:spcAft>
                <a:spcPct val="0"/>
              </a:spcAft>
              <a:defRPr sz="2200" b="1">
                <a:solidFill>
                  <a:schemeClr val="tx1"/>
                </a:solidFill>
                <a:latin typeface="Times New Roman" pitchFamily="18" charset="0"/>
                <a:cs typeface="Arial" charset="0"/>
              </a:defRPr>
            </a:lvl8pPr>
            <a:lvl9pPr marL="1828800" algn="l" rtl="0" fontAlgn="base">
              <a:lnSpc>
                <a:spcPct val="90000"/>
              </a:lnSpc>
              <a:spcBef>
                <a:spcPct val="0"/>
              </a:spcBef>
              <a:spcAft>
                <a:spcPct val="0"/>
              </a:spcAft>
              <a:defRPr sz="2200" b="1">
                <a:solidFill>
                  <a:schemeClr val="tx1"/>
                </a:solidFill>
                <a:latin typeface="Times New Roman" pitchFamily="18" charset="0"/>
                <a:cs typeface="Arial" charset="0"/>
              </a:defRPr>
            </a:lvl9pPr>
          </a:lstStyle>
          <a:p>
            <a:pPr eaLnBrk="1" hangingPunct="1">
              <a:buClrTx/>
            </a:pPr>
            <a:r>
              <a:rPr lang="de-DE" altLang="de-DE" kern="0" dirty="0" smtClean="0">
                <a:solidFill>
                  <a:srgbClr val="000000"/>
                </a:solidFill>
                <a:latin typeface="Times New Roman" pitchFamily="18" charset="0"/>
              </a:rPr>
              <a:t>Facts </a:t>
            </a:r>
            <a:r>
              <a:rPr lang="de-DE" altLang="de-DE" kern="0" dirty="0" err="1" smtClean="0">
                <a:solidFill>
                  <a:srgbClr val="000000"/>
                </a:solidFill>
                <a:latin typeface="Times New Roman" pitchFamily="18" charset="0"/>
              </a:rPr>
              <a:t>and</a:t>
            </a:r>
            <a:r>
              <a:rPr lang="de-DE" altLang="de-DE" kern="0" dirty="0" smtClean="0">
                <a:solidFill>
                  <a:srgbClr val="000000"/>
                </a:solidFill>
                <a:latin typeface="Times New Roman" pitchFamily="18" charset="0"/>
              </a:rPr>
              <a:t> </a:t>
            </a:r>
            <a:r>
              <a:rPr lang="de-DE" altLang="de-DE" kern="0" dirty="0" err="1" smtClean="0">
                <a:solidFill>
                  <a:srgbClr val="000000"/>
                </a:solidFill>
                <a:latin typeface="Times New Roman" pitchFamily="18" charset="0"/>
              </a:rPr>
              <a:t>Figures</a:t>
            </a:r>
            <a:r>
              <a:rPr lang="de-DE" altLang="de-DE" kern="0" dirty="0" smtClean="0">
                <a:solidFill>
                  <a:srgbClr val="000000"/>
                </a:solidFill>
                <a:latin typeface="Times New Roman" pitchFamily="18" charset="0"/>
              </a:rPr>
              <a:t> on </a:t>
            </a:r>
            <a:r>
              <a:rPr lang="de-DE" altLang="de-DE" dirty="0" smtClean="0">
                <a:solidFill>
                  <a:srgbClr val="000000"/>
                </a:solidFill>
                <a:latin typeface="Times New Roman" pitchFamily="18" charset="0"/>
              </a:rPr>
              <a:t>British</a:t>
            </a:r>
            <a:r>
              <a:rPr lang="de-DE" altLang="de-DE" kern="0" dirty="0" smtClean="0">
                <a:solidFill>
                  <a:srgbClr val="000000"/>
                </a:solidFill>
                <a:latin typeface="Times New Roman" pitchFamily="18" charset="0"/>
              </a:rPr>
              <a:t> Guest Researchers </a:t>
            </a:r>
            <a:endParaRPr lang="de-DE" altLang="de-DE" kern="0" dirty="0">
              <a:solidFill>
                <a:srgbClr val="000000"/>
              </a:solidFill>
              <a:latin typeface="Times New Roman" pitchFamily="18" charset="0"/>
            </a:endParaRPr>
          </a:p>
        </p:txBody>
      </p:sp>
      <p:sp>
        <p:nvSpPr>
          <p:cNvPr id="6" name="Text Box 2"/>
          <p:cNvSpPr txBox="1">
            <a:spLocks noChangeArrowheads="1"/>
          </p:cNvSpPr>
          <p:nvPr/>
        </p:nvSpPr>
        <p:spPr bwMode="auto">
          <a:xfrm>
            <a:off x="1331640" y="1592796"/>
            <a:ext cx="7495419" cy="4932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252000" bIns="252000"/>
          <a:lstStyle>
            <a:lvl1pPr marL="287338" indent="-285750" eaLnBrk="0" hangingPunct="0">
              <a:spcBef>
                <a:spcPct val="40000"/>
              </a:spcBef>
              <a:tabLst>
                <a:tab pos="1588"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charset="0"/>
                <a:cs typeface="Arial" charset="0"/>
              </a:defRPr>
            </a:lvl1pPr>
            <a:lvl2pPr marL="1588" eaLnBrk="0" hangingPunct="0">
              <a:spcBef>
                <a:spcPct val="40000"/>
              </a:spcBef>
              <a:tabLst>
                <a:tab pos="1588"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b="1">
                <a:solidFill>
                  <a:schemeClr val="tx2"/>
                </a:solidFill>
                <a:latin typeface="Arial" charset="0"/>
                <a:cs typeface="Arial" charset="0"/>
              </a:defRPr>
            </a:lvl2pPr>
            <a:lvl3pPr marL="542925" indent="-285750" eaLnBrk="0" hangingPunct="0">
              <a:spcBef>
                <a:spcPct val="40000"/>
              </a:spcBef>
              <a:buFont typeface="Arial" charset="0"/>
              <a:buChar char="●"/>
              <a:tabLst>
                <a:tab pos="1588"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charset="0"/>
                <a:cs typeface="Arial" charset="0"/>
              </a:defRPr>
            </a:lvl3pPr>
            <a:lvl4pPr marL="1600200" indent="-228600" eaLnBrk="0" hangingPunct="0">
              <a:spcBef>
                <a:spcPct val="20000"/>
              </a:spcBef>
              <a:buChar char="-"/>
              <a:tabLst>
                <a:tab pos="1588"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charset="0"/>
                <a:cs typeface="Arial" charset="0"/>
              </a:defRPr>
            </a:lvl4pPr>
            <a:lvl5pPr marL="2057400" indent="-228600" eaLnBrk="0" hangingPunct="0">
              <a:spcBef>
                <a:spcPct val="20000"/>
              </a:spcBef>
              <a:buChar char="•"/>
              <a:tabLst>
                <a:tab pos="1588"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tabLst>
                <a:tab pos="1588"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tabLst>
                <a:tab pos="1588"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tabLst>
                <a:tab pos="1588"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tabLst>
                <a:tab pos="1588"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chemeClr val="tx1"/>
                </a:solidFill>
                <a:latin typeface="Arial" charset="0"/>
                <a:cs typeface="Arial" charset="0"/>
              </a:defRPr>
            </a:lvl9pPr>
          </a:lstStyle>
          <a:p>
            <a:endParaRPr lang="de-DE" sz="1600" dirty="0"/>
          </a:p>
        </p:txBody>
      </p:sp>
      <p:graphicFrame>
        <p:nvGraphicFramePr>
          <p:cNvPr id="7" name="Object 3"/>
          <p:cNvGraphicFramePr>
            <a:graphicFrameLocks noChangeAspect="1"/>
          </p:cNvGraphicFramePr>
          <p:nvPr>
            <p:extLst>
              <p:ext uri="{D42A27DB-BD31-4B8C-83A1-F6EECF244321}">
                <p14:modId xmlns:p14="http://schemas.microsoft.com/office/powerpoint/2010/main" val="2322770234"/>
              </p:ext>
            </p:extLst>
          </p:nvPr>
        </p:nvGraphicFramePr>
        <p:xfrm>
          <a:off x="753640" y="2528899"/>
          <a:ext cx="8073420" cy="32043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m 2"/>
          <p:cNvGraphicFramePr/>
          <p:nvPr>
            <p:extLst>
              <p:ext uri="{D42A27DB-BD31-4B8C-83A1-F6EECF244321}">
                <p14:modId xmlns:p14="http://schemas.microsoft.com/office/powerpoint/2010/main" val="2494944895"/>
              </p:ext>
            </p:extLst>
          </p:nvPr>
        </p:nvGraphicFramePr>
        <p:xfrm>
          <a:off x="1331639" y="1232084"/>
          <a:ext cx="6840761" cy="51492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m 1"/>
          <p:cNvGraphicFramePr/>
          <p:nvPr>
            <p:extLst>
              <p:ext uri="{D42A27DB-BD31-4B8C-83A1-F6EECF244321}">
                <p14:modId xmlns:p14="http://schemas.microsoft.com/office/powerpoint/2010/main" val="688767528"/>
              </p:ext>
            </p:extLst>
          </p:nvPr>
        </p:nvGraphicFramePr>
        <p:xfrm>
          <a:off x="1524000" y="2780928"/>
          <a:ext cx="5784304" cy="2680072"/>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feld 7"/>
          <p:cNvSpPr txBox="1"/>
          <p:nvPr/>
        </p:nvSpPr>
        <p:spPr>
          <a:xfrm>
            <a:off x="477078" y="4059069"/>
            <a:ext cx="2008883" cy="587853"/>
          </a:xfrm>
          <a:prstGeom prst="rect">
            <a:avLst/>
          </a:prstGeom>
          <a:noFill/>
        </p:spPr>
        <p:txBody>
          <a:bodyPr wrap="none" rtlCol="0">
            <a:spAutoFit/>
          </a:bodyPr>
          <a:lstStyle/>
          <a:p>
            <a:r>
              <a:rPr lang="de-DE" sz="1400" dirty="0" err="1" smtClean="0"/>
              <a:t>Humanities</a:t>
            </a:r>
            <a:r>
              <a:rPr lang="de-DE" sz="1400" dirty="0" smtClean="0"/>
              <a:t> </a:t>
            </a:r>
            <a:r>
              <a:rPr lang="de-DE" sz="1400" dirty="0" err="1" smtClean="0"/>
              <a:t>and</a:t>
            </a:r>
            <a:r>
              <a:rPr lang="de-DE" sz="1400" dirty="0" smtClean="0"/>
              <a:t> </a:t>
            </a:r>
          </a:p>
          <a:p>
            <a:r>
              <a:rPr lang="de-DE" sz="1400" dirty="0" err="1" smtClean="0"/>
              <a:t>Social</a:t>
            </a:r>
            <a:r>
              <a:rPr lang="de-DE" sz="1400" dirty="0" smtClean="0"/>
              <a:t> </a:t>
            </a:r>
            <a:r>
              <a:rPr lang="de-DE" sz="1400" dirty="0" err="1" smtClean="0"/>
              <a:t>Sciences</a:t>
            </a:r>
            <a:r>
              <a:rPr lang="de-DE" sz="1400" dirty="0" smtClean="0"/>
              <a:t>:  43 %</a:t>
            </a:r>
            <a:endParaRPr lang="de-DE" sz="1400" dirty="0"/>
          </a:p>
        </p:txBody>
      </p:sp>
      <p:sp>
        <p:nvSpPr>
          <p:cNvPr id="9" name="Textfeld 8"/>
          <p:cNvSpPr txBox="1"/>
          <p:nvPr/>
        </p:nvSpPr>
        <p:spPr>
          <a:xfrm flipH="1">
            <a:off x="6084168" y="4869160"/>
            <a:ext cx="1728192" cy="307777"/>
          </a:xfrm>
          <a:prstGeom prst="rect">
            <a:avLst/>
          </a:prstGeom>
          <a:noFill/>
        </p:spPr>
        <p:txBody>
          <a:bodyPr wrap="square" rtlCol="0">
            <a:spAutoFit/>
          </a:bodyPr>
          <a:lstStyle/>
          <a:p>
            <a:r>
              <a:rPr lang="de-DE" sz="1400" dirty="0" smtClean="0"/>
              <a:t>Engineering:  4%</a:t>
            </a:r>
            <a:endParaRPr lang="de-DE" sz="1400" dirty="0"/>
          </a:p>
        </p:txBody>
      </p:sp>
      <p:sp>
        <p:nvSpPr>
          <p:cNvPr id="10" name="Textfeld 9"/>
          <p:cNvSpPr txBox="1"/>
          <p:nvPr/>
        </p:nvSpPr>
        <p:spPr>
          <a:xfrm>
            <a:off x="6228184" y="2996952"/>
            <a:ext cx="2304255" cy="307777"/>
          </a:xfrm>
          <a:prstGeom prst="rect">
            <a:avLst/>
          </a:prstGeom>
          <a:noFill/>
        </p:spPr>
        <p:txBody>
          <a:bodyPr wrap="square" rtlCol="0">
            <a:spAutoFit/>
          </a:bodyPr>
          <a:lstStyle/>
          <a:p>
            <a:r>
              <a:rPr lang="de-DE" sz="1400" dirty="0" smtClean="0"/>
              <a:t>Natural </a:t>
            </a:r>
            <a:r>
              <a:rPr lang="de-DE" sz="1400" dirty="0" err="1" smtClean="0"/>
              <a:t>Sciences</a:t>
            </a:r>
            <a:r>
              <a:rPr lang="de-DE" sz="1400" dirty="0" smtClean="0"/>
              <a:t>:  35 %</a:t>
            </a:r>
            <a:endParaRPr lang="de-DE" sz="1400" dirty="0"/>
          </a:p>
        </p:txBody>
      </p:sp>
      <p:sp>
        <p:nvSpPr>
          <p:cNvPr id="11" name="Textfeld 10"/>
          <p:cNvSpPr txBox="1"/>
          <p:nvPr/>
        </p:nvSpPr>
        <p:spPr>
          <a:xfrm>
            <a:off x="2267744" y="2512642"/>
            <a:ext cx="1944216" cy="307777"/>
          </a:xfrm>
          <a:prstGeom prst="rect">
            <a:avLst/>
          </a:prstGeom>
          <a:noFill/>
        </p:spPr>
        <p:txBody>
          <a:bodyPr wrap="square" rtlCol="0">
            <a:spAutoFit/>
          </a:bodyPr>
          <a:lstStyle/>
          <a:p>
            <a:r>
              <a:rPr lang="de-DE" sz="1400" dirty="0" smtClean="0"/>
              <a:t>Life </a:t>
            </a:r>
            <a:r>
              <a:rPr lang="de-DE" sz="1400" dirty="0" err="1" smtClean="0"/>
              <a:t>Sciences</a:t>
            </a:r>
            <a:r>
              <a:rPr lang="de-DE" sz="1400" dirty="0" smtClean="0"/>
              <a:t>: 18 %</a:t>
            </a:r>
            <a:endParaRPr lang="de-DE" sz="1400" dirty="0"/>
          </a:p>
        </p:txBody>
      </p:sp>
    </p:spTree>
    <p:extLst>
      <p:ext uri="{BB962C8B-B14F-4D97-AF65-F5344CB8AC3E}">
        <p14:creationId xmlns:p14="http://schemas.microsoft.com/office/powerpoint/2010/main" val="2833089169"/>
      </p:ext>
    </p:extLst>
  </p:cSld>
  <p:clrMapOvr>
    <a:masterClrMapping/>
  </p:clrMapOvr>
  <p:transition>
    <p:fade/>
  </p:transition>
</p:sld>
</file>

<file path=ppt/theme/theme1.xml><?xml version="1.0" encoding="utf-8"?>
<a:theme xmlns:a="http://schemas.openxmlformats.org/drawingml/2006/main" name="Vorlage_HumboldtVortrag">
  <a:themeElements>
    <a:clrScheme name="Vorlage_HumboldtVortrag 1">
      <a:dk1>
        <a:srgbClr val="000000"/>
      </a:dk1>
      <a:lt1>
        <a:srgbClr val="FFFFFF"/>
      </a:lt1>
      <a:dk2>
        <a:srgbClr val="00693C"/>
      </a:dk2>
      <a:lt2>
        <a:srgbClr val="C8C8C8"/>
      </a:lt2>
      <a:accent1>
        <a:srgbClr val="8D9E83"/>
      </a:accent1>
      <a:accent2>
        <a:srgbClr val="373737"/>
      </a:accent2>
      <a:accent3>
        <a:srgbClr val="FFFFFF"/>
      </a:accent3>
      <a:accent4>
        <a:srgbClr val="000000"/>
      </a:accent4>
      <a:accent5>
        <a:srgbClr val="C5CCC1"/>
      </a:accent5>
      <a:accent6>
        <a:srgbClr val="313131"/>
      </a:accent6>
      <a:hlink>
        <a:srgbClr val="9C9C9C"/>
      </a:hlink>
      <a:folHlink>
        <a:srgbClr val="E37823"/>
      </a:folHlink>
    </a:clrScheme>
    <a:fontScheme name="Vorlage_HumboldtVortrag">
      <a:majorFont>
        <a:latin typeface="Times New Roman"/>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
            <a:schemeClr val="tx2"/>
          </a:buClr>
          <a:buSzTx/>
          <a:buFontTx/>
          <a:buNone/>
          <a:tabLst/>
          <a:defRPr kumimoji="0" lang="de-DE" altLang="de-DE"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
            <a:schemeClr val="tx2"/>
          </a:buClr>
          <a:buSzTx/>
          <a:buFontTx/>
          <a:buNone/>
          <a:tabLst/>
          <a:defRPr kumimoji="0" lang="de-DE" altLang="de-DE"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Vorlage_HumboldtVortrag 1">
        <a:dk1>
          <a:srgbClr val="000000"/>
        </a:dk1>
        <a:lt1>
          <a:srgbClr val="FFFFFF"/>
        </a:lt1>
        <a:dk2>
          <a:srgbClr val="00693C"/>
        </a:dk2>
        <a:lt2>
          <a:srgbClr val="C8C8C8"/>
        </a:lt2>
        <a:accent1>
          <a:srgbClr val="8D9E83"/>
        </a:accent1>
        <a:accent2>
          <a:srgbClr val="373737"/>
        </a:accent2>
        <a:accent3>
          <a:srgbClr val="FFFFFF"/>
        </a:accent3>
        <a:accent4>
          <a:srgbClr val="000000"/>
        </a:accent4>
        <a:accent5>
          <a:srgbClr val="C5CCC1"/>
        </a:accent5>
        <a:accent6>
          <a:srgbClr val="313131"/>
        </a:accent6>
        <a:hlink>
          <a:srgbClr val="9C9C9C"/>
        </a:hlink>
        <a:folHlink>
          <a:srgbClr val="E3782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Vorlage_HumboldtVortrag">
  <a:themeElements>
    <a:clrScheme name="Vorlage_HumboldtVortrag 1">
      <a:dk1>
        <a:srgbClr val="000000"/>
      </a:dk1>
      <a:lt1>
        <a:srgbClr val="FFFFFF"/>
      </a:lt1>
      <a:dk2>
        <a:srgbClr val="00693C"/>
      </a:dk2>
      <a:lt2>
        <a:srgbClr val="C8C8C8"/>
      </a:lt2>
      <a:accent1>
        <a:srgbClr val="8D9E83"/>
      </a:accent1>
      <a:accent2>
        <a:srgbClr val="373737"/>
      </a:accent2>
      <a:accent3>
        <a:srgbClr val="FFFFFF"/>
      </a:accent3>
      <a:accent4>
        <a:srgbClr val="000000"/>
      </a:accent4>
      <a:accent5>
        <a:srgbClr val="C5CCC1"/>
      </a:accent5>
      <a:accent6>
        <a:srgbClr val="313131"/>
      </a:accent6>
      <a:hlink>
        <a:srgbClr val="9C9C9C"/>
      </a:hlink>
      <a:folHlink>
        <a:srgbClr val="E37823"/>
      </a:folHlink>
    </a:clrScheme>
    <a:fontScheme name="Vorlage_HumboldtVortrag">
      <a:majorFont>
        <a:latin typeface="Times New Roman"/>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
            <a:schemeClr val="tx2"/>
          </a:buClr>
          <a:buSzTx/>
          <a:buFontTx/>
          <a:buNone/>
          <a:tabLst/>
          <a:defRPr kumimoji="0" lang="de-DE"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
            <a:schemeClr val="tx2"/>
          </a:buClr>
          <a:buSzTx/>
          <a:buFontTx/>
          <a:buNone/>
          <a:tabLst/>
          <a:defRPr kumimoji="0" lang="de-DE"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Vorlage_HumboldtVortrag 1">
        <a:dk1>
          <a:srgbClr val="000000"/>
        </a:dk1>
        <a:lt1>
          <a:srgbClr val="FFFFFF"/>
        </a:lt1>
        <a:dk2>
          <a:srgbClr val="00693C"/>
        </a:dk2>
        <a:lt2>
          <a:srgbClr val="C8C8C8"/>
        </a:lt2>
        <a:accent1>
          <a:srgbClr val="8D9E83"/>
        </a:accent1>
        <a:accent2>
          <a:srgbClr val="373737"/>
        </a:accent2>
        <a:accent3>
          <a:srgbClr val="FFFFFF"/>
        </a:accent3>
        <a:accent4>
          <a:srgbClr val="000000"/>
        </a:accent4>
        <a:accent5>
          <a:srgbClr val="C5CCC1"/>
        </a:accent5>
        <a:accent6>
          <a:srgbClr val="313131"/>
        </a:accent6>
        <a:hlink>
          <a:srgbClr val="9C9C9C"/>
        </a:hlink>
        <a:folHlink>
          <a:srgbClr val="E3782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Vorlage Powerpoint RiG">
  <a:themeElements>
    <a:clrScheme name="Vorlage Powerpoint RiG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Vorlage Powerpoint Ri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Vorlage Powerpoint RiG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Vorlage Powerpoint RiG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Vorlage Powerpoint RiG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orlage Powerpoint RiG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Vorlage Powerpoint RiG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Vorlage Powerpoint RiG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Vorlage_HumboldtVortrag">
  <a:themeElements>
    <a:clrScheme name="Vorlage_HumboldtVortrag 1">
      <a:dk1>
        <a:srgbClr val="000000"/>
      </a:dk1>
      <a:lt1>
        <a:srgbClr val="FFFFFF"/>
      </a:lt1>
      <a:dk2>
        <a:srgbClr val="00693C"/>
      </a:dk2>
      <a:lt2>
        <a:srgbClr val="C8C8C8"/>
      </a:lt2>
      <a:accent1>
        <a:srgbClr val="8D9E83"/>
      </a:accent1>
      <a:accent2>
        <a:srgbClr val="373737"/>
      </a:accent2>
      <a:accent3>
        <a:srgbClr val="FFFFFF"/>
      </a:accent3>
      <a:accent4>
        <a:srgbClr val="000000"/>
      </a:accent4>
      <a:accent5>
        <a:srgbClr val="C5CCC1"/>
      </a:accent5>
      <a:accent6>
        <a:srgbClr val="313131"/>
      </a:accent6>
      <a:hlink>
        <a:srgbClr val="9C9C9C"/>
      </a:hlink>
      <a:folHlink>
        <a:srgbClr val="E37823"/>
      </a:folHlink>
    </a:clrScheme>
    <a:fontScheme name="Vorlage_HumboldtVortrag">
      <a:majorFont>
        <a:latin typeface="Times New Roman"/>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
            <a:schemeClr val="tx2"/>
          </a:buClr>
          <a:buSzTx/>
          <a:buFontTx/>
          <a:buNone/>
          <a:tabLst/>
          <a:defRPr kumimoji="0" lang="de-DE" altLang="de-DE"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
            <a:schemeClr val="tx2"/>
          </a:buClr>
          <a:buSzTx/>
          <a:buFontTx/>
          <a:buNone/>
          <a:tabLst/>
          <a:defRPr kumimoji="0" lang="de-DE" altLang="de-DE"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Vorlage_HumboldtVortrag 1">
        <a:dk1>
          <a:srgbClr val="000000"/>
        </a:dk1>
        <a:lt1>
          <a:srgbClr val="FFFFFF"/>
        </a:lt1>
        <a:dk2>
          <a:srgbClr val="00693C"/>
        </a:dk2>
        <a:lt2>
          <a:srgbClr val="C8C8C8"/>
        </a:lt2>
        <a:accent1>
          <a:srgbClr val="8D9E83"/>
        </a:accent1>
        <a:accent2>
          <a:srgbClr val="373737"/>
        </a:accent2>
        <a:accent3>
          <a:srgbClr val="FFFFFF"/>
        </a:accent3>
        <a:accent4>
          <a:srgbClr val="000000"/>
        </a:accent4>
        <a:accent5>
          <a:srgbClr val="C5CCC1"/>
        </a:accent5>
        <a:accent6>
          <a:srgbClr val="313131"/>
        </a:accent6>
        <a:hlink>
          <a:srgbClr val="9C9C9C"/>
        </a:hlink>
        <a:folHlink>
          <a:srgbClr val="E3782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Vorlage_HumboldtVortrag</Template>
  <TotalTime>0</TotalTime>
  <Words>4874</Words>
  <Application>Microsoft Office PowerPoint</Application>
  <PresentationFormat>Bildschirmpräsentation (4:3)</PresentationFormat>
  <Paragraphs>644</Paragraphs>
  <Slides>23</Slides>
  <Notes>23</Notes>
  <HiddenSlides>0</HiddenSlides>
  <MMClips>0</MMClips>
  <ScaleCrop>false</ScaleCrop>
  <HeadingPairs>
    <vt:vector size="6" baseType="variant">
      <vt:variant>
        <vt:lpstr>Design</vt:lpstr>
      </vt:variant>
      <vt:variant>
        <vt:i4>5</vt:i4>
      </vt:variant>
      <vt:variant>
        <vt:lpstr>Eingebettete OLE-Server</vt:lpstr>
      </vt:variant>
      <vt:variant>
        <vt:i4>1</vt:i4>
      </vt:variant>
      <vt:variant>
        <vt:lpstr>Folientitel</vt:lpstr>
      </vt:variant>
      <vt:variant>
        <vt:i4>23</vt:i4>
      </vt:variant>
    </vt:vector>
  </HeadingPairs>
  <TitlesOfParts>
    <vt:vector size="29" baseType="lpstr">
      <vt:lpstr>Vorlage_HumboldtVortrag</vt:lpstr>
      <vt:lpstr>2_Vorlage_HumboldtVortrag</vt:lpstr>
      <vt:lpstr>1_Larissa</vt:lpstr>
      <vt:lpstr>Vorlage Powerpoint RiG</vt:lpstr>
      <vt:lpstr>1_Vorlage_HumboldtVortrag</vt:lpstr>
      <vt:lpstr>Photo Editor-Foto</vt:lpstr>
      <vt:lpstr>Research and Research Funding Opportunities in Germany In the Context of Research Alumni Work  </vt:lpstr>
      <vt:lpstr>PowerPoint-Präsentation</vt:lpstr>
      <vt:lpstr>PowerPoint-Präsentation</vt:lpstr>
      <vt:lpstr>The Humboldt Foundation's areas of work</vt:lpstr>
      <vt:lpstr>Principles of the Foundation</vt:lpstr>
      <vt:lpstr>Becoming Part of the Humboldt Network</vt:lpstr>
      <vt:lpstr>Research fellowships for research stays in Germany</vt:lpstr>
      <vt:lpstr>Research awards – overview</vt:lpstr>
      <vt:lpstr>Facts and Figures on British Guest Researchers </vt:lpstr>
      <vt:lpstr>The Humboldt Network –  more than 28,000 Humboldtians worldwide</vt:lpstr>
      <vt:lpstr> 6 out of 28,000</vt:lpstr>
      <vt:lpstr>Alumni Sponsorship and International Networking</vt:lpstr>
      <vt:lpstr>PowerPoint-Präsentation</vt:lpstr>
      <vt:lpstr>The Collaborative Project „International Research Marketing“ sponsored by the German Federal Ministry of Education and Research (BMBF)</vt:lpstr>
      <vt:lpstr>PowerPoint-Präsentation</vt:lpstr>
      <vt:lpstr>The Collaborative Project  “International Research Marketing“</vt:lpstr>
      <vt:lpstr>PowerPoint-Präsentation</vt:lpstr>
      <vt:lpstr>PowerPoint-Präsentation</vt:lpstr>
      <vt:lpstr> Results and perspectives from 5 years of research alumni  work</vt:lpstr>
      <vt:lpstr>Managing a Long-term Relationship:   Things You Can Do as Research Alumni</vt:lpstr>
      <vt:lpstr>Need more information?</vt:lpstr>
      <vt:lpstr>Further Information: AvH Research Alumni Initiative</vt:lpstr>
      <vt:lpstr>Contact Information: Sponsorship opportunities</vt:lpstr>
    </vt:vector>
  </TitlesOfParts>
  <Company>Alexander von Humboldt-Stiftung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win-win-situations for the German research landscape and for research alumni  Current initiatives of the Alexander von Humboldt Foundation</dc:title>
  <dc:creator>Schaffartzik, Martin</dc:creator>
  <cp:lastModifiedBy>Sturmhoefel, Kathrin</cp:lastModifiedBy>
  <cp:revision>377</cp:revision>
  <cp:lastPrinted>2017-05-23T13:38:27Z</cp:lastPrinted>
  <dcterms:created xsi:type="dcterms:W3CDTF">2014-03-06T08:18:02Z</dcterms:created>
  <dcterms:modified xsi:type="dcterms:W3CDTF">2017-09-04T07:27:21Z</dcterms:modified>
</cp:coreProperties>
</file>