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34"/>
  </p:notesMasterIdLst>
  <p:sldIdLst>
    <p:sldId id="988" r:id="rId3"/>
    <p:sldId id="1007" r:id="rId4"/>
    <p:sldId id="1013" r:id="rId5"/>
    <p:sldId id="1028" r:id="rId6"/>
    <p:sldId id="1009" r:id="rId7"/>
    <p:sldId id="1015" r:id="rId8"/>
    <p:sldId id="1000" r:id="rId9"/>
    <p:sldId id="1052" r:id="rId10"/>
    <p:sldId id="1036" r:id="rId11"/>
    <p:sldId id="1001" r:id="rId12"/>
    <p:sldId id="1040" r:id="rId13"/>
    <p:sldId id="1041" r:id="rId14"/>
    <p:sldId id="1085" r:id="rId15"/>
    <p:sldId id="1019" r:id="rId16"/>
    <p:sldId id="1058" r:id="rId17"/>
    <p:sldId id="1060" r:id="rId18"/>
    <p:sldId id="1062" r:id="rId19"/>
    <p:sldId id="1002" r:id="rId20"/>
    <p:sldId id="1081" r:id="rId21"/>
    <p:sldId id="1089" r:id="rId22"/>
    <p:sldId id="1022" r:id="rId23"/>
    <p:sldId id="1023" r:id="rId24"/>
    <p:sldId id="1065" r:id="rId25"/>
    <p:sldId id="1066" r:id="rId26"/>
    <p:sldId id="1074" r:id="rId27"/>
    <p:sldId id="1064" r:id="rId28"/>
    <p:sldId id="1012" r:id="rId29"/>
    <p:sldId id="1072" r:id="rId30"/>
    <p:sldId id="1086" r:id="rId31"/>
    <p:sldId id="1087" r:id="rId32"/>
    <p:sldId id="1088" r:id="rId33"/>
  </p:sldIdLst>
  <p:sldSz cx="9144000" cy="6858000" type="screen4x3"/>
  <p:notesSz cx="7099300" cy="102346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020F"/>
    <a:srgbClr val="000066"/>
    <a:srgbClr val="1E235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80847" autoAdjust="0"/>
  </p:normalViewPr>
  <p:slideViewPr>
    <p:cSldViewPr>
      <p:cViewPr varScale="1">
        <p:scale>
          <a:sx n="62" d="100"/>
          <a:sy n="62" d="100"/>
        </p:scale>
        <p:origin x="-141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0918E6F7-5936-4278-96F7-BF809CBA9CCD}" type="datetimeFigureOut">
              <a:rPr lang="de-DE" smtClean="0"/>
              <a:pPr/>
              <a:t>14.12.2010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0FB4C1B-89BF-4495-9750-401D5DD6FB34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4C1B-89BF-4495-9750-401D5DD6FB34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4C1B-89BF-4495-9750-401D5DD6FB34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4C1B-89BF-4495-9750-401D5DD6FB34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4C1B-89BF-4495-9750-401D5DD6FB34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4C1B-89BF-4495-9750-401D5DD6FB34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4C1B-89BF-4495-9750-401D5DD6FB34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4C1B-89BF-4495-9750-401D5DD6FB34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4C1B-89BF-4495-9750-401D5DD6FB34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4C1B-89BF-4495-9750-401D5DD6FB34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4C1B-89BF-4495-9750-401D5DD6FB34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4C1B-89BF-4495-9750-401D5DD6FB34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4C1B-89BF-4495-9750-401D5DD6FB34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4C1B-89BF-4495-9750-401D5DD6FB34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4C1B-89BF-4495-9750-401D5DD6FB34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4C1B-89BF-4495-9750-401D5DD6FB34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4C1B-89BF-4495-9750-401D5DD6FB34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4C1B-89BF-4495-9750-401D5DD6FB34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4C1B-89BF-4495-9750-401D5DD6FB34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4C1B-89BF-4495-9750-401D5DD6FB34}" type="slidenum">
              <a:rPr lang="de-DE" smtClean="0"/>
              <a:pPr/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4C1B-89BF-4495-9750-401D5DD6FB34}" type="slidenum">
              <a:rPr lang="de-DE" smtClean="0"/>
              <a:pPr/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4C1B-89BF-4495-9750-401D5DD6FB34}" type="slidenum">
              <a:rPr lang="de-DE" smtClean="0"/>
              <a:pPr/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4C1B-89BF-4495-9750-401D5DD6FB34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4C1B-89BF-4495-9750-401D5DD6FB34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4C1B-89BF-4495-9750-401D5DD6FB34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4C1B-89BF-4495-9750-401D5DD6FB34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4C1B-89BF-4495-9750-401D5DD6FB34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4C1B-89BF-4495-9750-401D5DD6FB34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de-DE" dirty="0" smtClean="0"/>
              <a:t>BS cage foot print:      519mm x 474mm</a:t>
            </a:r>
          </a:p>
          <a:p>
            <a:pPr lvl="0"/>
            <a:r>
              <a:rPr lang="de-DE" dirty="0" smtClean="0"/>
              <a:t>Main optics foot print: 150mm x 100mm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FB4C1B-89BF-4495-9750-401D5DD6FB34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Katrin Dahl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Suspension </a:t>
            </a:r>
            <a:r>
              <a:rPr lang="de-DE" dirty="0" err="1" smtClean="0"/>
              <a:t>Platform</a:t>
            </a:r>
            <a:r>
              <a:rPr lang="de-DE" dirty="0" smtClean="0"/>
              <a:t> Interferometer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Katrin Dahl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Suspension </a:t>
            </a:r>
            <a:r>
              <a:rPr lang="de-DE" dirty="0" err="1" smtClean="0"/>
              <a:t>Platform</a:t>
            </a:r>
            <a:r>
              <a:rPr lang="de-DE" dirty="0" smtClean="0"/>
              <a:t> Interferometer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Katrin Dahl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Suspension </a:t>
            </a:r>
            <a:r>
              <a:rPr lang="de-DE" dirty="0" err="1" smtClean="0"/>
              <a:t>Platform</a:t>
            </a:r>
            <a:r>
              <a:rPr lang="de-DE" dirty="0" smtClean="0"/>
              <a:t> Interferometer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Christian </a:t>
            </a:r>
            <a:r>
              <a:rPr lang="en-US" dirty="0" err="1" smtClean="0"/>
              <a:t>Gräf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dirty="0" smtClean="0"/>
              <a:t>Digital Control of the AEI 10 m PT IFO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00166" y="285728"/>
            <a:ext cx="7186634" cy="725470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Katrin Dahl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Suspension </a:t>
            </a:r>
            <a:r>
              <a:rPr lang="de-DE" dirty="0" err="1" smtClean="0"/>
              <a:t>Platform</a:t>
            </a:r>
            <a:r>
              <a:rPr lang="de-DE" dirty="0" smtClean="0"/>
              <a:t> Interferometer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Katrin Dahl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Suspension </a:t>
            </a:r>
            <a:r>
              <a:rPr lang="de-DE" dirty="0" err="1" smtClean="0"/>
              <a:t>Platform</a:t>
            </a:r>
            <a:r>
              <a:rPr lang="de-DE" dirty="0" smtClean="0"/>
              <a:t> Interferometer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Katrin Dahl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Suspension </a:t>
            </a:r>
            <a:r>
              <a:rPr lang="de-DE" dirty="0" err="1" smtClean="0"/>
              <a:t>Platform</a:t>
            </a:r>
            <a:r>
              <a:rPr lang="de-DE" dirty="0" smtClean="0"/>
              <a:t> Interferometer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Katrin Dahl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Suspension </a:t>
            </a:r>
            <a:r>
              <a:rPr lang="de-DE" dirty="0" err="1" smtClean="0"/>
              <a:t>Platform</a:t>
            </a:r>
            <a:r>
              <a:rPr lang="de-DE" dirty="0" smtClean="0"/>
              <a:t> Interferometer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Katrin Dahl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Suspension </a:t>
            </a:r>
            <a:r>
              <a:rPr lang="de-DE" dirty="0" err="1" smtClean="0"/>
              <a:t>Platform</a:t>
            </a:r>
            <a:r>
              <a:rPr lang="de-DE" dirty="0" smtClean="0"/>
              <a:t> Interferometer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Katrin Dahl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Suspension </a:t>
            </a:r>
            <a:r>
              <a:rPr lang="de-DE" dirty="0" err="1" smtClean="0"/>
              <a:t>Platform</a:t>
            </a:r>
            <a:r>
              <a:rPr lang="de-DE" dirty="0" smtClean="0"/>
              <a:t> Interferometer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Katrin Dahl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Suspension </a:t>
            </a:r>
            <a:r>
              <a:rPr lang="de-DE" dirty="0" err="1" smtClean="0"/>
              <a:t>Platform</a:t>
            </a:r>
            <a:r>
              <a:rPr lang="de-DE" dirty="0" smtClean="0"/>
              <a:t> Interferometer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5918" y="285728"/>
            <a:ext cx="7186634" cy="725470"/>
          </a:xfrm>
        </p:spPr>
        <p:txBody>
          <a:bodyPr/>
          <a:lstStyle>
            <a:lvl1pPr algn="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Katrin Dahl</a:t>
            </a:r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smtClean="0"/>
              <a:t>Suspension Platform Interferometer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Katrin Dahl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Suspension </a:t>
            </a:r>
            <a:r>
              <a:rPr lang="de-DE" dirty="0" err="1" smtClean="0"/>
              <a:t>Platform</a:t>
            </a:r>
            <a:r>
              <a:rPr lang="de-DE" dirty="0" smtClean="0"/>
              <a:t> Interferometer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Katrin Dahl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Suspension </a:t>
            </a:r>
            <a:r>
              <a:rPr lang="de-DE" dirty="0" err="1" smtClean="0"/>
              <a:t>Platform</a:t>
            </a:r>
            <a:r>
              <a:rPr lang="de-DE" dirty="0" smtClean="0"/>
              <a:t> Interferometer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Katrin Dahl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Suspension </a:t>
            </a:r>
            <a:r>
              <a:rPr lang="de-DE" dirty="0" err="1" smtClean="0"/>
              <a:t>Platform</a:t>
            </a:r>
            <a:r>
              <a:rPr lang="de-DE" smtClean="0"/>
              <a:t> Interferometer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Katrin Dahl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Suspension </a:t>
            </a:r>
            <a:r>
              <a:rPr lang="de-DE" dirty="0" err="1" smtClean="0"/>
              <a:t>Platform</a:t>
            </a:r>
            <a:r>
              <a:rPr lang="de-DE" dirty="0" smtClean="0"/>
              <a:t> Interferometer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Katrin Dahl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Suspension </a:t>
            </a:r>
            <a:r>
              <a:rPr lang="de-DE" dirty="0" err="1" smtClean="0"/>
              <a:t>Platform</a:t>
            </a:r>
            <a:r>
              <a:rPr lang="de-DE" dirty="0" smtClean="0"/>
              <a:t> Interferometer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Katrin Dahl</a:t>
            </a: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Suspension </a:t>
            </a:r>
            <a:r>
              <a:rPr lang="de-DE" dirty="0" err="1" smtClean="0"/>
              <a:t>Platform</a:t>
            </a:r>
            <a:r>
              <a:rPr lang="de-DE" dirty="0" smtClean="0"/>
              <a:t> Interferometer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Katrin Dahl</a:t>
            </a: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Suspension </a:t>
            </a:r>
            <a:r>
              <a:rPr lang="de-DE" dirty="0" err="1" smtClean="0"/>
              <a:t>Platform</a:t>
            </a:r>
            <a:r>
              <a:rPr lang="de-DE" dirty="0" smtClean="0"/>
              <a:t> Interferometer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Katrin Dahl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Suspension </a:t>
            </a:r>
            <a:r>
              <a:rPr lang="de-DE" dirty="0" err="1" smtClean="0"/>
              <a:t>Platform</a:t>
            </a:r>
            <a:r>
              <a:rPr lang="de-DE" dirty="0" smtClean="0"/>
              <a:t> Interferometer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Katrin Dahl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Suspension </a:t>
            </a:r>
            <a:r>
              <a:rPr lang="de-DE" dirty="0" err="1" smtClean="0"/>
              <a:t>Platform</a:t>
            </a:r>
            <a:r>
              <a:rPr lang="de-DE" dirty="0" smtClean="0"/>
              <a:t> Interferometer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Katrin Dahl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Suspension </a:t>
            </a:r>
            <a:r>
              <a:rPr lang="de-DE" dirty="0" err="1" smtClean="0"/>
              <a:t>Platform</a:t>
            </a:r>
            <a:r>
              <a:rPr lang="de-DE" dirty="0" smtClean="0"/>
              <a:t> Interferometer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814522" y="274638"/>
            <a:ext cx="71866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494507"/>
            <a:ext cx="2133600" cy="363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Katrin Dahl</a:t>
            </a:r>
            <a:endParaRPr lang="de-DE" dirty="0"/>
          </a:p>
        </p:txBody>
      </p:sp>
      <p:pic>
        <p:nvPicPr>
          <p:cNvPr id="11" name="Picture 16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7303" y="214290"/>
            <a:ext cx="1312863" cy="145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12" name="Gerade Verbindung 11"/>
          <p:cNvCxnSpPr/>
          <p:nvPr userDrawn="1"/>
        </p:nvCxnSpPr>
        <p:spPr>
          <a:xfrm>
            <a:off x="0" y="6570684"/>
            <a:ext cx="9144000" cy="1588"/>
          </a:xfrm>
          <a:prstGeom prst="line">
            <a:avLst/>
          </a:prstGeom>
          <a:ln w="25400" cap="rnd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19474" y="649289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de-DE" dirty="0" smtClean="0"/>
              <a:t>Suspension </a:t>
            </a:r>
            <a:r>
              <a:rPr lang="de-DE" dirty="0" err="1" smtClean="0"/>
              <a:t>Platform</a:t>
            </a:r>
            <a:r>
              <a:rPr lang="de-DE" dirty="0" smtClean="0"/>
              <a:t> Interferometer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858016" y="6572272"/>
            <a:ext cx="2133600" cy="293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647CF9B-6304-4AB2-AA42-A5D925D0B094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664032" y="1141396"/>
            <a:ext cx="6480000" cy="1588"/>
          </a:xfrm>
          <a:prstGeom prst="line">
            <a:avLst/>
          </a:prstGeom>
          <a:ln w="25400" cap="rnd">
            <a:solidFill>
              <a:srgbClr val="8C020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 userDrawn="1"/>
        </p:nvCxnSpPr>
        <p:spPr>
          <a:xfrm>
            <a:off x="1928794" y="998520"/>
            <a:ext cx="7200000" cy="1588"/>
          </a:xfrm>
          <a:prstGeom prst="line">
            <a:avLst/>
          </a:prstGeom>
          <a:ln w="25400" cap="rnd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928662" y="2500306"/>
            <a:ext cx="71866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4214818"/>
            <a:ext cx="8229600" cy="1911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7958"/>
            <a:ext cx="2133600" cy="363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 smtClean="0"/>
              <a:t>Katrin Dahl</a:t>
            </a:r>
            <a:endParaRPr lang="de-DE" dirty="0"/>
          </a:p>
        </p:txBody>
      </p:sp>
      <p:cxnSp>
        <p:nvCxnSpPr>
          <p:cNvPr id="12" name="Gerade Verbindung 11"/>
          <p:cNvCxnSpPr/>
          <p:nvPr userDrawn="1"/>
        </p:nvCxnSpPr>
        <p:spPr>
          <a:xfrm>
            <a:off x="0" y="6572272"/>
            <a:ext cx="9144000" cy="1588"/>
          </a:xfrm>
          <a:prstGeom prst="line">
            <a:avLst/>
          </a:prstGeom>
          <a:ln w="25400" cap="rnd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de-DE" smtClean="0"/>
              <a:t>Suspension Platform Interferometer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56433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2647CF9B-6304-4AB2-AA42-A5D925D0B094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>
              <a:lumMod val="9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32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Temp\subSQLarmMod.avi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7.jpe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panokorr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2279"/>
            <a:ext cx="9144000" cy="253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feld 23"/>
          <p:cNvSpPr txBox="1"/>
          <p:nvPr/>
        </p:nvSpPr>
        <p:spPr>
          <a:xfrm>
            <a:off x="6072198" y="6572272"/>
            <a:ext cx="30003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 err="1" smtClean="0">
                <a:solidFill>
                  <a:schemeClr val="bg1"/>
                </a:solidFill>
              </a:rPr>
              <a:t>Dezember</a:t>
            </a:r>
            <a:r>
              <a:rPr lang="en-GB" sz="1000" dirty="0" smtClean="0">
                <a:solidFill>
                  <a:schemeClr val="bg1"/>
                </a:solidFill>
              </a:rPr>
              <a:t> 2010 – GEO Simulation and ISC meeting</a:t>
            </a:r>
            <a:endParaRPr lang="en-GB" sz="1000" dirty="0">
              <a:solidFill>
                <a:schemeClr val="bg1"/>
              </a:solidFill>
            </a:endParaRPr>
          </a:p>
        </p:txBody>
      </p:sp>
      <p:pic>
        <p:nvPicPr>
          <p:cNvPr id="22" name="Picture 60" descr="luh_logo_rgb_long [Converted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142838"/>
            <a:ext cx="2618636" cy="754416"/>
          </a:xfrm>
          <a:prstGeom prst="rect">
            <a:avLst/>
          </a:prstGeom>
          <a:noFill/>
        </p:spPr>
      </p:pic>
      <p:sp>
        <p:nvSpPr>
          <p:cNvPr id="23" name="Text Box 1"/>
          <p:cNvSpPr txBox="1">
            <a:spLocks noChangeArrowheads="1"/>
          </p:cNvSpPr>
          <p:nvPr/>
        </p:nvSpPr>
        <p:spPr bwMode="auto">
          <a:xfrm>
            <a:off x="4429124" y="6143644"/>
            <a:ext cx="4714876" cy="428628"/>
          </a:xfrm>
          <a:prstGeom prst="rect">
            <a:avLst/>
          </a:prstGeom>
          <a:gradFill flip="none" rotWithShape="1">
            <a:gsLst>
              <a:gs pos="59000">
                <a:srgbClr val="000066"/>
              </a:gs>
              <a:gs pos="16000">
                <a:srgbClr val="1E2354">
                  <a:alpha val="43000"/>
                </a:srgbClr>
              </a:gs>
              <a:gs pos="16000">
                <a:srgbClr val="1E2354">
                  <a:alpha val="43000"/>
                </a:srgb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0"/>
            <a:tileRect/>
          </a:gra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Clr>
                <a:srgbClr val="3333CC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000" dirty="0" smtClean="0">
                <a:solidFill>
                  <a:schemeClr val="bg2">
                    <a:lumMod val="90000"/>
                  </a:schemeClr>
                </a:solidFill>
                <a:latin typeface="+mj-lt"/>
              </a:rPr>
              <a:t>Christian </a:t>
            </a:r>
            <a:r>
              <a:rPr lang="en-GB" sz="2000" dirty="0" err="1" smtClean="0">
                <a:solidFill>
                  <a:schemeClr val="bg2">
                    <a:lumMod val="90000"/>
                  </a:schemeClr>
                </a:solidFill>
                <a:latin typeface="+mj-lt"/>
              </a:rPr>
              <a:t>Gräf</a:t>
            </a:r>
            <a:r>
              <a:rPr lang="en-GB" sz="2000" dirty="0" smtClean="0">
                <a:solidFill>
                  <a:schemeClr val="bg2">
                    <a:lumMod val="90000"/>
                  </a:schemeClr>
                </a:solidFill>
                <a:latin typeface="+mj-lt"/>
              </a:rPr>
              <a:t>, AEI 10 m Prototype Team</a:t>
            </a:r>
            <a:endParaRPr lang="en-GB" sz="1600" dirty="0" smtClean="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sp>
        <p:nvSpPr>
          <p:cNvPr id="9" name="Text Box 1"/>
          <p:cNvSpPr txBox="1">
            <a:spLocks noChangeArrowheads="1"/>
          </p:cNvSpPr>
          <p:nvPr/>
        </p:nvSpPr>
        <p:spPr bwMode="auto">
          <a:xfrm>
            <a:off x="-32" y="1285860"/>
            <a:ext cx="9144032" cy="2000264"/>
          </a:xfrm>
          <a:prstGeom prst="rect">
            <a:avLst/>
          </a:prstGeom>
          <a:gradFill flip="none" rotWithShape="1">
            <a:gsLst>
              <a:gs pos="59000">
                <a:srgbClr val="000066">
                  <a:alpha val="85000"/>
                </a:srgbClr>
              </a:gs>
              <a:gs pos="100000">
                <a:schemeClr val="accent1">
                  <a:tint val="44500"/>
                  <a:satMod val="160000"/>
                  <a:alpha val="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defTabSz="449263">
              <a:buClr>
                <a:srgbClr val="3333CC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4400" dirty="0" smtClean="0">
                <a:solidFill>
                  <a:schemeClr val="bg1"/>
                </a:solidFill>
                <a:latin typeface="+mj-lt"/>
              </a:rPr>
              <a:t>Length Sensing and Control</a:t>
            </a:r>
          </a:p>
          <a:p>
            <a:pPr defTabSz="449263">
              <a:buClr>
                <a:srgbClr val="3333CC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dirty="0" smtClean="0">
                <a:solidFill>
                  <a:schemeClr val="bg1"/>
                </a:solidFill>
                <a:latin typeface="+mj-lt"/>
              </a:rPr>
              <a:t>of the AEI 10m sub-SQL Interferometer</a:t>
            </a:r>
          </a:p>
          <a:p>
            <a:pPr defTabSz="449263">
              <a:buClr>
                <a:srgbClr val="3333CC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GB" sz="1600" dirty="0" smtClean="0">
              <a:solidFill>
                <a:schemeClr val="bg2">
                  <a:lumMod val="90000"/>
                </a:schemeClr>
              </a:solidFill>
              <a:latin typeface="+mj-lt"/>
            </a:endParaRPr>
          </a:p>
        </p:txBody>
      </p:sp>
      <p:pic>
        <p:nvPicPr>
          <p:cNvPr id="19" name="Picture 16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06560" y="214290"/>
            <a:ext cx="1293606" cy="143734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0" name="Text Box 1"/>
          <p:cNvSpPr txBox="1">
            <a:spLocks noChangeArrowheads="1"/>
          </p:cNvSpPr>
          <p:nvPr/>
        </p:nvSpPr>
        <p:spPr bwMode="auto">
          <a:xfrm>
            <a:off x="1187624" y="0"/>
            <a:ext cx="1906564" cy="4286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Clr>
                <a:srgbClr val="3333CC"/>
              </a:buClr>
              <a:buSzPct val="100000"/>
              <a:buFont typeface="Tahoma" pitchFamily="34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1600" b="1" dirty="0" smtClean="0">
                <a:solidFill>
                  <a:schemeClr val="bg2">
                    <a:lumMod val="90000"/>
                  </a:schemeClr>
                </a:solidFill>
                <a:latin typeface="+mj-lt"/>
              </a:rPr>
              <a:t>AEI 10m Prototype</a:t>
            </a:r>
          </a:p>
        </p:txBody>
      </p:sp>
      <p:pic>
        <p:nvPicPr>
          <p:cNvPr id="7" name="Picture 3" descr="C:\Users\kadahl\AppData\Local\Temp\notesE61C0F\AEI Prototype_a poster_transparent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3197" y="196776"/>
            <a:ext cx="2234667" cy="1216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 t="5717" b="6352"/>
          <a:stretch>
            <a:fillRect/>
          </a:stretch>
        </p:blipFill>
        <p:spPr bwMode="auto">
          <a:xfrm>
            <a:off x="4776984" y="1291421"/>
            <a:ext cx="4115496" cy="24003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subSQL IFO lengths: Central MI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4337664" cy="496855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de-DE" b="1" u="sng" dirty="0" smtClean="0"/>
              <a:t>Central Michelson arms:</a:t>
            </a:r>
          </a:p>
          <a:p>
            <a:r>
              <a:rPr lang="de-DE" dirty="0" smtClean="0"/>
              <a:t>Avg length: 333mm -- 823mm</a:t>
            </a:r>
          </a:p>
          <a:p>
            <a:r>
              <a:rPr lang="de-DE" dirty="0" smtClean="0"/>
              <a:t>Primary impact on LSC:</a:t>
            </a:r>
          </a:p>
          <a:p>
            <a:pPr lvl="1"/>
            <a:r>
              <a:rPr lang="de-DE" dirty="0" smtClean="0"/>
              <a:t>Separation of PickOff beams for length signal extraction</a:t>
            </a:r>
          </a:p>
          <a:p>
            <a:pPr lvl="1"/>
            <a:r>
              <a:rPr lang="de-DE" dirty="0" smtClean="0"/>
              <a:t>The longer beam propagation, the better!</a:t>
            </a:r>
          </a:p>
          <a:p>
            <a:pPr lvl="1">
              <a:buNone/>
            </a:pPr>
            <a:endParaRPr lang="de-DE" dirty="0" smtClean="0"/>
          </a:p>
          <a:p>
            <a:pPr>
              <a:buNone/>
            </a:pPr>
            <a:r>
              <a:rPr lang="de-DE" b="1" u="sng" dirty="0" smtClean="0"/>
              <a:t>Central MI (Schnupp-) asymmetry:</a:t>
            </a:r>
          </a:p>
          <a:p>
            <a:r>
              <a:rPr lang="de-DE" dirty="0" smtClean="0"/>
              <a:t>PM side band transmission to the dark port, e.g. for KC control</a:t>
            </a:r>
          </a:p>
          <a:p>
            <a:r>
              <a:rPr lang="de-DE" dirty="0" smtClean="0"/>
              <a:t>Schnupp asymmetry at the expense of max. central  MI avg. arm length</a:t>
            </a:r>
          </a:p>
          <a:p>
            <a:r>
              <a:rPr lang="de-DE" dirty="0" smtClean="0"/>
              <a:t>Supposedly DC/Homodyne readout for DARM, i.e. T=-10dB@75MHz seem sufficient</a:t>
            </a:r>
          </a:p>
          <a:p>
            <a:endParaRPr lang="de-DE" dirty="0" smtClean="0"/>
          </a:p>
        </p:txBody>
      </p:sp>
      <p:pic>
        <p:nvPicPr>
          <p:cNvPr id="408578" name="Picture 2"/>
          <p:cNvPicPr>
            <a:picLocks noChangeAspect="1" noChangeArrowheads="1"/>
          </p:cNvPicPr>
          <p:nvPr/>
        </p:nvPicPr>
        <p:blipFill>
          <a:blip r:embed="rId4" cstate="print"/>
          <a:srcRect r="2903"/>
          <a:stretch>
            <a:fillRect/>
          </a:stretch>
        </p:blipFill>
        <p:spPr bwMode="auto">
          <a:xfrm>
            <a:off x="4644008" y="3943980"/>
            <a:ext cx="4427984" cy="2549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val 13"/>
          <p:cNvSpPr/>
          <p:nvPr/>
        </p:nvSpPr>
        <p:spPr>
          <a:xfrm>
            <a:off x="6618704" y="2318400"/>
            <a:ext cx="936104" cy="792088"/>
          </a:xfrm>
          <a:prstGeom prst="ellipse">
            <a:avLst/>
          </a:prstGeom>
          <a:noFill/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subSQL IFO lengths: Arm Cavities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4104456" cy="496855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de-DE" b="1" u="sng" dirty="0" smtClean="0"/>
              <a:t>Arm cavity length:</a:t>
            </a:r>
          </a:p>
          <a:p>
            <a:r>
              <a:rPr lang="de-DE" dirty="0" smtClean="0"/>
              <a:t>Min. length: 10.023m</a:t>
            </a:r>
          </a:p>
          <a:p>
            <a:r>
              <a:rPr lang="de-DE" dirty="0" smtClean="0"/>
              <a:t>Max. Length constrained by </a:t>
            </a:r>
          </a:p>
          <a:p>
            <a:pPr lvl="1"/>
            <a:r>
              <a:rPr lang="de-DE" dirty="0" smtClean="0"/>
              <a:t>central MI /MI asymmetry</a:t>
            </a:r>
          </a:p>
          <a:p>
            <a:pPr lvl="1"/>
            <a:r>
              <a:rPr lang="de-DE" dirty="0" smtClean="0"/>
              <a:t>KC length</a:t>
            </a:r>
          </a:p>
          <a:p>
            <a:r>
              <a:rPr lang="de-DE" dirty="0" smtClean="0"/>
              <a:t>Fulfill spot size criterion -&gt; cavity  operated near instability, g</a:t>
            </a:r>
            <a:r>
              <a:rPr lang="de-DE" dirty="0" smtClean="0">
                <a:solidFill>
                  <a:schemeClr val="bg1"/>
                </a:solidFill>
              </a:rPr>
              <a:t> = -0.999x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RoC margin to instability</a:t>
            </a:r>
          </a:p>
          <a:p>
            <a:pPr lvl="1"/>
            <a:r>
              <a:rPr lang="de-DE" dirty="0" smtClean="0"/>
              <a:t>Symmetric cavity assumed</a:t>
            </a:r>
          </a:p>
          <a:p>
            <a:pPr lvl="1"/>
            <a:r>
              <a:rPr lang="de-DE" dirty="0" smtClean="0"/>
              <a:t>Tolerable RoC error ~1mm</a:t>
            </a:r>
          </a:p>
          <a:p>
            <a:pPr lvl="1"/>
            <a:r>
              <a:rPr lang="de-DE" dirty="0" smtClean="0"/>
              <a:t>Longer cavity, more margin</a:t>
            </a:r>
          </a:p>
          <a:p>
            <a:pPr lvl="1"/>
            <a:r>
              <a:rPr lang="de-DE" dirty="0" smtClean="0"/>
              <a:t>10m -&gt; 10.5m: 16% increase </a:t>
            </a:r>
          </a:p>
          <a:p>
            <a:pPr>
              <a:buNone/>
            </a:pPr>
            <a:endParaRPr lang="de-DE" dirty="0" smtClean="0"/>
          </a:p>
          <a:p>
            <a:endParaRPr lang="de-DE" dirty="0" smtClean="0"/>
          </a:p>
        </p:txBody>
      </p:sp>
      <p:pic>
        <p:nvPicPr>
          <p:cNvPr id="406530" name="Picture 2"/>
          <p:cNvPicPr>
            <a:picLocks noChangeAspect="1" noChangeArrowheads="1"/>
          </p:cNvPicPr>
          <p:nvPr/>
        </p:nvPicPr>
        <p:blipFill>
          <a:blip r:embed="rId3" cstate="print"/>
          <a:srcRect t="1319" r="3750" b="2638"/>
          <a:stretch>
            <a:fillRect/>
          </a:stretch>
        </p:blipFill>
        <p:spPr bwMode="auto">
          <a:xfrm>
            <a:off x="4780329" y="3933057"/>
            <a:ext cx="411215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 t="5717" b="6352"/>
          <a:stretch>
            <a:fillRect/>
          </a:stretch>
        </p:blipFill>
        <p:spPr bwMode="auto">
          <a:xfrm>
            <a:off x="4776984" y="1291421"/>
            <a:ext cx="4115496" cy="24003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/>
          <p:cNvSpPr/>
          <p:nvPr/>
        </p:nvSpPr>
        <p:spPr>
          <a:xfrm>
            <a:off x="6736432" y="1598320"/>
            <a:ext cx="545584" cy="1008112"/>
          </a:xfrm>
          <a:prstGeom prst="ellipse">
            <a:avLst/>
          </a:prstGeom>
          <a:noFill/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5400000">
            <a:off x="7437080" y="2303160"/>
            <a:ext cx="576064" cy="1008112"/>
          </a:xfrm>
          <a:prstGeom prst="ellipse">
            <a:avLst/>
          </a:prstGeom>
          <a:noFill/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85728"/>
            <a:ext cx="7568904" cy="72547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subSQL IFO lengths: Khalili Cavities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1556792"/>
            <a:ext cx="4104456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 mirror cavity length: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3200" dirty="0" smtClean="0">
                <a:solidFill>
                  <a:schemeClr val="bg1">
                    <a:lumMod val="95000"/>
                  </a:schemeClr>
                </a:solidFill>
              </a:rPr>
              <a:t>Impact on KC control sideband frequencies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3200" dirty="0" smtClean="0">
                <a:solidFill>
                  <a:schemeClr val="bg1">
                    <a:lumMod val="95000"/>
                  </a:schemeClr>
                </a:solidFill>
              </a:rPr>
              <a:t>Min. length of ~75cm to keep PM frequency below ~100MHz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3200" dirty="0" smtClean="0">
                <a:solidFill>
                  <a:schemeClr val="bg1">
                    <a:lumMod val="95000"/>
                  </a:schemeClr>
                </a:solidFill>
              </a:rPr>
              <a:t>Aim for KC length of ~ 100cm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de-DE" sz="3200" b="1" u="sng" dirty="0" smtClean="0">
                <a:solidFill>
                  <a:schemeClr val="bg1">
                    <a:lumMod val="95000"/>
                  </a:schemeClr>
                </a:solidFill>
              </a:rPr>
              <a:t>Space reserved behind end mirrors: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3200" dirty="0" smtClean="0">
                <a:solidFill>
                  <a:schemeClr val="bg1">
                    <a:lumMod val="95000"/>
                  </a:schemeClr>
                </a:solidFill>
              </a:rPr>
              <a:t>For monitor PDs/heterodyne control signal extraction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3200" dirty="0" smtClean="0">
                <a:solidFill>
                  <a:schemeClr val="bg1">
                    <a:lumMod val="95000"/>
                  </a:schemeClr>
                </a:solidFill>
              </a:rPr>
              <a:t>Aux. Laser-based control schemes: frontal PM supportive/stand-alone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3200" dirty="0" smtClean="0">
                <a:solidFill>
                  <a:schemeClr val="bg1">
                    <a:lumMod val="95000"/>
                  </a:schemeClr>
                </a:solidFill>
              </a:rPr>
              <a:t>Estimated length of ~30cm should be sufficient (c.f. aLIGO TransMon Tables ~85cm x 70cm)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t="5717" b="6352"/>
          <a:stretch>
            <a:fillRect/>
          </a:stretch>
        </p:blipFill>
        <p:spPr bwMode="auto">
          <a:xfrm>
            <a:off x="4776984" y="1291421"/>
            <a:ext cx="4115496" cy="24003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/>
          <p:cNvSpPr/>
          <p:nvPr/>
        </p:nvSpPr>
        <p:spPr>
          <a:xfrm>
            <a:off x="6762720" y="1284000"/>
            <a:ext cx="504056" cy="720080"/>
          </a:xfrm>
          <a:prstGeom prst="ellipse">
            <a:avLst/>
          </a:prstGeom>
          <a:noFill/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5400000">
            <a:off x="7992380" y="2456892"/>
            <a:ext cx="504056" cy="720080"/>
          </a:xfrm>
          <a:prstGeom prst="ellipse">
            <a:avLst/>
          </a:prstGeom>
          <a:noFill/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://www.mbsoft-nrw.com/Hintergrund/Zollsto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77072"/>
            <a:ext cx="3041915" cy="2281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285728"/>
            <a:ext cx="7568904" cy="72547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subSQL IFO lengths: Khalili Cavities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7504" y="1556792"/>
            <a:ext cx="4104456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32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End mirror cavity length: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3200" dirty="0" smtClean="0">
                <a:solidFill>
                  <a:schemeClr val="bg1">
                    <a:lumMod val="95000"/>
                  </a:schemeClr>
                </a:solidFill>
              </a:rPr>
              <a:t>Impact on KC control sideband frequencies</a:t>
            </a: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3200" dirty="0" smtClean="0">
                <a:solidFill>
                  <a:schemeClr val="bg1">
                    <a:lumMod val="95000"/>
                  </a:schemeClr>
                </a:solidFill>
              </a:rPr>
              <a:t>Min. length of ~75cm to keep PM frequency below ~100MHz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3200" dirty="0" smtClean="0">
                <a:solidFill>
                  <a:schemeClr val="bg1">
                    <a:lumMod val="95000"/>
                  </a:schemeClr>
                </a:solidFill>
              </a:rPr>
              <a:t>Aim for KC length of ~ 100cm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de-DE" sz="3200" b="1" u="sng" dirty="0" smtClean="0">
                <a:solidFill>
                  <a:schemeClr val="bg1">
                    <a:lumMod val="95000"/>
                  </a:schemeClr>
                </a:solidFill>
              </a:rPr>
              <a:t>Space reserved behind end mirrors: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3200" dirty="0" smtClean="0">
                <a:solidFill>
                  <a:schemeClr val="bg1">
                    <a:lumMod val="95000"/>
                  </a:schemeClr>
                </a:solidFill>
              </a:rPr>
              <a:t>For monitor PDs/heterodyne control signal extraction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3200" dirty="0" smtClean="0">
                <a:solidFill>
                  <a:schemeClr val="bg1">
                    <a:lumMod val="95000"/>
                  </a:schemeClr>
                </a:solidFill>
              </a:rPr>
              <a:t>Aux. Laser-based control schemes: frontal PM supportive/stand-alone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3200" dirty="0" smtClean="0">
                <a:solidFill>
                  <a:schemeClr val="bg1">
                    <a:lumMod val="95000"/>
                  </a:schemeClr>
                </a:solidFill>
              </a:rPr>
              <a:t>Estimated length of ~30cm should be sufficient (c.f. aLIGO TransMon Tables ~85cm x 70cm)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de-DE" sz="32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print"/>
          <a:srcRect t="5717" b="6352"/>
          <a:stretch>
            <a:fillRect/>
          </a:stretch>
        </p:blipFill>
        <p:spPr bwMode="auto">
          <a:xfrm>
            <a:off x="4776984" y="1291421"/>
            <a:ext cx="4115496" cy="240036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val 8"/>
          <p:cNvSpPr/>
          <p:nvPr/>
        </p:nvSpPr>
        <p:spPr>
          <a:xfrm>
            <a:off x="6762720" y="1284000"/>
            <a:ext cx="504056" cy="720080"/>
          </a:xfrm>
          <a:prstGeom prst="ellipse">
            <a:avLst/>
          </a:prstGeom>
          <a:noFill/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5400000">
            <a:off x="7992380" y="2456892"/>
            <a:ext cx="504056" cy="720080"/>
          </a:xfrm>
          <a:prstGeom prst="ellipse">
            <a:avLst/>
          </a:prstGeom>
          <a:noFill/>
          <a:ln w="762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://www.mbsoft-nrw.com/Hintergrund/Zollsto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077072"/>
            <a:ext cx="3041915" cy="2281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Rectangle 11"/>
          <p:cNvSpPr/>
          <p:nvPr/>
        </p:nvSpPr>
        <p:spPr>
          <a:xfrm rot="19800000">
            <a:off x="1035092" y="3050612"/>
            <a:ext cx="7128792" cy="1080120"/>
          </a:xfrm>
          <a:prstGeom prst="rect">
            <a:avLst/>
          </a:prstGeom>
          <a:solidFill>
            <a:schemeClr val="accent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Box 12"/>
          <p:cNvSpPr txBox="1"/>
          <p:nvPr/>
        </p:nvSpPr>
        <p:spPr>
          <a:xfrm rot="19800000">
            <a:off x="1314464" y="3192787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</a:rPr>
              <a:t>Subject to ongoing discussions!</a:t>
            </a:r>
            <a:endParaRPr lang="de-DE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Control strategy candidates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14</a:t>
            </a:fld>
            <a:endParaRPr lang="de-DE" dirty="0"/>
          </a:p>
        </p:txBody>
      </p:sp>
      <p:grpSp>
        <p:nvGrpSpPr>
          <p:cNvPr id="11" name="Group 10"/>
          <p:cNvGrpSpPr/>
          <p:nvPr/>
        </p:nvGrpSpPr>
        <p:grpSpPr>
          <a:xfrm>
            <a:off x="5220072" y="1268760"/>
            <a:ext cx="3528392" cy="2376264"/>
            <a:chOff x="5796136" y="1268760"/>
            <a:chExt cx="3096344" cy="2192473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r="6320"/>
            <a:stretch>
              <a:fillRect/>
            </a:stretch>
          </p:blipFill>
          <p:spPr bwMode="auto">
            <a:xfrm>
              <a:off x="5796136" y="1268760"/>
              <a:ext cx="3096344" cy="21924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5828410" y="1363709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PM-PM</a:t>
              </a:r>
              <a:endParaRPr lang="de-DE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80112" y="4077073"/>
            <a:ext cx="3456384" cy="2376264"/>
            <a:chOff x="5868144" y="4311849"/>
            <a:chExt cx="3024336" cy="214148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r="6320"/>
            <a:stretch>
              <a:fillRect/>
            </a:stretch>
          </p:blipFill>
          <p:spPr bwMode="auto">
            <a:xfrm>
              <a:off x="5868144" y="4311849"/>
              <a:ext cx="3024336" cy="21414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5868144" y="4427820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PM-AM</a:t>
              </a:r>
              <a:endParaRPr lang="de-DE" b="1" dirty="0"/>
            </a:p>
          </p:txBody>
        </p:sp>
      </p:grpSp>
      <p:sp>
        <p:nvSpPr>
          <p:cNvPr id="9" name="Rectangle 879"/>
          <p:cNvSpPr txBox="1">
            <a:spLocks noChangeArrowheads="1"/>
          </p:cNvSpPr>
          <p:nvPr/>
        </p:nvSpPr>
        <p:spPr>
          <a:xfrm>
            <a:off x="323528" y="1451536"/>
            <a:ext cx="4752528" cy="4857784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Frontal PM</a:t>
            </a:r>
            <a:r>
              <a:rPr kumimoji="0" lang="de-DE" sz="2000" b="1" i="0" u="sng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+ PDH-style heterodyne signal extraction</a:t>
            </a:r>
            <a:r>
              <a:rPr lang="de-DE" sz="2000" b="1" u="sng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  <a:r>
              <a:rPr kumimoji="0" lang="de-DE" sz="2000" b="1" i="0" u="sng" strike="noStrike" kern="1200" cap="none" spc="0" normalizeH="0" baseline="-2500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de-DE" sz="2000" b="1" i="0" u="sng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Applied in a multitude of experiments, high level of experience available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Comparably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low technical effort</a:t>
            </a:r>
            <a:endParaRPr lang="de-DE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Currently focussing on this approach as our preferred method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2000" b="0" i="0" u="none" strike="noStrike" kern="1200" cap="none" spc="0" normalizeH="0" baseline="-2500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de-DE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variant: Frontal AM-PM mix: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AU" sz="2000" dirty="0" smtClean="0">
                <a:solidFill>
                  <a:schemeClr val="bg1">
                    <a:lumMod val="95000"/>
                  </a:schemeClr>
                </a:solidFill>
              </a:rPr>
              <a:t>Potentially better decoupling of coupled-DOF length signals</a:t>
            </a:r>
            <a:endParaRPr kumimoji="0" lang="en-A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Succesfully</a:t>
            </a: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 implemented e.g. in Glasgow Prototype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 algn="ctr">
              <a:spcBef>
                <a:spcPct val="20000"/>
              </a:spcBef>
              <a:defRPr/>
            </a:pPr>
            <a:r>
              <a:rPr lang="en-AU" sz="2400" b="1" dirty="0" smtClean="0">
                <a:solidFill>
                  <a:schemeClr val="bg1">
                    <a:lumMod val="95000"/>
                  </a:schemeClr>
                </a:solidFill>
              </a:rPr>
              <a:t>... this is work in progress !</a:t>
            </a:r>
          </a:p>
          <a:p>
            <a:pPr marL="285750" indent="-285750">
              <a:spcBef>
                <a:spcPct val="20000"/>
              </a:spcBef>
              <a:defRPr/>
            </a:pPr>
            <a:endParaRPr lang="en-AU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Control strategy candidates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15</a:t>
            </a:fld>
            <a:endParaRPr lang="de-DE" dirty="0"/>
          </a:p>
        </p:txBody>
      </p:sp>
      <p:grpSp>
        <p:nvGrpSpPr>
          <p:cNvPr id="3" name="Group 10"/>
          <p:cNvGrpSpPr/>
          <p:nvPr/>
        </p:nvGrpSpPr>
        <p:grpSpPr>
          <a:xfrm>
            <a:off x="5220072" y="1268760"/>
            <a:ext cx="3528392" cy="2376264"/>
            <a:chOff x="5796136" y="1268760"/>
            <a:chExt cx="3096344" cy="2192473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r="6320"/>
            <a:stretch>
              <a:fillRect/>
            </a:stretch>
          </p:blipFill>
          <p:spPr bwMode="auto">
            <a:xfrm>
              <a:off x="5796136" y="1268760"/>
              <a:ext cx="3096344" cy="21924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5828410" y="1363709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PM-PM</a:t>
              </a:r>
              <a:endParaRPr lang="de-DE" b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80112" y="4077073"/>
            <a:ext cx="3456384" cy="2376264"/>
            <a:chOff x="5868144" y="4311849"/>
            <a:chExt cx="3024336" cy="2141487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r="6320"/>
            <a:stretch>
              <a:fillRect/>
            </a:stretch>
          </p:blipFill>
          <p:spPr bwMode="auto">
            <a:xfrm>
              <a:off x="5868144" y="4311849"/>
              <a:ext cx="3024336" cy="21414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5868144" y="4427820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PM-AM</a:t>
              </a:r>
              <a:endParaRPr lang="de-DE" b="1" dirty="0"/>
            </a:p>
          </p:txBody>
        </p:sp>
      </p:grpSp>
      <p:sp>
        <p:nvSpPr>
          <p:cNvPr id="12" name="Rectangle 879"/>
          <p:cNvSpPr txBox="1">
            <a:spLocks noChangeArrowheads="1"/>
          </p:cNvSpPr>
          <p:nvPr/>
        </p:nvSpPr>
        <p:spPr>
          <a:xfrm>
            <a:off x="323528" y="1451536"/>
            <a:ext cx="4752528" cy="5073808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“Straight forward“ approaches may turn out to be not suitable for controlling this topology in terms of robustness!</a:t>
            </a:r>
            <a:endParaRPr kumimoji="0" lang="de-DE" sz="2000" i="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000" b="1" u="sng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000" b="1" u="sng" dirty="0" smtClean="0">
                <a:solidFill>
                  <a:schemeClr val="bg1">
                    <a:lumMod val="95000"/>
                  </a:schemeClr>
                </a:solidFill>
              </a:rPr>
              <a:t>Alternatives</a:t>
            </a:r>
            <a:r>
              <a:rPr kumimoji="0" lang="de-DE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under consideration: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One option: Auxiliary Laser-based control schemes, e.g. injected from the rear sides of EEMs (“sub-carrier“)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Challenge: Mode overlap of science laser and aux. lasers, i.e. proper alignment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Restrict to acquisition phase, i.e. hand-over to frontal PM based control after lock acquisition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Known to work but a high level of additional complexity is introduced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de-DE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spcBef>
                <a:spcPct val="20000"/>
              </a:spcBef>
              <a:defRPr/>
            </a:pPr>
            <a:endParaRPr lang="en-AU" dirty="0" smtClean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Control strategy candidates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16</a:t>
            </a:fld>
            <a:endParaRPr lang="de-DE" dirty="0"/>
          </a:p>
        </p:txBody>
      </p:sp>
      <p:grpSp>
        <p:nvGrpSpPr>
          <p:cNvPr id="3" name="Group 10"/>
          <p:cNvGrpSpPr/>
          <p:nvPr/>
        </p:nvGrpSpPr>
        <p:grpSpPr>
          <a:xfrm>
            <a:off x="5220072" y="1268760"/>
            <a:ext cx="3528392" cy="2376264"/>
            <a:chOff x="5796136" y="1268760"/>
            <a:chExt cx="3096344" cy="2192473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r="6320"/>
            <a:stretch>
              <a:fillRect/>
            </a:stretch>
          </p:blipFill>
          <p:spPr bwMode="auto">
            <a:xfrm>
              <a:off x="5796136" y="1268760"/>
              <a:ext cx="3096344" cy="21924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5828410" y="1363709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PM-PM</a:t>
              </a:r>
              <a:endParaRPr lang="de-DE" b="1" dirty="0"/>
            </a:p>
          </p:txBody>
        </p:sp>
      </p:grpSp>
      <p:sp>
        <p:nvSpPr>
          <p:cNvPr id="12" name="Rectangle 879"/>
          <p:cNvSpPr txBox="1">
            <a:spLocks noChangeArrowheads="1"/>
          </p:cNvSpPr>
          <p:nvPr/>
        </p:nvSpPr>
        <p:spPr>
          <a:xfrm>
            <a:off x="323528" y="1451536"/>
            <a:ext cx="4752528" cy="5073808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“Straight forward“ approaches may turn out to be not suitable for controlling this topology in terms of robustness!</a:t>
            </a:r>
            <a:endParaRPr kumimoji="0" lang="de-DE" sz="2000" i="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000" b="1" u="sng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000" b="1" u="sng" dirty="0" smtClean="0">
                <a:solidFill>
                  <a:schemeClr val="bg1">
                    <a:lumMod val="95000"/>
                  </a:schemeClr>
                </a:solidFill>
              </a:rPr>
              <a:t>Aux. Lasers at 1064nm, offs. phase-locked: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PDH-based, continuous tuning of KCs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Succesfully demonstrated at bench-top scale in the past (e.g for VSRM)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BUT: KCs are – seen from the back – very strongly undercoupled, i.e. tiny phase changes around resonance, low-quality error signals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Beam leakage into the subSQL IFO, generation of SSBs, may cause trouble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de-DE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742950" lvl="1" indent="-285750">
              <a:spcBef>
                <a:spcPct val="20000"/>
              </a:spcBef>
              <a:defRPr/>
            </a:pPr>
            <a:endParaRPr lang="de-DE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spcBef>
                <a:spcPct val="20000"/>
              </a:spcBef>
              <a:defRPr/>
            </a:pPr>
            <a:endParaRPr lang="en-AU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580112" y="4087396"/>
            <a:ext cx="3528392" cy="2365940"/>
            <a:chOff x="5508104" y="4015388"/>
            <a:chExt cx="3528392" cy="2365940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08104" y="4015388"/>
              <a:ext cx="3528392" cy="23659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4" name="TextBox 13"/>
            <p:cNvSpPr txBox="1"/>
            <p:nvPr/>
          </p:nvSpPr>
          <p:spPr>
            <a:xfrm>
              <a:off x="5508104" y="4077072"/>
              <a:ext cx="16801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Aux. Lasers @1064nm</a:t>
              </a:r>
              <a:endParaRPr lang="de-DE" b="1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Control strategy candidates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17</a:t>
            </a:fld>
            <a:endParaRPr lang="de-DE" dirty="0"/>
          </a:p>
        </p:txBody>
      </p:sp>
      <p:grpSp>
        <p:nvGrpSpPr>
          <p:cNvPr id="3" name="Group 10"/>
          <p:cNvGrpSpPr/>
          <p:nvPr/>
        </p:nvGrpSpPr>
        <p:grpSpPr>
          <a:xfrm>
            <a:off x="5220072" y="1268760"/>
            <a:ext cx="3528392" cy="2376264"/>
            <a:chOff x="5796136" y="1268760"/>
            <a:chExt cx="3096344" cy="2192473"/>
          </a:xfrm>
        </p:grpSpPr>
        <p:pic>
          <p:nvPicPr>
            <p:cNvPr id="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r="6320"/>
            <a:stretch>
              <a:fillRect/>
            </a:stretch>
          </p:blipFill>
          <p:spPr bwMode="auto">
            <a:xfrm>
              <a:off x="5796136" y="1268760"/>
              <a:ext cx="3096344" cy="219247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5828410" y="1363709"/>
              <a:ext cx="1584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PM-PM</a:t>
              </a:r>
              <a:endParaRPr lang="de-DE" b="1" dirty="0"/>
            </a:p>
          </p:txBody>
        </p:sp>
      </p:grpSp>
      <p:sp>
        <p:nvSpPr>
          <p:cNvPr id="12" name="Rectangle 879"/>
          <p:cNvSpPr txBox="1">
            <a:spLocks noChangeArrowheads="1"/>
          </p:cNvSpPr>
          <p:nvPr/>
        </p:nvSpPr>
        <p:spPr>
          <a:xfrm>
            <a:off x="323528" y="1451536"/>
            <a:ext cx="4752528" cy="5073808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“Straight forward“ approaches may turn out to be not suitable for controlling this topology in terms of robustness!</a:t>
            </a:r>
            <a:endParaRPr kumimoji="0" lang="de-DE" sz="2000" i="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2000" b="1" u="sng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de-DE" sz="2000" b="1" u="sng" dirty="0" smtClean="0">
                <a:solidFill>
                  <a:schemeClr val="bg1">
                    <a:lumMod val="95000"/>
                  </a:schemeClr>
                </a:solidFill>
              </a:rPr>
              <a:t>Non-1064nm auxiliary lasers: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Technical effort even higher, coating modification of IFO mirrors required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Would solve some problems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Succesfully demonstrated at bench-top scale in the past at ANU</a:t>
            </a: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de-DE" sz="2000" dirty="0" smtClean="0">
                <a:solidFill>
                  <a:schemeClr val="bg1">
                    <a:lumMod val="95000"/>
                  </a:schemeClr>
                </a:solidFill>
              </a:rPr>
              <a:t>AdvLIGO pre-lock acquisition system “ALS“ builds on 532nm aux. lasers</a:t>
            </a:r>
          </a:p>
          <a:p>
            <a:pPr marL="285750" indent="-285750">
              <a:spcBef>
                <a:spcPct val="20000"/>
              </a:spcBef>
              <a:defRPr/>
            </a:pPr>
            <a:endParaRPr lang="de-DE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 algn="ctr">
              <a:spcBef>
                <a:spcPct val="20000"/>
              </a:spcBef>
              <a:defRPr/>
            </a:pPr>
            <a:r>
              <a:rPr lang="de-DE" sz="2800" b="1" dirty="0" smtClean="0">
                <a:solidFill>
                  <a:schemeClr val="bg1">
                    <a:lumMod val="95000"/>
                  </a:schemeClr>
                </a:solidFill>
              </a:rPr>
              <a:t>... work in progress!</a:t>
            </a:r>
          </a:p>
          <a:p>
            <a:pPr marL="742950" lvl="1" indent="-285750">
              <a:spcBef>
                <a:spcPct val="20000"/>
              </a:spcBef>
              <a:defRPr/>
            </a:pPr>
            <a:endParaRPr lang="de-DE" sz="2000" dirty="0" smtClean="0">
              <a:solidFill>
                <a:schemeClr val="bg1">
                  <a:lumMod val="95000"/>
                </a:schemeClr>
              </a:solidFill>
            </a:endParaRPr>
          </a:p>
          <a:p>
            <a:pPr marL="285750" indent="-285750">
              <a:spcBef>
                <a:spcPct val="20000"/>
              </a:spcBef>
              <a:defRPr/>
            </a:pPr>
            <a:endParaRPr lang="en-AU" dirty="0" smtClean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580112" y="4077072"/>
            <a:ext cx="3528392" cy="2376264"/>
            <a:chOff x="5904656" y="4275585"/>
            <a:chExt cx="3059832" cy="2177751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04656" y="4275585"/>
              <a:ext cx="3059832" cy="217775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5940152" y="4365104"/>
              <a:ext cx="1872208" cy="5923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b="1" dirty="0" smtClean="0"/>
                <a:t>Aux. Laser</a:t>
              </a:r>
            </a:p>
            <a:p>
              <a:r>
                <a:rPr lang="de-DE" b="1" dirty="0" smtClean="0"/>
                <a:t>non-1064nm</a:t>
              </a:r>
              <a:endParaRPr lang="de-DE" b="1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4320480" cy="511256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de-DE" b="1" u="sng" dirty="0" smtClean="0"/>
              <a:t>Frontal PM sideband requirements:</a:t>
            </a:r>
            <a:endParaRPr lang="de-DE" dirty="0" smtClean="0"/>
          </a:p>
          <a:p>
            <a:r>
              <a:rPr lang="de-DE" dirty="0" smtClean="0"/>
              <a:t>Constrain range of phase modulation frequencies:</a:t>
            </a:r>
          </a:p>
          <a:p>
            <a:pPr lvl="1"/>
            <a:r>
              <a:rPr lang="de-DE" dirty="0" smtClean="0"/>
              <a:t>Fast detection electronics more challenging</a:t>
            </a:r>
          </a:p>
          <a:p>
            <a:pPr lvl="1"/>
            <a:r>
              <a:rPr lang="de-DE" dirty="0" smtClean="0"/>
              <a:t>Small active areas more likely to get damaged during lock-loss</a:t>
            </a:r>
          </a:p>
          <a:p>
            <a:pPr lvl="1"/>
            <a:r>
              <a:rPr lang="de-DE" dirty="0" smtClean="0"/>
              <a:t>Less pointing noise coupling on larger substrates</a:t>
            </a:r>
          </a:p>
          <a:p>
            <a:pPr lvl="1"/>
            <a:endParaRPr lang="de-DE" dirty="0" smtClean="0"/>
          </a:p>
          <a:p>
            <a:pPr lvl="1">
              <a:buNone/>
            </a:pPr>
            <a:endParaRPr lang="de-DE" dirty="0" smtClean="0"/>
          </a:p>
          <a:p>
            <a:pPr lvl="1"/>
            <a:endParaRPr lang="de-DE" dirty="0" smtClean="0"/>
          </a:p>
          <a:p>
            <a:r>
              <a:rPr lang="de-DE" dirty="0" smtClean="0"/>
              <a:t>Best-effort approach for RF sources:</a:t>
            </a:r>
          </a:p>
          <a:p>
            <a:pPr lvl="1"/>
            <a:r>
              <a:rPr lang="de-DE" dirty="0" smtClean="0"/>
              <a:t>Wenzel OCXO units are industry standard for lowest phase noise oscillators</a:t>
            </a:r>
          </a:p>
          <a:p>
            <a:pPr lvl="1"/>
            <a:endParaRPr lang="de-DE" dirty="0" smtClean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8" name="Rounded Rectangle 7"/>
          <p:cNvSpPr/>
          <p:nvPr/>
        </p:nvSpPr>
        <p:spPr>
          <a:xfrm>
            <a:off x="828154" y="4293096"/>
            <a:ext cx="3357586" cy="50006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RF sideband generation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18</a:t>
            </a:fld>
            <a:endParaRPr lang="de-DE" dirty="0"/>
          </a:p>
        </p:txBody>
      </p:sp>
      <p:pic>
        <p:nvPicPr>
          <p:cNvPr id="337922" name="Picture 2" descr="http://www.newport.com/images/web325w-EN/images/12861.jpg?img_width=325&amp;img_height=24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847" y="1392932"/>
            <a:ext cx="3095625" cy="2324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337923" name="Object 11"/>
          <p:cNvGraphicFramePr>
            <a:graphicFrameLocks noChangeAspect="1"/>
          </p:cNvGraphicFramePr>
          <p:nvPr/>
        </p:nvGraphicFramePr>
        <p:xfrm>
          <a:off x="899592" y="4343520"/>
          <a:ext cx="3214709" cy="453632"/>
        </p:xfrm>
        <a:graphic>
          <a:graphicData uri="http://schemas.openxmlformats.org/presentationml/2006/ole">
            <p:oleObj spid="_x0000_s394242" name="Equation" r:id="rId5" imgW="1612800" imgH="228600" progId="Equation.3">
              <p:embed/>
            </p:oleObj>
          </a:graphicData>
        </a:graphic>
      </p:graphicFrame>
      <p:pic>
        <p:nvPicPr>
          <p:cNvPr id="39424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0072" y="4509120"/>
            <a:ext cx="3061368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KC control sideband frequencies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12160" y="1785926"/>
            <a:ext cx="2880320" cy="4091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000" b="1" u="sng" dirty="0" smtClean="0"/>
              <a:t>Coupled cavity resonance map picture:</a:t>
            </a:r>
          </a:p>
          <a:p>
            <a:r>
              <a:rPr lang="de-DE" sz="2000" dirty="0" smtClean="0"/>
              <a:t>Looking for PM sidebands with optimal length signal decoupling</a:t>
            </a:r>
          </a:p>
        </p:txBody>
      </p:sp>
      <p:pic>
        <p:nvPicPr>
          <p:cNvPr id="6" name="Picture 2" descr="E:\GeoISC_Bilder\00000565.jpg"/>
          <p:cNvPicPr>
            <a:picLocks noChangeAspect="1" noChangeArrowheads="1"/>
          </p:cNvPicPr>
          <p:nvPr/>
        </p:nvPicPr>
        <p:blipFill>
          <a:blip r:embed="rId3" cstate="print"/>
          <a:srcRect l="3822" t="5101" r="3822"/>
          <a:stretch>
            <a:fillRect/>
          </a:stretch>
        </p:blipFill>
        <p:spPr bwMode="auto">
          <a:xfrm>
            <a:off x="216142" y="1756749"/>
            <a:ext cx="5358130" cy="4125131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anokorr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2279"/>
            <a:ext cx="9144000" cy="253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3042" y="285728"/>
            <a:ext cx="7329510" cy="72547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The sub-SQL IFO experiment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55455"/>
            <a:ext cx="8229600" cy="2836912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de-DE" sz="20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The sub-SQL IFO in a nut shell:</a:t>
            </a:r>
          </a:p>
          <a:p>
            <a:pPr lvl="0">
              <a:buNone/>
            </a:pPr>
            <a:endParaRPr lang="de-DE" sz="20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lvl="0"/>
            <a:r>
              <a:rPr lang="de-DE" sz="2000" dirty="0" smtClean="0"/>
              <a:t>First experiment to be built in the PT environment (besides GRACE follow-on, LISA, TNI, ...)</a:t>
            </a:r>
          </a:p>
          <a:p>
            <a:pPr lvl="0"/>
            <a:r>
              <a:rPr lang="de-DE" sz="2000" dirty="0" smtClean="0"/>
              <a:t>Core IFO: Fabry-Pérot Michelson-based, optimized for low thermal noise</a:t>
            </a:r>
          </a:p>
          <a:p>
            <a:pPr lvl="0"/>
            <a:r>
              <a:rPr lang="de-DE" sz="2000" dirty="0" smtClean="0"/>
              <a:t>Goal: exclusively quantum-noise limited sensitivity at ≈200 Hz, reaching for the Standard Quantum Limit of interferometry</a:t>
            </a:r>
          </a:p>
          <a:p>
            <a:pPr lvl="0"/>
            <a:r>
              <a:rPr lang="de-DE" sz="2000" dirty="0" smtClean="0">
                <a:solidFill>
                  <a:schemeClr val="bg1"/>
                </a:solidFill>
              </a:rPr>
              <a:t>Design requirements recently completed by LSC sub-system!</a:t>
            </a:r>
          </a:p>
          <a:p>
            <a:pPr lvl="0"/>
            <a:endParaRPr lang="de-DE" sz="2000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2</a:t>
            </a:fld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KC control sideband frequencies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12160" y="1785926"/>
            <a:ext cx="2880320" cy="4091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000" b="1" u="sng" dirty="0" smtClean="0"/>
              <a:t>Coupled cavity resonance map picture:</a:t>
            </a:r>
          </a:p>
          <a:p>
            <a:r>
              <a:rPr lang="de-DE" sz="2000" dirty="0" smtClean="0"/>
              <a:t>Looking for PM sidebands with optimal length signal decoupling</a:t>
            </a:r>
          </a:p>
        </p:txBody>
      </p:sp>
      <p:pic>
        <p:nvPicPr>
          <p:cNvPr id="6" name="Picture 2" descr="E:\GeoISC_Bilder\00000565.jpg"/>
          <p:cNvPicPr>
            <a:picLocks noChangeAspect="1" noChangeArrowheads="1"/>
          </p:cNvPicPr>
          <p:nvPr/>
        </p:nvPicPr>
        <p:blipFill>
          <a:blip r:embed="rId3" cstate="print"/>
          <a:srcRect l="3822" t="5101" r="3822"/>
          <a:stretch>
            <a:fillRect/>
          </a:stretch>
        </p:blipFill>
        <p:spPr bwMode="auto">
          <a:xfrm>
            <a:off x="216142" y="1756749"/>
            <a:ext cx="5358130" cy="4125131"/>
          </a:xfrm>
          <a:prstGeom prst="rect">
            <a:avLst/>
          </a:prstGeom>
          <a:noFill/>
        </p:spPr>
      </p:pic>
      <p:pic>
        <p:nvPicPr>
          <p:cNvPr id="7" name="Picture 3" descr="C:\Users\Christian\Desktop\NochAbarbeiten\Illustrator\Khalili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164521" y="5373216"/>
            <a:ext cx="3927759" cy="1008112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Arrow Connector 7"/>
          <p:cNvCxnSpPr/>
          <p:nvPr/>
        </p:nvCxnSpPr>
        <p:spPr>
          <a:xfrm rot="10800000">
            <a:off x="1835696" y="3717032"/>
            <a:ext cx="3168352" cy="194421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>
            <a:off x="2771800" y="3140968"/>
            <a:ext cx="3600400" cy="25922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KC control sideband frequencies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21</a:t>
            </a:fld>
            <a:endParaRPr lang="de-DE" dirty="0"/>
          </a:p>
        </p:txBody>
      </p:sp>
      <p:pic>
        <p:nvPicPr>
          <p:cNvPr id="5" name="subSQLarmMod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42875" y="-104775"/>
            <a:ext cx="9429750" cy="70675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KC control sideband frequencies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12160" y="1785926"/>
            <a:ext cx="2880320" cy="4091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000" b="1" u="sng" dirty="0" smtClean="0"/>
              <a:t>Coupled cavity resonance map picture:</a:t>
            </a:r>
          </a:p>
          <a:p>
            <a:r>
              <a:rPr lang="de-DE" sz="2000" dirty="0" smtClean="0"/>
              <a:t>Large power gradients lead to steep error signals and vice versa</a:t>
            </a:r>
          </a:p>
          <a:p>
            <a:r>
              <a:rPr lang="de-DE" sz="2000" dirty="0" smtClean="0"/>
              <a:t>For KC, intersect with vertical axis perpendicularly</a:t>
            </a:r>
          </a:p>
        </p:txBody>
      </p:sp>
      <p:pic>
        <p:nvPicPr>
          <p:cNvPr id="4833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00808"/>
            <a:ext cx="5519614" cy="4248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KC control sideband frequencies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23</a:t>
            </a:fld>
            <a:endParaRPr lang="de-DE" dirty="0"/>
          </a:p>
        </p:txBody>
      </p:sp>
      <p:pic>
        <p:nvPicPr>
          <p:cNvPr id="4833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00808"/>
            <a:ext cx="5519614" cy="4248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512168"/>
            <a:ext cx="5115462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12160" y="1785926"/>
            <a:ext cx="2880320" cy="4091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000" b="1" u="sng" dirty="0" smtClean="0"/>
              <a:t>Coupled cavity resonance map picture:</a:t>
            </a:r>
          </a:p>
          <a:p>
            <a:r>
              <a:rPr lang="de-DE" sz="2000" dirty="0" smtClean="0"/>
              <a:t>Large power gradients lead to steep error signals and vice versa</a:t>
            </a:r>
          </a:p>
          <a:p>
            <a:r>
              <a:rPr lang="de-DE" sz="2000" dirty="0" smtClean="0"/>
              <a:t>For KC, intersect with vertical axis perpendicularly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KC control sideband frequencies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24</a:t>
            </a:fld>
            <a:endParaRPr lang="de-DE" dirty="0"/>
          </a:p>
        </p:txBody>
      </p:sp>
      <p:pic>
        <p:nvPicPr>
          <p:cNvPr id="4833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00808"/>
            <a:ext cx="5519614" cy="4248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512168"/>
            <a:ext cx="5115462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128359"/>
            <a:ext cx="3024336" cy="2182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12160" y="1785926"/>
            <a:ext cx="2880320" cy="409134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000" b="1" u="sng" dirty="0" smtClean="0"/>
              <a:t>Coupled cavity resonance map picture:</a:t>
            </a:r>
          </a:p>
          <a:p>
            <a:r>
              <a:rPr lang="de-DE" sz="2000" dirty="0" smtClean="0"/>
              <a:t>Large power gradients lead to steep error signals and vice versa</a:t>
            </a:r>
          </a:p>
          <a:p>
            <a:r>
              <a:rPr lang="de-DE" sz="2000" dirty="0" smtClean="0"/>
              <a:t>For KC, intersect with vertical axis perpendicularly</a:t>
            </a:r>
          </a:p>
          <a:p>
            <a:r>
              <a:rPr lang="de-DE" sz="2000" dirty="0" smtClean="0"/>
              <a:t>KC error signal with reduced coupling to arm cavity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KC control sideband frequencies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25</a:t>
            </a:fld>
            <a:endParaRPr lang="de-DE" dirty="0"/>
          </a:p>
        </p:txBody>
      </p:sp>
      <p:pic>
        <p:nvPicPr>
          <p:cNvPr id="48332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00808"/>
            <a:ext cx="5519614" cy="42484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512168"/>
            <a:ext cx="5115462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12160" y="1785926"/>
            <a:ext cx="2880320" cy="466741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000" b="1" u="sng" dirty="0" smtClean="0"/>
              <a:t>Coupled cavity resonance map picture:</a:t>
            </a:r>
          </a:p>
          <a:p>
            <a:r>
              <a:rPr lang="de-DE" sz="2000" dirty="0" smtClean="0"/>
              <a:t>Large power gradients lead to steep error signals and vice versa</a:t>
            </a:r>
          </a:p>
          <a:p>
            <a:r>
              <a:rPr lang="de-DE" sz="2000" dirty="0" smtClean="0"/>
              <a:t>For KC, intersect with vertical axis perpendicularly</a:t>
            </a:r>
          </a:p>
          <a:p>
            <a:r>
              <a:rPr lang="de-DE" sz="2000" dirty="0" smtClean="0"/>
              <a:t>KC error signal with reduced coupling to arm cavity</a:t>
            </a:r>
          </a:p>
          <a:p>
            <a:r>
              <a:rPr lang="de-DE" sz="2000" dirty="0" smtClean="0"/>
              <a:t>Separate treatment of KC and Arm leads to non-optimal results!</a:t>
            </a:r>
          </a:p>
          <a:p>
            <a:endParaRPr lang="de-DE" sz="2000" dirty="0" smtClean="0"/>
          </a:p>
          <a:p>
            <a:endParaRPr lang="de-DE" sz="2000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128359"/>
            <a:ext cx="3024336" cy="21824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Simulation tools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858016" y="6571838"/>
            <a:ext cx="2133600" cy="293687"/>
          </a:xfrm>
        </p:spPr>
        <p:txBody>
          <a:bodyPr/>
          <a:lstStyle/>
          <a:p>
            <a:fld id="{2647CF9B-6304-4AB2-AA42-A5D925D0B094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6" name="Rectangle 5"/>
          <p:cNvSpPr/>
          <p:nvPr/>
        </p:nvSpPr>
        <p:spPr>
          <a:xfrm>
            <a:off x="7247696" y="1428736"/>
            <a:ext cx="1428760" cy="2000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bg1"/>
                </a:solidFill>
              </a:ln>
            </a:endParaRPr>
          </a:p>
        </p:txBody>
      </p:sp>
      <p:pic>
        <p:nvPicPr>
          <p:cNvPr id="7" name="Picture 1" descr="E:\finesse_box_sma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0572" y="1617376"/>
            <a:ext cx="1219176" cy="1668748"/>
          </a:xfrm>
          <a:prstGeom prst="rect">
            <a:avLst/>
          </a:prstGeom>
          <a:noFill/>
        </p:spPr>
      </p:pic>
      <p:grpSp>
        <p:nvGrpSpPr>
          <p:cNvPr id="3" name="Group 11"/>
          <p:cNvGrpSpPr/>
          <p:nvPr/>
        </p:nvGrpSpPr>
        <p:grpSpPr>
          <a:xfrm>
            <a:off x="539552" y="4147933"/>
            <a:ext cx="3071835" cy="1428819"/>
            <a:chOff x="571471" y="4643439"/>
            <a:chExt cx="3071835" cy="1428819"/>
          </a:xfrm>
        </p:grpSpPr>
        <p:pic>
          <p:nvPicPr>
            <p:cNvPr id="9" name="Picture 8" descr="optickl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471" y="4643439"/>
              <a:ext cx="2535504" cy="1428819"/>
            </a:xfrm>
            <a:prstGeom prst="rect">
              <a:avLst/>
            </a:prstGeom>
            <a:noFill/>
          </p:spPr>
        </p:pic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814506" y="5643578"/>
              <a:ext cx="1828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b="1" dirty="0" err="1"/>
                <a:t>Optickle</a:t>
              </a:r>
              <a:endParaRPr lang="en-US" b="1" dirty="0"/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18252" y="1628800"/>
            <a:ext cx="6400816" cy="1800200"/>
          </a:xfrm>
        </p:spPr>
        <p:txBody>
          <a:bodyPr>
            <a:noAutofit/>
          </a:bodyPr>
          <a:lstStyle/>
          <a:p>
            <a:r>
              <a:rPr lang="de-DE" sz="2000" b="1" dirty="0" smtClean="0"/>
              <a:t>FINESSE</a:t>
            </a:r>
            <a:r>
              <a:rPr lang="de-DE" sz="2000" dirty="0" smtClean="0"/>
              <a:t> is our reference simulation</a:t>
            </a:r>
          </a:p>
          <a:p>
            <a:r>
              <a:rPr lang="de-DE" sz="2000" dirty="0" smtClean="0"/>
              <a:t>Used to validate other results against</a:t>
            </a:r>
          </a:p>
          <a:p>
            <a:r>
              <a:rPr lang="de-DE" sz="2000" dirty="0" smtClean="0"/>
              <a:t>It‘s fast! Good for quick prototyping</a:t>
            </a:r>
          </a:p>
          <a:p>
            <a:r>
              <a:rPr lang="de-DE" sz="2000" dirty="0" smtClean="0"/>
              <a:t>Where alignment matters: can cope with HOMs</a:t>
            </a:r>
          </a:p>
          <a:p>
            <a:r>
              <a:rPr lang="de-DE" sz="2000" dirty="0" smtClean="0"/>
              <a:t>Does not directly include radiation pressure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3254197" y="4050752"/>
            <a:ext cx="5715040" cy="2114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OPTICKLE</a:t>
            </a: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 AdvLIGO reference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Matlab-based, fairly slow but easy to extend and to integrate to other modelling software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Includes radiation pressure effects directly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67544" y="6093296"/>
            <a:ext cx="8496944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Sub-SQL IFO LSC conceptual design is underway! </a:t>
            </a:r>
            <a:r>
              <a:rPr lang="de-DE" sz="2400" b="1" dirty="0" smtClean="0">
                <a:solidFill>
                  <a:schemeClr val="bg1">
                    <a:lumMod val="95000"/>
                  </a:schemeClr>
                </a:solidFill>
              </a:rPr>
              <a:t>Stay tuned...</a:t>
            </a:r>
            <a:endParaRPr kumimoji="0" lang="de-DE" sz="2400" b="1" i="0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714752"/>
            <a:ext cx="7772400" cy="1362075"/>
          </a:xfrm>
        </p:spPr>
        <p:txBody>
          <a:bodyPr>
            <a:normAutofit/>
          </a:bodyPr>
          <a:lstStyle/>
          <a:p>
            <a:pPr algn="r"/>
            <a:r>
              <a:rPr lang="en-GB" dirty="0" smtClean="0"/>
              <a:t>Thank you for your attention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27</a:t>
            </a:fld>
            <a:endParaRPr lang="de-DE" dirty="0"/>
          </a:p>
        </p:txBody>
      </p:sp>
      <p:cxnSp>
        <p:nvCxnSpPr>
          <p:cNvPr id="12" name="Gerade Verbindung 11"/>
          <p:cNvCxnSpPr/>
          <p:nvPr/>
        </p:nvCxnSpPr>
        <p:spPr>
          <a:xfrm rot="10800000" flipV="1">
            <a:off x="8572528" y="5643576"/>
            <a:ext cx="571472" cy="2"/>
          </a:xfrm>
          <a:prstGeom prst="line">
            <a:avLst/>
          </a:prstGeom>
          <a:ln>
            <a:solidFill>
              <a:srgbClr val="8C020F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 rot="10800000">
            <a:off x="7858148" y="5500703"/>
            <a:ext cx="1285852" cy="1587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Rechteck 21"/>
          <p:cNvSpPr/>
          <p:nvPr/>
        </p:nvSpPr>
        <p:spPr>
          <a:xfrm>
            <a:off x="8643966" y="6643710"/>
            <a:ext cx="500034" cy="2142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142844" y="6000768"/>
            <a:ext cx="5715040" cy="5000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Visit us at http://10m-prototype.aei.uni-hannover.de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28</a:t>
            </a:fld>
            <a:endParaRPr lang="de-DE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Coupled cavities and PM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29</a:t>
            </a:fld>
            <a:endParaRPr lang="de-DE" dirty="0"/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229200"/>
            <a:ext cx="637050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16016" y="1340768"/>
            <a:ext cx="4248472" cy="4104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000" b="1" u="sng" dirty="0" smtClean="0"/>
              <a:t>Sub-SQL IFO arm is a three-mirror-coupled-cavity: </a:t>
            </a:r>
          </a:p>
          <a:p>
            <a:r>
              <a:rPr lang="de-DE" sz="2000" dirty="0" smtClean="0"/>
              <a:t>Analytically: cavity with one mirror replaced by a cavity, 2DOF system</a:t>
            </a:r>
          </a:p>
          <a:p>
            <a:r>
              <a:rPr lang="de-DE" sz="2000" dirty="0" smtClean="0"/>
              <a:t>Practical consequence: “Two mirror cavity intuition“ is misleading!</a:t>
            </a:r>
          </a:p>
          <a:p>
            <a:r>
              <a:rPr lang="de-DE" sz="2000" dirty="0" smtClean="0"/>
              <a:t>Tuning either mirror affects fields in both cavities</a:t>
            </a:r>
          </a:p>
          <a:p>
            <a:r>
              <a:rPr lang="de-DE" sz="2000" dirty="0" smtClean="0"/>
              <a:t>Our anticipated operating point (0deg,90deg) is a resonant state of the 3MCC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5007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613185"/>
            <a:ext cx="4464495" cy="333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panokorr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2279"/>
            <a:ext cx="9144000" cy="253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85728"/>
            <a:ext cx="7712920" cy="72547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The Prototype environment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515228"/>
            <a:ext cx="8229600" cy="2489836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de-DE" sz="2600" b="1" dirty="0" smtClean="0"/>
              <a:t>Some technical highlights: </a:t>
            </a:r>
          </a:p>
          <a:p>
            <a:pPr>
              <a:buNone/>
            </a:pPr>
            <a:endParaRPr lang="de-DE" sz="2200" dirty="0" smtClean="0"/>
          </a:p>
          <a:p>
            <a:r>
              <a:rPr lang="de-DE" sz="2600" dirty="0" smtClean="0"/>
              <a:t>High performance vacuum system</a:t>
            </a:r>
          </a:p>
          <a:p>
            <a:r>
              <a:rPr lang="de-DE" sz="2600" dirty="0" smtClean="0"/>
              <a:t>SAS-style optical tables, interferometrically linked with SPI</a:t>
            </a:r>
          </a:p>
          <a:p>
            <a:r>
              <a:rPr lang="de-DE" sz="2600" dirty="0" smtClean="0"/>
              <a:t>PSL front end, fiber coupled, suspended frequency ref. Cavity</a:t>
            </a:r>
          </a:p>
          <a:p>
            <a:r>
              <a:rPr lang="de-DE" sz="2600" dirty="0" smtClean="0"/>
              <a:t>Monolithic suspensions, very light mirrors and thin fibers</a:t>
            </a:r>
          </a:p>
          <a:p>
            <a:r>
              <a:rPr lang="de-DE" sz="2600" dirty="0" smtClean="0"/>
              <a:t>Digital control and data system</a:t>
            </a:r>
          </a:p>
          <a:p>
            <a:r>
              <a:rPr lang="de-DE" sz="2600" dirty="0" smtClean="0"/>
              <a:t>...</a:t>
            </a:r>
          </a:p>
          <a:p>
            <a:pPr lvl="1"/>
            <a:endParaRPr lang="de-DE" dirty="0" smtClean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3</a:t>
            </a:fld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Some coupled cavity properties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30</a:t>
            </a:fld>
            <a:endParaRPr lang="de-DE" dirty="0"/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229200"/>
            <a:ext cx="637050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16016" y="1340768"/>
            <a:ext cx="4248472" cy="4104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000" b="1" u="sng" dirty="0" smtClean="0"/>
              <a:t>Sub-SQL IFO arm is a three-mirror-coupled-cavity: </a:t>
            </a:r>
          </a:p>
          <a:p>
            <a:r>
              <a:rPr lang="de-DE" sz="2000" dirty="0" smtClean="0"/>
              <a:t>Analytically: cavity with one mirror replaced by a cavity, 2DOF system</a:t>
            </a:r>
          </a:p>
          <a:p>
            <a:r>
              <a:rPr lang="de-DE" sz="2000" dirty="0" smtClean="0"/>
              <a:t>Practical consequence: “Two mirror cavity intuition“ is misleading!</a:t>
            </a:r>
          </a:p>
          <a:p>
            <a:r>
              <a:rPr lang="de-DE" sz="2000" dirty="0" smtClean="0"/>
              <a:t>Tuning either mirror affects fields in both cavities</a:t>
            </a:r>
          </a:p>
          <a:p>
            <a:r>
              <a:rPr lang="de-DE" sz="2000" dirty="0" smtClean="0"/>
              <a:t>Our anticipated operating point (0deg,90deg) is a resonant state of the 3MCC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5007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613185"/>
            <a:ext cx="4464495" cy="333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Christian\Desktop\NochAbarbeiten\Illustrator\Khalili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164521" y="5373216"/>
            <a:ext cx="3927759" cy="1008112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 rot="10800000">
            <a:off x="1763688" y="3140968"/>
            <a:ext cx="3240360" cy="252028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2267744" y="2348880"/>
            <a:ext cx="4104456" cy="338437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Some coupled cavity properties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31</a:t>
            </a:fld>
            <a:endParaRPr lang="de-DE" dirty="0"/>
          </a:p>
        </p:txBody>
      </p:sp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229200"/>
            <a:ext cx="637050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16016" y="1340768"/>
            <a:ext cx="4248472" cy="4104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sz="2000" b="1" u="sng" dirty="0" smtClean="0"/>
              <a:t>Sub-SQL IFO arm is a three-mirror-coupled-cavity: </a:t>
            </a:r>
          </a:p>
          <a:p>
            <a:r>
              <a:rPr lang="de-DE" sz="2000" dirty="0" smtClean="0"/>
              <a:t>Analytically: cavity with one mirror replaced by a cavity, 2DOF system</a:t>
            </a:r>
          </a:p>
          <a:p>
            <a:r>
              <a:rPr lang="de-DE" sz="2000" dirty="0" smtClean="0"/>
              <a:t>Practical consequence: “Two mirror cavity intuition“ is misleading!</a:t>
            </a:r>
          </a:p>
          <a:p>
            <a:r>
              <a:rPr lang="de-DE" sz="2000" dirty="0" smtClean="0"/>
              <a:t>Tuning either mirror affects fields in both cavities</a:t>
            </a:r>
          </a:p>
          <a:p>
            <a:r>
              <a:rPr lang="de-DE" sz="2000" dirty="0" smtClean="0"/>
              <a:t>Our anticipated operating point (0deg,90deg) is a resonant state of the 3MCC</a:t>
            </a:r>
          </a:p>
          <a:p>
            <a:pPr>
              <a:buNone/>
            </a:pPr>
            <a:endParaRPr lang="de-DE" dirty="0"/>
          </a:p>
        </p:txBody>
      </p:sp>
      <p:pic>
        <p:nvPicPr>
          <p:cNvPr id="50073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1613185"/>
            <a:ext cx="4464495" cy="333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Christian\Desktop\NochAbarbeiten\Illustrator\Khalili2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164521" y="5373216"/>
            <a:ext cx="3927759" cy="1008112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 rot="10800000">
            <a:off x="1763688" y="3140968"/>
            <a:ext cx="3240360" cy="2520280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2267744" y="2348880"/>
            <a:ext cx="4104456" cy="3384376"/>
          </a:xfrm>
          <a:prstGeom prst="straightConnector1">
            <a:avLst/>
          </a:prstGeom>
          <a:ln w="254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 r="2688" b="3572"/>
          <a:stretch>
            <a:fillRect/>
          </a:stretch>
        </p:blipFill>
        <p:spPr bwMode="auto">
          <a:xfrm>
            <a:off x="1554502" y="1268760"/>
            <a:ext cx="6329866" cy="471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Optical layout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9" name="Rectangle 8"/>
          <p:cNvSpPr/>
          <p:nvPr/>
        </p:nvSpPr>
        <p:spPr>
          <a:xfrm>
            <a:off x="8964488" y="1900244"/>
            <a:ext cx="179512" cy="39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2130" name="Picture 2"/>
          <p:cNvPicPr>
            <a:picLocks noChangeAspect="1" noChangeArrowheads="1"/>
          </p:cNvPicPr>
          <p:nvPr/>
        </p:nvPicPr>
        <p:blipFill>
          <a:blip r:embed="rId3" cstate="print"/>
          <a:srcRect b="917"/>
          <a:stretch>
            <a:fillRect/>
          </a:stretch>
        </p:blipFill>
        <p:spPr bwMode="auto">
          <a:xfrm>
            <a:off x="8200" y="1903278"/>
            <a:ext cx="9028296" cy="393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03373" y="4313878"/>
            <a:ext cx="2616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~</a:t>
            </a:r>
            <a:endParaRPr lang="de-DE" sz="1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CTN reduction: Khalili Cavities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71924" cy="470912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dirty="0" smtClean="0"/>
              <a:t>Replace end mirror with </a:t>
            </a:r>
            <a:r>
              <a:rPr lang="en-GB" dirty="0" err="1" smtClean="0"/>
              <a:t>overcoupled</a:t>
            </a:r>
            <a:r>
              <a:rPr lang="en-GB" dirty="0" smtClean="0"/>
              <a:t> </a:t>
            </a:r>
            <a:r>
              <a:rPr lang="en-GB" b="1" dirty="0" smtClean="0"/>
              <a:t>compound cavity</a:t>
            </a:r>
          </a:p>
          <a:p>
            <a:pPr>
              <a:buNone/>
            </a:pPr>
            <a:endParaRPr lang="en-GB" b="1" dirty="0" smtClean="0"/>
          </a:p>
          <a:p>
            <a:r>
              <a:rPr lang="en-GB" dirty="0" smtClean="0"/>
              <a:t>Small number of coating layers on IETM, highly reflecting EETM</a:t>
            </a:r>
          </a:p>
          <a:p>
            <a:r>
              <a:rPr lang="en-GB" dirty="0" smtClean="0"/>
              <a:t>Cavity held on anti-resonance to act as a reflector</a:t>
            </a:r>
          </a:p>
          <a:p>
            <a:r>
              <a:rPr lang="en-GB" dirty="0" smtClean="0"/>
              <a:t>Rear mirror thermal noise contribution effectively suppressed by cavity, less noise coupling from EETM</a:t>
            </a:r>
          </a:p>
          <a:p>
            <a:r>
              <a:rPr lang="en-GB" dirty="0" smtClean="0"/>
              <a:t>Reduction of EETM coating thermal noise approximately by a factor of three</a:t>
            </a:r>
          </a:p>
          <a:p>
            <a:endParaRPr lang="en-GB" dirty="0" smtClean="0"/>
          </a:p>
          <a:p>
            <a:endParaRPr lang="en-GB" b="1" dirty="0" smtClean="0"/>
          </a:p>
        </p:txBody>
      </p:sp>
      <p:pic>
        <p:nvPicPr>
          <p:cNvPr id="534531" name="Picture 3" descr="C:\Users\Christian\Desktop\NochAbarbeiten\Illustrator\Khalili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2" y="4557880"/>
            <a:ext cx="4230045" cy="10856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34532" name="Picture 4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86314" y="2143116"/>
            <a:ext cx="4085928" cy="15739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429520" y="450057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“Khalili Cavity“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Longitudinal DOF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28800"/>
            <a:ext cx="3168352" cy="49685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e-DE" sz="2400" b="1" u="sng" dirty="0" smtClean="0"/>
              <a:t>In total, five longitudinal DOF need to be stabilized</a:t>
            </a:r>
            <a:r>
              <a:rPr lang="en-US" sz="2400" b="1" u="sng" dirty="0" smtClean="0"/>
              <a:t>:</a:t>
            </a:r>
          </a:p>
          <a:p>
            <a:pPr>
              <a:buNone/>
            </a:pPr>
            <a:endParaRPr lang="en-US" sz="2400" dirty="0" smtClean="0"/>
          </a:p>
          <a:p>
            <a:r>
              <a:rPr lang="de-DE" sz="2400" dirty="0" smtClean="0"/>
              <a:t>Small Michelson differential mode (MICH)</a:t>
            </a:r>
          </a:p>
          <a:p>
            <a:pPr>
              <a:buNone/>
            </a:pPr>
            <a:endParaRPr lang="en-US" sz="2400" dirty="0" smtClean="0"/>
          </a:p>
          <a:p>
            <a:r>
              <a:rPr lang="de-DE" sz="2400" dirty="0" smtClean="0"/>
              <a:t>Arm cavity common and differential mode (CARM, DARM)</a:t>
            </a:r>
          </a:p>
          <a:p>
            <a:pPr>
              <a:buNone/>
            </a:pPr>
            <a:endParaRPr lang="de-DE" sz="2400" dirty="0" smtClean="0"/>
          </a:p>
          <a:p>
            <a:r>
              <a:rPr lang="de-DE" sz="2400" dirty="0" smtClean="0"/>
              <a:t>End mirror (Khalili) cavity common and differential mode (KCOM, KDIFF)</a:t>
            </a:r>
          </a:p>
          <a:p>
            <a:pPr lvl="1">
              <a:buNone/>
            </a:pPr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417794" name="Picture 2"/>
          <p:cNvPicPr>
            <a:picLocks noChangeAspect="1" noChangeArrowheads="1"/>
          </p:cNvPicPr>
          <p:nvPr/>
        </p:nvPicPr>
        <p:blipFill>
          <a:blip r:embed="rId3" cstate="print"/>
          <a:srcRect r="3578"/>
          <a:stretch>
            <a:fillRect/>
          </a:stretch>
        </p:blipFill>
        <p:spPr bwMode="auto">
          <a:xfrm>
            <a:off x="3347864" y="1722284"/>
            <a:ext cx="5724128" cy="3938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85728"/>
            <a:ext cx="7424888" cy="72547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Longitudinal control requirements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3681612" cy="525658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de-DE" dirty="0" smtClean="0"/>
              <a:t>Primary requirement for LSC sub-system: </a:t>
            </a:r>
            <a:r>
              <a:rPr lang="de-DE" b="1" dirty="0" smtClean="0"/>
              <a:t>compatibility with the sensitivity goal</a:t>
            </a:r>
          </a:p>
          <a:p>
            <a:endParaRPr lang="de-DE" dirty="0" smtClean="0"/>
          </a:p>
          <a:p>
            <a:r>
              <a:rPr lang="de-DE" dirty="0" smtClean="0"/>
              <a:t>Suppress DARM fluctuations in order to reach QN limited sensitivity of the diff. arm cavity mode</a:t>
            </a:r>
          </a:p>
          <a:p>
            <a:endParaRPr lang="de-DE" dirty="0" smtClean="0"/>
          </a:p>
          <a:p>
            <a:r>
              <a:rPr lang="de-DE" dirty="0" smtClean="0"/>
              <a:t>Fluctuations of remaining four DOF must not impair DARM sensitivity, i.e. noise contributions must be below DARM sensitivity</a:t>
            </a:r>
          </a:p>
          <a:p>
            <a:endParaRPr lang="de-DE" dirty="0" smtClean="0"/>
          </a:p>
          <a:p>
            <a:r>
              <a:rPr lang="de-DE" dirty="0" smtClean="0"/>
              <a:t>Stabilize RMS deviation of each length-DOF to within 1% of its corresponding line width</a:t>
            </a:r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7996" y="1916832"/>
            <a:ext cx="5035089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Fixed parameters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4" name="TextBox 13"/>
          <p:cNvSpPr txBox="1"/>
          <p:nvPr/>
        </p:nvSpPr>
        <p:spPr>
          <a:xfrm>
            <a:off x="7715240" y="3040477"/>
            <a:ext cx="85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 smtClean="0"/>
              <a:t>N=2,</a:t>
            </a:r>
            <a:endParaRPr lang="de-DE" sz="1200" dirty="0"/>
          </a:p>
        </p:txBody>
      </p:sp>
      <p:grpSp>
        <p:nvGrpSpPr>
          <p:cNvPr id="3" name="Group 15"/>
          <p:cNvGrpSpPr/>
          <p:nvPr/>
        </p:nvGrpSpPr>
        <p:grpSpPr>
          <a:xfrm>
            <a:off x="285720" y="1552580"/>
            <a:ext cx="5033963" cy="4324261"/>
            <a:chOff x="1143000" y="1214423"/>
            <a:chExt cx="5033963" cy="2912199"/>
          </a:xfrm>
        </p:grpSpPr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1143000" y="1214423"/>
              <a:ext cx="5033963" cy="29121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457200" indent="-457200">
                <a:buFontTx/>
                <a:buAutoNum type="arabicPeriod"/>
              </a:pPr>
              <a:r>
                <a:rPr lang="en-US" altLang="ja-JP" sz="2400" dirty="0" smtClean="0">
                  <a:solidFill>
                    <a:schemeClr val="bg1"/>
                  </a:solidFill>
                </a:rPr>
                <a:t>Mirror mass</a:t>
              </a:r>
            </a:p>
            <a:p>
              <a:pPr marL="457200" indent="-457200">
                <a:buFontTx/>
                <a:buAutoNum type="arabicPeriod"/>
              </a:pPr>
              <a:endParaRPr lang="en-US" altLang="ja-JP" sz="2800" dirty="0">
                <a:solidFill>
                  <a:schemeClr val="accent1"/>
                </a:solidFill>
              </a:endParaRPr>
            </a:p>
            <a:p>
              <a:pPr marL="457200" indent="-457200">
                <a:buFontTx/>
                <a:buAutoNum type="arabicPeriod"/>
              </a:pPr>
              <a:endParaRPr lang="en-US" altLang="ja-JP" sz="2800" dirty="0">
                <a:solidFill>
                  <a:schemeClr val="accent1"/>
                </a:solidFill>
              </a:endParaRPr>
            </a:p>
            <a:p>
              <a:pPr marL="457200" indent="-457200">
                <a:buFontTx/>
                <a:buAutoNum type="arabicPeriod"/>
              </a:pPr>
              <a:r>
                <a:rPr lang="en-US" altLang="ja-JP" sz="2400" dirty="0" smtClean="0">
                  <a:solidFill>
                    <a:schemeClr val="bg1"/>
                  </a:solidFill>
                </a:rPr>
                <a:t>Mirror aspect ratio</a:t>
              </a:r>
              <a:endParaRPr lang="en-US" altLang="ja-JP" sz="2400" dirty="0">
                <a:solidFill>
                  <a:schemeClr val="bg1"/>
                </a:solidFill>
              </a:endParaRPr>
            </a:p>
            <a:p>
              <a:pPr marL="457200" indent="-457200">
                <a:buFontTx/>
                <a:buAutoNum type="arabicPeriod"/>
              </a:pPr>
              <a:endParaRPr lang="en-US" altLang="ja-JP" sz="2800" dirty="0" smtClean="0">
                <a:solidFill>
                  <a:schemeClr val="accent1"/>
                </a:solidFill>
              </a:endParaRPr>
            </a:p>
            <a:p>
              <a:pPr marL="457200" indent="-457200">
                <a:buFontTx/>
                <a:buAutoNum type="arabicPeriod"/>
              </a:pPr>
              <a:endParaRPr lang="en-US" altLang="ja-JP" sz="2800" dirty="0">
                <a:solidFill>
                  <a:schemeClr val="accent1"/>
                </a:solidFill>
              </a:endParaRPr>
            </a:p>
            <a:p>
              <a:pPr marL="457200" indent="-457200">
                <a:buFontTx/>
                <a:buAutoNum type="arabicPeriod"/>
              </a:pPr>
              <a:r>
                <a:rPr lang="en-US" altLang="ja-JP" sz="2400" dirty="0" smtClean="0">
                  <a:solidFill>
                    <a:schemeClr val="bg1"/>
                  </a:solidFill>
                </a:rPr>
                <a:t>Mirror </a:t>
              </a:r>
              <a:r>
                <a:rPr lang="en-US" altLang="ja-JP" sz="2400" dirty="0" err="1" smtClean="0">
                  <a:solidFill>
                    <a:schemeClr val="bg1"/>
                  </a:solidFill>
                </a:rPr>
                <a:t>reflectivities</a:t>
              </a:r>
              <a:endParaRPr lang="en-US" altLang="ja-JP" sz="2400" dirty="0">
                <a:solidFill>
                  <a:schemeClr val="bg1"/>
                </a:solidFill>
              </a:endParaRPr>
            </a:p>
            <a:p>
              <a:pPr marL="457200" indent="-457200">
                <a:buFontTx/>
                <a:buAutoNum type="arabicPeriod"/>
              </a:pPr>
              <a:endParaRPr lang="en-US" altLang="ja-JP" sz="2800" dirty="0">
                <a:solidFill>
                  <a:schemeClr val="accent1"/>
                </a:solidFill>
              </a:endParaRPr>
            </a:p>
            <a:p>
              <a:pPr marL="457200" indent="-457200">
                <a:buFontTx/>
                <a:buAutoNum type="arabicPeriod"/>
              </a:pPr>
              <a:endParaRPr lang="de-DE" altLang="ja-JP" sz="2800" dirty="0" smtClean="0">
                <a:solidFill>
                  <a:schemeClr val="accent1"/>
                </a:solidFill>
              </a:endParaRPr>
            </a:p>
            <a:p>
              <a:pPr marL="457200" indent="-457200">
                <a:buFontTx/>
                <a:buAutoNum type="arabicPeriod"/>
              </a:pPr>
              <a:endParaRPr lang="de-DE" altLang="ja-JP" sz="1100" dirty="0" smtClean="0">
                <a:solidFill>
                  <a:schemeClr val="accent1"/>
                </a:solidFill>
              </a:endParaRPr>
            </a:p>
            <a:p>
              <a:pPr marL="457200" indent="-457200">
                <a:buFontTx/>
                <a:buAutoNum type="arabicPeriod"/>
              </a:pPr>
              <a:r>
                <a:rPr lang="en-US" altLang="ja-JP" sz="2400" dirty="0" smtClean="0">
                  <a:solidFill>
                    <a:schemeClr val="bg1"/>
                  </a:solidFill>
                </a:rPr>
                <a:t>Laser spot size</a:t>
              </a:r>
              <a:endParaRPr lang="en-US" altLang="ja-JP" sz="2400" dirty="0">
                <a:solidFill>
                  <a:schemeClr val="bg1"/>
                </a:solidFill>
              </a:endParaRPr>
            </a:p>
          </p:txBody>
        </p:sp>
        <p:sp>
          <p:nvSpPr>
            <p:cNvPr id="18" name="Text Box 8"/>
            <p:cNvSpPr txBox="1">
              <a:spLocks noChangeArrowheads="1"/>
            </p:cNvSpPr>
            <p:nvPr/>
          </p:nvSpPr>
          <p:spPr bwMode="auto">
            <a:xfrm>
              <a:off x="1828800" y="1459731"/>
              <a:ext cx="332744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Char char="•"/>
              </a:pPr>
              <a:r>
                <a:rPr lang="en-US" altLang="ja-JP" dirty="0" smtClean="0">
                  <a:solidFill>
                    <a:schemeClr val="bg1"/>
                  </a:solidFill>
                </a:rPr>
                <a:t> Optimal mirror mass, m=12g</a:t>
              </a:r>
            </a:p>
            <a:p>
              <a:pPr>
                <a:buFontTx/>
                <a:buChar char="•"/>
              </a:pPr>
              <a:r>
                <a:rPr lang="en-US" altLang="ja-JP" dirty="0" smtClean="0">
                  <a:solidFill>
                    <a:schemeClr val="bg1"/>
                  </a:solidFill>
                </a:rPr>
                <a:t> Mirrors with m=100g preferred</a:t>
              </a:r>
            </a:p>
          </p:txBody>
        </p:sp>
      </p:grp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974090" y="3140968"/>
            <a:ext cx="307064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ja-JP" dirty="0" smtClean="0">
                <a:solidFill>
                  <a:schemeClr val="bg1"/>
                </a:solidFill>
              </a:rPr>
              <a:t> Optimal radius: a=2.43cm</a:t>
            </a:r>
          </a:p>
          <a:p>
            <a:pPr>
              <a:buFontTx/>
              <a:buChar char="•"/>
            </a:pPr>
            <a:r>
              <a:rPr lang="en-US" altLang="ja-JP" dirty="0" smtClean="0">
                <a:solidFill>
                  <a:schemeClr val="bg1"/>
                </a:solidFill>
              </a:rPr>
              <a:t> Optimal thickness: h=2.45cm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977222" y="4365104"/>
            <a:ext cx="287604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ja-JP" dirty="0" smtClean="0">
                <a:solidFill>
                  <a:schemeClr val="bg1"/>
                </a:solidFill>
              </a:rPr>
              <a:t> N=8, R=99.07% for IM</a:t>
            </a:r>
          </a:p>
          <a:p>
            <a:pPr>
              <a:buFontTx/>
              <a:buChar char="•"/>
            </a:pPr>
            <a:r>
              <a:rPr lang="en-US" altLang="ja-JP" dirty="0" smtClean="0">
                <a:solidFill>
                  <a:schemeClr val="bg1"/>
                </a:solidFill>
              </a:rPr>
              <a:t> N=2, R=51.151% for IEM</a:t>
            </a:r>
          </a:p>
          <a:p>
            <a:pPr>
              <a:buFontTx/>
              <a:buChar char="•"/>
            </a:pPr>
            <a:r>
              <a:rPr lang="en-US" altLang="ja-JP" dirty="0" smtClean="0">
                <a:solidFill>
                  <a:schemeClr val="bg1"/>
                </a:solidFill>
              </a:rPr>
              <a:t> N=15, R=99.997% for EEM</a:t>
            </a:r>
          </a:p>
        </p:txBody>
      </p:sp>
      <p:sp>
        <p:nvSpPr>
          <p:cNvPr id="23" name="Text Box 8"/>
          <p:cNvSpPr txBox="1">
            <a:spLocks noChangeArrowheads="1"/>
          </p:cNvSpPr>
          <p:nvPr/>
        </p:nvSpPr>
        <p:spPr bwMode="auto">
          <a:xfrm>
            <a:off x="976788" y="5733256"/>
            <a:ext cx="29402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altLang="ja-JP" dirty="0" smtClean="0">
                <a:solidFill>
                  <a:schemeClr val="bg1"/>
                </a:solidFill>
              </a:rPr>
              <a:t> Spot radius of w=9.7mm on</a:t>
            </a:r>
          </a:p>
          <a:p>
            <a:r>
              <a:rPr lang="de-DE" altLang="ja-JP" dirty="0" smtClean="0">
                <a:solidFill>
                  <a:schemeClr val="bg1"/>
                </a:solidFill>
              </a:rPr>
              <a:t>    arm cavity mirrors</a:t>
            </a:r>
            <a:endParaRPr lang="en-US" altLang="ja-JP" dirty="0" smtClean="0">
              <a:solidFill>
                <a:schemeClr val="bg1"/>
              </a:solidFill>
            </a:endParaRPr>
          </a:p>
        </p:txBody>
      </p:sp>
      <p:sp>
        <p:nvSpPr>
          <p:cNvPr id="13" name="Rectangle 12"/>
          <p:cNvSpPr>
            <a:spLocks noChangeAspect="1"/>
          </p:cNvSpPr>
          <p:nvPr/>
        </p:nvSpPr>
        <p:spPr>
          <a:xfrm>
            <a:off x="6911025" y="4005064"/>
            <a:ext cx="2053463" cy="12929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Picture 15" descr="Urkilogramm_jpg_2493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3553" y="1398934"/>
            <a:ext cx="1648976" cy="167002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9" name="Picture 2" descr="http://www.newport.com/images/web250w-EN/images/11315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492896"/>
            <a:ext cx="1788417" cy="13377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" name="Picture 4" descr="http://www.jmloptical.com/images/coating%20suffix%205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6171" y="4089235"/>
            <a:ext cx="1832331" cy="1137309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4717726" y="5540602"/>
            <a:ext cx="2446562" cy="912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6" cstate="print"/>
          <a:srcRect l="12605" t="19603" r="22689" b="19603"/>
          <a:stretch>
            <a:fillRect/>
          </a:stretch>
        </p:blipFill>
        <p:spPr bwMode="auto">
          <a:xfrm>
            <a:off x="4716016" y="5748376"/>
            <a:ext cx="2414644" cy="583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Spatial issues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47CF9B-6304-4AB2-AA42-A5D925D0B094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474114" name="Picture 2" descr="E:\GeoISC_Talk\PT_Vac_Raw1_Schlangenlini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4742866" cy="4797303"/>
          </a:xfrm>
          <a:prstGeom prst="rect">
            <a:avLst/>
          </a:prstGeom>
          <a:noFill/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48064" y="1268760"/>
            <a:ext cx="3851920" cy="5328592"/>
          </a:xfrm>
        </p:spPr>
        <p:txBody>
          <a:bodyPr>
            <a:normAutofit fontScale="77500" lnSpcReduction="20000"/>
          </a:bodyPr>
          <a:lstStyle/>
          <a:p>
            <a:r>
              <a:rPr lang="de-DE" dirty="0" smtClean="0"/>
              <a:t>Macroscopic IFO lengths</a:t>
            </a:r>
          </a:p>
          <a:p>
            <a:pPr lvl="1"/>
            <a:r>
              <a:rPr lang="de-DE" dirty="0" smtClean="0"/>
              <a:t>Not fixed (directly) in Kentaro‘s design</a:t>
            </a:r>
          </a:p>
          <a:p>
            <a:pPr lvl="1"/>
            <a:r>
              <a:rPr lang="de-DE" dirty="0" smtClean="0"/>
              <a:t>IFO must be accomodated to infrastructure</a:t>
            </a:r>
          </a:p>
          <a:p>
            <a:pPr lvl="1"/>
            <a:r>
              <a:rPr lang="de-DE" dirty="0" smtClean="0"/>
              <a:t>Beam size criterion needs to be fulfilled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Spatial constraints imposed by</a:t>
            </a:r>
          </a:p>
          <a:p>
            <a:pPr lvl="1"/>
            <a:r>
              <a:rPr lang="de-DE" dirty="0" smtClean="0"/>
              <a:t>Vacuum system</a:t>
            </a:r>
          </a:p>
          <a:p>
            <a:pPr lvl="1"/>
            <a:r>
              <a:rPr lang="de-DE" dirty="0" smtClean="0"/>
              <a:t>Optical table dimensions</a:t>
            </a:r>
          </a:p>
          <a:p>
            <a:pPr lvl="1"/>
            <a:r>
              <a:rPr lang="de-DE" dirty="0" smtClean="0"/>
              <a:t>And many more of which some needed to be estimated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835696" y="3140968"/>
            <a:ext cx="3096344" cy="331236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de-DE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Table</a:t>
            </a:r>
            <a:r>
              <a:rPr kumimoji="0" lang="de-DE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center to center: 11.65m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de-DE" sz="3200" baseline="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3200" baseline="0" dirty="0" smtClean="0"/>
              <a:t>Table</a:t>
            </a:r>
            <a:r>
              <a:rPr lang="de-DE" sz="3200" dirty="0" smtClean="0"/>
              <a:t> edge-to-edge:   9.90m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3200" dirty="0" smtClean="0"/>
              <a:t>Table area:                    1.75m x 1.75m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de-DE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de-DE" sz="3200" dirty="0" smtClean="0"/>
              <a:t>Equipped with threaded holes:                               1.7m x 1.69m</a:t>
            </a:r>
            <a:endParaRPr kumimoji="0" lang="de-DE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el1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1670</Words>
  <Application>Microsoft Office PowerPoint</Application>
  <PresentationFormat>On-screen Show (4:3)</PresentationFormat>
  <Paragraphs>317</Paragraphs>
  <Slides>31</Slides>
  <Notes>28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Larissa-Design</vt:lpstr>
      <vt:lpstr>Titel1</vt:lpstr>
      <vt:lpstr>Equation</vt:lpstr>
      <vt:lpstr>Slide 1</vt:lpstr>
      <vt:lpstr>The sub-SQL IFO experiment</vt:lpstr>
      <vt:lpstr>The Prototype environment</vt:lpstr>
      <vt:lpstr>Optical layout</vt:lpstr>
      <vt:lpstr>CTN reduction: Khalili Cavities</vt:lpstr>
      <vt:lpstr>Longitudinal DOF</vt:lpstr>
      <vt:lpstr>Longitudinal control requirements</vt:lpstr>
      <vt:lpstr>Fixed parameters</vt:lpstr>
      <vt:lpstr>Spatial issues</vt:lpstr>
      <vt:lpstr>subSQL IFO lengths: Central MI</vt:lpstr>
      <vt:lpstr>subSQL IFO lengths: Arm Cavities</vt:lpstr>
      <vt:lpstr>subSQL IFO lengths: Khalili Cavities</vt:lpstr>
      <vt:lpstr>subSQL IFO lengths: Khalili Cavities</vt:lpstr>
      <vt:lpstr>Control strategy candidates</vt:lpstr>
      <vt:lpstr>Control strategy candidates</vt:lpstr>
      <vt:lpstr>Control strategy candidates</vt:lpstr>
      <vt:lpstr>Control strategy candidates</vt:lpstr>
      <vt:lpstr>RF sideband generation</vt:lpstr>
      <vt:lpstr>KC control sideband frequencies</vt:lpstr>
      <vt:lpstr>KC control sideband frequencies</vt:lpstr>
      <vt:lpstr>KC control sideband frequencies</vt:lpstr>
      <vt:lpstr>KC control sideband frequencies</vt:lpstr>
      <vt:lpstr>KC control sideband frequencies</vt:lpstr>
      <vt:lpstr>KC control sideband frequencies</vt:lpstr>
      <vt:lpstr>KC control sideband frequencies</vt:lpstr>
      <vt:lpstr>Simulation tools</vt:lpstr>
      <vt:lpstr>Thank you for your attention</vt:lpstr>
      <vt:lpstr>Slide 28</vt:lpstr>
      <vt:lpstr>Coupled cavities and PM</vt:lpstr>
      <vt:lpstr>Some coupled cavity properties</vt:lpstr>
      <vt:lpstr>Some coupled cavity properties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subject>Vorstellung Doktorarbeit</dc:subject>
  <dc:creator>ChristianGräf</dc:creator>
  <cp:lastModifiedBy>christian</cp:lastModifiedBy>
  <cp:revision>1417</cp:revision>
  <dcterms:created xsi:type="dcterms:W3CDTF">2009-02-13T09:25:28Z</dcterms:created>
  <dcterms:modified xsi:type="dcterms:W3CDTF">2010-12-14T13:12:34Z</dcterms:modified>
</cp:coreProperties>
</file>