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99" r:id="rId3"/>
    <p:sldId id="325" r:id="rId4"/>
    <p:sldId id="267" r:id="rId5"/>
    <p:sldId id="329" r:id="rId6"/>
    <p:sldId id="304" r:id="rId7"/>
    <p:sldId id="268" r:id="rId8"/>
    <p:sldId id="306" r:id="rId9"/>
    <p:sldId id="295" r:id="rId10"/>
    <p:sldId id="283" r:id="rId11"/>
    <p:sldId id="316" r:id="rId12"/>
    <p:sldId id="317" r:id="rId13"/>
    <p:sldId id="324" r:id="rId14"/>
    <p:sldId id="334" r:id="rId15"/>
    <p:sldId id="322" r:id="rId16"/>
    <p:sldId id="331" r:id="rId17"/>
    <p:sldId id="275" r:id="rId18"/>
    <p:sldId id="330" r:id="rId19"/>
    <p:sldId id="276" r:id="rId20"/>
    <p:sldId id="314" r:id="rId21"/>
    <p:sldId id="332" r:id="rId22"/>
    <p:sldId id="315" r:id="rId23"/>
    <p:sldId id="318" r:id="rId24"/>
    <p:sldId id="333" r:id="rId25"/>
    <p:sldId id="320" r:id="rId26"/>
    <p:sldId id="321" r:id="rId27"/>
    <p:sldId id="323" r:id="rId28"/>
    <p:sldId id="328" r:id="rId29"/>
    <p:sldId id="335" r:id="rId30"/>
    <p:sldId id="336" r:id="rId31"/>
    <p:sldId id="337" r:id="rId32"/>
    <p:sldId id="30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60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9B619-9BBD-427A-8A96-CEC129F8B7D4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AF23D-5BAB-4907-A0A7-DD7415920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Beam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Bild der Seismik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Seismic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Beam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Beam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Hiervor LockAcq. </a:t>
            </a:r>
            <a:r>
              <a:rPr lang="de-DE" smtClean="0"/>
              <a:t>/ Scan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Beam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Jup</a:t>
            </a:r>
            <a:r>
              <a:rPr lang="de-DE" baseline="0" dirty="0" smtClean="0"/>
              <a:t> UGF ändert sich wirklich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Jup</a:t>
            </a:r>
            <a:r>
              <a:rPr lang="de-DE" baseline="0" dirty="0" smtClean="0"/>
              <a:t> UGF ändert sich wirklich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Gain hierarchy?!?!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Increased HOM-content</a:t>
            </a:r>
            <a:r>
              <a:rPr lang="de-DE" baseline="0" dirty="0" smtClean="0"/>
              <a:t> due to instable IFO mirrors. Increased OMC-AA fluctuations =&gt; Increased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GEO output? 15MHz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OLG_fast=OLG_fast/</a:t>
            </a:r>
            <a:r>
              <a:rPr lang="de-DE" baseline="0" dirty="0" smtClean="0"/>
              <a:t> ( 1- OLG_slow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Increased HOM-content</a:t>
            </a:r>
            <a:r>
              <a:rPr lang="de-DE" baseline="0" dirty="0" smtClean="0"/>
              <a:t> due to instable IFO mirrors. Increased OMC-AA fluctuations =&gt; Increased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Increased HOM-content</a:t>
            </a:r>
            <a:r>
              <a:rPr lang="de-DE" baseline="0" dirty="0" smtClean="0"/>
              <a:t> due to instable IFO mirrors. Increased OMC-AA fluctuations =&gt; Increased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Increased HOM-content</a:t>
            </a:r>
            <a:r>
              <a:rPr lang="de-DE" baseline="0" dirty="0" smtClean="0"/>
              <a:t> due to instable IFO mirrors. Increased OMC-AA fluctuations =&gt; Increased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Beam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Beam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Angucken!!!!!!!!!!!!!!!!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Beam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Beam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Beam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Bild der Seismik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Seismic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23D-5BAB-4907-A0A7-DD741592048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CFE-068E-4912-BB3B-37AFCE2F6B8C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58BA-9FB2-43D7-94F0-F8C4CE67A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CFE-068E-4912-BB3B-37AFCE2F6B8C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58BA-9FB2-43D7-94F0-F8C4CE67A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CFE-068E-4912-BB3B-37AFCE2F6B8C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58BA-9FB2-43D7-94F0-F8C4CE67A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CFE-068E-4912-BB3B-37AFCE2F6B8C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58BA-9FB2-43D7-94F0-F8C4CE67A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CFE-068E-4912-BB3B-37AFCE2F6B8C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58BA-9FB2-43D7-94F0-F8C4CE67A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CFE-068E-4912-BB3B-37AFCE2F6B8C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58BA-9FB2-43D7-94F0-F8C4CE67A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CFE-068E-4912-BB3B-37AFCE2F6B8C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58BA-9FB2-43D7-94F0-F8C4CE67A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CFE-068E-4912-BB3B-37AFCE2F6B8C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58BA-9FB2-43D7-94F0-F8C4CE67A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CFE-068E-4912-BB3B-37AFCE2F6B8C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58BA-9FB2-43D7-94F0-F8C4CE67A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CFE-068E-4912-BB3B-37AFCE2F6B8C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58BA-9FB2-43D7-94F0-F8C4CE67A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CFE-068E-4912-BB3B-37AFCE2F6B8C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58BA-9FB2-43D7-94F0-F8C4CE67A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ECFE-068E-4912-BB3B-37AFCE2F6B8C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658BA-9FB2-43D7-94F0-F8C4CE67A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4" name="Titel 3"/>
          <p:cNvSpPr>
            <a:spLocks noGrp="1"/>
          </p:cNvSpPr>
          <p:nvPr>
            <p:ph type="ctrTitle"/>
          </p:nvPr>
        </p:nvSpPr>
        <p:spPr bwMode="auto">
          <a:xfrm>
            <a:off x="685800" y="1714500"/>
            <a:ext cx="7772400" cy="147002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de-DE" dirty="0" smtClean="0"/>
              <a:t>GEO600 – The output mode cleaner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195" name="Untertitel 4"/>
          <p:cNvSpPr>
            <a:spLocks noGrp="1"/>
          </p:cNvSpPr>
          <p:nvPr>
            <p:ph type="subTitle" idx="1"/>
          </p:nvPr>
        </p:nvSpPr>
        <p:spPr>
          <a:xfrm>
            <a:off x="1357313" y="4429125"/>
            <a:ext cx="6400800" cy="1752600"/>
          </a:xfrm>
        </p:spPr>
        <p:txBody>
          <a:bodyPr/>
          <a:lstStyle/>
          <a:p>
            <a:pPr eaLnBrk="1" hangingPunct="1"/>
            <a:r>
              <a:rPr lang="en-US" sz="1800" smtClean="0">
                <a:solidFill>
                  <a:srgbClr val="898989"/>
                </a:solidFill>
              </a:rPr>
              <a:t>Mirko Prijatelj  for the GEO600-Team</a:t>
            </a:r>
          </a:p>
          <a:p>
            <a:pPr eaLnBrk="1" hangingPunct="1"/>
            <a:endParaRPr lang="en-US" sz="1800" smtClean="0">
              <a:solidFill>
                <a:srgbClr val="898989"/>
              </a:solidFill>
            </a:endParaRPr>
          </a:p>
          <a:p>
            <a:pPr eaLnBrk="1" hangingPunct="1"/>
            <a:r>
              <a:rPr lang="en-US" sz="1800" smtClean="0">
                <a:solidFill>
                  <a:srgbClr val="898989"/>
                </a:solidFill>
              </a:rPr>
              <a:t>Institute for Gravitational Physics</a:t>
            </a:r>
          </a:p>
          <a:p>
            <a:pPr eaLnBrk="1" hangingPunct="1"/>
            <a:r>
              <a:rPr lang="en-US" sz="1800" smtClean="0">
                <a:solidFill>
                  <a:srgbClr val="898989"/>
                </a:solidFill>
              </a:rPr>
              <a:t> Albert-Einstein-Institute</a:t>
            </a:r>
          </a:p>
          <a:p>
            <a:pPr eaLnBrk="1" hangingPunct="1"/>
            <a:r>
              <a:rPr lang="en-US" sz="1800" smtClean="0">
                <a:solidFill>
                  <a:srgbClr val="898989"/>
                </a:solidFill>
              </a:rPr>
              <a:t>Hannover / Germany</a:t>
            </a:r>
          </a:p>
          <a:p>
            <a:pPr eaLnBrk="1" hangingPunct="1"/>
            <a:endParaRPr lang="en-US" smtClean="0">
              <a:solidFill>
                <a:srgbClr val="898989"/>
              </a:solidFill>
            </a:endParaRPr>
          </a:p>
        </p:txBody>
      </p:sp>
      <p:pic>
        <p:nvPicPr>
          <p:cNvPr id="8196" name="Picture 11" descr="Geologo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0"/>
            <a:ext cx="121443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AEI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142875"/>
            <a:ext cx="8572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14313"/>
            <a:ext cx="2190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Grafik 14" descr="G970307-0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60648"/>
            <a:ext cx="13573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80975"/>
            <a:ext cx="8572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609600" y="17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3600" b="1">
                <a:latin typeface="Calibri" pitchFamily="34" charset="0"/>
              </a:rPr>
              <a:t>Universe</a:t>
            </a:r>
          </a:p>
        </p:txBody>
      </p:sp>
      <p:sp>
        <p:nvSpPr>
          <p:cNvPr id="9232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GEO </a:t>
            </a:r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stability during s6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Stable operation: GEO locks</a:t>
            </a:r>
            <a:r>
              <a:rPr kumimoji="0" lang="de-D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 63</a:t>
            </a:r>
            <a:r>
              <a:rPr kumimoji="0" lang="de-D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800" dirty="0" smtClean="0">
                <a:latin typeface="Calibri" pitchFamily="34" charset="0"/>
              </a:rPr>
              <a:t>Reliable OMC lock acquisition (&gt;&gt; 90% success)</a:t>
            </a:r>
            <a:endParaRPr kumimoji="0" lang="de-D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800" baseline="0" dirty="0" smtClean="0">
                <a:latin typeface="Calibri" pitchFamily="34" charset="0"/>
              </a:rPr>
              <a:t>Weeks</a:t>
            </a:r>
            <a:r>
              <a:rPr lang="de-DE" sz="2800" dirty="0" smtClean="0">
                <a:latin typeface="Calibri" pitchFamily="34" charset="0"/>
              </a:rPr>
              <a:t> without manual intervention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95233" name="Picture 1" descr="C:\Documents and Settings\mipria\Desktop\Institutsseminar Okt 2010\dutycycle_september.gif"/>
          <p:cNvPicPr>
            <a:picLocks noChangeAspect="1" noChangeArrowheads="1"/>
          </p:cNvPicPr>
          <p:nvPr/>
        </p:nvPicPr>
        <p:blipFill>
          <a:blip r:embed="rId3" cstate="print"/>
          <a:srcRect b="36535"/>
          <a:stretch>
            <a:fillRect/>
          </a:stretch>
        </p:blipFill>
        <p:spPr bwMode="auto">
          <a:xfrm>
            <a:off x="467544" y="3068960"/>
            <a:ext cx="7960557" cy="378925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 l="5197" r="8976" b="3150"/>
          <a:stretch>
            <a:fillRect/>
          </a:stretch>
        </p:blipFill>
        <p:spPr bwMode="auto">
          <a:xfrm>
            <a:off x="3131840" y="1769470"/>
            <a:ext cx="6012160" cy="508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609600" y="17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3600" b="1">
                <a:latin typeface="Calibri" pitchFamily="34" charset="0"/>
              </a:rPr>
              <a:t>Universe</a:t>
            </a:r>
          </a:p>
        </p:txBody>
      </p:sp>
      <p:sp>
        <p:nvSpPr>
          <p:cNvPr id="9232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Difficulty: </a:t>
            </a:r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Level 2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New seismic source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800" dirty="0" smtClean="0">
                <a:latin typeface="Calibri" pitchFamily="34" charset="0"/>
              </a:rPr>
              <a:t>Oct 17th 2010</a:t>
            </a:r>
            <a:endParaRPr kumimoji="0" lang="de-D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609600" y="17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3600" b="1">
                <a:latin typeface="Calibri" pitchFamily="34" charset="0"/>
              </a:rPr>
              <a:t>Universe</a:t>
            </a:r>
          </a:p>
        </p:txBody>
      </p:sp>
      <p:sp>
        <p:nvSpPr>
          <p:cNvPr id="9232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Difficulty: Level 2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Seismic increased</a:t>
            </a:r>
            <a:r>
              <a:rPr kumimoji="0" lang="de-D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up to a factor 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800" dirty="0" smtClean="0">
                <a:latin typeface="Calibri" pitchFamily="34" charset="0"/>
              </a:rPr>
              <a:t>Mostly &lt; 10Hz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Even at night!!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 l="4153" t="12163" r="5751" b="7658"/>
          <a:stretch>
            <a:fillRect/>
          </a:stretch>
        </p:blipFill>
        <p:spPr bwMode="auto">
          <a:xfrm>
            <a:off x="3026749" y="2996952"/>
            <a:ext cx="6117251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968"/>
            <a:ext cx="5232776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609600" y="17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3600" b="1">
                <a:latin typeface="Calibri" pitchFamily="34" charset="0"/>
              </a:rPr>
              <a:t>Universe</a:t>
            </a:r>
          </a:p>
        </p:txBody>
      </p:sp>
      <p:sp>
        <p:nvSpPr>
          <p:cNvPr id="9232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Difficulty: Level 2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5957" name="Picture 5" descr="C:\Documents and Settings\mipria\Desktop\ISC meeting Dez 2010\M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7367414" cy="5157191"/>
          </a:xfrm>
          <a:prstGeom prst="rect">
            <a:avLst/>
          </a:prstGeom>
          <a:noFill/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4" cstate="print"/>
          <a:srcRect t="13595" r="5244" b="5982"/>
          <a:stretch>
            <a:fillRect/>
          </a:stretch>
        </p:blipFill>
        <p:spPr bwMode="auto">
          <a:xfrm>
            <a:off x="4788024" y="4115766"/>
            <a:ext cx="4355976" cy="274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6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6091" y="1412776"/>
            <a:ext cx="3627909" cy="270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609600" y="17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3600" b="1">
                <a:latin typeface="Calibri" pitchFamily="34" charset="0"/>
              </a:rPr>
              <a:t>Universe</a:t>
            </a:r>
          </a:p>
        </p:txBody>
      </p:sp>
      <p:sp>
        <p:nvSpPr>
          <p:cNvPr id="9232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Difficulty: Level 3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MSR exchange T=2% =&gt; T=10%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800" dirty="0" smtClean="0">
                <a:latin typeface="Calibri" pitchFamily="34" charset="0"/>
              </a:rPr>
              <a:t>Increased HOM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187280"/>
            <a:ext cx="6031260" cy="467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609600" y="17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3600" b="1">
                <a:latin typeface="Calibri" pitchFamily="34" charset="0"/>
              </a:rPr>
              <a:t>Universe</a:t>
            </a:r>
          </a:p>
        </p:txBody>
      </p:sp>
      <p:sp>
        <p:nvSpPr>
          <p:cNvPr id="9232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OMC scan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1139" name="Picture 3" descr="C:\Documents and Settings\mipria\Desktop\ISC meeting Dez 2010\Scan with DF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0" y="1700809"/>
            <a:ext cx="7755880" cy="5036442"/>
          </a:xfrm>
          <a:prstGeom prst="rect">
            <a:avLst/>
          </a:prstGeom>
          <a:noFill/>
        </p:spPr>
      </p:pic>
      <p:pic>
        <p:nvPicPr>
          <p:cNvPr id="91140" name="Picture 4" descr="C:\Documents and Settings\mipria\Desktop\ISC meeting Dez 2010\HOM.JPG"/>
          <p:cNvPicPr>
            <a:picLocks noChangeAspect="1" noChangeArrowheads="1"/>
          </p:cNvPicPr>
          <p:nvPr/>
        </p:nvPicPr>
        <p:blipFill>
          <a:blip r:embed="rId4" cstate="print"/>
          <a:srcRect l="3962" t="14407" r="4754" b="7204"/>
          <a:stretch>
            <a:fillRect/>
          </a:stretch>
        </p:blipFill>
        <p:spPr bwMode="auto">
          <a:xfrm>
            <a:off x="6257124" y="3501008"/>
            <a:ext cx="2886876" cy="2044969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609600" y="17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3600" b="1">
                <a:latin typeface="Calibri" pitchFamily="34" charset="0"/>
              </a:rPr>
              <a:t>Universe</a:t>
            </a:r>
          </a:p>
        </p:txBody>
      </p:sp>
      <p:sp>
        <p:nvSpPr>
          <p:cNvPr id="9232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Lock acquisition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Find transmission maxima in the right distances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1916832"/>
            <a:ext cx="10649583" cy="465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609600" y="17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3600" b="1">
                <a:latin typeface="Calibri" pitchFamily="34" charset="0"/>
              </a:rPr>
              <a:t>Universe</a:t>
            </a:r>
          </a:p>
        </p:txBody>
      </p:sp>
      <p:sp>
        <p:nvSpPr>
          <p:cNvPr id="9232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Control logic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457200" y="1600200"/>
            <a:ext cx="82915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0242" name="Picture 2" descr="C:\Documents and Settings\mipria\Desktop\Institutsseminar Okt 2010\g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25790"/>
            <a:ext cx="5034731" cy="5432210"/>
          </a:xfrm>
          <a:prstGeom prst="rect">
            <a:avLst/>
          </a:prstGeom>
          <a:noFill/>
        </p:spPr>
      </p:pic>
      <p:pic>
        <p:nvPicPr>
          <p:cNvPr id="102401" name="Picture 1" descr="C:\Documents and Settings\mipria\Desktop\Institutsseminar Okt 2010\Labview Diagram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5448" y="3212976"/>
            <a:ext cx="3898552" cy="2304256"/>
          </a:xfrm>
          <a:prstGeom prst="rect">
            <a:avLst/>
          </a:prstGeom>
          <a:noFill/>
        </p:spPr>
      </p:pic>
      <p:pic>
        <p:nvPicPr>
          <p:cNvPr id="9" name="Picture 8" descr="C:\Documents and Settings\mipria\Desktop\Institutsseminar Okt 2010\Control Structure copy.png"/>
          <p:cNvPicPr>
            <a:picLocks noChangeAspect="1" noChangeArrowheads="1"/>
          </p:cNvPicPr>
          <p:nvPr/>
        </p:nvPicPr>
        <p:blipFill>
          <a:blip r:embed="rId5" cstate="print"/>
          <a:srcRect t="30847" r="37875"/>
          <a:stretch>
            <a:fillRect/>
          </a:stretch>
        </p:blipFill>
        <p:spPr bwMode="auto">
          <a:xfrm>
            <a:off x="5364088" y="2118705"/>
            <a:ext cx="3779912" cy="8091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endParaRPr lang="de-DE" sz="2800" dirty="0" smtClean="0">
              <a:latin typeface="Calibri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Calibri" pitchFamily="34" charset="0"/>
              </a:rPr>
              <a:t>Control setup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Control infrastructure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2" descr="C:\Documents and Settings\mipria\Desktop\101_PANA\P1010390.JPG"/>
          <p:cNvPicPr>
            <a:picLocks noChangeAspect="1" noChangeArrowheads="1"/>
          </p:cNvPicPr>
          <p:nvPr/>
        </p:nvPicPr>
        <p:blipFill>
          <a:blip r:embed="rId2" cstate="print"/>
          <a:srcRect t="27880"/>
          <a:stretch>
            <a:fillRect/>
          </a:stretch>
        </p:blipFill>
        <p:spPr bwMode="auto">
          <a:xfrm>
            <a:off x="4801459" y="4509120"/>
            <a:ext cx="4342542" cy="2348880"/>
          </a:xfrm>
          <a:prstGeom prst="rect">
            <a:avLst/>
          </a:prstGeom>
          <a:noFill/>
        </p:spPr>
      </p:pic>
      <p:pic>
        <p:nvPicPr>
          <p:cNvPr id="9" name="Picture 5" descr="DSC_8153klein"/>
          <p:cNvPicPr>
            <a:picLocks noChangeAspect="1" noChangeArrowheads="1"/>
          </p:cNvPicPr>
          <p:nvPr/>
        </p:nvPicPr>
        <p:blipFill>
          <a:blip r:embed="rId3" cstate="print"/>
          <a:srcRect t="22021"/>
          <a:stretch>
            <a:fillRect/>
          </a:stretch>
        </p:blipFill>
        <p:spPr bwMode="auto">
          <a:xfrm>
            <a:off x="0" y="1412776"/>
            <a:ext cx="593405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C:\Documents and Settings\mipria\Desktop\Institutsseminar Okt 2010\Control Structure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284984"/>
            <a:ext cx="6519466" cy="12537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609600" y="17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3600" b="1">
                <a:latin typeface="Calibri" pitchFamily="34" charset="0"/>
              </a:rPr>
              <a:t>Universe</a:t>
            </a:r>
          </a:p>
        </p:txBody>
      </p:sp>
      <p:sp>
        <p:nvSpPr>
          <p:cNvPr id="9232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Control user interface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193" name="Picture 1" descr="C:\Documents and Settings\mipria\Desktop\Institutsseminar Okt 2010\Lab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791450" cy="51530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609600" y="17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3600" b="1">
                <a:latin typeface="Calibri" pitchFamily="34" charset="0"/>
              </a:rPr>
              <a:t>Universe</a:t>
            </a:r>
          </a:p>
        </p:txBody>
      </p:sp>
      <p:sp>
        <p:nvSpPr>
          <p:cNvPr id="9232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Outline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600200"/>
            <a:ext cx="82915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800" dirty="0" smtClean="0">
                <a:latin typeface="Calibri" pitchFamily="34" charset="0"/>
              </a:rPr>
              <a:t>The Output Mode Cleaner (OMC)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800" dirty="0" smtClean="0">
                <a:latin typeface="Calibri" pitchFamily="34" charset="0"/>
              </a:rPr>
              <a:t>Control system and control logic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800" dirty="0" smtClean="0">
                <a:latin typeface="Calibri" pitchFamily="34" charset="0"/>
              </a:rPr>
              <a:t>Stability problems</a:t>
            </a:r>
            <a:endParaRPr lang="de-DE" sz="2800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 descr="C:\Documents and Settings\mipria\Desktop\ISC meeting Dez 2010\Long Lock TF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132693"/>
            <a:ext cx="5004048" cy="4725308"/>
          </a:xfrm>
          <a:prstGeom prst="rect">
            <a:avLst/>
          </a:prstGeom>
          <a:noFill/>
        </p:spPr>
      </p:pic>
      <p:sp>
        <p:nvSpPr>
          <p:cNvPr id="20482" name="Rectangle 7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Calibri" pitchFamily="34" charset="0"/>
              </a:rPr>
              <a:t>On switching / gain changes: Loop is nonlinear</a:t>
            </a:r>
          </a:p>
          <a:p>
            <a:r>
              <a:rPr lang="de-DE" sz="2800" dirty="0" smtClean="0">
                <a:latin typeface="Calibri" pitchFamily="34" charset="0"/>
              </a:rPr>
              <a:t>Switch ‚slowly‘</a:t>
            </a:r>
            <a:br>
              <a:rPr lang="de-DE" sz="2800" dirty="0" smtClean="0">
                <a:latin typeface="Calibri" pitchFamily="34" charset="0"/>
              </a:rPr>
            </a:br>
            <a:r>
              <a:rPr lang="de-DE" sz="2800" dirty="0" smtClean="0">
                <a:latin typeface="Calibri" pitchFamily="34" charset="0"/>
              </a:rPr>
              <a:t>(3 steps, 3 sec apart)</a:t>
            </a:r>
          </a:p>
          <a:p>
            <a:r>
              <a:rPr lang="de-DE" sz="2800" dirty="0" smtClean="0">
                <a:latin typeface="Calibri" pitchFamily="34" charset="0"/>
              </a:rPr>
              <a:t>Hardware lowpass</a:t>
            </a:r>
            <a:br>
              <a:rPr lang="de-DE" sz="2800" dirty="0" smtClean="0">
                <a:latin typeface="Calibri" pitchFamily="34" charset="0"/>
              </a:rPr>
            </a:br>
            <a:r>
              <a:rPr lang="de-DE" sz="2800" dirty="0" smtClean="0">
                <a:latin typeface="Calibri" pitchFamily="34" charset="0"/>
              </a:rPr>
              <a:t>(2Hz)</a:t>
            </a:r>
          </a:p>
          <a:p>
            <a:r>
              <a:rPr lang="de-DE" sz="2800" dirty="0" smtClean="0">
                <a:latin typeface="Calibri" pitchFamily="34" charset="0"/>
              </a:rPr>
              <a:t>UGF </a:t>
            </a:r>
            <a:r>
              <a:rPr lang="en-US" sz="2800" dirty="0" smtClean="0"/>
              <a:t>≈ 10Hz</a:t>
            </a:r>
            <a:endParaRPr lang="de-DE" sz="2800" dirty="0" smtClean="0">
              <a:latin typeface="Calibri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Calibri" pitchFamily="34" charset="0"/>
              </a:rPr>
              <a:t>Control setup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Length control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Calibri" pitchFamily="34" charset="0"/>
              </a:rPr>
              <a:t>Switch </a:t>
            </a:r>
            <a:r>
              <a:rPr lang="de-DE" sz="2800" dirty="0" smtClean="0">
                <a:latin typeface="Calibri" pitchFamily="34" charset="0"/>
              </a:rPr>
              <a:t>‚slowly</a:t>
            </a:r>
            <a:r>
              <a:rPr lang="de-DE" sz="2800" dirty="0" smtClean="0">
                <a:latin typeface="Calibri" pitchFamily="34" charset="0"/>
              </a:rPr>
              <a:t>‘ (</a:t>
            </a:r>
            <a:r>
              <a:rPr lang="de-DE" sz="2800" dirty="0" smtClean="0">
                <a:latin typeface="Calibri" pitchFamily="34" charset="0"/>
              </a:rPr>
              <a:t>3 steps, 3 sec apart</a:t>
            </a:r>
            <a:r>
              <a:rPr lang="de-DE" sz="2800" dirty="0" smtClean="0">
                <a:latin typeface="Calibri" pitchFamily="34" charset="0"/>
              </a:rPr>
              <a:t>)</a:t>
            </a:r>
            <a:endParaRPr lang="de-DE" sz="2800" dirty="0" smtClean="0">
              <a:latin typeface="Calibri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Calibri" pitchFamily="34" charset="0"/>
              </a:rPr>
              <a:t>Control setup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Length control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48271"/>
            <a:ext cx="6339891" cy="490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Calibri" pitchFamily="34" charset="0"/>
              </a:rPr>
              <a:t>UGF </a:t>
            </a:r>
            <a:r>
              <a:rPr lang="en-US" sz="2800" dirty="0" smtClean="0"/>
              <a:t>≈ </a:t>
            </a:r>
            <a:r>
              <a:rPr lang="en-US" sz="2800" dirty="0" smtClean="0"/>
              <a:t>0.1Hz</a:t>
            </a:r>
            <a:endParaRPr lang="de-DE" sz="2800" dirty="0" smtClean="0">
              <a:latin typeface="Calibri" pitchFamily="34" charset="0"/>
            </a:endParaRPr>
          </a:p>
          <a:p>
            <a:r>
              <a:rPr lang="de-DE" sz="2800" dirty="0" smtClean="0">
                <a:latin typeface="Calibri" pitchFamily="34" charset="0"/>
              </a:rPr>
              <a:t>UGF below resonances in the loop =&gt; ‚Easy‘ shape</a:t>
            </a:r>
            <a:endParaRPr lang="de-DE" sz="2400" dirty="0" smtClean="0">
              <a:latin typeface="Calibri" pitchFamily="34" charset="0"/>
            </a:endParaRPr>
          </a:p>
          <a:p>
            <a:endParaRPr lang="de-DE" sz="2800" dirty="0" smtClean="0">
              <a:latin typeface="Calibri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Calibri" pitchFamily="34" charset="0"/>
              </a:rPr>
              <a:t>Control setup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Alignment control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4931" name="Picture 3" descr="C:\Documents and Settings\mipria\Desktop\ISC meeting Dez 2010\Slow AA F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601079"/>
            <a:ext cx="6516216" cy="4256921"/>
          </a:xfrm>
          <a:prstGeom prst="rect">
            <a:avLst/>
          </a:prstGeom>
          <a:noFill/>
        </p:spPr>
      </p:pic>
      <p:pic>
        <p:nvPicPr>
          <p:cNvPr id="8" name="Picture 1" descr="C:\Documents and Settings\mipria\Desktop\Institutsseminar Okt 2010\bdo13.JPG"/>
          <p:cNvPicPr>
            <a:picLocks noChangeAspect="1" noChangeArrowheads="1"/>
          </p:cNvPicPr>
          <p:nvPr/>
        </p:nvPicPr>
        <p:blipFill>
          <a:blip r:embed="rId4" cstate="print"/>
          <a:srcRect r="56693" b="3780"/>
          <a:stretch>
            <a:fillRect/>
          </a:stretch>
        </p:blipFill>
        <p:spPr bwMode="auto">
          <a:xfrm>
            <a:off x="0" y="3079139"/>
            <a:ext cx="2267744" cy="37788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Calibri" pitchFamily="34" charset="0"/>
              </a:rPr>
              <a:t>Control setup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Instability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5508104" y="3501008"/>
          <a:ext cx="3483088" cy="2924944"/>
        </p:xfrm>
        <a:graphic>
          <a:graphicData uri="http://schemas.openxmlformats.org/presentationml/2006/ole">
            <p:oleObj spid="_x0000_s97284" name="Artwork" r:id="rId4" imgW="4944000" imgH="4152000" progId="Adobe.Illustrator.14">
              <p:embed/>
            </p:oleObj>
          </a:graphicData>
        </a:graphic>
      </p:graphicFrame>
      <p:graphicFrame>
        <p:nvGraphicFramePr>
          <p:cNvPr id="97288" name="Object 8"/>
          <p:cNvGraphicFramePr>
            <a:graphicFrameLocks noChangeAspect="1"/>
          </p:cNvGraphicFramePr>
          <p:nvPr/>
        </p:nvGraphicFramePr>
        <p:xfrm>
          <a:off x="5436096" y="3356992"/>
          <a:ext cx="3563888" cy="3345294"/>
        </p:xfrm>
        <a:graphic>
          <a:graphicData uri="http://schemas.openxmlformats.org/presentationml/2006/ole">
            <p:oleObj spid="_x0000_s97288" name="Artwork" r:id="rId5" imgW="4944000" imgH="4640000" progId="Adobe.Illustrator.14">
              <p:embed/>
            </p:oleObj>
          </a:graphicData>
        </a:graphic>
      </p:graphicFrame>
      <p:sp>
        <p:nvSpPr>
          <p:cNvPr id="20482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de-DE" sz="2800" dirty="0" smtClean="0">
                <a:latin typeface="Calibri" pitchFamily="34" charset="0"/>
              </a:rPr>
              <a:t>Instability after MSR change when locked to OMC power</a:t>
            </a:r>
            <a:endParaRPr lang="de-DE" sz="2800" dirty="0" smtClean="0">
              <a:latin typeface="Calibri" pitchFamily="34" charset="0"/>
            </a:endParaRPr>
          </a:p>
          <a:p>
            <a:r>
              <a:rPr lang="de-DE" sz="2800" dirty="0" smtClean="0">
                <a:latin typeface="Calibri" pitchFamily="34" charset="0"/>
              </a:rPr>
              <a:t>New MSR:</a:t>
            </a:r>
          </a:p>
          <a:p>
            <a:pPr lvl="1"/>
            <a:r>
              <a:rPr lang="de-DE" sz="2400" dirty="0" smtClean="0">
                <a:latin typeface="Calibri" pitchFamily="34" charset="0"/>
              </a:rPr>
              <a:t>More </a:t>
            </a:r>
            <a:r>
              <a:rPr lang="de-DE" sz="2400" dirty="0" smtClean="0">
                <a:latin typeface="Calibri" pitchFamily="34" charset="0"/>
              </a:rPr>
              <a:t>HOMs leave </a:t>
            </a:r>
            <a:r>
              <a:rPr lang="de-DE" sz="2400" dirty="0" smtClean="0">
                <a:latin typeface="Calibri" pitchFamily="34" charset="0"/>
              </a:rPr>
              <a:t>IFO</a:t>
            </a:r>
            <a:endParaRPr lang="de-DE" sz="2400" dirty="0" smtClean="0">
              <a:latin typeface="Calibri" pitchFamily="34" charset="0"/>
            </a:endParaRPr>
          </a:p>
          <a:p>
            <a:r>
              <a:rPr lang="de-DE" sz="2800" dirty="0" smtClean="0">
                <a:latin typeface="Calibri" pitchFamily="34" charset="0"/>
              </a:rPr>
              <a:t>Gravel mining:</a:t>
            </a:r>
          </a:p>
          <a:p>
            <a:pPr lvl="1"/>
            <a:r>
              <a:rPr lang="de-DE" sz="2400" dirty="0" smtClean="0">
                <a:latin typeface="Calibri" pitchFamily="34" charset="0"/>
              </a:rPr>
              <a:t>OMC alignment fluctuates</a:t>
            </a:r>
            <a:br>
              <a:rPr lang="de-DE" sz="2400" dirty="0" smtClean="0">
                <a:latin typeface="Calibri" pitchFamily="34" charset="0"/>
              </a:rPr>
            </a:br>
            <a:r>
              <a:rPr lang="de-DE" sz="2400" dirty="0" smtClean="0">
                <a:latin typeface="Calibri" pitchFamily="34" charset="0"/>
              </a:rPr>
              <a:t>more</a:t>
            </a:r>
          </a:p>
          <a:p>
            <a:r>
              <a:rPr lang="de-DE" sz="2800" dirty="0" smtClean="0">
                <a:latin typeface="Calibri" pitchFamily="34" charset="0"/>
              </a:rPr>
              <a:t>Combined effect:</a:t>
            </a:r>
          </a:p>
          <a:p>
            <a:pPr lvl="1"/>
            <a:r>
              <a:rPr lang="de-DE" sz="2400" dirty="0" smtClean="0">
                <a:latin typeface="Calibri" pitchFamily="34" charset="0"/>
              </a:rPr>
              <a:t>More conversion from HOMs</a:t>
            </a:r>
            <a:br>
              <a:rPr lang="de-DE" sz="2400" dirty="0" smtClean="0">
                <a:latin typeface="Calibri" pitchFamily="34" charset="0"/>
              </a:rPr>
            </a:br>
            <a:r>
              <a:rPr lang="de-DE" sz="2400" dirty="0" smtClean="0">
                <a:latin typeface="Calibri" pitchFamily="34" charset="0"/>
              </a:rPr>
              <a:t>to TEM00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609600" y="17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3600" b="1">
                <a:latin typeface="Calibri" pitchFamily="34" charset="0"/>
              </a:rPr>
              <a:t>Universe</a:t>
            </a:r>
          </a:p>
        </p:txBody>
      </p:sp>
      <p:sp>
        <p:nvSpPr>
          <p:cNvPr id="9232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Lets deal with it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Seismic feed-forward</a:t>
            </a:r>
            <a:r>
              <a:rPr kumimoji="0" lang="de-D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for IFO mirrors</a:t>
            </a:r>
            <a:br>
              <a:rPr kumimoji="0" lang="de-D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de-D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=&gt; Reduce HOMs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800" dirty="0" smtClean="0">
                <a:latin typeface="Calibri" pitchFamily="34" charset="0"/>
              </a:rPr>
              <a:t>Faster OMC autoalignment</a:t>
            </a:r>
            <a:br>
              <a:rPr lang="de-DE" sz="2800" dirty="0" smtClean="0">
                <a:latin typeface="Calibri" pitchFamily="34" charset="0"/>
              </a:rPr>
            </a:br>
            <a:r>
              <a:rPr lang="de-DE" sz="2800" dirty="0" smtClean="0">
                <a:latin typeface="Calibri" pitchFamily="34" charset="0"/>
              </a:rPr>
              <a:t>=&gt; Less coupling of </a:t>
            </a:r>
            <a:r>
              <a:rPr lang="de-DE" sz="2800" dirty="0" smtClean="0">
                <a:latin typeface="Calibri" pitchFamily="34" charset="0"/>
              </a:rPr>
              <a:t>HOMs</a:t>
            </a:r>
            <a:endParaRPr kumimoji="0" lang="de-D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800" dirty="0" smtClean="0">
                <a:latin typeface="Calibri" pitchFamily="34" charset="0"/>
              </a:rPr>
              <a:t>Advanced control loop design</a:t>
            </a:r>
            <a:br>
              <a:rPr lang="de-DE" sz="2800" dirty="0" smtClean="0">
                <a:latin typeface="Calibri" pitchFamily="34" charset="0"/>
              </a:rPr>
            </a:br>
            <a:r>
              <a:rPr lang="de-DE" sz="2800" dirty="0" smtClean="0">
                <a:latin typeface="Calibri" pitchFamily="34" charset="0"/>
              </a:rPr>
              <a:t>=&gt; More robust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Calibri" pitchFamily="34" charset="0"/>
              </a:rPr>
              <a:t>Need to deal with</a:t>
            </a:r>
            <a:br>
              <a:rPr lang="de-DE" sz="2800" dirty="0" smtClean="0">
                <a:latin typeface="Calibri" pitchFamily="34" charset="0"/>
              </a:rPr>
            </a:br>
            <a:r>
              <a:rPr lang="de-DE" sz="2800" dirty="0" smtClean="0">
                <a:latin typeface="Calibri" pitchFamily="34" charset="0"/>
              </a:rPr>
              <a:t>pendulum resonances</a:t>
            </a:r>
          </a:p>
          <a:p>
            <a:r>
              <a:rPr lang="de-DE" sz="2800" dirty="0" smtClean="0">
                <a:latin typeface="Calibri" pitchFamily="34" charset="0"/>
              </a:rPr>
              <a:t>Rot: Pole 1.32Hz,Q=2.87</a:t>
            </a:r>
          </a:p>
          <a:p>
            <a:r>
              <a:rPr lang="de-DE" sz="2800" dirty="0" smtClean="0">
                <a:latin typeface="Calibri" pitchFamily="34" charset="0"/>
              </a:rPr>
              <a:t>Tilt: Pole 0.78Hz,Q=2.28</a:t>
            </a:r>
          </a:p>
          <a:p>
            <a:r>
              <a:rPr lang="de-DE" sz="2800" dirty="0" smtClean="0">
                <a:latin typeface="Calibri" pitchFamily="34" charset="0"/>
              </a:rPr>
              <a:t>Adapt servo design</a:t>
            </a:r>
          </a:p>
          <a:p>
            <a:endParaRPr lang="de-DE" sz="2800" dirty="0" smtClean="0">
              <a:latin typeface="Calibri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Calibri" pitchFamily="34" charset="0"/>
              </a:rPr>
              <a:t>Control setup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Faster </a:t>
            </a:r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OMC autoalignment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1140" name="Picture 4" descr="C:\Documents and Settings\mipria\Desktop\ISC meeting Dez 2010\BDO1rotTF.png"/>
          <p:cNvPicPr>
            <a:picLocks noChangeAspect="1" noChangeArrowheads="1"/>
          </p:cNvPicPr>
          <p:nvPr/>
        </p:nvPicPr>
        <p:blipFill>
          <a:blip r:embed="rId2" cstate="print"/>
          <a:srcRect l="2634" t="3910" r="7024"/>
          <a:stretch>
            <a:fillRect/>
          </a:stretch>
        </p:blipFill>
        <p:spPr bwMode="auto">
          <a:xfrm>
            <a:off x="5426450" y="1412777"/>
            <a:ext cx="3717550" cy="2664296"/>
          </a:xfrm>
          <a:prstGeom prst="rect">
            <a:avLst/>
          </a:prstGeom>
          <a:noFill/>
        </p:spPr>
      </p:pic>
      <p:pic>
        <p:nvPicPr>
          <p:cNvPr id="91141" name="Picture 5" descr="C:\Documents and Settings\mipria\Desktop\ISC meeting Dez 2010\BDO1tiltTF.png"/>
          <p:cNvPicPr>
            <a:picLocks noChangeAspect="1" noChangeArrowheads="1"/>
          </p:cNvPicPr>
          <p:nvPr/>
        </p:nvPicPr>
        <p:blipFill>
          <a:blip r:embed="rId3" cstate="print"/>
          <a:srcRect l="2634" t="2695" r="7463"/>
          <a:stretch>
            <a:fillRect/>
          </a:stretch>
        </p:blipFill>
        <p:spPr bwMode="auto">
          <a:xfrm>
            <a:off x="5423369" y="4233453"/>
            <a:ext cx="3720631" cy="2624547"/>
          </a:xfrm>
          <a:prstGeom prst="rect">
            <a:avLst/>
          </a:prstGeom>
          <a:noFill/>
        </p:spPr>
      </p:pic>
      <p:pic>
        <p:nvPicPr>
          <p:cNvPr id="10" name="Picture 1" descr="C:\Documents and Settings\mipria\Desktop\Institutsseminar Okt 2010\bdo13.JPG"/>
          <p:cNvPicPr>
            <a:picLocks noChangeAspect="1" noChangeArrowheads="1"/>
          </p:cNvPicPr>
          <p:nvPr/>
        </p:nvPicPr>
        <p:blipFill>
          <a:blip r:embed="rId4" cstate="print"/>
          <a:srcRect r="56693" b="3780"/>
          <a:stretch>
            <a:fillRect/>
          </a:stretch>
        </p:blipFill>
        <p:spPr bwMode="auto">
          <a:xfrm>
            <a:off x="-1" y="4005064"/>
            <a:ext cx="1712085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Calibri" pitchFamily="34" charset="0"/>
              </a:rPr>
              <a:t>Compensate pendulum</a:t>
            </a:r>
            <a:br>
              <a:rPr lang="de-DE" sz="2800" dirty="0" smtClean="0">
                <a:latin typeface="Calibri" pitchFamily="34" charset="0"/>
              </a:rPr>
            </a:br>
            <a:r>
              <a:rPr lang="de-DE" sz="2800" dirty="0" smtClean="0">
                <a:latin typeface="Calibri" pitchFamily="34" charset="0"/>
              </a:rPr>
              <a:t>resonances in servo</a:t>
            </a:r>
          </a:p>
          <a:p>
            <a:endParaRPr lang="de-DE" sz="2800" dirty="0" smtClean="0">
              <a:latin typeface="Calibri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Calibri" pitchFamily="34" charset="0"/>
              </a:rPr>
              <a:t>Control setup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Faster OMC autoalignment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2162" name="Picture 2" descr="C:\Documents and Settings\mipria\Desktop\ISC meeting Dez 2010\AA 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356992"/>
            <a:ext cx="5464091" cy="3501008"/>
          </a:xfrm>
          <a:prstGeom prst="rect">
            <a:avLst/>
          </a:prstGeom>
          <a:noFill/>
        </p:spPr>
      </p:pic>
      <p:pic>
        <p:nvPicPr>
          <p:cNvPr id="11" name="Picture 4" descr="C:\Documents and Settings\mipria\Desktop\ISC meeting Dez 2010\BDO1rotTF.png"/>
          <p:cNvPicPr>
            <a:picLocks noChangeAspect="1" noChangeArrowheads="1"/>
          </p:cNvPicPr>
          <p:nvPr/>
        </p:nvPicPr>
        <p:blipFill>
          <a:blip r:embed="rId3" cstate="print"/>
          <a:srcRect l="2634" t="3910" r="7024"/>
          <a:stretch>
            <a:fillRect/>
          </a:stretch>
        </p:blipFill>
        <p:spPr bwMode="auto">
          <a:xfrm>
            <a:off x="5426450" y="1412777"/>
            <a:ext cx="371755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Calibri" pitchFamily="34" charset="0"/>
              </a:rPr>
              <a:t>Beware actuator saturation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Calibri" pitchFamily="34" charset="0"/>
              </a:rPr>
              <a:t>Control setup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Faster OMC autoalignment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Picture 2" descr="C:\Documents and Settings\mipria\Desktop\ISC meeting Dez 2010\TS FastAA.png"/>
          <p:cNvPicPr>
            <a:picLocks noChangeAspect="1" noChangeArrowheads="1"/>
          </p:cNvPicPr>
          <p:nvPr/>
        </p:nvPicPr>
        <p:blipFill>
          <a:blip r:embed="rId2" cstate="print"/>
          <a:srcRect l="2634" t="5676" r="7463" b="2838"/>
          <a:stretch>
            <a:fillRect/>
          </a:stretch>
        </p:blipFill>
        <p:spPr bwMode="auto">
          <a:xfrm>
            <a:off x="1979712" y="2018278"/>
            <a:ext cx="6146805" cy="4839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C:\Documents and Settings\mipria\Desktop\ISC meeting Dez 2010\DFO loop gain hierarch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293096"/>
            <a:ext cx="5563313" cy="2564904"/>
          </a:xfrm>
          <a:prstGeom prst="rect">
            <a:avLst/>
          </a:prstGeom>
          <a:noFill/>
        </p:spPr>
      </p:pic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5436096" y="3429000"/>
          <a:ext cx="3595687" cy="3284537"/>
        </p:xfrm>
        <a:graphic>
          <a:graphicData uri="http://schemas.openxmlformats.org/presentationml/2006/ole">
            <p:oleObj spid="_x0000_s98306" name="Artwork" r:id="rId5" imgW="5080000" imgH="4640000" progId="Adobe.Illustrator.14">
              <p:embed/>
            </p:oleObj>
          </a:graphicData>
        </a:graphic>
      </p:graphicFrame>
      <p:sp>
        <p:nvSpPr>
          <p:cNvPr id="20482" name="Rectangle 7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Calibri" pitchFamily="34" charset="0"/>
              </a:rPr>
              <a:t>Fluctuations are at low frequencies</a:t>
            </a:r>
          </a:p>
          <a:p>
            <a:r>
              <a:rPr lang="de-DE" sz="2800" dirty="0" smtClean="0">
                <a:latin typeface="Calibri" pitchFamily="34" charset="0"/>
              </a:rPr>
              <a:t>Use the aux diode for low frequency control</a:t>
            </a:r>
          </a:p>
          <a:p>
            <a:r>
              <a:rPr lang="de-DE" sz="2800" dirty="0" smtClean="0">
                <a:latin typeface="Calibri" pitchFamily="34" charset="0"/>
              </a:rPr>
              <a:t>Overall gain 120dB-</a:t>
            </a:r>
            <a:r>
              <a:rPr lang="de-DE" sz="2800" dirty="0" smtClean="0">
                <a:latin typeface="Calibri" pitchFamily="34" charset="0"/>
              </a:rPr>
              <a:t>&gt; 130dB </a:t>
            </a:r>
            <a:r>
              <a:rPr lang="de-DE" sz="2800" dirty="0" smtClean="0">
                <a:latin typeface="Calibri" pitchFamily="34" charset="0"/>
              </a:rPr>
              <a:t>@DC</a:t>
            </a:r>
            <a:endParaRPr lang="de-DE" sz="2400" dirty="0" smtClean="0">
              <a:latin typeface="Calibri" pitchFamily="34" charset="0"/>
            </a:endParaRPr>
          </a:p>
          <a:p>
            <a:r>
              <a:rPr lang="de-DE" sz="2800" dirty="0" smtClean="0">
                <a:latin typeface="Calibri" pitchFamily="34" charset="0"/>
              </a:rPr>
              <a:t>OMC diode gain 120dB-</a:t>
            </a:r>
            <a:r>
              <a:rPr lang="de-DE" sz="2800" dirty="0" smtClean="0">
                <a:latin typeface="Calibri" pitchFamily="34" charset="0"/>
              </a:rPr>
              <a:t>&gt; -6dB </a:t>
            </a:r>
            <a:r>
              <a:rPr lang="de-DE" sz="2800" dirty="0" smtClean="0">
                <a:latin typeface="Calibri" pitchFamily="34" charset="0"/>
              </a:rPr>
              <a:t>@</a:t>
            </a:r>
            <a:r>
              <a:rPr lang="de-DE" sz="2800" dirty="0" smtClean="0">
                <a:latin typeface="Calibri" pitchFamily="34" charset="0"/>
              </a:rPr>
              <a:t>DC</a:t>
            </a:r>
          </a:p>
          <a:p>
            <a:r>
              <a:rPr lang="de-DE" sz="2800" dirty="0" smtClean="0">
                <a:latin typeface="Calibri" pitchFamily="34" charset="0"/>
              </a:rPr>
              <a:t>No change at high frequencies</a:t>
            </a:r>
            <a:endParaRPr lang="de-DE" sz="2800" dirty="0" smtClean="0">
              <a:latin typeface="Calibri" pitchFamily="34" charset="0"/>
            </a:endParaRPr>
          </a:p>
          <a:p>
            <a:endParaRPr lang="de-DE" sz="2800" dirty="0" smtClean="0">
              <a:latin typeface="Calibri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Calibri" pitchFamily="34" charset="0"/>
              </a:rPr>
              <a:t>Control setup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Advanced control loop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Calibri" pitchFamily="34" charset="0"/>
              </a:rPr>
              <a:t>Control setup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Calibration fluctuations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2" name="Rectangle 7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Calibri" pitchFamily="34" charset="0"/>
              </a:rPr>
              <a:t>Get from [V/sqrt(Hz</a:t>
            </a:r>
            <a:r>
              <a:rPr lang="de-DE" sz="2800" dirty="0" smtClean="0">
                <a:latin typeface="Calibri" pitchFamily="34" charset="0"/>
              </a:rPr>
              <a:t>)</a:t>
            </a:r>
            <a:r>
              <a:rPr lang="de-DE" sz="2800" dirty="0" smtClean="0">
                <a:latin typeface="Calibri" pitchFamily="34" charset="0"/>
              </a:rPr>
              <a:t>] to strain [1/sqrt(Hz)]</a:t>
            </a:r>
          </a:p>
          <a:p>
            <a:r>
              <a:rPr lang="de-DE" sz="2800" dirty="0" smtClean="0">
                <a:latin typeface="Calibri" pitchFamily="34" charset="0"/>
              </a:rPr>
              <a:t>Introduce known length modulations (calibration lines) to calibrate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smtClean="0">
                <a:latin typeface="Calibri" pitchFamily="34" charset="0"/>
              </a:rPr>
              <a:t>signal</a:t>
            </a:r>
            <a:endParaRPr lang="de-DE" sz="2800" dirty="0" smtClean="0">
              <a:latin typeface="Calibri" pitchFamily="34" charset="0"/>
            </a:endParaRPr>
          </a:p>
          <a:p>
            <a:r>
              <a:rPr lang="de-DE" sz="2800" dirty="0" smtClean="0">
                <a:latin typeface="Calibri" pitchFamily="34" charset="0"/>
              </a:rPr>
              <a:t>DFO fluctuations =&gt;</a:t>
            </a:r>
            <a:r>
              <a:rPr lang="de-DE" sz="2800" dirty="0" smtClean="0">
                <a:latin typeface="Calibri" pitchFamily="34" charset="0"/>
              </a:rPr>
              <a:t/>
            </a:r>
            <a:br>
              <a:rPr lang="de-DE" sz="2800" dirty="0" smtClean="0">
                <a:latin typeface="Calibri" pitchFamily="34" charset="0"/>
              </a:rPr>
            </a:br>
            <a:r>
              <a:rPr lang="de-DE" sz="2800" dirty="0" smtClean="0">
                <a:latin typeface="Calibri" pitchFamily="34" charset="0"/>
              </a:rPr>
              <a:t>sidebands on</a:t>
            </a:r>
            <a:br>
              <a:rPr lang="de-DE" sz="2800" dirty="0" smtClean="0">
                <a:latin typeface="Calibri" pitchFamily="34" charset="0"/>
              </a:rPr>
            </a:br>
            <a:r>
              <a:rPr lang="de-DE" sz="2800" dirty="0" smtClean="0">
                <a:latin typeface="Calibri" pitchFamily="34" charset="0"/>
              </a:rPr>
              <a:t>calibration lines</a:t>
            </a:r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570888"/>
            <a:ext cx="5535910" cy="428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609600" y="17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3600" b="1">
                <a:latin typeface="Calibri" pitchFamily="34" charset="0"/>
              </a:rPr>
              <a:t>Universe</a:t>
            </a:r>
          </a:p>
        </p:txBody>
      </p:sp>
      <p:sp>
        <p:nvSpPr>
          <p:cNvPr id="9232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DC-readout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0" y="6381328"/>
            <a:ext cx="8291513" cy="680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e-DE" sz="2000" dirty="0" smtClean="0">
                <a:latin typeface="Calibri" pitchFamily="34" charset="0"/>
              </a:rPr>
              <a:t>LIGO-G080405-00-L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099" name="Picture 3" descr="C:\Documents and Settings\mipria\Desktop\Institutsseminar Okt 2010\Homodyne readout.PNG"/>
          <p:cNvPicPr>
            <a:picLocks noChangeAspect="1" noChangeArrowheads="1"/>
          </p:cNvPicPr>
          <p:nvPr/>
        </p:nvPicPr>
        <p:blipFill>
          <a:blip r:embed="rId4" cstate="print"/>
          <a:srcRect t="50332" b="12583"/>
          <a:stretch>
            <a:fillRect/>
          </a:stretch>
        </p:blipFill>
        <p:spPr bwMode="auto">
          <a:xfrm>
            <a:off x="179512" y="1916832"/>
            <a:ext cx="7811499" cy="2051449"/>
          </a:xfrm>
          <a:prstGeom prst="rect">
            <a:avLst/>
          </a:prstGeom>
          <a:noFill/>
        </p:spPr>
      </p:pic>
      <p:graphicFrame>
        <p:nvGraphicFramePr>
          <p:cNvPr id="100353" name="Object 1"/>
          <p:cNvGraphicFramePr>
            <a:graphicFrameLocks noChangeAspect="1"/>
          </p:cNvGraphicFramePr>
          <p:nvPr/>
        </p:nvGraphicFramePr>
        <p:xfrm>
          <a:off x="5076056" y="3562414"/>
          <a:ext cx="3923928" cy="3295586"/>
        </p:xfrm>
        <a:graphic>
          <a:graphicData uri="http://schemas.openxmlformats.org/presentationml/2006/ole">
            <p:oleObj spid="_x0000_s100353" name="Artwork" r:id="rId5" imgW="4944000" imgH="4152000" progId="Adobe.Illustrator.14">
              <p:embed/>
            </p:oleObj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>
          <a:xfrm>
            <a:off x="457200" y="1600200"/>
            <a:ext cx="82915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latin typeface="Calibri" pitchFamily="34" charset="0"/>
              </a:rPr>
              <a:t>Controlled DFO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de-DE" sz="2800" dirty="0" smtClean="0"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581128"/>
            <a:ext cx="2700338" cy="21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Calibri" pitchFamily="34" charset="0"/>
              </a:rPr>
              <a:t>Control setup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Calibration fluctuations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2" name="Rectangle 7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Calibri" pitchFamily="34" charset="0"/>
              </a:rPr>
              <a:t>DFO spectrum</a:t>
            </a:r>
            <a:br>
              <a:rPr lang="de-DE" sz="2800" dirty="0" smtClean="0">
                <a:latin typeface="Calibri" pitchFamily="34" charset="0"/>
              </a:rPr>
            </a:br>
            <a:r>
              <a:rPr lang="de-DE" sz="2800" dirty="0" smtClean="0">
                <a:latin typeface="Calibri" pitchFamily="34" charset="0"/>
              </a:rPr>
              <a:t>2.5,6,8Hz</a:t>
            </a:r>
          </a:p>
          <a:p>
            <a:r>
              <a:rPr lang="de-DE" sz="2800" dirty="0" smtClean="0">
                <a:latin typeface="Calibri" pitchFamily="34" charset="0"/>
              </a:rPr>
              <a:t>2.5Hz:</a:t>
            </a:r>
            <a:br>
              <a:rPr lang="de-DE" sz="2800" dirty="0" smtClean="0">
                <a:latin typeface="Calibri" pitchFamily="34" charset="0"/>
              </a:rPr>
            </a:br>
            <a:r>
              <a:rPr lang="de-DE" sz="2800" dirty="0" smtClean="0">
                <a:latin typeface="Calibri" pitchFamily="34" charset="0"/>
              </a:rPr>
              <a:t>Pend. </a:t>
            </a:r>
            <a:r>
              <a:rPr lang="de-DE" sz="2800" dirty="0" smtClean="0">
                <a:latin typeface="Calibri" pitchFamily="34" charset="0"/>
              </a:rPr>
              <a:t>r</a:t>
            </a:r>
            <a:r>
              <a:rPr lang="de-DE" sz="2800" dirty="0" smtClean="0">
                <a:latin typeface="Calibri" pitchFamily="34" charset="0"/>
              </a:rPr>
              <a:t>esonances</a:t>
            </a:r>
          </a:p>
          <a:p>
            <a:r>
              <a:rPr lang="de-DE" sz="2800" dirty="0" smtClean="0">
                <a:latin typeface="Calibri" pitchFamily="34" charset="0"/>
              </a:rPr>
              <a:t>8Hz:</a:t>
            </a:r>
            <a:r>
              <a:rPr lang="de-DE" sz="2800" dirty="0" smtClean="0">
                <a:latin typeface="Calibri" pitchFamily="34" charset="0"/>
              </a:rPr>
              <a:t/>
            </a:r>
            <a:br>
              <a:rPr lang="de-DE" sz="2800" dirty="0" smtClean="0">
                <a:latin typeface="Calibri" pitchFamily="34" charset="0"/>
              </a:rPr>
            </a:br>
            <a:r>
              <a:rPr lang="de-DE" sz="2800" dirty="0" smtClean="0">
                <a:latin typeface="Calibri" pitchFamily="34" charset="0"/>
              </a:rPr>
              <a:t>Oscillating</a:t>
            </a:r>
            <a:br>
              <a:rPr lang="de-DE" sz="2800" dirty="0" smtClean="0">
                <a:latin typeface="Calibri" pitchFamily="34" charset="0"/>
              </a:rPr>
            </a:br>
            <a:r>
              <a:rPr lang="de-DE" sz="2800" dirty="0" smtClean="0">
                <a:latin typeface="Calibri" pitchFamily="34" charset="0"/>
              </a:rPr>
              <a:t>control loop</a:t>
            </a:r>
          </a:p>
        </p:txBody>
      </p:sp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2908" y="1700808"/>
            <a:ext cx="6876256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Calibri" pitchFamily="34" charset="0"/>
              </a:rPr>
              <a:t>Control setup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Calibration fluctuations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2" name="Rectangle 7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Calibri" pitchFamily="34" charset="0"/>
              </a:rPr>
              <a:t>Calibration line 305Hz</a:t>
            </a:r>
          </a:p>
          <a:p>
            <a:r>
              <a:rPr lang="de-DE" sz="2800" dirty="0" smtClean="0">
                <a:latin typeface="Calibri" pitchFamily="34" charset="0"/>
              </a:rPr>
              <a:t>DFO spectrum</a:t>
            </a:r>
            <a:br>
              <a:rPr lang="de-DE" sz="2800" dirty="0" smtClean="0">
                <a:latin typeface="Calibri" pitchFamily="34" charset="0"/>
              </a:rPr>
            </a:br>
            <a:r>
              <a:rPr lang="de-DE" sz="2800" dirty="0" smtClean="0">
                <a:latin typeface="Calibri" pitchFamily="34" charset="0"/>
              </a:rPr>
              <a:t>2.5,6,8Hz</a:t>
            </a: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12776"/>
            <a:ext cx="5258941" cy="371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3717651"/>
            <a:ext cx="4680520" cy="314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609600" y="17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3600" b="1">
                <a:latin typeface="Calibri" pitchFamily="34" charset="0"/>
              </a:rPr>
              <a:t>Universe</a:t>
            </a:r>
          </a:p>
        </p:txBody>
      </p:sp>
      <p:sp>
        <p:nvSpPr>
          <p:cNvPr id="9232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800" dirty="0" smtClean="0">
              <a:latin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Thank you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57" name="Object 1"/>
          <p:cNvGraphicFramePr>
            <a:graphicFrameLocks noChangeAspect="1"/>
          </p:cNvGraphicFramePr>
          <p:nvPr/>
        </p:nvGraphicFramePr>
        <p:xfrm>
          <a:off x="4139952" y="1484784"/>
          <a:ext cx="4857726" cy="4079304"/>
        </p:xfrm>
        <a:graphic>
          <a:graphicData uri="http://schemas.openxmlformats.org/presentationml/2006/ole">
            <p:oleObj spid="_x0000_s147457" name="Artwork" r:id="rId4" imgW="4944000" imgH="4152000" progId="Adobe.Illustrator.14">
              <p:embed/>
            </p:oleObj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609600" y="17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3600" b="1">
                <a:latin typeface="Calibri" pitchFamily="34" charset="0"/>
              </a:rPr>
              <a:t>Universe</a:t>
            </a:r>
          </a:p>
        </p:txBody>
      </p:sp>
      <p:sp>
        <p:nvSpPr>
          <p:cNvPr id="9232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Output mode cleaner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600200"/>
            <a:ext cx="82915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latin typeface="Calibri" pitchFamily="34" charset="0"/>
              </a:rPr>
              <a:t>Eliminates 99% junk light</a:t>
            </a:r>
            <a:br>
              <a:rPr lang="de-DE" sz="2800" dirty="0" smtClean="0">
                <a:latin typeface="Calibri" pitchFamily="34" charset="0"/>
              </a:rPr>
            </a:br>
            <a:r>
              <a:rPr lang="en-US" sz="2800" dirty="0" smtClean="0"/>
              <a:t>→</a:t>
            </a:r>
            <a:r>
              <a:rPr lang="de-DE" sz="2800" dirty="0" smtClean="0">
                <a:latin typeface="Calibri" pitchFamily="34" charset="0"/>
              </a:rPr>
              <a:t> Better sensitivity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latin typeface="Calibri" pitchFamily="34" charset="0"/>
              </a:rPr>
              <a:t>Finesse 150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latin typeface="Calibri" pitchFamily="34" charset="0"/>
              </a:rPr>
              <a:t>Round-trip 65.8mm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7072"/>
            <a:ext cx="4536907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609600" y="17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3600" b="1">
                <a:latin typeface="Calibri" pitchFamily="34" charset="0"/>
              </a:rPr>
              <a:t>Universe</a:t>
            </a:r>
          </a:p>
        </p:txBody>
      </p:sp>
      <p:sp>
        <p:nvSpPr>
          <p:cNvPr id="9232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Output mode cleaner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600200"/>
            <a:ext cx="82915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latin typeface="Calibri" pitchFamily="34" charset="0"/>
              </a:rPr>
              <a:t>Junk light: Modulation sidebands &amp; higher order </a:t>
            </a:r>
            <a:r>
              <a:rPr lang="de-DE" sz="2800" dirty="0" smtClean="0">
                <a:latin typeface="Calibri" pitchFamily="34" charset="0"/>
              </a:rPr>
              <a:t>modes</a:t>
            </a:r>
            <a:endParaRPr lang="de-DE" sz="28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latin typeface="Calibri" pitchFamily="34" charset="0"/>
              </a:rPr>
              <a:t>Different </a:t>
            </a:r>
            <a:r>
              <a:rPr lang="de-DE" sz="2800" dirty="0" smtClean="0">
                <a:latin typeface="Calibri" pitchFamily="34" charset="0"/>
              </a:rPr>
              <a:t>resonance condition for carrier and junk light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de-DE" sz="2800" dirty="0" smtClean="0">
              <a:latin typeface="Calibri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36588" y="3429000"/>
          <a:ext cx="2493962" cy="1474788"/>
        </p:xfrm>
        <a:graphic>
          <a:graphicData uri="http://schemas.openxmlformats.org/presentationml/2006/ole">
            <p:oleObj spid="_x0000_s96258" name="Equation" r:id="rId4" imgW="1244520" imgH="73656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mtClean="0">
                <a:latin typeface="Calibri" pitchFamily="34" charset="0"/>
              </a:rPr>
              <a:t>Mode scan of GEO output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de-DE" sz="2800" dirty="0" smtClean="0">
                <a:latin typeface="Calibri" pitchFamily="34" charset="0"/>
              </a:rPr>
              <a:t>GW-signal in transmitted power</a:t>
            </a:r>
          </a:p>
          <a:p>
            <a:r>
              <a:rPr lang="de-DE" sz="2800" dirty="0" smtClean="0">
                <a:latin typeface="Calibri" pitchFamily="34" charset="0"/>
              </a:rPr>
              <a:t>Need optimal transmission</a:t>
            </a:r>
          </a:p>
          <a:p>
            <a:r>
              <a:rPr lang="de-DE" sz="2800" dirty="0" smtClean="0">
                <a:latin typeface="Calibri" pitchFamily="34" charset="0"/>
              </a:rPr>
              <a:t>Control aspects:</a:t>
            </a:r>
          </a:p>
          <a:p>
            <a:pPr lvl="1"/>
            <a:r>
              <a:rPr lang="de-DE" sz="2400" dirty="0" smtClean="0">
                <a:latin typeface="Calibri" pitchFamily="34" charset="0"/>
              </a:rPr>
              <a:t>Alignment</a:t>
            </a:r>
          </a:p>
          <a:p>
            <a:pPr lvl="1"/>
            <a:r>
              <a:rPr lang="de-DE" sz="2400" dirty="0" smtClean="0">
                <a:latin typeface="Calibri" pitchFamily="34" charset="0"/>
              </a:rPr>
              <a:t>Length</a:t>
            </a:r>
            <a:endParaRPr lang="de-DE" dirty="0" smtClean="0">
              <a:latin typeface="Calibri" pitchFamily="34" charset="0"/>
            </a:endParaRPr>
          </a:p>
          <a:p>
            <a:r>
              <a:rPr lang="de-DE" sz="2800" dirty="0" smtClean="0">
                <a:latin typeface="Calibri" pitchFamily="34" charset="0"/>
              </a:rPr>
              <a:t>Static errors: Reduced sensitivity</a:t>
            </a:r>
          </a:p>
          <a:p>
            <a:r>
              <a:rPr lang="de-DE" sz="2800" dirty="0" smtClean="0">
                <a:latin typeface="Calibri" pitchFamily="34" charset="0"/>
              </a:rPr>
              <a:t>Dynamic errors: Noise sources</a:t>
            </a:r>
          </a:p>
          <a:p>
            <a:r>
              <a:rPr lang="de-DE" sz="2800" dirty="0" smtClean="0">
                <a:latin typeface="Calibri" pitchFamily="34" charset="0"/>
              </a:rPr>
              <a:t>Requirements derived from simulation:</a:t>
            </a:r>
          </a:p>
          <a:p>
            <a:pPr lvl="1"/>
            <a:r>
              <a:rPr lang="de-DE" sz="2400" dirty="0" smtClean="0">
                <a:latin typeface="Calibri" pitchFamily="34" charset="0"/>
              </a:rPr>
              <a:t>Alignment: UGF </a:t>
            </a:r>
            <a:r>
              <a:rPr lang="en-US" sz="2400" dirty="0" smtClean="0"/>
              <a:t>&lt;&lt; 1 Hz</a:t>
            </a:r>
          </a:p>
          <a:p>
            <a:pPr lvl="1"/>
            <a:r>
              <a:rPr lang="de-DE" sz="2400" dirty="0" smtClean="0">
                <a:latin typeface="Calibri" pitchFamily="34" charset="0"/>
              </a:rPr>
              <a:t>Length: </a:t>
            </a:r>
            <a:r>
              <a:rPr lang="de-DE" sz="2400" dirty="0" smtClean="0">
                <a:latin typeface="Calibri" pitchFamily="34" charset="0"/>
              </a:rPr>
              <a:t>RMS reduction of </a:t>
            </a:r>
            <a:r>
              <a:rPr lang="en-US" sz="2400" dirty="0" smtClean="0"/>
              <a:t>≈ 5</a:t>
            </a:r>
          </a:p>
          <a:p>
            <a:endParaRPr lang="de-DE" sz="2800" dirty="0" smtClean="0">
              <a:latin typeface="Calibri" pitchFamily="34" charset="0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Control system requirements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609600" y="17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3600" b="1">
                <a:latin typeface="Calibri" pitchFamily="34" charset="0"/>
              </a:rPr>
              <a:t>Universe</a:t>
            </a:r>
          </a:p>
        </p:txBody>
      </p:sp>
      <p:sp>
        <p:nvSpPr>
          <p:cNvPr id="9232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Control scheme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10" descr="Kurv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978275"/>
            <a:ext cx="33416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/>
          </p:cNvSpPr>
          <p:nvPr/>
        </p:nvSpPr>
        <p:spPr>
          <a:xfrm>
            <a:off x="457200" y="1600200"/>
            <a:ext cx="82915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Lock on OMC transmission peak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Dithering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alignment @ 250-550Hz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OMC 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length @ 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6kHz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Error-signal at</a:t>
            </a:r>
            <a:r>
              <a:rPr kumimoji="0" lang="de-D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9" name="Picture 11" descr="Kurv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3994150"/>
            <a:ext cx="307181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Documents and Settings\mipria\Desktop\DPG 2010\GeoDith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9900" y="1428750"/>
            <a:ext cx="35941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C:\Documents and Settings\mipria\Desktop\Institutsseminar Okt 2010\bdo13.JPG"/>
          <p:cNvPicPr>
            <a:picLocks noChangeAspect="1" noChangeArrowheads="1"/>
          </p:cNvPicPr>
          <p:nvPr/>
        </p:nvPicPr>
        <p:blipFill>
          <a:blip r:embed="rId7" cstate="print"/>
          <a:srcRect r="56693" b="3780"/>
          <a:stretch>
            <a:fillRect/>
          </a:stretch>
        </p:blipFill>
        <p:spPr bwMode="auto">
          <a:xfrm>
            <a:off x="6876256" y="1412775"/>
            <a:ext cx="2267744" cy="3778861"/>
          </a:xfrm>
          <a:prstGeom prst="rect">
            <a:avLst/>
          </a:prstGeom>
          <a:noFill/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059832" y="3501008"/>
          <a:ext cx="792088" cy="528058"/>
        </p:xfrm>
        <a:graphic>
          <a:graphicData uri="http://schemas.openxmlformats.org/presentationml/2006/ole">
            <p:oleObj spid="_x0000_s54273" name="Equation" r:id="rId8" imgW="342720" imgH="228600" progId="Equation.3">
              <p:embed/>
            </p:oleObj>
          </a:graphicData>
        </a:graphic>
      </p:graphicFrame>
      <p:pic>
        <p:nvPicPr>
          <p:cNvPr id="13" name="Picture 1" descr="C:\Documents and Settings\mipria\Desktop\Institutsseminar Okt 2010\OMC PZ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8225" y="5522913"/>
            <a:ext cx="1755775" cy="13350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Calibri" pitchFamily="34" charset="0"/>
              </a:rPr>
              <a:t>New digital control system</a:t>
            </a:r>
          </a:p>
          <a:p>
            <a:r>
              <a:rPr lang="de-DE" sz="2800" dirty="0" smtClean="0">
                <a:latin typeface="Calibri" pitchFamily="34" charset="0"/>
              </a:rPr>
              <a:t>CDS = Control and Data System</a:t>
            </a:r>
          </a:p>
          <a:p>
            <a:r>
              <a:rPr lang="de-DE" sz="2800" dirty="0" smtClean="0">
                <a:latin typeface="Calibri" pitchFamily="34" charset="0"/>
              </a:rPr>
              <a:t>Similar to AdvLIGO</a:t>
            </a:r>
          </a:p>
          <a:p>
            <a:r>
              <a:rPr lang="de-DE" sz="2800" dirty="0" smtClean="0">
                <a:latin typeface="Calibri" pitchFamily="34" charset="0"/>
              </a:rPr>
              <a:t>Dithers &amp; applies controls</a:t>
            </a:r>
          </a:p>
          <a:p>
            <a:r>
              <a:rPr lang="de-DE" sz="2800" dirty="0" smtClean="0">
                <a:latin typeface="Calibri" pitchFamily="34" charset="0"/>
              </a:rPr>
              <a:t>OMC </a:t>
            </a:r>
            <a:r>
              <a:rPr lang="de-DE" sz="2800" dirty="0" smtClean="0">
                <a:latin typeface="Calibri" pitchFamily="34" charset="0"/>
                <a:sym typeface="Wingdings" pitchFamily="2" charset="2"/>
              </a:rPr>
              <a:t> </a:t>
            </a:r>
            <a:r>
              <a:rPr lang="de-DE" sz="2800" dirty="0" smtClean="0">
                <a:latin typeface="Calibri" pitchFamily="34" charset="0"/>
              </a:rPr>
              <a:t>GEO interface via Labview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Calibri" pitchFamily="34" charset="0"/>
              </a:rPr>
              <a:t>Control setup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CDS Control system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1" descr="D:\DCIM\101_PANA\P1010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356671"/>
            <a:ext cx="2195736" cy="5501329"/>
          </a:xfrm>
          <a:prstGeom prst="rect">
            <a:avLst/>
          </a:prstGeom>
          <a:noFill/>
        </p:spPr>
      </p:pic>
      <p:pic>
        <p:nvPicPr>
          <p:cNvPr id="9" name="Picture 2" descr="C:\Documents and Settings\mipria\Desktop\Institutsseminar Okt 2010\P1010483.JPG"/>
          <p:cNvPicPr>
            <a:picLocks noChangeAspect="1" noChangeArrowheads="1"/>
          </p:cNvPicPr>
          <p:nvPr/>
        </p:nvPicPr>
        <p:blipFill>
          <a:blip r:embed="rId3" cstate="print"/>
          <a:srcRect l="4462" t="19835" r="13027"/>
          <a:stretch>
            <a:fillRect/>
          </a:stretch>
        </p:blipFill>
        <p:spPr bwMode="auto">
          <a:xfrm>
            <a:off x="0" y="4131936"/>
            <a:ext cx="3741090" cy="272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609600" y="17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3600" b="1">
                <a:latin typeface="Calibri" pitchFamily="34" charset="0"/>
              </a:rPr>
              <a:t>Universe</a:t>
            </a:r>
          </a:p>
        </p:txBody>
      </p:sp>
      <p:sp>
        <p:nvSpPr>
          <p:cNvPr id="9232" name="Rectangle 2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A6DA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400" dirty="0" smtClean="0">
                <a:solidFill>
                  <a:schemeClr val="bg1"/>
                </a:solidFill>
                <a:latin typeface="Calibri" pitchFamily="34" charset="0"/>
              </a:rPr>
              <a:t>Output mode cleaner</a:t>
            </a:r>
            <a:endParaRPr lang="de-DE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6372200" y="1556793"/>
            <a:ext cx="262778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800" dirty="0" smtClean="0">
                <a:latin typeface="Calibri" pitchFamily="34" charset="0"/>
              </a:rPr>
              <a:t>Before OMC: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800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800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800" dirty="0" smtClean="0"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2" y="2060848"/>
            <a:ext cx="2700338" cy="21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2326" y="4821079"/>
            <a:ext cx="2721674" cy="203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44208" y="4293096"/>
            <a:ext cx="24482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800" dirty="0" smtClean="0">
                <a:latin typeface="Calibri" pitchFamily="34" charset="0"/>
              </a:rPr>
              <a:t>After OMC:</a:t>
            </a:r>
          </a:p>
          <a:p>
            <a:endParaRPr lang="en-US" dirty="0"/>
          </a:p>
        </p:txBody>
      </p:sp>
      <p:pic>
        <p:nvPicPr>
          <p:cNvPr id="12" name="Picture 3" descr="C:\Documents and Settings\mipria\Desktop\Institutsseminar Okt 2010\OMC_Pano1-klein.JPG"/>
          <p:cNvPicPr>
            <a:picLocks noChangeAspect="1" noChangeArrowheads="1"/>
          </p:cNvPicPr>
          <p:nvPr/>
        </p:nvPicPr>
        <p:blipFill>
          <a:blip r:embed="rId5" cstate="print"/>
          <a:srcRect l="20751" t="9181"/>
          <a:stretch>
            <a:fillRect/>
          </a:stretch>
        </p:blipFill>
        <p:spPr bwMode="auto">
          <a:xfrm>
            <a:off x="611560" y="1635546"/>
            <a:ext cx="5040560" cy="522245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8229</TotalTime>
  <Words>603</Words>
  <Application>Microsoft Office PowerPoint</Application>
  <PresentationFormat>On-screen Show (4:3)</PresentationFormat>
  <Paragraphs>199</Paragraphs>
  <Slides>32</Slides>
  <Notes>25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Office Theme</vt:lpstr>
      <vt:lpstr>Equation</vt:lpstr>
      <vt:lpstr>Artwork</vt:lpstr>
      <vt:lpstr>Adobe Illustrator Artwork 14.0</vt:lpstr>
      <vt:lpstr>GEO600 – The output mode cleaner</vt:lpstr>
      <vt:lpstr>Slide 2</vt:lpstr>
      <vt:lpstr>Slide 3</vt:lpstr>
      <vt:lpstr>Slide 4</vt:lpstr>
      <vt:lpstr>Slide 5</vt:lpstr>
      <vt:lpstr>Mode scan of GEO output</vt:lpstr>
      <vt:lpstr>Slide 7</vt:lpstr>
      <vt:lpstr>Control setup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Control setup</vt:lpstr>
      <vt:lpstr>Slide 19</vt:lpstr>
      <vt:lpstr>Control setup</vt:lpstr>
      <vt:lpstr>Control setup</vt:lpstr>
      <vt:lpstr>Control setup</vt:lpstr>
      <vt:lpstr>Control setup</vt:lpstr>
      <vt:lpstr>Slide 24</vt:lpstr>
      <vt:lpstr>Control setup</vt:lpstr>
      <vt:lpstr>Control setup</vt:lpstr>
      <vt:lpstr>Control setup</vt:lpstr>
      <vt:lpstr>Control setup</vt:lpstr>
      <vt:lpstr>Control setup</vt:lpstr>
      <vt:lpstr>Control setup</vt:lpstr>
      <vt:lpstr>Control setup</vt:lpstr>
      <vt:lpstr>Slide 32</vt:lpstr>
    </vt:vector>
  </TitlesOfParts>
  <Company>Institut fuer Gravitationsphysik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GEO600-Project</dc:title>
  <dc:creator>Mirko Prijatelj</dc:creator>
  <cp:lastModifiedBy>Mirko Prijatelj</cp:lastModifiedBy>
  <cp:revision>202</cp:revision>
  <dcterms:created xsi:type="dcterms:W3CDTF">2010-07-20T11:31:42Z</dcterms:created>
  <dcterms:modified xsi:type="dcterms:W3CDTF">2010-12-14T07:52:30Z</dcterms:modified>
</cp:coreProperties>
</file>