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60"/>
  </p:notesMasterIdLst>
  <p:handoutMasterIdLst>
    <p:handoutMasterId r:id="rId61"/>
  </p:handoutMasterIdLst>
  <p:sldIdLst>
    <p:sldId id="563" r:id="rId2"/>
    <p:sldId id="682" r:id="rId3"/>
    <p:sldId id="683" r:id="rId4"/>
    <p:sldId id="662" r:id="rId5"/>
    <p:sldId id="660" r:id="rId6"/>
    <p:sldId id="775" r:id="rId7"/>
    <p:sldId id="618" r:id="rId8"/>
    <p:sldId id="684" r:id="rId9"/>
    <p:sldId id="616" r:id="rId10"/>
    <p:sldId id="703" r:id="rId11"/>
    <p:sldId id="705" r:id="rId12"/>
    <p:sldId id="773" r:id="rId13"/>
    <p:sldId id="732" r:id="rId14"/>
    <p:sldId id="755" r:id="rId15"/>
    <p:sldId id="756" r:id="rId16"/>
    <p:sldId id="757" r:id="rId17"/>
    <p:sldId id="758" r:id="rId18"/>
    <p:sldId id="759" r:id="rId19"/>
    <p:sldId id="777" r:id="rId20"/>
    <p:sldId id="778" r:id="rId21"/>
    <p:sldId id="779" r:id="rId22"/>
    <p:sldId id="689" r:id="rId23"/>
    <p:sldId id="670" r:id="rId24"/>
    <p:sldId id="688" r:id="rId25"/>
    <p:sldId id="692" r:id="rId26"/>
    <p:sldId id="693" r:id="rId27"/>
    <p:sldId id="709" r:id="rId28"/>
    <p:sldId id="760" r:id="rId29"/>
    <p:sldId id="730" r:id="rId30"/>
    <p:sldId id="626" r:id="rId31"/>
    <p:sldId id="678" r:id="rId32"/>
    <p:sldId id="761" r:id="rId33"/>
    <p:sldId id="763" r:id="rId34"/>
    <p:sldId id="764" r:id="rId35"/>
    <p:sldId id="765" r:id="rId36"/>
    <p:sldId id="766" r:id="rId37"/>
    <p:sldId id="780" r:id="rId38"/>
    <p:sldId id="781" r:id="rId39"/>
    <p:sldId id="782" r:id="rId40"/>
    <p:sldId id="673" r:id="rId41"/>
    <p:sldId id="674" r:id="rId42"/>
    <p:sldId id="769" r:id="rId43"/>
    <p:sldId id="726" r:id="rId44"/>
    <p:sldId id="712" r:id="rId45"/>
    <p:sldId id="721" r:id="rId46"/>
    <p:sldId id="723" r:id="rId47"/>
    <p:sldId id="724" r:id="rId48"/>
    <p:sldId id="727" r:id="rId49"/>
    <p:sldId id="713" r:id="rId50"/>
    <p:sldId id="640" r:id="rId51"/>
    <p:sldId id="702" r:id="rId52"/>
    <p:sldId id="749" r:id="rId53"/>
    <p:sldId id="750" r:id="rId54"/>
    <p:sldId id="772" r:id="rId55"/>
    <p:sldId id="728" r:id="rId56"/>
    <p:sldId id="767" r:id="rId57"/>
    <p:sldId id="770" r:id="rId58"/>
    <p:sldId id="771" r:id="rId59"/>
  </p:sldIdLst>
  <p:sldSz cx="9144000" cy="6858000" type="screen4x3"/>
  <p:notesSz cx="7104063" cy="10234613"/>
  <p:defaultTextStyle>
    <a:defPPr>
      <a:defRPr lang="en-GB"/>
    </a:defPPr>
    <a:lvl1pPr algn="l" rtl="0" fontAlgn="base">
      <a:spcBef>
        <a:spcPct val="0"/>
      </a:spcBef>
      <a:spcAft>
        <a:spcPct val="0"/>
      </a:spcAft>
      <a:defRPr sz="2800" b="1" kern="1200">
        <a:solidFill>
          <a:schemeClr val="accent2"/>
        </a:solidFill>
        <a:latin typeface="Trebuchet MS" panose="020B0603020202020204" pitchFamily="34" charset="0"/>
        <a:ea typeface="+mn-ea"/>
        <a:cs typeface="+mn-cs"/>
      </a:defRPr>
    </a:lvl1pPr>
    <a:lvl2pPr marL="457200" algn="l" rtl="0" fontAlgn="base">
      <a:spcBef>
        <a:spcPct val="0"/>
      </a:spcBef>
      <a:spcAft>
        <a:spcPct val="0"/>
      </a:spcAft>
      <a:defRPr sz="2800" b="1" kern="1200">
        <a:solidFill>
          <a:schemeClr val="accent2"/>
        </a:solidFill>
        <a:latin typeface="Trebuchet MS" panose="020B0603020202020204" pitchFamily="34" charset="0"/>
        <a:ea typeface="+mn-ea"/>
        <a:cs typeface="+mn-cs"/>
      </a:defRPr>
    </a:lvl2pPr>
    <a:lvl3pPr marL="914400" algn="l" rtl="0" fontAlgn="base">
      <a:spcBef>
        <a:spcPct val="0"/>
      </a:spcBef>
      <a:spcAft>
        <a:spcPct val="0"/>
      </a:spcAft>
      <a:defRPr sz="2800" b="1" kern="1200">
        <a:solidFill>
          <a:schemeClr val="accent2"/>
        </a:solidFill>
        <a:latin typeface="Trebuchet MS" panose="020B0603020202020204" pitchFamily="34" charset="0"/>
        <a:ea typeface="+mn-ea"/>
        <a:cs typeface="+mn-cs"/>
      </a:defRPr>
    </a:lvl3pPr>
    <a:lvl4pPr marL="1371600" algn="l" rtl="0" fontAlgn="base">
      <a:spcBef>
        <a:spcPct val="0"/>
      </a:spcBef>
      <a:spcAft>
        <a:spcPct val="0"/>
      </a:spcAft>
      <a:defRPr sz="2800" b="1" kern="1200">
        <a:solidFill>
          <a:schemeClr val="accent2"/>
        </a:solidFill>
        <a:latin typeface="Trebuchet MS" panose="020B0603020202020204" pitchFamily="34" charset="0"/>
        <a:ea typeface="+mn-ea"/>
        <a:cs typeface="+mn-cs"/>
      </a:defRPr>
    </a:lvl4pPr>
    <a:lvl5pPr marL="1828800" algn="l" rtl="0" fontAlgn="base">
      <a:spcBef>
        <a:spcPct val="0"/>
      </a:spcBef>
      <a:spcAft>
        <a:spcPct val="0"/>
      </a:spcAft>
      <a:defRPr sz="2800" b="1" kern="1200">
        <a:solidFill>
          <a:schemeClr val="accent2"/>
        </a:solidFill>
        <a:latin typeface="Trebuchet MS" panose="020B0603020202020204" pitchFamily="34" charset="0"/>
        <a:ea typeface="+mn-ea"/>
        <a:cs typeface="+mn-cs"/>
      </a:defRPr>
    </a:lvl5pPr>
    <a:lvl6pPr marL="2286000" algn="l" defTabSz="914400" rtl="0" eaLnBrk="1" latinLnBrk="0" hangingPunct="1">
      <a:defRPr sz="2800" b="1" kern="1200">
        <a:solidFill>
          <a:schemeClr val="accent2"/>
        </a:solidFill>
        <a:latin typeface="Trebuchet MS" panose="020B0603020202020204" pitchFamily="34" charset="0"/>
        <a:ea typeface="+mn-ea"/>
        <a:cs typeface="+mn-cs"/>
      </a:defRPr>
    </a:lvl6pPr>
    <a:lvl7pPr marL="2743200" algn="l" defTabSz="914400" rtl="0" eaLnBrk="1" latinLnBrk="0" hangingPunct="1">
      <a:defRPr sz="2800" b="1" kern="1200">
        <a:solidFill>
          <a:schemeClr val="accent2"/>
        </a:solidFill>
        <a:latin typeface="Trebuchet MS" panose="020B0603020202020204" pitchFamily="34" charset="0"/>
        <a:ea typeface="+mn-ea"/>
        <a:cs typeface="+mn-cs"/>
      </a:defRPr>
    </a:lvl7pPr>
    <a:lvl8pPr marL="3200400" algn="l" defTabSz="914400" rtl="0" eaLnBrk="1" latinLnBrk="0" hangingPunct="1">
      <a:defRPr sz="2800" b="1" kern="1200">
        <a:solidFill>
          <a:schemeClr val="accent2"/>
        </a:solidFill>
        <a:latin typeface="Trebuchet MS" panose="020B0603020202020204" pitchFamily="34" charset="0"/>
        <a:ea typeface="+mn-ea"/>
        <a:cs typeface="+mn-cs"/>
      </a:defRPr>
    </a:lvl8pPr>
    <a:lvl9pPr marL="3657600" algn="l" defTabSz="914400" rtl="0" eaLnBrk="1" latinLnBrk="0" hangingPunct="1">
      <a:defRPr sz="2800" b="1" kern="1200">
        <a:solidFill>
          <a:schemeClr val="accent2"/>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00FF"/>
    <a:srgbClr val="FFFFCC"/>
    <a:srgbClr val="CC99FF"/>
    <a:srgbClr val="F9FFCD"/>
    <a:srgbClr val="FFFF66"/>
    <a:srgbClr val="333399"/>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705" autoAdjust="0"/>
  </p:normalViewPr>
  <p:slideViewPr>
    <p:cSldViewPr snapToObjects="1" showGuides="1">
      <p:cViewPr varScale="1">
        <p:scale>
          <a:sx n="121" d="100"/>
          <a:sy n="121" d="100"/>
        </p:scale>
        <p:origin x="1236"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6422"/>
    </p:cViewPr>
  </p:sorterViewPr>
  <p:notesViewPr>
    <p:cSldViewPr snapToObjects="1" showGuides="1">
      <p:cViewPr>
        <p:scale>
          <a:sx n="100" d="100"/>
          <a:sy n="100" d="100"/>
        </p:scale>
        <p:origin x="-2309" y="-5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6063" tIns="48031" rIns="96063" bIns="48031" numCol="1" anchor="t" anchorCtr="0" compatLnSpc="1">
            <a:prstTxWarp prst="textNoShape">
              <a:avLst/>
            </a:prstTxWarp>
          </a:bodyPr>
          <a:lstStyle>
            <a:lvl1pPr defTabSz="960974">
              <a:defRPr sz="1200" b="0">
                <a:solidFill>
                  <a:schemeClr val="tx1"/>
                </a:solidFill>
                <a:latin typeface="Times New Roman" pitchFamily="18" charset="0"/>
              </a:defRPr>
            </a:lvl1pPr>
          </a:lstStyle>
          <a:p>
            <a:pPr>
              <a:defRPr/>
            </a:pPr>
            <a:endParaRPr lang="en-GB"/>
          </a:p>
        </p:txBody>
      </p:sp>
      <p:sp>
        <p:nvSpPr>
          <p:cNvPr id="12291" name="Rectangle 3"/>
          <p:cNvSpPr>
            <a:spLocks noGrp="1" noChangeArrowheads="1"/>
          </p:cNvSpPr>
          <p:nvPr>
            <p:ph type="dt" sz="quarter" idx="1"/>
          </p:nvPr>
        </p:nvSpPr>
        <p:spPr bwMode="auto">
          <a:xfrm>
            <a:off x="4025900" y="0"/>
            <a:ext cx="3078163" cy="511175"/>
          </a:xfrm>
          <a:prstGeom prst="rect">
            <a:avLst/>
          </a:prstGeom>
          <a:noFill/>
          <a:ln w="9525">
            <a:noFill/>
            <a:miter lim="800000"/>
            <a:headEnd/>
            <a:tailEnd/>
          </a:ln>
          <a:effectLst/>
        </p:spPr>
        <p:txBody>
          <a:bodyPr vert="horz" wrap="square" lIns="96063" tIns="48031" rIns="96063" bIns="48031" numCol="1" anchor="t" anchorCtr="0" compatLnSpc="1">
            <a:prstTxWarp prst="textNoShape">
              <a:avLst/>
            </a:prstTxWarp>
          </a:bodyPr>
          <a:lstStyle>
            <a:lvl1pPr algn="r" defTabSz="960974">
              <a:defRPr sz="1200" b="0">
                <a:solidFill>
                  <a:schemeClr val="tx1"/>
                </a:solidFill>
                <a:latin typeface="Times New Roman" pitchFamily="18" charset="0"/>
              </a:defRPr>
            </a:lvl1pPr>
          </a:lstStyle>
          <a:p>
            <a:pPr>
              <a:defRPr/>
            </a:pPr>
            <a:endParaRPr lang="en-GB"/>
          </a:p>
        </p:txBody>
      </p:sp>
      <p:sp>
        <p:nvSpPr>
          <p:cNvPr id="12292" name="Rectangle 4"/>
          <p:cNvSpPr>
            <a:spLocks noGrp="1" noChangeArrowheads="1"/>
          </p:cNvSpPr>
          <p:nvPr>
            <p:ph type="ftr" sz="quarter" idx="2"/>
          </p:nvPr>
        </p:nvSpPr>
        <p:spPr bwMode="auto">
          <a:xfrm>
            <a:off x="0" y="9723438"/>
            <a:ext cx="3078163" cy="511175"/>
          </a:xfrm>
          <a:prstGeom prst="rect">
            <a:avLst/>
          </a:prstGeom>
          <a:noFill/>
          <a:ln w="9525">
            <a:noFill/>
            <a:miter lim="800000"/>
            <a:headEnd/>
            <a:tailEnd/>
          </a:ln>
          <a:effectLst/>
        </p:spPr>
        <p:txBody>
          <a:bodyPr vert="horz" wrap="square" lIns="96063" tIns="48031" rIns="96063" bIns="48031" numCol="1" anchor="b" anchorCtr="0" compatLnSpc="1">
            <a:prstTxWarp prst="textNoShape">
              <a:avLst/>
            </a:prstTxWarp>
          </a:bodyPr>
          <a:lstStyle>
            <a:lvl1pPr defTabSz="960974">
              <a:defRPr sz="1200" b="0">
                <a:solidFill>
                  <a:schemeClr val="tx1"/>
                </a:solidFill>
                <a:latin typeface="Times New Roman" pitchFamily="18" charset="0"/>
              </a:defRPr>
            </a:lvl1pPr>
          </a:lstStyle>
          <a:p>
            <a:pPr>
              <a:defRPr/>
            </a:pPr>
            <a:endParaRPr lang="en-GB"/>
          </a:p>
        </p:txBody>
      </p:sp>
      <p:sp>
        <p:nvSpPr>
          <p:cNvPr id="12293" name="Rectangle 5"/>
          <p:cNvSpPr>
            <a:spLocks noGrp="1" noChangeArrowheads="1"/>
          </p:cNvSpPr>
          <p:nvPr>
            <p:ph type="sldNum" sz="quarter" idx="3"/>
          </p:nvPr>
        </p:nvSpPr>
        <p:spPr bwMode="auto">
          <a:xfrm>
            <a:off x="4025900" y="9723438"/>
            <a:ext cx="3078163" cy="511175"/>
          </a:xfrm>
          <a:prstGeom prst="rect">
            <a:avLst/>
          </a:prstGeom>
          <a:noFill/>
          <a:ln w="9525">
            <a:noFill/>
            <a:miter lim="800000"/>
            <a:headEnd/>
            <a:tailEnd/>
          </a:ln>
          <a:effectLst/>
        </p:spPr>
        <p:txBody>
          <a:bodyPr vert="horz" wrap="square" lIns="96063" tIns="48031" rIns="96063" bIns="48031" numCol="1" anchor="b" anchorCtr="0" compatLnSpc="1">
            <a:prstTxWarp prst="textNoShape">
              <a:avLst/>
            </a:prstTxWarp>
          </a:bodyPr>
          <a:lstStyle>
            <a:lvl1pPr algn="r" defTabSz="960438">
              <a:defRPr sz="1200" b="0">
                <a:solidFill>
                  <a:schemeClr val="tx1"/>
                </a:solidFill>
                <a:latin typeface="Times New Roman" panose="02020603050405020304" pitchFamily="18" charset="0"/>
              </a:defRPr>
            </a:lvl1pPr>
          </a:lstStyle>
          <a:p>
            <a:fld id="{72C17313-5A41-40B4-86E8-CFE750D90682}"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6063" tIns="48031" rIns="96063" bIns="48031" numCol="1" anchor="t" anchorCtr="0" compatLnSpc="1">
            <a:prstTxWarp prst="textNoShape">
              <a:avLst/>
            </a:prstTxWarp>
          </a:bodyPr>
          <a:lstStyle>
            <a:lvl1pPr defTabSz="960974">
              <a:defRPr sz="1200" b="0">
                <a:solidFill>
                  <a:schemeClr val="tx1"/>
                </a:solidFill>
                <a:latin typeface="Tahoma" pitchFamily="34" charset="0"/>
              </a:defRPr>
            </a:lvl1pPr>
          </a:lstStyle>
          <a:p>
            <a:pPr>
              <a:defRPr/>
            </a:pPr>
            <a:endParaRPr lang="en-GB"/>
          </a:p>
        </p:txBody>
      </p:sp>
      <p:sp>
        <p:nvSpPr>
          <p:cNvPr id="43011" name="Rectangle 3"/>
          <p:cNvSpPr>
            <a:spLocks noGrp="1" noChangeArrowheads="1"/>
          </p:cNvSpPr>
          <p:nvPr>
            <p:ph type="dt" idx="1"/>
          </p:nvPr>
        </p:nvSpPr>
        <p:spPr bwMode="auto">
          <a:xfrm>
            <a:off x="4025900" y="0"/>
            <a:ext cx="3078163" cy="511175"/>
          </a:xfrm>
          <a:prstGeom prst="rect">
            <a:avLst/>
          </a:prstGeom>
          <a:noFill/>
          <a:ln w="9525">
            <a:noFill/>
            <a:miter lim="800000"/>
            <a:headEnd/>
            <a:tailEnd/>
          </a:ln>
          <a:effectLst/>
        </p:spPr>
        <p:txBody>
          <a:bodyPr vert="horz" wrap="square" lIns="96063" tIns="48031" rIns="96063" bIns="48031" numCol="1" anchor="t" anchorCtr="0" compatLnSpc="1">
            <a:prstTxWarp prst="textNoShape">
              <a:avLst/>
            </a:prstTxWarp>
          </a:bodyPr>
          <a:lstStyle>
            <a:lvl1pPr algn="r" defTabSz="960974">
              <a:defRPr sz="1200" b="0">
                <a:solidFill>
                  <a:schemeClr val="tx1"/>
                </a:solidFill>
                <a:latin typeface="Tahoma" pitchFamily="34" charset="0"/>
              </a:defRPr>
            </a:lvl1pPr>
          </a:lstStyle>
          <a:p>
            <a:pPr>
              <a:defRPr/>
            </a:pPr>
            <a:endParaRPr lang="en-GB"/>
          </a:p>
        </p:txBody>
      </p:sp>
      <p:sp>
        <p:nvSpPr>
          <p:cNvPr id="69636" name="Rectangle 4"/>
          <p:cNvSpPr>
            <a:spLocks noGrp="1" noRot="1" noChangeAspect="1" noChangeArrowheads="1" noTextEdit="1"/>
          </p:cNvSpPr>
          <p:nvPr>
            <p:ph type="sldImg" idx="2"/>
          </p:nvPr>
        </p:nvSpPr>
        <p:spPr bwMode="auto">
          <a:xfrm>
            <a:off x="993775" y="768350"/>
            <a:ext cx="5119688"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p:cNvSpPr>
            <a:spLocks noGrp="1" noChangeArrowheads="1"/>
          </p:cNvSpPr>
          <p:nvPr>
            <p:ph type="body" sz="quarter" idx="3"/>
          </p:nvPr>
        </p:nvSpPr>
        <p:spPr bwMode="auto">
          <a:xfrm>
            <a:off x="946150" y="4860925"/>
            <a:ext cx="5211763" cy="4605338"/>
          </a:xfrm>
          <a:prstGeom prst="rect">
            <a:avLst/>
          </a:prstGeom>
          <a:noFill/>
          <a:ln w="9525">
            <a:noFill/>
            <a:miter lim="800000"/>
            <a:headEnd/>
            <a:tailEnd/>
          </a:ln>
          <a:effectLst/>
        </p:spPr>
        <p:txBody>
          <a:bodyPr vert="horz" wrap="square" lIns="96063" tIns="48031" rIns="96063" bIns="48031"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3014" name="Rectangle 6"/>
          <p:cNvSpPr>
            <a:spLocks noGrp="1" noChangeArrowheads="1"/>
          </p:cNvSpPr>
          <p:nvPr>
            <p:ph type="ftr" sz="quarter" idx="4"/>
          </p:nvPr>
        </p:nvSpPr>
        <p:spPr bwMode="auto">
          <a:xfrm>
            <a:off x="0" y="9723438"/>
            <a:ext cx="3078163" cy="511175"/>
          </a:xfrm>
          <a:prstGeom prst="rect">
            <a:avLst/>
          </a:prstGeom>
          <a:noFill/>
          <a:ln w="9525">
            <a:noFill/>
            <a:miter lim="800000"/>
            <a:headEnd/>
            <a:tailEnd/>
          </a:ln>
          <a:effectLst/>
        </p:spPr>
        <p:txBody>
          <a:bodyPr vert="horz" wrap="square" lIns="96063" tIns="48031" rIns="96063" bIns="48031" numCol="1" anchor="b" anchorCtr="0" compatLnSpc="1">
            <a:prstTxWarp prst="textNoShape">
              <a:avLst/>
            </a:prstTxWarp>
          </a:bodyPr>
          <a:lstStyle>
            <a:lvl1pPr defTabSz="960974">
              <a:defRPr sz="1200" b="0">
                <a:solidFill>
                  <a:schemeClr val="tx1"/>
                </a:solidFill>
                <a:latin typeface="Tahoma" pitchFamily="34" charset="0"/>
              </a:defRPr>
            </a:lvl1pPr>
          </a:lstStyle>
          <a:p>
            <a:pPr>
              <a:defRPr/>
            </a:pPr>
            <a:endParaRPr lang="en-GB"/>
          </a:p>
        </p:txBody>
      </p:sp>
      <p:sp>
        <p:nvSpPr>
          <p:cNvPr id="43015" name="Rectangle 7"/>
          <p:cNvSpPr>
            <a:spLocks noGrp="1" noChangeArrowheads="1"/>
          </p:cNvSpPr>
          <p:nvPr>
            <p:ph type="sldNum" sz="quarter" idx="5"/>
          </p:nvPr>
        </p:nvSpPr>
        <p:spPr bwMode="auto">
          <a:xfrm>
            <a:off x="4025900" y="9723438"/>
            <a:ext cx="3078163" cy="511175"/>
          </a:xfrm>
          <a:prstGeom prst="rect">
            <a:avLst/>
          </a:prstGeom>
          <a:noFill/>
          <a:ln w="9525">
            <a:noFill/>
            <a:miter lim="800000"/>
            <a:headEnd/>
            <a:tailEnd/>
          </a:ln>
          <a:effectLst/>
        </p:spPr>
        <p:txBody>
          <a:bodyPr vert="horz" wrap="square" lIns="96063" tIns="48031" rIns="96063" bIns="48031" numCol="1" anchor="b" anchorCtr="0" compatLnSpc="1">
            <a:prstTxWarp prst="textNoShape">
              <a:avLst/>
            </a:prstTxWarp>
          </a:bodyPr>
          <a:lstStyle>
            <a:lvl1pPr algn="r" defTabSz="960438">
              <a:defRPr sz="1200" b="0">
                <a:solidFill>
                  <a:schemeClr val="tx1"/>
                </a:solidFill>
                <a:latin typeface="Tahoma" panose="020B0604030504040204" pitchFamily="34" charset="0"/>
              </a:defRPr>
            </a:lvl1pPr>
          </a:lstStyle>
          <a:p>
            <a:fld id="{F66C4243-4C66-448F-8A99-7A6EED354C96}"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39B0BEF0-E708-465B-9F3D-EBF285AE75B0}" type="slidenum">
              <a:rPr lang="en-GB" altLang="en-US" sz="1200" b="0">
                <a:solidFill>
                  <a:schemeClr val="tx1"/>
                </a:solidFill>
                <a:latin typeface="Tahoma" panose="020B0604030504040204" pitchFamily="34" charset="0"/>
              </a:rPr>
              <a:pPr eaLnBrk="1" hangingPunct="1"/>
              <a:t>1</a:t>
            </a:fld>
            <a:endParaRPr lang="en-GB" altLang="en-US" sz="1200" b="0">
              <a:solidFill>
                <a:schemeClr val="tx1"/>
              </a:solidFill>
              <a:latin typeface="Tahoma" panose="020B060403050404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9101365E-9EDA-42A1-8182-07A47086AA0E}" type="slidenum">
              <a:rPr lang="en-GB" altLang="en-US" sz="1200" b="0">
                <a:solidFill>
                  <a:schemeClr val="tx1"/>
                </a:solidFill>
                <a:latin typeface="Tahoma" panose="020B0604030504040204" pitchFamily="34" charset="0"/>
              </a:rPr>
              <a:pPr eaLnBrk="1" hangingPunct="1"/>
              <a:t>11</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1240A306-BE08-4CD8-B910-21C679142D62}" type="slidenum">
              <a:rPr lang="en-GB" altLang="en-US" sz="1200" b="0">
                <a:solidFill>
                  <a:schemeClr val="tx1"/>
                </a:solidFill>
                <a:latin typeface="Tahoma" panose="020B0604030504040204" pitchFamily="34" charset="0"/>
              </a:rPr>
              <a:pPr eaLnBrk="1" hangingPunct="1"/>
              <a:t>12</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B9C0B115-B6CB-4DE4-8DCC-A0BD9B6151E0}" type="slidenum">
              <a:rPr lang="en-US" altLang="en-US" sz="1200" b="0">
                <a:solidFill>
                  <a:schemeClr val="tx1"/>
                </a:solidFill>
                <a:latin typeface="Tahoma" panose="020B0604030504040204" pitchFamily="34" charset="0"/>
              </a:rPr>
              <a:pPr eaLnBrk="1" hangingPunct="1"/>
              <a:t>13</a:t>
            </a:fld>
            <a:endParaRPr lang="en-US" altLang="en-US" sz="1200" b="0">
              <a:solidFill>
                <a:schemeClr val="tx1"/>
              </a:solidFill>
              <a:latin typeface="Tahoma" panose="020B0604030504040204" pitchFamily="34" charset="0"/>
            </a:endParaRPr>
          </a:p>
        </p:txBody>
      </p:sp>
      <p:sp>
        <p:nvSpPr>
          <p:cNvPr id="81923" name="Rectangle 2"/>
          <p:cNvSpPr>
            <a:spLocks noGrp="1" noRot="1" noChangeAspect="1" noChangeArrowheads="1" noTextEdit="1"/>
          </p:cNvSpPr>
          <p:nvPr>
            <p:ph type="sldImg"/>
          </p:nvPr>
        </p:nvSpPr>
        <p:spPr>
          <a:xfrm>
            <a:off x="993775" y="768350"/>
            <a:ext cx="5116513" cy="3836988"/>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anose="020B0600070205080204" pitchFamily="34" charset="-128"/>
              </a:rPr>
              <a:t>The upper movie shows in the upper half of the screen the orbits and the apparent horizons of the two holes, in the coordinate system used in the computation. The bottom half of the screen shows the spacetime geometry in the holes' orbital plane. The depth of the surface is proportional to the scalar curvature of space. (For the two-dimensional orbital plane the full spatial curvature is determined by the scalar curvature.) The colors encode the lapse function — the slowing of the rate of flow of time. The arrows show minus the shift — which can be thought of as the velocity of flow of space. The beginning of the inspiral is shown, and then the last several orbits, the merger of the two holes, and the vibrational ringdown.</a:t>
            </a:r>
            <a:endParaRPr lang="en-US" alt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D7E260A8-CFAF-4204-B5AF-F6F52297FE64}" type="slidenum">
              <a:rPr lang="en-US" altLang="en-US" sz="1200" b="0">
                <a:solidFill>
                  <a:schemeClr val="tx1"/>
                </a:solidFill>
                <a:latin typeface="Tahoma" panose="020B0604030504040204" pitchFamily="34" charset="0"/>
              </a:rPr>
              <a:pPr eaLnBrk="1" hangingPunct="1"/>
              <a:t>14</a:t>
            </a:fld>
            <a:endParaRPr lang="en-US" altLang="en-US" sz="1200" b="0">
              <a:solidFill>
                <a:schemeClr val="tx1"/>
              </a:solidFill>
              <a:latin typeface="Tahoma" panose="020B060403050404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9DB77502-8528-4674-8398-29AF0DEBA4B4}" type="slidenum">
              <a:rPr lang="en-US" altLang="en-US" sz="1200" b="0">
                <a:solidFill>
                  <a:schemeClr val="tx1"/>
                </a:solidFill>
                <a:latin typeface="Tahoma" panose="020B0604030504040204" pitchFamily="34" charset="0"/>
              </a:rPr>
              <a:pPr eaLnBrk="1" hangingPunct="1"/>
              <a:t>16</a:t>
            </a:fld>
            <a:endParaRPr lang="en-US" altLang="en-US" sz="1200" b="0">
              <a:solidFill>
                <a:schemeClr val="tx1"/>
              </a:solidFill>
              <a:latin typeface="Tahoma" panose="020B060403050404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ED697ED4-B35F-4039-886C-076021CA49EE}" type="slidenum">
              <a:rPr lang="en-US" altLang="en-US" sz="1200" b="0">
                <a:solidFill>
                  <a:schemeClr val="tx1"/>
                </a:solidFill>
                <a:latin typeface="Tahoma" panose="020B0604030504040204" pitchFamily="34" charset="0"/>
              </a:rPr>
              <a:pPr eaLnBrk="1" hangingPunct="1"/>
              <a:t>20</a:t>
            </a:fld>
            <a:endParaRPr lang="en-US" altLang="en-US" sz="1200" b="0">
              <a:solidFill>
                <a:schemeClr val="tx1"/>
              </a:solidFill>
              <a:latin typeface="Tahoma" panose="020B060403050404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684BE2BE-18F9-46BA-ABDB-0E39E710E7E3}" type="slidenum">
              <a:rPr lang="en-GB" altLang="en-US" sz="1200" b="0">
                <a:solidFill>
                  <a:schemeClr val="tx1"/>
                </a:solidFill>
                <a:latin typeface="Tahoma" panose="020B0604030504040204" pitchFamily="34" charset="0"/>
              </a:rPr>
              <a:pPr eaLnBrk="1" hangingPunct="1"/>
              <a:t>22</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C0CE7DEE-48E1-4D0C-8DD6-A3BE222FAC2A}" type="slidenum">
              <a:rPr lang="en-GB" altLang="en-US" sz="1200" b="0">
                <a:solidFill>
                  <a:schemeClr val="tx1"/>
                </a:solidFill>
                <a:latin typeface="Tahoma" panose="020B0604030504040204" pitchFamily="34" charset="0"/>
              </a:rPr>
              <a:pPr eaLnBrk="1" hangingPunct="1"/>
              <a:t>23</a:t>
            </a:fld>
            <a:endParaRPr lang="en-GB" altLang="en-US" sz="1200" b="0">
              <a:solidFill>
                <a:schemeClr val="tx1"/>
              </a:solidFill>
              <a:latin typeface="Tahoma" panose="020B0604030504040204" pitchFamily="34" charset="0"/>
            </a:endParaRPr>
          </a:p>
        </p:txBody>
      </p:sp>
      <p:sp>
        <p:nvSpPr>
          <p:cNvPr id="87043" name="Rectangle 2"/>
          <p:cNvSpPr>
            <a:spLocks noGrp="1" noRot="1" noChangeAspect="1" noChangeArrowheads="1" noTextEdit="1"/>
          </p:cNvSpPr>
          <p:nvPr>
            <p:ph type="sldImg"/>
          </p:nvPr>
        </p:nvSpPr>
        <p:spPr>
          <a:xfrm>
            <a:off x="990600" y="768350"/>
            <a:ext cx="5121275" cy="3840163"/>
          </a:xfrm>
          <a:ln/>
        </p:spPr>
      </p:sp>
      <p:sp>
        <p:nvSpPr>
          <p:cNvPr id="87044" name="Rectangle 3"/>
          <p:cNvSpPr>
            <a:spLocks noGrp="1" noChangeArrowheads="1"/>
          </p:cNvSpPr>
          <p:nvPr>
            <p:ph type="body" idx="1"/>
          </p:nvPr>
        </p:nvSpPr>
        <p:spPr>
          <a:xfrm>
            <a:off x="950913" y="4860925"/>
            <a:ext cx="5205412"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88" tIns="47744" rIns="95488" bIns="47744"/>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E6E6DDF4-E345-45B2-9EEE-9B7AD08B934D}" type="slidenum">
              <a:rPr lang="en-GB" altLang="en-US" sz="1200" b="0">
                <a:solidFill>
                  <a:schemeClr val="tx1"/>
                </a:solidFill>
                <a:latin typeface="Tahoma" panose="020B0604030504040204" pitchFamily="34" charset="0"/>
              </a:rPr>
              <a:pPr eaLnBrk="1" hangingPunct="1"/>
              <a:t>24</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579A5B83-128D-4713-846B-9CD9CF9C7BBC}" type="slidenum">
              <a:rPr lang="en-GB" altLang="en-US" sz="1200" b="0">
                <a:solidFill>
                  <a:schemeClr val="tx1"/>
                </a:solidFill>
                <a:latin typeface="Tahoma" panose="020B0604030504040204" pitchFamily="34" charset="0"/>
              </a:rPr>
              <a:pPr eaLnBrk="1" hangingPunct="1"/>
              <a:t>25</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35042CD3-5CF2-4919-A3A5-DE219BA3D0EE}" type="slidenum">
              <a:rPr lang="en-GB" altLang="en-US" sz="1200" b="0">
                <a:solidFill>
                  <a:schemeClr val="tx1"/>
                </a:solidFill>
                <a:latin typeface="Tahoma" panose="020B0604030504040204" pitchFamily="34" charset="0"/>
              </a:rPr>
              <a:pPr eaLnBrk="1" hangingPunct="1"/>
              <a:t>2</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9AAF9BFA-B355-4A92-A8D8-0C07DD89AE16}" type="slidenum">
              <a:rPr lang="en-GB" altLang="en-US" sz="1200" b="0">
                <a:solidFill>
                  <a:schemeClr val="tx1"/>
                </a:solidFill>
                <a:latin typeface="Tahoma" panose="020B0604030504040204" pitchFamily="34" charset="0"/>
              </a:rPr>
              <a:pPr eaLnBrk="1" hangingPunct="1"/>
              <a:t>26</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a:xfrm>
            <a:off x="992188" y="768350"/>
            <a:ext cx="5121275" cy="3840163"/>
          </a:xfrm>
          <a:ln/>
        </p:spPr>
      </p:sp>
      <p:sp>
        <p:nvSpPr>
          <p:cNvPr id="91139" name="Rectangle 3"/>
          <p:cNvSpPr>
            <a:spLocks noGrp="1"/>
          </p:cNvSpPr>
          <p:nvPr>
            <p:ph type="body" idx="1"/>
          </p:nvPr>
        </p:nvSpPr>
        <p:spPr>
          <a:xfrm>
            <a:off x="946150" y="4862513"/>
            <a:ext cx="5211763"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93392704-962D-4094-94BC-8750D03AA03D}" type="slidenum">
              <a:rPr lang="en-US" altLang="en-US" sz="1200" b="0">
                <a:solidFill>
                  <a:schemeClr val="tx1"/>
                </a:solidFill>
                <a:latin typeface="Tahoma" panose="020B0604030504040204" pitchFamily="34" charset="0"/>
              </a:rPr>
              <a:pPr eaLnBrk="1" hangingPunct="1"/>
              <a:t>28</a:t>
            </a:fld>
            <a:endParaRPr lang="en-US" altLang="en-US" sz="1200" b="0">
              <a:solidFill>
                <a:schemeClr val="tx1"/>
              </a:solidFill>
              <a:latin typeface="Tahoma" panose="020B0604030504040204"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anose="020B0600070205080204" pitchFamily="34" charset="-128"/>
              </a:rPr>
              <a:t>arms are in ultra high vacuum. 8 km of steel 1.2 m dia beam tubes at each site </a:t>
            </a:r>
          </a:p>
          <a:p>
            <a:r>
              <a:rPr lang="en-US" altLang="en-US" smtClean="0">
                <a:ea typeface="ＭＳ Ｐゴシック" panose="020B0600070205080204" pitchFamily="34" charset="-128"/>
              </a:rPr>
              <a:t>Separate observatories allow for coincidence detection – since the detectors see uncorrelated noise, only a true gravitational wave would appear on all the interferometers with the correct amplitude.</a:t>
            </a:r>
          </a:p>
          <a:p>
            <a:endParaRPr lang="en-US" altLang="en-US" smtClean="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2ABD1AF0-E548-416D-A39B-C4BBAE62A682}" type="slidenum">
              <a:rPr lang="en-GB" altLang="en-US" sz="1200" b="0">
                <a:solidFill>
                  <a:schemeClr val="tx1"/>
                </a:solidFill>
                <a:latin typeface="Tahoma" panose="020B0604030504040204" pitchFamily="34" charset="0"/>
              </a:rPr>
              <a:pPr eaLnBrk="1" hangingPunct="1"/>
              <a:t>30</a:t>
            </a:fld>
            <a:endParaRPr lang="en-GB" altLang="en-US" sz="1200" b="0">
              <a:solidFill>
                <a:schemeClr val="tx1"/>
              </a:solidFill>
              <a:latin typeface="Tahoma" panose="020B0604030504040204" pitchFamily="34" charset="0"/>
            </a:endParaRPr>
          </a:p>
        </p:txBody>
      </p:sp>
      <p:sp>
        <p:nvSpPr>
          <p:cNvPr id="93187" name="Rectangle 2"/>
          <p:cNvSpPr>
            <a:spLocks noGrp="1" noRot="1" noChangeAspect="1" noChangeArrowheads="1" noTextEdit="1"/>
          </p:cNvSpPr>
          <p:nvPr>
            <p:ph type="sldImg"/>
          </p:nvPr>
        </p:nvSpPr>
        <p:spPr>
          <a:xfrm>
            <a:off x="992188" y="768350"/>
            <a:ext cx="5119687" cy="3838575"/>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BA50DACE-DF90-4A6A-916F-7019CA81B7BF}" type="slidenum">
              <a:rPr lang="en-GB" altLang="en-US" sz="1200" b="0">
                <a:solidFill>
                  <a:schemeClr val="tx1"/>
                </a:solidFill>
                <a:latin typeface="Tahoma" panose="020B0604030504040204" pitchFamily="34" charset="0"/>
              </a:rPr>
              <a:pPr eaLnBrk="1" hangingPunct="1"/>
              <a:t>31</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22E9EC9A-8C53-46CD-A619-B54D15533853}" type="slidenum">
              <a:rPr lang="en-US" altLang="en-US" sz="1200" b="0">
                <a:solidFill>
                  <a:srgbClr val="000000"/>
                </a:solidFill>
                <a:latin typeface="Tahoma" panose="020B0604030504040204" pitchFamily="34" charset="0"/>
              </a:rPr>
              <a:pPr eaLnBrk="1" hangingPunct="1"/>
              <a:t>32</a:t>
            </a:fld>
            <a:endParaRPr lang="en-US" altLang="en-US" sz="1200" b="0">
              <a:solidFill>
                <a:srgbClr val="000000"/>
              </a:solidFill>
              <a:latin typeface="Tahoma" panose="020B060403050404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B0163B97-A4A4-4111-ABEF-5D4A8CA88021}" type="slidenum">
              <a:rPr lang="en-US" altLang="en-US" sz="1200" b="0">
                <a:solidFill>
                  <a:schemeClr val="tx1"/>
                </a:solidFill>
                <a:latin typeface="Tahoma" panose="020B0604030504040204" pitchFamily="34" charset="0"/>
              </a:rPr>
              <a:pPr eaLnBrk="1" hangingPunct="1"/>
              <a:t>34</a:t>
            </a:fld>
            <a:endParaRPr lang="en-US" altLang="en-US" sz="1200" b="0">
              <a:solidFill>
                <a:schemeClr val="tx1"/>
              </a:solidFill>
              <a:latin typeface="Tahoma" panose="020B060403050404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49363" y="1279525"/>
            <a:ext cx="4605337" cy="3454400"/>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19174060-5D93-4F78-85FB-08C7855D3B44}" type="slidenum">
              <a:rPr lang="en-US" altLang="en-US" sz="1200" b="0">
                <a:solidFill>
                  <a:schemeClr val="tx1"/>
                </a:solidFill>
                <a:latin typeface="Tahoma" panose="020B0604030504040204" pitchFamily="34" charset="0"/>
              </a:rPr>
              <a:pPr eaLnBrk="1" hangingPunct="1"/>
              <a:t>37</a:t>
            </a:fld>
            <a:endParaRPr lang="en-US" altLang="en-US" sz="1200" b="0">
              <a:solidFill>
                <a:schemeClr val="tx1"/>
              </a:solidFill>
              <a:latin typeface="Tahoma" panose="020B060403050404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49363" y="1279525"/>
            <a:ext cx="4605337" cy="3454400"/>
          </a:xfrm>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083C924D-0451-414D-89A0-6DBF5C0247D0}" type="slidenum">
              <a:rPr lang="en-US" altLang="en-US" sz="1200" b="0">
                <a:solidFill>
                  <a:schemeClr val="tx1"/>
                </a:solidFill>
                <a:latin typeface="Tahoma" panose="020B0604030504040204" pitchFamily="34" charset="0"/>
              </a:rPr>
              <a:pPr eaLnBrk="1" hangingPunct="1"/>
              <a:t>38</a:t>
            </a:fld>
            <a:endParaRPr lang="en-US" altLang="en-US" sz="1200" b="0">
              <a:solidFill>
                <a:schemeClr val="tx1"/>
              </a:solidFill>
              <a:latin typeface="Tahoma" panose="020B060403050404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BDB2596D-B408-455C-9802-0C7DF38D364B}" type="slidenum">
              <a:rPr lang="en-GB" altLang="en-US" sz="1200" b="0">
                <a:solidFill>
                  <a:schemeClr val="tx1"/>
                </a:solidFill>
                <a:latin typeface="Tahoma" panose="020B0604030504040204" pitchFamily="34" charset="0"/>
              </a:rPr>
              <a:pPr eaLnBrk="1" hangingPunct="1"/>
              <a:t>40</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C7A65916-2034-4409-B309-315E9AF0D5CB}" type="slidenum">
              <a:rPr lang="en-GB" altLang="en-US" sz="1200" b="0">
                <a:solidFill>
                  <a:schemeClr val="tx1"/>
                </a:solidFill>
                <a:latin typeface="Tahoma" panose="020B0604030504040204" pitchFamily="34" charset="0"/>
              </a:rPr>
              <a:pPr eaLnBrk="1" hangingPunct="1"/>
              <a:t>3</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5A46FF2D-13AA-4D07-AD43-5418C53A4D8F}" type="slidenum">
              <a:rPr lang="en-GB" altLang="en-US" sz="1200" b="0">
                <a:solidFill>
                  <a:schemeClr val="tx1"/>
                </a:solidFill>
                <a:latin typeface="Tahoma" panose="020B0604030504040204" pitchFamily="34" charset="0"/>
              </a:rPr>
              <a:pPr eaLnBrk="1" hangingPunct="1"/>
              <a:t>41</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35693F41-1DAE-4D6C-94B4-9359F920F1C7}" type="slidenum">
              <a:rPr lang="en-GB" altLang="en-US" sz="1200" b="0">
                <a:solidFill>
                  <a:schemeClr val="tx1"/>
                </a:solidFill>
                <a:latin typeface="Tahoma" panose="020B0604030504040204" pitchFamily="34" charset="0"/>
              </a:rPr>
              <a:pPr eaLnBrk="1" hangingPunct="1"/>
              <a:t>43</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94AA0709-5BA1-46F3-B6CB-E6D9A532E933}" type="slidenum">
              <a:rPr lang="en-US" altLang="en-US" sz="1200" b="0">
                <a:solidFill>
                  <a:schemeClr val="tx1"/>
                </a:solidFill>
                <a:latin typeface="Tahoma" panose="020B0604030504040204" pitchFamily="34" charset="0"/>
              </a:rPr>
              <a:pPr eaLnBrk="1" hangingPunct="1"/>
              <a:t>44</a:t>
            </a:fld>
            <a:endParaRPr lang="en-US" altLang="en-US" sz="1200" b="0">
              <a:solidFill>
                <a:schemeClr val="tx1"/>
              </a:solidFill>
              <a:latin typeface="Tahoma" panose="020B0604030504040204" pitchFamily="34" charset="0"/>
            </a:endParaRPr>
          </a:p>
        </p:txBody>
      </p:sp>
      <p:sp>
        <p:nvSpPr>
          <p:cNvPr id="102403" name="Rectangle 2"/>
          <p:cNvSpPr>
            <a:spLocks noGrp="1" noRot="1" noChangeAspect="1" noChangeArrowheads="1" noTextEdit="1"/>
          </p:cNvSpPr>
          <p:nvPr>
            <p:ph type="sldImg"/>
          </p:nvPr>
        </p:nvSpPr>
        <p:spPr>
          <a:xfrm>
            <a:off x="993775" y="768350"/>
            <a:ext cx="5116513" cy="3836988"/>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Andromeda galaxy</a:t>
            </a: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B8AFC1BC-3893-481E-B682-79939E073EC4}" type="slidenum">
              <a:rPr lang="en-GB" altLang="en-US" sz="1200" b="0">
                <a:solidFill>
                  <a:schemeClr val="tx1"/>
                </a:solidFill>
                <a:latin typeface="Tahoma" panose="020B0604030504040204" pitchFamily="34" charset="0"/>
              </a:rPr>
              <a:pPr eaLnBrk="1" hangingPunct="1"/>
              <a:t>45</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Mice nebulae – we know they merge</a:t>
            </a:r>
          </a:p>
          <a:p>
            <a:r>
              <a:rPr lang="en-GB" altLang="en-US" smtClean="0"/>
              <a:t>(astronomy picture of the day)</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24FFB54C-C428-40AC-9CDE-E435C295241E}" type="slidenum">
              <a:rPr lang="en-GB" altLang="en-US" sz="1200" b="0">
                <a:solidFill>
                  <a:schemeClr val="tx1"/>
                </a:solidFill>
                <a:latin typeface="Tahoma" panose="020B0604030504040204" pitchFamily="34" charset="0"/>
              </a:rPr>
              <a:pPr eaLnBrk="1" hangingPunct="1"/>
              <a:t>46</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E8EDD756-677A-499E-9F95-AF90311BF5EB}" type="slidenum">
              <a:rPr lang="en-GB" altLang="en-US" sz="1200" b="0">
                <a:solidFill>
                  <a:schemeClr val="tx1"/>
                </a:solidFill>
                <a:latin typeface="Tahoma" panose="020B0604030504040204" pitchFamily="34" charset="0"/>
              </a:rPr>
              <a:pPr eaLnBrk="1" hangingPunct="1"/>
              <a:t>47</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70019E03-DB94-4418-86C9-4EC298CDE2DF}" type="slidenum">
              <a:rPr lang="en-GB" altLang="en-US" sz="1200" b="0">
                <a:solidFill>
                  <a:schemeClr val="tx1"/>
                </a:solidFill>
                <a:latin typeface="Tahoma" panose="020B0604030504040204" pitchFamily="34" charset="0"/>
              </a:rPr>
              <a:pPr eaLnBrk="1" hangingPunct="1"/>
              <a:t>48</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C1F74A56-60DA-4853-B9DA-D73A143EC0AC}" type="slidenum">
              <a:rPr lang="en-GB" altLang="en-US" sz="1200" b="0">
                <a:solidFill>
                  <a:schemeClr val="tx1"/>
                </a:solidFill>
                <a:latin typeface="Tahoma" panose="020B0604030504040204" pitchFamily="34" charset="0"/>
              </a:rPr>
              <a:pPr eaLnBrk="1" hangingPunct="1"/>
              <a:t>49</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E4296202-9E74-4C0F-AE3A-F1E68DA67F2E}" type="slidenum">
              <a:rPr lang="en-GB" altLang="en-US" sz="1200" b="0">
                <a:solidFill>
                  <a:schemeClr val="tx1"/>
                </a:solidFill>
                <a:latin typeface="Tahoma" panose="020B0604030504040204" pitchFamily="34" charset="0"/>
              </a:rPr>
              <a:pPr eaLnBrk="1" hangingPunct="1"/>
              <a:t>50</a:t>
            </a:fld>
            <a:endParaRPr lang="en-GB" altLang="en-US" sz="1200" b="0">
              <a:solidFill>
                <a:schemeClr val="tx1"/>
              </a:solidFill>
              <a:latin typeface="Tahoma" panose="020B0604030504040204" pitchFamily="34" charset="0"/>
            </a:endParaRPr>
          </a:p>
        </p:txBody>
      </p:sp>
      <p:sp>
        <p:nvSpPr>
          <p:cNvPr id="108547" name="Rectangle 2"/>
          <p:cNvSpPr>
            <a:spLocks noGrp="1" noRot="1" noChangeAspect="1" noChangeArrowheads="1" noTextEdit="1"/>
          </p:cNvSpPr>
          <p:nvPr>
            <p:ph type="sldImg"/>
          </p:nvPr>
        </p:nvSpPr>
        <p:spPr>
          <a:xfrm>
            <a:off x="992188" y="768350"/>
            <a:ext cx="5119687" cy="3838575"/>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14A9BD02-7DBF-41CD-91A2-305453BB1441}" type="slidenum">
              <a:rPr lang="en-GB" altLang="en-US" sz="1200" b="0">
                <a:solidFill>
                  <a:schemeClr val="tx1"/>
                </a:solidFill>
                <a:latin typeface="Tahoma" panose="020B0604030504040204" pitchFamily="34" charset="0"/>
              </a:rPr>
              <a:pPr eaLnBrk="1" hangingPunct="1"/>
              <a:t>51</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B17855FC-6DB5-4CE7-B0A0-CAF7D11647B4}" type="slidenum">
              <a:rPr lang="en-GB" altLang="en-US" sz="1200" b="0">
                <a:solidFill>
                  <a:schemeClr val="tx1"/>
                </a:solidFill>
                <a:latin typeface="Tahoma" panose="020B0604030504040204" pitchFamily="34" charset="0"/>
              </a:rPr>
              <a:pPr eaLnBrk="1" hangingPunct="1"/>
              <a:t>4</a:t>
            </a:fld>
            <a:endParaRPr lang="en-GB" altLang="en-US" sz="1200" b="0">
              <a:solidFill>
                <a:schemeClr val="tx1"/>
              </a:solidFill>
              <a:latin typeface="Tahoma" panose="020B0604030504040204"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CAB09E21-AB10-4F4B-AD01-F9BF9A29F6BC}" type="slidenum">
              <a:rPr lang="en-US" altLang="en-US" sz="1200" b="0">
                <a:solidFill>
                  <a:schemeClr val="tx1"/>
                </a:solidFill>
                <a:latin typeface="Tahoma" panose="020B0604030504040204" pitchFamily="34" charset="0"/>
              </a:rPr>
              <a:pPr eaLnBrk="1" hangingPunct="1"/>
              <a:t>52</a:t>
            </a:fld>
            <a:endParaRPr lang="en-US" altLang="en-US" sz="1200" b="0">
              <a:solidFill>
                <a:schemeClr val="tx1"/>
              </a:solidFill>
              <a:latin typeface="Tahoma" panose="020B060403050404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04CE6BB8-5722-44E1-88EE-B701ED0364C2}" type="slidenum">
              <a:rPr lang="en-GB" altLang="en-US" sz="1200" b="0">
                <a:solidFill>
                  <a:schemeClr val="tx1"/>
                </a:solidFill>
                <a:latin typeface="Tahoma" panose="020B0604030504040204" pitchFamily="34" charset="0"/>
              </a:rPr>
              <a:pPr eaLnBrk="1" hangingPunct="1"/>
              <a:t>5</a:t>
            </a:fld>
            <a:endParaRPr lang="en-GB" altLang="en-US" sz="1200" b="0">
              <a:solidFill>
                <a:schemeClr val="tx1"/>
              </a:solidFill>
              <a:latin typeface="Tahoma" panose="020B060403050404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9B94AF85-8B98-4319-AEA7-A73920293DA7}" type="slidenum">
              <a:rPr lang="en-GB" altLang="en-US" sz="1200" b="0">
                <a:solidFill>
                  <a:schemeClr val="tx1"/>
                </a:solidFill>
                <a:latin typeface="Tahoma" panose="020B0604030504040204" pitchFamily="34" charset="0"/>
              </a:rPr>
              <a:pPr eaLnBrk="1" hangingPunct="1"/>
              <a:t>7</a:t>
            </a:fld>
            <a:endParaRPr lang="en-GB" altLang="en-US" sz="1200" b="0">
              <a:solidFill>
                <a:schemeClr val="tx1"/>
              </a:solidFill>
              <a:latin typeface="Tahoma" panose="020B0604030504040204" pitchFamily="34" charset="0"/>
            </a:endParaRPr>
          </a:p>
        </p:txBody>
      </p:sp>
      <p:sp>
        <p:nvSpPr>
          <p:cNvPr id="75779" name="Rectangle 2"/>
          <p:cNvSpPr>
            <a:spLocks noGrp="1" noRot="1" noChangeAspect="1" noChangeArrowheads="1" noTextEdit="1"/>
          </p:cNvSpPr>
          <p:nvPr>
            <p:ph type="sldImg"/>
          </p:nvPr>
        </p:nvSpPr>
        <p:spPr>
          <a:xfrm>
            <a:off x="992188" y="768350"/>
            <a:ext cx="5119687" cy="3838575"/>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F8B8465C-8FA7-417E-BCC8-71B2C60B2F8F}" type="slidenum">
              <a:rPr lang="en-GB" altLang="en-US" sz="1200" b="0">
                <a:solidFill>
                  <a:schemeClr val="tx1"/>
                </a:solidFill>
                <a:latin typeface="Tahoma" panose="020B0604030504040204" pitchFamily="34" charset="0"/>
              </a:rPr>
              <a:pPr eaLnBrk="1" hangingPunct="1"/>
              <a:t>8</a:t>
            </a:fld>
            <a:endParaRPr lang="en-GB" altLang="en-US" sz="1200" b="0">
              <a:solidFill>
                <a:schemeClr val="tx1"/>
              </a:solidFill>
              <a:latin typeface="Tahoma" panose="020B060403050404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4345EE99-9D05-4724-B144-86E83D90A6D5}" type="slidenum">
              <a:rPr lang="en-GB" altLang="en-US" sz="1200" b="0">
                <a:solidFill>
                  <a:schemeClr val="tx1"/>
                </a:solidFill>
                <a:latin typeface="Tahoma" panose="020B0604030504040204" pitchFamily="34" charset="0"/>
              </a:rPr>
              <a:pPr eaLnBrk="1" hangingPunct="1"/>
              <a:t>9</a:t>
            </a:fld>
            <a:endParaRPr lang="en-GB" altLang="en-US" sz="1200" b="0">
              <a:solidFill>
                <a:schemeClr val="tx1"/>
              </a:solidFill>
              <a:latin typeface="Tahoma" panose="020B0604030504040204" pitchFamily="34" charset="0"/>
            </a:endParaRPr>
          </a:p>
        </p:txBody>
      </p:sp>
      <p:sp>
        <p:nvSpPr>
          <p:cNvPr id="77827" name="Rectangle 2"/>
          <p:cNvSpPr>
            <a:spLocks noGrp="1" noRot="1" noChangeAspect="1" noChangeArrowheads="1" noTextEdit="1"/>
          </p:cNvSpPr>
          <p:nvPr>
            <p:ph type="sldImg"/>
          </p:nvPr>
        </p:nvSpPr>
        <p:spPr>
          <a:xfrm>
            <a:off x="992188" y="768350"/>
            <a:ext cx="5119687" cy="3838575"/>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chemeClr val="accent2"/>
                </a:solidFill>
                <a:latin typeface="Trebuchet MS" panose="020B0603020202020204" pitchFamily="34" charset="0"/>
              </a:defRPr>
            </a:lvl1pPr>
            <a:lvl2pPr marL="742950" indent="-285750" defTabSz="960438" eaLnBrk="0" hangingPunct="0">
              <a:defRPr sz="2800" b="1">
                <a:solidFill>
                  <a:schemeClr val="accent2"/>
                </a:solidFill>
                <a:latin typeface="Trebuchet MS" panose="020B0603020202020204" pitchFamily="34" charset="0"/>
              </a:defRPr>
            </a:lvl2pPr>
            <a:lvl3pPr marL="1143000" indent="-228600" defTabSz="960438" eaLnBrk="0" hangingPunct="0">
              <a:defRPr sz="2800" b="1">
                <a:solidFill>
                  <a:schemeClr val="accent2"/>
                </a:solidFill>
                <a:latin typeface="Trebuchet MS" panose="020B0603020202020204" pitchFamily="34" charset="0"/>
              </a:defRPr>
            </a:lvl3pPr>
            <a:lvl4pPr marL="1600200" indent="-228600" defTabSz="960438" eaLnBrk="0" hangingPunct="0">
              <a:defRPr sz="2800" b="1">
                <a:solidFill>
                  <a:schemeClr val="accent2"/>
                </a:solidFill>
                <a:latin typeface="Trebuchet MS" panose="020B0603020202020204" pitchFamily="34" charset="0"/>
              </a:defRPr>
            </a:lvl4pPr>
            <a:lvl5pPr marL="2057400" indent="-228600" defTabSz="960438" eaLnBrk="0" hangingPunct="0">
              <a:defRPr sz="2800" b="1">
                <a:solidFill>
                  <a:schemeClr val="accent2"/>
                </a:solidFill>
                <a:latin typeface="Trebuchet MS" panose="020B0603020202020204" pitchFamily="34" charset="0"/>
              </a:defRPr>
            </a:lvl5pPr>
            <a:lvl6pPr marL="2514600" indent="-228600" defTabSz="960438"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defTabSz="960438"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defTabSz="960438"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defTabSz="960438"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3DC8F225-7D91-4B66-B596-06F35E37F96F}" type="slidenum">
              <a:rPr lang="en-GB" altLang="en-US" sz="1200" b="0">
                <a:solidFill>
                  <a:schemeClr val="tx1"/>
                </a:solidFill>
                <a:latin typeface="Tahoma" panose="020B0604030504040204" pitchFamily="34" charset="0"/>
              </a:rPr>
              <a:pPr eaLnBrk="1" hangingPunct="1"/>
              <a:t>10</a:t>
            </a:fld>
            <a:endParaRPr lang="en-GB" altLang="en-US" sz="1200" b="0">
              <a:solidFill>
                <a:schemeClr val="tx1"/>
              </a:solidFill>
              <a:latin typeface="Tahoma" panose="020B0604030504040204" pitchFamily="34" charset="0"/>
            </a:endParaRPr>
          </a:p>
        </p:txBody>
      </p:sp>
      <p:sp>
        <p:nvSpPr>
          <p:cNvPr id="78851" name="Rectangle 2"/>
          <p:cNvSpPr>
            <a:spLocks noGrp="1" noRot="1" noChangeAspect="1" noChangeArrowheads="1" noTextEdit="1"/>
          </p:cNvSpPr>
          <p:nvPr>
            <p:ph type="sldImg"/>
          </p:nvPr>
        </p:nvSpPr>
        <p:spPr>
          <a:xfrm>
            <a:off x="992188" y="768350"/>
            <a:ext cx="5119687" cy="3838575"/>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vmlDrawing" Target="../drawings/vmlDrawing5.v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vmlDrawing" Target="../drawings/vmlDrawing6.v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vmlDrawing" Target="../drawings/vmlDrawing7.v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vmlDrawing" Target="../drawings/vmlDrawing8.v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gray">
          <a:xfrm>
            <a:off x="422275" y="3352800"/>
            <a:ext cx="8394700" cy="539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endParaRPr kumimoji="1" lang="en-US" altLang="en-US" sz="2400" b="0">
              <a:solidFill>
                <a:schemeClr val="tx1"/>
              </a:solidFill>
              <a:latin typeface="Tahoma" panose="020B0604030504040204" pitchFamily="34" charset="0"/>
            </a:endParaRPr>
          </a:p>
        </p:txBody>
      </p:sp>
      <p:graphicFrame>
        <p:nvGraphicFramePr>
          <p:cNvPr id="4" name="Object 15"/>
          <p:cNvGraphicFramePr>
            <a:graphicFrameLocks noChangeAspect="1"/>
          </p:cNvGraphicFramePr>
          <p:nvPr userDrawn="1"/>
        </p:nvGraphicFramePr>
        <p:xfrm>
          <a:off x="8101013" y="279400"/>
          <a:ext cx="985837" cy="720725"/>
        </p:xfrm>
        <a:graphic>
          <a:graphicData uri="http://schemas.openxmlformats.org/presentationml/2006/ole">
            <mc:AlternateContent xmlns:mc="http://schemas.openxmlformats.org/markup-compatibility/2006">
              <mc:Choice xmlns:v="urn:schemas-microsoft-com:vml" Requires="v">
                <p:oleObj spid="_x0000_s130053" name="Photo Editor Photo" r:id="rId4" imgW="4409524" imgH="3219899" progId="MSPhotoEd.3">
                  <p:embed/>
                </p:oleObj>
              </mc:Choice>
              <mc:Fallback>
                <p:oleObj name="Photo Editor Photo" r:id="rId4" imgW="4409524" imgH="3219899" progId="MSPhotoEd.3">
                  <p:embed/>
                  <p:pic>
                    <p:nvPicPr>
                      <p:cNvPr id="2051"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1013" y="279400"/>
                        <a:ext cx="9858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23"/>
          <p:cNvSpPr txBox="1">
            <a:spLocks noChangeArrowheads="1"/>
          </p:cNvSpPr>
          <p:nvPr userDrawn="1"/>
        </p:nvSpPr>
        <p:spPr bwMode="auto">
          <a:xfrm>
            <a:off x="2041525" y="2344738"/>
            <a:ext cx="5156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itchFamily="34" charset="0"/>
              </a:defRPr>
            </a:lvl1pPr>
            <a:lvl2pPr marL="742950" indent="-285750" eaLnBrk="0" hangingPunct="0">
              <a:defRPr sz="2800" b="1">
                <a:solidFill>
                  <a:schemeClr val="accent2"/>
                </a:solidFill>
                <a:latin typeface="Trebuchet MS" pitchFamily="34" charset="0"/>
              </a:defRPr>
            </a:lvl2pPr>
            <a:lvl3pPr marL="1143000" indent="-228600" eaLnBrk="0" hangingPunct="0">
              <a:defRPr sz="2800" b="1">
                <a:solidFill>
                  <a:schemeClr val="accent2"/>
                </a:solidFill>
                <a:latin typeface="Trebuchet MS" pitchFamily="34" charset="0"/>
              </a:defRPr>
            </a:lvl3pPr>
            <a:lvl4pPr marL="1600200" indent="-228600" eaLnBrk="0" hangingPunct="0">
              <a:defRPr sz="2800" b="1">
                <a:solidFill>
                  <a:schemeClr val="accent2"/>
                </a:solidFill>
                <a:latin typeface="Trebuchet MS" pitchFamily="34" charset="0"/>
              </a:defRPr>
            </a:lvl4pPr>
            <a:lvl5pPr marL="2057400" indent="-228600" eaLnBrk="0" hangingPunct="0">
              <a:defRPr sz="2800" b="1">
                <a:solidFill>
                  <a:schemeClr val="accent2"/>
                </a:solidFill>
                <a:latin typeface="Trebuchet MS" pitchFamily="34" charset="0"/>
              </a:defRPr>
            </a:lvl5pPr>
            <a:lvl6pPr marL="2514600" indent="-228600" eaLnBrk="0" fontAlgn="base" hangingPunct="0">
              <a:spcBef>
                <a:spcPct val="0"/>
              </a:spcBef>
              <a:spcAft>
                <a:spcPct val="0"/>
              </a:spcAft>
              <a:defRPr sz="2800" b="1">
                <a:solidFill>
                  <a:schemeClr val="accent2"/>
                </a:solidFill>
                <a:latin typeface="Trebuchet MS" pitchFamily="34" charset="0"/>
              </a:defRPr>
            </a:lvl6pPr>
            <a:lvl7pPr marL="2971800" indent="-228600" eaLnBrk="0" fontAlgn="base" hangingPunct="0">
              <a:spcBef>
                <a:spcPct val="0"/>
              </a:spcBef>
              <a:spcAft>
                <a:spcPct val="0"/>
              </a:spcAft>
              <a:defRPr sz="2800" b="1">
                <a:solidFill>
                  <a:schemeClr val="accent2"/>
                </a:solidFill>
                <a:latin typeface="Trebuchet MS" pitchFamily="34" charset="0"/>
              </a:defRPr>
            </a:lvl7pPr>
            <a:lvl8pPr marL="3429000" indent="-228600" eaLnBrk="0" fontAlgn="base" hangingPunct="0">
              <a:spcBef>
                <a:spcPct val="0"/>
              </a:spcBef>
              <a:spcAft>
                <a:spcPct val="0"/>
              </a:spcAft>
              <a:defRPr sz="2800" b="1">
                <a:solidFill>
                  <a:schemeClr val="accent2"/>
                </a:solidFill>
                <a:latin typeface="Trebuchet MS" pitchFamily="34" charset="0"/>
              </a:defRPr>
            </a:lvl8pPr>
            <a:lvl9pPr marL="3886200" indent="-228600" eaLnBrk="0" fontAlgn="base" hangingPunct="0">
              <a:spcBef>
                <a:spcPct val="0"/>
              </a:spcBef>
              <a:spcAft>
                <a:spcPct val="0"/>
              </a:spcAft>
              <a:defRPr sz="2800" b="1">
                <a:solidFill>
                  <a:schemeClr val="accent2"/>
                </a:solidFill>
                <a:latin typeface="Trebuchet MS" pitchFamily="34" charset="0"/>
              </a:defRPr>
            </a:lvl9pPr>
          </a:lstStyle>
          <a:p>
            <a:pPr algn="ctr" eaLnBrk="1" hangingPunct="1">
              <a:spcBef>
                <a:spcPct val="50000"/>
              </a:spcBef>
              <a:defRPr/>
            </a:pPr>
            <a:r>
              <a:rPr lang="en-US" sz="2000" dirty="0" smtClean="0">
                <a:solidFill>
                  <a:schemeClr val="tx1"/>
                </a:solidFill>
              </a:rPr>
              <a:t>Prof Sheila Rowan</a:t>
            </a:r>
          </a:p>
          <a:p>
            <a:pPr algn="ctr" eaLnBrk="1" hangingPunct="1">
              <a:spcBef>
                <a:spcPct val="50000"/>
              </a:spcBef>
              <a:defRPr/>
            </a:pPr>
            <a:r>
              <a:rPr lang="en-US" sz="1400" dirty="0" smtClean="0">
                <a:solidFill>
                  <a:schemeClr val="tx1"/>
                </a:solidFill>
              </a:rPr>
              <a:t>For the LIGO Scientific Collaboration</a:t>
            </a:r>
          </a:p>
          <a:p>
            <a:pPr algn="ctr" eaLnBrk="1" hangingPunct="1">
              <a:spcBef>
                <a:spcPct val="50000"/>
              </a:spcBef>
              <a:defRPr/>
            </a:pPr>
            <a:endParaRPr lang="en-US" sz="1400" dirty="0" smtClean="0">
              <a:solidFill>
                <a:schemeClr val="tx1"/>
              </a:solidFill>
            </a:endParaRPr>
          </a:p>
          <a:p>
            <a:pPr algn="ctr" eaLnBrk="1" hangingPunct="1">
              <a:spcBef>
                <a:spcPct val="50000"/>
              </a:spcBef>
              <a:defRPr/>
            </a:pPr>
            <a:r>
              <a:rPr lang="en-US" sz="1400" dirty="0" smtClean="0">
                <a:solidFill>
                  <a:schemeClr val="tx1"/>
                </a:solidFill>
              </a:rPr>
              <a:t>Public Lecture, </a:t>
            </a:r>
          </a:p>
          <a:p>
            <a:pPr algn="ctr" eaLnBrk="1" hangingPunct="1">
              <a:spcBef>
                <a:spcPct val="50000"/>
              </a:spcBef>
              <a:defRPr/>
            </a:pPr>
            <a:r>
              <a:rPr lang="en-US" sz="1400" dirty="0" smtClean="0">
                <a:solidFill>
                  <a:srgbClr val="FF0000"/>
                </a:solidFill>
              </a:rPr>
              <a:t>Helen Sawyer Hogg Distinguished </a:t>
            </a:r>
            <a:r>
              <a:rPr lang="en-US" sz="1400" dirty="0" err="1" smtClean="0">
                <a:solidFill>
                  <a:srgbClr val="FF0000"/>
                </a:solidFill>
              </a:rPr>
              <a:t>Visitorship</a:t>
            </a:r>
            <a:endParaRPr lang="en-US" sz="1400" dirty="0" smtClean="0">
              <a:solidFill>
                <a:srgbClr val="FF0000"/>
              </a:solidFill>
            </a:endParaRPr>
          </a:p>
          <a:p>
            <a:pPr algn="ctr" eaLnBrk="1" hangingPunct="1">
              <a:spcBef>
                <a:spcPct val="50000"/>
              </a:spcBef>
              <a:defRPr/>
            </a:pPr>
            <a:r>
              <a:rPr lang="en-US" sz="1400" dirty="0" smtClean="0">
                <a:solidFill>
                  <a:schemeClr val="tx1"/>
                </a:solidFill>
              </a:rPr>
              <a:t> 5</a:t>
            </a:r>
            <a:r>
              <a:rPr lang="en-US" sz="1400" baseline="30000" dirty="0" smtClean="0">
                <a:solidFill>
                  <a:schemeClr val="tx1"/>
                </a:solidFill>
              </a:rPr>
              <a:t>th</a:t>
            </a:r>
            <a:r>
              <a:rPr lang="en-US" sz="1400" dirty="0" smtClean="0">
                <a:solidFill>
                  <a:schemeClr val="tx1"/>
                </a:solidFill>
              </a:rPr>
              <a:t> October 2016</a:t>
            </a:r>
          </a:p>
        </p:txBody>
      </p:sp>
      <p:sp>
        <p:nvSpPr>
          <p:cNvPr id="253954" name="Rectangle 2"/>
          <p:cNvSpPr>
            <a:spLocks noGrp="1" noChangeArrowheads="1"/>
          </p:cNvSpPr>
          <p:nvPr>
            <p:ph type="ctrTitle"/>
          </p:nvPr>
        </p:nvSpPr>
        <p:spPr>
          <a:xfrm>
            <a:off x="899592" y="831850"/>
            <a:ext cx="7772400" cy="1143000"/>
          </a:xfrm>
        </p:spPr>
        <p:txBody>
          <a:bodyPr/>
          <a:lstStyle>
            <a:lvl1pPr>
              <a:defRPr>
                <a:solidFill>
                  <a:schemeClr val="tx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6767649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r>
              <a:rPr lang="en-GB"/>
              <a:t>5th December 2000</a:t>
            </a:r>
          </a:p>
        </p:txBody>
      </p:sp>
      <p:sp>
        <p:nvSpPr>
          <p:cNvPr id="5" name="Rectangle 6"/>
          <p:cNvSpPr>
            <a:spLocks noGrp="1" noChangeArrowheads="1"/>
          </p:cNvSpPr>
          <p:nvPr>
            <p:ph type="ftr" sz="quarter" idx="11"/>
          </p:nvPr>
        </p:nvSpPr>
        <p:spPr>
          <a:ln/>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221471281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9250" y="115888"/>
            <a:ext cx="20923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22275" y="115888"/>
            <a:ext cx="6124575"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r>
              <a:rPr lang="en-GB"/>
              <a:t>5th December 2000</a:t>
            </a:r>
          </a:p>
        </p:txBody>
      </p:sp>
      <p:sp>
        <p:nvSpPr>
          <p:cNvPr id="5" name="Rectangle 6"/>
          <p:cNvSpPr>
            <a:spLocks noGrp="1" noChangeArrowheads="1"/>
          </p:cNvSpPr>
          <p:nvPr>
            <p:ph type="ftr" sz="quarter" idx="11"/>
          </p:nvPr>
        </p:nvSpPr>
        <p:spPr>
          <a:ln/>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162781940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graphicFrame>
        <p:nvGraphicFramePr>
          <p:cNvPr id="5" name="Object 13"/>
          <p:cNvGraphicFramePr>
            <a:graphicFrameLocks noChangeAspect="1"/>
          </p:cNvGraphicFramePr>
          <p:nvPr userDrawn="1"/>
        </p:nvGraphicFramePr>
        <p:xfrm>
          <a:off x="12700" y="15875"/>
          <a:ext cx="985838" cy="720725"/>
        </p:xfrm>
        <a:graphic>
          <a:graphicData uri="http://schemas.openxmlformats.org/presentationml/2006/ole">
            <mc:AlternateContent xmlns:mc="http://schemas.openxmlformats.org/markup-compatibility/2006">
              <mc:Choice xmlns:v="urn:schemas-microsoft-com:vml" Requires="v">
                <p:oleObj spid="_x0000_s134149" name="Photo Editor Photo" r:id="rId3" imgW="4409524" imgH="3219899" progId="MSPhotoEd.3">
                  <p:embed/>
                </p:oleObj>
              </mc:Choice>
              <mc:Fallback>
                <p:oleObj name="Photo Editor Photo" r:id="rId3" imgW="4409524" imgH="3219899" progId="MSPhotoEd.3">
                  <p:embed/>
                  <p:pic>
                    <p:nvPicPr>
                      <p:cNvPr id="717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15875"/>
                        <a:ext cx="9858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422275" y="115888"/>
            <a:ext cx="8369300"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84250" y="1447800"/>
            <a:ext cx="3757613"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94263" y="1447800"/>
            <a:ext cx="37576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noChangeArrowheads="1"/>
          </p:cNvSpPr>
          <p:nvPr>
            <p:ph type="dt" sz="half" idx="10"/>
          </p:nvPr>
        </p:nvSpPr>
        <p:spPr/>
        <p:txBody>
          <a:bodyPr/>
          <a:lstStyle>
            <a:lvl1pPr>
              <a:defRPr/>
            </a:lvl1pPr>
          </a:lstStyle>
          <a:p>
            <a:pPr>
              <a:defRPr/>
            </a:pPr>
            <a:r>
              <a:rPr lang="en-GB"/>
              <a:t>5th December 2000</a:t>
            </a:r>
          </a:p>
        </p:txBody>
      </p:sp>
      <p:sp>
        <p:nvSpPr>
          <p:cNvPr id="7" name="Footer Placeholder 6"/>
          <p:cNvSpPr>
            <a:spLocks noGrp="1" noChangeArrowheads="1"/>
          </p:cNvSpPr>
          <p:nvPr>
            <p:ph type="ftr" sz="quarter" idx="11"/>
          </p:nvPr>
        </p:nvSpPr>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50977810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graphicFrame>
        <p:nvGraphicFramePr>
          <p:cNvPr id="5" name="Object 13"/>
          <p:cNvGraphicFramePr>
            <a:graphicFrameLocks noChangeAspect="1"/>
          </p:cNvGraphicFramePr>
          <p:nvPr userDrawn="1"/>
        </p:nvGraphicFramePr>
        <p:xfrm>
          <a:off x="-1588" y="0"/>
          <a:ext cx="985838" cy="720725"/>
        </p:xfrm>
        <a:graphic>
          <a:graphicData uri="http://schemas.openxmlformats.org/presentationml/2006/ole">
            <mc:AlternateContent xmlns:mc="http://schemas.openxmlformats.org/markup-compatibility/2006">
              <mc:Choice xmlns:v="urn:schemas-microsoft-com:vml" Requires="v">
                <p:oleObj spid="_x0000_s135173" name="Photo Editor Photo" r:id="rId3" imgW="4409524" imgH="3219899" progId="MSPhotoEd.3">
                  <p:embed/>
                </p:oleObj>
              </mc:Choice>
              <mc:Fallback>
                <p:oleObj name="Photo Editor Photo" r:id="rId3" imgW="4409524" imgH="3219899" progId="MSPhotoEd.3">
                  <p:embed/>
                  <p:pic>
                    <p:nvPicPr>
                      <p:cNvPr id="8194"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858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422275" y="115888"/>
            <a:ext cx="8369300"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84250" y="1447800"/>
            <a:ext cx="3757613"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894263" y="1447800"/>
            <a:ext cx="3757612" cy="4572000"/>
          </a:xfrm>
        </p:spPr>
        <p:txBody>
          <a:bodyPr/>
          <a:lstStyle/>
          <a:p>
            <a:pPr lvl="0"/>
            <a:endParaRPr lang="en-GB" noProof="0" smtClean="0"/>
          </a:p>
        </p:txBody>
      </p:sp>
      <p:sp>
        <p:nvSpPr>
          <p:cNvPr id="6" name="Date Placeholder 5"/>
          <p:cNvSpPr>
            <a:spLocks noGrp="1" noChangeArrowheads="1"/>
          </p:cNvSpPr>
          <p:nvPr>
            <p:ph type="dt" sz="half" idx="10"/>
          </p:nvPr>
        </p:nvSpPr>
        <p:spPr/>
        <p:txBody>
          <a:bodyPr/>
          <a:lstStyle>
            <a:lvl1pPr>
              <a:defRPr/>
            </a:lvl1pPr>
          </a:lstStyle>
          <a:p>
            <a:pPr>
              <a:defRPr/>
            </a:pPr>
            <a:r>
              <a:rPr lang="en-GB"/>
              <a:t>5th December 2000</a:t>
            </a:r>
          </a:p>
        </p:txBody>
      </p:sp>
      <p:sp>
        <p:nvSpPr>
          <p:cNvPr id="7" name="Footer Placeholder 6"/>
          <p:cNvSpPr>
            <a:spLocks noGrp="1" noChangeArrowheads="1"/>
          </p:cNvSpPr>
          <p:nvPr>
            <p:ph type="ftr" sz="quarter" idx="11"/>
          </p:nvPr>
        </p:nvSpPr>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337221050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graphicFrame>
        <p:nvGraphicFramePr>
          <p:cNvPr id="6" name="Object 13"/>
          <p:cNvGraphicFramePr>
            <a:graphicFrameLocks noChangeAspect="1"/>
          </p:cNvGraphicFramePr>
          <p:nvPr userDrawn="1"/>
        </p:nvGraphicFramePr>
        <p:xfrm>
          <a:off x="-1588" y="0"/>
          <a:ext cx="985838" cy="720725"/>
        </p:xfrm>
        <a:graphic>
          <a:graphicData uri="http://schemas.openxmlformats.org/presentationml/2006/ole">
            <mc:AlternateContent xmlns:mc="http://schemas.openxmlformats.org/markup-compatibility/2006">
              <mc:Choice xmlns:v="urn:schemas-microsoft-com:vml" Requires="v">
                <p:oleObj spid="_x0000_s136197" name="Photo Editor Photo" r:id="rId3" imgW="4409524" imgH="3219899" progId="MSPhotoEd.3">
                  <p:embed/>
                </p:oleObj>
              </mc:Choice>
              <mc:Fallback>
                <p:oleObj name="Photo Editor Photo" r:id="rId3" imgW="4409524" imgH="3219899" progId="MSPhotoEd.3">
                  <p:embed/>
                  <p:pic>
                    <p:nvPicPr>
                      <p:cNvPr id="9218"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858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422275" y="115888"/>
            <a:ext cx="8369300" cy="6858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984250" y="1447800"/>
            <a:ext cx="3757613"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894263" y="1447800"/>
            <a:ext cx="37576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894263" y="3810000"/>
            <a:ext cx="37576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noChangeArrowheads="1"/>
          </p:cNvSpPr>
          <p:nvPr>
            <p:ph type="dt" sz="half" idx="10"/>
          </p:nvPr>
        </p:nvSpPr>
        <p:spPr/>
        <p:txBody>
          <a:bodyPr/>
          <a:lstStyle>
            <a:lvl1pPr>
              <a:defRPr/>
            </a:lvl1pPr>
          </a:lstStyle>
          <a:p>
            <a:pPr>
              <a:defRPr/>
            </a:pPr>
            <a:r>
              <a:rPr lang="en-GB"/>
              <a:t>5th December 2000</a:t>
            </a:r>
          </a:p>
        </p:txBody>
      </p:sp>
      <p:sp>
        <p:nvSpPr>
          <p:cNvPr id="8" name="Footer Placeholder 7"/>
          <p:cNvSpPr>
            <a:spLocks noGrp="1" noChangeArrowheads="1"/>
          </p:cNvSpPr>
          <p:nvPr>
            <p:ph type="ftr" sz="quarter" idx="11"/>
          </p:nvPr>
        </p:nvSpPr>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383280637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22275" y="115888"/>
            <a:ext cx="8369300" cy="59039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5"/>
          <p:cNvSpPr>
            <a:spLocks noGrp="1" noChangeArrowheads="1"/>
          </p:cNvSpPr>
          <p:nvPr>
            <p:ph type="dt" sz="half" idx="10"/>
          </p:nvPr>
        </p:nvSpPr>
        <p:spPr>
          <a:ln/>
        </p:spPr>
        <p:txBody>
          <a:bodyPr/>
          <a:lstStyle>
            <a:lvl1pPr>
              <a:defRPr/>
            </a:lvl1pPr>
          </a:lstStyle>
          <a:p>
            <a:pPr>
              <a:defRPr/>
            </a:pPr>
            <a:r>
              <a:rPr lang="en-GB"/>
              <a:t>5th December 2000</a:t>
            </a:r>
          </a:p>
        </p:txBody>
      </p:sp>
      <p:sp>
        <p:nvSpPr>
          <p:cNvPr id="4" name="Rectangle 6"/>
          <p:cNvSpPr>
            <a:spLocks noGrp="1" noChangeArrowheads="1"/>
          </p:cNvSpPr>
          <p:nvPr>
            <p:ph type="ftr" sz="quarter" idx="11"/>
          </p:nvPr>
        </p:nvSpPr>
        <p:spPr>
          <a:ln/>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14695707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graphicFrame>
        <p:nvGraphicFramePr>
          <p:cNvPr id="6" name="Object 13"/>
          <p:cNvGraphicFramePr>
            <a:graphicFrameLocks noChangeAspect="1"/>
          </p:cNvGraphicFramePr>
          <p:nvPr userDrawn="1"/>
        </p:nvGraphicFramePr>
        <p:xfrm>
          <a:off x="-1588" y="0"/>
          <a:ext cx="985838" cy="720725"/>
        </p:xfrm>
        <a:graphic>
          <a:graphicData uri="http://schemas.openxmlformats.org/presentationml/2006/ole">
            <mc:AlternateContent xmlns:mc="http://schemas.openxmlformats.org/markup-compatibility/2006">
              <mc:Choice xmlns:v="urn:schemas-microsoft-com:vml" Requires="v">
                <p:oleObj spid="_x0000_s137221" name="Photo Editor Photo" r:id="rId3" imgW="4409524" imgH="3219899" progId="MSPhotoEd.3">
                  <p:embed/>
                </p:oleObj>
              </mc:Choice>
              <mc:Fallback>
                <p:oleObj name="Photo Editor Photo" r:id="rId3" imgW="4409524" imgH="3219899" progId="MSPhotoEd.3">
                  <p:embed/>
                  <p:pic>
                    <p:nvPicPr>
                      <p:cNvPr id="10242"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858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286000" y="227013"/>
            <a:ext cx="6486525" cy="700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55725"/>
            <a:ext cx="3810000" cy="4641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355725"/>
            <a:ext cx="3810000" cy="2244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752850"/>
            <a:ext cx="3810000" cy="2244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xfrm>
            <a:off x="8093075" y="6608763"/>
            <a:ext cx="1050925" cy="249237"/>
          </a:xfrm>
          <a:prstGeom prst="rect">
            <a:avLst/>
          </a:prstGeom>
        </p:spPr>
        <p:txBody>
          <a:bodyPr vert="horz" wrap="square" lIns="91440" tIns="45720" rIns="91440" bIns="45720" numCol="1" anchor="t" anchorCtr="0" compatLnSpc="1">
            <a:prstTxWarp prst="textNoShape">
              <a:avLst/>
            </a:prstTxWarp>
          </a:bodyPr>
          <a:lstStyle>
            <a:lvl1pPr>
              <a:defRPr/>
            </a:lvl1pPr>
          </a:lstStyle>
          <a:p>
            <a:fld id="{449E2FFF-E95F-440C-A1F1-3FB3CBA6DE9C}" type="slidenum">
              <a:rPr lang="en-US" altLang="en-US"/>
              <a:pPr/>
              <a:t>‹#›</a:t>
            </a:fld>
            <a:endParaRPr lang="en-US" altLang="en-US"/>
          </a:p>
        </p:txBody>
      </p:sp>
    </p:spTree>
    <p:extLst>
      <p:ext uri="{BB962C8B-B14F-4D97-AF65-F5344CB8AC3E}">
        <p14:creationId xmlns:p14="http://schemas.microsoft.com/office/powerpoint/2010/main" val="462630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13"/>
          <p:cNvGraphicFramePr>
            <a:graphicFrameLocks noChangeAspect="1"/>
          </p:cNvGraphicFramePr>
          <p:nvPr userDrawn="1"/>
        </p:nvGraphicFramePr>
        <p:xfrm>
          <a:off x="0" y="-6350"/>
          <a:ext cx="985838" cy="720725"/>
        </p:xfrm>
        <a:graphic>
          <a:graphicData uri="http://schemas.openxmlformats.org/presentationml/2006/ole">
            <mc:AlternateContent xmlns:mc="http://schemas.openxmlformats.org/markup-compatibility/2006">
              <mc:Choice xmlns:v="urn:schemas-microsoft-com:vml" Requires="v">
                <p:oleObj spid="_x0000_s131077" name="Photo Editor Photo" r:id="rId3" imgW="4409524" imgH="3219899" progId="MSPhotoEd.3">
                  <p:embed/>
                </p:oleObj>
              </mc:Choice>
              <mc:Fallback>
                <p:oleObj name="Photo Editor Photo" r:id="rId3" imgW="4409524" imgH="3219899" progId="MSPhotoEd.3">
                  <p:embed/>
                  <p:pic>
                    <p:nvPicPr>
                      <p:cNvPr id="3074"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858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p:txBody>
          <a:bodyPr/>
          <a:lstStyle>
            <a:lvl1pPr>
              <a:defRPr/>
            </a:lvl1pPr>
          </a:lstStyle>
          <a:p>
            <a:pPr>
              <a:defRPr/>
            </a:pPr>
            <a:r>
              <a:rPr lang="en-GB"/>
              <a:t>5th December 2000</a:t>
            </a:r>
          </a:p>
        </p:txBody>
      </p:sp>
      <p:sp>
        <p:nvSpPr>
          <p:cNvPr id="6" name="Rectangle 6"/>
          <p:cNvSpPr>
            <a:spLocks noGrp="1" noChangeArrowheads="1"/>
          </p:cNvSpPr>
          <p:nvPr>
            <p:ph type="ftr" sz="quarter" idx="11"/>
          </p:nvPr>
        </p:nvSpPr>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31334844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GB"/>
              <a:t>5th December 2000</a:t>
            </a:r>
          </a:p>
        </p:txBody>
      </p:sp>
      <p:sp>
        <p:nvSpPr>
          <p:cNvPr id="5" name="Rectangle 6"/>
          <p:cNvSpPr>
            <a:spLocks noGrp="1" noChangeArrowheads="1"/>
          </p:cNvSpPr>
          <p:nvPr>
            <p:ph type="ftr" sz="quarter" idx="11"/>
          </p:nvPr>
        </p:nvSpPr>
        <p:spPr>
          <a:ln/>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23013791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84250" y="1447800"/>
            <a:ext cx="3757613"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94263" y="1447800"/>
            <a:ext cx="3757612"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r>
              <a:rPr lang="en-GB"/>
              <a:t>5th December 2000</a:t>
            </a:r>
          </a:p>
        </p:txBody>
      </p:sp>
      <p:sp>
        <p:nvSpPr>
          <p:cNvPr id="6" name="Rectangle 6"/>
          <p:cNvSpPr>
            <a:spLocks noGrp="1" noChangeArrowheads="1"/>
          </p:cNvSpPr>
          <p:nvPr>
            <p:ph type="ftr" sz="quarter" idx="11"/>
          </p:nvPr>
        </p:nvSpPr>
        <p:spPr>
          <a:ln/>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28786973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r>
              <a:rPr lang="en-GB"/>
              <a:t>5th December 2000</a:t>
            </a:r>
          </a:p>
        </p:txBody>
      </p:sp>
      <p:sp>
        <p:nvSpPr>
          <p:cNvPr id="8" name="Rectangle 6"/>
          <p:cNvSpPr>
            <a:spLocks noGrp="1" noChangeArrowheads="1"/>
          </p:cNvSpPr>
          <p:nvPr>
            <p:ph type="ftr" sz="quarter" idx="11"/>
          </p:nvPr>
        </p:nvSpPr>
        <p:spPr>
          <a:ln/>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18226270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13"/>
          <p:cNvGraphicFramePr>
            <a:graphicFrameLocks noChangeAspect="1"/>
          </p:cNvGraphicFramePr>
          <p:nvPr userDrawn="1"/>
        </p:nvGraphicFramePr>
        <p:xfrm>
          <a:off x="-1588" y="0"/>
          <a:ext cx="985838" cy="720725"/>
        </p:xfrm>
        <a:graphic>
          <a:graphicData uri="http://schemas.openxmlformats.org/presentationml/2006/ole">
            <mc:AlternateContent xmlns:mc="http://schemas.openxmlformats.org/markup-compatibility/2006">
              <mc:Choice xmlns:v="urn:schemas-microsoft-com:vml" Requires="v">
                <p:oleObj spid="_x0000_s132101" name="Photo Editor Photo" r:id="rId3" imgW="4409524" imgH="3219899" progId="MSPhotoEd.3">
                  <p:embed/>
                </p:oleObj>
              </mc:Choice>
              <mc:Fallback>
                <p:oleObj name="Photo Editor Photo" r:id="rId3" imgW="4409524" imgH="3219899" progId="MSPhotoEd.3">
                  <p:embed/>
                  <p:pic>
                    <p:nvPicPr>
                      <p:cNvPr id="4098"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858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4" name="Rectangle 5"/>
          <p:cNvSpPr>
            <a:spLocks noGrp="1" noChangeArrowheads="1"/>
          </p:cNvSpPr>
          <p:nvPr>
            <p:ph type="dt" sz="half" idx="10"/>
          </p:nvPr>
        </p:nvSpPr>
        <p:spPr/>
        <p:txBody>
          <a:bodyPr/>
          <a:lstStyle>
            <a:lvl1pPr>
              <a:defRPr/>
            </a:lvl1pPr>
          </a:lstStyle>
          <a:p>
            <a:pPr>
              <a:defRPr/>
            </a:pPr>
            <a:r>
              <a:rPr lang="en-GB"/>
              <a:t>5th December 2000</a:t>
            </a:r>
          </a:p>
        </p:txBody>
      </p:sp>
      <p:sp>
        <p:nvSpPr>
          <p:cNvPr id="5" name="Rectangle 6"/>
          <p:cNvSpPr>
            <a:spLocks noGrp="1" noChangeArrowheads="1"/>
          </p:cNvSpPr>
          <p:nvPr>
            <p:ph type="ftr" sz="quarter" idx="11"/>
          </p:nvPr>
        </p:nvSpPr>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236239765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13"/>
          <p:cNvGraphicFramePr>
            <a:graphicFrameLocks noChangeAspect="1"/>
          </p:cNvGraphicFramePr>
          <p:nvPr userDrawn="1"/>
        </p:nvGraphicFramePr>
        <p:xfrm>
          <a:off x="-1588" y="0"/>
          <a:ext cx="985838" cy="720725"/>
        </p:xfrm>
        <a:graphic>
          <a:graphicData uri="http://schemas.openxmlformats.org/presentationml/2006/ole">
            <mc:AlternateContent xmlns:mc="http://schemas.openxmlformats.org/markup-compatibility/2006">
              <mc:Choice xmlns:v="urn:schemas-microsoft-com:vml" Requires="v">
                <p:oleObj spid="_x0000_s133125" name="Photo Editor Photo" r:id="rId3" imgW="4409524" imgH="3219899" progId="MSPhotoEd.3">
                  <p:embed/>
                </p:oleObj>
              </mc:Choice>
              <mc:Fallback>
                <p:oleObj name="Photo Editor Photo" r:id="rId3" imgW="4409524" imgH="3219899" progId="MSPhotoEd.3">
                  <p:embed/>
                  <p:pic>
                    <p:nvPicPr>
                      <p:cNvPr id="5122"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9858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5"/>
          <p:cNvSpPr>
            <a:spLocks noGrp="1" noChangeArrowheads="1"/>
          </p:cNvSpPr>
          <p:nvPr>
            <p:ph type="dt" sz="half" idx="10"/>
          </p:nvPr>
        </p:nvSpPr>
        <p:spPr/>
        <p:txBody>
          <a:bodyPr/>
          <a:lstStyle>
            <a:lvl1pPr>
              <a:defRPr/>
            </a:lvl1pPr>
          </a:lstStyle>
          <a:p>
            <a:pPr>
              <a:defRPr/>
            </a:pPr>
            <a:r>
              <a:rPr lang="en-GB"/>
              <a:t>5th December 2000</a:t>
            </a:r>
          </a:p>
        </p:txBody>
      </p:sp>
      <p:sp>
        <p:nvSpPr>
          <p:cNvPr id="4" name="Rectangle 6"/>
          <p:cNvSpPr>
            <a:spLocks noGrp="1" noChangeArrowheads="1"/>
          </p:cNvSpPr>
          <p:nvPr>
            <p:ph type="ftr" sz="quarter" idx="11"/>
          </p:nvPr>
        </p:nvSpPr>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83297437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r>
              <a:rPr lang="en-GB"/>
              <a:t>5th December 2000</a:t>
            </a:r>
          </a:p>
        </p:txBody>
      </p:sp>
    </p:spTree>
    <p:extLst>
      <p:ext uri="{BB962C8B-B14F-4D97-AF65-F5344CB8AC3E}">
        <p14:creationId xmlns:p14="http://schemas.microsoft.com/office/powerpoint/2010/main" val="93248357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GB"/>
              <a:t>5th December 2000</a:t>
            </a:r>
          </a:p>
        </p:txBody>
      </p:sp>
      <p:sp>
        <p:nvSpPr>
          <p:cNvPr id="6" name="Rectangle 6"/>
          <p:cNvSpPr>
            <a:spLocks noGrp="1" noChangeArrowheads="1"/>
          </p:cNvSpPr>
          <p:nvPr>
            <p:ph type="ftr" sz="quarter" idx="11"/>
          </p:nvPr>
        </p:nvSpPr>
        <p:spPr>
          <a:ln/>
        </p:spPr>
        <p:txBody>
          <a:bodyPr/>
          <a:lstStyle>
            <a:lvl1pPr>
              <a:defRPr/>
            </a:lvl1pPr>
          </a:lstStyle>
          <a:p>
            <a:pPr>
              <a:defRPr/>
            </a:pPr>
            <a:r>
              <a:rPr lang="en-GB"/>
              <a:t>Opening of JIF Facility</a:t>
            </a:r>
          </a:p>
        </p:txBody>
      </p:sp>
    </p:spTree>
    <p:extLst>
      <p:ext uri="{BB962C8B-B14F-4D97-AF65-F5344CB8AC3E}">
        <p14:creationId xmlns:p14="http://schemas.microsoft.com/office/powerpoint/2010/main" val="2688528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gray">
          <a:xfrm>
            <a:off x="396875" y="836613"/>
            <a:ext cx="8394700" cy="539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endParaRPr kumimoji="1" lang="en-US" altLang="en-US" sz="2400" b="0">
              <a:solidFill>
                <a:schemeClr val="tx1"/>
              </a:solidFill>
              <a:latin typeface="Tahoma" panose="020B0604030504040204" pitchFamily="34" charset="0"/>
            </a:endParaRPr>
          </a:p>
        </p:txBody>
      </p:sp>
      <p:sp>
        <p:nvSpPr>
          <p:cNvPr id="1027" name="Rectangle 3"/>
          <p:cNvSpPr>
            <a:spLocks noGrp="1" noChangeArrowheads="1"/>
          </p:cNvSpPr>
          <p:nvPr>
            <p:ph type="title"/>
          </p:nvPr>
        </p:nvSpPr>
        <p:spPr bwMode="auto">
          <a:xfrm>
            <a:off x="422275" y="115888"/>
            <a:ext cx="8369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n-US" smtClean="0"/>
              <a:t>Click to edit Master title style</a:t>
            </a:r>
          </a:p>
        </p:txBody>
      </p:sp>
      <p:sp>
        <p:nvSpPr>
          <p:cNvPr id="1028" name="Rectangle 4"/>
          <p:cNvSpPr>
            <a:spLocks noGrp="1" noChangeArrowheads="1"/>
          </p:cNvSpPr>
          <p:nvPr>
            <p:ph type="body" idx="1"/>
          </p:nvPr>
        </p:nvSpPr>
        <p:spPr bwMode="auto">
          <a:xfrm>
            <a:off x="984250" y="1447800"/>
            <a:ext cx="76676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252933" name="Rectangle 5"/>
          <p:cNvSpPr>
            <a:spLocks noGrp="1" noChangeArrowheads="1"/>
          </p:cNvSpPr>
          <p:nvPr>
            <p:ph type="dt" sz="half" idx="2"/>
          </p:nvPr>
        </p:nvSpPr>
        <p:spPr bwMode="auto">
          <a:xfrm>
            <a:off x="984250" y="6324600"/>
            <a:ext cx="19113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chemeClr val="tx1"/>
                </a:solidFill>
              </a:defRPr>
            </a:lvl1pPr>
          </a:lstStyle>
          <a:p>
            <a:pPr>
              <a:defRPr/>
            </a:pPr>
            <a:r>
              <a:rPr lang="en-GB"/>
              <a:t>5th December 2000</a:t>
            </a:r>
          </a:p>
        </p:txBody>
      </p:sp>
      <p:sp>
        <p:nvSpPr>
          <p:cNvPr id="252934" name="Rectangle 6"/>
          <p:cNvSpPr>
            <a:spLocks noGrp="1" noChangeArrowheads="1"/>
          </p:cNvSpPr>
          <p:nvPr>
            <p:ph type="ftr" sz="quarter" idx="3"/>
          </p:nvPr>
        </p:nvSpPr>
        <p:spPr bwMode="auto">
          <a:xfrm>
            <a:off x="3124200" y="6197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chemeClr val="tx1"/>
                </a:solidFill>
              </a:defRPr>
            </a:lvl1pPr>
          </a:lstStyle>
          <a:p>
            <a:pPr>
              <a:defRPr/>
            </a:pPr>
            <a:r>
              <a:rPr lang="en-GB"/>
              <a:t>Opening of JIF Facility</a:t>
            </a:r>
          </a:p>
        </p:txBody>
      </p:sp>
      <p:pic>
        <p:nvPicPr>
          <p:cNvPr id="1031" name="Picture 11" descr="Geologo_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9388" y="6199188"/>
            <a:ext cx="65881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Group 12"/>
          <p:cNvGrpSpPr>
            <a:grpSpLocks/>
          </p:cNvGrpSpPr>
          <p:nvPr/>
        </p:nvGrpSpPr>
        <p:grpSpPr bwMode="auto">
          <a:xfrm>
            <a:off x="8024813" y="6324600"/>
            <a:ext cx="766762" cy="419100"/>
            <a:chOff x="2352" y="1392"/>
            <a:chExt cx="1632" cy="864"/>
          </a:xfrm>
        </p:grpSpPr>
        <p:sp>
          <p:nvSpPr>
            <p:cNvPr id="1036" name="Rectangle 13"/>
            <p:cNvSpPr>
              <a:spLocks noChangeArrowheads="1"/>
            </p:cNvSpPr>
            <p:nvPr/>
          </p:nvSpPr>
          <p:spPr bwMode="auto">
            <a:xfrm>
              <a:off x="2352" y="1392"/>
              <a:ext cx="1632" cy="864"/>
            </a:xfrm>
            <a:prstGeom prst="rect">
              <a:avLst/>
            </a:prstGeom>
            <a:solidFill>
              <a:srgbClr val="0034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pic>
          <p:nvPicPr>
            <p:cNvPr id="1037" name="Picture 14" descr="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84" y="1499"/>
              <a:ext cx="1322"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3" name="Rectangle 15"/>
          <p:cNvSpPr>
            <a:spLocks noChangeArrowheads="1"/>
          </p:cNvSpPr>
          <p:nvPr/>
        </p:nvSpPr>
        <p:spPr bwMode="gray">
          <a:xfrm>
            <a:off x="257175" y="6073775"/>
            <a:ext cx="8394700" cy="539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endParaRPr kumimoji="1" lang="en-US" altLang="en-US" sz="2400" b="0">
              <a:solidFill>
                <a:schemeClr val="tx1"/>
              </a:solidFill>
              <a:latin typeface="Tahoma" panose="020B0604030504040204" pitchFamily="34" charset="0"/>
            </a:endParaRPr>
          </a:p>
        </p:txBody>
      </p:sp>
      <p:pic>
        <p:nvPicPr>
          <p:cNvPr id="1034" name="Picture 16"/>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4211638" y="6291263"/>
            <a:ext cx="1008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35" name="Picture 19" descr="Black background uni logo"/>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85725" y="115888"/>
            <a:ext cx="1317625"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0" r:id="rId1"/>
    <p:sldLayoutId id="2147484351" r:id="rId2"/>
    <p:sldLayoutId id="2147484343" r:id="rId3"/>
    <p:sldLayoutId id="2147484344" r:id="rId4"/>
    <p:sldLayoutId id="2147484345" r:id="rId5"/>
    <p:sldLayoutId id="2147484352" r:id="rId6"/>
    <p:sldLayoutId id="2147484353" r:id="rId7"/>
    <p:sldLayoutId id="2147484354" r:id="rId8"/>
    <p:sldLayoutId id="2147484346" r:id="rId9"/>
    <p:sldLayoutId id="2147484347" r:id="rId10"/>
    <p:sldLayoutId id="2147484348" r:id="rId11"/>
    <p:sldLayoutId id="2147484355" r:id="rId12"/>
    <p:sldLayoutId id="2147484356" r:id="rId13"/>
    <p:sldLayoutId id="2147484357" r:id="rId14"/>
    <p:sldLayoutId id="2147484349" r:id="rId15"/>
    <p:sldLayoutId id="2147484358" r:id="rId16"/>
  </p:sldLayoutIdLst>
  <p:transition/>
  <p:timing>
    <p:tnLst>
      <p:par>
        <p:cTn id="1" dur="indefinite" restart="never" nodeType="tmRoot"/>
      </p:par>
    </p:tnLst>
  </p:timing>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Trebuchet MS" pitchFamily="34" charset="0"/>
        </a:defRPr>
      </a:lvl2pPr>
      <a:lvl3pPr algn="ctr" rtl="0" eaLnBrk="0" fontAlgn="base" hangingPunct="0">
        <a:spcBef>
          <a:spcPct val="0"/>
        </a:spcBef>
        <a:spcAft>
          <a:spcPct val="0"/>
        </a:spcAft>
        <a:defRPr sz="2800">
          <a:solidFill>
            <a:schemeClr val="tx2"/>
          </a:solidFill>
          <a:latin typeface="Trebuchet MS" pitchFamily="34" charset="0"/>
        </a:defRPr>
      </a:lvl3pPr>
      <a:lvl4pPr algn="ctr" rtl="0" eaLnBrk="0" fontAlgn="base" hangingPunct="0">
        <a:spcBef>
          <a:spcPct val="0"/>
        </a:spcBef>
        <a:spcAft>
          <a:spcPct val="0"/>
        </a:spcAft>
        <a:defRPr sz="2800">
          <a:solidFill>
            <a:schemeClr val="tx2"/>
          </a:solidFill>
          <a:latin typeface="Trebuchet MS" pitchFamily="34" charset="0"/>
        </a:defRPr>
      </a:lvl4pPr>
      <a:lvl5pPr algn="ctr" rtl="0" eaLnBrk="0" fontAlgn="base" hangingPunct="0">
        <a:spcBef>
          <a:spcPct val="0"/>
        </a:spcBef>
        <a:spcAft>
          <a:spcPct val="0"/>
        </a:spcAft>
        <a:defRPr sz="2800">
          <a:solidFill>
            <a:schemeClr val="tx2"/>
          </a:solidFill>
          <a:latin typeface="Trebuchet MS" pitchFamily="34" charset="0"/>
        </a:defRPr>
      </a:lvl5pPr>
      <a:lvl6pPr marL="457200" algn="ctr" rtl="0" fontAlgn="base">
        <a:spcBef>
          <a:spcPct val="0"/>
        </a:spcBef>
        <a:spcAft>
          <a:spcPct val="0"/>
        </a:spcAft>
        <a:defRPr sz="2800">
          <a:solidFill>
            <a:schemeClr val="tx2"/>
          </a:solidFill>
          <a:latin typeface="Trebuchet MS" pitchFamily="34" charset="0"/>
        </a:defRPr>
      </a:lvl6pPr>
      <a:lvl7pPr marL="914400" algn="ctr" rtl="0" fontAlgn="base">
        <a:spcBef>
          <a:spcPct val="0"/>
        </a:spcBef>
        <a:spcAft>
          <a:spcPct val="0"/>
        </a:spcAft>
        <a:defRPr sz="2800">
          <a:solidFill>
            <a:schemeClr val="tx2"/>
          </a:solidFill>
          <a:latin typeface="Trebuchet MS" pitchFamily="34" charset="0"/>
        </a:defRPr>
      </a:lvl7pPr>
      <a:lvl8pPr marL="1371600" algn="ctr" rtl="0" fontAlgn="base">
        <a:spcBef>
          <a:spcPct val="0"/>
        </a:spcBef>
        <a:spcAft>
          <a:spcPct val="0"/>
        </a:spcAft>
        <a:defRPr sz="2800">
          <a:solidFill>
            <a:schemeClr val="tx2"/>
          </a:solidFill>
          <a:latin typeface="Trebuchet MS" pitchFamily="34" charset="0"/>
        </a:defRPr>
      </a:lvl8pPr>
      <a:lvl9pPr marL="1828800" algn="ctr" rtl="0" fontAlgn="base">
        <a:spcBef>
          <a:spcPct val="0"/>
        </a:spcBef>
        <a:spcAft>
          <a:spcPct val="0"/>
        </a:spcAft>
        <a:defRPr sz="28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200">
          <a:solidFill>
            <a:schemeClr val="hlink"/>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2.xml"/><Relationship Id="rId7" Type="http://schemas.openxmlformats.org/officeDocument/2006/relationships/image" Target="../media/image25.png"/><Relationship Id="rId12"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image" Target="../media/image24.jpeg"/><Relationship Id="rId11" Type="http://schemas.openxmlformats.org/officeDocument/2006/relationships/oleObject" Target="../embeddings/oleObject10.bin"/><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hyperlink" Target="http://www.amazon.com/exec/obidos/redirect-home/internetmoviedat" TargetMode="External"/><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dcc.ligo.org/LIGO-G1501381" TargetMode="External"/><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30.png"/><Relationship Id="rId4" Type="http://schemas.openxmlformats.org/officeDocument/2006/relationships/oleObject" Target="../embeddings/oleObject11.bin"/></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30.png"/><Relationship Id="rId5" Type="http://schemas.openxmlformats.org/officeDocument/2006/relationships/oleObject" Target="../embeddings/oleObject12.bin"/><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8.xml"/><Relationship Id="rId1" Type="http://schemas.openxmlformats.org/officeDocument/2006/relationships/vmlDrawing" Target="../drawings/vmlDrawing13.vml"/><Relationship Id="rId5" Type="http://schemas.openxmlformats.org/officeDocument/2006/relationships/image" Target="../media/image30.png"/><Relationship Id="rId4" Type="http://schemas.openxmlformats.org/officeDocument/2006/relationships/oleObject" Target="../embeddings/oleObject13.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hyperlink" Target="http://arxiv.org/abs/1606.04856" TargetMode="External"/><Relationship Id="rId2" Type="http://schemas.openxmlformats.org/officeDocument/2006/relationships/slideLayout" Target="../slideLayouts/slideLayout8.xml"/><Relationship Id="rId1" Type="http://schemas.openxmlformats.org/officeDocument/2006/relationships/vmlDrawing" Target="../drawings/vmlDrawing14.vml"/><Relationship Id="rId6" Type="http://schemas.openxmlformats.org/officeDocument/2006/relationships/image" Target="../media/image30.png"/><Relationship Id="rId5" Type="http://schemas.openxmlformats.org/officeDocument/2006/relationships/oleObject" Target="../embeddings/oleObject14.bin"/><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8.xml"/><Relationship Id="rId1" Type="http://schemas.openxmlformats.org/officeDocument/2006/relationships/vmlDrawing" Target="../drawings/vmlDrawing15.vml"/><Relationship Id="rId5" Type="http://schemas.openxmlformats.org/officeDocument/2006/relationships/image" Target="../media/image30.png"/><Relationship Id="rId4" Type="http://schemas.openxmlformats.org/officeDocument/2006/relationships/oleObject" Target="../embeddings/oleObject15.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8.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39.gif"/><Relationship Id="rId5" Type="http://schemas.openxmlformats.org/officeDocument/2006/relationships/image" Target="../media/image40.wmf"/><Relationship Id="rId4" Type="http://schemas.openxmlformats.org/officeDocument/2006/relationships/oleObject" Target="../embeddings/oleObject16.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2.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file:///C:\Users\Sheila%20Rowan\Documents\Admin\Travel\2014%20AIP\movies\flyover.wmv" TargetMode="Externa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5.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jpeg"/></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www.amazon.com/exec/obidos/redirect-home/internetmoviedat" TargetMode="External"/><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ideo" Target="file:///C:\Users\Sheila%20Rowan\Documents\Admin\Travel\2014%20AIP\movies\mice.mpg" TargetMode="External"/><Relationship Id="rId5" Type="http://schemas.openxmlformats.org/officeDocument/2006/relationships/hyperlink" Target="http://hubblesite.org/newscenter/archive/releases/2002/11/video/a/" TargetMode="Externa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ideo" Target="file:///C:\Users\Sheila%20Rowan\Documents\Admin\Travel\2014%20AIP\movies\merger_movie.wmv" TargetMode="External"/><Relationship Id="rId5" Type="http://schemas.openxmlformats.org/officeDocument/2006/relationships/hyperlink" Target="http://hubblesite.org/newscenter/archive/releases/2002/11/video/a/" TargetMode="Externa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oleObject" Target="../embeddings/oleObject9.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arxiv.org/pdf/1205.6611v1.pdf"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arxiv.org/pdf/1205.6611v1.pdf"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ideo" Target="file:///C:\Documents%20and%20Settings\Sheila%20Rowan\My%20Documents\Presentations\Newcastle%202010\sn_explosion_sm_web.mpg"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8"/>
          <p:cNvSpPr>
            <a:spLocks noGrp="1" noChangeArrowheads="1"/>
          </p:cNvSpPr>
          <p:nvPr>
            <p:ph type="ctrTitle"/>
          </p:nvPr>
        </p:nvSpPr>
        <p:spPr>
          <a:xfrm>
            <a:off x="468313" y="1206500"/>
            <a:ext cx="8348662" cy="1143000"/>
          </a:xfrm>
        </p:spPr>
        <p:txBody>
          <a:bodyPr/>
          <a:lstStyle/>
          <a:p>
            <a:pPr eaLnBrk="1" hangingPunct="1"/>
            <a:r>
              <a:rPr lang="en-GB" altLang="en-US" smtClean="0"/>
              <a:t>Gravitational waves: A new astronomy</a:t>
            </a:r>
            <a:r>
              <a:rPr lang="en-GB" altLang="en-US" b="1" smtClean="0"/>
              <a:t/>
            </a:r>
            <a:br>
              <a:rPr lang="en-GB" altLang="en-US" b="1" smtClean="0"/>
            </a:br>
            <a:endParaRPr lang="en-GB" altLang="en-US" b="1" smtClean="0"/>
          </a:p>
        </p:txBody>
      </p:sp>
      <p:sp>
        <p:nvSpPr>
          <p:cNvPr id="11267" name="Text Box 1030"/>
          <p:cNvSpPr txBox="1">
            <a:spLocks noChangeArrowheads="1"/>
          </p:cNvSpPr>
          <p:nvPr/>
        </p:nvSpPr>
        <p:spPr bwMode="auto">
          <a:xfrm>
            <a:off x="2268538" y="4837113"/>
            <a:ext cx="487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spcBef>
                <a:spcPct val="50000"/>
              </a:spcBef>
            </a:pPr>
            <a:endParaRPr lang="en-GB" altLang="en-US" sz="1400">
              <a:solidFill>
                <a:schemeClr val="hlink"/>
              </a:solidFill>
            </a:endParaRPr>
          </a:p>
          <a:p>
            <a:pPr algn="ctr" eaLnBrk="1" hangingPunct="1">
              <a:spcBef>
                <a:spcPct val="50000"/>
              </a:spcBef>
            </a:pPr>
            <a:endParaRPr lang="en-GB" altLang="en-US" sz="1400">
              <a:solidFill>
                <a:schemeClr val="hlink"/>
              </a:solidFill>
            </a:endParaRPr>
          </a:p>
          <a:p>
            <a:pPr algn="ctr" eaLnBrk="1" hangingPunct="1">
              <a:spcBef>
                <a:spcPct val="50000"/>
              </a:spcBef>
            </a:pPr>
            <a:endParaRPr lang="en-GB" altLang="en-US" sz="1400">
              <a:solidFill>
                <a:schemeClr val="hlink"/>
              </a:solidFill>
            </a:endParaRPr>
          </a:p>
        </p:txBody>
      </p:sp>
      <p:sp>
        <p:nvSpPr>
          <p:cNvPr id="11268" name="Rectangle 1"/>
          <p:cNvSpPr>
            <a:spLocks noChangeArrowheads="1"/>
          </p:cNvSpPr>
          <p:nvPr/>
        </p:nvSpPr>
        <p:spPr bwMode="auto">
          <a:xfrm>
            <a:off x="6223000" y="6453188"/>
            <a:ext cx="1573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400">
                <a:solidFill>
                  <a:schemeClr val="tx1"/>
                </a:solidFill>
              </a:rPr>
              <a:t>LIGO-G1601912.</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ChangeArrowheads="1"/>
          </p:cNvSpPr>
          <p:nvPr/>
        </p:nvSpPr>
        <p:spPr bwMode="auto">
          <a:xfrm>
            <a:off x="96838" y="1125538"/>
            <a:ext cx="3035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folHlink"/>
              </a:buClr>
              <a:buSzPct val="60000"/>
              <a:buFont typeface="Wingdings" pitchFamily="2" charset="2"/>
              <a:buChar char="n"/>
              <a:defRPr/>
            </a:pPr>
            <a:r>
              <a:rPr lang="en-US" sz="2000" dirty="0">
                <a:solidFill>
                  <a:schemeClr val="bg1">
                    <a:lumMod val="90000"/>
                  </a:schemeClr>
                </a:solidFill>
                <a:cs typeface="Times New Roman" pitchFamily="18" charset="0"/>
              </a:rPr>
              <a:t>Pulsed or burst sources</a:t>
            </a:r>
          </a:p>
          <a:p>
            <a:pPr marL="342900" indent="-342900">
              <a:lnSpc>
                <a:spcPct val="90000"/>
              </a:lnSpc>
              <a:spcBef>
                <a:spcPct val="20000"/>
              </a:spcBef>
              <a:buClr>
                <a:schemeClr val="folHlink"/>
              </a:buClr>
              <a:buSzPct val="60000"/>
              <a:buFont typeface="Wingdings" pitchFamily="2" charset="2"/>
              <a:buNone/>
              <a:defRPr/>
            </a:pPr>
            <a:r>
              <a:rPr lang="en-US" sz="2000" dirty="0">
                <a:solidFill>
                  <a:srgbClr val="FFFFFF"/>
                </a:solidFill>
                <a:cs typeface="Times New Roman" pitchFamily="18" charset="0"/>
              </a:rPr>
              <a:t>	Orbits and collisions of pairs of neutron stars  or black holes..</a:t>
            </a:r>
          </a:p>
          <a:p>
            <a:pPr marL="342900" indent="-342900">
              <a:lnSpc>
                <a:spcPct val="90000"/>
              </a:lnSpc>
              <a:spcBef>
                <a:spcPct val="20000"/>
              </a:spcBef>
              <a:buClr>
                <a:schemeClr val="folHlink"/>
              </a:buClr>
              <a:buSzPct val="60000"/>
              <a:buFont typeface="Wingdings" pitchFamily="2" charset="2"/>
              <a:buNone/>
              <a:defRPr/>
            </a:pPr>
            <a:endParaRPr lang="en-US" sz="2000" dirty="0">
              <a:solidFill>
                <a:srgbClr val="FFFFFF"/>
              </a:solidFill>
              <a:cs typeface="Times New Roman" pitchFamily="18" charset="0"/>
            </a:endParaRPr>
          </a:p>
          <a:p>
            <a:pPr marL="342900" indent="-342900">
              <a:lnSpc>
                <a:spcPct val="90000"/>
              </a:lnSpc>
              <a:spcBef>
                <a:spcPct val="20000"/>
              </a:spcBef>
              <a:buClr>
                <a:schemeClr val="folHlink"/>
              </a:buClr>
              <a:buSzPct val="60000"/>
              <a:buFont typeface="Wingdings" pitchFamily="2" charset="2"/>
              <a:buNone/>
              <a:defRPr/>
            </a:pPr>
            <a:endParaRPr lang="en-US" sz="2000" dirty="0">
              <a:solidFill>
                <a:srgbClr val="FFFFFF"/>
              </a:solidFill>
              <a:cs typeface="Times New Roman" pitchFamily="18" charset="0"/>
            </a:endParaRPr>
          </a:p>
          <a:p>
            <a:pPr marL="342900" indent="-342900">
              <a:lnSpc>
                <a:spcPct val="90000"/>
              </a:lnSpc>
              <a:spcBef>
                <a:spcPct val="20000"/>
              </a:spcBef>
              <a:buClr>
                <a:schemeClr val="folHlink"/>
              </a:buClr>
              <a:buSzPct val="60000"/>
              <a:buFont typeface="Wingdings" pitchFamily="2" charset="2"/>
              <a:buNone/>
              <a:defRPr/>
            </a:pPr>
            <a:endParaRPr lang="en-US" sz="2000" dirty="0">
              <a:solidFill>
                <a:srgbClr val="FFFFFF"/>
              </a:solidFill>
              <a:cs typeface="Times New Roman" pitchFamily="18" charset="0"/>
            </a:endParaRPr>
          </a:p>
          <a:p>
            <a:pPr marL="342900" indent="-342900">
              <a:lnSpc>
                <a:spcPct val="90000"/>
              </a:lnSpc>
              <a:spcBef>
                <a:spcPct val="20000"/>
              </a:spcBef>
              <a:buClr>
                <a:schemeClr val="folHlink"/>
              </a:buClr>
              <a:buSzPct val="60000"/>
              <a:buFont typeface="Wingdings" pitchFamily="2" charset="2"/>
              <a:buNone/>
              <a:defRPr/>
            </a:pPr>
            <a:endParaRPr lang="en-US" sz="2000" dirty="0">
              <a:solidFill>
                <a:srgbClr val="FFFFFF"/>
              </a:solidFill>
              <a:cs typeface="Times New Roman" pitchFamily="18" charset="0"/>
            </a:endParaRPr>
          </a:p>
          <a:p>
            <a:pPr marL="342900" indent="-342900">
              <a:lnSpc>
                <a:spcPct val="90000"/>
              </a:lnSpc>
              <a:spcBef>
                <a:spcPct val="20000"/>
              </a:spcBef>
              <a:buClr>
                <a:schemeClr val="folHlink"/>
              </a:buClr>
              <a:buSzPct val="60000"/>
              <a:buFont typeface="Wingdings" pitchFamily="2" charset="2"/>
              <a:buNone/>
              <a:defRPr/>
            </a:pPr>
            <a:endParaRPr lang="en-US" sz="2000" dirty="0">
              <a:solidFill>
                <a:srgbClr val="FFFFFF"/>
              </a:solidFill>
              <a:cs typeface="Times New Roman" pitchFamily="18" charset="0"/>
            </a:endParaRPr>
          </a:p>
          <a:p>
            <a:pPr marL="342900" indent="-342900">
              <a:lnSpc>
                <a:spcPct val="90000"/>
              </a:lnSpc>
              <a:spcBef>
                <a:spcPct val="20000"/>
              </a:spcBef>
              <a:buClr>
                <a:schemeClr val="folHlink"/>
              </a:buClr>
              <a:buSzPct val="60000"/>
              <a:buFont typeface="Wingdings" pitchFamily="2" charset="2"/>
              <a:buNone/>
              <a:defRPr/>
            </a:pPr>
            <a:endParaRPr lang="en-US" sz="2000" dirty="0">
              <a:solidFill>
                <a:srgbClr val="FFFFFF"/>
              </a:solidFill>
              <a:cs typeface="Times New Roman" pitchFamily="18" charset="0"/>
            </a:endParaRPr>
          </a:p>
          <a:p>
            <a:pPr marL="342900" indent="-342900">
              <a:lnSpc>
                <a:spcPct val="90000"/>
              </a:lnSpc>
              <a:spcBef>
                <a:spcPct val="20000"/>
              </a:spcBef>
              <a:buClr>
                <a:schemeClr val="folHlink"/>
              </a:buClr>
              <a:buSzPct val="60000"/>
              <a:buFont typeface="Wingdings" pitchFamily="2" charset="2"/>
              <a:buNone/>
              <a:defRPr/>
            </a:pPr>
            <a:endParaRPr lang="en-US" sz="2000" dirty="0">
              <a:solidFill>
                <a:srgbClr val="FFFFFF"/>
              </a:solidFill>
              <a:cs typeface="Times New Roman" pitchFamily="18" charset="0"/>
            </a:endParaRPr>
          </a:p>
          <a:p>
            <a:pPr marL="342900" indent="-342900">
              <a:lnSpc>
                <a:spcPct val="90000"/>
              </a:lnSpc>
              <a:spcBef>
                <a:spcPct val="20000"/>
              </a:spcBef>
              <a:buClr>
                <a:schemeClr val="folHlink"/>
              </a:buClr>
              <a:buSzPct val="60000"/>
              <a:buFont typeface="Wingdings" pitchFamily="2" charset="2"/>
              <a:buNone/>
              <a:defRPr/>
            </a:pPr>
            <a:r>
              <a:rPr lang="en-US" sz="2000" dirty="0">
                <a:solidFill>
                  <a:srgbClr val="FFFFFF"/>
                </a:solidFill>
                <a:cs typeface="Times New Roman" pitchFamily="18" charset="0"/>
              </a:rPr>
              <a:t>	</a:t>
            </a:r>
            <a:endParaRPr lang="en-GB" sz="2000" dirty="0">
              <a:solidFill>
                <a:srgbClr val="FFFFFF"/>
              </a:solidFill>
              <a:cs typeface="Times New Roman" pitchFamily="18" charset="0"/>
            </a:endParaRPr>
          </a:p>
        </p:txBody>
      </p:sp>
      <p:sp>
        <p:nvSpPr>
          <p:cNvPr id="20483" name="Rectangle 1027"/>
          <p:cNvSpPr>
            <a:spLocks noGrp="1" noChangeArrowheads="1"/>
          </p:cNvSpPr>
          <p:nvPr>
            <p:ph type="title"/>
          </p:nvPr>
        </p:nvSpPr>
        <p:spPr/>
        <p:txBody>
          <a:bodyPr/>
          <a:lstStyle/>
          <a:p>
            <a:pPr eaLnBrk="1" hangingPunct="1"/>
            <a:r>
              <a:rPr lang="en-GB" altLang="en-US" smtClean="0">
                <a:solidFill>
                  <a:srgbClr val="FFFF66"/>
                </a:solidFill>
              </a:rPr>
              <a:t>‘Gravitational Waves’- possible sources</a:t>
            </a:r>
          </a:p>
        </p:txBody>
      </p:sp>
      <p:sp>
        <p:nvSpPr>
          <p:cNvPr id="20485" name="Text Box 1029"/>
          <p:cNvSpPr txBox="1">
            <a:spLocks noChangeArrowheads="1"/>
          </p:cNvSpPr>
          <p:nvPr/>
        </p:nvSpPr>
        <p:spPr bwMode="auto">
          <a:xfrm>
            <a:off x="3322638" y="5518150"/>
            <a:ext cx="438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2000" dirty="0">
                <a:solidFill>
                  <a:schemeClr val="bg1"/>
                </a:solidFill>
              </a:rPr>
              <a:t>Pairs of stars spiralling in to collide</a:t>
            </a:r>
          </a:p>
        </p:txBody>
      </p:sp>
      <p:sp>
        <p:nvSpPr>
          <p:cNvPr id="6" name="Rectangle 5"/>
          <p:cNvSpPr/>
          <p:nvPr/>
        </p:nvSpPr>
        <p:spPr>
          <a:xfrm>
            <a:off x="3132138" y="4868863"/>
            <a:ext cx="4572000" cy="276225"/>
          </a:xfrm>
          <a:prstGeom prst="rect">
            <a:avLst/>
          </a:prstGeom>
        </p:spPr>
        <p:txBody>
          <a:bodyPr>
            <a:spAutoFit/>
          </a:bodyPr>
          <a:lstStyle/>
          <a:p>
            <a:pPr>
              <a:defRPr/>
            </a:pPr>
            <a:r>
              <a:rPr lang="en-GB" sz="1200" dirty="0">
                <a:solidFill>
                  <a:schemeClr val="accent3"/>
                </a:solidFill>
              </a:rPr>
              <a:t>Credit :NASA/Goddard Space Flight </a:t>
            </a:r>
            <a:r>
              <a:rPr lang="en-GB" sz="1200" dirty="0" err="1">
                <a:solidFill>
                  <a:schemeClr val="accent3"/>
                </a:solidFill>
              </a:rPr>
              <a:t>Center</a:t>
            </a:r>
            <a:endParaRPr lang="en-GB" sz="1200" dirty="0">
              <a:solidFill>
                <a:schemeClr val="accent3"/>
              </a:solidFill>
            </a:endParaRPr>
          </a:p>
        </p:txBody>
      </p:sp>
      <p:pic>
        <p:nvPicPr>
          <p:cNvPr id="2" name="wd_s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32138" y="1125538"/>
            <a:ext cx="5183385" cy="34555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03275"/>
            <a:ext cx="56165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r="2753"/>
          <a:stretch>
            <a:fillRect/>
          </a:stretch>
        </p:blipFill>
        <p:spPr bwMode="auto">
          <a:xfrm>
            <a:off x="5962650" y="1066800"/>
            <a:ext cx="279717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p:cNvSpPr txBox="1">
            <a:spLocks noChangeArrowheads="1"/>
          </p:cNvSpPr>
          <p:nvPr/>
        </p:nvSpPr>
        <p:spPr bwMode="auto">
          <a:xfrm>
            <a:off x="6084888" y="3141663"/>
            <a:ext cx="2570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GB" altLang="en-US" sz="1600">
                <a:solidFill>
                  <a:srgbClr val="FFFFFF"/>
                </a:solidFill>
                <a:latin typeface="Times New Roman" panose="02020603050405020304" pitchFamily="18" charset="0"/>
              </a:rPr>
              <a:t>Russell Hulse and Joe Taylor</a:t>
            </a:r>
            <a:endParaRPr lang="en-US" altLang="en-US" sz="1600">
              <a:solidFill>
                <a:srgbClr val="FFFFFF"/>
              </a:solidFill>
              <a:latin typeface="Times New Roman" panose="02020603050405020304" pitchFamily="18" charset="0"/>
            </a:endParaRPr>
          </a:p>
        </p:txBody>
      </p:sp>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014788"/>
            <a:ext cx="2987675"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r="1334"/>
          <a:stretch>
            <a:fillRect/>
          </a:stretch>
        </p:blipFill>
        <p:spPr bwMode="auto">
          <a:xfrm>
            <a:off x="250825" y="1084263"/>
            <a:ext cx="5400675"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762000"/>
            <a:ext cx="56165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r="2753"/>
          <a:stretch>
            <a:fillRect/>
          </a:stretch>
        </p:blipFill>
        <p:spPr bwMode="auto">
          <a:xfrm>
            <a:off x="5962650" y="1066800"/>
            <a:ext cx="279717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6084888" y="3141663"/>
            <a:ext cx="2570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GB" altLang="en-US" sz="1600">
                <a:solidFill>
                  <a:srgbClr val="FFFFFF"/>
                </a:solidFill>
                <a:latin typeface="Times New Roman" panose="02020603050405020304" pitchFamily="18" charset="0"/>
              </a:rPr>
              <a:t>Russell Hulse and Joe Taylor</a:t>
            </a:r>
            <a:endParaRPr lang="en-US" altLang="en-US" sz="1600">
              <a:solidFill>
                <a:srgbClr val="FFFFFF"/>
              </a:solidFill>
              <a:latin typeface="Times New Roman" panose="02020603050405020304" pitchFamily="18" charset="0"/>
            </a:endParaRPr>
          </a:p>
        </p:txBody>
      </p:sp>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014788"/>
            <a:ext cx="2987675"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E_Spectrum">
            <a:hlinkClick r:id="rId4"/>
          </p:cNvPr>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76200" y="0"/>
            <a:ext cx="9220200" cy="6858000"/>
          </a:xfrm>
        </p:spPr>
      </p:pic>
      <p:pic>
        <p:nvPicPr>
          <p:cNvPr id="23555" name="Picture 3" descr="GALILEO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2538" y="5551488"/>
            <a:ext cx="95726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goldston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5715000"/>
            <a:ext cx="8826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LIGO_WA2">
            <a:hlinkClick r:id="rId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5638800"/>
            <a:ext cx="1371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7" descr="WMAP990293_s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4800600"/>
            <a:ext cx="10747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5850" y="57912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048375" y="5373688"/>
            <a:ext cx="792163" cy="28733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TextBox 9"/>
          <p:cNvSpPr txBox="1"/>
          <p:nvPr/>
        </p:nvSpPr>
        <p:spPr>
          <a:xfrm>
            <a:off x="6156325" y="5300663"/>
            <a:ext cx="569913" cy="431800"/>
          </a:xfrm>
          <a:prstGeom prst="rect">
            <a:avLst/>
          </a:prstGeom>
          <a:noFill/>
        </p:spPr>
        <p:txBody>
          <a:bodyPr wrap="none">
            <a:spAutoFit/>
          </a:bodyPr>
          <a:lstStyle/>
          <a:p>
            <a:pPr>
              <a:defRPr/>
            </a:pPr>
            <a:r>
              <a:rPr lang="en-GB" sz="1050" dirty="0">
                <a:solidFill>
                  <a:srgbClr val="1B1B1B"/>
                </a:solidFill>
                <a:latin typeface="Arial Narrow" pitchFamily="34" charset="0"/>
              </a:rPr>
              <a:t>(ESA /</a:t>
            </a:r>
          </a:p>
          <a:p>
            <a:pPr>
              <a:defRPr/>
            </a:pPr>
            <a:r>
              <a:rPr lang="en-GB" sz="1050" dirty="0">
                <a:solidFill>
                  <a:srgbClr val="1B1B1B"/>
                </a:solidFill>
                <a:latin typeface="Arial Narrow" pitchFamily="34" charset="0"/>
              </a:rPr>
              <a:t> NASA)</a:t>
            </a:r>
          </a:p>
        </p:txBody>
      </p:sp>
      <p:graphicFrame>
        <p:nvGraphicFramePr>
          <p:cNvPr id="23562" name="Object 1"/>
          <p:cNvGraphicFramePr>
            <a:graphicFrameLocks noChangeAspect="1"/>
          </p:cNvGraphicFramePr>
          <p:nvPr/>
        </p:nvGraphicFramePr>
        <p:xfrm>
          <a:off x="-1588" y="0"/>
          <a:ext cx="985838" cy="720725"/>
        </p:xfrm>
        <a:graphic>
          <a:graphicData uri="http://schemas.openxmlformats.org/presentationml/2006/ole">
            <mc:AlternateContent xmlns:mc="http://schemas.openxmlformats.org/markup-compatibility/2006">
              <mc:Choice xmlns:v="urn:schemas-microsoft-com:vml" Requires="v">
                <p:oleObj spid="_x0000_s23566" name="Photo Editor Photo" r:id="rId11" imgW="4409524" imgH="3219899" progId="MSPhotoEd.3">
                  <p:embed/>
                </p:oleObj>
              </mc:Choice>
              <mc:Fallback>
                <p:oleObj name="Photo Editor Photo" r:id="rId11" imgW="4409524" imgH="3219899" progId="MSPhotoEd.3">
                  <p:embed/>
                  <p:pic>
                    <p:nvPicPr>
                      <p:cNvPr id="0"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0"/>
                        <a:ext cx="9858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bh_Embedding_0093r_Mediu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0722" y="1413417"/>
            <a:ext cx="5825554" cy="4656992"/>
          </a:xfrm>
          <a:prstGeom prst="rect">
            <a:avLst/>
          </a:prstGeom>
        </p:spPr>
      </p:pic>
      <p:sp>
        <p:nvSpPr>
          <p:cNvPr id="24579" name="Rectangle 8"/>
          <p:cNvSpPr>
            <a:spLocks noGrp="1" noChangeArrowheads="1"/>
          </p:cNvSpPr>
          <p:nvPr>
            <p:ph type="title"/>
          </p:nvPr>
        </p:nvSpPr>
        <p:spPr>
          <a:xfrm>
            <a:off x="1184275" y="80963"/>
            <a:ext cx="7239000" cy="815975"/>
          </a:xfrm>
        </p:spPr>
        <p:txBody>
          <a:bodyPr/>
          <a:lstStyle/>
          <a:p>
            <a:r>
              <a:rPr lang="en-US" altLang="en-US" sz="2400" smtClean="0">
                <a:solidFill>
                  <a:schemeClr val="bg1"/>
                </a:solidFill>
              </a:rPr>
              <a:t>Listening for </a:t>
            </a:r>
            <a:r>
              <a:rPr lang="en-US" altLang="en-US" smtClean="0">
                <a:solidFill>
                  <a:schemeClr val="bg1"/>
                </a:solidFill>
              </a:rPr>
              <a:t/>
            </a:r>
            <a:br>
              <a:rPr lang="en-US" altLang="en-US" smtClean="0">
                <a:solidFill>
                  <a:schemeClr val="bg1"/>
                </a:solidFill>
              </a:rPr>
            </a:br>
            <a:r>
              <a:rPr lang="en-US" altLang="en-US" sz="2400" smtClean="0">
                <a:solidFill>
                  <a:schemeClr val="bg1"/>
                </a:solidFill>
              </a:rPr>
              <a:t>Merging Binary Black Holes </a:t>
            </a:r>
          </a:p>
        </p:txBody>
      </p:sp>
      <p:sp>
        <p:nvSpPr>
          <p:cNvPr id="5" name="TextBox 4"/>
          <p:cNvSpPr txBox="1"/>
          <p:nvPr/>
        </p:nvSpPr>
        <p:spPr>
          <a:xfrm>
            <a:off x="2381250" y="4254500"/>
            <a:ext cx="1539875" cy="260350"/>
          </a:xfrm>
          <a:prstGeom prst="rect">
            <a:avLst/>
          </a:prstGeom>
          <a:noFill/>
        </p:spPr>
        <p:txBody>
          <a:bodyPr wrap="none">
            <a:spAutoFit/>
          </a:bodyPr>
          <a:lstStyle/>
          <a:p>
            <a:pPr>
              <a:defRPr/>
            </a:pPr>
            <a:r>
              <a:rPr lang="en-US" sz="1100" dirty="0">
                <a:solidFill>
                  <a:schemeClr val="bg1"/>
                </a:solidFill>
                <a:latin typeface="+mn-lt"/>
              </a:rPr>
              <a:t>Caltech/Cornell SXS</a:t>
            </a:r>
          </a:p>
        </p:txBody>
      </p:sp>
      <p:sp>
        <p:nvSpPr>
          <p:cNvPr id="19" name="TextBox 18"/>
          <p:cNvSpPr txBox="1"/>
          <p:nvPr/>
        </p:nvSpPr>
        <p:spPr>
          <a:xfrm>
            <a:off x="214313" y="1970088"/>
            <a:ext cx="1801812" cy="3016250"/>
          </a:xfrm>
          <a:prstGeom prst="rect">
            <a:avLst/>
          </a:prstGeom>
          <a:noFill/>
        </p:spPr>
        <p:txBody>
          <a:bodyPr>
            <a:spAutoFit/>
          </a:bodyPr>
          <a:lstStyle/>
          <a:p>
            <a:pPr>
              <a:defRPr/>
            </a:pPr>
            <a:r>
              <a:rPr lang="en-US" sz="1400" dirty="0">
                <a:solidFill>
                  <a:schemeClr val="bg1"/>
                </a:solidFill>
                <a:effectLst>
                  <a:outerShdw blurRad="38100" dist="38100" dir="2700000" algn="tl" rotWithShape="0">
                    <a:srgbClr val="000000">
                      <a:alpha val="43000"/>
                    </a:srgbClr>
                  </a:outerShdw>
                </a:effectLst>
                <a:latin typeface="Helvetica"/>
                <a:cs typeface="Helvetica"/>
              </a:rPr>
              <a:t>Caltech/Cornell “Simulating</a:t>
            </a:r>
          </a:p>
          <a:p>
            <a:pPr>
              <a:defRPr/>
            </a:pPr>
            <a:r>
              <a:rPr lang="en-US" sz="1400" dirty="0">
                <a:solidFill>
                  <a:schemeClr val="bg1"/>
                </a:solidFill>
                <a:effectLst>
                  <a:outerShdw blurRad="38100" dist="38100" dir="2700000" algn="tl" rotWithShape="0">
                    <a:srgbClr val="000000">
                      <a:alpha val="43000"/>
                    </a:srgbClr>
                  </a:outerShdw>
                </a:effectLst>
                <a:latin typeface="Helvetica"/>
                <a:cs typeface="Helvetica"/>
              </a:rPr>
              <a:t>Extreme </a:t>
            </a:r>
            <a:r>
              <a:rPr lang="en-US" sz="1400" dirty="0" err="1">
                <a:solidFill>
                  <a:schemeClr val="bg1"/>
                </a:solidFill>
                <a:effectLst>
                  <a:outerShdw blurRad="38100" dist="38100" dir="2700000" algn="tl" rotWithShape="0">
                    <a:srgbClr val="000000">
                      <a:alpha val="43000"/>
                    </a:srgbClr>
                  </a:outerShdw>
                </a:effectLst>
                <a:latin typeface="Helvetica"/>
                <a:cs typeface="Helvetica"/>
              </a:rPr>
              <a:t>Spacetime</a:t>
            </a:r>
            <a:r>
              <a:rPr lang="en-US" sz="1400" dirty="0">
                <a:solidFill>
                  <a:schemeClr val="bg1"/>
                </a:solidFill>
                <a:effectLst>
                  <a:outerShdw blurRad="38100" dist="38100" dir="2700000" algn="tl" rotWithShape="0">
                    <a:srgbClr val="000000">
                      <a:alpha val="43000"/>
                    </a:srgbClr>
                  </a:outerShdw>
                </a:effectLst>
                <a:latin typeface="Helvetica"/>
                <a:cs typeface="Helvetica"/>
              </a:rPr>
              <a:t>” (SXS) </a:t>
            </a:r>
          </a:p>
          <a:p>
            <a:pPr>
              <a:defRPr/>
            </a:pPr>
            <a:r>
              <a:rPr lang="en-US" sz="1400" dirty="0">
                <a:solidFill>
                  <a:schemeClr val="bg1"/>
                </a:solidFill>
                <a:effectLst>
                  <a:outerShdw blurRad="38100" dist="38100" dir="2700000" algn="tl" rotWithShape="0">
                    <a:srgbClr val="000000">
                      <a:alpha val="43000"/>
                    </a:srgbClr>
                  </a:outerShdw>
                </a:effectLst>
                <a:latin typeface="Helvetica"/>
                <a:cs typeface="Helvetica"/>
              </a:rPr>
              <a:t>Collaboration</a:t>
            </a:r>
          </a:p>
          <a:p>
            <a:pPr>
              <a:defRPr/>
            </a:pPr>
            <a:endParaRPr lang="en-US" sz="1400" dirty="0">
              <a:solidFill>
                <a:schemeClr val="bg1"/>
              </a:solidFill>
              <a:effectLst>
                <a:outerShdw blurRad="38100" dist="38100" dir="2700000" algn="tl" rotWithShape="0">
                  <a:srgbClr val="000000">
                    <a:alpha val="43000"/>
                  </a:srgbClr>
                </a:outerShdw>
              </a:effectLst>
              <a:latin typeface="Helvetica"/>
              <a:cs typeface="Helvetica"/>
            </a:endParaRPr>
          </a:p>
          <a:p>
            <a:pPr>
              <a:defRPr/>
            </a:pPr>
            <a:endParaRPr lang="en-US" sz="1400" dirty="0">
              <a:solidFill>
                <a:schemeClr val="bg1"/>
              </a:solidFill>
              <a:effectLst>
                <a:outerShdw blurRad="38100" dist="38100" dir="2700000" algn="tl" rotWithShape="0">
                  <a:srgbClr val="000000">
                    <a:alpha val="43000"/>
                  </a:srgbClr>
                </a:outerShdw>
              </a:effectLst>
              <a:latin typeface="Helvetica"/>
              <a:cs typeface="Helvetica"/>
            </a:endParaRPr>
          </a:p>
          <a:p>
            <a:pPr>
              <a:defRPr/>
            </a:pPr>
            <a:endParaRPr lang="en-US" sz="1400" dirty="0">
              <a:solidFill>
                <a:schemeClr val="bg1"/>
              </a:solidFill>
              <a:effectLst>
                <a:outerShdw blurRad="38100" dist="38100" dir="2700000" algn="tl" rotWithShape="0">
                  <a:srgbClr val="000000">
                    <a:alpha val="43000"/>
                  </a:srgbClr>
                </a:outerShdw>
              </a:effectLst>
              <a:latin typeface="Helvetica"/>
              <a:cs typeface="Helvetica"/>
            </a:endParaRPr>
          </a:p>
          <a:p>
            <a:pPr>
              <a:defRPr/>
            </a:pPr>
            <a:endParaRPr lang="en-US" sz="1400" dirty="0">
              <a:solidFill>
                <a:schemeClr val="bg1"/>
              </a:solidFill>
              <a:effectLst>
                <a:outerShdw blurRad="38100" dist="38100" dir="2700000" algn="tl" rotWithShape="0">
                  <a:srgbClr val="000000">
                    <a:alpha val="43000"/>
                  </a:srgbClr>
                </a:outerShdw>
              </a:effectLst>
              <a:latin typeface="Helvetica"/>
              <a:cs typeface="Helvetica"/>
            </a:endParaRPr>
          </a:p>
          <a:p>
            <a:pPr>
              <a:defRPr/>
            </a:pPr>
            <a:endParaRPr lang="en-US" sz="1400" dirty="0">
              <a:solidFill>
                <a:schemeClr val="bg1"/>
              </a:solidFill>
              <a:effectLst>
                <a:outerShdw blurRad="38100" dist="38100" dir="2700000" algn="tl" rotWithShape="0">
                  <a:srgbClr val="000000">
                    <a:alpha val="43000"/>
                  </a:srgbClr>
                </a:outerShdw>
              </a:effectLst>
              <a:latin typeface="Helvetica"/>
              <a:cs typeface="Helvetica"/>
            </a:endParaRPr>
          </a:p>
          <a:p>
            <a:pPr>
              <a:defRPr/>
            </a:pPr>
            <a:r>
              <a:rPr lang="en-US" sz="1200" dirty="0">
                <a:solidFill>
                  <a:schemeClr val="bg1"/>
                </a:solidFill>
                <a:effectLst>
                  <a:outerShdw blurRad="38100" dist="38100" dir="2700000" algn="tl" rotWithShape="0">
                    <a:srgbClr val="000000">
                      <a:alpha val="43000"/>
                    </a:srgbClr>
                  </a:outerShdw>
                </a:effectLst>
                <a:latin typeface="Helvetica"/>
                <a:cs typeface="Helvetica"/>
              </a:rPr>
              <a:t>Movie simulation </a:t>
            </a:r>
          </a:p>
          <a:p>
            <a:pPr>
              <a:defRPr/>
            </a:pPr>
            <a:r>
              <a:rPr lang="en-US" sz="1200" dirty="0">
                <a:solidFill>
                  <a:schemeClr val="bg1"/>
                </a:solidFill>
                <a:effectLst>
                  <a:outerShdw blurRad="38100" dist="38100" dir="2700000" algn="tl" rotWithShape="0">
                    <a:srgbClr val="000000">
                      <a:alpha val="43000"/>
                    </a:srgbClr>
                  </a:outerShdw>
                </a:effectLst>
                <a:latin typeface="Helvetica"/>
                <a:cs typeface="Helvetica"/>
              </a:rPr>
              <a:t>credit:</a:t>
            </a:r>
          </a:p>
          <a:p>
            <a:pPr>
              <a:defRPr/>
            </a:pPr>
            <a:r>
              <a:rPr lang="en-US" sz="1200" dirty="0" err="1">
                <a:solidFill>
                  <a:schemeClr val="bg1"/>
                </a:solidFill>
                <a:effectLst>
                  <a:outerShdw blurRad="38100" dist="38100" dir="2700000" algn="tl" rotWithShape="0">
                    <a:srgbClr val="000000">
                      <a:alpha val="43000"/>
                    </a:srgbClr>
                  </a:outerShdw>
                </a:effectLst>
                <a:latin typeface="Helvetica"/>
                <a:cs typeface="Helvetica"/>
              </a:rPr>
              <a:t>Harald</a:t>
            </a:r>
            <a:r>
              <a:rPr lang="en-US" sz="1200" dirty="0">
                <a:solidFill>
                  <a:schemeClr val="bg1"/>
                </a:solidFill>
                <a:effectLst>
                  <a:outerShdw blurRad="38100" dist="38100" dir="2700000" algn="tl" rotWithShape="0">
                    <a:srgbClr val="000000">
                      <a:alpha val="43000"/>
                    </a:srgbClr>
                  </a:outerShdw>
                </a:effectLst>
                <a:latin typeface="Helvetica"/>
                <a:cs typeface="Helvetica"/>
              </a:rPr>
              <a:t> Pfeiffer (CITA)</a:t>
            </a:r>
          </a:p>
          <a:p>
            <a:pPr>
              <a:defRPr/>
            </a:pPr>
            <a:endParaRPr lang="en-US" sz="1400" dirty="0">
              <a:solidFill>
                <a:schemeClr val="bg1"/>
              </a:solidFill>
              <a:effectLst>
                <a:outerShdw blurRad="38100" dist="38100" dir="2700000" algn="tl" rotWithShape="0">
                  <a:srgbClr val="000000">
                    <a:alpha val="43000"/>
                  </a:srgbClr>
                </a:outerShdw>
              </a:effectLst>
              <a:latin typeface="Helvetica"/>
              <a:cs typeface="Helvetica"/>
            </a:endParaRPr>
          </a:p>
        </p:txBody>
      </p:sp>
      <p:sp>
        <p:nvSpPr>
          <p:cNvPr id="24582" name="Rectangle 1"/>
          <p:cNvSpPr>
            <a:spLocks noChangeArrowheads="1"/>
          </p:cNvSpPr>
          <p:nvPr/>
        </p:nvSpPr>
        <p:spPr bwMode="auto">
          <a:xfrm>
            <a:off x="4249738" y="1028700"/>
            <a:ext cx="4606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600" dirty="0">
                <a:latin typeface="Arial" panose="020B0604020202020204" pitchFamily="34" charset="0"/>
                <a:cs typeface="Arial" panose="020B0604020202020204" pitchFamily="34" charset="0"/>
              </a:rPr>
              <a:t>http://www.black-holes.org/explore/movies</a:t>
            </a:r>
          </a:p>
        </p:txBody>
      </p:sp>
      <p:sp>
        <p:nvSpPr>
          <p:cNvPr id="10" name="Rectangle 9"/>
          <p:cNvSpPr/>
          <p:nvPr/>
        </p:nvSpPr>
        <p:spPr>
          <a:xfrm>
            <a:off x="0" y="5445125"/>
            <a:ext cx="1457325" cy="277813"/>
          </a:xfrm>
          <a:prstGeom prst="rect">
            <a:avLst/>
          </a:prstGeom>
        </p:spPr>
        <p:txBody>
          <a:bodyPr wrap="none">
            <a:spAutoFit/>
          </a:bodyPr>
          <a:lstStyle/>
          <a:p>
            <a:pPr>
              <a:defRPr/>
            </a:pPr>
            <a:r>
              <a:rPr lang="en-GB" sz="1200" dirty="0">
                <a:solidFill>
                  <a:schemeClr val="tx1">
                    <a:lumMod val="75000"/>
                  </a:schemeClr>
                </a:solidFill>
                <a:hlinkClick r:id="rId6" tooltip="LIGO-G1501381-x0"/>
              </a:rPr>
              <a:t>LIGO-G1501277-</a:t>
            </a:r>
            <a:r>
              <a:rPr lang="en-GB" sz="1200" dirty="0">
                <a:solidFill>
                  <a:schemeClr val="tx1">
                    <a:lumMod val="75000"/>
                  </a:schemeClr>
                </a:solidFill>
              </a:rPr>
              <a:t>v2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417638" y="44450"/>
            <a:ext cx="7634287" cy="700088"/>
          </a:xfrm>
        </p:spPr>
        <p:txBody>
          <a:bodyPr/>
          <a:lstStyle/>
          <a:p>
            <a:r>
              <a:rPr lang="en-US" altLang="en-US" sz="2000" smtClean="0"/>
              <a:t>With two ‘detectors’ the LIGO and Virgo collaborations</a:t>
            </a:r>
            <a:br>
              <a:rPr lang="en-US" altLang="en-US" sz="2000" smtClean="0"/>
            </a:br>
            <a:r>
              <a:rPr lang="en-US" altLang="en-US" sz="2000" smtClean="0"/>
              <a:t>found such a signal a year ago today! – reported in Feb 2016</a:t>
            </a:r>
            <a:endParaRPr lang="en-GB" altLang="en-US" sz="2000" smtClean="0"/>
          </a:p>
        </p:txBody>
      </p:sp>
      <p:sp>
        <p:nvSpPr>
          <p:cNvPr id="25603" name="Slide Number Placeholder 2"/>
          <p:cNvSpPr>
            <a:spLocks noGrp="1"/>
          </p:cNvSpPr>
          <p:nvPr>
            <p:ph type="sldNum" sz="quarter" idx="4294967295"/>
          </p:nvPr>
        </p:nvSpPr>
        <p:spPr bwMode="auto">
          <a:xfrm>
            <a:off x="984250" y="6324600"/>
            <a:ext cx="191135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CD66EAA7-F04B-4183-8DA1-5D1E0FCC502D}" type="slidenum">
              <a:rPr lang="en-US" altLang="en-US" sz="1400" b="0">
                <a:solidFill>
                  <a:schemeClr val="tx1"/>
                </a:solidFill>
              </a:rPr>
              <a:pPr eaLnBrk="1" hangingPunct="1"/>
              <a:t>15</a:t>
            </a:fld>
            <a:endParaRPr lang="en-US" altLang="en-US" sz="1400" b="0">
              <a:solidFill>
                <a:schemeClr val="tx1"/>
              </a:solidFill>
            </a:endParaRPr>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058863"/>
            <a:ext cx="7056437" cy="561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Box 3"/>
          <p:cNvSpPr txBox="1">
            <a:spLocks noChangeArrowheads="1"/>
          </p:cNvSpPr>
          <p:nvPr/>
        </p:nvSpPr>
        <p:spPr bwMode="auto">
          <a:xfrm rot="-5400000">
            <a:off x="5845175" y="2874963"/>
            <a:ext cx="308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400">
                <a:solidFill>
                  <a:schemeClr val="tx2"/>
                </a:solidFill>
                <a:latin typeface="Helvetica" panose="020B0604020202020204" pitchFamily="34" charset="0"/>
                <a:cs typeface="Helvetica" panose="020B0604020202020204" pitchFamily="34" charset="0"/>
              </a:rPr>
              <a:t>Phys. Rev. Lett. 116  061102 (2016) </a:t>
            </a:r>
          </a:p>
        </p:txBody>
      </p:sp>
      <p:graphicFrame>
        <p:nvGraphicFramePr>
          <p:cNvPr id="25606" name="Object 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25610" name="Photo Editor Photo" r:id="rId4" imgW="4409524" imgH="3219899" progId="">
                  <p:embed/>
                </p:oleObj>
              </mc:Choice>
              <mc:Fallback>
                <p:oleObj name="Photo Editor Photo" r:id="rId4" imgW="4409524" imgH="3219899"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rgbClr val="D49FFF"/>
                            </a:solidFill>
                          </a14:hiddenFill>
                        </a:ext>
                        <a:ext uri="{91240B29-F687-4F45-9708-019B960494DF}">
                          <a14:hiddenLine xmlns:a14="http://schemas.microsoft.com/office/drawing/2010/main" w="12700">
                            <a:solidFill>
                              <a:srgbClr val="114FFB"/>
                            </a:solidFill>
                            <a:miter lim="800000"/>
                            <a:headEnd type="none" w="sm" len="sm"/>
                            <a:tailEnd type="none" w="sm" len="sm"/>
                          </a14:hiddenLine>
                        </a:ext>
                        <a:ext uri="{AF507438-7753-43E0-B8FC-AC1667EBCBE1}">
                          <a14:hiddenEffects xmlns:a14="http://schemas.microsoft.com/office/drawing/2010/main">
                            <a:effectLst>
                              <a:outerShdw dist="38099" dir="2700000" algn="ctr" rotWithShape="0">
                                <a:srgbClr val="CECECE">
                                  <a:alpha val="74997"/>
                                </a:srgbClr>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GB" altLang="en-US" sz="3600" smtClean="0">
                <a:solidFill>
                  <a:schemeClr val="bg1"/>
                </a:solidFill>
              </a:rPr>
              <a:t>What was it we saw ?</a:t>
            </a:r>
          </a:p>
        </p:txBody>
      </p:sp>
      <p:sp>
        <p:nvSpPr>
          <p:cNvPr id="26627" name="Content Placeholder 2"/>
          <p:cNvSpPr>
            <a:spLocks noGrp="1"/>
          </p:cNvSpPr>
          <p:nvPr>
            <p:ph idx="1"/>
          </p:nvPr>
        </p:nvSpPr>
        <p:spPr/>
        <p:txBody>
          <a:bodyPr/>
          <a:lstStyle/>
          <a:p>
            <a:endParaRPr lang="en-US" altLang="en-US" smtClean="0"/>
          </a:p>
        </p:txBody>
      </p:sp>
      <p:sp>
        <p:nvSpPr>
          <p:cNvPr id="26628" name="Slide Number Placeholder 3"/>
          <p:cNvSpPr>
            <a:spLocks noGrp="1"/>
          </p:cNvSpPr>
          <p:nvPr>
            <p:ph type="sldNum" sz="quarter" idx="4294967295"/>
          </p:nvPr>
        </p:nvSpPr>
        <p:spPr bwMode="auto">
          <a:xfrm>
            <a:off x="984250" y="6324600"/>
            <a:ext cx="191135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E23ADABC-7DCA-4631-8E0C-D754273652A0}" type="slidenum">
              <a:rPr lang="en-US" altLang="en-US" sz="1400" b="0">
                <a:solidFill>
                  <a:schemeClr val="tx1"/>
                </a:solidFill>
              </a:rPr>
              <a:pPr eaLnBrk="1" hangingPunct="1"/>
              <a:t>16</a:t>
            </a:fld>
            <a:endParaRPr lang="en-US" altLang="en-US" sz="1400" b="0">
              <a:solidFill>
                <a:schemeClr val="tx1"/>
              </a:solidFill>
            </a:endParaRPr>
          </a:p>
        </p:txBody>
      </p:sp>
      <p:pic>
        <p:nvPicPr>
          <p:cNvPr id="266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41400"/>
            <a:ext cx="5543550" cy="49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0" name="Rectangle 4"/>
          <p:cNvSpPr>
            <a:spLocks noChangeArrowheads="1"/>
          </p:cNvSpPr>
          <p:nvPr/>
        </p:nvSpPr>
        <p:spPr bwMode="auto">
          <a:xfrm>
            <a:off x="5935663" y="1071563"/>
            <a:ext cx="26924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1800">
                <a:latin typeface="Helvetica" panose="020B0604020202020204" pitchFamily="34" charset="0"/>
                <a:cs typeface="Helvetica" panose="020B0604020202020204" pitchFamily="34" charset="0"/>
              </a:rPr>
              <a:t>Really exciting discovery – verifies Einstein, Schwarzschild by making first true gravitational observation of two black holes colliding</a:t>
            </a:r>
          </a:p>
          <a:p>
            <a:pPr eaLnBrk="1" hangingPunct="1"/>
            <a:endParaRPr lang="en-US" altLang="en-US" sz="1800">
              <a:latin typeface="Helvetica" panose="020B0604020202020204" pitchFamily="34" charset="0"/>
              <a:cs typeface="Helvetica" panose="020B0604020202020204" pitchFamily="34" charset="0"/>
            </a:endParaRPr>
          </a:p>
          <a:p>
            <a:pPr eaLnBrk="1" hangingPunct="1"/>
            <a:r>
              <a:rPr lang="en-US" altLang="en-US" sz="1800">
                <a:latin typeface="Helvetica" panose="020B0604020202020204" pitchFamily="34" charset="0"/>
                <a:cs typeface="Helvetica" panose="020B0604020202020204" pitchFamily="34" charset="0"/>
              </a:rPr>
              <a:t>Detected in the 100</a:t>
            </a:r>
            <a:r>
              <a:rPr lang="en-US" altLang="en-US" sz="1800" baseline="30000">
                <a:latin typeface="Helvetica" panose="020B0604020202020204" pitchFamily="34" charset="0"/>
                <a:cs typeface="Helvetica" panose="020B0604020202020204" pitchFamily="34" charset="0"/>
              </a:rPr>
              <a:t>th</a:t>
            </a:r>
            <a:r>
              <a:rPr lang="en-US" altLang="en-US" sz="1800">
                <a:latin typeface="Helvetica" panose="020B0604020202020204" pitchFamily="34" charset="0"/>
                <a:cs typeface="Helvetica" panose="020B0604020202020204" pitchFamily="34" charset="0"/>
              </a:rPr>
              <a:t> anniversary year of General Relativity</a:t>
            </a:r>
          </a:p>
          <a:p>
            <a:pPr eaLnBrk="1" hangingPunct="1"/>
            <a:endParaRPr lang="en-US" altLang="en-US" sz="1800">
              <a:latin typeface="Helvetica" panose="020B0604020202020204" pitchFamily="34" charset="0"/>
              <a:cs typeface="Helvetica" panose="020B0604020202020204" pitchFamily="34" charset="0"/>
            </a:endParaRPr>
          </a:p>
          <a:p>
            <a:pPr eaLnBrk="1" hangingPunct="1"/>
            <a:r>
              <a:rPr lang="en-US" altLang="en-US" sz="1800">
                <a:latin typeface="Helvetica" panose="020B0604020202020204" pitchFamily="34" charset="0"/>
                <a:cs typeface="Helvetica" panose="020B0604020202020204" pitchFamily="34" charset="0"/>
              </a:rPr>
              <a:t>Announced in the 100</a:t>
            </a:r>
            <a:r>
              <a:rPr lang="en-US" altLang="en-US" sz="1800" baseline="30000">
                <a:latin typeface="Helvetica" panose="020B0604020202020204" pitchFamily="34" charset="0"/>
                <a:cs typeface="Helvetica" panose="020B0604020202020204" pitchFamily="34" charset="0"/>
              </a:rPr>
              <a:t>th</a:t>
            </a:r>
            <a:r>
              <a:rPr lang="en-US" altLang="en-US" sz="1800">
                <a:latin typeface="Helvetica" panose="020B0604020202020204" pitchFamily="34" charset="0"/>
                <a:cs typeface="Helvetica" panose="020B0604020202020204" pitchFamily="34" charset="0"/>
              </a:rPr>
              <a:t> anniversary year of the prediction of the existence of gravitational waves</a:t>
            </a:r>
          </a:p>
        </p:txBody>
      </p:sp>
      <p:sp>
        <p:nvSpPr>
          <p:cNvPr id="26631" name="TextBox 1"/>
          <p:cNvSpPr txBox="1">
            <a:spLocks noChangeArrowheads="1"/>
          </p:cNvSpPr>
          <p:nvPr/>
        </p:nvSpPr>
        <p:spPr bwMode="auto">
          <a:xfrm>
            <a:off x="122238" y="5743575"/>
            <a:ext cx="1357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200">
                <a:solidFill>
                  <a:schemeClr val="tx1"/>
                </a:solidFill>
              </a:rPr>
              <a:t>PRL 116.061102</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1692275" y="134938"/>
            <a:ext cx="6856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GB" altLang="en-US" sz="2000">
                <a:latin typeface="Helvetica" panose="020B0604020202020204" pitchFamily="34" charset="0"/>
                <a:cs typeface="Helvetica" panose="020B0604020202020204" pitchFamily="34" charset="0"/>
              </a:rPr>
              <a:t>The paper - published Thursday Feb 11th in Physical Review Letters</a:t>
            </a:r>
          </a:p>
        </p:txBody>
      </p:sp>
      <p:pic>
        <p:nvPicPr>
          <p:cNvPr id="27651" name="Picture 2" descr="https://dcc.ligo.org/prl_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3170238"/>
            <a:ext cx="3063875"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842963"/>
            <a:ext cx="7734300" cy="3754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3" name="Rectangle 2"/>
          <p:cNvSpPr>
            <a:spLocks noChangeArrowheads="1"/>
          </p:cNvSpPr>
          <p:nvPr/>
        </p:nvSpPr>
        <p:spPr bwMode="auto">
          <a:xfrm>
            <a:off x="-3175" y="4679950"/>
            <a:ext cx="60801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1600" b="0">
                <a:solidFill>
                  <a:schemeClr val="bg1"/>
                </a:solidFill>
                <a:latin typeface="Arial" panose="020B0604020202020204" pitchFamily="34" charset="0"/>
                <a:cs typeface="Arial" panose="020B0604020202020204" pitchFamily="34" charset="0"/>
              </a:rPr>
              <a:t>From exact signal shape we get masses of the individual black holes</a:t>
            </a:r>
          </a:p>
          <a:p>
            <a:pPr eaLnBrk="1" hangingPunct="1"/>
            <a:endParaRPr lang="en-US" altLang="en-US" sz="1600" b="0">
              <a:solidFill>
                <a:schemeClr val="bg1"/>
              </a:solidFill>
              <a:latin typeface="Arial" panose="020B0604020202020204" pitchFamily="34" charset="0"/>
              <a:cs typeface="Arial" panose="020B0604020202020204" pitchFamily="34" charset="0"/>
            </a:endParaRPr>
          </a:p>
          <a:p>
            <a:pPr eaLnBrk="1" hangingPunct="1"/>
            <a:r>
              <a:rPr lang="en-US" altLang="en-US" sz="1600" b="0">
                <a:solidFill>
                  <a:schemeClr val="bg1"/>
                </a:solidFill>
                <a:latin typeface="Arial" panose="020B0604020202020204" pitchFamily="34" charset="0"/>
                <a:cs typeface="Arial" panose="020B0604020202020204" pitchFamily="34" charset="0"/>
              </a:rPr>
              <a:t>From the signal size we get the distance to the coalescence :</a:t>
            </a:r>
          </a:p>
          <a:p>
            <a:pPr eaLnBrk="1" hangingPunct="1"/>
            <a:r>
              <a:rPr lang="en-US" altLang="en-US" sz="1600" b="0">
                <a:solidFill>
                  <a:schemeClr val="bg1"/>
                </a:solidFill>
                <a:latin typeface="Arial" panose="020B0604020202020204" pitchFamily="34" charset="0"/>
                <a:cs typeface="Arial" panose="020B0604020202020204" pitchFamily="34" charset="0"/>
              </a:rPr>
              <a:t>                        ~ 1.3 Billion Light Years</a:t>
            </a:r>
          </a:p>
          <a:p>
            <a:pPr eaLnBrk="1" hangingPunct="1"/>
            <a:endParaRPr lang="en-US" altLang="en-US" sz="1600" b="0">
              <a:solidFill>
                <a:schemeClr val="bg1"/>
              </a:solidFill>
              <a:latin typeface="Arial" panose="020B0604020202020204" pitchFamily="34" charset="0"/>
              <a:cs typeface="Arial" panose="020B0604020202020204" pitchFamily="34" charset="0"/>
            </a:endParaRPr>
          </a:p>
          <a:p>
            <a:pPr eaLnBrk="1" hangingPunct="1"/>
            <a:r>
              <a:rPr lang="en-US" altLang="en-US" sz="1600" b="0">
                <a:solidFill>
                  <a:schemeClr val="bg1"/>
                </a:solidFill>
                <a:latin typeface="Arial" panose="020B0604020202020204" pitchFamily="34" charset="0"/>
                <a:cs typeface="Arial" panose="020B0604020202020204" pitchFamily="34" charset="0"/>
              </a:rPr>
              <a:t>From precise evolution of the frequency of the signal we get the black hole spins</a:t>
            </a:r>
          </a:p>
        </p:txBody>
      </p:sp>
      <p:graphicFrame>
        <p:nvGraphicFramePr>
          <p:cNvPr id="27654" name="Object 4"/>
          <p:cNvGraphicFramePr>
            <a:graphicFrameLocks noChangeAspect="1"/>
          </p:cNvGraphicFramePr>
          <p:nvPr/>
        </p:nvGraphicFramePr>
        <p:xfrm>
          <a:off x="0" y="0"/>
          <a:ext cx="1116013" cy="814388"/>
        </p:xfrm>
        <a:graphic>
          <a:graphicData uri="http://schemas.openxmlformats.org/presentationml/2006/ole">
            <mc:AlternateContent xmlns:mc="http://schemas.openxmlformats.org/markup-compatibility/2006">
              <mc:Choice xmlns:v="urn:schemas-microsoft-com:vml" Requires="v">
                <p:oleObj spid="_x0000_s27662" name="Photo Editor Photo" r:id="rId5" imgW="4409524" imgH="3219899" progId="">
                  <p:embed/>
                </p:oleObj>
              </mc:Choice>
              <mc:Fallback>
                <p:oleObj name="Photo Editor Photo" r:id="rId5" imgW="4409524" imgH="3219899"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16013"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5" name="Rectangle 5"/>
          <p:cNvSpPr>
            <a:spLocks noChangeArrowheads="1"/>
          </p:cNvSpPr>
          <p:nvPr/>
        </p:nvSpPr>
        <p:spPr bwMode="auto">
          <a:xfrm>
            <a:off x="3830638" y="3328988"/>
            <a:ext cx="1389062" cy="219075"/>
          </a:xfrm>
          <a:prstGeom prst="rect">
            <a:avLst/>
          </a:prstGeom>
          <a:noFill/>
          <a:ln w="19050" algn="ctr">
            <a:solidFill>
              <a:srgbClr val="FD150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a:endParaRPr lang="en-US" altLang="en-US" sz="2400" b="0">
              <a:solidFill>
                <a:schemeClr val="bg1"/>
              </a:solidFill>
              <a:latin typeface="Times New Roman" panose="02020603050405020304" pitchFamily="18" charset="0"/>
            </a:endParaRPr>
          </a:p>
        </p:txBody>
      </p:sp>
      <p:sp>
        <p:nvSpPr>
          <p:cNvPr id="27656" name="Rectangle 7"/>
          <p:cNvSpPr>
            <a:spLocks noChangeArrowheads="1"/>
          </p:cNvSpPr>
          <p:nvPr/>
        </p:nvSpPr>
        <p:spPr bwMode="auto">
          <a:xfrm>
            <a:off x="3830638" y="3105150"/>
            <a:ext cx="846137" cy="219075"/>
          </a:xfrm>
          <a:prstGeom prst="rect">
            <a:avLst/>
          </a:prstGeom>
          <a:noFill/>
          <a:ln w="19050" algn="ctr">
            <a:solidFill>
              <a:srgbClr val="FD150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a:endParaRPr lang="en-US" altLang="en-US" sz="2400" b="0">
              <a:solidFill>
                <a:schemeClr val="bg1"/>
              </a:solidFill>
              <a:latin typeface="Times New Roman" panose="02020603050405020304" pitchFamily="18" charset="0"/>
            </a:endParaRPr>
          </a:p>
        </p:txBody>
      </p:sp>
      <p:sp>
        <p:nvSpPr>
          <p:cNvPr id="27657" name="Rectangle 9"/>
          <p:cNvSpPr>
            <a:spLocks noChangeArrowheads="1"/>
          </p:cNvSpPr>
          <p:nvPr/>
        </p:nvSpPr>
        <p:spPr bwMode="auto">
          <a:xfrm>
            <a:off x="563563" y="3951288"/>
            <a:ext cx="6707187" cy="341312"/>
          </a:xfrm>
          <a:prstGeom prst="rect">
            <a:avLst/>
          </a:prstGeom>
          <a:noFill/>
          <a:ln w="19050" algn="ctr">
            <a:solidFill>
              <a:srgbClr val="FD150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a:endParaRPr lang="en-US" altLang="en-US" sz="2400" b="0">
              <a:solidFill>
                <a:schemeClr val="bg1"/>
              </a:solidFill>
              <a:latin typeface="Times New Roman" panose="02020603050405020304" pitchFamily="18" charset="0"/>
            </a:endParaRPr>
          </a:p>
        </p:txBody>
      </p:sp>
      <p:sp>
        <p:nvSpPr>
          <p:cNvPr id="27658" name="Rectangle 2"/>
          <p:cNvSpPr>
            <a:spLocks noChangeArrowheads="1"/>
          </p:cNvSpPr>
          <p:nvPr/>
        </p:nvSpPr>
        <p:spPr bwMode="auto">
          <a:xfrm>
            <a:off x="684213" y="1916113"/>
            <a:ext cx="1584325" cy="217487"/>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altLang="en-US" smtClean="0">
                <a:solidFill>
                  <a:schemeClr val="bg1"/>
                </a:solidFill>
              </a:rPr>
              <a:t>Properties of the final black hole</a:t>
            </a:r>
          </a:p>
        </p:txBody>
      </p:sp>
      <p:sp>
        <p:nvSpPr>
          <p:cNvPr id="28675" name="Content Placeholder 2"/>
          <p:cNvSpPr>
            <a:spLocks noGrp="1"/>
          </p:cNvSpPr>
          <p:nvPr>
            <p:ph idx="1"/>
          </p:nvPr>
        </p:nvSpPr>
        <p:spPr>
          <a:xfrm>
            <a:off x="168275" y="1108075"/>
            <a:ext cx="4694238" cy="4641850"/>
          </a:xfrm>
        </p:spPr>
        <p:txBody>
          <a:bodyPr/>
          <a:lstStyle/>
          <a:p>
            <a:endParaRPr lang="en-GB" altLang="en-US" sz="2000" smtClean="0">
              <a:solidFill>
                <a:schemeClr val="bg1"/>
              </a:solidFill>
            </a:endParaRPr>
          </a:p>
          <a:p>
            <a:pPr>
              <a:buFont typeface="Arial" panose="020B0604020202020204" pitchFamily="34" charset="0"/>
              <a:buChar char="•"/>
            </a:pPr>
            <a:r>
              <a:rPr lang="en-GB" altLang="en-US" sz="2000" smtClean="0">
                <a:solidFill>
                  <a:schemeClr val="bg1"/>
                </a:solidFill>
              </a:rPr>
              <a:t>Mass: 62 times the mass of the sun (~ 20 million Earths)</a:t>
            </a:r>
          </a:p>
          <a:p>
            <a:pPr>
              <a:buFont typeface="Arial" panose="020B0604020202020204" pitchFamily="34" charset="0"/>
              <a:buChar char="•"/>
            </a:pPr>
            <a:endParaRPr lang="en-GB" altLang="en-US" sz="2000" smtClean="0">
              <a:solidFill>
                <a:schemeClr val="bg1"/>
              </a:solidFill>
            </a:endParaRPr>
          </a:p>
          <a:p>
            <a:pPr>
              <a:buFont typeface="Arial" panose="020B0604020202020204" pitchFamily="34" charset="0"/>
              <a:buChar char="•"/>
            </a:pPr>
            <a:r>
              <a:rPr lang="en-GB" altLang="en-US" sz="2000" smtClean="0">
                <a:solidFill>
                  <a:schemeClr val="bg1"/>
                </a:solidFill>
              </a:rPr>
              <a:t>Event horizon: Schwarzschild radius: ~183 km (diameter ~366 km, so about the size of Iceland) </a:t>
            </a:r>
          </a:p>
          <a:p>
            <a:pPr>
              <a:buFont typeface="Arial" panose="020B0604020202020204" pitchFamily="34" charset="0"/>
              <a:buChar char="•"/>
            </a:pPr>
            <a:endParaRPr lang="en-GB" altLang="en-US" sz="2000" smtClean="0">
              <a:solidFill>
                <a:schemeClr val="bg1"/>
              </a:solidFill>
            </a:endParaRPr>
          </a:p>
          <a:p>
            <a:pPr>
              <a:buFont typeface="Arial" panose="020B0604020202020204" pitchFamily="34" charset="0"/>
              <a:buChar char="•"/>
            </a:pPr>
            <a:r>
              <a:rPr lang="en-GB" altLang="en-US" sz="2000" smtClean="0">
                <a:solidFill>
                  <a:schemeClr val="bg1"/>
                </a:solidFill>
              </a:rPr>
              <a:t>Spinning ~100 times a second</a:t>
            </a:r>
          </a:p>
          <a:p>
            <a:pPr>
              <a:buFont typeface="Arial" panose="020B0604020202020204" pitchFamily="34" charset="0"/>
              <a:buChar char="•"/>
            </a:pPr>
            <a:endParaRPr lang="en-GB" altLang="en-US" sz="2000" smtClean="0">
              <a:solidFill>
                <a:schemeClr val="bg1"/>
              </a:solidFill>
            </a:endParaRPr>
          </a:p>
          <a:p>
            <a:pPr>
              <a:buFont typeface="Arial" panose="020B0604020202020204" pitchFamily="34" charset="0"/>
              <a:buChar char="•"/>
            </a:pPr>
            <a:r>
              <a:rPr lang="en-GB" altLang="en-US" sz="2000" smtClean="0">
                <a:solidFill>
                  <a:schemeClr val="bg1"/>
                </a:solidFill>
              </a:rPr>
              <a:t>Horizon equatorial velocity: ~0.4 times the speed of light </a:t>
            </a:r>
          </a:p>
          <a:p>
            <a:pPr>
              <a:buFont typeface="Arial" panose="020B0604020202020204" pitchFamily="34" charset="0"/>
              <a:buChar char="•"/>
            </a:pPr>
            <a:endParaRPr lang="en-GB" altLang="en-US" sz="2000" smtClean="0">
              <a:solidFill>
                <a:schemeClr val="bg1"/>
              </a:solidFill>
            </a:endParaRPr>
          </a:p>
          <a:p>
            <a:pPr>
              <a:buFont typeface="Arial" panose="020B0604020202020204" pitchFamily="34" charset="0"/>
              <a:buChar char="•"/>
            </a:pPr>
            <a:endParaRPr lang="en-GB" altLang="en-US" sz="2000" smtClean="0">
              <a:solidFill>
                <a:schemeClr val="bg1"/>
              </a:solidFill>
            </a:endParaRPr>
          </a:p>
          <a:p>
            <a:endParaRPr lang="en-GB" altLang="en-US" sz="2000" smtClean="0">
              <a:solidFill>
                <a:schemeClr val="bg1"/>
              </a:solidFill>
            </a:endParaRPr>
          </a:p>
        </p:txBody>
      </p:sp>
      <p:sp>
        <p:nvSpPr>
          <p:cNvPr id="28676" name="Slide Number Placeholder 3"/>
          <p:cNvSpPr>
            <a:spLocks noGrp="1"/>
          </p:cNvSpPr>
          <p:nvPr>
            <p:ph type="sldNum" sz="quarter" idx="4294967295"/>
          </p:nvPr>
        </p:nvSpPr>
        <p:spPr bwMode="auto">
          <a:xfrm>
            <a:off x="984250" y="6324600"/>
            <a:ext cx="191135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F8415674-0368-499F-892D-60B1EF3DB5BA}" type="slidenum">
              <a:rPr lang="en-US" altLang="en-US" sz="1400" b="0">
                <a:solidFill>
                  <a:schemeClr val="tx1"/>
                </a:solidFill>
              </a:rPr>
              <a:pPr eaLnBrk="1" hangingPunct="1"/>
              <a:t>18</a:t>
            </a:fld>
            <a:endParaRPr lang="en-US" altLang="en-US" sz="1400" b="0">
              <a:solidFill>
                <a:schemeClr val="tx1"/>
              </a:solidFill>
            </a:endParaRPr>
          </a:p>
        </p:txBody>
      </p:sp>
      <p:pic>
        <p:nvPicPr>
          <p:cNvPr id="28677" name="Picture 2" descr="https://dcc.ligo.org/prl_co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1485900"/>
            <a:ext cx="3617913"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magine 4" descr="LIGOTimeline_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80538"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699" name="Object 1"/>
          <p:cNvGraphicFramePr>
            <a:graphicFrameLocks noChangeAspect="1"/>
          </p:cNvGraphicFramePr>
          <p:nvPr/>
        </p:nvGraphicFramePr>
        <p:xfrm>
          <a:off x="0" y="0"/>
          <a:ext cx="1047750" cy="765175"/>
        </p:xfrm>
        <a:graphic>
          <a:graphicData uri="http://schemas.openxmlformats.org/presentationml/2006/ole">
            <mc:AlternateContent xmlns:mc="http://schemas.openxmlformats.org/markup-compatibility/2006">
              <mc:Choice xmlns:v="urn:schemas-microsoft-com:vml" Requires="v">
                <p:oleObj spid="_x0000_s29703" name="Photo Editor Photo" r:id="rId4" imgW="4409524" imgH="3219899" progId="">
                  <p:embed/>
                </p:oleObj>
              </mc:Choice>
              <mc:Fallback>
                <p:oleObj name="Photo Editor Photo" r:id="rId4" imgW="4409524" imgH="3219899"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77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GB" altLang="en-US" smtClean="0">
                <a:solidFill>
                  <a:srgbClr val="FFFF66"/>
                </a:solidFill>
              </a:rPr>
              <a:t>Fundamentals</a:t>
            </a:r>
            <a:endParaRPr lang="en-US" altLang="en-US" smtClean="0">
              <a:solidFill>
                <a:srgbClr val="FFFF66"/>
              </a:solidFill>
            </a:endParaRPr>
          </a:p>
        </p:txBody>
      </p:sp>
      <p:sp>
        <p:nvSpPr>
          <p:cNvPr id="12291" name="Rectangle 4"/>
          <p:cNvSpPr>
            <a:spLocks noChangeArrowheads="1"/>
          </p:cNvSpPr>
          <p:nvPr/>
        </p:nvSpPr>
        <p:spPr bwMode="auto">
          <a:xfrm>
            <a:off x="323850" y="1125538"/>
            <a:ext cx="81803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lnSpc>
                <a:spcPct val="90000"/>
              </a:lnSpc>
              <a:spcBef>
                <a:spcPct val="20000"/>
              </a:spcBef>
              <a:buClr>
                <a:schemeClr val="folHlink"/>
              </a:buClr>
              <a:buSzPct val="60000"/>
              <a:buFont typeface="Wingdings" panose="05000000000000000000" pitchFamily="2" charset="2"/>
              <a:buChar char="n"/>
            </a:pPr>
            <a:r>
              <a:rPr lang="en-GB" altLang="en-US" sz="2600" b="0">
                <a:solidFill>
                  <a:schemeClr val="bg1"/>
                </a:solidFill>
              </a:rPr>
              <a:t>In nature there are 4 fundamental forces</a:t>
            </a:r>
          </a:p>
          <a:p>
            <a:pPr eaLnBrk="1" hangingPunct="1">
              <a:lnSpc>
                <a:spcPct val="90000"/>
              </a:lnSpc>
              <a:spcBef>
                <a:spcPct val="20000"/>
              </a:spcBef>
              <a:buClr>
                <a:schemeClr val="folHlink"/>
              </a:buClr>
              <a:buSzPct val="60000"/>
              <a:buFont typeface="Wingdings" panose="05000000000000000000" pitchFamily="2" charset="2"/>
              <a:buNone/>
            </a:pPr>
            <a:r>
              <a:rPr lang="en-GB" altLang="en-US" sz="2600" b="0">
                <a:solidFill>
                  <a:schemeClr val="tx1"/>
                </a:solidFill>
              </a:rPr>
              <a:t>							  </a:t>
            </a:r>
            <a:r>
              <a:rPr lang="en-GB" altLang="en-US" sz="1800">
                <a:solidFill>
                  <a:schemeClr val="tx1"/>
                </a:solidFill>
              </a:rPr>
              <a:t>rel. strength</a:t>
            </a:r>
          </a:p>
          <a:p>
            <a:pPr lvl="1" eaLnBrk="1" hangingPunct="1">
              <a:lnSpc>
                <a:spcPct val="90000"/>
              </a:lnSpc>
              <a:spcBef>
                <a:spcPct val="20000"/>
              </a:spcBef>
              <a:buClr>
                <a:schemeClr val="hlink"/>
              </a:buClr>
              <a:buSzPct val="55000"/>
              <a:buFont typeface="Wingdings" panose="05000000000000000000" pitchFamily="2" charset="2"/>
              <a:buChar char="n"/>
            </a:pPr>
            <a:r>
              <a:rPr lang="en-GB" altLang="en-US" sz="2200" b="0">
                <a:solidFill>
                  <a:srgbClr val="FFFFFF"/>
                </a:solidFill>
              </a:rPr>
              <a:t>Gravitation (our very existence)			1</a:t>
            </a:r>
          </a:p>
          <a:p>
            <a:pPr lvl="1" eaLnBrk="1" hangingPunct="1">
              <a:lnSpc>
                <a:spcPct val="90000"/>
              </a:lnSpc>
              <a:spcBef>
                <a:spcPct val="20000"/>
              </a:spcBef>
              <a:buClr>
                <a:schemeClr val="hlink"/>
              </a:buClr>
              <a:buSzPct val="55000"/>
              <a:buFont typeface="Wingdings" panose="05000000000000000000" pitchFamily="2" charset="2"/>
              <a:buChar char="n"/>
            </a:pPr>
            <a:r>
              <a:rPr lang="en-GB" altLang="en-US" sz="2200" b="0">
                <a:solidFill>
                  <a:srgbClr val="FFFFFF"/>
                </a:solidFill>
              </a:rPr>
              <a:t>Weak (radioactive decay)				~10</a:t>
            </a:r>
            <a:r>
              <a:rPr lang="en-GB" altLang="en-US" sz="2200" b="0" baseline="30000">
                <a:solidFill>
                  <a:srgbClr val="FFFFFF"/>
                </a:solidFill>
              </a:rPr>
              <a:t>25</a:t>
            </a:r>
            <a:endParaRPr lang="en-GB" altLang="en-US" sz="2200" b="0">
              <a:solidFill>
                <a:srgbClr val="FFFFFF"/>
              </a:solidFill>
            </a:endParaRPr>
          </a:p>
          <a:p>
            <a:pPr lvl="1" eaLnBrk="1" hangingPunct="1">
              <a:lnSpc>
                <a:spcPct val="90000"/>
              </a:lnSpc>
              <a:spcBef>
                <a:spcPct val="20000"/>
              </a:spcBef>
              <a:buClr>
                <a:schemeClr val="hlink"/>
              </a:buClr>
              <a:buSzPct val="55000"/>
              <a:buFont typeface="Wingdings" panose="05000000000000000000" pitchFamily="2" charset="2"/>
              <a:buChar char="n"/>
            </a:pPr>
            <a:r>
              <a:rPr lang="en-GB" altLang="en-US" sz="2200" b="0">
                <a:solidFill>
                  <a:srgbClr val="FFFFFF"/>
                </a:solidFill>
              </a:rPr>
              <a:t>Electromagnetic (holds matter together)		~10</a:t>
            </a:r>
            <a:r>
              <a:rPr lang="en-GB" altLang="en-US" sz="2200" b="0" baseline="30000">
                <a:solidFill>
                  <a:srgbClr val="FFFFFF"/>
                </a:solidFill>
              </a:rPr>
              <a:t>37</a:t>
            </a:r>
            <a:endParaRPr lang="en-GB" altLang="en-US" sz="2200" b="0">
              <a:solidFill>
                <a:srgbClr val="FFFFFF"/>
              </a:solidFill>
            </a:endParaRPr>
          </a:p>
          <a:p>
            <a:pPr lvl="1" eaLnBrk="1" hangingPunct="1">
              <a:lnSpc>
                <a:spcPct val="90000"/>
              </a:lnSpc>
              <a:spcBef>
                <a:spcPct val="20000"/>
              </a:spcBef>
              <a:buClr>
                <a:schemeClr val="hlink"/>
              </a:buClr>
              <a:buSzPct val="55000"/>
              <a:buFont typeface="Wingdings" panose="05000000000000000000" pitchFamily="2" charset="2"/>
              <a:buChar char="n"/>
            </a:pPr>
            <a:r>
              <a:rPr lang="en-GB" altLang="en-US" sz="2200" b="0">
                <a:solidFill>
                  <a:srgbClr val="FFFFFF"/>
                </a:solidFill>
              </a:rPr>
              <a:t>Strong (nuclear force)					~10</a:t>
            </a:r>
            <a:r>
              <a:rPr lang="en-GB" altLang="en-US" sz="2200" b="0" baseline="30000">
                <a:solidFill>
                  <a:srgbClr val="FFFFFF"/>
                </a:solidFill>
              </a:rPr>
              <a:t>39</a:t>
            </a:r>
          </a:p>
          <a:p>
            <a:pPr lvl="1" eaLnBrk="1" hangingPunct="1">
              <a:lnSpc>
                <a:spcPct val="90000"/>
              </a:lnSpc>
              <a:spcBef>
                <a:spcPct val="20000"/>
              </a:spcBef>
              <a:buClr>
                <a:schemeClr val="hlink"/>
              </a:buClr>
              <a:buSzPct val="55000"/>
              <a:buFont typeface="Wingdings" panose="05000000000000000000" pitchFamily="2" charset="2"/>
              <a:buChar char="n"/>
            </a:pPr>
            <a:endParaRPr lang="en-GB" altLang="en-US" sz="2200" b="0" baseline="30000">
              <a:solidFill>
                <a:srgbClr val="FFFFFF"/>
              </a:solidFill>
            </a:endParaRPr>
          </a:p>
          <a:p>
            <a:pPr lvl="1" eaLnBrk="1" hangingPunct="1">
              <a:lnSpc>
                <a:spcPct val="90000"/>
              </a:lnSpc>
              <a:spcBef>
                <a:spcPct val="20000"/>
              </a:spcBef>
              <a:buClr>
                <a:schemeClr val="hlink"/>
              </a:buClr>
              <a:buSzPct val="55000"/>
              <a:buFont typeface="Wingdings" panose="05000000000000000000" pitchFamily="2" charset="2"/>
              <a:buNone/>
            </a:pPr>
            <a:r>
              <a:rPr lang="en-GB" altLang="en-US" sz="2200" b="0">
                <a:solidFill>
                  <a:srgbClr val="FFFFFF"/>
                </a:solidFill>
              </a:rPr>
              <a:t>Gravity – by far the weakest – yet very important</a:t>
            </a:r>
          </a:p>
          <a:p>
            <a:pPr lvl="1" eaLnBrk="1" hangingPunct="1">
              <a:lnSpc>
                <a:spcPct val="90000"/>
              </a:lnSpc>
              <a:spcBef>
                <a:spcPct val="20000"/>
              </a:spcBef>
              <a:buClr>
                <a:schemeClr val="hlink"/>
              </a:buClr>
              <a:buSzPct val="55000"/>
              <a:buFont typeface="Wingdings" panose="05000000000000000000" pitchFamily="2" charset="2"/>
              <a:buNone/>
            </a:pPr>
            <a:r>
              <a:rPr lang="en-GB" altLang="en-US" sz="2200" b="0">
                <a:solidFill>
                  <a:srgbClr val="FFFFFF"/>
                </a:solidFill>
              </a:rPr>
              <a:t>				</a:t>
            </a:r>
            <a:r>
              <a:rPr lang="en-GB" altLang="en-US" sz="2200" b="0" i="1">
                <a:solidFill>
                  <a:srgbClr val="FFFFFF"/>
                </a:solidFill>
              </a:rPr>
              <a:t>because</a:t>
            </a:r>
          </a:p>
          <a:p>
            <a:pPr lvl="1" eaLnBrk="1" hangingPunct="1">
              <a:lnSpc>
                <a:spcPct val="90000"/>
              </a:lnSpc>
              <a:spcBef>
                <a:spcPct val="20000"/>
              </a:spcBef>
              <a:buClr>
                <a:schemeClr val="hlink"/>
              </a:buClr>
              <a:buSzPct val="55000"/>
              <a:buFont typeface="Wingdings" panose="05000000000000000000" pitchFamily="2" charset="2"/>
              <a:buNone/>
            </a:pPr>
            <a:r>
              <a:rPr lang="en-GB" altLang="en-US" sz="2200" b="0">
                <a:solidFill>
                  <a:srgbClr val="FFFFFF"/>
                </a:solidFill>
              </a:rPr>
              <a:t>	all particles of mass exert the same sign of gravitational pull – so the forces from all particles add up</a:t>
            </a:r>
            <a:endParaRPr lang="en-US" altLang="en-US" sz="2200" b="0">
              <a:solidFill>
                <a:srgbClr val="FFFFFF"/>
              </a:solidFill>
            </a:endParaRPr>
          </a:p>
        </p:txBody>
      </p:sp>
      <p:sp>
        <p:nvSpPr>
          <p:cNvPr id="12292" name="TextBox 4"/>
          <p:cNvSpPr txBox="1">
            <a:spLocks noChangeArrowheads="1"/>
          </p:cNvSpPr>
          <p:nvPr/>
        </p:nvSpPr>
        <p:spPr bwMode="auto">
          <a:xfrm>
            <a:off x="7019925" y="839788"/>
            <a:ext cx="2124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800"/>
              <a:t>Relative strength</a:t>
            </a:r>
          </a:p>
        </p:txBody>
      </p:sp>
      <p:sp>
        <p:nvSpPr>
          <p:cNvPr id="12293" name="Down Arrow 6"/>
          <p:cNvSpPr>
            <a:spLocks noChangeArrowheads="1"/>
          </p:cNvSpPr>
          <p:nvPr/>
        </p:nvSpPr>
        <p:spPr bwMode="auto">
          <a:xfrm>
            <a:off x="7988300" y="1196975"/>
            <a:ext cx="187325" cy="673100"/>
          </a:xfrm>
          <a:prstGeom prst="downArrow">
            <a:avLst>
              <a:gd name="adj1" fmla="val 50000"/>
              <a:gd name="adj2" fmla="val 49989"/>
            </a:avLst>
          </a:prstGeom>
          <a:solidFill>
            <a:schemeClr val="accent1"/>
          </a:solidFill>
          <a:ln w="9525" algn="ctr">
            <a:solidFill>
              <a:schemeClr val="tx1"/>
            </a:solidFill>
            <a:miter lim="800000"/>
            <a:headEnd/>
            <a:tailEnd/>
          </a:ln>
        </p:spPr>
        <p:txBody>
          <a:bodyPr wrap="none"/>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magine 7" descr="detected-chir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9388" y="836613"/>
            <a:ext cx="5508625"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6"/>
          <p:cNvSpPr txBox="1">
            <a:spLocks noChangeArrowheads="1"/>
          </p:cNvSpPr>
          <p:nvPr/>
        </p:nvSpPr>
        <p:spPr bwMode="auto">
          <a:xfrm>
            <a:off x="1830388" y="260350"/>
            <a:ext cx="4745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dirty="0">
                <a:solidFill>
                  <a:schemeClr val="bg1">
                    <a:lumMod val="90000"/>
                  </a:schemeClr>
                </a:solidFill>
                <a:latin typeface="+mn-lt"/>
              </a:rPr>
              <a:t>Comparison of the three </a:t>
            </a:r>
            <a:r>
              <a:rPr lang="en-US" dirty="0" smtClean="0">
                <a:solidFill>
                  <a:schemeClr val="bg1">
                    <a:lumMod val="90000"/>
                  </a:schemeClr>
                </a:solidFill>
                <a:latin typeface="+mn-lt"/>
              </a:rPr>
              <a:t>signals</a:t>
            </a:r>
            <a:endParaRPr lang="en-US" dirty="0">
              <a:solidFill>
                <a:schemeClr val="bg1">
                  <a:lumMod val="90000"/>
                </a:schemeClr>
              </a:solidFill>
              <a:latin typeface="+mn-lt"/>
            </a:endParaRPr>
          </a:p>
        </p:txBody>
      </p:sp>
      <p:sp>
        <p:nvSpPr>
          <p:cNvPr id="30724" name="CasellaDiTesto 5"/>
          <p:cNvSpPr txBox="1">
            <a:spLocks noChangeArrowheads="1"/>
          </p:cNvSpPr>
          <p:nvPr/>
        </p:nvSpPr>
        <p:spPr bwMode="auto">
          <a:xfrm>
            <a:off x="3408363" y="1893888"/>
            <a:ext cx="3765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2000">
                <a:solidFill>
                  <a:schemeClr val="tx2"/>
                </a:solidFill>
              </a:rPr>
              <a:t>Final mass 62 times that of the sun </a:t>
            </a:r>
          </a:p>
        </p:txBody>
      </p:sp>
      <p:sp>
        <p:nvSpPr>
          <p:cNvPr id="30725" name="Rettangolo 6"/>
          <p:cNvSpPr>
            <a:spLocks noChangeArrowheads="1"/>
          </p:cNvSpPr>
          <p:nvPr/>
        </p:nvSpPr>
        <p:spPr bwMode="auto">
          <a:xfrm>
            <a:off x="3779838" y="3263900"/>
            <a:ext cx="3178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2000">
                <a:solidFill>
                  <a:schemeClr val="tx2"/>
                </a:solidFill>
              </a:rPr>
              <a:t>Final mass 35 times that of the sun </a:t>
            </a:r>
          </a:p>
        </p:txBody>
      </p:sp>
      <p:sp>
        <p:nvSpPr>
          <p:cNvPr id="30726" name="Rettangolo 7"/>
          <p:cNvSpPr>
            <a:spLocks noChangeArrowheads="1"/>
          </p:cNvSpPr>
          <p:nvPr/>
        </p:nvSpPr>
        <p:spPr bwMode="auto">
          <a:xfrm>
            <a:off x="2411413" y="5600700"/>
            <a:ext cx="4471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2000">
                <a:solidFill>
                  <a:schemeClr val="tx2"/>
                </a:solidFill>
              </a:rPr>
              <a:t>Final mass 21 times that of the sun </a:t>
            </a:r>
          </a:p>
        </p:txBody>
      </p:sp>
      <p:graphicFrame>
        <p:nvGraphicFramePr>
          <p:cNvPr id="30727" name="Object 1"/>
          <p:cNvGraphicFramePr>
            <a:graphicFrameLocks noChangeAspect="1"/>
          </p:cNvGraphicFramePr>
          <p:nvPr/>
        </p:nvGraphicFramePr>
        <p:xfrm>
          <a:off x="0" y="0"/>
          <a:ext cx="989013" cy="722313"/>
        </p:xfrm>
        <a:graphic>
          <a:graphicData uri="http://schemas.openxmlformats.org/presentationml/2006/ole">
            <mc:AlternateContent xmlns:mc="http://schemas.openxmlformats.org/markup-compatibility/2006">
              <mc:Choice xmlns:v="urn:schemas-microsoft-com:vml" Requires="v">
                <p:oleObj spid="_x0000_s30733" name="Photo Editor Photo" r:id="rId5" imgW="4409524" imgH="3219899" progId="">
                  <p:embed/>
                </p:oleObj>
              </mc:Choice>
              <mc:Fallback>
                <p:oleObj name="Photo Editor Photo" r:id="rId5" imgW="4409524" imgH="3219899" progId="">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8901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8"/>
          <p:cNvSpPr>
            <a:spLocks noChangeArrowheads="1"/>
          </p:cNvSpPr>
          <p:nvPr/>
        </p:nvSpPr>
        <p:spPr bwMode="auto">
          <a:xfrm>
            <a:off x="5849938" y="6315075"/>
            <a:ext cx="33131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defRPr/>
            </a:pPr>
            <a:r>
              <a:rPr lang="en-GB" dirty="0">
                <a:solidFill>
                  <a:schemeClr val="bg1"/>
                </a:solidFill>
              </a:rPr>
              <a:t>  </a:t>
            </a:r>
            <a:r>
              <a:rPr lang="en-GB" sz="900" dirty="0">
                <a:solidFill>
                  <a:schemeClr val="bg1"/>
                </a:solidFill>
              </a:rPr>
              <a:t> </a:t>
            </a:r>
            <a:r>
              <a:rPr lang="en-GB" dirty="0">
                <a:solidFill>
                  <a:schemeClr val="bg1"/>
                </a:solidFill>
              </a:rPr>
              <a:t>          </a:t>
            </a:r>
            <a:r>
              <a:rPr lang="en-GB" sz="1050" dirty="0">
                <a:solidFill>
                  <a:schemeClr val="bg1"/>
                </a:solidFill>
                <a:hlinkClick r:id="rId7"/>
              </a:rPr>
              <a:t>arxiv.org/abs/1606.04856</a:t>
            </a:r>
            <a:endParaRPr lang="en-GB" sz="1050" dirty="0">
              <a:solidFill>
                <a:schemeClr val="bg1"/>
              </a:solidFill>
            </a:endParaRPr>
          </a:p>
        </p:txBody>
      </p:sp>
      <p:sp>
        <p:nvSpPr>
          <p:cNvPr id="30729" name="AutoShape 9" descr="http://arxiv.org/favicon.ico"/>
          <p:cNvSpPr>
            <a:spLocks noChangeAspect="1" noChangeArrowheads="1"/>
          </p:cNvSpPr>
          <p:nvPr/>
        </p:nvSpPr>
        <p:spPr bwMode="auto">
          <a:xfrm>
            <a:off x="198438" y="15875"/>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747" name="Object 2"/>
          <p:cNvGraphicFramePr>
            <a:graphicFrameLocks noChangeAspect="1"/>
          </p:cNvGraphicFramePr>
          <p:nvPr/>
        </p:nvGraphicFramePr>
        <p:xfrm>
          <a:off x="0" y="0"/>
          <a:ext cx="989013" cy="722313"/>
        </p:xfrm>
        <a:graphic>
          <a:graphicData uri="http://schemas.openxmlformats.org/presentationml/2006/ole">
            <mc:AlternateContent xmlns:mc="http://schemas.openxmlformats.org/markup-compatibility/2006">
              <mc:Choice xmlns:v="urn:schemas-microsoft-com:vml" Requires="v">
                <p:oleObj spid="_x0000_s31752" name="Photo Editor Photo" r:id="rId4" imgW="4409524" imgH="3219899" progId="">
                  <p:embed/>
                </p:oleObj>
              </mc:Choice>
              <mc:Fallback>
                <p:oleObj name="Photo Editor Photo" r:id="rId4" imgW="4409524" imgH="3219899"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8901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8" name="Rectangle 1"/>
          <p:cNvSpPr>
            <a:spLocks noChangeArrowheads="1"/>
          </p:cNvSpPr>
          <p:nvPr/>
        </p:nvSpPr>
        <p:spPr bwMode="auto">
          <a:xfrm>
            <a:off x="7721600" y="6524625"/>
            <a:ext cx="1390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000">
                <a:solidFill>
                  <a:schemeClr val="bg1"/>
                </a:solidFill>
              </a:rPr>
              <a:t>Caltech Press Office</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GB" altLang="en-US" smtClean="0">
                <a:solidFill>
                  <a:srgbClr val="FFFF66"/>
                </a:solidFill>
              </a:rPr>
              <a:t>Gravitational Waves : A Strain in Space</a:t>
            </a:r>
          </a:p>
        </p:txBody>
      </p:sp>
      <p:sp>
        <p:nvSpPr>
          <p:cNvPr id="32771" name="Rectangle 3"/>
          <p:cNvSpPr>
            <a:spLocks noGrp="1" noChangeArrowheads="1"/>
          </p:cNvSpPr>
          <p:nvPr>
            <p:ph type="body" sz="half" idx="1"/>
          </p:nvPr>
        </p:nvSpPr>
        <p:spPr>
          <a:xfrm>
            <a:off x="0" y="1196975"/>
            <a:ext cx="4202113" cy="4572000"/>
          </a:xfrm>
        </p:spPr>
        <p:txBody>
          <a:bodyPr/>
          <a:lstStyle/>
          <a:p>
            <a:pPr eaLnBrk="1" hangingPunct="1"/>
            <a:r>
              <a:rPr lang="en-GB" altLang="en-US" sz="2000" smtClean="0">
                <a:solidFill>
                  <a:srgbClr val="FFFFFF"/>
                </a:solidFill>
              </a:rPr>
              <a:t>Gravitational waves cause a tiny strain in space</a:t>
            </a:r>
          </a:p>
          <a:p>
            <a:pPr eaLnBrk="1" hangingPunct="1"/>
            <a:r>
              <a:rPr lang="en-GB" altLang="en-US" sz="2000" smtClean="0">
                <a:solidFill>
                  <a:srgbClr val="FFFFFF"/>
                </a:solidFill>
              </a:rPr>
              <a:t>They are like ripples on the surface of a pond</a:t>
            </a:r>
          </a:p>
          <a:p>
            <a:pPr eaLnBrk="1" hangingPunct="1"/>
            <a:r>
              <a:rPr lang="en-GB" altLang="en-US" sz="2000" smtClean="0">
                <a:solidFill>
                  <a:srgbClr val="FFFFFF"/>
                </a:solidFill>
              </a:rPr>
              <a:t>Why are we interested?</a:t>
            </a:r>
          </a:p>
          <a:p>
            <a:pPr lvl="1" eaLnBrk="1" hangingPunct="1"/>
            <a:r>
              <a:rPr lang="en-GB" altLang="en-US" sz="1800" smtClean="0">
                <a:solidFill>
                  <a:srgbClr val="FFFF66"/>
                </a:solidFill>
              </a:rPr>
              <a:t>A new window on the Universe – a new astronomy</a:t>
            </a:r>
          </a:p>
          <a:p>
            <a:pPr eaLnBrk="1" hangingPunct="1"/>
            <a:r>
              <a:rPr lang="en-GB" altLang="en-US" sz="2000" smtClean="0">
                <a:solidFill>
                  <a:srgbClr val="FFFFFF"/>
                </a:solidFill>
              </a:rPr>
              <a:t>We can study objects that don’t emit light or electromagnetic signals</a:t>
            </a:r>
          </a:p>
          <a:p>
            <a:pPr eaLnBrk="1" hangingPunct="1">
              <a:buFont typeface="Wingdings" panose="05000000000000000000" pitchFamily="2" charset="2"/>
              <a:buNone/>
            </a:pPr>
            <a:endParaRPr lang="en-GB" altLang="en-US" sz="2000" smtClean="0">
              <a:solidFill>
                <a:srgbClr val="FFFFFF"/>
              </a:solidFill>
            </a:endParaRPr>
          </a:p>
          <a:p>
            <a:pPr eaLnBrk="1" hangingPunct="1"/>
            <a:r>
              <a:rPr lang="en-GB" altLang="en-US" sz="2000" smtClean="0">
                <a:solidFill>
                  <a:srgbClr val="FFFFFF"/>
                </a:solidFill>
              </a:rPr>
              <a:t>How can we ‘see’ them on Earth?</a:t>
            </a:r>
            <a:endParaRPr lang="en-GB" altLang="en-US" sz="1000" smtClean="0">
              <a:solidFill>
                <a:srgbClr val="FFFFFF"/>
              </a:solidFill>
            </a:endParaRPr>
          </a:p>
          <a:p>
            <a:pPr eaLnBrk="1" hangingPunct="1">
              <a:buFont typeface="Wingdings" panose="05000000000000000000" pitchFamily="2" charset="2"/>
              <a:buNone/>
            </a:pPr>
            <a:endParaRPr lang="en-GB" altLang="en-US" sz="1000" smtClean="0">
              <a:solidFill>
                <a:srgbClr val="FFFFFF"/>
              </a:solidFill>
            </a:endParaRPr>
          </a:p>
          <a:p>
            <a:pPr eaLnBrk="1" hangingPunct="1">
              <a:buFont typeface="Wingdings" panose="05000000000000000000" pitchFamily="2" charset="2"/>
              <a:buNone/>
            </a:pPr>
            <a:endParaRPr lang="en-GB" altLang="en-US" sz="1000" smtClean="0">
              <a:solidFill>
                <a:srgbClr val="FFFFFF"/>
              </a:solidFill>
            </a:endParaRPr>
          </a:p>
          <a:p>
            <a:pPr algn="ctr" eaLnBrk="1" hangingPunct="1">
              <a:buFont typeface="Wingdings" panose="05000000000000000000" pitchFamily="2" charset="2"/>
              <a:buNone/>
            </a:pPr>
            <a:endParaRPr lang="en-GB" altLang="en-US" sz="1000" smtClean="0">
              <a:solidFill>
                <a:srgbClr val="FFFFFF"/>
              </a:solidFill>
            </a:endParaRPr>
          </a:p>
        </p:txBody>
      </p:sp>
      <p:pic>
        <p:nvPicPr>
          <p:cNvPr id="2" name="po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3438" y="1789444"/>
            <a:ext cx="4106287" cy="30797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body" idx="1"/>
          </p:nvPr>
        </p:nvSpPr>
        <p:spPr>
          <a:xfrm>
            <a:off x="381000" y="1371600"/>
            <a:ext cx="8534400" cy="1905000"/>
          </a:xfrm>
        </p:spPr>
        <p:txBody>
          <a:bodyPr/>
          <a:lstStyle/>
          <a:p>
            <a:pPr lvl="1" eaLnBrk="1" hangingPunct="1">
              <a:lnSpc>
                <a:spcPct val="90000"/>
              </a:lnSpc>
              <a:buFont typeface="Wingdings" panose="05000000000000000000" pitchFamily="2" charset="2"/>
              <a:buNone/>
            </a:pPr>
            <a:endParaRPr lang="en-US" altLang="en-US" sz="3500" smtClean="0">
              <a:solidFill>
                <a:srgbClr val="E3293B"/>
              </a:solidFill>
            </a:endParaRPr>
          </a:p>
          <a:p>
            <a:pPr lvl="1" eaLnBrk="1" hangingPunct="1">
              <a:lnSpc>
                <a:spcPct val="90000"/>
              </a:lnSpc>
            </a:pPr>
            <a:endParaRPr lang="en-US" altLang="en-US" sz="3500" smtClean="0">
              <a:solidFill>
                <a:srgbClr val="E3293B"/>
              </a:solidFill>
            </a:endParaRPr>
          </a:p>
          <a:p>
            <a:pPr lvl="1" eaLnBrk="1" hangingPunct="1">
              <a:lnSpc>
                <a:spcPct val="90000"/>
              </a:lnSpc>
            </a:pPr>
            <a:endParaRPr lang="en-US" altLang="en-US" sz="3500" smtClean="0">
              <a:solidFill>
                <a:srgbClr val="E3293B"/>
              </a:solidFill>
            </a:endParaRPr>
          </a:p>
          <a:p>
            <a:pPr lvl="1" eaLnBrk="1" hangingPunct="1">
              <a:lnSpc>
                <a:spcPct val="90000"/>
              </a:lnSpc>
            </a:pPr>
            <a:endParaRPr lang="en-US" altLang="en-US" sz="3500" smtClean="0">
              <a:solidFill>
                <a:srgbClr val="E3293B"/>
              </a:solidFill>
            </a:endParaRPr>
          </a:p>
          <a:p>
            <a:pPr lvl="1" eaLnBrk="1" hangingPunct="1">
              <a:lnSpc>
                <a:spcPct val="90000"/>
              </a:lnSpc>
            </a:pPr>
            <a:endParaRPr lang="en-US" altLang="en-US" sz="3500" smtClean="0">
              <a:solidFill>
                <a:srgbClr val="E3293B"/>
              </a:solidFill>
            </a:endParaRPr>
          </a:p>
          <a:p>
            <a:pPr lvl="1" eaLnBrk="1" hangingPunct="1">
              <a:lnSpc>
                <a:spcPct val="90000"/>
              </a:lnSpc>
            </a:pPr>
            <a:endParaRPr lang="en-US" altLang="en-US" sz="3500" smtClean="0">
              <a:solidFill>
                <a:srgbClr val="E3293B"/>
              </a:solidFill>
            </a:endParaRPr>
          </a:p>
          <a:p>
            <a:pPr lvl="1" eaLnBrk="1" hangingPunct="1">
              <a:lnSpc>
                <a:spcPct val="90000"/>
              </a:lnSpc>
            </a:pPr>
            <a:endParaRPr lang="en-US" altLang="en-US" sz="3500" smtClean="0">
              <a:solidFill>
                <a:srgbClr val="E3293B"/>
              </a:solidFill>
            </a:endParaRPr>
          </a:p>
          <a:p>
            <a:pPr eaLnBrk="1" hangingPunct="1">
              <a:lnSpc>
                <a:spcPct val="90000"/>
              </a:lnSpc>
            </a:pPr>
            <a:endParaRPr lang="en-US" altLang="en-US" sz="2200" smtClean="0">
              <a:latin typeface="Symbol" panose="05050102010706020507" pitchFamily="18" charset="2"/>
            </a:endParaRPr>
          </a:p>
        </p:txBody>
      </p:sp>
      <p:sp>
        <p:nvSpPr>
          <p:cNvPr id="33795" name="Rectangle 1027"/>
          <p:cNvSpPr>
            <a:spLocks noGrp="1" noChangeArrowheads="1"/>
          </p:cNvSpPr>
          <p:nvPr>
            <p:ph type="title"/>
          </p:nvPr>
        </p:nvSpPr>
        <p:spPr>
          <a:xfrm>
            <a:off x="1524000" y="192088"/>
            <a:ext cx="7239000" cy="533400"/>
          </a:xfrm>
        </p:spPr>
        <p:txBody>
          <a:bodyPr/>
          <a:lstStyle/>
          <a:p>
            <a:pPr eaLnBrk="1" hangingPunct="1"/>
            <a:r>
              <a:rPr lang="en-US" altLang="en-US" sz="2400" b="1" smtClean="0">
                <a:solidFill>
                  <a:srgbClr val="FFFF66"/>
                </a:solidFill>
              </a:rPr>
              <a:t>The Effect of Gravitational Waves</a:t>
            </a:r>
          </a:p>
        </p:txBody>
      </p:sp>
      <p:pic>
        <p:nvPicPr>
          <p:cNvPr id="845828" name="Picture 1028" descr="gravitywav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052513"/>
            <a:ext cx="3459162"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4"/>
          <p:cNvSpPr>
            <a:spLocks noChangeArrowheads="1"/>
          </p:cNvSpPr>
          <p:nvPr/>
        </p:nvSpPr>
        <p:spPr bwMode="auto">
          <a:xfrm>
            <a:off x="0" y="494188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spcBef>
                <a:spcPts val="2400"/>
              </a:spcBef>
            </a:pPr>
            <a:r>
              <a:rPr lang="en-US" altLang="en-US" sz="2400">
                <a:solidFill>
                  <a:srgbClr val="FFFFFF"/>
                </a:solidFill>
              </a:rPr>
              <a:t>Looking at a fixed place in space while time moves forward,</a:t>
            </a:r>
            <a:br>
              <a:rPr lang="en-US" altLang="en-US" sz="2400">
                <a:solidFill>
                  <a:srgbClr val="FFFFFF"/>
                </a:solidFill>
              </a:rPr>
            </a:br>
            <a:r>
              <a:rPr lang="en-US" altLang="en-US" sz="2400">
                <a:solidFill>
                  <a:srgbClr val="FFFFFF"/>
                </a:solidFill>
              </a:rPr>
              <a:t>the waves alternately </a:t>
            </a:r>
            <a:r>
              <a:rPr lang="en-US" altLang="en-US" sz="2400" i="1">
                <a:solidFill>
                  <a:srgbClr val="FFFFFF"/>
                </a:solidFill>
              </a:rPr>
              <a:t>s t r e t c h</a:t>
            </a:r>
            <a:r>
              <a:rPr lang="en-US" altLang="en-US" sz="2400">
                <a:solidFill>
                  <a:srgbClr val="FFFFFF"/>
                </a:solidFill>
              </a:rPr>
              <a:t> and </a:t>
            </a:r>
            <a:r>
              <a:rPr lang="en-US" altLang="en-US" sz="2400" i="1">
                <a:solidFill>
                  <a:srgbClr val="FFFFFF"/>
                </a:solidFill>
                <a:latin typeface="Arial Narrow" panose="020B0606020202030204" pitchFamily="34" charset="0"/>
              </a:rPr>
              <a:t>shrink</a:t>
            </a:r>
            <a:r>
              <a:rPr lang="en-US" altLang="en-US" sz="2400">
                <a:solidFill>
                  <a:srgbClr val="FFFFFF"/>
                </a:solidFill>
              </a:rPr>
              <a:t> the space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45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GB" altLang="en-US" smtClean="0">
                <a:solidFill>
                  <a:srgbClr val="FFFF66"/>
                </a:solidFill>
              </a:rPr>
              <a:t>How can we detect them?</a:t>
            </a:r>
          </a:p>
        </p:txBody>
      </p:sp>
      <p:sp>
        <p:nvSpPr>
          <p:cNvPr id="34819" name="Rectangle 3"/>
          <p:cNvSpPr>
            <a:spLocks noGrp="1" noChangeArrowheads="1"/>
          </p:cNvSpPr>
          <p:nvPr>
            <p:ph type="body" idx="1"/>
          </p:nvPr>
        </p:nvSpPr>
        <p:spPr>
          <a:xfrm>
            <a:off x="422275" y="981075"/>
            <a:ext cx="8721725" cy="4572000"/>
          </a:xfrm>
        </p:spPr>
        <p:txBody>
          <a:bodyPr/>
          <a:lstStyle/>
          <a:p>
            <a:pPr eaLnBrk="1" hangingPunct="1">
              <a:spcBef>
                <a:spcPct val="50000"/>
              </a:spcBef>
              <a:buClrTx/>
              <a:buSzTx/>
              <a:buFontTx/>
              <a:buChar char="•"/>
            </a:pPr>
            <a:r>
              <a:rPr lang="en-GB" altLang="en-US" smtClean="0">
                <a:solidFill>
                  <a:srgbClr val="FFFFFF"/>
                </a:solidFill>
              </a:rPr>
              <a:t>Extremely challenging experiments </a:t>
            </a:r>
          </a:p>
          <a:p>
            <a:pPr lvl="1" eaLnBrk="1" hangingPunct="1">
              <a:spcBef>
                <a:spcPct val="50000"/>
              </a:spcBef>
              <a:buClrTx/>
              <a:buSzTx/>
              <a:buFontTx/>
              <a:buChar char="•"/>
            </a:pPr>
            <a:r>
              <a:rPr lang="en-GB" altLang="en-US" smtClean="0">
                <a:solidFill>
                  <a:srgbClr val="FFFFFF"/>
                </a:solidFill>
              </a:rPr>
              <a:t>– for masses separated by 1 m expected change in separation caused by a typical gravitational wave is </a:t>
            </a:r>
            <a:r>
              <a:rPr lang="en-GB" altLang="en-US" smtClean="0">
                <a:solidFill>
                  <a:srgbClr val="FFFF00"/>
                </a:solidFill>
              </a:rPr>
              <a:t>~10</a:t>
            </a:r>
            <a:r>
              <a:rPr lang="en-GB" altLang="en-US" baseline="30000" smtClean="0">
                <a:solidFill>
                  <a:srgbClr val="FFFF00"/>
                </a:solidFill>
              </a:rPr>
              <a:t>-22</a:t>
            </a:r>
            <a:r>
              <a:rPr lang="en-GB" altLang="en-US" smtClean="0">
                <a:solidFill>
                  <a:srgbClr val="FFFF00"/>
                </a:solidFill>
              </a:rPr>
              <a:t>m </a:t>
            </a:r>
            <a:r>
              <a:rPr lang="en-GB" altLang="en-US" smtClean="0">
                <a:solidFill>
                  <a:srgbClr val="FFFFFF"/>
                </a:solidFill>
              </a:rPr>
              <a:t>or less</a:t>
            </a:r>
          </a:p>
          <a:p>
            <a:pPr lvl="1" eaLnBrk="1" hangingPunct="1">
              <a:spcBef>
                <a:spcPct val="50000"/>
              </a:spcBef>
              <a:buClrTx/>
              <a:buSzTx/>
              <a:buFontTx/>
              <a:buChar char="•"/>
            </a:pPr>
            <a:endParaRPr lang="en-GB" altLang="en-US" smtClean="0">
              <a:solidFill>
                <a:srgbClr val="FFFFFF"/>
              </a:solidFill>
            </a:endParaRPr>
          </a:p>
          <a:p>
            <a:pPr eaLnBrk="1" hangingPunct="1">
              <a:spcBef>
                <a:spcPct val="50000"/>
              </a:spcBef>
              <a:buClrTx/>
              <a:buSzTx/>
              <a:buFontTx/>
              <a:buChar char="•"/>
            </a:pPr>
            <a:r>
              <a:rPr lang="en-GB" altLang="en-US" smtClean="0">
                <a:solidFill>
                  <a:srgbClr val="FFFFFF"/>
                </a:solidFill>
              </a:rPr>
              <a:t>Width of a human hair is ~50 microns (50 x 10</a:t>
            </a:r>
            <a:r>
              <a:rPr lang="en-GB" altLang="en-US" baseline="30000" smtClean="0">
                <a:solidFill>
                  <a:srgbClr val="FFFFFF"/>
                </a:solidFill>
              </a:rPr>
              <a:t>-6</a:t>
            </a:r>
            <a:r>
              <a:rPr lang="en-GB" altLang="en-US" smtClean="0">
                <a:solidFill>
                  <a:srgbClr val="FFFFFF"/>
                </a:solidFill>
              </a:rPr>
              <a:t>metres)</a:t>
            </a:r>
          </a:p>
          <a:p>
            <a:pPr eaLnBrk="1" hangingPunct="1">
              <a:spcBef>
                <a:spcPct val="50000"/>
              </a:spcBef>
              <a:buClrTx/>
              <a:buSzTx/>
              <a:buFontTx/>
              <a:buChar char="•"/>
            </a:pPr>
            <a:r>
              <a:rPr lang="en-GB" altLang="en-US" smtClean="0">
                <a:solidFill>
                  <a:srgbClr val="FFFFFF"/>
                </a:solidFill>
              </a:rPr>
              <a:t>Size of a typical atom is ~10</a:t>
            </a:r>
            <a:r>
              <a:rPr lang="en-GB" altLang="en-US" baseline="30000" smtClean="0">
                <a:solidFill>
                  <a:srgbClr val="FFFFFF"/>
                </a:solidFill>
              </a:rPr>
              <a:t>-10 </a:t>
            </a:r>
            <a:r>
              <a:rPr lang="en-GB" altLang="en-US" smtClean="0">
                <a:solidFill>
                  <a:srgbClr val="FFFFFF"/>
                </a:solidFill>
              </a:rPr>
              <a:t>metres…..</a:t>
            </a:r>
          </a:p>
          <a:p>
            <a:pPr eaLnBrk="1" hangingPunct="1">
              <a:spcBef>
                <a:spcPct val="50000"/>
              </a:spcBef>
              <a:buClrTx/>
              <a:buSzTx/>
              <a:buFontTx/>
              <a:buChar char="•"/>
            </a:pPr>
            <a:endParaRPr lang="en-GB" altLang="en-US" smtClean="0">
              <a:solidFill>
                <a:srgbClr val="FFFFFF"/>
              </a:solidFill>
            </a:endParaRPr>
          </a:p>
          <a:p>
            <a:pPr eaLnBrk="1" hangingPunct="1">
              <a:spcBef>
                <a:spcPct val="50000"/>
              </a:spcBef>
              <a:buClrTx/>
              <a:buSzTx/>
              <a:buFontTx/>
              <a:buChar char="•"/>
            </a:pPr>
            <a:r>
              <a:rPr lang="en-GB" altLang="en-US" smtClean="0">
                <a:solidFill>
                  <a:srgbClr val="FFFFFF"/>
                </a:solidFill>
              </a:rPr>
              <a:t>Need a very good  ‘ruler’ </a:t>
            </a:r>
          </a:p>
          <a:p>
            <a:pPr lvl="1" eaLnBrk="1" hangingPunct="1">
              <a:spcBef>
                <a:spcPct val="50000"/>
              </a:spcBef>
              <a:buClrTx/>
              <a:buSzTx/>
              <a:buFontTx/>
              <a:buChar char="•"/>
            </a:pPr>
            <a:r>
              <a:rPr lang="en-GB" altLang="en-US" smtClean="0">
                <a:solidFill>
                  <a:srgbClr val="FFFFFF"/>
                </a:solidFill>
              </a:rPr>
              <a:t>– use the wavelength of light</a:t>
            </a:r>
            <a:endParaRPr lang="en-US" altLang="en-US" smtClean="0">
              <a:solidFill>
                <a:srgbClr val="FFFFFF"/>
              </a:solidFill>
            </a:endParaRPr>
          </a:p>
          <a:p>
            <a:pPr eaLnBrk="1" hangingPunct="1"/>
            <a:endParaRPr lang="en-GB" altLang="en-US" smtClean="0">
              <a:solidFill>
                <a:srgbClr val="FFFFFF"/>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63538" y="0"/>
            <a:ext cx="8369300" cy="685800"/>
          </a:xfrm>
        </p:spPr>
        <p:txBody>
          <a:bodyPr/>
          <a:lstStyle/>
          <a:p>
            <a:pPr eaLnBrk="1" hangingPunct="1"/>
            <a:r>
              <a:rPr lang="en-GB" altLang="en-US" smtClean="0">
                <a:solidFill>
                  <a:srgbClr val="FFFFFF"/>
                </a:solidFill>
              </a:rPr>
              <a:t>Michelson Interferometer</a:t>
            </a:r>
          </a:p>
        </p:txBody>
      </p:sp>
      <p:sp>
        <p:nvSpPr>
          <p:cNvPr id="880643" name="Rectangle 3"/>
          <p:cNvSpPr>
            <a:spLocks noChangeArrowheads="1"/>
          </p:cNvSpPr>
          <p:nvPr/>
        </p:nvSpPr>
        <p:spPr bwMode="auto">
          <a:xfrm>
            <a:off x="476250" y="4130675"/>
            <a:ext cx="942975" cy="422275"/>
          </a:xfrm>
          <a:prstGeom prst="rect">
            <a:avLst/>
          </a:prstGeom>
          <a:solidFill>
            <a:schemeClr val="accent1"/>
          </a:solidFill>
          <a:ln w="9525">
            <a:solidFill>
              <a:schemeClr val="tx1"/>
            </a:solidFill>
            <a:miter lim="800000"/>
            <a:headEnd/>
            <a:tailEnd/>
          </a:ln>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GB" altLang="en-US">
                <a:solidFill>
                  <a:schemeClr val="hlink"/>
                </a:solidFill>
              </a:rPr>
              <a:t>laser</a:t>
            </a:r>
          </a:p>
        </p:txBody>
      </p:sp>
      <p:grpSp>
        <p:nvGrpSpPr>
          <p:cNvPr id="2" name="Group 4"/>
          <p:cNvGrpSpPr>
            <a:grpSpLocks/>
          </p:cNvGrpSpPr>
          <p:nvPr/>
        </p:nvGrpSpPr>
        <p:grpSpPr bwMode="auto">
          <a:xfrm>
            <a:off x="2641600" y="1225550"/>
            <a:ext cx="3597275" cy="3475038"/>
            <a:chOff x="2564" y="845"/>
            <a:chExt cx="2266" cy="2189"/>
          </a:xfrm>
        </p:grpSpPr>
        <p:sp>
          <p:nvSpPr>
            <p:cNvPr id="35859" name="AutoShape 5"/>
            <p:cNvSpPr>
              <a:spLocks noChangeArrowheads="1"/>
            </p:cNvSpPr>
            <p:nvPr/>
          </p:nvSpPr>
          <p:spPr bwMode="auto">
            <a:xfrm rot="5400000">
              <a:off x="2701" y="708"/>
              <a:ext cx="192" cy="466"/>
            </a:xfrm>
            <a:prstGeom prst="flowChartMagneticDrum">
              <a:avLst/>
            </a:prstGeom>
            <a:solidFill>
              <a:schemeClr val="accent1"/>
            </a:solidFill>
            <a:ln w="9525">
              <a:solidFill>
                <a:schemeClr val="tx1"/>
              </a:solidFill>
              <a:miter lim="800000"/>
              <a:headEnd/>
              <a:tailEnd/>
            </a:ln>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sp>
          <p:nvSpPr>
            <p:cNvPr id="35860" name="AutoShape 6"/>
            <p:cNvSpPr>
              <a:spLocks noChangeArrowheads="1"/>
            </p:cNvSpPr>
            <p:nvPr/>
          </p:nvSpPr>
          <p:spPr bwMode="auto">
            <a:xfrm rot="10800000">
              <a:off x="4638" y="2568"/>
              <a:ext cx="192" cy="466"/>
            </a:xfrm>
            <a:prstGeom prst="flowChartMagneticDrum">
              <a:avLst/>
            </a:prstGeom>
            <a:solidFill>
              <a:schemeClr val="accent1"/>
            </a:solidFill>
            <a:ln w="9525">
              <a:solidFill>
                <a:schemeClr val="tx1"/>
              </a:solidFill>
              <a:miter lim="800000"/>
              <a:headEnd/>
              <a:tailEnd/>
            </a:ln>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grpSp>
      <p:sp>
        <p:nvSpPr>
          <p:cNvPr id="880647" name="Rectangle 7"/>
          <p:cNvSpPr>
            <a:spLocks noChangeArrowheads="1"/>
          </p:cNvSpPr>
          <p:nvPr/>
        </p:nvSpPr>
        <p:spPr bwMode="auto">
          <a:xfrm>
            <a:off x="1433513" y="4219575"/>
            <a:ext cx="1568450" cy="219075"/>
          </a:xfrm>
          <a:prstGeom prst="rect">
            <a:avLst/>
          </a:prstGeom>
          <a:gradFill rotWithShape="1">
            <a:gsLst>
              <a:gs pos="0">
                <a:schemeClr val="bg1"/>
              </a:gs>
              <a:gs pos="50000">
                <a:schemeClr val="hlink"/>
              </a:gs>
              <a:gs pos="100000">
                <a:schemeClr val="bg1"/>
              </a:gs>
            </a:gsLst>
            <a:lin ang="5400000" scaled="1"/>
          </a:gradFill>
          <a:ln w="9525">
            <a:noFill/>
            <a:miter lim="800000"/>
            <a:headEnd/>
            <a:tailEnd/>
          </a:ln>
          <a:effectLst/>
        </p:spPr>
        <p:txBody>
          <a:bodyPr wrap="none" anchor="ctr"/>
          <a:lstStyle/>
          <a:p>
            <a:pPr>
              <a:defRPr/>
            </a:pPr>
            <a:endParaRPr lang="en-GB"/>
          </a:p>
        </p:txBody>
      </p:sp>
      <p:grpSp>
        <p:nvGrpSpPr>
          <p:cNvPr id="3" name="Group 8"/>
          <p:cNvGrpSpPr>
            <a:grpSpLocks/>
          </p:cNvGrpSpPr>
          <p:nvPr/>
        </p:nvGrpSpPr>
        <p:grpSpPr bwMode="auto">
          <a:xfrm>
            <a:off x="2906713" y="1493838"/>
            <a:ext cx="3090862" cy="2947987"/>
            <a:chOff x="1687" y="1383"/>
            <a:chExt cx="1947" cy="1857"/>
          </a:xfrm>
        </p:grpSpPr>
        <p:sp>
          <p:nvSpPr>
            <p:cNvPr id="880649" name="Rectangle 9"/>
            <p:cNvSpPr>
              <a:spLocks noChangeArrowheads="1"/>
            </p:cNvSpPr>
            <p:nvPr/>
          </p:nvSpPr>
          <p:spPr bwMode="auto">
            <a:xfrm rot="-5400000">
              <a:off x="897" y="2173"/>
              <a:ext cx="1719" cy="139"/>
            </a:xfrm>
            <a:prstGeom prst="rect">
              <a:avLst/>
            </a:prstGeom>
            <a:gradFill rotWithShape="1">
              <a:gsLst>
                <a:gs pos="0">
                  <a:schemeClr val="bg1"/>
                </a:gs>
                <a:gs pos="50000">
                  <a:srgbClr val="FFAFAF"/>
                </a:gs>
                <a:gs pos="100000">
                  <a:schemeClr val="bg1"/>
                </a:gs>
              </a:gsLst>
              <a:lin ang="5400000" scaled="1"/>
            </a:gradFill>
            <a:ln w="9525">
              <a:noFill/>
              <a:miter lim="800000"/>
              <a:headEnd/>
              <a:tailEnd/>
            </a:ln>
            <a:effectLst/>
          </p:spPr>
          <p:txBody>
            <a:bodyPr wrap="none" anchor="ctr"/>
            <a:lstStyle/>
            <a:p>
              <a:pPr>
                <a:defRPr/>
              </a:pPr>
              <a:endParaRPr lang="en-GB"/>
            </a:p>
          </p:txBody>
        </p:sp>
        <p:sp>
          <p:nvSpPr>
            <p:cNvPr id="880650" name="Rectangle 10"/>
            <p:cNvSpPr>
              <a:spLocks noChangeArrowheads="1"/>
            </p:cNvSpPr>
            <p:nvPr/>
          </p:nvSpPr>
          <p:spPr bwMode="auto">
            <a:xfrm rot="-10800000">
              <a:off x="1915" y="3101"/>
              <a:ext cx="1719" cy="139"/>
            </a:xfrm>
            <a:prstGeom prst="rect">
              <a:avLst/>
            </a:prstGeom>
            <a:gradFill rotWithShape="1">
              <a:gsLst>
                <a:gs pos="0">
                  <a:schemeClr val="bg1"/>
                </a:gs>
                <a:gs pos="50000">
                  <a:srgbClr val="FFAFAF"/>
                </a:gs>
                <a:gs pos="100000">
                  <a:schemeClr val="bg1"/>
                </a:gs>
              </a:gsLst>
              <a:lin ang="5400000" scaled="1"/>
            </a:gradFill>
            <a:ln w="9525">
              <a:noFill/>
              <a:miter lim="800000"/>
              <a:headEnd/>
              <a:tailEnd/>
            </a:ln>
            <a:effectLst/>
          </p:spPr>
          <p:txBody>
            <a:bodyPr wrap="none" anchor="ctr"/>
            <a:lstStyle/>
            <a:p>
              <a:pPr>
                <a:defRPr/>
              </a:pPr>
              <a:endParaRPr lang="en-GB"/>
            </a:p>
          </p:txBody>
        </p:sp>
      </p:grpSp>
      <p:grpSp>
        <p:nvGrpSpPr>
          <p:cNvPr id="4" name="Group 11"/>
          <p:cNvGrpSpPr>
            <a:grpSpLocks/>
          </p:cNvGrpSpPr>
          <p:nvPr/>
        </p:nvGrpSpPr>
        <p:grpSpPr bwMode="auto">
          <a:xfrm>
            <a:off x="2913063" y="1493838"/>
            <a:ext cx="3090862" cy="2947987"/>
            <a:chOff x="1687" y="1383"/>
            <a:chExt cx="1947" cy="1857"/>
          </a:xfrm>
        </p:grpSpPr>
        <p:sp>
          <p:nvSpPr>
            <p:cNvPr id="880652" name="Rectangle 12"/>
            <p:cNvSpPr>
              <a:spLocks noChangeArrowheads="1"/>
            </p:cNvSpPr>
            <p:nvPr/>
          </p:nvSpPr>
          <p:spPr bwMode="auto">
            <a:xfrm rot="-5400000">
              <a:off x="897" y="2173"/>
              <a:ext cx="1719" cy="139"/>
            </a:xfrm>
            <a:prstGeom prst="rect">
              <a:avLst/>
            </a:prstGeom>
            <a:gradFill rotWithShape="1">
              <a:gsLst>
                <a:gs pos="0">
                  <a:schemeClr val="bg1"/>
                </a:gs>
                <a:gs pos="50000">
                  <a:schemeClr val="hlink"/>
                </a:gs>
                <a:gs pos="100000">
                  <a:schemeClr val="bg1"/>
                </a:gs>
              </a:gsLst>
              <a:lin ang="5400000" scaled="1"/>
            </a:gradFill>
            <a:ln w="9525">
              <a:noFill/>
              <a:miter lim="800000"/>
              <a:headEnd/>
              <a:tailEnd/>
            </a:ln>
            <a:effectLst/>
          </p:spPr>
          <p:txBody>
            <a:bodyPr wrap="none" anchor="ctr"/>
            <a:lstStyle/>
            <a:p>
              <a:pPr>
                <a:defRPr/>
              </a:pPr>
              <a:endParaRPr lang="en-GB"/>
            </a:p>
          </p:txBody>
        </p:sp>
        <p:sp>
          <p:nvSpPr>
            <p:cNvPr id="880653" name="Rectangle 13"/>
            <p:cNvSpPr>
              <a:spLocks noChangeArrowheads="1"/>
            </p:cNvSpPr>
            <p:nvPr/>
          </p:nvSpPr>
          <p:spPr bwMode="auto">
            <a:xfrm rot="-10800000">
              <a:off x="1915" y="3101"/>
              <a:ext cx="1719" cy="139"/>
            </a:xfrm>
            <a:prstGeom prst="rect">
              <a:avLst/>
            </a:prstGeom>
            <a:gradFill rotWithShape="1">
              <a:gsLst>
                <a:gs pos="0">
                  <a:schemeClr val="bg1"/>
                </a:gs>
                <a:gs pos="50000">
                  <a:schemeClr val="hlink"/>
                </a:gs>
                <a:gs pos="100000">
                  <a:schemeClr val="bg1"/>
                </a:gs>
              </a:gsLst>
              <a:lin ang="5400000" scaled="1"/>
            </a:gradFill>
            <a:ln w="9525">
              <a:noFill/>
              <a:miter lim="800000"/>
              <a:headEnd/>
              <a:tailEnd/>
            </a:ln>
            <a:effectLst/>
          </p:spPr>
          <p:txBody>
            <a:bodyPr wrap="none" anchor="ctr"/>
            <a:lstStyle/>
            <a:p>
              <a:pPr>
                <a:defRPr/>
              </a:pPr>
              <a:endParaRPr lang="en-GB"/>
            </a:p>
          </p:txBody>
        </p:sp>
      </p:grpSp>
      <p:sp>
        <p:nvSpPr>
          <p:cNvPr id="880654" name="Rectangle 14"/>
          <p:cNvSpPr>
            <a:spLocks noChangeArrowheads="1"/>
          </p:cNvSpPr>
          <p:nvPr/>
        </p:nvSpPr>
        <p:spPr bwMode="auto">
          <a:xfrm rot="-5400000">
            <a:off x="2585244" y="4949031"/>
            <a:ext cx="871538" cy="117475"/>
          </a:xfrm>
          <a:prstGeom prst="rect">
            <a:avLst/>
          </a:prstGeom>
          <a:gradFill rotWithShape="1">
            <a:gsLst>
              <a:gs pos="0">
                <a:schemeClr val="bg1"/>
              </a:gs>
              <a:gs pos="50000">
                <a:schemeClr val="hlink"/>
              </a:gs>
              <a:gs pos="100000">
                <a:schemeClr val="bg1"/>
              </a:gs>
            </a:gsLst>
            <a:lin ang="5400000" scaled="1"/>
          </a:gradFill>
          <a:ln w="9525">
            <a:noFill/>
            <a:miter lim="800000"/>
            <a:headEnd/>
            <a:tailEnd/>
          </a:ln>
          <a:effectLst/>
        </p:spPr>
        <p:txBody>
          <a:bodyPr wrap="none" anchor="ctr"/>
          <a:lstStyle/>
          <a:p>
            <a:pPr>
              <a:defRPr/>
            </a:pPr>
            <a:endParaRPr lang="en-GB"/>
          </a:p>
        </p:txBody>
      </p:sp>
      <p:sp>
        <p:nvSpPr>
          <p:cNvPr id="880655" name="AutoShape 15"/>
          <p:cNvSpPr>
            <a:spLocks noChangeArrowheads="1"/>
          </p:cNvSpPr>
          <p:nvPr/>
        </p:nvSpPr>
        <p:spPr bwMode="auto">
          <a:xfrm rot="-8445341">
            <a:off x="2917825" y="4003675"/>
            <a:ext cx="304800" cy="739775"/>
          </a:xfrm>
          <a:prstGeom prst="flowChartMagneticDrum">
            <a:avLst/>
          </a:prstGeom>
          <a:solidFill>
            <a:schemeClr val="accent1"/>
          </a:solidFill>
          <a:ln w="9525">
            <a:solidFill>
              <a:schemeClr val="tx1"/>
            </a:solidFill>
            <a:miter lim="800000"/>
            <a:headEnd/>
            <a:tailEnd/>
          </a:ln>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sp>
        <p:nvSpPr>
          <p:cNvPr id="880656" name="AutoShape 16"/>
          <p:cNvSpPr>
            <a:spLocks noChangeArrowheads="1"/>
          </p:cNvSpPr>
          <p:nvPr/>
        </p:nvSpPr>
        <p:spPr bwMode="auto">
          <a:xfrm>
            <a:off x="2878138" y="5492750"/>
            <a:ext cx="276225" cy="290513"/>
          </a:xfrm>
          <a:prstGeom prst="smileyFace">
            <a:avLst>
              <a:gd name="adj" fmla="val 4653"/>
            </a:avLst>
          </a:prstGeom>
          <a:solidFill>
            <a:srgbClr val="FFAFAF"/>
          </a:solidFill>
          <a:ln w="9525">
            <a:solidFill>
              <a:schemeClr val="tx1"/>
            </a:solidFill>
            <a:miter lim="800000"/>
            <a:headEnd/>
            <a:tailEnd/>
          </a:ln>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sp>
        <p:nvSpPr>
          <p:cNvPr id="880657" name="Text Box 17"/>
          <p:cNvSpPr txBox="1">
            <a:spLocks noChangeArrowheads="1"/>
          </p:cNvSpPr>
          <p:nvPr/>
        </p:nvSpPr>
        <p:spPr bwMode="auto">
          <a:xfrm>
            <a:off x="3224213" y="3646488"/>
            <a:ext cx="209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2400">
                <a:solidFill>
                  <a:srgbClr val="FFFF00"/>
                </a:solidFill>
              </a:rPr>
              <a:t>Beam splitter</a:t>
            </a:r>
          </a:p>
        </p:txBody>
      </p:sp>
      <p:sp>
        <p:nvSpPr>
          <p:cNvPr id="880658" name="Text Box 18"/>
          <p:cNvSpPr txBox="1">
            <a:spLocks noChangeArrowheads="1"/>
          </p:cNvSpPr>
          <p:nvPr/>
        </p:nvSpPr>
        <p:spPr bwMode="auto">
          <a:xfrm>
            <a:off x="3482975" y="1133475"/>
            <a:ext cx="106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2400">
                <a:solidFill>
                  <a:srgbClr val="FFFF00"/>
                </a:solidFill>
              </a:rPr>
              <a:t>Mirror</a:t>
            </a:r>
          </a:p>
        </p:txBody>
      </p:sp>
      <p:sp>
        <p:nvSpPr>
          <p:cNvPr id="880659" name="Text Box 19"/>
          <p:cNvSpPr txBox="1">
            <a:spLocks noChangeArrowheads="1"/>
          </p:cNvSpPr>
          <p:nvPr/>
        </p:nvSpPr>
        <p:spPr bwMode="auto">
          <a:xfrm>
            <a:off x="3292475" y="5384800"/>
            <a:ext cx="1477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2400">
                <a:solidFill>
                  <a:srgbClr val="FFFF00"/>
                </a:solidFill>
              </a:rPr>
              <a:t>Observer</a:t>
            </a:r>
          </a:p>
        </p:txBody>
      </p:sp>
      <p:pic>
        <p:nvPicPr>
          <p:cNvPr id="20" name="Picture 1028" descr="gravitywav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38875" y="1493838"/>
            <a:ext cx="21463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80643"/>
                                        </p:tgtEl>
                                        <p:attrNameLst>
                                          <p:attrName>style.visibility</p:attrName>
                                        </p:attrNameLst>
                                      </p:cBhvr>
                                      <p:to>
                                        <p:strVal val="visible"/>
                                      </p:to>
                                    </p:set>
                                    <p:animEffect transition="in" filter="dissolve">
                                      <p:cBhvr>
                                        <p:cTn id="7" dur="3000"/>
                                        <p:tgtEl>
                                          <p:spTgt spid="880643"/>
                                        </p:tgtEl>
                                      </p:cBhvr>
                                    </p:animEffect>
                                  </p:childTnLst>
                                </p:cTn>
                              </p:par>
                            </p:childTnLst>
                          </p:cTn>
                        </p:par>
                        <p:par>
                          <p:cTn id="8" fill="hold" nodeType="afterGroup">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880647"/>
                                        </p:tgtEl>
                                        <p:attrNameLst>
                                          <p:attrName>style.visibility</p:attrName>
                                        </p:attrNameLst>
                                      </p:cBhvr>
                                      <p:to>
                                        <p:strVal val="visible"/>
                                      </p:to>
                                    </p:set>
                                    <p:animEffect transition="in" filter="wipe(left)">
                                      <p:cBhvr>
                                        <p:cTn id="11" dur="3000"/>
                                        <p:tgtEl>
                                          <p:spTgt spid="880647"/>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880657"/>
                                        </p:tgtEl>
                                        <p:attrNameLst>
                                          <p:attrName>style.visibility</p:attrName>
                                        </p:attrNameLst>
                                      </p:cBhvr>
                                      <p:to>
                                        <p:strVal val="visible"/>
                                      </p:to>
                                    </p:set>
                                    <p:animEffect transition="in" filter="dissolve">
                                      <p:cBhvr>
                                        <p:cTn id="15" dur="1000"/>
                                        <p:tgtEl>
                                          <p:spTgt spid="880657"/>
                                        </p:tgtEl>
                                      </p:cBhvr>
                                    </p:animEffect>
                                  </p:childTnLst>
                                </p:cTn>
                              </p:par>
                            </p:childTnLst>
                          </p:cTn>
                        </p:par>
                        <p:par>
                          <p:cTn id="16" fill="hold" nodeType="afterGroup">
                            <p:stCondLst>
                              <p:cond delay="7000"/>
                            </p:stCondLst>
                            <p:childTnLst>
                              <p:par>
                                <p:cTn id="17" presetID="9" presetClass="entr" presetSubtype="0" fill="hold" grpId="0" nodeType="afterEffect">
                                  <p:stCondLst>
                                    <p:cond delay="0"/>
                                  </p:stCondLst>
                                  <p:childTnLst>
                                    <p:set>
                                      <p:cBhvr>
                                        <p:cTn id="18" dur="1" fill="hold">
                                          <p:stCondLst>
                                            <p:cond delay="0"/>
                                          </p:stCondLst>
                                        </p:cTn>
                                        <p:tgtEl>
                                          <p:spTgt spid="880655"/>
                                        </p:tgtEl>
                                        <p:attrNameLst>
                                          <p:attrName>style.visibility</p:attrName>
                                        </p:attrNameLst>
                                      </p:cBhvr>
                                      <p:to>
                                        <p:strVal val="visible"/>
                                      </p:to>
                                    </p:set>
                                    <p:animEffect transition="in" filter="dissolve">
                                      <p:cBhvr>
                                        <p:cTn id="19" dur="2000"/>
                                        <p:tgtEl>
                                          <p:spTgt spid="880655"/>
                                        </p:tgtEl>
                                      </p:cBhvr>
                                    </p:animEffect>
                                  </p:childTnLst>
                                </p:cTn>
                              </p:par>
                            </p:childTnLst>
                          </p:cTn>
                        </p:par>
                        <p:par>
                          <p:cTn id="20" fill="hold" nodeType="afterGroup">
                            <p:stCondLst>
                              <p:cond delay="9000"/>
                            </p:stCondLst>
                            <p:childTnLst>
                              <p:par>
                                <p:cTn id="21" presetID="18" presetClass="entr" presetSubtype="3"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strips(upRight)">
                                      <p:cBhvr>
                                        <p:cTn id="23" dur="3000"/>
                                        <p:tgtEl>
                                          <p:spTgt spid="3"/>
                                        </p:tgtEl>
                                      </p:cBhvr>
                                    </p:animEffect>
                                  </p:childTnLst>
                                </p:cTn>
                              </p:par>
                            </p:childTnLst>
                          </p:cTn>
                        </p:par>
                        <p:par>
                          <p:cTn id="24" fill="hold" nodeType="afterGroup">
                            <p:stCondLst>
                              <p:cond delay="12000"/>
                            </p:stCondLst>
                            <p:childTnLst>
                              <p:par>
                                <p:cTn id="25" presetID="9" presetClass="entr" presetSubtype="0" fill="hold" grpId="0" nodeType="afterEffect">
                                  <p:stCondLst>
                                    <p:cond delay="0"/>
                                  </p:stCondLst>
                                  <p:childTnLst>
                                    <p:set>
                                      <p:cBhvr>
                                        <p:cTn id="26" dur="1" fill="hold">
                                          <p:stCondLst>
                                            <p:cond delay="0"/>
                                          </p:stCondLst>
                                        </p:cTn>
                                        <p:tgtEl>
                                          <p:spTgt spid="880658"/>
                                        </p:tgtEl>
                                        <p:attrNameLst>
                                          <p:attrName>style.visibility</p:attrName>
                                        </p:attrNameLst>
                                      </p:cBhvr>
                                      <p:to>
                                        <p:strVal val="visible"/>
                                      </p:to>
                                    </p:set>
                                    <p:animEffect transition="in" filter="dissolve">
                                      <p:cBhvr>
                                        <p:cTn id="27" dur="1000"/>
                                        <p:tgtEl>
                                          <p:spTgt spid="880658"/>
                                        </p:tgtEl>
                                      </p:cBhvr>
                                    </p:animEffect>
                                  </p:childTnLst>
                                </p:cTn>
                              </p:par>
                            </p:childTnLst>
                          </p:cTn>
                        </p:par>
                        <p:par>
                          <p:cTn id="28" fill="hold" nodeType="afterGroup">
                            <p:stCondLst>
                              <p:cond delay="13000"/>
                            </p:stCondLst>
                            <p:childTnLst>
                              <p:par>
                                <p:cTn id="29" presetID="9"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par>
                          <p:cTn id="32" fill="hold" nodeType="afterGroup">
                            <p:stCondLst>
                              <p:cond delay="13500"/>
                            </p:stCondLst>
                            <p:childTnLst>
                              <p:par>
                                <p:cTn id="33" presetID="18" presetClass="entr" presetSubtype="12"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strips(downLeft)">
                                      <p:cBhvr>
                                        <p:cTn id="35" dur="3000"/>
                                        <p:tgtEl>
                                          <p:spTgt spid="4"/>
                                        </p:tgtEl>
                                      </p:cBhvr>
                                    </p:animEffect>
                                  </p:childTnLst>
                                </p:cTn>
                              </p:par>
                            </p:childTnLst>
                          </p:cTn>
                        </p:par>
                        <p:par>
                          <p:cTn id="36" fill="hold" nodeType="afterGroup">
                            <p:stCondLst>
                              <p:cond delay="16500"/>
                            </p:stCondLst>
                            <p:childTnLst>
                              <p:par>
                                <p:cTn id="37" presetID="22" presetClass="entr" presetSubtype="1" fill="hold" grpId="0" nodeType="afterEffect">
                                  <p:stCondLst>
                                    <p:cond delay="0"/>
                                  </p:stCondLst>
                                  <p:childTnLst>
                                    <p:set>
                                      <p:cBhvr>
                                        <p:cTn id="38" dur="1" fill="hold">
                                          <p:stCondLst>
                                            <p:cond delay="0"/>
                                          </p:stCondLst>
                                        </p:cTn>
                                        <p:tgtEl>
                                          <p:spTgt spid="880654"/>
                                        </p:tgtEl>
                                        <p:attrNameLst>
                                          <p:attrName>style.visibility</p:attrName>
                                        </p:attrNameLst>
                                      </p:cBhvr>
                                      <p:to>
                                        <p:strVal val="visible"/>
                                      </p:to>
                                    </p:set>
                                    <p:animEffect transition="in" filter="wipe(up)">
                                      <p:cBhvr>
                                        <p:cTn id="39" dur="3000"/>
                                        <p:tgtEl>
                                          <p:spTgt spid="880654"/>
                                        </p:tgtEl>
                                      </p:cBhvr>
                                    </p:animEffect>
                                  </p:childTnLst>
                                </p:cTn>
                              </p:par>
                            </p:childTnLst>
                          </p:cTn>
                        </p:par>
                        <p:par>
                          <p:cTn id="40" fill="hold" nodeType="afterGroup">
                            <p:stCondLst>
                              <p:cond delay="19500"/>
                            </p:stCondLst>
                            <p:childTnLst>
                              <p:par>
                                <p:cTn id="41" presetID="9" presetClass="entr" presetSubtype="0" fill="hold" grpId="0" nodeType="afterEffect">
                                  <p:stCondLst>
                                    <p:cond delay="0"/>
                                  </p:stCondLst>
                                  <p:childTnLst>
                                    <p:set>
                                      <p:cBhvr>
                                        <p:cTn id="42" dur="1" fill="hold">
                                          <p:stCondLst>
                                            <p:cond delay="0"/>
                                          </p:stCondLst>
                                        </p:cTn>
                                        <p:tgtEl>
                                          <p:spTgt spid="880659"/>
                                        </p:tgtEl>
                                        <p:attrNameLst>
                                          <p:attrName>style.visibility</p:attrName>
                                        </p:attrNameLst>
                                      </p:cBhvr>
                                      <p:to>
                                        <p:strVal val="visible"/>
                                      </p:to>
                                    </p:set>
                                    <p:animEffect transition="in" filter="dissolve">
                                      <p:cBhvr>
                                        <p:cTn id="43" dur="1000"/>
                                        <p:tgtEl>
                                          <p:spTgt spid="88065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80656"/>
                                        </p:tgtEl>
                                        <p:attrNameLst>
                                          <p:attrName>style.visibility</p:attrName>
                                        </p:attrNameLst>
                                      </p:cBhvr>
                                      <p:to>
                                        <p:strVal val="visible"/>
                                      </p:to>
                                    </p:set>
                                    <p:animEffect transition="in" filter="dissolve">
                                      <p:cBhvr>
                                        <p:cTn id="46" dur="1000"/>
                                        <p:tgtEl>
                                          <p:spTgt spid="88065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7" grpId="0" animBg="1"/>
      <p:bldP spid="880654" grpId="0" animBg="1"/>
      <p:bldP spid="880655" grpId="0" animBg="1"/>
      <p:bldP spid="880656" grpId="0" animBg="1"/>
      <p:bldP spid="880657" grpId="0"/>
      <p:bldP spid="880658" grpId="0"/>
      <p:bldP spid="88065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GB" altLang="en-US" smtClean="0">
                <a:solidFill>
                  <a:srgbClr val="FFFFFF"/>
                </a:solidFill>
              </a:rPr>
              <a:t>Addition of Light Waves (Interference)</a:t>
            </a:r>
          </a:p>
        </p:txBody>
      </p:sp>
      <p:grpSp>
        <p:nvGrpSpPr>
          <p:cNvPr id="36867" name="Group 3"/>
          <p:cNvGrpSpPr>
            <a:grpSpLocks/>
          </p:cNvGrpSpPr>
          <p:nvPr/>
        </p:nvGrpSpPr>
        <p:grpSpPr bwMode="auto">
          <a:xfrm>
            <a:off x="568325" y="1030288"/>
            <a:ext cx="5762625" cy="4557712"/>
            <a:chOff x="1200" y="845"/>
            <a:chExt cx="3630" cy="2871"/>
          </a:xfrm>
        </p:grpSpPr>
        <p:sp>
          <p:nvSpPr>
            <p:cNvPr id="36883" name="Rectangle 4"/>
            <p:cNvSpPr>
              <a:spLocks noChangeArrowheads="1"/>
            </p:cNvSpPr>
            <p:nvPr/>
          </p:nvSpPr>
          <p:spPr bwMode="auto">
            <a:xfrm>
              <a:off x="1200" y="2675"/>
              <a:ext cx="594" cy="266"/>
            </a:xfrm>
            <a:prstGeom prst="rect">
              <a:avLst/>
            </a:prstGeom>
            <a:solidFill>
              <a:schemeClr val="accent1"/>
            </a:solidFill>
            <a:ln w="9525">
              <a:solidFill>
                <a:schemeClr val="tx1"/>
              </a:solidFill>
              <a:miter lim="800000"/>
              <a:headEnd/>
              <a:tailEnd/>
            </a:ln>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GB" altLang="en-US">
                  <a:solidFill>
                    <a:schemeClr val="hlink"/>
                  </a:solidFill>
                </a:rPr>
                <a:t>laser</a:t>
              </a:r>
            </a:p>
          </p:txBody>
        </p:sp>
        <p:grpSp>
          <p:nvGrpSpPr>
            <p:cNvPr id="36884" name="Group 5"/>
            <p:cNvGrpSpPr>
              <a:grpSpLocks/>
            </p:cNvGrpSpPr>
            <p:nvPr/>
          </p:nvGrpSpPr>
          <p:grpSpPr bwMode="auto">
            <a:xfrm>
              <a:off x="2564" y="845"/>
              <a:ext cx="2266" cy="2189"/>
              <a:chOff x="2564" y="845"/>
              <a:chExt cx="2266" cy="2189"/>
            </a:xfrm>
          </p:grpSpPr>
          <p:sp>
            <p:nvSpPr>
              <p:cNvPr id="36895" name="AutoShape 6"/>
              <p:cNvSpPr>
                <a:spLocks noChangeArrowheads="1"/>
              </p:cNvSpPr>
              <p:nvPr/>
            </p:nvSpPr>
            <p:spPr bwMode="auto">
              <a:xfrm rot="5400000">
                <a:off x="2701" y="708"/>
                <a:ext cx="192" cy="466"/>
              </a:xfrm>
              <a:prstGeom prst="flowChartMagneticDrum">
                <a:avLst/>
              </a:prstGeom>
              <a:solidFill>
                <a:schemeClr val="accent1"/>
              </a:solidFill>
              <a:ln w="9525">
                <a:solidFill>
                  <a:schemeClr val="tx1"/>
                </a:solidFill>
                <a:miter lim="800000"/>
                <a:headEnd/>
                <a:tailEnd/>
              </a:ln>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sp>
            <p:nvSpPr>
              <p:cNvPr id="36896" name="AutoShape 7"/>
              <p:cNvSpPr>
                <a:spLocks noChangeArrowheads="1"/>
              </p:cNvSpPr>
              <p:nvPr/>
            </p:nvSpPr>
            <p:spPr bwMode="auto">
              <a:xfrm rot="10800000">
                <a:off x="4638" y="2568"/>
                <a:ext cx="192" cy="466"/>
              </a:xfrm>
              <a:prstGeom prst="flowChartMagneticDrum">
                <a:avLst/>
              </a:prstGeom>
              <a:solidFill>
                <a:schemeClr val="accent1"/>
              </a:solidFill>
              <a:ln w="9525">
                <a:solidFill>
                  <a:schemeClr val="tx1"/>
                </a:solidFill>
                <a:miter lim="800000"/>
                <a:headEnd/>
                <a:tailEnd/>
              </a:ln>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grpSp>
        <p:sp>
          <p:nvSpPr>
            <p:cNvPr id="881672" name="Rectangle 8"/>
            <p:cNvSpPr>
              <a:spLocks noChangeArrowheads="1"/>
            </p:cNvSpPr>
            <p:nvPr/>
          </p:nvSpPr>
          <p:spPr bwMode="auto">
            <a:xfrm>
              <a:off x="1803" y="2731"/>
              <a:ext cx="988" cy="138"/>
            </a:xfrm>
            <a:prstGeom prst="rect">
              <a:avLst/>
            </a:prstGeom>
            <a:gradFill rotWithShape="1">
              <a:gsLst>
                <a:gs pos="0">
                  <a:schemeClr val="bg1"/>
                </a:gs>
                <a:gs pos="50000">
                  <a:schemeClr val="hlink"/>
                </a:gs>
                <a:gs pos="100000">
                  <a:schemeClr val="bg1"/>
                </a:gs>
              </a:gsLst>
              <a:lin ang="5400000" scaled="1"/>
            </a:gradFill>
            <a:ln w="9525">
              <a:noFill/>
              <a:miter lim="800000"/>
              <a:headEnd/>
              <a:tailEnd/>
            </a:ln>
            <a:effectLst/>
          </p:spPr>
          <p:txBody>
            <a:bodyPr wrap="none" anchor="ctr"/>
            <a:lstStyle/>
            <a:p>
              <a:pPr>
                <a:defRPr/>
              </a:pPr>
              <a:endParaRPr lang="en-GB"/>
            </a:p>
          </p:txBody>
        </p:sp>
        <p:grpSp>
          <p:nvGrpSpPr>
            <p:cNvPr id="36886" name="Group 9"/>
            <p:cNvGrpSpPr>
              <a:grpSpLocks/>
            </p:cNvGrpSpPr>
            <p:nvPr/>
          </p:nvGrpSpPr>
          <p:grpSpPr bwMode="auto">
            <a:xfrm>
              <a:off x="2731" y="1014"/>
              <a:ext cx="1947" cy="1857"/>
              <a:chOff x="1687" y="1383"/>
              <a:chExt cx="1947" cy="1857"/>
            </a:xfrm>
          </p:grpSpPr>
          <p:sp>
            <p:nvSpPr>
              <p:cNvPr id="881674" name="Rectangle 10"/>
              <p:cNvSpPr>
                <a:spLocks noChangeArrowheads="1"/>
              </p:cNvSpPr>
              <p:nvPr/>
            </p:nvSpPr>
            <p:spPr bwMode="auto">
              <a:xfrm rot="-5400000">
                <a:off x="897" y="2173"/>
                <a:ext cx="1719" cy="139"/>
              </a:xfrm>
              <a:prstGeom prst="rect">
                <a:avLst/>
              </a:prstGeom>
              <a:gradFill rotWithShape="1">
                <a:gsLst>
                  <a:gs pos="0">
                    <a:schemeClr val="bg1"/>
                  </a:gs>
                  <a:gs pos="50000">
                    <a:srgbClr val="FFAFAF"/>
                  </a:gs>
                  <a:gs pos="100000">
                    <a:schemeClr val="bg1"/>
                  </a:gs>
                </a:gsLst>
                <a:lin ang="5400000" scaled="1"/>
              </a:gradFill>
              <a:ln w="9525">
                <a:noFill/>
                <a:miter lim="800000"/>
                <a:headEnd/>
                <a:tailEnd/>
              </a:ln>
              <a:effectLst/>
            </p:spPr>
            <p:txBody>
              <a:bodyPr wrap="none" anchor="ctr"/>
              <a:lstStyle/>
              <a:p>
                <a:pPr>
                  <a:defRPr/>
                </a:pPr>
                <a:endParaRPr lang="en-GB"/>
              </a:p>
            </p:txBody>
          </p:sp>
          <p:sp>
            <p:nvSpPr>
              <p:cNvPr id="881675" name="Rectangle 11"/>
              <p:cNvSpPr>
                <a:spLocks noChangeArrowheads="1"/>
              </p:cNvSpPr>
              <p:nvPr/>
            </p:nvSpPr>
            <p:spPr bwMode="auto">
              <a:xfrm rot="-10800000">
                <a:off x="1915" y="3101"/>
                <a:ext cx="1719" cy="139"/>
              </a:xfrm>
              <a:prstGeom prst="rect">
                <a:avLst/>
              </a:prstGeom>
              <a:gradFill rotWithShape="1">
                <a:gsLst>
                  <a:gs pos="0">
                    <a:schemeClr val="bg1"/>
                  </a:gs>
                  <a:gs pos="50000">
                    <a:srgbClr val="FFAFAF"/>
                  </a:gs>
                  <a:gs pos="100000">
                    <a:schemeClr val="bg1"/>
                  </a:gs>
                </a:gsLst>
                <a:lin ang="5400000" scaled="1"/>
              </a:gradFill>
              <a:ln w="9525">
                <a:noFill/>
                <a:miter lim="800000"/>
                <a:headEnd/>
                <a:tailEnd/>
              </a:ln>
              <a:effectLst/>
            </p:spPr>
            <p:txBody>
              <a:bodyPr wrap="none" anchor="ctr"/>
              <a:lstStyle/>
              <a:p>
                <a:pPr>
                  <a:defRPr/>
                </a:pPr>
                <a:endParaRPr lang="en-GB"/>
              </a:p>
            </p:txBody>
          </p:sp>
        </p:grpSp>
        <p:grpSp>
          <p:nvGrpSpPr>
            <p:cNvPr id="36887" name="Group 12"/>
            <p:cNvGrpSpPr>
              <a:grpSpLocks/>
            </p:cNvGrpSpPr>
            <p:nvPr/>
          </p:nvGrpSpPr>
          <p:grpSpPr bwMode="auto">
            <a:xfrm>
              <a:off x="2735" y="1014"/>
              <a:ext cx="1947" cy="1857"/>
              <a:chOff x="1687" y="1383"/>
              <a:chExt cx="1947" cy="1857"/>
            </a:xfrm>
          </p:grpSpPr>
          <p:sp>
            <p:nvSpPr>
              <p:cNvPr id="881677" name="Rectangle 13"/>
              <p:cNvSpPr>
                <a:spLocks noChangeArrowheads="1"/>
              </p:cNvSpPr>
              <p:nvPr/>
            </p:nvSpPr>
            <p:spPr bwMode="auto">
              <a:xfrm rot="-5400000">
                <a:off x="897" y="2173"/>
                <a:ext cx="1719" cy="139"/>
              </a:xfrm>
              <a:prstGeom prst="rect">
                <a:avLst/>
              </a:prstGeom>
              <a:gradFill rotWithShape="1">
                <a:gsLst>
                  <a:gs pos="0">
                    <a:schemeClr val="bg1"/>
                  </a:gs>
                  <a:gs pos="50000">
                    <a:schemeClr val="hlink"/>
                  </a:gs>
                  <a:gs pos="100000">
                    <a:schemeClr val="bg1"/>
                  </a:gs>
                </a:gsLst>
                <a:lin ang="5400000" scaled="1"/>
              </a:gradFill>
              <a:ln w="9525">
                <a:noFill/>
                <a:miter lim="800000"/>
                <a:headEnd/>
                <a:tailEnd/>
              </a:ln>
              <a:effectLst/>
            </p:spPr>
            <p:txBody>
              <a:bodyPr wrap="none" anchor="ctr"/>
              <a:lstStyle/>
              <a:p>
                <a:pPr>
                  <a:defRPr/>
                </a:pPr>
                <a:endParaRPr lang="en-GB"/>
              </a:p>
            </p:txBody>
          </p:sp>
          <p:sp>
            <p:nvSpPr>
              <p:cNvPr id="881678" name="Rectangle 14"/>
              <p:cNvSpPr>
                <a:spLocks noChangeArrowheads="1"/>
              </p:cNvSpPr>
              <p:nvPr/>
            </p:nvSpPr>
            <p:spPr bwMode="auto">
              <a:xfrm rot="-10800000">
                <a:off x="1915" y="3101"/>
                <a:ext cx="1719" cy="139"/>
              </a:xfrm>
              <a:prstGeom prst="rect">
                <a:avLst/>
              </a:prstGeom>
              <a:gradFill rotWithShape="1">
                <a:gsLst>
                  <a:gs pos="0">
                    <a:schemeClr val="bg1"/>
                  </a:gs>
                  <a:gs pos="50000">
                    <a:schemeClr val="hlink"/>
                  </a:gs>
                  <a:gs pos="100000">
                    <a:schemeClr val="bg1"/>
                  </a:gs>
                </a:gsLst>
                <a:lin ang="5400000" scaled="1"/>
              </a:gradFill>
              <a:ln w="9525">
                <a:noFill/>
                <a:miter lim="800000"/>
                <a:headEnd/>
                <a:tailEnd/>
              </a:ln>
              <a:effectLst/>
            </p:spPr>
            <p:txBody>
              <a:bodyPr wrap="none" anchor="ctr"/>
              <a:lstStyle/>
              <a:p>
                <a:pPr>
                  <a:defRPr/>
                </a:pPr>
                <a:endParaRPr lang="en-GB"/>
              </a:p>
            </p:txBody>
          </p:sp>
        </p:grpSp>
        <p:sp>
          <p:nvSpPr>
            <p:cNvPr id="881679" name="Rectangle 15"/>
            <p:cNvSpPr>
              <a:spLocks noChangeArrowheads="1"/>
            </p:cNvSpPr>
            <p:nvPr/>
          </p:nvSpPr>
          <p:spPr bwMode="auto">
            <a:xfrm rot="-5400000">
              <a:off x="2563" y="3191"/>
              <a:ext cx="549" cy="74"/>
            </a:xfrm>
            <a:prstGeom prst="rect">
              <a:avLst/>
            </a:prstGeom>
            <a:gradFill rotWithShape="1">
              <a:gsLst>
                <a:gs pos="0">
                  <a:schemeClr val="bg1"/>
                </a:gs>
                <a:gs pos="50000">
                  <a:schemeClr val="hlink"/>
                </a:gs>
                <a:gs pos="100000">
                  <a:schemeClr val="bg1"/>
                </a:gs>
              </a:gsLst>
              <a:lin ang="5400000" scaled="1"/>
            </a:gradFill>
            <a:ln w="9525">
              <a:noFill/>
              <a:miter lim="800000"/>
              <a:headEnd/>
              <a:tailEnd/>
            </a:ln>
            <a:effectLst/>
          </p:spPr>
          <p:txBody>
            <a:bodyPr wrap="none" anchor="ctr"/>
            <a:lstStyle/>
            <a:p>
              <a:pPr>
                <a:defRPr/>
              </a:pPr>
              <a:endParaRPr lang="en-GB"/>
            </a:p>
          </p:txBody>
        </p:sp>
        <p:sp>
          <p:nvSpPr>
            <p:cNvPr id="36889" name="AutoShape 16"/>
            <p:cNvSpPr>
              <a:spLocks noChangeArrowheads="1"/>
            </p:cNvSpPr>
            <p:nvPr/>
          </p:nvSpPr>
          <p:spPr bwMode="auto">
            <a:xfrm rot="-8445341">
              <a:off x="2738" y="2595"/>
              <a:ext cx="192" cy="466"/>
            </a:xfrm>
            <a:prstGeom prst="flowChartMagneticDrum">
              <a:avLst/>
            </a:prstGeom>
            <a:solidFill>
              <a:schemeClr val="accent1"/>
            </a:solidFill>
            <a:ln w="9525">
              <a:solidFill>
                <a:schemeClr val="tx1"/>
              </a:solidFill>
              <a:miter lim="800000"/>
              <a:headEnd/>
              <a:tailEnd/>
            </a:ln>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sp>
          <p:nvSpPr>
            <p:cNvPr id="36890" name="AutoShape 17"/>
            <p:cNvSpPr>
              <a:spLocks noChangeArrowheads="1"/>
            </p:cNvSpPr>
            <p:nvPr/>
          </p:nvSpPr>
          <p:spPr bwMode="auto">
            <a:xfrm>
              <a:off x="2713" y="3533"/>
              <a:ext cx="174" cy="183"/>
            </a:xfrm>
            <a:prstGeom prst="smileyFace">
              <a:avLst>
                <a:gd name="adj" fmla="val 4653"/>
              </a:avLst>
            </a:prstGeom>
            <a:solidFill>
              <a:srgbClr val="FFAFAF"/>
            </a:solidFill>
            <a:ln w="9525">
              <a:solidFill>
                <a:schemeClr val="tx1"/>
              </a:solidFill>
              <a:miter lim="800000"/>
              <a:headEnd/>
              <a:tailEnd/>
            </a:ln>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grpSp>
      <p:sp>
        <p:nvSpPr>
          <p:cNvPr id="881682" name="Text Box 18"/>
          <p:cNvSpPr txBox="1">
            <a:spLocks noChangeArrowheads="1"/>
          </p:cNvSpPr>
          <p:nvPr/>
        </p:nvSpPr>
        <p:spPr bwMode="auto">
          <a:xfrm>
            <a:off x="6637338" y="3322638"/>
            <a:ext cx="1985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GB" altLang="en-US" sz="2000">
                <a:solidFill>
                  <a:srgbClr val="FFFFFF"/>
                </a:solidFill>
              </a:rPr>
              <a:t>CONSTRUCTIVE</a:t>
            </a:r>
          </a:p>
          <a:p>
            <a:pPr algn="ctr" eaLnBrk="1" hangingPunct="1"/>
            <a:r>
              <a:rPr lang="en-GB" altLang="en-US" sz="2000">
                <a:solidFill>
                  <a:srgbClr val="FFFFFF"/>
                </a:solidFill>
              </a:rPr>
              <a:t>(BRIGHT)</a:t>
            </a:r>
          </a:p>
        </p:txBody>
      </p:sp>
      <p:sp>
        <p:nvSpPr>
          <p:cNvPr id="881683" name="Text Box 19"/>
          <p:cNvSpPr txBox="1">
            <a:spLocks noChangeArrowheads="1"/>
          </p:cNvSpPr>
          <p:nvPr/>
        </p:nvSpPr>
        <p:spPr bwMode="auto">
          <a:xfrm>
            <a:off x="6686550" y="5197475"/>
            <a:ext cx="1789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GB" altLang="en-US" sz="2000">
                <a:solidFill>
                  <a:srgbClr val="FFFFFF"/>
                </a:solidFill>
              </a:rPr>
              <a:t>DESTRUCTIVE</a:t>
            </a:r>
          </a:p>
          <a:p>
            <a:pPr algn="ctr" eaLnBrk="1" hangingPunct="1"/>
            <a:r>
              <a:rPr lang="en-GB" altLang="en-US" sz="2000">
                <a:solidFill>
                  <a:srgbClr val="FFFFFF"/>
                </a:solidFill>
              </a:rPr>
              <a:t>(DARK)</a:t>
            </a:r>
          </a:p>
        </p:txBody>
      </p:sp>
      <p:grpSp>
        <p:nvGrpSpPr>
          <p:cNvPr id="36870" name="Group 20"/>
          <p:cNvGrpSpPr>
            <a:grpSpLocks/>
          </p:cNvGrpSpPr>
          <p:nvPr/>
        </p:nvGrpSpPr>
        <p:grpSpPr bwMode="auto">
          <a:xfrm>
            <a:off x="4373563" y="1335088"/>
            <a:ext cx="4086225" cy="4719637"/>
            <a:chOff x="2755" y="764"/>
            <a:chExt cx="2574" cy="2973"/>
          </a:xfrm>
        </p:grpSpPr>
        <p:sp>
          <p:nvSpPr>
            <p:cNvPr id="36872" name="Freeform 21"/>
            <p:cNvSpPr>
              <a:spLocks/>
            </p:cNvSpPr>
            <p:nvPr/>
          </p:nvSpPr>
          <p:spPr bwMode="auto">
            <a:xfrm>
              <a:off x="2755" y="1589"/>
              <a:ext cx="720" cy="496"/>
            </a:xfrm>
            <a:custGeom>
              <a:avLst/>
              <a:gdLst>
                <a:gd name="T0" fmla="*/ 0 w 720"/>
                <a:gd name="T1" fmla="*/ 344 h 496"/>
                <a:gd name="T2" fmla="*/ 48 w 720"/>
                <a:gd name="T3" fmla="*/ 440 h 496"/>
                <a:gd name="T4" fmla="*/ 240 w 720"/>
                <a:gd name="T5" fmla="*/ 8 h 496"/>
                <a:gd name="T6" fmla="*/ 480 w 720"/>
                <a:gd name="T7" fmla="*/ 488 h 496"/>
                <a:gd name="T8" fmla="*/ 720 w 720"/>
                <a:gd name="T9" fmla="*/ 8 h 496"/>
                <a:gd name="T10" fmla="*/ 0 60000 65536"/>
                <a:gd name="T11" fmla="*/ 0 60000 65536"/>
                <a:gd name="T12" fmla="*/ 0 60000 65536"/>
                <a:gd name="T13" fmla="*/ 0 60000 65536"/>
                <a:gd name="T14" fmla="*/ 0 60000 65536"/>
                <a:gd name="T15" fmla="*/ 0 w 720"/>
                <a:gd name="T16" fmla="*/ 0 h 496"/>
                <a:gd name="T17" fmla="*/ 720 w 720"/>
                <a:gd name="T18" fmla="*/ 496 h 496"/>
              </a:gdLst>
              <a:ahLst/>
              <a:cxnLst>
                <a:cxn ang="T10">
                  <a:pos x="T0" y="T1"/>
                </a:cxn>
                <a:cxn ang="T11">
                  <a:pos x="T2" y="T3"/>
                </a:cxn>
                <a:cxn ang="T12">
                  <a:pos x="T4" y="T5"/>
                </a:cxn>
                <a:cxn ang="T13">
                  <a:pos x="T6" y="T7"/>
                </a:cxn>
                <a:cxn ang="T14">
                  <a:pos x="T8" y="T9"/>
                </a:cxn>
              </a:cxnLst>
              <a:rect l="T15" t="T16" r="T17" b="T18"/>
              <a:pathLst>
                <a:path w="720" h="496">
                  <a:moveTo>
                    <a:pt x="0" y="344"/>
                  </a:moveTo>
                  <a:cubicBezTo>
                    <a:pt x="4" y="420"/>
                    <a:pt x="8" y="496"/>
                    <a:pt x="48" y="440"/>
                  </a:cubicBezTo>
                  <a:cubicBezTo>
                    <a:pt x="88" y="384"/>
                    <a:pt x="168" y="0"/>
                    <a:pt x="240" y="8"/>
                  </a:cubicBezTo>
                  <a:cubicBezTo>
                    <a:pt x="312" y="16"/>
                    <a:pt x="400" y="488"/>
                    <a:pt x="480" y="488"/>
                  </a:cubicBezTo>
                  <a:cubicBezTo>
                    <a:pt x="560" y="488"/>
                    <a:pt x="680" y="88"/>
                    <a:pt x="720" y="8"/>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73" name="Freeform 22"/>
            <p:cNvSpPr>
              <a:spLocks/>
            </p:cNvSpPr>
            <p:nvPr/>
          </p:nvSpPr>
          <p:spPr bwMode="auto">
            <a:xfrm>
              <a:off x="2764" y="764"/>
              <a:ext cx="720" cy="496"/>
            </a:xfrm>
            <a:custGeom>
              <a:avLst/>
              <a:gdLst>
                <a:gd name="T0" fmla="*/ 0 w 720"/>
                <a:gd name="T1" fmla="*/ 344 h 496"/>
                <a:gd name="T2" fmla="*/ 48 w 720"/>
                <a:gd name="T3" fmla="*/ 440 h 496"/>
                <a:gd name="T4" fmla="*/ 240 w 720"/>
                <a:gd name="T5" fmla="*/ 8 h 496"/>
                <a:gd name="T6" fmla="*/ 480 w 720"/>
                <a:gd name="T7" fmla="*/ 488 h 496"/>
                <a:gd name="T8" fmla="*/ 720 w 720"/>
                <a:gd name="T9" fmla="*/ 8 h 496"/>
                <a:gd name="T10" fmla="*/ 0 60000 65536"/>
                <a:gd name="T11" fmla="*/ 0 60000 65536"/>
                <a:gd name="T12" fmla="*/ 0 60000 65536"/>
                <a:gd name="T13" fmla="*/ 0 60000 65536"/>
                <a:gd name="T14" fmla="*/ 0 60000 65536"/>
                <a:gd name="T15" fmla="*/ 0 w 720"/>
                <a:gd name="T16" fmla="*/ 0 h 496"/>
                <a:gd name="T17" fmla="*/ 720 w 720"/>
                <a:gd name="T18" fmla="*/ 496 h 496"/>
              </a:gdLst>
              <a:ahLst/>
              <a:cxnLst>
                <a:cxn ang="T10">
                  <a:pos x="T0" y="T1"/>
                </a:cxn>
                <a:cxn ang="T11">
                  <a:pos x="T2" y="T3"/>
                </a:cxn>
                <a:cxn ang="T12">
                  <a:pos x="T4" y="T5"/>
                </a:cxn>
                <a:cxn ang="T13">
                  <a:pos x="T6" y="T7"/>
                </a:cxn>
                <a:cxn ang="T14">
                  <a:pos x="T8" y="T9"/>
                </a:cxn>
              </a:cxnLst>
              <a:rect l="T15" t="T16" r="T17" b="T18"/>
              <a:pathLst>
                <a:path w="720" h="496">
                  <a:moveTo>
                    <a:pt x="0" y="344"/>
                  </a:moveTo>
                  <a:cubicBezTo>
                    <a:pt x="4" y="420"/>
                    <a:pt x="8" y="496"/>
                    <a:pt x="48" y="440"/>
                  </a:cubicBezTo>
                  <a:cubicBezTo>
                    <a:pt x="88" y="384"/>
                    <a:pt x="168" y="0"/>
                    <a:pt x="240" y="8"/>
                  </a:cubicBezTo>
                  <a:cubicBezTo>
                    <a:pt x="312" y="16"/>
                    <a:pt x="400" y="488"/>
                    <a:pt x="480" y="488"/>
                  </a:cubicBezTo>
                  <a:cubicBezTo>
                    <a:pt x="560" y="488"/>
                    <a:pt x="680" y="88"/>
                    <a:pt x="720" y="8"/>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74" name="Line 23"/>
            <p:cNvSpPr>
              <a:spLocks noChangeShapeType="1"/>
            </p:cNvSpPr>
            <p:nvPr/>
          </p:nvSpPr>
          <p:spPr bwMode="auto">
            <a:xfrm>
              <a:off x="3614" y="1328"/>
              <a:ext cx="384" cy="0"/>
            </a:xfrm>
            <a:prstGeom prst="line">
              <a:avLst/>
            </a:prstGeom>
            <a:noFill/>
            <a:ln w="38100">
              <a:solidFill>
                <a:schemeClr val="bg1"/>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36875" name="Freeform 24"/>
            <p:cNvSpPr>
              <a:spLocks/>
            </p:cNvSpPr>
            <p:nvPr/>
          </p:nvSpPr>
          <p:spPr bwMode="auto">
            <a:xfrm>
              <a:off x="2832" y="2655"/>
              <a:ext cx="720" cy="496"/>
            </a:xfrm>
            <a:custGeom>
              <a:avLst/>
              <a:gdLst>
                <a:gd name="T0" fmla="*/ 0 w 720"/>
                <a:gd name="T1" fmla="*/ 344 h 496"/>
                <a:gd name="T2" fmla="*/ 48 w 720"/>
                <a:gd name="T3" fmla="*/ 440 h 496"/>
                <a:gd name="T4" fmla="*/ 240 w 720"/>
                <a:gd name="T5" fmla="*/ 8 h 496"/>
                <a:gd name="T6" fmla="*/ 480 w 720"/>
                <a:gd name="T7" fmla="*/ 488 h 496"/>
                <a:gd name="T8" fmla="*/ 720 w 720"/>
                <a:gd name="T9" fmla="*/ 8 h 496"/>
                <a:gd name="T10" fmla="*/ 0 60000 65536"/>
                <a:gd name="T11" fmla="*/ 0 60000 65536"/>
                <a:gd name="T12" fmla="*/ 0 60000 65536"/>
                <a:gd name="T13" fmla="*/ 0 60000 65536"/>
                <a:gd name="T14" fmla="*/ 0 60000 65536"/>
                <a:gd name="T15" fmla="*/ 0 w 720"/>
                <a:gd name="T16" fmla="*/ 0 h 496"/>
                <a:gd name="T17" fmla="*/ 720 w 720"/>
                <a:gd name="T18" fmla="*/ 496 h 496"/>
              </a:gdLst>
              <a:ahLst/>
              <a:cxnLst>
                <a:cxn ang="T10">
                  <a:pos x="T0" y="T1"/>
                </a:cxn>
                <a:cxn ang="T11">
                  <a:pos x="T2" y="T3"/>
                </a:cxn>
                <a:cxn ang="T12">
                  <a:pos x="T4" y="T5"/>
                </a:cxn>
                <a:cxn ang="T13">
                  <a:pos x="T6" y="T7"/>
                </a:cxn>
                <a:cxn ang="T14">
                  <a:pos x="T8" y="T9"/>
                </a:cxn>
              </a:cxnLst>
              <a:rect l="T15" t="T16" r="T17" b="T18"/>
              <a:pathLst>
                <a:path w="720" h="496">
                  <a:moveTo>
                    <a:pt x="0" y="344"/>
                  </a:moveTo>
                  <a:cubicBezTo>
                    <a:pt x="4" y="420"/>
                    <a:pt x="8" y="496"/>
                    <a:pt x="48" y="440"/>
                  </a:cubicBezTo>
                  <a:cubicBezTo>
                    <a:pt x="88" y="384"/>
                    <a:pt x="168" y="0"/>
                    <a:pt x="240" y="8"/>
                  </a:cubicBezTo>
                  <a:cubicBezTo>
                    <a:pt x="312" y="16"/>
                    <a:pt x="400" y="488"/>
                    <a:pt x="480" y="488"/>
                  </a:cubicBezTo>
                  <a:cubicBezTo>
                    <a:pt x="560" y="488"/>
                    <a:pt x="680" y="88"/>
                    <a:pt x="720" y="8"/>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76" name="Line 25"/>
            <p:cNvSpPr>
              <a:spLocks noChangeShapeType="1"/>
            </p:cNvSpPr>
            <p:nvPr/>
          </p:nvSpPr>
          <p:spPr bwMode="auto">
            <a:xfrm>
              <a:off x="3637" y="3167"/>
              <a:ext cx="432" cy="0"/>
            </a:xfrm>
            <a:prstGeom prst="line">
              <a:avLst/>
            </a:prstGeom>
            <a:noFill/>
            <a:ln w="38100">
              <a:solidFill>
                <a:schemeClr val="bg1"/>
              </a:solidFill>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36877" name="Line 26"/>
            <p:cNvSpPr>
              <a:spLocks noChangeShapeType="1"/>
            </p:cNvSpPr>
            <p:nvPr/>
          </p:nvSpPr>
          <p:spPr bwMode="auto">
            <a:xfrm>
              <a:off x="4177" y="3161"/>
              <a:ext cx="115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aphicFrame>
          <p:nvGraphicFramePr>
            <p:cNvPr id="36878" name="Object 27"/>
            <p:cNvGraphicFramePr>
              <a:graphicFrameLocks noChangeAspect="1"/>
            </p:cNvGraphicFramePr>
            <p:nvPr/>
          </p:nvGraphicFramePr>
          <p:xfrm>
            <a:off x="4952" y="1829"/>
            <a:ext cx="72" cy="136"/>
          </p:xfrm>
          <a:graphic>
            <a:graphicData uri="http://schemas.openxmlformats.org/presentationml/2006/ole">
              <mc:AlternateContent xmlns:mc="http://schemas.openxmlformats.org/markup-compatibility/2006">
                <mc:Choice xmlns:v="urn:schemas-microsoft-com:vml" Requires="v">
                  <p:oleObj spid="_x0000_s36900" name="Equation" r:id="rId4" imgW="114151" imgH="215619" progId="Equation.3">
                    <p:embed/>
                  </p:oleObj>
                </mc:Choice>
                <mc:Fallback>
                  <p:oleObj name="Equation" r:id="rId4" imgW="114151" imgH="215619" progId="Equation.3">
                    <p:embed/>
                    <p:pic>
                      <p:nvPicPr>
                        <p:cNvPr id="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2" y="1829"/>
                          <a:ext cx="72"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79" name="Freeform 28"/>
            <p:cNvSpPr>
              <a:spLocks/>
            </p:cNvSpPr>
            <p:nvPr/>
          </p:nvSpPr>
          <p:spPr bwMode="auto">
            <a:xfrm flipV="1">
              <a:off x="2844" y="3241"/>
              <a:ext cx="720" cy="496"/>
            </a:xfrm>
            <a:custGeom>
              <a:avLst/>
              <a:gdLst>
                <a:gd name="T0" fmla="*/ 0 w 720"/>
                <a:gd name="T1" fmla="*/ 344 h 496"/>
                <a:gd name="T2" fmla="*/ 48 w 720"/>
                <a:gd name="T3" fmla="*/ 440 h 496"/>
                <a:gd name="T4" fmla="*/ 240 w 720"/>
                <a:gd name="T5" fmla="*/ 8 h 496"/>
                <a:gd name="T6" fmla="*/ 480 w 720"/>
                <a:gd name="T7" fmla="*/ 488 h 496"/>
                <a:gd name="T8" fmla="*/ 720 w 720"/>
                <a:gd name="T9" fmla="*/ 8 h 496"/>
                <a:gd name="T10" fmla="*/ 0 60000 65536"/>
                <a:gd name="T11" fmla="*/ 0 60000 65536"/>
                <a:gd name="T12" fmla="*/ 0 60000 65536"/>
                <a:gd name="T13" fmla="*/ 0 60000 65536"/>
                <a:gd name="T14" fmla="*/ 0 60000 65536"/>
                <a:gd name="T15" fmla="*/ 0 w 720"/>
                <a:gd name="T16" fmla="*/ 0 h 496"/>
                <a:gd name="T17" fmla="*/ 720 w 720"/>
                <a:gd name="T18" fmla="*/ 496 h 496"/>
              </a:gdLst>
              <a:ahLst/>
              <a:cxnLst>
                <a:cxn ang="T10">
                  <a:pos x="T0" y="T1"/>
                </a:cxn>
                <a:cxn ang="T11">
                  <a:pos x="T2" y="T3"/>
                </a:cxn>
                <a:cxn ang="T12">
                  <a:pos x="T4" y="T5"/>
                </a:cxn>
                <a:cxn ang="T13">
                  <a:pos x="T6" y="T7"/>
                </a:cxn>
                <a:cxn ang="T14">
                  <a:pos x="T8" y="T9"/>
                </a:cxn>
              </a:cxnLst>
              <a:rect l="T15" t="T16" r="T17" b="T18"/>
              <a:pathLst>
                <a:path w="720" h="496">
                  <a:moveTo>
                    <a:pt x="0" y="344"/>
                  </a:moveTo>
                  <a:cubicBezTo>
                    <a:pt x="4" y="420"/>
                    <a:pt x="8" y="496"/>
                    <a:pt x="48" y="440"/>
                  </a:cubicBezTo>
                  <a:cubicBezTo>
                    <a:pt x="88" y="384"/>
                    <a:pt x="168" y="0"/>
                    <a:pt x="240" y="8"/>
                  </a:cubicBezTo>
                  <a:cubicBezTo>
                    <a:pt x="312" y="16"/>
                    <a:pt x="400" y="488"/>
                    <a:pt x="480" y="488"/>
                  </a:cubicBezTo>
                  <a:cubicBezTo>
                    <a:pt x="560" y="488"/>
                    <a:pt x="680" y="88"/>
                    <a:pt x="720" y="8"/>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80" name="Freeform 29"/>
            <p:cNvSpPr>
              <a:spLocks/>
            </p:cNvSpPr>
            <p:nvPr/>
          </p:nvSpPr>
          <p:spPr bwMode="auto">
            <a:xfrm>
              <a:off x="4181" y="847"/>
              <a:ext cx="1008" cy="1216"/>
            </a:xfrm>
            <a:custGeom>
              <a:avLst/>
              <a:gdLst>
                <a:gd name="T0" fmla="*/ 0 w 720"/>
                <a:gd name="T1" fmla="*/ 2147483647 h 496"/>
                <a:gd name="T2" fmla="*/ 4476797 w 720"/>
                <a:gd name="T3" fmla="*/ 2147483647 h 496"/>
                <a:gd name="T4" fmla="*/ 22287482 w 720"/>
                <a:gd name="T5" fmla="*/ 2147483647 h 496"/>
                <a:gd name="T6" fmla="*/ 44636971 w 720"/>
                <a:gd name="T7" fmla="*/ 2147483647 h 496"/>
                <a:gd name="T8" fmla="*/ 66917116 w 720"/>
                <a:gd name="T9" fmla="*/ 2147483647 h 496"/>
                <a:gd name="T10" fmla="*/ 0 60000 65536"/>
                <a:gd name="T11" fmla="*/ 0 60000 65536"/>
                <a:gd name="T12" fmla="*/ 0 60000 65536"/>
                <a:gd name="T13" fmla="*/ 0 60000 65536"/>
                <a:gd name="T14" fmla="*/ 0 60000 65536"/>
                <a:gd name="T15" fmla="*/ 0 w 720"/>
                <a:gd name="T16" fmla="*/ 0 h 496"/>
                <a:gd name="T17" fmla="*/ 720 w 720"/>
                <a:gd name="T18" fmla="*/ 496 h 496"/>
              </a:gdLst>
              <a:ahLst/>
              <a:cxnLst>
                <a:cxn ang="T10">
                  <a:pos x="T0" y="T1"/>
                </a:cxn>
                <a:cxn ang="T11">
                  <a:pos x="T2" y="T3"/>
                </a:cxn>
                <a:cxn ang="T12">
                  <a:pos x="T4" y="T5"/>
                </a:cxn>
                <a:cxn ang="T13">
                  <a:pos x="T6" y="T7"/>
                </a:cxn>
                <a:cxn ang="T14">
                  <a:pos x="T8" y="T9"/>
                </a:cxn>
              </a:cxnLst>
              <a:rect l="T15" t="T16" r="T17" b="T18"/>
              <a:pathLst>
                <a:path w="720" h="496">
                  <a:moveTo>
                    <a:pt x="0" y="344"/>
                  </a:moveTo>
                  <a:cubicBezTo>
                    <a:pt x="4" y="420"/>
                    <a:pt x="8" y="496"/>
                    <a:pt x="48" y="440"/>
                  </a:cubicBezTo>
                  <a:cubicBezTo>
                    <a:pt x="88" y="384"/>
                    <a:pt x="168" y="0"/>
                    <a:pt x="240" y="8"/>
                  </a:cubicBezTo>
                  <a:cubicBezTo>
                    <a:pt x="312" y="16"/>
                    <a:pt x="400" y="488"/>
                    <a:pt x="480" y="488"/>
                  </a:cubicBezTo>
                  <a:cubicBezTo>
                    <a:pt x="560" y="488"/>
                    <a:pt x="680" y="88"/>
                    <a:pt x="720" y="8"/>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81" name="Text Box 30"/>
            <p:cNvSpPr txBox="1">
              <a:spLocks noChangeArrowheads="1"/>
            </p:cNvSpPr>
            <p:nvPr/>
          </p:nvSpPr>
          <p:spPr bwMode="auto">
            <a:xfrm>
              <a:off x="2949" y="1310"/>
              <a:ext cx="2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spcBef>
                  <a:spcPct val="50000"/>
                </a:spcBef>
              </a:pPr>
              <a:r>
                <a:rPr lang="en-GB" altLang="en-US">
                  <a:solidFill>
                    <a:srgbClr val="FFFFFF"/>
                  </a:solidFill>
                </a:rPr>
                <a:t>+</a:t>
              </a:r>
            </a:p>
          </p:txBody>
        </p:sp>
        <p:sp>
          <p:nvSpPr>
            <p:cNvPr id="36882" name="Text Box 31"/>
            <p:cNvSpPr txBox="1">
              <a:spLocks noChangeArrowheads="1"/>
            </p:cNvSpPr>
            <p:nvPr/>
          </p:nvSpPr>
          <p:spPr bwMode="auto">
            <a:xfrm>
              <a:off x="2965" y="2988"/>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a:solidFill>
                    <a:srgbClr val="FFFFFF"/>
                  </a:solidFill>
                </a:rPr>
                <a:t>+</a:t>
              </a:r>
            </a:p>
          </p:txBody>
        </p:sp>
      </p:grpSp>
      <p:pic>
        <p:nvPicPr>
          <p:cNvPr id="32" name="Picture 1028" descr="gravitywav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2275" y="1030288"/>
            <a:ext cx="21463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1682"/>
                                        </p:tgtEl>
                                        <p:attrNameLst>
                                          <p:attrName>style.visibility</p:attrName>
                                        </p:attrNameLst>
                                      </p:cBhvr>
                                      <p:to>
                                        <p:strVal val="visible"/>
                                      </p:to>
                                    </p:set>
                                    <p:animEffect transition="in" filter="dissolve">
                                      <p:cBhvr>
                                        <p:cTn id="7" dur="500"/>
                                        <p:tgtEl>
                                          <p:spTgt spid="8816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81683"/>
                                        </p:tgtEl>
                                        <p:attrNameLst>
                                          <p:attrName>style.visibility</p:attrName>
                                        </p:attrNameLst>
                                      </p:cBhvr>
                                      <p:to>
                                        <p:strVal val="visible"/>
                                      </p:to>
                                    </p:set>
                                    <p:animEffect transition="in" filter="dissolve">
                                      <p:cBhvr>
                                        <p:cTn id="12" dur="500"/>
                                        <p:tgtEl>
                                          <p:spTgt spid="8816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82" grpId="0" autoUpdateAnimBg="0"/>
      <p:bldP spid="88168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1400" b="0" smtClean="0">
                <a:solidFill>
                  <a:schemeClr val="tx1"/>
                </a:solidFill>
              </a:rPr>
              <a:t>Rowan: DAMTP 2012</a:t>
            </a:r>
          </a:p>
        </p:txBody>
      </p:sp>
      <p:sp>
        <p:nvSpPr>
          <p:cNvPr id="37891" name="Rectangle 2"/>
          <p:cNvSpPr>
            <a:spLocks noGrp="1"/>
          </p:cNvSpPr>
          <p:nvPr>
            <p:ph type="title"/>
          </p:nvPr>
        </p:nvSpPr>
        <p:spPr>
          <a:xfrm>
            <a:off x="212725" y="0"/>
            <a:ext cx="8931275" cy="777875"/>
          </a:xfrm>
        </p:spPr>
        <p:txBody>
          <a:bodyPr/>
          <a:lstStyle/>
          <a:p>
            <a:r>
              <a:rPr lang="en-GB" altLang="en-US" smtClean="0">
                <a:solidFill>
                  <a:srgbClr val="FFFF00"/>
                </a:solidFill>
              </a:rPr>
              <a:t>Main limitations to sensitivity</a:t>
            </a:r>
            <a:endParaRPr lang="en-GB" altLang="en-US" sz="3200" smtClean="0">
              <a:solidFill>
                <a:srgbClr val="FFFF00"/>
              </a:solidFill>
            </a:endParaRPr>
          </a:p>
        </p:txBody>
      </p:sp>
      <p:sp>
        <p:nvSpPr>
          <p:cNvPr id="37892" name="Rectangle 3"/>
          <p:cNvSpPr>
            <a:spLocks noGrp="1"/>
          </p:cNvSpPr>
          <p:nvPr>
            <p:ph type="body" idx="1"/>
          </p:nvPr>
        </p:nvSpPr>
        <p:spPr>
          <a:xfrm>
            <a:off x="0" y="1066800"/>
            <a:ext cx="8964613" cy="5181600"/>
          </a:xfrm>
        </p:spPr>
        <p:txBody>
          <a:bodyPr/>
          <a:lstStyle/>
          <a:p>
            <a:pPr lvl="1">
              <a:lnSpc>
                <a:spcPct val="120000"/>
              </a:lnSpc>
              <a:buClr>
                <a:schemeClr val="tx2"/>
              </a:buClr>
            </a:pPr>
            <a:r>
              <a:rPr lang="en-GB" altLang="en-US" sz="1600" smtClean="0">
                <a:solidFill>
                  <a:srgbClr val="FFFF00"/>
                </a:solidFill>
              </a:rPr>
              <a:t>Photon shot noise </a:t>
            </a:r>
            <a:r>
              <a:rPr lang="en-GB" altLang="en-US" sz="1600" smtClean="0">
                <a:solidFill>
                  <a:srgbClr val="FFFFFF"/>
                </a:solidFill>
              </a:rPr>
              <a:t>	(improves with increasing laser power) and </a:t>
            </a:r>
          </a:p>
          <a:p>
            <a:pPr lvl="1">
              <a:lnSpc>
                <a:spcPct val="120000"/>
              </a:lnSpc>
              <a:buClr>
                <a:schemeClr val="tx2"/>
              </a:buClr>
            </a:pPr>
            <a:r>
              <a:rPr lang="en-GB" altLang="en-US" sz="1600" smtClean="0">
                <a:solidFill>
                  <a:srgbClr val="FFFF00"/>
                </a:solidFill>
              </a:rPr>
              <a:t>radiation pressure </a:t>
            </a:r>
            <a:r>
              <a:rPr lang="en-GB" altLang="en-US" sz="1600" smtClean="0">
                <a:solidFill>
                  <a:srgbClr val="FFFFFF"/>
                </a:solidFill>
              </a:rPr>
              <a:t>	(becomes worse with increasing laser power)</a:t>
            </a:r>
          </a:p>
          <a:p>
            <a:pPr lvl="3">
              <a:lnSpc>
                <a:spcPct val="120000"/>
              </a:lnSpc>
              <a:buClr>
                <a:schemeClr val="tx2"/>
              </a:buClr>
              <a:buFont typeface="Arial" panose="020B0604020202020204" pitchFamily="34" charset="0"/>
              <a:buNone/>
            </a:pPr>
            <a:r>
              <a:rPr lang="en-GB" altLang="en-US" sz="1600" b="1" smtClean="0">
                <a:solidFill>
                  <a:srgbClr val="FFFFFF"/>
                </a:solidFill>
              </a:rPr>
              <a:t>	There is an optimum light power which gives the same limitation expected by application of the Heisenberg Uncertainty Principle – the ‘Standard Quantum limit’</a:t>
            </a:r>
          </a:p>
          <a:p>
            <a:pPr lvl="1">
              <a:lnSpc>
                <a:spcPct val="120000"/>
              </a:lnSpc>
              <a:buClr>
                <a:schemeClr val="tx2"/>
              </a:buClr>
            </a:pPr>
            <a:r>
              <a:rPr lang="en-GB" altLang="en-US" sz="1600" smtClean="0">
                <a:solidFill>
                  <a:srgbClr val="FFFF00"/>
                </a:solidFill>
              </a:rPr>
              <a:t>Seismic noise  </a:t>
            </a:r>
            <a:r>
              <a:rPr lang="en-GB" altLang="en-US" sz="1600" smtClean="0">
                <a:solidFill>
                  <a:srgbClr val="FFFFFF"/>
                </a:solidFill>
              </a:rPr>
              <a:t>	(relatively easy to isolate against – use 	suspended mirrors</a:t>
            </a:r>
          </a:p>
          <a:p>
            <a:pPr lvl="1">
              <a:lnSpc>
                <a:spcPct val="120000"/>
              </a:lnSpc>
              <a:buClr>
                <a:schemeClr val="tx2"/>
              </a:buClr>
            </a:pPr>
            <a:r>
              <a:rPr lang="en-GB" altLang="en-US" sz="1600" smtClean="0">
                <a:solidFill>
                  <a:srgbClr val="FFFF00"/>
                </a:solidFill>
              </a:rPr>
              <a:t>Gravitational gradient noise  </a:t>
            </a:r>
            <a:r>
              <a:rPr lang="en-GB" altLang="en-US" sz="1600" smtClean="0">
                <a:solidFill>
                  <a:srgbClr val="FFFFFF"/>
                </a:solidFill>
                <a:latin typeface="Symbol" panose="05050102010706020507" pitchFamily="18" charset="2"/>
              </a:rPr>
              <a:t>-</a:t>
            </a:r>
            <a:r>
              <a:rPr lang="en-GB" altLang="en-US" sz="1600" smtClean="0">
                <a:solidFill>
                  <a:srgbClr val="FFFFFF"/>
                </a:solidFill>
              </a:rPr>
              <a:t> particularly important at frequencies below ~10 Hz</a:t>
            </a:r>
          </a:p>
          <a:p>
            <a:pPr lvl="1">
              <a:lnSpc>
                <a:spcPct val="120000"/>
              </a:lnSpc>
              <a:buClr>
                <a:schemeClr val="tx2"/>
              </a:buClr>
            </a:pPr>
            <a:r>
              <a:rPr lang="en-GB" altLang="en-US" sz="1600" smtClean="0">
                <a:solidFill>
                  <a:srgbClr val="FFFF00"/>
                </a:solidFill>
              </a:rPr>
              <a:t>Thermal noise </a:t>
            </a:r>
            <a:r>
              <a:rPr lang="en-GB" altLang="en-US" sz="1600" smtClean="0">
                <a:solidFill>
                  <a:srgbClr val="FFFFFF"/>
                </a:solidFill>
              </a:rPr>
              <a:t>– 		(Brownian motion of test masses and suspensions)</a:t>
            </a:r>
          </a:p>
          <a:p>
            <a:pPr lvl="1">
              <a:lnSpc>
                <a:spcPct val="120000"/>
              </a:lnSpc>
              <a:buClr>
                <a:schemeClr val="tx2"/>
              </a:buClr>
              <a:buFont typeface="Arial" panose="020B0604020202020204" pitchFamily="34" charset="0"/>
              <a:buNone/>
            </a:pPr>
            <a:endParaRPr lang="en-GB" altLang="en-US" sz="1600" smtClean="0">
              <a:solidFill>
                <a:srgbClr val="FFFFFF"/>
              </a:solidFill>
            </a:endParaRPr>
          </a:p>
          <a:p>
            <a:pPr lvl="1">
              <a:lnSpc>
                <a:spcPct val="120000"/>
              </a:lnSpc>
              <a:buClr>
                <a:schemeClr val="tx2"/>
              </a:buClr>
              <a:buFont typeface="Arial" panose="020B0604020202020204" pitchFamily="34" charset="0"/>
              <a:buNone/>
            </a:pPr>
            <a:endParaRPr lang="en-GB" altLang="en-US" sz="1600" smtClean="0">
              <a:solidFill>
                <a:srgbClr val="FFFFFF"/>
              </a:solidFill>
            </a:endParaRPr>
          </a:p>
          <a:p>
            <a:pPr lvl="1">
              <a:lnSpc>
                <a:spcPct val="120000"/>
              </a:lnSpc>
              <a:buClr>
                <a:schemeClr val="tx2"/>
              </a:buClr>
              <a:buFont typeface="Arial" panose="020B0604020202020204" pitchFamily="34" charset="0"/>
              <a:buNone/>
            </a:pPr>
            <a:endParaRPr lang="en-GB" altLang="en-US" sz="1600" smtClean="0">
              <a:solidFill>
                <a:srgbClr val="FFFFFF"/>
              </a:solidFill>
            </a:endParaRPr>
          </a:p>
          <a:p>
            <a:pPr lvl="1">
              <a:lnSpc>
                <a:spcPct val="120000"/>
              </a:lnSpc>
              <a:buClr>
                <a:schemeClr val="tx2"/>
              </a:buClr>
              <a:buFont typeface="Arial" panose="020B0604020202020204" pitchFamily="34" charset="0"/>
              <a:buNone/>
            </a:pPr>
            <a:endParaRPr lang="en-GB" altLang="en-US" sz="1600" smtClean="0">
              <a:solidFill>
                <a:srgbClr val="FFFFFF"/>
              </a:solidFill>
            </a:endParaRPr>
          </a:p>
          <a:p>
            <a:pPr lvl="2">
              <a:lnSpc>
                <a:spcPct val="120000"/>
              </a:lnSpc>
              <a:buClr>
                <a:srgbClr val="009900"/>
              </a:buClr>
            </a:pPr>
            <a:r>
              <a:rPr lang="en-GB" altLang="en-US" b="1" smtClean="0">
                <a:solidFill>
                  <a:srgbClr val="FFFFFF"/>
                </a:solidFill>
              </a:rPr>
              <a:t>Global network of interferometers developed</a:t>
            </a:r>
          </a:p>
        </p:txBody>
      </p:sp>
      <p:sp>
        <p:nvSpPr>
          <p:cNvPr id="37893" name="Text Box 4"/>
          <p:cNvSpPr txBox="1">
            <a:spLocks noChangeArrowheads="1"/>
          </p:cNvSpPr>
          <p:nvPr/>
        </p:nvSpPr>
        <p:spPr bwMode="auto">
          <a:xfrm>
            <a:off x="573088" y="4437063"/>
            <a:ext cx="8164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a:solidFill>
                  <a:srgbClr val="FFFF00"/>
                </a:solidFill>
              </a:rPr>
              <a:t>  All point to long arm lengths being desirable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 y="3136900"/>
            <a:ext cx="6211888"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5"/>
          <p:cNvSpPr txBox="1">
            <a:spLocks noChangeArrowheads="1"/>
          </p:cNvSpPr>
          <p:nvPr/>
        </p:nvSpPr>
        <p:spPr bwMode="auto">
          <a:xfrm>
            <a:off x="-52388" y="5451475"/>
            <a:ext cx="1019176" cy="369888"/>
          </a:xfrm>
          <a:prstGeom prst="rect">
            <a:avLst/>
          </a:prstGeom>
          <a:solidFill>
            <a:srgbClr val="FFFFFF"/>
          </a:solidFill>
          <a:ln w="28575">
            <a:solidFill>
              <a:srgbClr val="0000FF"/>
            </a:solidFill>
            <a:miter lim="800000"/>
            <a:headEnd/>
            <a:tailEnd/>
          </a:ln>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a:r>
              <a:rPr lang="en-US" altLang="en-US" sz="1800">
                <a:solidFill>
                  <a:srgbClr val="6600FF"/>
                </a:solidFill>
                <a:latin typeface="Arial" panose="020B0604020202020204" pitchFamily="34" charset="0"/>
                <a:cs typeface="Arial" panose="020B0604020202020204" pitchFamily="34" charset="0"/>
              </a:rPr>
              <a:t>Caltech</a:t>
            </a:r>
          </a:p>
        </p:txBody>
      </p:sp>
      <p:sp>
        <p:nvSpPr>
          <p:cNvPr id="555018" name="TextBox 22"/>
          <p:cNvSpPr txBox="1">
            <a:spLocks noChangeArrowheads="1"/>
          </p:cNvSpPr>
          <p:nvPr/>
        </p:nvSpPr>
        <p:spPr bwMode="auto">
          <a:xfrm>
            <a:off x="6626225" y="4235450"/>
            <a:ext cx="582613" cy="368300"/>
          </a:xfrm>
          <a:prstGeom prst="rect">
            <a:avLst/>
          </a:prstGeom>
          <a:noFill/>
          <a:ln w="28575">
            <a:solidFill>
              <a:srgbClr val="0000FF"/>
            </a:solidFill>
            <a:miter lim="800000"/>
            <a:headEnd/>
            <a:tailEnd/>
          </a:ln>
        </p:spPr>
        <p:txBody>
          <a:bodyPr wrap="none">
            <a:spAutoFit/>
          </a:bodyPr>
          <a:lstStyle/>
          <a:p>
            <a:pPr algn="ctr" eaLnBrk="0" hangingPunct="0">
              <a:defRPr/>
            </a:pPr>
            <a:r>
              <a:rPr lang="en-US" sz="1800" dirty="0">
                <a:solidFill>
                  <a:schemeClr val="bg1">
                    <a:lumMod val="90000"/>
                  </a:schemeClr>
                </a:solidFill>
                <a:latin typeface="Arial" charset="0"/>
                <a:cs typeface="Arial" charset="0"/>
              </a:rPr>
              <a:t>MIT</a:t>
            </a:r>
          </a:p>
        </p:txBody>
      </p:sp>
      <p:sp>
        <p:nvSpPr>
          <p:cNvPr id="555019" name="Oval 1"/>
          <p:cNvSpPr>
            <a:spLocks noChangeArrowheads="1"/>
          </p:cNvSpPr>
          <p:nvPr/>
        </p:nvSpPr>
        <p:spPr bwMode="auto">
          <a:xfrm>
            <a:off x="1011238" y="3567113"/>
            <a:ext cx="295275" cy="295275"/>
          </a:xfrm>
          <a:prstGeom prst="ellipse">
            <a:avLst/>
          </a:prstGeom>
          <a:solidFill>
            <a:srgbClr val="FFFF00"/>
          </a:solidFill>
          <a:ln w="9525">
            <a:noFill/>
            <a:round/>
            <a:headEnd/>
            <a:tailEnd/>
          </a:ln>
        </p:spPr>
        <p:txBody>
          <a:bodyPr/>
          <a:lstStyle/>
          <a:p>
            <a:pPr eaLnBrk="0" hangingPunct="0">
              <a:defRPr/>
            </a:pPr>
            <a:endParaRPr lang="en-US" sz="1400">
              <a:solidFill>
                <a:schemeClr val="bg1">
                  <a:lumMod val="90000"/>
                </a:schemeClr>
              </a:solidFill>
              <a:latin typeface="Arial" charset="0"/>
            </a:endParaRPr>
          </a:p>
        </p:txBody>
      </p:sp>
      <p:sp>
        <p:nvSpPr>
          <p:cNvPr id="555020" name="Oval 17"/>
          <p:cNvSpPr>
            <a:spLocks noChangeArrowheads="1"/>
          </p:cNvSpPr>
          <p:nvPr/>
        </p:nvSpPr>
        <p:spPr bwMode="auto">
          <a:xfrm>
            <a:off x="3814763" y="5913438"/>
            <a:ext cx="295275" cy="295275"/>
          </a:xfrm>
          <a:prstGeom prst="ellipse">
            <a:avLst/>
          </a:prstGeom>
          <a:solidFill>
            <a:srgbClr val="FFFF00"/>
          </a:solidFill>
          <a:ln w="9525">
            <a:noFill/>
            <a:round/>
            <a:headEnd/>
            <a:tailEnd/>
          </a:ln>
        </p:spPr>
        <p:txBody>
          <a:bodyPr/>
          <a:lstStyle/>
          <a:p>
            <a:pPr eaLnBrk="0" hangingPunct="0">
              <a:defRPr/>
            </a:pPr>
            <a:endParaRPr lang="en-US" sz="1400">
              <a:solidFill>
                <a:schemeClr val="bg1">
                  <a:lumMod val="90000"/>
                </a:schemeClr>
              </a:solidFill>
              <a:latin typeface="Arial" charset="0"/>
            </a:endParaRPr>
          </a:p>
        </p:txBody>
      </p:sp>
      <p:sp>
        <p:nvSpPr>
          <p:cNvPr id="555021" name="Oval 19"/>
          <p:cNvSpPr>
            <a:spLocks noChangeArrowheads="1"/>
          </p:cNvSpPr>
          <p:nvPr/>
        </p:nvSpPr>
        <p:spPr bwMode="auto">
          <a:xfrm>
            <a:off x="5889625" y="4235450"/>
            <a:ext cx="295275" cy="295275"/>
          </a:xfrm>
          <a:prstGeom prst="ellipse">
            <a:avLst/>
          </a:prstGeom>
          <a:solidFill>
            <a:srgbClr val="FFFF00"/>
          </a:solidFill>
          <a:ln w="9525">
            <a:noFill/>
            <a:round/>
            <a:headEnd/>
            <a:tailEnd/>
          </a:ln>
        </p:spPr>
        <p:txBody>
          <a:bodyPr/>
          <a:lstStyle/>
          <a:p>
            <a:pPr eaLnBrk="0" hangingPunct="0">
              <a:defRPr/>
            </a:pPr>
            <a:endParaRPr lang="en-US" sz="1400">
              <a:solidFill>
                <a:schemeClr val="bg1">
                  <a:lumMod val="90000"/>
                </a:schemeClr>
              </a:solidFill>
              <a:latin typeface="Arial" charset="0"/>
            </a:endParaRPr>
          </a:p>
        </p:txBody>
      </p:sp>
      <p:sp>
        <p:nvSpPr>
          <p:cNvPr id="555022" name="Oval 23"/>
          <p:cNvSpPr>
            <a:spLocks noChangeArrowheads="1"/>
          </p:cNvSpPr>
          <p:nvPr/>
        </p:nvSpPr>
        <p:spPr bwMode="auto">
          <a:xfrm>
            <a:off x="1096963" y="5389563"/>
            <a:ext cx="295275" cy="295275"/>
          </a:xfrm>
          <a:prstGeom prst="ellipse">
            <a:avLst/>
          </a:prstGeom>
          <a:solidFill>
            <a:srgbClr val="FFFF00"/>
          </a:solidFill>
          <a:ln w="9525">
            <a:noFill/>
            <a:round/>
            <a:headEnd/>
            <a:tailEnd/>
          </a:ln>
        </p:spPr>
        <p:txBody>
          <a:bodyPr/>
          <a:lstStyle/>
          <a:p>
            <a:pPr eaLnBrk="0" hangingPunct="0">
              <a:defRPr/>
            </a:pPr>
            <a:endParaRPr lang="en-US" sz="1400">
              <a:solidFill>
                <a:schemeClr val="bg1">
                  <a:lumMod val="90000"/>
                </a:schemeClr>
              </a:solidFill>
              <a:latin typeface="Arial" charset="0"/>
            </a:endParaRPr>
          </a:p>
        </p:txBody>
      </p:sp>
      <p:sp>
        <p:nvSpPr>
          <p:cNvPr id="555023" name="Rectangle 3"/>
          <p:cNvSpPr txBox="1">
            <a:spLocks noChangeArrowheads="1"/>
          </p:cNvSpPr>
          <p:nvPr/>
        </p:nvSpPr>
        <p:spPr bwMode="auto">
          <a:xfrm>
            <a:off x="2905125" y="725488"/>
            <a:ext cx="6289675" cy="2881312"/>
          </a:xfrm>
          <a:prstGeom prst="rect">
            <a:avLst/>
          </a:prstGeom>
          <a:noFill/>
          <a:ln w="9525">
            <a:noFill/>
            <a:miter lim="800000"/>
            <a:headEnd/>
            <a:tailEnd/>
          </a:ln>
        </p:spPr>
        <p:txBody>
          <a:bodyPr lIns="92075" tIns="46038" rIns="92075" bIns="46038"/>
          <a:lstStyle/>
          <a:p>
            <a:pPr marL="342900" indent="-342900" eaLnBrk="0" hangingPunct="0">
              <a:spcBef>
                <a:spcPct val="20000"/>
              </a:spcBef>
              <a:buClr>
                <a:srgbClr val="CC0099"/>
              </a:buClr>
              <a:buSzPct val="85000"/>
              <a:buFont typeface="Arial" pitchFamily="34" charset="0"/>
              <a:buChar char="•"/>
              <a:defRPr/>
            </a:pPr>
            <a:r>
              <a:rPr lang="en-US" sz="1800" dirty="0">
                <a:solidFill>
                  <a:schemeClr val="bg1">
                    <a:lumMod val="90000"/>
                  </a:schemeClr>
                </a:solidFill>
                <a:latin typeface="Helvetica" pitchFamily="34" charset="0"/>
              </a:rPr>
              <a:t>Mission: to develop gravitational-wave detectors, and to operate them as astrophysical observatories</a:t>
            </a:r>
          </a:p>
          <a:p>
            <a:pPr marL="342900" indent="-342900" eaLnBrk="0" hangingPunct="0">
              <a:spcBef>
                <a:spcPct val="20000"/>
              </a:spcBef>
              <a:buClr>
                <a:srgbClr val="CC0099"/>
              </a:buClr>
              <a:buSzPct val="85000"/>
              <a:buFont typeface="Arial" pitchFamily="34" charset="0"/>
              <a:buChar char="•"/>
              <a:defRPr/>
            </a:pPr>
            <a:r>
              <a:rPr lang="en-US" sz="1800" dirty="0">
                <a:solidFill>
                  <a:schemeClr val="bg1">
                    <a:lumMod val="90000"/>
                  </a:schemeClr>
                </a:solidFill>
                <a:latin typeface="Helvetica" pitchFamily="34" charset="0"/>
              </a:rPr>
              <a:t>Jointly managed by Caltech and MIT; responsible for operating LIGO Hanford and Livingston Observatories </a:t>
            </a:r>
          </a:p>
          <a:p>
            <a:pPr marL="342900" indent="-342900" eaLnBrk="0" hangingPunct="0">
              <a:spcBef>
                <a:spcPct val="20000"/>
              </a:spcBef>
              <a:buClr>
                <a:srgbClr val="CC0099"/>
              </a:buClr>
              <a:buSzPct val="85000"/>
              <a:buFont typeface="Arial" pitchFamily="34" charset="0"/>
              <a:buChar char="•"/>
              <a:defRPr/>
            </a:pPr>
            <a:r>
              <a:rPr lang="en-US" sz="1800" dirty="0">
                <a:solidFill>
                  <a:schemeClr val="bg1">
                    <a:lumMod val="90000"/>
                  </a:schemeClr>
                </a:solidFill>
                <a:latin typeface="Helvetica" pitchFamily="34" charset="0"/>
              </a:rPr>
              <a:t>Requires instrument science at the frontiers of physics fundamental limits</a:t>
            </a:r>
          </a:p>
          <a:p>
            <a:pPr marL="342900" indent="-342900" eaLnBrk="0" hangingPunct="0">
              <a:spcBef>
                <a:spcPct val="20000"/>
              </a:spcBef>
              <a:buClr>
                <a:srgbClr val="CC0099"/>
              </a:buClr>
              <a:buSzPct val="85000"/>
              <a:buFont typeface="Arial" pitchFamily="34" charset="0"/>
              <a:buChar char="•"/>
              <a:defRPr/>
            </a:pPr>
            <a:endParaRPr lang="en-US" sz="1800" dirty="0">
              <a:solidFill>
                <a:schemeClr val="bg1">
                  <a:lumMod val="90000"/>
                </a:schemeClr>
              </a:solidFill>
              <a:latin typeface="Helvetica" pitchFamily="34" charset="0"/>
            </a:endParaRPr>
          </a:p>
        </p:txBody>
      </p:sp>
      <p:sp>
        <p:nvSpPr>
          <p:cNvPr id="555011" name="Rectangle 2"/>
          <p:cNvSpPr>
            <a:spLocks noGrp="1" noChangeArrowheads="1"/>
          </p:cNvSpPr>
          <p:nvPr>
            <p:ph type="title"/>
          </p:nvPr>
        </p:nvSpPr>
        <p:spPr>
          <a:xfrm>
            <a:off x="1238250" y="25400"/>
            <a:ext cx="7540625" cy="700088"/>
          </a:xfrm>
        </p:spPr>
        <p:txBody>
          <a:bodyPr/>
          <a:lstStyle/>
          <a:p>
            <a:pPr>
              <a:defRPr/>
            </a:pPr>
            <a:r>
              <a:rPr lang="en-US" b="1" dirty="0" smtClean="0">
                <a:solidFill>
                  <a:schemeClr val="bg1">
                    <a:lumMod val="90000"/>
                  </a:schemeClr>
                </a:solidFill>
                <a:ea typeface="ＭＳ Ｐゴシック"/>
                <a:cs typeface="ＭＳ Ｐゴシック"/>
              </a:rPr>
              <a:t>LIGO Observatories</a:t>
            </a:r>
          </a:p>
        </p:txBody>
      </p:sp>
      <p:grpSp>
        <p:nvGrpSpPr>
          <p:cNvPr id="38923" name="Group 2"/>
          <p:cNvGrpSpPr>
            <a:grpSpLocks/>
          </p:cNvGrpSpPr>
          <p:nvPr/>
        </p:nvGrpSpPr>
        <p:grpSpPr bwMode="auto">
          <a:xfrm>
            <a:off x="5649913" y="5319713"/>
            <a:ext cx="2073275" cy="1109662"/>
            <a:chOff x="5146069" y="4502068"/>
            <a:chExt cx="3675630" cy="2231189"/>
          </a:xfrm>
        </p:grpSpPr>
        <p:sp>
          <p:nvSpPr>
            <p:cNvPr id="38930" name="Text Box 24"/>
            <p:cNvSpPr txBox="1">
              <a:spLocks noChangeArrowheads="1"/>
            </p:cNvSpPr>
            <p:nvPr/>
          </p:nvSpPr>
          <p:spPr bwMode="auto">
            <a:xfrm>
              <a:off x="5635778" y="4632940"/>
              <a:ext cx="3185921" cy="53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a:r>
                <a:rPr lang="en-US" altLang="en-US" sz="1200">
                  <a:solidFill>
                    <a:schemeClr val="bg1"/>
                  </a:solidFill>
                </a:rPr>
                <a:t>LIGO Livingston</a:t>
              </a:r>
            </a:p>
          </p:txBody>
        </p:sp>
        <p:pic>
          <p:nvPicPr>
            <p:cNvPr id="38931" name="Picture 22" descr="llo_aer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6069" y="4502068"/>
              <a:ext cx="3646402" cy="223118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38924" name="Picture 23" descr="lho_aerial_m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25" y="1216025"/>
            <a:ext cx="2703513" cy="15573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8925" name="Object 1"/>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38935" name="Photo Editor Photo" r:id="rId7" imgW="4409524" imgH="3219899" progId="">
                  <p:embed/>
                </p:oleObj>
              </mc:Choice>
              <mc:Fallback>
                <p:oleObj name="Photo Editor Photo" r:id="rId7" imgW="4409524" imgH="3219899" progId="">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rgbClr val="D49FFF"/>
                            </a:solidFill>
                          </a14:hiddenFill>
                        </a:ext>
                        <a:ext uri="{91240B29-F687-4F45-9708-019B960494DF}">
                          <a14:hiddenLine xmlns:a14="http://schemas.microsoft.com/office/drawing/2010/main" w="12700">
                            <a:solidFill>
                              <a:srgbClr val="114FFB"/>
                            </a:solidFill>
                            <a:miter lim="800000"/>
                            <a:headEnd type="none" w="sm" len="sm"/>
                            <a:tailEnd type="none" w="sm" len="sm"/>
                          </a14:hiddenLine>
                        </a:ext>
                        <a:ext uri="{AF507438-7753-43E0-B8FC-AC1667EBCBE1}">
                          <a14:hiddenEffects xmlns:a14="http://schemas.microsoft.com/office/drawing/2010/main">
                            <a:effectLst>
                              <a:outerShdw dist="38099" dir="2700000" algn="ctr" rotWithShape="0">
                                <a:srgbClr val="CECECE">
                                  <a:alpha val="74997"/>
                                </a:srgbClr>
                              </a:outerShdw>
                            </a:effectLst>
                          </a14:hiddenEffects>
                        </a:ext>
                      </a:extLst>
                    </p:spPr>
                  </p:pic>
                </p:oleObj>
              </mc:Fallback>
            </mc:AlternateContent>
          </a:graphicData>
        </a:graphic>
      </p:graphicFrame>
      <p:sp>
        <p:nvSpPr>
          <p:cNvPr id="18" name="TextBox 8"/>
          <p:cNvSpPr txBox="1">
            <a:spLocks noChangeArrowheads="1"/>
          </p:cNvSpPr>
          <p:nvPr/>
        </p:nvSpPr>
        <p:spPr bwMode="auto">
          <a:xfrm>
            <a:off x="7091363" y="2922588"/>
            <a:ext cx="1790700" cy="1987550"/>
          </a:xfrm>
          <a:prstGeom prst="rect">
            <a:avLst/>
          </a:prstGeom>
          <a:noFill/>
          <a:ln w="9525">
            <a:noFill/>
            <a:miter lim="800000"/>
            <a:headEnd/>
            <a:tailEnd/>
          </a:ln>
        </p:spPr>
        <p:txBody>
          <a:bodyPr>
            <a:spAutoFit/>
          </a:bodyPr>
          <a:lstStyle/>
          <a:p>
            <a:pPr>
              <a:lnSpc>
                <a:spcPct val="114000"/>
              </a:lnSpc>
              <a:defRPr/>
            </a:pPr>
            <a:r>
              <a:rPr lang="en-GB" sz="1800" dirty="0">
                <a:solidFill>
                  <a:schemeClr val="tx1">
                    <a:lumMod val="50000"/>
                  </a:schemeClr>
                </a:solidFill>
                <a:cs typeface="Arial" charset="0"/>
              </a:rPr>
              <a:t>The LIGO Scientific Collaboration: a group of 900+ scientists worldwide</a:t>
            </a:r>
          </a:p>
        </p:txBody>
      </p:sp>
      <p:sp>
        <p:nvSpPr>
          <p:cNvPr id="38927" name="Down Arrow 3"/>
          <p:cNvSpPr>
            <a:spLocks noChangeArrowheads="1"/>
          </p:cNvSpPr>
          <p:nvPr/>
        </p:nvSpPr>
        <p:spPr bwMode="auto">
          <a:xfrm>
            <a:off x="1011238" y="2857500"/>
            <a:ext cx="438150" cy="279400"/>
          </a:xfrm>
          <a:prstGeom prst="downArrow">
            <a:avLst>
              <a:gd name="adj1" fmla="val 50000"/>
              <a:gd name="adj2" fmla="val 50000"/>
            </a:avLst>
          </a:prstGeom>
          <a:solidFill>
            <a:schemeClr val="accent1"/>
          </a:solidFill>
          <a:ln w="12700" algn="ctr">
            <a:solidFill>
              <a:schemeClr val="tx1"/>
            </a:solidFill>
            <a:round/>
            <a:headEnd type="none" w="sm" len="sm"/>
            <a:tailEnd type="none" w="sm" len="sm"/>
          </a:ln>
        </p:spPr>
        <p:txBody>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a:endParaRPr lang="en-US" altLang="en-US" sz="2400" b="0">
              <a:solidFill>
                <a:schemeClr val="tx1"/>
              </a:solidFill>
              <a:latin typeface="Times New Roman" panose="02020603050405020304" pitchFamily="18" charset="0"/>
            </a:endParaRPr>
          </a:p>
        </p:txBody>
      </p:sp>
      <p:sp>
        <p:nvSpPr>
          <p:cNvPr id="38928" name="Left Arrow 4"/>
          <p:cNvSpPr>
            <a:spLocks noChangeArrowheads="1"/>
          </p:cNvSpPr>
          <p:nvPr/>
        </p:nvSpPr>
        <p:spPr bwMode="auto">
          <a:xfrm>
            <a:off x="4273550" y="6061075"/>
            <a:ext cx="1150938" cy="225425"/>
          </a:xfrm>
          <a:prstGeom prst="leftArrow">
            <a:avLst>
              <a:gd name="adj1" fmla="val 50000"/>
              <a:gd name="adj2" fmla="val 50064"/>
            </a:avLst>
          </a:prstGeom>
          <a:solidFill>
            <a:schemeClr val="accent1"/>
          </a:solidFill>
          <a:ln w="12700" algn="ctr">
            <a:solidFill>
              <a:schemeClr val="tx1"/>
            </a:solidFill>
            <a:round/>
            <a:headEnd type="none" w="sm" len="sm"/>
            <a:tailEnd type="none" w="sm" len="sm"/>
          </a:ln>
        </p:spPr>
        <p:txBody>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a:endParaRPr lang="en-US" altLang="en-US" sz="2400" b="0">
              <a:solidFill>
                <a:schemeClr val="tx1"/>
              </a:solidFill>
              <a:latin typeface="Times New Roman" panose="02020603050405020304" pitchFamily="18" charset="0"/>
            </a:endParaRPr>
          </a:p>
        </p:txBody>
      </p:sp>
      <p:sp>
        <p:nvSpPr>
          <p:cNvPr id="21" name="Rectangle 20"/>
          <p:cNvSpPr/>
          <p:nvPr/>
        </p:nvSpPr>
        <p:spPr>
          <a:xfrm>
            <a:off x="7881938" y="6562725"/>
            <a:ext cx="1157287" cy="254000"/>
          </a:xfrm>
          <a:prstGeom prst="rect">
            <a:avLst/>
          </a:prstGeom>
        </p:spPr>
        <p:txBody>
          <a:bodyPr wrap="none">
            <a:spAutoFit/>
          </a:bodyPr>
          <a:lstStyle/>
          <a:p>
            <a:pPr>
              <a:defRPr/>
            </a:pPr>
            <a:r>
              <a:rPr lang="en-GB" sz="1050" dirty="0"/>
              <a:t>LIGO-G1601059</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6"/>
          <p:cNvGrpSpPr>
            <a:grpSpLocks/>
          </p:cNvGrpSpPr>
          <p:nvPr/>
        </p:nvGrpSpPr>
        <p:grpSpPr bwMode="auto">
          <a:xfrm>
            <a:off x="-323850" y="0"/>
            <a:ext cx="9467850" cy="5516563"/>
            <a:chOff x="1193593" y="2829976"/>
            <a:chExt cx="6743529" cy="3454400"/>
          </a:xfrm>
        </p:grpSpPr>
        <p:pic>
          <p:nvPicPr>
            <p:cNvPr id="3994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7722" y="2829976"/>
              <a:ext cx="66294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5"/>
            <p:cNvSpPr txBox="1">
              <a:spLocks noChangeArrowheads="1"/>
            </p:cNvSpPr>
            <p:nvPr/>
          </p:nvSpPr>
          <p:spPr bwMode="auto">
            <a:xfrm>
              <a:off x="1193593" y="6085417"/>
              <a:ext cx="2818875" cy="19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US" altLang="en-US" sz="1200">
                  <a:solidFill>
                    <a:srgbClr val="000000"/>
                  </a:solidFill>
                </a:rPr>
                <a:t>https://www.zeemaps.com/map?group=245330</a:t>
              </a:r>
            </a:p>
          </p:txBody>
        </p:sp>
      </p:grpSp>
      <p:sp>
        <p:nvSpPr>
          <p:cNvPr id="39939" name="TextBox 8"/>
          <p:cNvSpPr txBox="1">
            <a:spLocks noChangeArrowheads="1"/>
          </p:cNvSpPr>
          <p:nvPr/>
        </p:nvSpPr>
        <p:spPr bwMode="auto">
          <a:xfrm>
            <a:off x="196850" y="5661025"/>
            <a:ext cx="85867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just" eaLnBrk="1" hangingPunct="1">
              <a:lnSpc>
                <a:spcPct val="114000"/>
              </a:lnSpc>
            </a:pPr>
            <a:r>
              <a:rPr lang="en-GB" altLang="en-US" sz="1600">
                <a:solidFill>
                  <a:srgbClr val="FFFFFF"/>
                </a:solidFill>
                <a:cs typeface="Arial" panose="020B0604020202020204" pitchFamily="34" charset="0"/>
              </a:rPr>
              <a:t>The LIGO Scientific Collaboration: a group of 900+ scientists worldwide who have joined together in the search for gravitational waves.</a:t>
            </a:r>
          </a:p>
        </p:txBody>
      </p:sp>
      <p:pic>
        <p:nvPicPr>
          <p:cNvPr id="39940" name="Picture 9" descr="logo0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219075"/>
            <a:ext cx="47450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altLang="en-US" smtClean="0">
                <a:solidFill>
                  <a:srgbClr val="FFFF66"/>
                </a:solidFill>
              </a:rPr>
              <a:t>Gravity</a:t>
            </a:r>
            <a:endParaRPr lang="en-US" altLang="en-US" smtClean="0">
              <a:solidFill>
                <a:srgbClr val="FFFF66"/>
              </a:solidFill>
            </a:endParaRPr>
          </a:p>
        </p:txBody>
      </p:sp>
      <p:sp>
        <p:nvSpPr>
          <p:cNvPr id="13315" name="Rectangle 3"/>
          <p:cNvSpPr>
            <a:spLocks noGrp="1" noChangeArrowheads="1"/>
          </p:cNvSpPr>
          <p:nvPr>
            <p:ph type="body" idx="1"/>
          </p:nvPr>
        </p:nvSpPr>
        <p:spPr>
          <a:xfrm>
            <a:off x="323850" y="1125538"/>
            <a:ext cx="7920038" cy="4197350"/>
          </a:xfrm>
        </p:spPr>
        <p:txBody>
          <a:bodyPr/>
          <a:lstStyle/>
          <a:p>
            <a:pPr eaLnBrk="1" hangingPunct="1">
              <a:buFont typeface="Wingdings" panose="05000000000000000000" pitchFamily="2" charset="2"/>
              <a:buNone/>
            </a:pPr>
            <a:r>
              <a:rPr lang="en-GB" altLang="en-US" sz="2400" smtClean="0">
                <a:solidFill>
                  <a:schemeClr val="bg1"/>
                </a:solidFill>
              </a:rPr>
              <a:t>… causes the birth and death of stars</a:t>
            </a:r>
          </a:p>
          <a:p>
            <a:pPr eaLnBrk="1" hangingPunct="1"/>
            <a:endParaRPr lang="en-GB" altLang="en-US" smtClean="0">
              <a:solidFill>
                <a:schemeClr val="bg1"/>
              </a:solidFill>
            </a:endParaRPr>
          </a:p>
          <a:p>
            <a:pPr eaLnBrk="1" hangingPunct="1">
              <a:buFont typeface="Wingdings" panose="05000000000000000000" pitchFamily="2" charset="2"/>
              <a:buNone/>
            </a:pPr>
            <a:r>
              <a:rPr lang="en-GB" altLang="en-US" smtClean="0">
                <a:solidFill>
                  <a:schemeClr val="bg1"/>
                </a:solidFill>
              </a:rPr>
              <a:t>The fact we exist at all..</a:t>
            </a:r>
          </a:p>
          <a:p>
            <a:pPr eaLnBrk="1" hangingPunct="1"/>
            <a:r>
              <a:rPr lang="en-GB" altLang="en-US" smtClean="0">
                <a:solidFill>
                  <a:schemeClr val="bg1"/>
                </a:solidFill>
              </a:rPr>
              <a:t>clouds of dust pulled together to form the galaxies, the stars and hence the planets. </a:t>
            </a:r>
          </a:p>
          <a:p>
            <a:pPr eaLnBrk="1" hangingPunct="1">
              <a:buFont typeface="Wingdings" panose="05000000000000000000" pitchFamily="2" charset="2"/>
              <a:buNone/>
            </a:pPr>
            <a:endParaRPr lang="en-GB" altLang="en-US" sz="2400" smtClean="0">
              <a:solidFill>
                <a:schemeClr val="bg1"/>
              </a:solidFill>
            </a:endParaRPr>
          </a:p>
          <a:p>
            <a:pPr eaLnBrk="1" hangingPunct="1">
              <a:buFont typeface="Wingdings" panose="05000000000000000000" pitchFamily="2" charset="2"/>
              <a:buNone/>
            </a:pPr>
            <a:endParaRPr lang="en-GB" altLang="en-US" sz="2400" smtClean="0">
              <a:solidFill>
                <a:schemeClr val="bg1"/>
              </a:solidFill>
            </a:endParaRPr>
          </a:p>
          <a:p>
            <a:pPr eaLnBrk="1" hangingPunct="1">
              <a:buFont typeface="Wingdings" panose="05000000000000000000" pitchFamily="2" charset="2"/>
              <a:buNone/>
            </a:pPr>
            <a:r>
              <a:rPr lang="en-GB" altLang="en-US" sz="2400" smtClean="0">
                <a:solidFill>
                  <a:schemeClr val="bg1"/>
                </a:solidFill>
              </a:rPr>
              <a:t>Described by Newton in his ‘Law of Gravitation’</a:t>
            </a:r>
            <a:endParaRPr lang="en-GB" altLang="en-US" smtClean="0">
              <a:solidFill>
                <a:schemeClr val="bg1"/>
              </a:solidFill>
            </a:endParaRPr>
          </a:p>
          <a:p>
            <a:pPr eaLnBrk="1" hangingPunct="1">
              <a:buFont typeface="Wingdings" panose="05000000000000000000" pitchFamily="2" charset="2"/>
              <a:buNone/>
            </a:pPr>
            <a:endParaRPr lang="en-US" altLang="en-US" smtClean="0">
              <a:solidFill>
                <a:schemeClr val="bg1"/>
              </a:solidFill>
            </a:endParaRPr>
          </a:p>
        </p:txBody>
      </p:sp>
      <p:pic>
        <p:nvPicPr>
          <p:cNvPr id="13316" name="Picture 4" descr="New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3789363"/>
            <a:ext cx="185737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90600" y="0"/>
            <a:ext cx="7239000" cy="685800"/>
          </a:xfrm>
        </p:spPr>
        <p:txBody>
          <a:bodyPr/>
          <a:lstStyle/>
          <a:p>
            <a:pPr eaLnBrk="1" hangingPunct="1"/>
            <a:r>
              <a:rPr lang="en-GB" altLang="en-US" smtClean="0">
                <a:solidFill>
                  <a:schemeClr val="accent2"/>
                </a:solidFill>
              </a:rPr>
              <a:t>Initial LIGO detectors</a:t>
            </a:r>
          </a:p>
        </p:txBody>
      </p:sp>
      <p:sp>
        <p:nvSpPr>
          <p:cNvPr id="40963" name="Text Box 4"/>
          <p:cNvSpPr>
            <a:spLocks noGrp="1" noChangeArrowheads="1"/>
          </p:cNvSpPr>
          <p:nvPr>
            <p:ph type="body" idx="1"/>
          </p:nvPr>
        </p:nvSpPr>
        <p:spPr>
          <a:xfrm>
            <a:off x="76200" y="1066800"/>
            <a:ext cx="8839200" cy="5257800"/>
          </a:xfrm>
          <a:noFill/>
        </p:spPr>
        <p:txBody>
          <a:bodyPr lIns="92075" tIns="46038" rIns="92075" bIns="46038"/>
          <a:lstStyle/>
          <a:p>
            <a:pPr eaLnBrk="1" hangingPunct="1">
              <a:spcBef>
                <a:spcPct val="0"/>
              </a:spcBef>
              <a:buClrTx/>
              <a:buSzTx/>
              <a:buFontTx/>
              <a:buNone/>
            </a:pPr>
            <a:r>
              <a:rPr lang="en-GB" altLang="en-US" sz="2000" smtClean="0">
                <a:solidFill>
                  <a:schemeClr val="accent2"/>
                </a:solidFill>
              </a:rPr>
              <a:t>LIGO project (USA)</a:t>
            </a:r>
          </a:p>
          <a:p>
            <a:pPr eaLnBrk="1" hangingPunct="1">
              <a:spcBef>
                <a:spcPct val="0"/>
              </a:spcBef>
              <a:buClrTx/>
              <a:buSzTx/>
              <a:buFontTx/>
              <a:buNone/>
            </a:pPr>
            <a:endParaRPr lang="en-GB" altLang="en-US" sz="2000" smtClean="0">
              <a:solidFill>
                <a:schemeClr val="accent2"/>
              </a:solidFill>
            </a:endParaRPr>
          </a:p>
          <a:p>
            <a:pPr lvl="1" eaLnBrk="1" hangingPunct="1">
              <a:spcBef>
                <a:spcPct val="0"/>
              </a:spcBef>
              <a:buClrTx/>
              <a:buSzTx/>
              <a:buFontTx/>
              <a:buChar char="•"/>
            </a:pPr>
            <a:r>
              <a:rPr lang="en-GB" altLang="en-US" sz="1800" smtClean="0">
                <a:solidFill>
                  <a:schemeClr val="accent2"/>
                </a:solidFill>
              </a:rPr>
              <a:t>2 detectors of 4km arm length (+ originally 1 detector of 2km arm length )</a:t>
            </a:r>
          </a:p>
          <a:p>
            <a:pPr lvl="1" eaLnBrk="1" hangingPunct="1">
              <a:spcBef>
                <a:spcPct val="0"/>
              </a:spcBef>
              <a:buClrTx/>
              <a:buSzTx/>
              <a:buFontTx/>
              <a:buChar char="•"/>
            </a:pPr>
            <a:r>
              <a:rPr lang="en-GB" altLang="en-US" sz="1800" smtClean="0">
                <a:solidFill>
                  <a:schemeClr val="accent2"/>
                </a:solidFill>
              </a:rPr>
              <a:t>Washington State and Louisiana</a:t>
            </a:r>
            <a:endParaRPr lang="en-GB" altLang="en-US" smtClean="0">
              <a:solidFill>
                <a:schemeClr val="accent2"/>
              </a:solidFill>
            </a:endParaRPr>
          </a:p>
        </p:txBody>
      </p:sp>
      <p:sp>
        <p:nvSpPr>
          <p:cNvPr id="40964" name="Text Box 6"/>
          <p:cNvSpPr txBox="1">
            <a:spLocks noChangeArrowheads="1"/>
          </p:cNvSpPr>
          <p:nvPr/>
        </p:nvSpPr>
        <p:spPr bwMode="auto">
          <a:xfrm>
            <a:off x="8153400" y="51816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endParaRPr lang="en-US" altLang="en-US" sz="1400" b="0">
              <a:solidFill>
                <a:schemeClr val="tx2"/>
              </a:solidFill>
              <a:latin typeface="Helvetica" panose="020B0604020202020204" pitchFamily="34" charset="0"/>
            </a:endParaRPr>
          </a:p>
        </p:txBody>
      </p:sp>
      <p:pic>
        <p:nvPicPr>
          <p:cNvPr id="11" name="flyover.wm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277938" y="2276475"/>
            <a:ext cx="6875462"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22275" y="115888"/>
            <a:ext cx="8369300" cy="504825"/>
          </a:xfrm>
        </p:spPr>
        <p:txBody>
          <a:bodyPr/>
          <a:lstStyle/>
          <a:p>
            <a:pPr eaLnBrk="1" hangingPunct="1"/>
            <a:r>
              <a:rPr lang="en-GB" altLang="en-US" sz="2400" b="1" smtClean="0">
                <a:solidFill>
                  <a:schemeClr val="accent2"/>
                </a:solidFill>
              </a:rPr>
              <a:t>Additional challenges…</a:t>
            </a:r>
            <a:endParaRPr lang="en-US" altLang="en-US" sz="2400" b="1" smtClean="0">
              <a:solidFill>
                <a:schemeClr val="accent2"/>
              </a:solidFill>
            </a:endParaRPr>
          </a:p>
        </p:txBody>
      </p:sp>
      <p:sp>
        <p:nvSpPr>
          <p:cNvPr id="41987" name="Rectangle 3"/>
          <p:cNvSpPr>
            <a:spLocks noGrp="1" noChangeArrowheads="1"/>
          </p:cNvSpPr>
          <p:nvPr>
            <p:ph type="body" idx="1"/>
          </p:nvPr>
        </p:nvSpPr>
        <p:spPr/>
        <p:txBody>
          <a:bodyPr/>
          <a:lstStyle/>
          <a:p>
            <a:pPr eaLnBrk="1" hangingPunct="1"/>
            <a:endParaRPr lang="en-US" altLang="en-US" smtClean="0"/>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338" y="908050"/>
            <a:ext cx="7127875"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p:cNvSpPr txBox="1">
            <a:spLocks noChangeArrowheads="1"/>
          </p:cNvSpPr>
          <p:nvPr/>
        </p:nvSpPr>
        <p:spPr bwMode="auto">
          <a:xfrm>
            <a:off x="2555875" y="1187450"/>
            <a:ext cx="5494338" cy="519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4294967295"/>
          </p:nvPr>
        </p:nvSpPr>
        <p:spPr bwMode="auto">
          <a:xfrm>
            <a:off x="6858000" y="6400800"/>
            <a:ext cx="2057400" cy="301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2591934E-6DE3-4563-B0FA-C4F7778A7192}" type="slidenum">
              <a:rPr lang="en-US" altLang="en-US">
                <a:solidFill>
                  <a:srgbClr val="000000"/>
                </a:solidFill>
              </a:rPr>
              <a:pPr eaLnBrk="1" hangingPunct="1"/>
              <a:t>32</a:t>
            </a:fld>
            <a:endParaRPr lang="en-US" altLang="en-US">
              <a:solidFill>
                <a:srgbClr val="000000"/>
              </a:solidFill>
            </a:endParaRPr>
          </a:p>
        </p:txBody>
      </p:sp>
      <p:sp>
        <p:nvSpPr>
          <p:cNvPr id="43011" name="Rectangle 2"/>
          <p:cNvSpPr>
            <a:spLocks noGrp="1" noChangeArrowheads="1"/>
          </p:cNvSpPr>
          <p:nvPr>
            <p:ph type="title"/>
          </p:nvPr>
        </p:nvSpPr>
        <p:spPr>
          <a:xfrm>
            <a:off x="539750" y="260350"/>
            <a:ext cx="8369300" cy="685800"/>
          </a:xfrm>
        </p:spPr>
        <p:txBody>
          <a:bodyPr/>
          <a:lstStyle/>
          <a:p>
            <a:r>
              <a:rPr lang="en-US" altLang="en-US" smtClean="0">
                <a:solidFill>
                  <a:schemeClr val="bg1"/>
                </a:solidFill>
                <a:latin typeface="Calibri" panose="020F0502020204030204" pitchFamily="34" charset="0"/>
              </a:rPr>
              <a:t>Advanced GW Detector Network: </a:t>
            </a:r>
            <a:br>
              <a:rPr lang="en-US" altLang="en-US" smtClean="0">
                <a:solidFill>
                  <a:schemeClr val="bg1"/>
                </a:solidFill>
                <a:latin typeface="Calibri" panose="020F0502020204030204" pitchFamily="34" charset="0"/>
              </a:rPr>
            </a:br>
            <a:r>
              <a:rPr lang="en-US" altLang="en-US" smtClean="0">
                <a:solidFill>
                  <a:schemeClr val="bg1"/>
                </a:solidFill>
                <a:latin typeface="Calibri" panose="020F0502020204030204" pitchFamily="34" charset="0"/>
              </a:rPr>
              <a:t>Under Construction </a:t>
            </a:r>
            <a:r>
              <a:rPr lang="en-US" altLang="en-US" smtClean="0">
                <a:solidFill>
                  <a:schemeClr val="bg1"/>
                </a:solidFill>
                <a:latin typeface="Calibri" panose="020F0502020204030204" pitchFamily="34" charset="0"/>
                <a:sym typeface="Wingdings" panose="05000000000000000000" pitchFamily="2" charset="2"/>
              </a:rPr>
              <a:t> Operating</a:t>
            </a:r>
            <a:endParaRPr lang="en-US" altLang="en-US" smtClean="0">
              <a:solidFill>
                <a:schemeClr val="bg1"/>
              </a:solidFill>
              <a:latin typeface="Calibri" panose="020F0502020204030204" pitchFamily="34" charset="0"/>
            </a:endParaRPr>
          </a:p>
        </p:txBody>
      </p:sp>
      <p:sp>
        <p:nvSpPr>
          <p:cNvPr id="43012" name="Rectangle 4"/>
          <p:cNvSpPr>
            <a:spLocks noChangeArrowheads="1"/>
          </p:cNvSpPr>
          <p:nvPr/>
        </p:nvSpPr>
        <p:spPr bwMode="auto">
          <a:xfrm>
            <a:off x="0" y="1117600"/>
            <a:ext cx="9144000" cy="5181600"/>
          </a:xfrm>
          <a:prstGeom prst="rect">
            <a:avLst/>
          </a:prstGeom>
          <a:solidFill>
            <a:srgbClr val="0000CC"/>
          </a:solidFill>
          <a:ln w="9525">
            <a:solidFill>
              <a:schemeClr val="tx1"/>
            </a:solidFill>
            <a:miter lim="800000"/>
            <a:headEnd/>
            <a:tailEnd/>
          </a:ln>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solidFill>
                <a:srgbClr val="000000"/>
              </a:solidFill>
            </a:endParaRPr>
          </a:p>
        </p:txBody>
      </p:sp>
      <p:pic>
        <p:nvPicPr>
          <p:cNvPr id="43013" name="Picture 5" descr="WorldMapX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8313"/>
            <a:ext cx="9144000"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4" name="Group 6"/>
          <p:cNvGrpSpPr>
            <a:grpSpLocks/>
          </p:cNvGrpSpPr>
          <p:nvPr/>
        </p:nvGrpSpPr>
        <p:grpSpPr bwMode="auto">
          <a:xfrm>
            <a:off x="4191000" y="1447800"/>
            <a:ext cx="1371600" cy="965200"/>
            <a:chOff x="4233" y="883"/>
            <a:chExt cx="1201" cy="845"/>
          </a:xfrm>
        </p:grpSpPr>
        <p:pic>
          <p:nvPicPr>
            <p:cNvPr id="4304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3" y="912"/>
              <a:ext cx="1103" cy="816"/>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46" name="Text Box 8"/>
            <p:cNvSpPr txBox="1">
              <a:spLocks noChangeArrowheads="1"/>
            </p:cNvSpPr>
            <p:nvPr/>
          </p:nvSpPr>
          <p:spPr bwMode="auto">
            <a:xfrm>
              <a:off x="4430" y="883"/>
              <a:ext cx="1004"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r>
                <a:rPr lang="en-US" altLang="en-US" sz="1600" i="1">
                  <a:solidFill>
                    <a:srgbClr val="000000"/>
                  </a:solidFill>
                  <a:ea typeface="ＭＳ Ｐゴシック" panose="020B0600070205080204" pitchFamily="34" charset="-128"/>
                  <a:cs typeface="Arial" panose="020B0604020202020204" pitchFamily="34" charset="0"/>
                </a:rPr>
                <a:t>GEO-HF</a:t>
              </a:r>
            </a:p>
          </p:txBody>
        </p:sp>
      </p:grpSp>
      <p:pic>
        <p:nvPicPr>
          <p:cNvPr id="4301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0088" y="4425950"/>
            <a:ext cx="2398712" cy="1517650"/>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6" name="Text Box 10"/>
          <p:cNvSpPr txBox="1">
            <a:spLocks noChangeArrowheads="1"/>
          </p:cNvSpPr>
          <p:nvPr/>
        </p:nvSpPr>
        <p:spPr bwMode="auto">
          <a:xfrm>
            <a:off x="3316288" y="4438650"/>
            <a:ext cx="766762" cy="368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r>
              <a:rPr lang="en-US" altLang="en-US" sz="1800" i="1">
                <a:solidFill>
                  <a:srgbClr val="FFFFFF"/>
                </a:solidFill>
                <a:ea typeface="ＭＳ Ｐゴシック" panose="020B0600070205080204" pitchFamily="34" charset="-128"/>
                <a:cs typeface="Arial" panose="020B0604020202020204" pitchFamily="34" charset="0"/>
              </a:rPr>
              <a:t>Virgo</a:t>
            </a:r>
          </a:p>
        </p:txBody>
      </p:sp>
      <p:sp>
        <p:nvSpPr>
          <p:cNvPr id="43017" name="Line 15"/>
          <p:cNvSpPr>
            <a:spLocks noChangeShapeType="1"/>
          </p:cNvSpPr>
          <p:nvPr/>
        </p:nvSpPr>
        <p:spPr bwMode="auto">
          <a:xfrm>
            <a:off x="4681538" y="2406650"/>
            <a:ext cx="119062" cy="387350"/>
          </a:xfrm>
          <a:prstGeom prst="line">
            <a:avLst/>
          </a:prstGeom>
          <a:noFill/>
          <a:ln w="508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18" name="Line 16"/>
          <p:cNvSpPr>
            <a:spLocks noChangeShapeType="1"/>
          </p:cNvSpPr>
          <p:nvPr/>
        </p:nvSpPr>
        <p:spPr bwMode="auto">
          <a:xfrm flipV="1">
            <a:off x="1143000" y="3251200"/>
            <a:ext cx="1143000" cy="990600"/>
          </a:xfrm>
          <a:prstGeom prst="line">
            <a:avLst/>
          </a:prstGeom>
          <a:noFill/>
          <a:ln w="508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19" name="Line 17"/>
          <p:cNvSpPr>
            <a:spLocks noChangeShapeType="1"/>
          </p:cNvSpPr>
          <p:nvPr/>
        </p:nvSpPr>
        <p:spPr bwMode="auto">
          <a:xfrm>
            <a:off x="1387475" y="2473325"/>
            <a:ext cx="196850" cy="381000"/>
          </a:xfrm>
          <a:prstGeom prst="line">
            <a:avLst/>
          </a:prstGeom>
          <a:noFill/>
          <a:ln w="508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302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4194175"/>
            <a:ext cx="1885950" cy="1571625"/>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1" name="Rectangle 19"/>
          <p:cNvSpPr>
            <a:spLocks noChangeArrowheads="1"/>
          </p:cNvSpPr>
          <p:nvPr/>
        </p:nvSpPr>
        <p:spPr bwMode="auto">
          <a:xfrm>
            <a:off x="319088" y="4241800"/>
            <a:ext cx="20097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r>
              <a:rPr lang="en-US" altLang="en-US" sz="1800" i="1">
                <a:solidFill>
                  <a:srgbClr val="FFFFFF"/>
                </a:solidFill>
                <a:ea typeface="ＭＳ Ｐゴシック" panose="020B0600070205080204" pitchFamily="34" charset="-128"/>
                <a:cs typeface="Arial" panose="020B0604020202020204" pitchFamily="34" charset="0"/>
              </a:rPr>
              <a:t>LIGO Livingston</a:t>
            </a:r>
          </a:p>
        </p:txBody>
      </p:sp>
      <p:pic>
        <p:nvPicPr>
          <p:cNvPr id="43022"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1027113"/>
            <a:ext cx="2105025" cy="1431925"/>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3" name="Rectangle 21"/>
          <p:cNvSpPr>
            <a:spLocks noChangeArrowheads="1"/>
          </p:cNvSpPr>
          <p:nvPr/>
        </p:nvSpPr>
        <p:spPr bwMode="auto">
          <a:xfrm>
            <a:off x="352425" y="2119313"/>
            <a:ext cx="204946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r>
              <a:rPr lang="en-US" altLang="en-US" sz="1800" i="1">
                <a:solidFill>
                  <a:srgbClr val="FFFFFF"/>
                </a:solidFill>
                <a:ea typeface="ＭＳ Ｐゴシック" panose="020B0600070205080204" pitchFamily="34" charset="-128"/>
                <a:cs typeface="Arial" panose="020B0604020202020204" pitchFamily="34" charset="0"/>
              </a:rPr>
              <a:t>LIGO Hanford</a:t>
            </a:r>
          </a:p>
        </p:txBody>
      </p:sp>
      <p:sp>
        <p:nvSpPr>
          <p:cNvPr id="43024" name="Text Box 25"/>
          <p:cNvSpPr txBox="1">
            <a:spLocks noChangeArrowheads="1"/>
          </p:cNvSpPr>
          <p:nvPr/>
        </p:nvSpPr>
        <p:spPr bwMode="auto">
          <a:xfrm>
            <a:off x="795338" y="2667000"/>
            <a:ext cx="65246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1600">
                <a:solidFill>
                  <a:srgbClr val="FFFFFF"/>
                </a:solidFill>
              </a:rPr>
              <a:t>4 km</a:t>
            </a:r>
          </a:p>
        </p:txBody>
      </p:sp>
      <p:sp>
        <p:nvSpPr>
          <p:cNvPr id="43025" name="Text Box 26"/>
          <p:cNvSpPr txBox="1">
            <a:spLocks noChangeArrowheads="1"/>
          </p:cNvSpPr>
          <p:nvPr/>
        </p:nvSpPr>
        <p:spPr bwMode="auto">
          <a:xfrm>
            <a:off x="2247900" y="3175000"/>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1600">
                <a:solidFill>
                  <a:srgbClr val="FFFFFF"/>
                </a:solidFill>
              </a:rPr>
              <a:t>4 km</a:t>
            </a:r>
          </a:p>
        </p:txBody>
      </p:sp>
      <p:sp>
        <p:nvSpPr>
          <p:cNvPr id="43026" name="Text Box 27"/>
          <p:cNvSpPr txBox="1">
            <a:spLocks noChangeArrowheads="1"/>
          </p:cNvSpPr>
          <p:nvPr/>
        </p:nvSpPr>
        <p:spPr bwMode="auto">
          <a:xfrm>
            <a:off x="4802188" y="2413000"/>
            <a:ext cx="7604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1600">
                <a:solidFill>
                  <a:srgbClr val="FFFFFF"/>
                </a:solidFill>
              </a:rPr>
              <a:t>600 m</a:t>
            </a:r>
          </a:p>
        </p:txBody>
      </p:sp>
      <p:sp>
        <p:nvSpPr>
          <p:cNvPr id="43027" name="Text Box 28"/>
          <p:cNvSpPr txBox="1">
            <a:spLocks noChangeArrowheads="1"/>
          </p:cNvSpPr>
          <p:nvPr/>
        </p:nvSpPr>
        <p:spPr bwMode="auto">
          <a:xfrm>
            <a:off x="4191000" y="2870200"/>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1600">
                <a:solidFill>
                  <a:srgbClr val="FFFFFF"/>
                </a:solidFill>
              </a:rPr>
              <a:t>3 km</a:t>
            </a:r>
          </a:p>
        </p:txBody>
      </p:sp>
      <p:sp>
        <p:nvSpPr>
          <p:cNvPr id="43028" name="Line 13"/>
          <p:cNvSpPr>
            <a:spLocks noChangeShapeType="1"/>
          </p:cNvSpPr>
          <p:nvPr/>
        </p:nvSpPr>
        <p:spPr bwMode="auto">
          <a:xfrm flipV="1">
            <a:off x="4384675" y="2946400"/>
            <a:ext cx="492125" cy="1444625"/>
          </a:xfrm>
          <a:prstGeom prst="line">
            <a:avLst/>
          </a:prstGeom>
          <a:noFill/>
          <a:ln w="508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3029" name="Picture 1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59663" y="1041400"/>
            <a:ext cx="1593850" cy="15398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30" name="Line 15"/>
          <p:cNvSpPr>
            <a:spLocks noChangeShapeType="1"/>
          </p:cNvSpPr>
          <p:nvPr/>
        </p:nvSpPr>
        <p:spPr bwMode="auto">
          <a:xfrm flipH="1">
            <a:off x="8077200" y="2600325"/>
            <a:ext cx="82550" cy="498475"/>
          </a:xfrm>
          <a:prstGeom prst="line">
            <a:avLst/>
          </a:prstGeom>
          <a:noFill/>
          <a:ln w="508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031" name="Text Box 28"/>
          <p:cNvSpPr txBox="1">
            <a:spLocks noChangeArrowheads="1"/>
          </p:cNvSpPr>
          <p:nvPr/>
        </p:nvSpPr>
        <p:spPr bwMode="auto">
          <a:xfrm>
            <a:off x="8153400" y="2914650"/>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1600">
                <a:solidFill>
                  <a:srgbClr val="FFFFFF"/>
                </a:solidFill>
              </a:rPr>
              <a:t>3 km</a:t>
            </a:r>
          </a:p>
        </p:txBody>
      </p:sp>
      <p:pic>
        <p:nvPicPr>
          <p:cNvPr id="4303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3486150"/>
            <a:ext cx="1435100" cy="1009650"/>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43033" name="Text Box 26"/>
          <p:cNvSpPr txBox="1">
            <a:spLocks noChangeArrowheads="1"/>
          </p:cNvSpPr>
          <p:nvPr/>
        </p:nvSpPr>
        <p:spPr bwMode="auto">
          <a:xfrm>
            <a:off x="6057900" y="3578225"/>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1600">
                <a:solidFill>
                  <a:srgbClr val="FFFFFF"/>
                </a:solidFill>
              </a:rPr>
              <a:t>4 km</a:t>
            </a:r>
          </a:p>
        </p:txBody>
      </p:sp>
      <p:sp>
        <p:nvSpPr>
          <p:cNvPr id="4" name="Rectangle 3"/>
          <p:cNvSpPr/>
          <p:nvPr/>
        </p:nvSpPr>
        <p:spPr>
          <a:xfrm>
            <a:off x="7696200" y="1027113"/>
            <a:ext cx="1219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43035" name="Picture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96200" y="1003300"/>
            <a:ext cx="1143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6" name="TextBox 2"/>
          <p:cNvSpPr txBox="1">
            <a:spLocks noChangeArrowheads="1"/>
          </p:cNvSpPr>
          <p:nvPr/>
        </p:nvSpPr>
        <p:spPr bwMode="auto">
          <a:xfrm>
            <a:off x="5903913" y="4927600"/>
            <a:ext cx="310991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US" altLang="en-US" sz="1900" i="1">
                <a:solidFill>
                  <a:schemeClr val="bg1"/>
                </a:solidFill>
              </a:rPr>
              <a:t>3 separate collaborations working together</a:t>
            </a:r>
          </a:p>
        </p:txBody>
      </p:sp>
      <p:grpSp>
        <p:nvGrpSpPr>
          <p:cNvPr id="6" name="Group 5"/>
          <p:cNvGrpSpPr>
            <a:grpSpLocks/>
          </p:cNvGrpSpPr>
          <p:nvPr/>
        </p:nvGrpSpPr>
        <p:grpSpPr bwMode="auto">
          <a:xfrm>
            <a:off x="1317625" y="1282700"/>
            <a:ext cx="8229600" cy="3902075"/>
            <a:chOff x="1317057" y="1282909"/>
            <a:chExt cx="8230202" cy="3901537"/>
          </a:xfrm>
        </p:grpSpPr>
        <p:sp>
          <p:nvSpPr>
            <p:cNvPr id="43039" name="TextBox 4"/>
            <p:cNvSpPr txBox="1">
              <a:spLocks noChangeArrowheads="1"/>
            </p:cNvSpPr>
            <p:nvPr/>
          </p:nvSpPr>
          <p:spPr bwMode="auto">
            <a:xfrm>
              <a:off x="1365407" y="1282909"/>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a:solidFill>
                    <a:srgbClr val="FFC000"/>
                  </a:solidFill>
                </a:rPr>
                <a:t>2015</a:t>
              </a:r>
            </a:p>
          </p:txBody>
        </p:sp>
        <p:sp>
          <p:nvSpPr>
            <p:cNvPr id="43040" name="TextBox 37"/>
            <p:cNvSpPr txBox="1">
              <a:spLocks noChangeArrowheads="1"/>
            </p:cNvSpPr>
            <p:nvPr/>
          </p:nvSpPr>
          <p:spPr bwMode="auto">
            <a:xfrm>
              <a:off x="1317057" y="4495800"/>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a:solidFill>
                    <a:srgbClr val="FFC000"/>
                  </a:solidFill>
                </a:rPr>
                <a:t>2015</a:t>
              </a:r>
            </a:p>
          </p:txBody>
        </p:sp>
        <p:sp>
          <p:nvSpPr>
            <p:cNvPr id="43041" name="TextBox 38"/>
            <p:cNvSpPr txBox="1">
              <a:spLocks noChangeArrowheads="1"/>
            </p:cNvSpPr>
            <p:nvPr/>
          </p:nvSpPr>
          <p:spPr bwMode="auto">
            <a:xfrm>
              <a:off x="5594162" y="4784391"/>
              <a:ext cx="1574781" cy="4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2000">
                  <a:solidFill>
                    <a:srgbClr val="FFC000"/>
                  </a:solidFill>
                </a:rPr>
                <a:t>2016-17</a:t>
              </a:r>
            </a:p>
          </p:txBody>
        </p:sp>
        <p:sp>
          <p:nvSpPr>
            <p:cNvPr id="43042" name="TextBox 40"/>
            <p:cNvSpPr txBox="1">
              <a:spLocks noChangeArrowheads="1"/>
            </p:cNvSpPr>
            <p:nvPr/>
          </p:nvSpPr>
          <p:spPr bwMode="auto">
            <a:xfrm>
              <a:off x="5450414" y="1481107"/>
              <a:ext cx="106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2000">
                  <a:solidFill>
                    <a:srgbClr val="FFC000"/>
                  </a:solidFill>
                </a:rPr>
                <a:t>2011</a:t>
              </a:r>
            </a:p>
          </p:txBody>
        </p:sp>
        <p:sp>
          <p:nvSpPr>
            <p:cNvPr id="43043" name="TextBox 41"/>
            <p:cNvSpPr txBox="1">
              <a:spLocks noChangeArrowheads="1"/>
            </p:cNvSpPr>
            <p:nvPr/>
          </p:nvSpPr>
          <p:spPr bwMode="auto">
            <a:xfrm>
              <a:off x="8051945" y="3457007"/>
              <a:ext cx="1495314" cy="52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a:solidFill>
                    <a:srgbClr val="FFC000"/>
                  </a:solidFill>
                </a:rPr>
                <a:t>~2022</a:t>
              </a:r>
            </a:p>
          </p:txBody>
        </p:sp>
        <p:sp>
          <p:nvSpPr>
            <p:cNvPr id="43044" name="TextBox 42"/>
            <p:cNvSpPr txBox="1">
              <a:spLocks noChangeArrowheads="1"/>
            </p:cNvSpPr>
            <p:nvPr/>
          </p:nvSpPr>
          <p:spPr bwMode="auto">
            <a:xfrm>
              <a:off x="7803355" y="1381780"/>
              <a:ext cx="12644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a:solidFill>
                    <a:srgbClr val="FFC000"/>
                  </a:solidFill>
                </a:rPr>
                <a:t>2018</a:t>
              </a:r>
              <a:r>
                <a:rPr lang="en-US" altLang="en-US" sz="2000">
                  <a:solidFill>
                    <a:srgbClr val="FFC000"/>
                  </a:solidFill>
                </a:rPr>
                <a:t>?</a:t>
              </a:r>
              <a:endParaRPr lang="en-US" altLang="en-US">
                <a:solidFill>
                  <a:srgbClr val="FFC000"/>
                </a:solidFill>
              </a:endParaRPr>
            </a:p>
          </p:txBody>
        </p:sp>
      </p:grpSp>
      <p:sp>
        <p:nvSpPr>
          <p:cNvPr id="8" name="Rectangle 7"/>
          <p:cNvSpPr/>
          <p:nvPr/>
        </p:nvSpPr>
        <p:spPr>
          <a:xfrm>
            <a:off x="5148263" y="457200"/>
            <a:ext cx="2160587" cy="523875"/>
          </a:xfrm>
          <a:prstGeom prst="rect">
            <a:avLst/>
          </a:prstGeom>
        </p:spPr>
        <p:txBody>
          <a:bodyPr>
            <a:spAutoFit/>
          </a:bodyPr>
          <a:lstStyle/>
          <a:p>
            <a:pPr>
              <a:defRPr/>
            </a:pPr>
            <a:r>
              <a:rPr lang="en-US" kern="0" dirty="0">
                <a:solidFill>
                  <a:srgbClr val="FFC000"/>
                </a:solidFill>
                <a:latin typeface="Calibri" panose="020F0502020204030204" pitchFamily="34" charset="0"/>
                <a:ea typeface="+mj-ea"/>
                <a:cs typeface="+mj-cs"/>
                <a:sym typeface="Wingdings" panose="05000000000000000000" pitchFamily="2" charset="2"/>
              </a:rPr>
              <a:t> Operating</a:t>
            </a:r>
            <a:endParaRPr lang="en-US" dirty="0">
              <a:solidFill>
                <a:srgbClr val="FFC000"/>
              </a:solidFill>
              <a:latin typeface="Calibri" panose="020F0502020204030204" pitchFamily="34"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GB" altLang="en-US" smtClean="0">
                <a:solidFill>
                  <a:schemeClr val="bg1"/>
                </a:solidFill>
              </a:rPr>
              <a:t>Rapid Source sky-localisation</a:t>
            </a:r>
          </a:p>
        </p:txBody>
      </p:sp>
      <p:sp>
        <p:nvSpPr>
          <p:cNvPr id="44035" name="Content Placeholder 2"/>
          <p:cNvSpPr>
            <a:spLocks noGrp="1"/>
          </p:cNvSpPr>
          <p:nvPr>
            <p:ph idx="1"/>
          </p:nvPr>
        </p:nvSpPr>
        <p:spPr/>
        <p:txBody>
          <a:bodyPr/>
          <a:lstStyle/>
          <a:p>
            <a:endParaRPr lang="en-US" altLang="en-US" smtClean="0"/>
          </a:p>
        </p:txBody>
      </p:sp>
      <p:sp>
        <p:nvSpPr>
          <p:cNvPr id="44036" name="Slide Number Placeholder 3"/>
          <p:cNvSpPr>
            <a:spLocks noGrp="1"/>
          </p:cNvSpPr>
          <p:nvPr>
            <p:ph type="sldNum" sz="quarter" idx="4294967295"/>
          </p:nvPr>
        </p:nvSpPr>
        <p:spPr bwMode="auto">
          <a:xfrm>
            <a:off x="984250" y="6324600"/>
            <a:ext cx="191135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500D46A8-C438-4DCE-A803-C36C731DBC09}" type="slidenum">
              <a:rPr lang="en-US" altLang="en-US" sz="1400" b="0">
                <a:solidFill>
                  <a:schemeClr val="tx1"/>
                </a:solidFill>
              </a:rPr>
              <a:pPr eaLnBrk="1" hangingPunct="1"/>
              <a:t>33</a:t>
            </a:fld>
            <a:endParaRPr lang="en-US" altLang="en-US" sz="1400" b="0">
              <a:solidFill>
                <a:schemeClr val="tx1"/>
              </a:solidFill>
            </a:endParaRPr>
          </a:p>
        </p:txBody>
      </p:sp>
      <p:pic>
        <p:nvPicPr>
          <p:cNvPr id="4403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38" y="1147763"/>
            <a:ext cx="7783512" cy="53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830388" y="227013"/>
            <a:ext cx="5570537" cy="700087"/>
          </a:xfrm>
        </p:spPr>
        <p:txBody>
          <a:bodyPr/>
          <a:lstStyle/>
          <a:p>
            <a:r>
              <a:rPr lang="en-US" altLang="en-US" smtClean="0">
                <a:solidFill>
                  <a:schemeClr val="bg1"/>
                </a:solidFill>
                <a:latin typeface="Calibri" panose="020F0502020204030204" pitchFamily="34" charset="0"/>
              </a:rPr>
              <a:t>Generating and Distributing Prompt Alerts</a:t>
            </a:r>
          </a:p>
        </p:txBody>
      </p:sp>
      <p:grpSp>
        <p:nvGrpSpPr>
          <p:cNvPr id="45059" name="Group 5"/>
          <p:cNvGrpSpPr>
            <a:grpSpLocks/>
          </p:cNvGrpSpPr>
          <p:nvPr/>
        </p:nvGrpSpPr>
        <p:grpSpPr bwMode="auto">
          <a:xfrm>
            <a:off x="685800" y="1346200"/>
            <a:ext cx="3797300" cy="1835150"/>
            <a:chOff x="495300" y="1423737"/>
            <a:chExt cx="8089900" cy="3910263"/>
          </a:xfrm>
        </p:grpSpPr>
        <p:pic>
          <p:nvPicPr>
            <p:cNvPr id="45122" name="Picture 84"/>
            <p:cNvPicPr>
              <a:picLocks noChangeAspect="1"/>
            </p:cNvPicPr>
            <p:nvPr/>
          </p:nvPicPr>
          <p:blipFill>
            <a:blip r:embed="rId3" cstate="print">
              <a:extLst>
                <a:ext uri="{28A0092B-C50C-407E-A947-70E740481C1C}">
                  <a14:useLocalDpi xmlns:a14="http://schemas.microsoft.com/office/drawing/2010/main" val="0"/>
                </a:ext>
              </a:extLst>
            </a:blip>
            <a:srcRect l="5417" r="6111" b="2499"/>
            <a:stretch>
              <a:fillRect/>
            </a:stretch>
          </p:blipFill>
          <p:spPr bwMode="auto">
            <a:xfrm>
              <a:off x="495300" y="1423737"/>
              <a:ext cx="8089900" cy="3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Oval 85"/>
            <p:cNvSpPr/>
            <p:nvPr/>
          </p:nvSpPr>
          <p:spPr>
            <a:xfrm>
              <a:off x="4344090" y="2438511"/>
              <a:ext cx="98081" cy="10147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7" name="Oval 86"/>
            <p:cNvSpPr/>
            <p:nvPr/>
          </p:nvSpPr>
          <p:spPr>
            <a:xfrm>
              <a:off x="4320417" y="2184819"/>
              <a:ext cx="101462" cy="10147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Oval 87"/>
            <p:cNvSpPr/>
            <p:nvPr/>
          </p:nvSpPr>
          <p:spPr>
            <a:xfrm>
              <a:off x="6096000" y="3047376"/>
              <a:ext cx="101462" cy="10147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9" name="Oval 88"/>
            <p:cNvSpPr/>
            <p:nvPr/>
          </p:nvSpPr>
          <p:spPr>
            <a:xfrm>
              <a:off x="7513086" y="2624554"/>
              <a:ext cx="101462" cy="10147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90" name="Oval 89"/>
            <p:cNvSpPr/>
            <p:nvPr/>
          </p:nvSpPr>
          <p:spPr>
            <a:xfrm>
              <a:off x="1729755" y="2813979"/>
              <a:ext cx="101462" cy="10147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91" name="Oval 90"/>
            <p:cNvSpPr/>
            <p:nvPr/>
          </p:nvSpPr>
          <p:spPr>
            <a:xfrm>
              <a:off x="1252883" y="2337034"/>
              <a:ext cx="101462" cy="10147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92" name="TextBox 91"/>
            <p:cNvSpPr txBox="1"/>
            <p:nvPr/>
          </p:nvSpPr>
          <p:spPr>
            <a:xfrm>
              <a:off x="610290" y="1812735"/>
              <a:ext cx="2337008" cy="615630"/>
            </a:xfrm>
            <a:prstGeom prst="rect">
              <a:avLst/>
            </a:prstGeom>
            <a:noFill/>
          </p:spPr>
          <p:txBody>
            <a:bodyPr wrap="none">
              <a:spAutoFit/>
            </a:bodyPr>
            <a:lstStyle/>
            <a:p>
              <a:pPr>
                <a:defRPr/>
              </a:pPr>
              <a:r>
                <a:rPr lang="en-US" sz="1400" dirty="0">
                  <a:effectLst>
                    <a:outerShdw blurRad="38100" dist="38100" dir="2700000" algn="tl">
                      <a:srgbClr val="000000">
                        <a:alpha val="43137"/>
                      </a:srgbClr>
                    </a:outerShdw>
                  </a:effectLst>
                </a:rPr>
                <a:t>LIGO Hanford</a:t>
              </a:r>
            </a:p>
          </p:txBody>
        </p:sp>
        <p:sp>
          <p:nvSpPr>
            <p:cNvPr id="93" name="TextBox 92"/>
            <p:cNvSpPr txBox="1"/>
            <p:nvPr/>
          </p:nvSpPr>
          <p:spPr>
            <a:xfrm>
              <a:off x="1509920" y="2857951"/>
              <a:ext cx="2631247" cy="615630"/>
            </a:xfrm>
            <a:prstGeom prst="rect">
              <a:avLst/>
            </a:prstGeom>
            <a:noFill/>
          </p:spPr>
          <p:txBody>
            <a:bodyPr wrap="none">
              <a:spAutoFit/>
            </a:bodyPr>
            <a:lstStyle/>
            <a:p>
              <a:pPr>
                <a:defRPr/>
              </a:pPr>
              <a:r>
                <a:rPr lang="en-US" sz="1400" dirty="0">
                  <a:effectLst>
                    <a:outerShdw blurRad="38100" dist="38100" dir="2700000" algn="tl">
                      <a:srgbClr val="000000">
                        <a:alpha val="43137"/>
                      </a:srgbClr>
                    </a:outerShdw>
                  </a:effectLst>
                </a:rPr>
                <a:t>LIGO Livingston</a:t>
              </a:r>
            </a:p>
          </p:txBody>
        </p:sp>
        <p:sp>
          <p:nvSpPr>
            <p:cNvPr id="94" name="TextBox 93"/>
            <p:cNvSpPr txBox="1"/>
            <p:nvPr/>
          </p:nvSpPr>
          <p:spPr>
            <a:xfrm>
              <a:off x="4029559" y="1714639"/>
              <a:ext cx="1633536" cy="612248"/>
            </a:xfrm>
            <a:prstGeom prst="rect">
              <a:avLst/>
            </a:prstGeom>
            <a:noFill/>
          </p:spPr>
          <p:txBody>
            <a:bodyPr wrap="none">
              <a:spAutoFit/>
            </a:bodyPr>
            <a:lstStyle/>
            <a:p>
              <a:pPr>
                <a:defRPr/>
              </a:pPr>
              <a:r>
                <a:rPr lang="en-US" sz="1400" dirty="0">
                  <a:effectLst>
                    <a:outerShdw blurRad="38100" dist="38100" dir="2700000" algn="tl">
                      <a:srgbClr val="000000">
                        <a:alpha val="43137"/>
                      </a:srgbClr>
                    </a:outerShdw>
                  </a:effectLst>
                </a:rPr>
                <a:t>GEO 600</a:t>
              </a:r>
            </a:p>
          </p:txBody>
        </p:sp>
        <p:sp>
          <p:nvSpPr>
            <p:cNvPr id="95" name="TextBox 94"/>
            <p:cNvSpPr txBox="1"/>
            <p:nvPr/>
          </p:nvSpPr>
          <p:spPr>
            <a:xfrm>
              <a:off x="4039704" y="2438511"/>
              <a:ext cx="1241219" cy="676516"/>
            </a:xfrm>
            <a:prstGeom prst="rect">
              <a:avLst/>
            </a:prstGeom>
            <a:noFill/>
          </p:spPr>
          <p:txBody>
            <a:bodyPr wrap="none">
              <a:spAutoFit/>
            </a:bodyPr>
            <a:lstStyle/>
            <a:p>
              <a:pPr>
                <a:defRPr/>
              </a:pPr>
              <a:r>
                <a:rPr lang="en-US" sz="1600" dirty="0">
                  <a:effectLst>
                    <a:outerShdw blurRad="38100" dist="38100" dir="2700000" algn="tl">
                      <a:srgbClr val="000000">
                        <a:alpha val="43137"/>
                      </a:srgbClr>
                    </a:outerShdw>
                  </a:effectLst>
                </a:rPr>
                <a:t>Virgo</a:t>
              </a:r>
            </a:p>
          </p:txBody>
        </p:sp>
        <p:sp>
          <p:nvSpPr>
            <p:cNvPr id="96" name="TextBox 95"/>
            <p:cNvSpPr txBox="1"/>
            <p:nvPr/>
          </p:nvSpPr>
          <p:spPr>
            <a:xfrm>
              <a:off x="5568398" y="3104881"/>
              <a:ext cx="1907485" cy="615630"/>
            </a:xfrm>
            <a:prstGeom prst="rect">
              <a:avLst/>
            </a:prstGeom>
            <a:noFill/>
          </p:spPr>
          <p:txBody>
            <a:bodyPr wrap="none">
              <a:spAutoFit/>
            </a:bodyPr>
            <a:lstStyle/>
            <a:p>
              <a:pPr>
                <a:defRPr/>
              </a:pPr>
              <a:r>
                <a:rPr lang="en-US" sz="1400" dirty="0">
                  <a:effectLst>
                    <a:outerShdw blurRad="38100" dist="38100" dir="2700000" algn="tl">
                      <a:srgbClr val="000000">
                        <a:alpha val="43137"/>
                      </a:srgbClr>
                    </a:outerShdw>
                  </a:effectLst>
                </a:rPr>
                <a:t>LIGO-India</a:t>
              </a:r>
            </a:p>
          </p:txBody>
        </p:sp>
        <p:sp>
          <p:nvSpPr>
            <p:cNvPr id="97" name="TextBox 96"/>
            <p:cNvSpPr txBox="1"/>
            <p:nvPr/>
          </p:nvSpPr>
          <p:spPr>
            <a:xfrm>
              <a:off x="7134295" y="2117167"/>
              <a:ext cx="1393411" cy="615630"/>
            </a:xfrm>
            <a:prstGeom prst="rect">
              <a:avLst/>
            </a:prstGeom>
            <a:noFill/>
          </p:spPr>
          <p:txBody>
            <a:bodyPr wrap="none">
              <a:spAutoFit/>
            </a:bodyPr>
            <a:lstStyle/>
            <a:p>
              <a:pPr>
                <a:defRPr/>
              </a:pPr>
              <a:r>
                <a:rPr lang="en-US" sz="1400" dirty="0">
                  <a:effectLst>
                    <a:outerShdw blurRad="38100" dist="38100" dir="2700000" algn="tl">
                      <a:srgbClr val="000000">
                        <a:alpha val="43137"/>
                      </a:srgbClr>
                    </a:outerShdw>
                  </a:effectLst>
                </a:rPr>
                <a:t>KAGRA</a:t>
              </a:r>
            </a:p>
          </p:txBody>
        </p:sp>
      </p:grpSp>
      <p:sp>
        <p:nvSpPr>
          <p:cNvPr id="7" name="Can 6"/>
          <p:cNvSpPr/>
          <p:nvPr/>
        </p:nvSpPr>
        <p:spPr>
          <a:xfrm>
            <a:off x="742950" y="3668713"/>
            <a:ext cx="785813" cy="1133475"/>
          </a:xfrm>
          <a:prstGeom prst="ca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lumMod val="95000"/>
                    <a:lumOff val="5000"/>
                  </a:schemeClr>
                </a:solidFill>
                <a:latin typeface="Arial" pitchFamily="34" charset="0"/>
                <a:cs typeface="Arial" pitchFamily="34" charset="0"/>
              </a:rPr>
              <a:t>GW data</a:t>
            </a:r>
          </a:p>
        </p:txBody>
      </p:sp>
      <p:sp>
        <p:nvSpPr>
          <p:cNvPr id="8" name="Rectangle 7"/>
          <p:cNvSpPr/>
          <p:nvPr/>
        </p:nvSpPr>
        <p:spPr>
          <a:xfrm>
            <a:off x="2273300" y="3516313"/>
            <a:ext cx="1981200" cy="7239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lumMod val="95000"/>
                    <a:lumOff val="5000"/>
                  </a:schemeClr>
                </a:solidFill>
                <a:latin typeface="Arial" pitchFamily="34" charset="0"/>
                <a:cs typeface="Arial" pitchFamily="34" charset="0"/>
              </a:rPr>
              <a:t>Analyze data, identify triggers,</a:t>
            </a:r>
            <a:br>
              <a:rPr lang="en-US" sz="1600" dirty="0">
                <a:solidFill>
                  <a:schemeClr val="tx1">
                    <a:lumMod val="95000"/>
                    <a:lumOff val="5000"/>
                  </a:schemeClr>
                </a:solidFill>
                <a:latin typeface="Arial" pitchFamily="34" charset="0"/>
                <a:cs typeface="Arial" pitchFamily="34" charset="0"/>
              </a:rPr>
            </a:br>
            <a:r>
              <a:rPr lang="en-US" sz="1600" dirty="0">
                <a:solidFill>
                  <a:schemeClr val="tx1">
                    <a:lumMod val="95000"/>
                    <a:lumOff val="5000"/>
                  </a:schemeClr>
                </a:solidFill>
                <a:latin typeface="Arial" pitchFamily="34" charset="0"/>
                <a:cs typeface="Arial" pitchFamily="34" charset="0"/>
              </a:rPr>
              <a:t>infer sky position</a:t>
            </a:r>
          </a:p>
        </p:txBody>
      </p:sp>
      <p:sp>
        <p:nvSpPr>
          <p:cNvPr id="9" name="Rectangle 8"/>
          <p:cNvSpPr/>
          <p:nvPr/>
        </p:nvSpPr>
        <p:spPr>
          <a:xfrm>
            <a:off x="2284413" y="4468813"/>
            <a:ext cx="1970087" cy="3333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lumMod val="95000"/>
                    <a:lumOff val="5000"/>
                  </a:schemeClr>
                </a:solidFill>
                <a:latin typeface="Arial" pitchFamily="34" charset="0"/>
                <a:cs typeface="Arial" pitchFamily="34" charset="0"/>
              </a:rPr>
              <a:t>Estimate background</a:t>
            </a:r>
          </a:p>
        </p:txBody>
      </p:sp>
      <p:sp>
        <p:nvSpPr>
          <p:cNvPr id="10" name="Can 9"/>
          <p:cNvSpPr/>
          <p:nvPr/>
        </p:nvSpPr>
        <p:spPr>
          <a:xfrm>
            <a:off x="4764088" y="3468688"/>
            <a:ext cx="938212" cy="914400"/>
          </a:xfrm>
          <a:prstGeom prst="ca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lumMod val="95000"/>
                    <a:lumOff val="5000"/>
                  </a:schemeClr>
                </a:solidFill>
                <a:latin typeface="Arial" pitchFamily="34" charset="0"/>
                <a:cs typeface="Arial" pitchFamily="34" charset="0"/>
              </a:rPr>
              <a:t>Trigger database</a:t>
            </a:r>
          </a:p>
        </p:txBody>
      </p:sp>
      <p:sp>
        <p:nvSpPr>
          <p:cNvPr id="11" name="Rectangle 10"/>
          <p:cNvSpPr/>
          <p:nvPr/>
        </p:nvSpPr>
        <p:spPr>
          <a:xfrm>
            <a:off x="6311900" y="4156075"/>
            <a:ext cx="2016125" cy="87312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lumMod val="95000"/>
                    <a:lumOff val="5000"/>
                  </a:schemeClr>
                </a:solidFill>
                <a:latin typeface="Arial" pitchFamily="34" charset="0"/>
                <a:cs typeface="Arial" pitchFamily="34" charset="0"/>
              </a:rPr>
              <a:t>Select event candidates</a:t>
            </a:r>
          </a:p>
        </p:txBody>
      </p:sp>
      <p:sp>
        <p:nvSpPr>
          <p:cNvPr id="12" name="Rectangle 11"/>
          <p:cNvSpPr/>
          <p:nvPr/>
        </p:nvSpPr>
        <p:spPr>
          <a:xfrm>
            <a:off x="6315075" y="3138488"/>
            <a:ext cx="2025650" cy="53022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lumMod val="95000"/>
                    <a:lumOff val="5000"/>
                  </a:schemeClr>
                </a:solidFill>
                <a:latin typeface="Arial" pitchFamily="34" charset="0"/>
                <a:cs typeface="Arial" pitchFamily="34" charset="0"/>
              </a:rPr>
              <a:t>Validate</a:t>
            </a:r>
          </a:p>
          <a:p>
            <a:pPr algn="ctr">
              <a:defRPr/>
            </a:pPr>
            <a:r>
              <a:rPr lang="en-US" sz="1600" dirty="0">
                <a:solidFill>
                  <a:schemeClr val="tx1">
                    <a:lumMod val="95000"/>
                    <a:lumOff val="5000"/>
                  </a:schemeClr>
                </a:solidFill>
                <a:latin typeface="Arial" pitchFamily="34" charset="0"/>
                <a:cs typeface="Arial" pitchFamily="34" charset="0"/>
              </a:rPr>
              <a:t>(data quality, etc.)</a:t>
            </a:r>
          </a:p>
        </p:txBody>
      </p:sp>
      <p:sp>
        <p:nvSpPr>
          <p:cNvPr id="45066" name="TextBox 12"/>
          <p:cNvSpPr txBox="1">
            <a:spLocks noChangeArrowheads="1"/>
          </p:cNvSpPr>
          <p:nvPr/>
        </p:nvSpPr>
        <p:spPr bwMode="auto">
          <a:xfrm rot="5400000">
            <a:off x="124619" y="2694781"/>
            <a:ext cx="1460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1600">
                <a:solidFill>
                  <a:srgbClr val="0000CC"/>
                </a:solidFill>
                <a:latin typeface="Arial" panose="020B0604020202020204" pitchFamily="34" charset="0"/>
                <a:cs typeface="Arial" panose="020B0604020202020204" pitchFamily="34" charset="0"/>
              </a:rPr>
              <a:t>Transfer data</a:t>
            </a:r>
          </a:p>
        </p:txBody>
      </p:sp>
      <p:sp>
        <p:nvSpPr>
          <p:cNvPr id="45067" name="TextBox 13"/>
          <p:cNvSpPr txBox="1">
            <a:spLocks noChangeArrowheads="1"/>
          </p:cNvSpPr>
          <p:nvPr/>
        </p:nvSpPr>
        <p:spPr bwMode="auto">
          <a:xfrm>
            <a:off x="5486400" y="2338388"/>
            <a:ext cx="13890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1600">
                <a:solidFill>
                  <a:schemeClr val="bg1"/>
                </a:solidFill>
                <a:latin typeface="Arial" panose="020B0604020202020204" pitchFamily="34" charset="0"/>
                <a:cs typeface="Arial" panose="020B0604020202020204" pitchFamily="34" charset="0"/>
              </a:rPr>
              <a:t>Send info</a:t>
            </a:r>
            <a:br>
              <a:rPr lang="en-US" altLang="en-US" sz="1600">
                <a:solidFill>
                  <a:schemeClr val="bg1"/>
                </a:solidFill>
                <a:latin typeface="Arial" panose="020B0604020202020204" pitchFamily="34" charset="0"/>
                <a:cs typeface="Arial" panose="020B0604020202020204" pitchFamily="34" charset="0"/>
              </a:rPr>
            </a:br>
            <a:r>
              <a:rPr lang="en-US" altLang="en-US" sz="1600">
                <a:solidFill>
                  <a:schemeClr val="bg1"/>
                </a:solidFill>
                <a:latin typeface="Arial" panose="020B0604020202020204" pitchFamily="34" charset="0"/>
                <a:cs typeface="Arial" panose="020B0604020202020204" pitchFamily="34" charset="0"/>
              </a:rPr>
              <a:t>to observers</a:t>
            </a:r>
          </a:p>
        </p:txBody>
      </p:sp>
      <p:cxnSp>
        <p:nvCxnSpPr>
          <p:cNvPr id="15" name="Straight Arrow Connector 14"/>
          <p:cNvCxnSpPr>
            <a:stCxn id="7" idx="4"/>
            <a:endCxn id="8" idx="1"/>
          </p:cNvCxnSpPr>
          <p:nvPr/>
        </p:nvCxnSpPr>
        <p:spPr>
          <a:xfrm flipV="1">
            <a:off x="1528763" y="3878263"/>
            <a:ext cx="744537" cy="3571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4"/>
            <a:endCxn id="9" idx="1"/>
          </p:cNvCxnSpPr>
          <p:nvPr/>
        </p:nvCxnSpPr>
        <p:spPr>
          <a:xfrm>
            <a:off x="1528763" y="4235450"/>
            <a:ext cx="755650" cy="4000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3"/>
            <a:endCxn id="10" idx="2"/>
          </p:cNvCxnSpPr>
          <p:nvPr/>
        </p:nvCxnSpPr>
        <p:spPr>
          <a:xfrm>
            <a:off x="4254500" y="3878263"/>
            <a:ext cx="509588" cy="476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3"/>
          </p:cNvCxnSpPr>
          <p:nvPr/>
        </p:nvCxnSpPr>
        <p:spPr>
          <a:xfrm>
            <a:off x="4254500" y="4635500"/>
            <a:ext cx="20574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702300" y="4076700"/>
            <a:ext cx="612775" cy="2174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0"/>
            <a:endCxn id="12" idx="2"/>
          </p:cNvCxnSpPr>
          <p:nvPr/>
        </p:nvCxnSpPr>
        <p:spPr>
          <a:xfrm flipV="1">
            <a:off x="7319963" y="3668713"/>
            <a:ext cx="7937" cy="48736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016000" y="1884363"/>
            <a:ext cx="52388" cy="1746250"/>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1149350" y="2135188"/>
            <a:ext cx="120650" cy="1495425"/>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1235075" y="1849438"/>
            <a:ext cx="1190625" cy="1781175"/>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330325" y="1963738"/>
            <a:ext cx="1104900" cy="1695450"/>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473200" y="2241550"/>
            <a:ext cx="1743075" cy="1446213"/>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597025" y="2022475"/>
            <a:ext cx="2312988" cy="1722438"/>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6821393" y="1887156"/>
            <a:ext cx="722407" cy="518164"/>
            <a:chOff x="5742480" y="1197747"/>
            <a:chExt cx="1000562" cy="717677"/>
          </a:xfrm>
          <a:solidFill>
            <a:schemeClr val="tx2">
              <a:lumMod val="40000"/>
              <a:lumOff val="60000"/>
            </a:schemeClr>
          </a:solidFill>
        </p:grpSpPr>
        <p:sp>
          <p:nvSpPr>
            <p:cNvPr id="82" name="Can 81"/>
            <p:cNvSpPr/>
            <p:nvPr/>
          </p:nvSpPr>
          <p:spPr>
            <a:xfrm rot="13919855">
              <a:off x="6069884" y="870343"/>
              <a:ext cx="345754" cy="1000562"/>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Isosceles Triangle 82"/>
            <p:cNvSpPr/>
            <p:nvPr/>
          </p:nvSpPr>
          <p:spPr>
            <a:xfrm>
              <a:off x="6019800" y="1280477"/>
              <a:ext cx="304800" cy="634947"/>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Oval 83"/>
            <p:cNvSpPr/>
            <p:nvPr/>
          </p:nvSpPr>
          <p:spPr>
            <a:xfrm>
              <a:off x="6019800" y="1280478"/>
              <a:ext cx="286385" cy="286385"/>
            </a:xfrm>
            <a:prstGeom prst="ellips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28" name="Straight Connector 27"/>
          <p:cNvCxnSpPr/>
          <p:nvPr/>
        </p:nvCxnSpPr>
        <p:spPr>
          <a:xfrm flipV="1">
            <a:off x="7620000" y="2146300"/>
            <a:ext cx="138113"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7758113" y="2146300"/>
            <a:ext cx="96837"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7754938" y="2155825"/>
            <a:ext cx="49212"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720013" y="2147888"/>
            <a:ext cx="34925" cy="1412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918450" y="2224088"/>
            <a:ext cx="138113"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8056563" y="2224088"/>
            <a:ext cx="96837"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8053388" y="2232025"/>
            <a:ext cx="49212" cy="1444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018463" y="2224088"/>
            <a:ext cx="34925"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848600" y="1995488"/>
            <a:ext cx="138113"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7986713" y="1995488"/>
            <a:ext cx="96837"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7983538" y="2003425"/>
            <a:ext cx="49212" cy="1444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948613" y="1995488"/>
            <a:ext cx="34925"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8153400" y="2071688"/>
            <a:ext cx="138113"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8291513" y="2071688"/>
            <a:ext cx="96837"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8288338" y="2079625"/>
            <a:ext cx="49212" cy="1444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253413" y="2071688"/>
            <a:ext cx="34925"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8375650" y="2224088"/>
            <a:ext cx="138113"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8513763" y="2224088"/>
            <a:ext cx="96837"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8510588" y="2232025"/>
            <a:ext cx="49212" cy="1444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8475663" y="2224088"/>
            <a:ext cx="34925"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451850" y="1995488"/>
            <a:ext cx="138113"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8589963" y="1995488"/>
            <a:ext cx="96837"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8586788" y="2003425"/>
            <a:ext cx="49212" cy="1444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551863" y="1995488"/>
            <a:ext cx="34925" cy="142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rot="20930107">
            <a:off x="5716459" y="1189986"/>
            <a:ext cx="831103" cy="997914"/>
            <a:chOff x="6477000" y="1564877"/>
            <a:chExt cx="831103" cy="997914"/>
          </a:xfrm>
          <a:solidFill>
            <a:schemeClr val="tx2">
              <a:lumMod val="40000"/>
              <a:lumOff val="60000"/>
            </a:schemeClr>
          </a:solidFill>
        </p:grpSpPr>
        <p:sp>
          <p:nvSpPr>
            <p:cNvPr id="67" name="Oval 66"/>
            <p:cNvSpPr/>
            <p:nvPr/>
          </p:nvSpPr>
          <p:spPr>
            <a:xfrm>
              <a:off x="6540103" y="1564877"/>
              <a:ext cx="695787" cy="20608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Rectangle 67"/>
            <p:cNvSpPr/>
            <p:nvPr/>
          </p:nvSpPr>
          <p:spPr>
            <a:xfrm>
              <a:off x="6477000" y="2132467"/>
              <a:ext cx="831102" cy="286883"/>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p:cNvSpPr/>
            <p:nvPr/>
          </p:nvSpPr>
          <p:spPr>
            <a:xfrm>
              <a:off x="6610206" y="2419350"/>
              <a:ext cx="553472" cy="143441"/>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0" name="Straight Connector 69"/>
            <p:cNvCxnSpPr>
              <a:endCxn id="67" idx="2"/>
            </p:cNvCxnSpPr>
            <p:nvPr/>
          </p:nvCxnSpPr>
          <p:spPr>
            <a:xfrm flipV="1">
              <a:off x="6477000" y="1667918"/>
              <a:ext cx="63103" cy="46455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6477000" y="1766888"/>
              <a:ext cx="252413" cy="346122"/>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68" idx="0"/>
            </p:cNvCxnSpPr>
            <p:nvPr/>
          </p:nvCxnSpPr>
          <p:spPr>
            <a:xfrm flipH="1" flipV="1">
              <a:off x="6724652" y="1762126"/>
              <a:ext cx="167899" cy="370341"/>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68" idx="0"/>
            </p:cNvCxnSpPr>
            <p:nvPr/>
          </p:nvCxnSpPr>
          <p:spPr>
            <a:xfrm flipV="1">
              <a:off x="6892551" y="1771650"/>
              <a:ext cx="151187" cy="360817"/>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7034213" y="1766888"/>
              <a:ext cx="273890" cy="365582"/>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67" idx="6"/>
            </p:cNvCxnSpPr>
            <p:nvPr/>
          </p:nvCxnSpPr>
          <p:spPr>
            <a:xfrm flipH="1" flipV="1">
              <a:off x="7235890" y="1667918"/>
              <a:ext cx="72212" cy="46455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813335" y="1676117"/>
              <a:ext cx="150215" cy="62348"/>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7" name="Straight Connector 76"/>
            <p:cNvCxnSpPr>
              <a:stCxn id="67" idx="1"/>
            </p:cNvCxnSpPr>
            <p:nvPr/>
          </p:nvCxnSpPr>
          <p:spPr>
            <a:xfrm>
              <a:off x="6641999" y="1595057"/>
              <a:ext cx="175180" cy="81343"/>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67" idx="3"/>
            </p:cNvCxnSpPr>
            <p:nvPr/>
          </p:nvCxnSpPr>
          <p:spPr>
            <a:xfrm flipV="1">
              <a:off x="6641999" y="1738993"/>
              <a:ext cx="175180" cy="1785"/>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67" idx="5"/>
            </p:cNvCxnSpPr>
            <p:nvPr/>
          </p:nvCxnSpPr>
          <p:spPr>
            <a:xfrm>
              <a:off x="6964136" y="1736271"/>
              <a:ext cx="169858" cy="4507"/>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67" idx="7"/>
            </p:cNvCxnSpPr>
            <p:nvPr/>
          </p:nvCxnSpPr>
          <p:spPr>
            <a:xfrm flipV="1">
              <a:off x="6966857" y="1595057"/>
              <a:ext cx="167137" cy="81343"/>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6796299" y="2224747"/>
              <a:ext cx="181286" cy="181286"/>
            </a:xfrm>
            <a:prstGeom prst="ellips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5106" name="Group 52"/>
          <p:cNvGrpSpPr>
            <a:grpSpLocks/>
          </p:cNvGrpSpPr>
          <p:nvPr/>
        </p:nvGrpSpPr>
        <p:grpSpPr bwMode="auto">
          <a:xfrm>
            <a:off x="7780338" y="1141413"/>
            <a:ext cx="754062" cy="625475"/>
            <a:chOff x="7821574" y="1037019"/>
            <a:chExt cx="754580" cy="625022"/>
          </a:xfrm>
        </p:grpSpPr>
        <p:sp>
          <p:nvSpPr>
            <p:cNvPr id="60" name="Can 59"/>
            <p:cNvSpPr/>
            <p:nvPr/>
          </p:nvSpPr>
          <p:spPr>
            <a:xfrm>
              <a:off x="8058273" y="1371738"/>
              <a:ext cx="169980" cy="290303"/>
            </a:xfrm>
            <a:prstGeom prst="can">
              <a:avLst/>
            </a:prstGeom>
            <a:solidFill>
              <a:schemeClr val="tx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Chord 60"/>
            <p:cNvSpPr/>
            <p:nvPr/>
          </p:nvSpPr>
          <p:spPr>
            <a:xfrm rot="1294178">
              <a:off x="7821574" y="1065573"/>
              <a:ext cx="754580" cy="414037"/>
            </a:xfrm>
            <a:prstGeom prst="chord">
              <a:avLst>
                <a:gd name="adj1" fmla="val 854544"/>
                <a:gd name="adj2" fmla="val 9842649"/>
              </a:avLst>
            </a:prstGeom>
            <a:solidFill>
              <a:schemeClr val="tx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a:xfrm rot="1280826">
              <a:off x="7842225" y="1246417"/>
              <a:ext cx="678329" cy="172912"/>
            </a:xfrm>
            <a:prstGeom prst="ellipse">
              <a:avLst/>
            </a:prstGeom>
            <a:solidFill>
              <a:schemeClr val="tx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3" name="Straight Connector 62"/>
            <p:cNvCxnSpPr/>
            <p:nvPr/>
          </p:nvCxnSpPr>
          <p:spPr>
            <a:xfrm flipV="1">
              <a:off x="7943895" y="1041778"/>
              <a:ext cx="312953" cy="142772"/>
            </a:xfrm>
            <a:prstGeom prst="line">
              <a:avLst/>
            </a:prstGeom>
            <a:solidFill>
              <a:schemeClr val="tx2">
                <a:lumMod val="40000"/>
                <a:lumOff val="60000"/>
              </a:schemeClr>
            </a:solid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4"/>
            </p:cNvCxnSpPr>
            <p:nvPr/>
          </p:nvCxnSpPr>
          <p:spPr>
            <a:xfrm flipV="1">
              <a:off x="8150412" y="1041778"/>
              <a:ext cx="123910" cy="371206"/>
            </a:xfrm>
            <a:prstGeom prst="line">
              <a:avLst/>
            </a:prstGeom>
            <a:solidFill>
              <a:schemeClr val="tx2">
                <a:lumMod val="40000"/>
                <a:lumOff val="60000"/>
              </a:schemeClr>
            </a:solid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7"/>
            </p:cNvCxnSpPr>
            <p:nvPr/>
          </p:nvCxnSpPr>
          <p:spPr>
            <a:xfrm flipH="1" flipV="1">
              <a:off x="8274322" y="1041778"/>
              <a:ext cx="152505" cy="322030"/>
            </a:xfrm>
            <a:prstGeom prst="line">
              <a:avLst/>
            </a:prstGeom>
            <a:solidFill>
              <a:schemeClr val="tx2">
                <a:lumMod val="40000"/>
                <a:lumOff val="60000"/>
              </a:schemeClr>
            </a:solid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rot="1295017">
              <a:off x="8225076" y="1037019"/>
              <a:ext cx="96904" cy="69799"/>
            </a:xfrm>
            <a:prstGeom prst="rect">
              <a:avLst/>
            </a:prstGeom>
            <a:solidFill>
              <a:schemeClr val="tx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45107" name="Picture 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7513" y="990600"/>
            <a:ext cx="8112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Straight Arrow Connector 54"/>
          <p:cNvCxnSpPr/>
          <p:nvPr/>
        </p:nvCxnSpPr>
        <p:spPr>
          <a:xfrm flipH="1" flipV="1">
            <a:off x="6608763" y="2433638"/>
            <a:ext cx="392112" cy="704850"/>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2" idx="0"/>
          </p:cNvCxnSpPr>
          <p:nvPr/>
        </p:nvCxnSpPr>
        <p:spPr>
          <a:xfrm flipH="1" flipV="1">
            <a:off x="7283450" y="2560638"/>
            <a:ext cx="44450" cy="577850"/>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6940550" y="2505075"/>
            <a:ext cx="247650" cy="633413"/>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7496175" y="2505075"/>
            <a:ext cx="123825" cy="633413"/>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7650163" y="2513013"/>
            <a:ext cx="298450" cy="62547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5113" name="Rectangle 101"/>
          <p:cNvSpPr>
            <a:spLocks noChangeArrowheads="1"/>
          </p:cNvSpPr>
          <p:nvPr/>
        </p:nvSpPr>
        <p:spPr bwMode="auto">
          <a:xfrm rot="-5400000">
            <a:off x="7208044" y="4463256"/>
            <a:ext cx="3613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US" altLang="en-US" sz="1100">
                <a:solidFill>
                  <a:srgbClr val="009A46"/>
                </a:solidFill>
              </a:rPr>
              <a:t>Swift: NASA E/PO, Sonoma State U., Aurore Simonnet</a:t>
            </a:r>
          </a:p>
        </p:txBody>
      </p:sp>
      <p:sp>
        <p:nvSpPr>
          <p:cNvPr id="98" name="Content Placeholder 2"/>
          <p:cNvSpPr>
            <a:spLocks noGrp="1"/>
          </p:cNvSpPr>
          <p:nvPr>
            <p:ph idx="1"/>
          </p:nvPr>
        </p:nvSpPr>
        <p:spPr>
          <a:xfrm>
            <a:off x="455613" y="5159375"/>
            <a:ext cx="8535987" cy="1450975"/>
          </a:xfrm>
        </p:spPr>
        <p:txBody>
          <a:bodyPr/>
          <a:lstStyle/>
          <a:p>
            <a:r>
              <a:rPr lang="en-US" altLang="en-US" sz="1800" smtClean="0">
                <a:solidFill>
                  <a:schemeClr val="bg1"/>
                </a:solidFill>
              </a:rPr>
              <a:t>Challenge:  GW reconstructed sky regions are large !</a:t>
            </a:r>
          </a:p>
          <a:p>
            <a:pPr marL="4763" lvl="1">
              <a:spcBef>
                <a:spcPts val="438"/>
              </a:spcBef>
            </a:pPr>
            <a:r>
              <a:rPr lang="en-US" altLang="en-US" sz="1800" smtClean="0">
                <a:solidFill>
                  <a:schemeClr val="bg1"/>
                </a:solidFill>
              </a:rPr>
              <a:t>With just the two LIGO detectors: typically a few hundred square degrees</a:t>
            </a:r>
          </a:p>
          <a:p>
            <a:pPr marL="4763" lvl="1">
              <a:spcBef>
                <a:spcPts val="438"/>
              </a:spcBef>
            </a:pPr>
            <a:r>
              <a:rPr lang="en-US" altLang="en-US" sz="1800" smtClean="0">
                <a:solidFill>
                  <a:schemeClr val="bg1"/>
                </a:solidFill>
              </a:rPr>
              <a:t>LIGO+Virgo: typically several tens of square degrees</a:t>
            </a:r>
          </a:p>
          <a:p>
            <a:pPr marL="4763" lvl="1">
              <a:spcBef>
                <a:spcPts val="438"/>
              </a:spcBef>
            </a:pPr>
            <a:r>
              <a:rPr lang="en-US" altLang="en-US" sz="1800" smtClean="0">
                <a:solidFill>
                  <a:schemeClr val="bg1"/>
                </a:solidFill>
              </a:rPr>
              <a:t>Will improve with KAGRA and LIGO-India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GB" altLang="en-US" smtClean="0">
                <a:solidFill>
                  <a:schemeClr val="bg1"/>
                </a:solidFill>
              </a:rPr>
              <a:t>GW150914 Sky Location estimate </a:t>
            </a:r>
          </a:p>
        </p:txBody>
      </p:sp>
      <p:sp>
        <p:nvSpPr>
          <p:cNvPr id="46083" name="Content Placeholder 2"/>
          <p:cNvSpPr>
            <a:spLocks noGrp="1"/>
          </p:cNvSpPr>
          <p:nvPr>
            <p:ph idx="1"/>
          </p:nvPr>
        </p:nvSpPr>
        <p:spPr/>
        <p:txBody>
          <a:bodyPr/>
          <a:lstStyle/>
          <a:p>
            <a:endParaRPr lang="en-US" altLang="en-US" smtClean="0"/>
          </a:p>
        </p:txBody>
      </p:sp>
      <p:sp>
        <p:nvSpPr>
          <p:cNvPr id="46084" name="Slide Number Placeholder 3"/>
          <p:cNvSpPr>
            <a:spLocks noGrp="1"/>
          </p:cNvSpPr>
          <p:nvPr>
            <p:ph type="sldNum" sz="quarter" idx="4294967295"/>
          </p:nvPr>
        </p:nvSpPr>
        <p:spPr bwMode="auto">
          <a:xfrm>
            <a:off x="1763713" y="6053138"/>
            <a:ext cx="7380287" cy="688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000"/>
              <a:t>Credit: Shane Larson, Northwestern University; Roy Williams, Caltech; Thomas Boch, CDS Strasbourg </a:t>
            </a:r>
            <a:endParaRPr lang="en-US" altLang="en-US" sz="1000" b="0">
              <a:solidFill>
                <a:schemeClr val="tx1"/>
              </a:solidFill>
            </a:endParaRPr>
          </a:p>
        </p:txBody>
      </p:sp>
      <p:pic>
        <p:nvPicPr>
          <p:cNvPr id="460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25538"/>
            <a:ext cx="761047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p:txBody>
          <a:bodyPr/>
          <a:lstStyle/>
          <a:p>
            <a:endParaRPr lang="en-US" altLang="en-US" smtClean="0"/>
          </a:p>
        </p:txBody>
      </p:sp>
      <p:sp>
        <p:nvSpPr>
          <p:cNvPr id="47107" name="Slide Number Placeholder 3"/>
          <p:cNvSpPr>
            <a:spLocks noGrp="1"/>
          </p:cNvSpPr>
          <p:nvPr>
            <p:ph type="sldNum" sz="quarter" idx="4294967295"/>
          </p:nvPr>
        </p:nvSpPr>
        <p:spPr bwMode="auto">
          <a:xfrm>
            <a:off x="984250" y="6324600"/>
            <a:ext cx="191135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956F6922-9462-4056-8FB1-305140328E97}" type="slidenum">
              <a:rPr lang="en-US" altLang="en-US" sz="1400" b="0">
                <a:solidFill>
                  <a:schemeClr val="tx1"/>
                </a:solidFill>
              </a:rPr>
              <a:pPr eaLnBrk="1" hangingPunct="1"/>
              <a:t>36</a:t>
            </a:fld>
            <a:endParaRPr lang="en-US" altLang="en-US" sz="1400" b="0">
              <a:solidFill>
                <a:schemeClr val="tx1"/>
              </a:solidFill>
            </a:endParaRPr>
          </a:p>
        </p:txBody>
      </p:sp>
      <p:pic>
        <p:nvPicPr>
          <p:cNvPr id="471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1193800"/>
            <a:ext cx="7343775"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Title 1"/>
          <p:cNvSpPr txBox="1">
            <a:spLocks/>
          </p:cNvSpPr>
          <p:nvPr/>
        </p:nvSpPr>
        <p:spPr bwMode="auto">
          <a:xfrm>
            <a:off x="2112963" y="195263"/>
            <a:ext cx="51149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a:r>
              <a:rPr lang="en-GB" altLang="en-US" sz="2400">
                <a:solidFill>
                  <a:schemeClr val="tx1"/>
                </a:solidFill>
                <a:ea typeface="ＭＳ Ｐゴシック" panose="020B0600070205080204" pitchFamily="34" charset="-128"/>
              </a:rPr>
              <a:t>Electro-magnetic Follow-ups</a:t>
            </a:r>
          </a:p>
        </p:txBody>
      </p:sp>
      <p:sp>
        <p:nvSpPr>
          <p:cNvPr id="47110" name="Rectangle 1"/>
          <p:cNvSpPr>
            <a:spLocks noChangeArrowheads="1"/>
          </p:cNvSpPr>
          <p:nvPr/>
        </p:nvSpPr>
        <p:spPr bwMode="auto">
          <a:xfrm>
            <a:off x="2112963" y="65278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pt-BR" altLang="en-US" sz="1800"/>
              <a:t>arXiv:1602.08492v2  [astro-ph.HE]</a:t>
            </a:r>
            <a:endParaRPr lang="en-GB" altLang="en-US" sz="180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57400" y="133350"/>
            <a:ext cx="5794375" cy="1143000"/>
          </a:xfrm>
          <a:extLst>
            <a:ext uri="{FAA26D3D-D897-4be2-8F04-BA451C77F1D7}"/>
          </a:extLst>
        </p:spPr>
        <p:txBody>
          <a:bodyPr anchor="t">
            <a:normAutofit/>
          </a:bodyPr>
          <a:lstStyle/>
          <a:p>
            <a:pPr>
              <a:defRPr/>
            </a:pPr>
            <a:r>
              <a:rPr lang="en-US" sz="2000" dirty="0" smtClean="0">
                <a:solidFill>
                  <a:schemeClr val="bg1">
                    <a:lumMod val="75000"/>
                  </a:schemeClr>
                </a:solidFill>
              </a:rPr>
              <a:t>Sky Locations of </a:t>
            </a:r>
            <a:r>
              <a:rPr lang="en-US" sz="2000" dirty="0">
                <a:solidFill>
                  <a:schemeClr val="bg1">
                    <a:lumMod val="75000"/>
                  </a:schemeClr>
                </a:solidFill>
              </a:rPr>
              <a:t>Gravitational-wave Events GW150914, GW151226 and Candidate </a:t>
            </a:r>
            <a:r>
              <a:rPr lang="en-US" sz="2000" dirty="0" smtClean="0">
                <a:solidFill>
                  <a:schemeClr val="bg1">
                    <a:lumMod val="75000"/>
                  </a:schemeClr>
                </a:solidFill>
              </a:rPr>
              <a:t>LVT151012 (our signals so far)</a:t>
            </a:r>
            <a:endParaRPr lang="en-US" sz="2000" dirty="0">
              <a:solidFill>
                <a:schemeClr val="bg1">
                  <a:lumMod val="75000"/>
                </a:schemeClr>
              </a:solidFill>
            </a:endParaRPr>
          </a:p>
        </p:txBody>
      </p:sp>
      <p:pic>
        <p:nvPicPr>
          <p:cNvPr id="481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8438" y="1417638"/>
            <a:ext cx="6380162"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1"/>
          <p:cNvSpPr txBox="1">
            <a:spLocks noChangeArrowheads="1"/>
          </p:cNvSpPr>
          <p:nvPr/>
        </p:nvSpPr>
        <p:spPr bwMode="auto">
          <a:xfrm>
            <a:off x="7380288" y="6242050"/>
            <a:ext cx="1485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200"/>
              <a:t>Credit: Leo Singer</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855788" y="200025"/>
            <a:ext cx="6249987" cy="700088"/>
          </a:xfrm>
          <a:extLst>
            <a:ext uri="{FAA26D3D-D897-4be2-8F04-BA451C77F1D7}"/>
          </a:extLst>
        </p:spPr>
        <p:txBody>
          <a:bodyPr anchor="t">
            <a:noAutofit/>
          </a:bodyPr>
          <a:lstStyle/>
          <a:p>
            <a:pPr>
              <a:defRPr/>
            </a:pPr>
            <a:r>
              <a:rPr lang="en-US" sz="1800" dirty="0" smtClean="0">
                <a:solidFill>
                  <a:schemeClr val="bg1">
                    <a:lumMod val="75000"/>
                  </a:schemeClr>
                </a:solidFill>
              </a:rPr>
              <a:t>Simulated Sky Locations of </a:t>
            </a:r>
            <a:r>
              <a:rPr lang="en-US" sz="1800" dirty="0">
                <a:solidFill>
                  <a:schemeClr val="bg1">
                    <a:lumMod val="75000"/>
                  </a:schemeClr>
                </a:solidFill>
              </a:rPr>
              <a:t>O1 </a:t>
            </a:r>
            <a:r>
              <a:rPr lang="en-US" sz="1800" dirty="0" smtClean="0">
                <a:solidFill>
                  <a:schemeClr val="bg1">
                    <a:lumMod val="75000"/>
                  </a:schemeClr>
                </a:solidFill>
              </a:rPr>
              <a:t>Events and Candidate Including the Virgo Interferometer </a:t>
            </a:r>
            <a:endParaRPr lang="en-US" sz="1800" dirty="0">
              <a:solidFill>
                <a:schemeClr val="bg1">
                  <a:lumMod val="75000"/>
                </a:schemeClr>
              </a:solidFill>
            </a:endParaRPr>
          </a:p>
        </p:txBody>
      </p:sp>
      <p:pic>
        <p:nvPicPr>
          <p:cNvPr id="491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6675" y="1603375"/>
            <a:ext cx="6970713"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3"/>
          <p:cNvSpPr txBox="1">
            <a:spLocks noChangeArrowheads="1"/>
          </p:cNvSpPr>
          <p:nvPr/>
        </p:nvSpPr>
        <p:spPr bwMode="auto">
          <a:xfrm>
            <a:off x="7380288" y="6300788"/>
            <a:ext cx="1485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200"/>
              <a:t>Credit: Leo Singer</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solidFill>
                  <a:schemeClr val="bg1">
                    <a:lumMod val="75000"/>
                  </a:schemeClr>
                </a:solidFill>
              </a:rPr>
              <a:t>Next steps</a:t>
            </a:r>
            <a:endParaRPr lang="en-GB" dirty="0">
              <a:solidFill>
                <a:schemeClr val="bg1">
                  <a:lumMod val="75000"/>
                </a:schemeClr>
              </a:solidFill>
            </a:endParaRPr>
          </a:p>
        </p:txBody>
      </p:sp>
      <p:sp>
        <p:nvSpPr>
          <p:cNvPr id="50179" name="Slide Number Placeholder 3"/>
          <p:cNvSpPr>
            <a:spLocks noGrp="1"/>
          </p:cNvSpPr>
          <p:nvPr>
            <p:ph type="sldNum" sz="quarter" idx="4294967295"/>
          </p:nvPr>
        </p:nvSpPr>
        <p:spPr bwMode="auto">
          <a:xfrm>
            <a:off x="984250" y="6324600"/>
            <a:ext cx="191135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0016ABAC-6B74-49DB-9AE5-19816BCF73FC}" type="slidenum">
              <a:rPr lang="en-US" altLang="en-US" sz="1400" b="0">
                <a:solidFill>
                  <a:schemeClr val="tx1"/>
                </a:solidFill>
              </a:rPr>
              <a:pPr eaLnBrk="1" hangingPunct="1"/>
              <a:t>39</a:t>
            </a:fld>
            <a:endParaRPr lang="en-US" altLang="en-US" sz="1400" b="0">
              <a:solidFill>
                <a:schemeClr val="tx1"/>
              </a:solidFill>
            </a:endParaRPr>
          </a:p>
        </p:txBody>
      </p:sp>
      <p:sp>
        <p:nvSpPr>
          <p:cNvPr id="5" name="Content Placeholder 2"/>
          <p:cNvSpPr>
            <a:spLocks noGrp="1"/>
          </p:cNvSpPr>
          <p:nvPr>
            <p:ph idx="1"/>
          </p:nvPr>
        </p:nvSpPr>
        <p:spPr>
          <a:xfrm>
            <a:off x="169863" y="620713"/>
            <a:ext cx="8974137" cy="6048375"/>
          </a:xfrm>
        </p:spPr>
        <p:txBody>
          <a:bodyPr/>
          <a:lstStyle/>
          <a:p>
            <a:pPr>
              <a:buClr>
                <a:schemeClr val="accent1">
                  <a:lumMod val="60000"/>
                  <a:lumOff val="40000"/>
                </a:schemeClr>
              </a:buClr>
              <a:buFont typeface="Arial" pitchFamily="34" charset="0"/>
              <a:buChar char="•"/>
              <a:defRPr/>
            </a:pPr>
            <a:endParaRPr lang="en-US" sz="2000" dirty="0" smtClean="0">
              <a:solidFill>
                <a:srgbClr val="FFFFFF"/>
              </a:solidFill>
            </a:endParaRPr>
          </a:p>
          <a:p>
            <a:pPr>
              <a:buClr>
                <a:schemeClr val="accent1">
                  <a:lumMod val="60000"/>
                  <a:lumOff val="40000"/>
                </a:schemeClr>
              </a:buClr>
              <a:buFont typeface="Arial" pitchFamily="34" charset="0"/>
              <a:buChar char="•"/>
              <a:defRPr/>
            </a:pPr>
            <a:r>
              <a:rPr lang="en-US" sz="2000" dirty="0">
                <a:solidFill>
                  <a:srgbClr val="FFFFFF"/>
                </a:solidFill>
              </a:rPr>
              <a:t>I</a:t>
            </a:r>
            <a:r>
              <a:rPr lang="en-US" sz="2000" dirty="0" smtClean="0">
                <a:solidFill>
                  <a:srgbClr val="FFFFFF"/>
                </a:solidFill>
              </a:rPr>
              <a:t>mprove the sensitivity of the Advanced LIGO detectors and operate for longer (</a:t>
            </a:r>
            <a:r>
              <a:rPr lang="en-US" sz="2000" dirty="0">
                <a:solidFill>
                  <a:srgbClr val="FFFFFF"/>
                </a:solidFill>
              </a:rPr>
              <a:t>2</a:t>
            </a:r>
            <a:r>
              <a:rPr lang="en-US" sz="2000" dirty="0" smtClean="0">
                <a:solidFill>
                  <a:srgbClr val="FFFFFF"/>
                </a:solidFill>
              </a:rPr>
              <a:t>nd scientific run starts in next couple of months with ‘Advanced Virgo’ detector located in Italy expected to be operating also)</a:t>
            </a:r>
          </a:p>
          <a:p>
            <a:pPr>
              <a:buClr>
                <a:schemeClr val="accent1">
                  <a:lumMod val="60000"/>
                  <a:lumOff val="40000"/>
                </a:schemeClr>
              </a:buClr>
              <a:buFont typeface="Arial" pitchFamily="34" charset="0"/>
              <a:buChar char="•"/>
              <a:defRPr/>
            </a:pPr>
            <a:endParaRPr lang="en-US" sz="2000" dirty="0" smtClean="0">
              <a:solidFill>
                <a:srgbClr val="FFFFFF"/>
              </a:solidFill>
            </a:endParaRPr>
          </a:p>
          <a:p>
            <a:pPr>
              <a:buClr>
                <a:schemeClr val="accent1">
                  <a:lumMod val="60000"/>
                  <a:lumOff val="40000"/>
                </a:schemeClr>
              </a:buClr>
              <a:buFont typeface="Arial" pitchFamily="34" charset="0"/>
              <a:buChar char="•"/>
              <a:defRPr/>
            </a:pPr>
            <a:r>
              <a:rPr lang="en-US" sz="2000" dirty="0" smtClean="0">
                <a:solidFill>
                  <a:srgbClr val="FFFFFF"/>
                </a:solidFill>
              </a:rPr>
              <a:t>Observe along with other similar detectors  - KAGRA in Japan when they become operational and potentially one in India</a:t>
            </a:r>
          </a:p>
          <a:p>
            <a:pPr>
              <a:buClr>
                <a:schemeClr val="accent1">
                  <a:lumMod val="60000"/>
                  <a:lumOff val="40000"/>
                </a:schemeClr>
              </a:buClr>
              <a:buFont typeface="Arial" pitchFamily="34" charset="0"/>
              <a:buChar char="•"/>
              <a:defRPr/>
            </a:pPr>
            <a:endParaRPr lang="en-US" sz="2000" dirty="0" smtClean="0">
              <a:solidFill>
                <a:srgbClr val="FFFFFF"/>
              </a:solidFill>
            </a:endParaRPr>
          </a:p>
          <a:p>
            <a:pPr>
              <a:buClr>
                <a:schemeClr val="accent1">
                  <a:lumMod val="60000"/>
                  <a:lumOff val="40000"/>
                </a:schemeClr>
              </a:buClr>
              <a:buFont typeface="Arial" pitchFamily="34" charset="0"/>
              <a:buChar char="•"/>
              <a:defRPr/>
            </a:pPr>
            <a:r>
              <a:rPr lang="en-US" sz="2000" dirty="0" smtClean="0">
                <a:solidFill>
                  <a:srgbClr val="FFFFFF"/>
                </a:solidFill>
              </a:rPr>
              <a:t>Look for other signals – from neutron star binary coalescences, pulsars, exploding stars </a:t>
            </a:r>
            <a:r>
              <a:rPr lang="en-US" sz="2000" dirty="0" err="1" smtClean="0">
                <a:solidFill>
                  <a:srgbClr val="FFFFFF"/>
                </a:solidFill>
              </a:rPr>
              <a:t>etc</a:t>
            </a:r>
            <a:r>
              <a:rPr lang="en-US" sz="2000" dirty="0" smtClean="0">
                <a:solidFill>
                  <a:srgbClr val="FFFFFF"/>
                </a:solidFill>
              </a:rPr>
              <a:t> – </a:t>
            </a:r>
            <a:r>
              <a:rPr lang="en-US" sz="2000" b="1" i="1" dirty="0" smtClean="0">
                <a:solidFill>
                  <a:srgbClr val="FFFF00"/>
                </a:solidFill>
              </a:rPr>
              <a:t>new Astronomy!!</a:t>
            </a:r>
          </a:p>
          <a:p>
            <a:pPr>
              <a:buClr>
                <a:schemeClr val="accent1">
                  <a:lumMod val="60000"/>
                  <a:lumOff val="40000"/>
                </a:schemeClr>
              </a:buClr>
              <a:buFont typeface="Arial" pitchFamily="34" charset="0"/>
              <a:buChar char="•"/>
              <a:defRPr/>
            </a:pPr>
            <a:endParaRPr lang="en-US" sz="2000" dirty="0">
              <a:solidFill>
                <a:srgbClr val="FFFFFF"/>
              </a:solidFill>
            </a:endParaRPr>
          </a:p>
          <a:p>
            <a:pPr marL="0" indent="0">
              <a:buClr>
                <a:schemeClr val="accent1">
                  <a:lumMod val="60000"/>
                  <a:lumOff val="40000"/>
                </a:schemeClr>
              </a:buClr>
              <a:buFont typeface="Wingdings" panose="05000000000000000000" pitchFamily="2" charset="2"/>
              <a:buNone/>
              <a:defRPr/>
            </a:pPr>
            <a:r>
              <a:rPr lang="en-GB" sz="2000" dirty="0">
                <a:solidFill>
                  <a:srgbClr val="FFFFFF"/>
                </a:solidFill>
              </a:rPr>
              <a:t>When we do, it is inevitable we will want to see further into the Universe.....see new sources</a:t>
            </a:r>
            <a:r>
              <a:rPr lang="en-GB" sz="2000" dirty="0" smtClean="0">
                <a:solidFill>
                  <a:srgbClr val="FFFFFF"/>
                </a:solidFill>
              </a:rPr>
              <a:t>........</a:t>
            </a:r>
            <a:r>
              <a:rPr lang="en-GB" sz="2000" dirty="0">
                <a:solidFill>
                  <a:srgbClr val="FFFFFF"/>
                </a:solidFill>
              </a:rPr>
              <a:t>driven by maximising the astronomy and astrophysics we can </a:t>
            </a:r>
            <a:r>
              <a:rPr lang="en-GB" sz="2000" dirty="0" smtClean="0">
                <a:solidFill>
                  <a:srgbClr val="FFFFFF"/>
                </a:solidFill>
              </a:rPr>
              <a:t>do…</a:t>
            </a:r>
          </a:p>
          <a:p>
            <a:pPr marL="0" indent="0">
              <a:buClr>
                <a:schemeClr val="accent1">
                  <a:lumMod val="60000"/>
                  <a:lumOff val="40000"/>
                </a:schemeClr>
              </a:buClr>
              <a:buFont typeface="Wingdings" panose="05000000000000000000" pitchFamily="2" charset="2"/>
              <a:buNone/>
              <a:defRPr/>
            </a:pPr>
            <a:endParaRPr lang="en-GB" sz="2000" dirty="0">
              <a:solidFill>
                <a:srgbClr val="FFFFFF"/>
              </a:solidFill>
            </a:endParaRPr>
          </a:p>
          <a:p>
            <a:pPr marL="0" indent="0">
              <a:buClr>
                <a:schemeClr val="accent1">
                  <a:lumMod val="60000"/>
                  <a:lumOff val="40000"/>
                </a:schemeClr>
              </a:buClr>
              <a:buFont typeface="Wingdings" panose="05000000000000000000" pitchFamily="2" charset="2"/>
              <a:buNone/>
              <a:defRPr/>
            </a:pPr>
            <a:r>
              <a:rPr lang="en-US" sz="2000" dirty="0" smtClean="0">
                <a:solidFill>
                  <a:srgbClr val="FFFFFF"/>
                </a:solidFill>
              </a:rPr>
              <a:t>Take forward research for upgrades to the Advanced detectors and new generation detectors in Europe, the USA and elsewhere..</a:t>
            </a:r>
          </a:p>
          <a:p>
            <a:pPr marL="0" indent="0">
              <a:buClr>
                <a:schemeClr val="accent1">
                  <a:lumMod val="60000"/>
                  <a:lumOff val="40000"/>
                </a:schemeClr>
              </a:buClr>
              <a:buFont typeface="Wingdings" panose="05000000000000000000" pitchFamily="2" charset="2"/>
              <a:buNone/>
              <a:defRPr/>
            </a:pPr>
            <a:endParaRPr lang="en-US" sz="2000" dirty="0">
              <a:solidFill>
                <a:srgbClr val="FFFFFF"/>
              </a:solidFill>
            </a:endParaRPr>
          </a:p>
          <a:p>
            <a:pPr marL="0" indent="0">
              <a:buClr>
                <a:schemeClr val="accent1">
                  <a:lumMod val="60000"/>
                  <a:lumOff val="40000"/>
                </a:schemeClr>
              </a:buClr>
              <a:buFont typeface="Wingdings" panose="05000000000000000000" pitchFamily="2" charset="2"/>
              <a:buNone/>
              <a:defRPr/>
            </a:pPr>
            <a:endParaRPr lang="en-US" sz="2000" dirty="0" smtClean="0">
              <a:solidFill>
                <a:srgbClr val="FFFFFF"/>
              </a:solidFill>
            </a:endParaRPr>
          </a:p>
          <a:p>
            <a:pPr marL="0" indent="0">
              <a:buClr>
                <a:schemeClr val="accent1">
                  <a:lumMod val="60000"/>
                  <a:lumOff val="40000"/>
                </a:schemeClr>
              </a:buClr>
              <a:buFont typeface="Wingdings" panose="05000000000000000000" pitchFamily="2" charset="2"/>
              <a:buNone/>
              <a:defRPr/>
            </a:pPr>
            <a:endParaRPr lang="en-US" sz="2000" dirty="0" smtClean="0">
              <a:solidFill>
                <a:srgbClr val="FFFFFF"/>
              </a:solidFill>
            </a:endParaRPr>
          </a:p>
          <a:p>
            <a:pPr>
              <a:buClr>
                <a:schemeClr val="accent1">
                  <a:lumMod val="60000"/>
                  <a:lumOff val="40000"/>
                </a:schemeClr>
              </a:buClr>
              <a:buFont typeface="Arial" pitchFamily="34" charset="0"/>
              <a:buChar char="•"/>
              <a:defRPr/>
            </a:pPr>
            <a:endParaRPr lang="en-US" sz="2000" dirty="0" smtClean="0">
              <a:solidFill>
                <a:srgbClr val="FFFFFF"/>
              </a:solidFill>
            </a:endParaRPr>
          </a:p>
          <a:p>
            <a:pPr>
              <a:buFont typeface="Arial" pitchFamily="34" charset="0"/>
              <a:buChar char="•"/>
              <a:defRPr/>
            </a:pPr>
            <a:endParaRPr lang="en-US" sz="2000" dirty="0">
              <a:solidFill>
                <a:srgbClr val="FFFFFF"/>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b="1" smtClean="0">
                <a:solidFill>
                  <a:srgbClr val="FFFF66"/>
                </a:solidFill>
              </a:rPr>
              <a:t>Gravitation</a:t>
            </a:r>
            <a:endParaRPr lang="en-GB" altLang="en-US" b="1" smtClean="0">
              <a:solidFill>
                <a:srgbClr val="FFFF66"/>
              </a:solidFill>
            </a:endParaRPr>
          </a:p>
        </p:txBody>
      </p:sp>
      <p:sp>
        <p:nvSpPr>
          <p:cNvPr id="11267" name="Rectangle 4"/>
          <p:cNvSpPr>
            <a:spLocks noChangeArrowheads="1"/>
          </p:cNvSpPr>
          <p:nvPr/>
        </p:nvSpPr>
        <p:spPr bwMode="auto">
          <a:xfrm>
            <a:off x="1535113" y="4292600"/>
            <a:ext cx="2154237" cy="1603375"/>
          </a:xfrm>
          <a:prstGeom prst="rect">
            <a:avLst/>
          </a:prstGeom>
          <a:noFill/>
          <a:ln w="9525">
            <a:noFill/>
            <a:miter lim="800000"/>
            <a:headEnd/>
            <a:tailEnd/>
          </a:ln>
        </p:spPr>
        <p:txBody>
          <a:bodyPr>
            <a:spAutoFit/>
          </a:bodyPr>
          <a:lstStyle/>
          <a:p>
            <a:pPr eaLnBrk="0" hangingPunct="0">
              <a:spcBef>
                <a:spcPct val="50000"/>
              </a:spcBef>
              <a:defRPr/>
            </a:pPr>
            <a:r>
              <a:rPr lang="en-US" sz="1800" b="0" dirty="0">
                <a:solidFill>
                  <a:schemeClr val="accent3"/>
                </a:solidFill>
                <a:latin typeface="Arial Black" pitchFamily="34" charset="0"/>
              </a:rPr>
              <a:t>Newton’s Theory</a:t>
            </a:r>
          </a:p>
          <a:p>
            <a:pPr eaLnBrk="0" hangingPunct="0">
              <a:spcBef>
                <a:spcPct val="50000"/>
              </a:spcBef>
              <a:defRPr/>
            </a:pPr>
            <a:r>
              <a:rPr lang="en-US" sz="1800" b="0" i="1" dirty="0">
                <a:solidFill>
                  <a:schemeClr val="bg1">
                    <a:lumMod val="50000"/>
                  </a:schemeClr>
                </a:solidFill>
                <a:latin typeface="Arial Black" pitchFamily="34" charset="0"/>
              </a:rPr>
              <a:t>“instantaneous action at a distance”</a:t>
            </a:r>
          </a:p>
        </p:txBody>
      </p:sp>
      <p:pic>
        <p:nvPicPr>
          <p:cNvPr id="143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319213"/>
            <a:ext cx="25193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225" y="1319213"/>
            <a:ext cx="259556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8"/>
          <p:cNvSpPr txBox="1">
            <a:spLocks noChangeArrowheads="1"/>
          </p:cNvSpPr>
          <p:nvPr/>
        </p:nvSpPr>
        <p:spPr bwMode="auto">
          <a:xfrm>
            <a:off x="5219700" y="4292600"/>
            <a:ext cx="3240088" cy="1739900"/>
          </a:xfrm>
          <a:prstGeom prst="rect">
            <a:avLst/>
          </a:prstGeom>
          <a:noFill/>
          <a:ln w="12700">
            <a:noFill/>
            <a:miter lim="800000"/>
            <a:headEnd type="none" w="sm" len="sm"/>
            <a:tailEnd type="none" w="sm" len="sm"/>
          </a:ln>
        </p:spPr>
        <p:txBody>
          <a:bodyPr>
            <a:spAutoFit/>
          </a:bodyPr>
          <a:lstStyle/>
          <a:p>
            <a:pPr algn="ctr" eaLnBrk="0" hangingPunct="0">
              <a:defRPr/>
            </a:pPr>
            <a:r>
              <a:rPr lang="en-US" sz="1800" b="0" dirty="0">
                <a:solidFill>
                  <a:schemeClr val="accent3"/>
                </a:solidFill>
                <a:latin typeface="Arial Black" pitchFamily="34" charset="0"/>
              </a:rPr>
              <a:t>Einstein’s Theory</a:t>
            </a:r>
          </a:p>
          <a:p>
            <a:pPr algn="ctr" eaLnBrk="0" hangingPunct="0">
              <a:defRPr/>
            </a:pPr>
            <a:r>
              <a:rPr lang="en-US" sz="1800" b="0" i="1" dirty="0">
                <a:solidFill>
                  <a:schemeClr val="bg1">
                    <a:lumMod val="50000"/>
                  </a:schemeClr>
                </a:solidFill>
                <a:latin typeface="Arial Black" pitchFamily="34" charset="0"/>
              </a:rPr>
              <a:t>information cannot be carried faster than speed of light – there must be gravitational ‘radiation’</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p:txBody>
          <a:bodyPr/>
          <a:lstStyle/>
          <a:p>
            <a:pPr eaLnBrk="1" hangingPunct="1"/>
            <a:r>
              <a:rPr lang="en-GB" altLang="en-US" smtClean="0">
                <a:solidFill>
                  <a:schemeClr val="accent2"/>
                </a:solidFill>
              </a:rPr>
              <a:t>Science questions to be answered</a:t>
            </a:r>
            <a:endParaRPr lang="en-US" altLang="en-US" smtClean="0">
              <a:solidFill>
                <a:schemeClr val="accent2"/>
              </a:solidFill>
            </a:endParaRPr>
          </a:p>
        </p:txBody>
      </p:sp>
      <p:sp>
        <p:nvSpPr>
          <p:cNvPr id="51203" name="Rectangle 1027"/>
          <p:cNvSpPr>
            <a:spLocks noGrp="1" noChangeArrowheads="1"/>
          </p:cNvSpPr>
          <p:nvPr>
            <p:ph type="body" idx="1"/>
          </p:nvPr>
        </p:nvSpPr>
        <p:spPr>
          <a:xfrm>
            <a:off x="107950" y="1212850"/>
            <a:ext cx="4945063" cy="4572000"/>
          </a:xfrm>
        </p:spPr>
        <p:txBody>
          <a:bodyPr/>
          <a:lstStyle/>
          <a:p>
            <a:pPr eaLnBrk="1" hangingPunct="1">
              <a:buFont typeface="Wingdings" panose="05000000000000000000" pitchFamily="2" charset="2"/>
              <a:buNone/>
            </a:pPr>
            <a:r>
              <a:rPr lang="en-GB" altLang="en-US" sz="1800" b="1" smtClean="0">
                <a:solidFill>
                  <a:schemeClr val="bg1"/>
                </a:solidFill>
              </a:rPr>
              <a:t>Fundamental physics and general relativity</a:t>
            </a:r>
          </a:p>
          <a:p>
            <a:pPr eaLnBrk="1" hangingPunct="1"/>
            <a:r>
              <a:rPr lang="en-GB" altLang="en-US" sz="1800" i="1" smtClean="0">
                <a:solidFill>
                  <a:schemeClr val="accent2"/>
                </a:solidFill>
              </a:rPr>
              <a:t>What are the properties of gravitational waves?</a:t>
            </a:r>
          </a:p>
          <a:p>
            <a:pPr eaLnBrk="1" hangingPunct="1"/>
            <a:r>
              <a:rPr lang="en-GB" altLang="en-US" sz="1800" i="1" smtClean="0">
                <a:solidFill>
                  <a:schemeClr val="accent2"/>
                </a:solidFill>
              </a:rPr>
              <a:t>Is general relativity the correct theory of gravity?</a:t>
            </a:r>
          </a:p>
          <a:p>
            <a:pPr eaLnBrk="1" hangingPunct="1"/>
            <a:r>
              <a:rPr lang="en-GB" altLang="en-US" sz="1800" i="1" smtClean="0">
                <a:solidFill>
                  <a:schemeClr val="accent2"/>
                </a:solidFill>
              </a:rPr>
              <a:t>Is general relativity still valid under strong-gravity conditions?</a:t>
            </a:r>
          </a:p>
          <a:p>
            <a:pPr eaLnBrk="1" hangingPunct="1"/>
            <a:r>
              <a:rPr lang="en-GB" altLang="en-US" sz="1800" i="1" smtClean="0">
                <a:solidFill>
                  <a:schemeClr val="accent2"/>
                </a:solidFill>
              </a:rPr>
              <a:t>Are Nature’s black holes the black holes of general relativity?</a:t>
            </a:r>
          </a:p>
          <a:p>
            <a:pPr eaLnBrk="1" hangingPunct="1"/>
            <a:r>
              <a:rPr lang="en-GB" altLang="en-US" sz="1800" i="1" smtClean="0">
                <a:solidFill>
                  <a:schemeClr val="accent2"/>
                </a:solidFill>
              </a:rPr>
              <a:t>How does matter behave under extremes of density and pressure?</a:t>
            </a:r>
          </a:p>
          <a:p>
            <a:pPr eaLnBrk="1" hangingPunct="1"/>
            <a:endParaRPr lang="en-GB" altLang="en-US" sz="1800" b="1" smtClean="0">
              <a:solidFill>
                <a:schemeClr val="accent2"/>
              </a:solidFill>
            </a:endParaRPr>
          </a:p>
          <a:p>
            <a:pPr eaLnBrk="1" hangingPunct="1">
              <a:buFont typeface="Wingdings" panose="05000000000000000000" pitchFamily="2" charset="2"/>
              <a:buNone/>
            </a:pPr>
            <a:r>
              <a:rPr lang="en-GB" altLang="en-US" sz="1800" b="1" smtClean="0">
                <a:solidFill>
                  <a:schemeClr val="bg1"/>
                </a:solidFill>
              </a:rPr>
              <a:t>Cosmology</a:t>
            </a:r>
          </a:p>
          <a:p>
            <a:pPr eaLnBrk="1" hangingPunct="1"/>
            <a:r>
              <a:rPr lang="en-GB" altLang="en-US" sz="1800" i="1" smtClean="0">
                <a:solidFill>
                  <a:schemeClr val="accent2"/>
                </a:solidFill>
              </a:rPr>
              <a:t>What is the history of the accelerating expansion of the Universe?</a:t>
            </a:r>
          </a:p>
        </p:txBody>
      </p:sp>
      <p:pic>
        <p:nvPicPr>
          <p:cNvPr id="51204" name="Picture 5" descr="2006-52-c-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13" y="1700213"/>
            <a:ext cx="3925887"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GB" altLang="en-US" smtClean="0">
                <a:solidFill>
                  <a:schemeClr val="accent2"/>
                </a:solidFill>
              </a:rPr>
              <a:t>Science questions to be answered</a:t>
            </a:r>
            <a:endParaRPr lang="en-US" altLang="en-US" smtClean="0">
              <a:solidFill>
                <a:schemeClr val="accent2"/>
              </a:solidFill>
            </a:endParaRPr>
          </a:p>
        </p:txBody>
      </p:sp>
      <p:sp>
        <p:nvSpPr>
          <p:cNvPr id="52227" name="Rectangle 3"/>
          <p:cNvSpPr>
            <a:spLocks noGrp="1" noChangeArrowheads="1"/>
          </p:cNvSpPr>
          <p:nvPr>
            <p:ph type="body" idx="1"/>
          </p:nvPr>
        </p:nvSpPr>
        <p:spPr>
          <a:xfrm>
            <a:off x="179388" y="1125538"/>
            <a:ext cx="6526212" cy="4572000"/>
          </a:xfrm>
        </p:spPr>
        <p:txBody>
          <a:bodyPr/>
          <a:lstStyle/>
          <a:p>
            <a:pPr eaLnBrk="1" hangingPunct="1">
              <a:lnSpc>
                <a:spcPct val="90000"/>
              </a:lnSpc>
              <a:buFont typeface="Wingdings" panose="05000000000000000000" pitchFamily="2" charset="2"/>
              <a:buNone/>
            </a:pPr>
            <a:r>
              <a:rPr lang="en-GB" altLang="en-US" sz="2000" b="1" smtClean="0">
                <a:solidFill>
                  <a:schemeClr val="bg1"/>
                </a:solidFill>
              </a:rPr>
              <a:t>Astronomy and astrophysics</a:t>
            </a:r>
          </a:p>
          <a:p>
            <a:pPr eaLnBrk="1" hangingPunct="1">
              <a:lnSpc>
                <a:spcPct val="90000"/>
              </a:lnSpc>
              <a:buFont typeface="Wingdings" panose="05000000000000000000" pitchFamily="2" charset="2"/>
              <a:buNone/>
            </a:pPr>
            <a:endParaRPr lang="en-GB" altLang="en-US" sz="2000" b="1" smtClean="0">
              <a:solidFill>
                <a:schemeClr val="hlink"/>
              </a:solidFill>
            </a:endParaRPr>
          </a:p>
          <a:p>
            <a:pPr eaLnBrk="1" hangingPunct="1">
              <a:lnSpc>
                <a:spcPct val="90000"/>
              </a:lnSpc>
            </a:pPr>
            <a:r>
              <a:rPr lang="en-GB" altLang="en-US" sz="2000" i="1" smtClean="0">
                <a:solidFill>
                  <a:schemeClr val="accent2"/>
                </a:solidFill>
              </a:rPr>
              <a:t>Where and when do massive black holes form and how are they connected to the formation of galaxies?</a:t>
            </a:r>
          </a:p>
          <a:p>
            <a:pPr eaLnBrk="1" hangingPunct="1">
              <a:lnSpc>
                <a:spcPct val="90000"/>
              </a:lnSpc>
            </a:pPr>
            <a:r>
              <a:rPr lang="en-GB" altLang="en-US" sz="2000" i="1" smtClean="0">
                <a:solidFill>
                  <a:schemeClr val="accent2"/>
                </a:solidFill>
              </a:rPr>
              <a:t>What happens when a massive star collapses?</a:t>
            </a:r>
          </a:p>
          <a:p>
            <a:pPr eaLnBrk="1" hangingPunct="1">
              <a:lnSpc>
                <a:spcPct val="90000"/>
              </a:lnSpc>
            </a:pPr>
            <a:r>
              <a:rPr lang="en-GB" altLang="en-US" sz="2000" i="1" smtClean="0">
                <a:solidFill>
                  <a:schemeClr val="accent2"/>
                </a:solidFill>
              </a:rPr>
              <a:t>How massive can a neutron star be?</a:t>
            </a:r>
            <a:r>
              <a:rPr lang="en-GB" altLang="en-US" sz="2000" smtClean="0">
                <a:solidFill>
                  <a:schemeClr val="accent2"/>
                </a:solidFill>
              </a:rPr>
              <a:t> </a:t>
            </a:r>
            <a:endParaRPr lang="en-US" altLang="en-US" sz="2000" smtClean="0">
              <a:solidFill>
                <a:schemeClr val="accent2"/>
              </a:solidFill>
            </a:endParaRPr>
          </a:p>
          <a:p>
            <a:pPr eaLnBrk="1" hangingPunct="1">
              <a:lnSpc>
                <a:spcPct val="90000"/>
              </a:lnSpc>
            </a:pPr>
            <a:r>
              <a:rPr lang="en-GB" altLang="en-US" sz="2000" i="1" smtClean="0">
                <a:solidFill>
                  <a:schemeClr val="accent2"/>
                </a:solidFill>
              </a:rPr>
              <a:t>How abundant are stellar-mass black holes?</a:t>
            </a:r>
          </a:p>
          <a:p>
            <a:pPr eaLnBrk="1" hangingPunct="1">
              <a:lnSpc>
                <a:spcPct val="90000"/>
              </a:lnSpc>
            </a:pPr>
            <a:r>
              <a:rPr lang="en-GB" altLang="en-US" sz="2000" i="1" smtClean="0">
                <a:solidFill>
                  <a:schemeClr val="accent2"/>
                </a:solidFill>
              </a:rPr>
              <a:t>Do intermediate mass black holes exist?</a:t>
            </a:r>
          </a:p>
          <a:p>
            <a:pPr eaLnBrk="1" hangingPunct="1">
              <a:lnSpc>
                <a:spcPct val="90000"/>
              </a:lnSpc>
            </a:pPr>
            <a:r>
              <a:rPr lang="en-GB" altLang="en-US" sz="2000" i="1" smtClean="0">
                <a:solidFill>
                  <a:schemeClr val="accent2"/>
                </a:solidFill>
              </a:rPr>
              <a:t>What is the central engine behind gamma-ray bursts?</a:t>
            </a:r>
          </a:p>
          <a:p>
            <a:pPr eaLnBrk="1" hangingPunct="1">
              <a:lnSpc>
                <a:spcPct val="90000"/>
              </a:lnSpc>
            </a:pPr>
            <a:r>
              <a:rPr lang="en-GB" altLang="en-US" sz="2000" i="1" smtClean="0">
                <a:solidFill>
                  <a:schemeClr val="accent2"/>
                </a:solidFill>
              </a:rPr>
              <a:t>Do spinning neutron stars emit gravitational waves?</a:t>
            </a:r>
          </a:p>
          <a:p>
            <a:pPr eaLnBrk="1" hangingPunct="1">
              <a:lnSpc>
                <a:spcPct val="90000"/>
              </a:lnSpc>
            </a:pPr>
            <a:r>
              <a:rPr lang="en-GB" altLang="en-US" sz="2000" i="1" smtClean="0">
                <a:solidFill>
                  <a:schemeClr val="accent2"/>
                </a:solidFill>
              </a:rPr>
              <a:t>What is the distribution of white dwarf and neutron star binaries in the galaxy?</a:t>
            </a:r>
          </a:p>
        </p:txBody>
      </p:sp>
      <p:pic>
        <p:nvPicPr>
          <p:cNvPr id="52228" name="Picture 3" descr="collapsar.jpg"/>
          <p:cNvPicPr>
            <a:picLocks noChangeAspect="1"/>
          </p:cNvPicPr>
          <p:nvPr/>
        </p:nvPicPr>
        <p:blipFill>
          <a:blip r:embed="rId3">
            <a:extLst>
              <a:ext uri="{28A0092B-C50C-407E-A947-70E740481C1C}">
                <a14:useLocalDpi xmlns:a14="http://schemas.microsoft.com/office/drawing/2010/main" val="0"/>
              </a:ext>
            </a:extLst>
          </a:blip>
          <a:srcRect t="5859"/>
          <a:stretch>
            <a:fillRect/>
          </a:stretch>
        </p:blipFill>
        <p:spPr bwMode="auto">
          <a:xfrm>
            <a:off x="6372225" y="1844675"/>
            <a:ext cx="25225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34938" y="260350"/>
            <a:ext cx="8932862" cy="592138"/>
          </a:xfrm>
        </p:spPr>
        <p:txBody>
          <a:bodyPr/>
          <a:lstStyle/>
          <a:p>
            <a:r>
              <a:rPr lang="en-US" altLang="en-US" smtClean="0">
                <a:solidFill>
                  <a:schemeClr val="bg1"/>
                </a:solidFill>
              </a:rPr>
              <a:t>Gravitational wave detector </a:t>
            </a:r>
            <a:br>
              <a:rPr lang="en-US" altLang="en-US" smtClean="0">
                <a:solidFill>
                  <a:schemeClr val="bg1"/>
                </a:solidFill>
              </a:rPr>
            </a:br>
            <a:r>
              <a:rPr lang="en-US" altLang="en-US" smtClean="0">
                <a:solidFill>
                  <a:schemeClr val="bg1"/>
                </a:solidFill>
              </a:rPr>
              <a:t>network ~2020</a:t>
            </a:r>
          </a:p>
        </p:txBody>
      </p:sp>
      <p:pic>
        <p:nvPicPr>
          <p:cNvPr id="53251"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2487" r="2487"/>
          <a:stretch>
            <a:fillRect/>
          </a:stretch>
        </p:blipFill>
        <p:spPr>
          <a:xfrm>
            <a:off x="0" y="1098550"/>
            <a:ext cx="8435975" cy="5759450"/>
          </a:xfrm>
        </p:spPr>
      </p:pic>
      <p:sp>
        <p:nvSpPr>
          <p:cNvPr id="53252" name="Slide Number Placeholder 4"/>
          <p:cNvSpPr>
            <a:spLocks noGrp="1"/>
          </p:cNvSpPr>
          <p:nvPr>
            <p:ph type="sldNum" sz="quarter" idx="4294967295"/>
          </p:nvPr>
        </p:nvSpPr>
        <p:spPr bwMode="auto">
          <a:xfrm>
            <a:off x="8531225" y="5648325"/>
            <a:ext cx="549275" cy="396875"/>
          </a:xfrm>
          <a:prstGeom prst="bracketPair">
            <a:avLst>
              <a:gd name="adj" fmla="val 1794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AE9FD07A-4ADE-4183-BF7C-E60A29C2D5C7}" type="slidenum">
              <a:rPr lang="en-US" altLang="en-US">
                <a:solidFill>
                  <a:srgbClr val="FFFFFF"/>
                </a:solidFill>
              </a:rPr>
              <a:pPr eaLnBrk="1" hangingPunct="1"/>
              <a:t>42</a:t>
            </a:fld>
            <a:endParaRPr lang="en-US" altLang="en-US">
              <a:solidFill>
                <a:srgbClr val="FFFFFF"/>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774700" y="115888"/>
            <a:ext cx="8369300" cy="685800"/>
          </a:xfrm>
        </p:spPr>
        <p:txBody>
          <a:bodyPr/>
          <a:lstStyle/>
          <a:p>
            <a:r>
              <a:rPr lang="en-GB" altLang="en-US" sz="2400" smtClean="0">
                <a:solidFill>
                  <a:srgbClr val="FFFFFF"/>
                </a:solidFill>
              </a:rPr>
              <a:t>The era of gravitational wave astronomy is here!</a:t>
            </a:r>
          </a:p>
        </p:txBody>
      </p:sp>
      <p:sp>
        <p:nvSpPr>
          <p:cNvPr id="54275" name="Content Placeholder 2"/>
          <p:cNvSpPr>
            <a:spLocks noGrp="1"/>
          </p:cNvSpPr>
          <p:nvPr>
            <p:ph idx="1"/>
          </p:nvPr>
        </p:nvSpPr>
        <p:spPr/>
        <p:txBody>
          <a:bodyPr/>
          <a:lstStyle/>
          <a:p>
            <a:r>
              <a:rPr lang="en-GB" altLang="en-US" smtClean="0">
                <a:solidFill>
                  <a:srgbClr val="FFFFFF"/>
                </a:solidFill>
              </a:rPr>
              <a:t>We expect soon to be making regular detections...</a:t>
            </a:r>
          </a:p>
          <a:p>
            <a:endParaRPr lang="en-GB" altLang="en-US" smtClean="0">
              <a:solidFill>
                <a:srgbClr val="FFFFFF"/>
              </a:solidFill>
            </a:endParaRPr>
          </a:p>
          <a:p>
            <a:r>
              <a:rPr lang="en-GB" altLang="en-US" smtClean="0">
                <a:solidFill>
                  <a:srgbClr val="FFFFFF"/>
                </a:solidFill>
              </a:rPr>
              <a:t>In addition to the need for better detectors on the ground there is additional science we can do with detectors in space....</a:t>
            </a:r>
          </a:p>
          <a:p>
            <a:pPr lvl="1"/>
            <a:endParaRPr lang="en-GB" altLang="en-US" smtClean="0">
              <a:solidFill>
                <a:srgbClr val="FFFFFF"/>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BE_Spectrum">
            <a:hlinkClick r:id="rId3"/>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76200" y="0"/>
            <a:ext cx="9220200" cy="6858000"/>
          </a:xfrm>
        </p:spPr>
      </p:pic>
      <p:pic>
        <p:nvPicPr>
          <p:cNvPr id="55299" name="Picture 3" descr="GALILEO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2538" y="5551488"/>
            <a:ext cx="95726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goldston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5715000"/>
            <a:ext cx="8826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LIGO_WA2">
            <a:hlinkClick r:id="rId3"/>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5638800"/>
            <a:ext cx="1371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7" descr="WMAP990293_s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800600"/>
            <a:ext cx="10747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5850" y="57912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048375" y="5373688"/>
            <a:ext cx="792163" cy="28733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TextBox 9"/>
          <p:cNvSpPr txBox="1"/>
          <p:nvPr/>
        </p:nvSpPr>
        <p:spPr>
          <a:xfrm>
            <a:off x="6156325" y="5300663"/>
            <a:ext cx="569913" cy="431800"/>
          </a:xfrm>
          <a:prstGeom prst="rect">
            <a:avLst/>
          </a:prstGeom>
          <a:noFill/>
        </p:spPr>
        <p:txBody>
          <a:bodyPr wrap="none">
            <a:spAutoFit/>
          </a:bodyPr>
          <a:lstStyle/>
          <a:p>
            <a:pPr>
              <a:defRPr/>
            </a:pPr>
            <a:r>
              <a:rPr lang="en-GB" sz="1050" dirty="0">
                <a:solidFill>
                  <a:srgbClr val="1B1B1B"/>
                </a:solidFill>
                <a:latin typeface="Arial Narrow" pitchFamily="34" charset="0"/>
              </a:rPr>
              <a:t>(ESA /</a:t>
            </a:r>
          </a:p>
          <a:p>
            <a:pPr>
              <a:defRPr/>
            </a:pPr>
            <a:r>
              <a:rPr lang="en-GB" sz="1050" dirty="0">
                <a:solidFill>
                  <a:srgbClr val="1B1B1B"/>
                </a:solidFill>
                <a:latin typeface="Arial Narrow" pitchFamily="34" charset="0"/>
              </a:rPr>
              <a:t> NASA)</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01_08_m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1"/>
          <p:cNvSpPr>
            <a:spLocks noChangeArrowheads="1"/>
          </p:cNvSpPr>
          <p:nvPr/>
        </p:nvSpPr>
        <p:spPr bwMode="auto">
          <a:xfrm>
            <a:off x="6264275" y="6630988"/>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000">
                <a:solidFill>
                  <a:schemeClr val="bg1"/>
                </a:solidFill>
              </a:rPr>
              <a:t>Credit:÷ 2002 R. Gendler, Photo by R. Gendler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ubdude-site.com/WebPics/WebPicsAstronomy/pictures_huge/nebulae_MiceInteracting_brilliantidiot_com_1280x987.jpg"/>
          <p:cNvPicPr>
            <a:picLocks noChangeAspect="1" noChangeArrowheads="1"/>
          </p:cNvPicPr>
          <p:nvPr/>
        </p:nvPicPr>
        <p:blipFill>
          <a:blip r:embed="rId3">
            <a:extLst>
              <a:ext uri="{28A0092B-C50C-407E-A947-70E740481C1C}">
                <a14:useLocalDpi xmlns:a14="http://schemas.microsoft.com/office/drawing/2010/main" val="0"/>
              </a:ext>
            </a:extLst>
          </a:blip>
          <a:srcRect t="2992"/>
          <a:stretch>
            <a:fillRect/>
          </a:stretch>
        </p:blipFill>
        <p:spPr bwMode="auto">
          <a:xfrm>
            <a:off x="34925" y="0"/>
            <a:ext cx="910907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1"/>
          <p:cNvSpPr>
            <a:spLocks noChangeArrowheads="1"/>
          </p:cNvSpPr>
          <p:nvPr/>
        </p:nvSpPr>
        <p:spPr bwMode="auto">
          <a:xfrm>
            <a:off x="7677150" y="6604000"/>
            <a:ext cx="1466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100">
                <a:solidFill>
                  <a:schemeClr val="bg1"/>
                </a:solidFill>
              </a:rPr>
              <a:t>STScI-PRC2002-11d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ce.mpg">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4925" y="-26988"/>
            <a:ext cx="91090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42988" y="6021388"/>
            <a:ext cx="6875462" cy="431800"/>
          </a:xfrm>
          <a:prstGeom prst="rect">
            <a:avLst/>
          </a:prstGeom>
        </p:spPr>
        <p:txBody>
          <a:bodyPr>
            <a:spAutoFit/>
          </a:bodyPr>
          <a:lstStyle/>
          <a:p>
            <a:pPr>
              <a:defRPr/>
            </a:pPr>
            <a:r>
              <a:rPr lang="en-GB" sz="1100" b="0" dirty="0">
                <a:solidFill>
                  <a:schemeClr val="accent3"/>
                </a:solidFill>
              </a:rPr>
              <a:t>Josh Barnes (</a:t>
            </a:r>
            <a:r>
              <a:rPr lang="en-GB" sz="1100" b="0" dirty="0" err="1">
                <a:solidFill>
                  <a:schemeClr val="accent3"/>
                </a:solidFill>
              </a:rPr>
              <a:t>Univ</a:t>
            </a:r>
            <a:r>
              <a:rPr lang="en-GB" sz="1100" b="0" dirty="0">
                <a:solidFill>
                  <a:schemeClr val="accent3"/>
                </a:solidFill>
              </a:rPr>
              <a:t> of Hawaii) and John Hibbard (NRAO).</a:t>
            </a:r>
            <a:br>
              <a:rPr lang="en-GB" sz="1100" b="0" dirty="0">
                <a:solidFill>
                  <a:schemeClr val="accent3"/>
                </a:solidFill>
              </a:rPr>
            </a:br>
            <a:r>
              <a:rPr lang="en-GB" sz="1100" b="0" dirty="0">
                <a:solidFill>
                  <a:schemeClr val="accent3"/>
                </a:solidFill>
                <a:hlinkClick r:id="rId5"/>
              </a:rPr>
              <a:t>http://hubblesite.org/newscenter/archive/releases/2002/11/video/a/</a:t>
            </a:r>
            <a:endParaRPr lang="en-GB" sz="1100" b="0" dirty="0">
              <a:solidFill>
                <a:schemeClr val="accent3"/>
              </a:solidFill>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rger_movie.wm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34963" y="0"/>
            <a:ext cx="9875838"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68538" y="6351588"/>
            <a:ext cx="6875462" cy="431800"/>
          </a:xfrm>
          <a:prstGeom prst="rect">
            <a:avLst/>
          </a:prstGeom>
        </p:spPr>
        <p:txBody>
          <a:bodyPr>
            <a:spAutoFit/>
          </a:bodyPr>
          <a:lstStyle/>
          <a:p>
            <a:pPr>
              <a:defRPr/>
            </a:pPr>
            <a:r>
              <a:rPr lang="en-GB" sz="1100" b="0" dirty="0">
                <a:solidFill>
                  <a:schemeClr val="accent3"/>
                </a:solidFill>
              </a:rPr>
              <a:t>Josh Barnes (</a:t>
            </a:r>
            <a:r>
              <a:rPr lang="en-GB" sz="1100" b="0" dirty="0" err="1">
                <a:solidFill>
                  <a:schemeClr val="accent3"/>
                </a:solidFill>
              </a:rPr>
              <a:t>Univ</a:t>
            </a:r>
            <a:r>
              <a:rPr lang="en-GB" sz="1100" b="0" dirty="0">
                <a:solidFill>
                  <a:schemeClr val="accent3"/>
                </a:solidFill>
              </a:rPr>
              <a:t> of Hawaii) and John Hibbard (NRAO).</a:t>
            </a:r>
            <a:br>
              <a:rPr lang="en-GB" sz="1100" b="0" dirty="0">
                <a:solidFill>
                  <a:schemeClr val="accent3"/>
                </a:solidFill>
              </a:rPr>
            </a:br>
            <a:r>
              <a:rPr lang="en-GB" sz="1100" b="0" dirty="0">
                <a:solidFill>
                  <a:schemeClr val="accent3"/>
                </a:solidFill>
                <a:hlinkClick r:id="rId5"/>
              </a:rPr>
              <a:t>http://hubblesite.org/newscenter/archive/releases/2002/11/video/a/</a:t>
            </a:r>
            <a:endParaRPr lang="en-GB" sz="1100" b="0" dirty="0">
              <a:solidFill>
                <a:schemeClr val="accent3"/>
              </a:solidFill>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00025" y="0"/>
            <a:ext cx="8928100" cy="1412875"/>
          </a:xfrm>
          <a:prstGeom prst="rect">
            <a:avLst/>
          </a:prstGeom>
          <a:solidFill>
            <a:schemeClr val="bg1"/>
          </a:solidFill>
          <a:ln w="9525" algn="ctr">
            <a:solidFill>
              <a:schemeClr val="bg1"/>
            </a:solidFill>
            <a:miter lim="800000"/>
            <a:headEnd/>
            <a:tailEnd/>
          </a:ln>
        </p:spPr>
        <p:txBody>
          <a:bodyPr wrap="none"/>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endParaRPr lang="en-US" altLang="en-US">
              <a:solidFill>
                <a:srgbClr val="FF0000"/>
              </a:solidFill>
            </a:endParaRP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l="12138" t="12955" r="31007" b="12273"/>
          <a:stretch>
            <a:fillRect/>
          </a:stretch>
        </p:blipFill>
        <p:spPr bwMode="auto">
          <a:xfrm>
            <a:off x="215900" y="215900"/>
            <a:ext cx="8694738"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4"/>
          <p:cNvSpPr txBox="1">
            <a:spLocks noChangeArrowheads="1"/>
          </p:cNvSpPr>
          <p:nvPr/>
        </p:nvSpPr>
        <p:spPr bwMode="auto">
          <a:xfrm>
            <a:off x="4332288" y="268288"/>
            <a:ext cx="4471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GB" altLang="en-US" sz="2400">
                <a:solidFill>
                  <a:srgbClr val="FFFFFF"/>
                </a:solidFill>
              </a:rPr>
              <a:t>https://www.elisascience.org/</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98550" y="439738"/>
            <a:ext cx="8369300" cy="685800"/>
          </a:xfrm>
        </p:spPr>
        <p:txBody>
          <a:bodyPr/>
          <a:lstStyle/>
          <a:p>
            <a:pPr eaLnBrk="1" hangingPunct="1"/>
            <a:r>
              <a:rPr lang="en-GB" altLang="en-US" sz="2200" b="1" smtClean="0">
                <a:solidFill>
                  <a:srgbClr val="FFFF66"/>
                </a:solidFill>
              </a:rPr>
              <a:t>Gravitational waves -  a prediction of General Relativity (1916)</a:t>
            </a:r>
            <a:r>
              <a:rPr lang="en-US" altLang="en-US" sz="2200" b="1" smtClean="0">
                <a:solidFill>
                  <a:srgbClr val="FFFF66"/>
                </a:solidFill>
              </a:rPr>
              <a:t/>
            </a:r>
            <a:br>
              <a:rPr lang="en-US" altLang="en-US" sz="2200" b="1" smtClean="0">
                <a:solidFill>
                  <a:srgbClr val="FFFF66"/>
                </a:solidFill>
              </a:rPr>
            </a:br>
            <a:endParaRPr lang="en-GB" altLang="en-US" sz="2200" b="1" smtClean="0">
              <a:solidFill>
                <a:srgbClr val="FFFF66"/>
              </a:solidFill>
            </a:endParaRPr>
          </a:p>
        </p:txBody>
      </p:sp>
      <p:graphicFrame>
        <p:nvGraphicFramePr>
          <p:cNvPr id="15363" name="Object 4"/>
          <p:cNvGraphicFramePr>
            <a:graphicFrameLocks noChangeAspect="1"/>
          </p:cNvGraphicFramePr>
          <p:nvPr/>
        </p:nvGraphicFramePr>
        <p:xfrm>
          <a:off x="422275" y="1076325"/>
          <a:ext cx="4941888" cy="4127500"/>
        </p:xfrm>
        <a:graphic>
          <a:graphicData uri="http://schemas.openxmlformats.org/presentationml/2006/ole">
            <mc:AlternateContent xmlns:mc="http://schemas.openxmlformats.org/markup-compatibility/2006">
              <mc:Choice xmlns:v="urn:schemas-microsoft-com:vml" Requires="v">
                <p:oleObj spid="_x0000_s15370" name="Photo Editor Photo" r:id="rId4" imgW="27247619" imgH="22752381" progId="MSPhotoEd.3">
                  <p:embed/>
                </p:oleObj>
              </mc:Choice>
              <mc:Fallback>
                <p:oleObj name="Photo Editor Photo" r:id="rId4" imgW="27247619" imgH="22752381"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75" y="1076325"/>
                        <a:ext cx="4941888"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4" name="Picture 5" descr="EinsteinGlasgowtal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9900" y="1052513"/>
            <a:ext cx="3414713"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6"/>
          <p:cNvSpPr txBox="1">
            <a:spLocks noChangeArrowheads="1"/>
          </p:cNvSpPr>
          <p:nvPr/>
        </p:nvSpPr>
        <p:spPr bwMode="auto">
          <a:xfrm>
            <a:off x="827088" y="5307013"/>
            <a:ext cx="4321175" cy="396875"/>
          </a:xfrm>
          <a:prstGeom prst="rect">
            <a:avLst/>
          </a:prstGeom>
          <a:noFill/>
          <a:ln w="9525">
            <a:noFill/>
            <a:miter lim="800000"/>
            <a:headEnd/>
            <a:tailEnd/>
          </a:ln>
        </p:spPr>
        <p:txBody>
          <a:bodyPr>
            <a:spAutoFit/>
          </a:bodyPr>
          <a:lstStyle/>
          <a:p>
            <a:pPr>
              <a:spcBef>
                <a:spcPct val="50000"/>
              </a:spcBef>
              <a:defRPr/>
            </a:pPr>
            <a:r>
              <a:rPr lang="en-GB" sz="2000" dirty="0">
                <a:solidFill>
                  <a:schemeClr val="bg1">
                    <a:lumMod val="50000"/>
                  </a:schemeClr>
                </a:solidFill>
              </a:rPr>
              <a:t>Einstein in Glasgow 1933</a:t>
            </a:r>
            <a:endParaRPr lang="en-US" sz="2000" dirty="0">
              <a:solidFill>
                <a:schemeClr val="bg1">
                  <a:lumMod val="50000"/>
                </a:schemeClr>
              </a:solidFill>
            </a:endParaRPr>
          </a:p>
        </p:txBody>
      </p:sp>
      <p:sp>
        <p:nvSpPr>
          <p:cNvPr id="15366" name="Rectangle 7"/>
          <p:cNvSpPr>
            <a:spLocks noChangeArrowheads="1"/>
          </p:cNvSpPr>
          <p:nvPr/>
        </p:nvSpPr>
        <p:spPr bwMode="auto">
          <a:xfrm>
            <a:off x="1762125" y="1833563"/>
            <a:ext cx="68897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endParaRPr lang="en-US" altLang="en-US" sz="1400">
              <a:solidFill>
                <a:srgbClr val="FFFF66"/>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258888" y="0"/>
            <a:ext cx="7885112" cy="836613"/>
          </a:xfrm>
        </p:spPr>
        <p:txBody>
          <a:bodyPr/>
          <a:lstStyle/>
          <a:p>
            <a:pPr eaLnBrk="1" hangingPunct="1"/>
            <a:r>
              <a:rPr lang="de-DE" altLang="en-US" smtClean="0">
                <a:solidFill>
                  <a:schemeClr val="accent2"/>
                </a:solidFill>
              </a:rPr>
              <a:t>The Network of Gravitational Wave Facilities</a:t>
            </a:r>
          </a:p>
        </p:txBody>
      </p:sp>
      <p:sp>
        <p:nvSpPr>
          <p:cNvPr id="61443" name="Rectangle 3"/>
          <p:cNvSpPr>
            <a:spLocks noGrp="1" noChangeArrowheads="1"/>
          </p:cNvSpPr>
          <p:nvPr>
            <p:ph type="body" idx="1"/>
          </p:nvPr>
        </p:nvSpPr>
        <p:spPr>
          <a:xfrm>
            <a:off x="468313" y="1052513"/>
            <a:ext cx="8207375" cy="4887912"/>
          </a:xfrm>
        </p:spPr>
        <p:txBody>
          <a:bodyPr/>
          <a:lstStyle/>
          <a:p>
            <a:pPr eaLnBrk="1" hangingPunct="1">
              <a:lnSpc>
                <a:spcPct val="90000"/>
              </a:lnSpc>
              <a:buFont typeface="Wingdings" panose="05000000000000000000" pitchFamily="2" charset="2"/>
              <a:buNone/>
            </a:pPr>
            <a:endParaRPr lang="de-DE" altLang="en-US" sz="1800" smtClean="0">
              <a:solidFill>
                <a:schemeClr val="accent2"/>
              </a:solidFill>
            </a:endParaRPr>
          </a:p>
          <a:p>
            <a:pPr eaLnBrk="1" hangingPunct="1">
              <a:lnSpc>
                <a:spcPct val="90000"/>
              </a:lnSpc>
            </a:pPr>
            <a:r>
              <a:rPr lang="de-DE" altLang="en-US" sz="1800" smtClean="0">
                <a:solidFill>
                  <a:schemeClr val="accent2"/>
                </a:solidFill>
              </a:rPr>
              <a:t>Advanced Detectors have made first detections! – network data to follow </a:t>
            </a:r>
          </a:p>
          <a:p>
            <a:pPr lvl="1" eaLnBrk="1" hangingPunct="1">
              <a:lnSpc>
                <a:spcPct val="90000"/>
              </a:lnSpc>
            </a:pPr>
            <a:r>
              <a:rPr lang="de-DE" altLang="en-US" sz="1800" smtClean="0">
                <a:solidFill>
                  <a:srgbClr val="FFFFFF"/>
                </a:solidFill>
              </a:rPr>
              <a:t>Advanced LIGO		(USA/International )</a:t>
            </a:r>
          </a:p>
          <a:p>
            <a:pPr lvl="1" eaLnBrk="1" hangingPunct="1">
              <a:lnSpc>
                <a:spcPct val="90000"/>
              </a:lnSpc>
            </a:pPr>
            <a:r>
              <a:rPr lang="de-DE" altLang="en-US" sz="1800" smtClean="0">
                <a:solidFill>
                  <a:srgbClr val="FFFFFF"/>
                </a:solidFill>
              </a:rPr>
              <a:t>Advanced VIRGO		(Italy/France/Netherlands)</a:t>
            </a:r>
          </a:p>
          <a:p>
            <a:pPr lvl="1" eaLnBrk="1" hangingPunct="1">
              <a:lnSpc>
                <a:spcPct val="90000"/>
              </a:lnSpc>
            </a:pPr>
            <a:r>
              <a:rPr lang="de-DE" altLang="en-US" sz="1800" smtClean="0">
                <a:solidFill>
                  <a:srgbClr val="FFFFFF"/>
                </a:solidFill>
              </a:rPr>
              <a:t>KAGRA 			(Japan)</a:t>
            </a:r>
          </a:p>
          <a:p>
            <a:pPr lvl="1" eaLnBrk="1" hangingPunct="1">
              <a:lnSpc>
                <a:spcPct val="90000"/>
              </a:lnSpc>
            </a:pPr>
            <a:r>
              <a:rPr lang="de-DE" altLang="en-US" sz="1800" smtClean="0">
                <a:solidFill>
                  <a:srgbClr val="FFFFFF"/>
                </a:solidFill>
              </a:rPr>
              <a:t>GEO-HF 			(UK/Germany)</a:t>
            </a:r>
          </a:p>
          <a:p>
            <a:pPr lvl="1" eaLnBrk="1" hangingPunct="1">
              <a:lnSpc>
                <a:spcPct val="90000"/>
              </a:lnSpc>
              <a:buFont typeface="Wingdings" panose="05000000000000000000" pitchFamily="2" charset="2"/>
              <a:buNone/>
            </a:pPr>
            <a:endParaRPr lang="de-DE" altLang="en-US" sz="1800" smtClean="0">
              <a:solidFill>
                <a:srgbClr val="FFFFFF"/>
              </a:solidFill>
            </a:endParaRPr>
          </a:p>
          <a:p>
            <a:pPr eaLnBrk="1" hangingPunct="1">
              <a:lnSpc>
                <a:spcPct val="90000"/>
              </a:lnSpc>
            </a:pPr>
            <a:r>
              <a:rPr lang="de-DE" altLang="en-US" sz="1800" smtClean="0">
                <a:solidFill>
                  <a:schemeClr val="accent2"/>
                </a:solidFill>
              </a:rPr>
              <a:t>3</a:t>
            </a:r>
            <a:r>
              <a:rPr lang="de-DE" altLang="en-US" sz="1800" baseline="30000" smtClean="0">
                <a:solidFill>
                  <a:schemeClr val="accent2"/>
                </a:solidFill>
              </a:rPr>
              <a:t>rd</a:t>
            </a:r>
            <a:r>
              <a:rPr lang="de-DE" altLang="en-US" sz="1800" smtClean="0">
                <a:solidFill>
                  <a:schemeClr val="accent2"/>
                </a:solidFill>
              </a:rPr>
              <a:t> generation</a:t>
            </a:r>
          </a:p>
          <a:p>
            <a:pPr lvl="1" eaLnBrk="1" hangingPunct="1">
              <a:lnSpc>
                <a:spcPct val="90000"/>
              </a:lnSpc>
            </a:pPr>
            <a:r>
              <a:rPr lang="de-DE" altLang="en-US" sz="1800" smtClean="0">
                <a:solidFill>
                  <a:srgbClr val="FFFFFF"/>
                </a:solidFill>
              </a:rPr>
              <a:t>Lab research underway around the globe</a:t>
            </a:r>
          </a:p>
          <a:p>
            <a:pPr lvl="1" eaLnBrk="1" hangingPunct="1">
              <a:lnSpc>
                <a:spcPct val="90000"/>
              </a:lnSpc>
            </a:pPr>
            <a:r>
              <a:rPr lang="de-DE" altLang="en-US" sz="1800" smtClean="0">
                <a:solidFill>
                  <a:srgbClr val="FFFFFF"/>
                </a:solidFill>
              </a:rPr>
              <a:t> 3</a:t>
            </a:r>
            <a:r>
              <a:rPr lang="de-DE" altLang="en-US" sz="1800" baseline="30000" smtClean="0">
                <a:solidFill>
                  <a:srgbClr val="FFFFFF"/>
                </a:solidFill>
              </a:rPr>
              <a:t>rd</a:t>
            </a:r>
            <a:r>
              <a:rPr lang="de-DE" altLang="en-US" sz="1800" smtClean="0">
                <a:solidFill>
                  <a:srgbClr val="FFFFFF"/>
                </a:solidFill>
              </a:rPr>
              <a:t> generation detector in Europe? – The Einstein Telescope</a:t>
            </a:r>
          </a:p>
          <a:p>
            <a:pPr lvl="1" eaLnBrk="1" hangingPunct="1">
              <a:lnSpc>
                <a:spcPct val="90000"/>
              </a:lnSpc>
            </a:pPr>
            <a:r>
              <a:rPr lang="de-DE" altLang="en-US" sz="1800" smtClean="0">
                <a:solidFill>
                  <a:srgbClr val="FFFFFF"/>
                </a:solidFill>
              </a:rPr>
              <a:t>Future upgrades in the US?</a:t>
            </a:r>
          </a:p>
          <a:p>
            <a:pPr eaLnBrk="1" hangingPunct="1">
              <a:lnSpc>
                <a:spcPct val="90000"/>
              </a:lnSpc>
            </a:pPr>
            <a:endParaRPr lang="de-DE" altLang="en-US" sz="2000" smtClean="0">
              <a:solidFill>
                <a:srgbClr val="FFFFFF"/>
              </a:solidFill>
            </a:endParaRPr>
          </a:p>
          <a:p>
            <a:pPr eaLnBrk="1" hangingPunct="1">
              <a:lnSpc>
                <a:spcPct val="90000"/>
              </a:lnSpc>
            </a:pPr>
            <a:r>
              <a:rPr lang="de-DE" altLang="en-US" sz="1800" smtClean="0">
                <a:solidFill>
                  <a:schemeClr val="accent2"/>
                </a:solidFill>
              </a:rPr>
              <a:t>Spaced based detector</a:t>
            </a:r>
          </a:p>
          <a:p>
            <a:pPr lvl="1" eaLnBrk="1" hangingPunct="1">
              <a:lnSpc>
                <a:spcPct val="90000"/>
              </a:lnSpc>
            </a:pPr>
            <a:r>
              <a:rPr lang="de-DE" altLang="en-US" sz="1800" smtClean="0">
                <a:solidFill>
                  <a:srgbClr val="FFFFFF"/>
                </a:solidFill>
              </a:rPr>
              <a:t>Demonstrator launched 2015</a:t>
            </a:r>
          </a:p>
          <a:p>
            <a:pPr lvl="1" eaLnBrk="1" hangingPunct="1">
              <a:lnSpc>
                <a:spcPct val="90000"/>
              </a:lnSpc>
            </a:pPr>
            <a:r>
              <a:rPr lang="de-DE" altLang="en-US" sz="1800" smtClean="0">
                <a:solidFill>
                  <a:srgbClr val="FFFFFF"/>
                </a:solidFill>
              </a:rPr>
              <a:t>Mission launch 2034?</a:t>
            </a:r>
          </a:p>
          <a:p>
            <a:pPr lvl="1" eaLnBrk="1" hangingPunct="1">
              <a:lnSpc>
                <a:spcPct val="90000"/>
              </a:lnSpc>
              <a:buFont typeface="Wingdings" panose="05000000000000000000" pitchFamily="2" charset="2"/>
              <a:buNone/>
            </a:pPr>
            <a:endParaRPr lang="de-DE" altLang="en-US" sz="1800" smtClean="0">
              <a:solidFill>
                <a:srgbClr val="FFFFFF"/>
              </a:solidFill>
            </a:endParaRPr>
          </a:p>
          <a:p>
            <a:pPr lvl="1" eaLnBrk="1" hangingPunct="1">
              <a:lnSpc>
                <a:spcPct val="90000"/>
              </a:lnSpc>
              <a:buFont typeface="Wingdings" panose="05000000000000000000" pitchFamily="2" charset="2"/>
              <a:buNone/>
            </a:pPr>
            <a:endParaRPr lang="de-DE" altLang="en-US" sz="1800" smtClean="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GB" altLang="en-US" sz="2400" smtClean="0">
                <a:solidFill>
                  <a:schemeClr val="bg1"/>
                </a:solidFill>
              </a:rPr>
              <a:t>How much of the Universe is made </a:t>
            </a:r>
            <a:br>
              <a:rPr lang="en-GB" altLang="en-US" sz="2400" smtClean="0">
                <a:solidFill>
                  <a:schemeClr val="bg1"/>
                </a:solidFill>
              </a:rPr>
            </a:br>
            <a:r>
              <a:rPr lang="en-GB" altLang="en-US" sz="2400" smtClean="0">
                <a:solidFill>
                  <a:schemeClr val="bg1"/>
                </a:solidFill>
              </a:rPr>
              <a:t>of matter we understand?</a:t>
            </a:r>
          </a:p>
        </p:txBody>
      </p:sp>
      <p:sp>
        <p:nvSpPr>
          <p:cNvPr id="62467" name="Rectangle 3"/>
          <p:cNvSpPr>
            <a:spLocks noGrp="1" noChangeArrowheads="1"/>
          </p:cNvSpPr>
          <p:nvPr>
            <p:ph type="body" idx="1"/>
          </p:nvPr>
        </p:nvSpPr>
        <p:spPr>
          <a:xfrm>
            <a:off x="671513" y="1125538"/>
            <a:ext cx="7667625" cy="4572000"/>
          </a:xfrm>
        </p:spPr>
        <p:txBody>
          <a:bodyPr/>
          <a:lstStyle/>
          <a:p>
            <a:pPr marL="495300" indent="-495300" eaLnBrk="1" hangingPunct="1">
              <a:buFont typeface="Wingdings" panose="05000000000000000000" pitchFamily="2" charset="2"/>
              <a:buNone/>
            </a:pPr>
            <a:r>
              <a:rPr lang="en-GB" altLang="en-US" i="1" smtClean="0">
                <a:solidFill>
                  <a:schemeClr val="bg1"/>
                </a:solidFill>
              </a:rPr>
              <a:t>Approximately</a:t>
            </a:r>
            <a:r>
              <a:rPr lang="en-GB" altLang="en-US" smtClean="0">
                <a:solidFill>
                  <a:schemeClr val="bg1"/>
                </a:solidFill>
              </a:rPr>
              <a:t> 4-5%</a:t>
            </a:r>
          </a:p>
        </p:txBody>
      </p:sp>
      <p:pic>
        <p:nvPicPr>
          <p:cNvPr id="62468" name="Picture 4" descr="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888" y="1125538"/>
            <a:ext cx="46799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5"/>
          <p:cNvSpPr txBox="1">
            <a:spLocks noChangeArrowheads="1"/>
          </p:cNvSpPr>
          <p:nvPr/>
        </p:nvSpPr>
        <p:spPr bwMode="auto">
          <a:xfrm>
            <a:off x="352425" y="1831975"/>
            <a:ext cx="395446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5738" indent="-185738" eaLnBrk="0" hangingPunct="0">
              <a:defRPr sz="2800" b="1">
                <a:solidFill>
                  <a:schemeClr val="accent2"/>
                </a:solidFill>
                <a:latin typeface="Trebuchet MS" panose="020B0603020202020204" pitchFamily="34" charset="0"/>
              </a:defRPr>
            </a:lvl1pPr>
            <a:lvl2pPr marL="714375" indent="-257175"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buFontTx/>
              <a:buChar char="•"/>
            </a:pPr>
            <a:r>
              <a:rPr lang="en-GB" altLang="en-US" sz="2000" b="0">
                <a:solidFill>
                  <a:schemeClr val="bg1"/>
                </a:solidFill>
              </a:rPr>
              <a:t>There is also </a:t>
            </a:r>
          </a:p>
          <a:p>
            <a:pPr lvl="1" eaLnBrk="1" hangingPunct="1">
              <a:buFontTx/>
              <a:buChar char="•"/>
            </a:pPr>
            <a:r>
              <a:rPr lang="en-GB" altLang="en-US" sz="2000" b="0">
                <a:solidFill>
                  <a:schemeClr val="bg1"/>
                </a:solidFill>
              </a:rPr>
              <a:t>“Dark matter” </a:t>
            </a:r>
          </a:p>
          <a:p>
            <a:pPr lvl="1" eaLnBrk="1" hangingPunct="1"/>
            <a:r>
              <a:rPr lang="en-GB" altLang="en-US" sz="2000" b="0">
                <a:solidFill>
                  <a:schemeClr val="bg1"/>
                </a:solidFill>
              </a:rPr>
              <a:t>   which we only see through its gravitational effects.</a:t>
            </a:r>
          </a:p>
          <a:p>
            <a:pPr lvl="1" eaLnBrk="1" hangingPunct="1"/>
            <a:endParaRPr lang="en-GB" altLang="en-US" sz="2000" b="0">
              <a:solidFill>
                <a:schemeClr val="bg1"/>
              </a:solidFill>
            </a:endParaRPr>
          </a:p>
          <a:p>
            <a:pPr lvl="1" eaLnBrk="1" hangingPunct="1">
              <a:buFontTx/>
              <a:buChar char="•"/>
            </a:pPr>
            <a:r>
              <a:rPr lang="en-GB" altLang="en-US" sz="2000" b="0">
                <a:solidFill>
                  <a:schemeClr val="bg1"/>
                </a:solidFill>
              </a:rPr>
              <a:t>“Dark energy”, </a:t>
            </a:r>
          </a:p>
          <a:p>
            <a:pPr lvl="1" eaLnBrk="1" hangingPunct="1"/>
            <a:r>
              <a:rPr lang="en-GB" altLang="en-US" sz="2000" b="0">
                <a:solidFill>
                  <a:schemeClr val="bg1"/>
                </a:solidFill>
              </a:rPr>
              <a:t>   which is causing the expansion of the Universe to </a:t>
            </a:r>
            <a:r>
              <a:rPr lang="en-GB" altLang="en-US" sz="2000" b="0" i="1">
                <a:solidFill>
                  <a:schemeClr val="bg1"/>
                </a:solidFill>
              </a:rPr>
              <a:t>accelerate</a:t>
            </a:r>
            <a:r>
              <a:rPr lang="en-GB" altLang="en-US" sz="2000" b="0">
                <a:solidFill>
                  <a:schemeClr val="bg1"/>
                </a:solidFill>
              </a:rPr>
              <a:t> and no-one knows why.</a:t>
            </a:r>
          </a:p>
        </p:txBody>
      </p:sp>
      <p:sp>
        <p:nvSpPr>
          <p:cNvPr id="62470" name="Text Box 6"/>
          <p:cNvSpPr txBox="1">
            <a:spLocks noChangeArrowheads="1"/>
          </p:cNvSpPr>
          <p:nvPr/>
        </p:nvSpPr>
        <p:spPr bwMode="auto">
          <a:xfrm>
            <a:off x="4505325" y="4284663"/>
            <a:ext cx="39544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2400" b="0">
                <a:solidFill>
                  <a:schemeClr val="bg1"/>
                </a:solidFill>
              </a:rPr>
              <a:t>To help us understand we </a:t>
            </a:r>
            <a:r>
              <a:rPr lang="en-GB" altLang="en-US" sz="2400" b="0" u="sng">
                <a:solidFill>
                  <a:schemeClr val="bg1"/>
                </a:solidFill>
              </a:rPr>
              <a:t>need new physics ideas,</a:t>
            </a:r>
            <a:r>
              <a:rPr lang="en-GB" altLang="en-US" sz="2400" b="0">
                <a:solidFill>
                  <a:schemeClr val="bg1"/>
                </a:solidFill>
              </a:rPr>
              <a:t> particularly for gravity </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3">
            <a:extLst>
              <a:ext uri="{28A0092B-C50C-407E-A947-70E740481C1C}">
                <a14:useLocalDpi xmlns:a14="http://schemas.microsoft.com/office/drawing/2010/main" val="0"/>
              </a:ext>
            </a:extLst>
          </a:blip>
          <a:srcRect l="5455" r="1779" b="23289"/>
          <a:stretch>
            <a:fillRect/>
          </a:stretch>
        </p:blipFill>
        <p:spPr bwMode="auto">
          <a:xfrm>
            <a:off x="242888" y="5084763"/>
            <a:ext cx="8628062"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14"/>
          <p:cNvSpPr txBox="1">
            <a:spLocks noChangeArrowheads="1"/>
          </p:cNvSpPr>
          <p:nvPr/>
        </p:nvSpPr>
        <p:spPr bwMode="auto">
          <a:xfrm>
            <a:off x="4446588" y="2603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sz="3200">
              <a:solidFill>
                <a:srgbClr val="333399"/>
              </a:solidFill>
              <a:latin typeface="Arial" panose="020B0604020202020204" pitchFamily="34" charset="0"/>
            </a:endParaRPr>
          </a:p>
        </p:txBody>
      </p:sp>
      <p:pic>
        <p:nvPicPr>
          <p:cNvPr id="63492" name="Picture 2"/>
          <p:cNvPicPr>
            <a:picLocks noChangeAspect="1" noChangeArrowheads="1"/>
          </p:cNvPicPr>
          <p:nvPr/>
        </p:nvPicPr>
        <p:blipFill>
          <a:blip r:embed="rId4">
            <a:extLst>
              <a:ext uri="{28A0092B-C50C-407E-A947-70E740481C1C}">
                <a14:useLocalDpi xmlns:a14="http://schemas.microsoft.com/office/drawing/2010/main" val="0"/>
              </a:ext>
            </a:extLst>
          </a:blip>
          <a:srcRect l="4503" t="25323"/>
          <a:stretch>
            <a:fillRect/>
          </a:stretch>
        </p:blipFill>
        <p:spPr bwMode="auto">
          <a:xfrm>
            <a:off x="242888" y="1679575"/>
            <a:ext cx="8628062"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403350" y="68263"/>
            <a:ext cx="7583488" cy="725487"/>
          </a:xfrm>
          <a:prstGeom prst="rect">
            <a:avLst/>
          </a:prstGeom>
          <a:noFill/>
        </p:spPr>
        <p:txBody>
          <a:bodyPr>
            <a:spAutoFit/>
          </a:bodyPr>
          <a:lstStyle/>
          <a:p>
            <a:pPr>
              <a:lnSpc>
                <a:spcPct val="120000"/>
              </a:lnSpc>
              <a:defRPr/>
            </a:pPr>
            <a:r>
              <a:rPr lang="en-GB" sz="1800" dirty="0">
                <a:solidFill>
                  <a:schemeClr val="bg1">
                    <a:lumMod val="90000"/>
                  </a:schemeClr>
                </a:solidFill>
                <a:latin typeface="Arial" pitchFamily="34" charset="0"/>
                <a:cs typeface="Arial" pitchFamily="34" charset="0"/>
              </a:rPr>
              <a:t>As each new window on the universe has opened, it has led to  completely unexpected  discoveries.</a:t>
            </a:r>
          </a:p>
        </p:txBody>
      </p:sp>
    </p:spTree>
  </p:cSld>
  <p:clrMapOvr>
    <a:masterClrMapping/>
  </p:clrMapOvr>
  <p:transition advClick="0" advTm="5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2">
            <a:extLst>
              <a:ext uri="{28A0092B-C50C-407E-A947-70E740481C1C}">
                <a14:useLocalDpi xmlns:a14="http://schemas.microsoft.com/office/drawing/2010/main" val="0"/>
              </a:ext>
            </a:extLst>
          </a:blip>
          <a:srcRect l="5455" r="1779" b="23289"/>
          <a:stretch>
            <a:fillRect/>
          </a:stretch>
        </p:blipFill>
        <p:spPr bwMode="auto">
          <a:xfrm>
            <a:off x="242888" y="5084763"/>
            <a:ext cx="8628062"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14"/>
          <p:cNvSpPr txBox="1">
            <a:spLocks noChangeArrowheads="1"/>
          </p:cNvSpPr>
          <p:nvPr/>
        </p:nvSpPr>
        <p:spPr bwMode="auto">
          <a:xfrm>
            <a:off x="4446588" y="2603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sz="3200">
              <a:solidFill>
                <a:srgbClr val="333399"/>
              </a:solidFill>
              <a:latin typeface="Arial" panose="020B0604020202020204" pitchFamily="34" charset="0"/>
            </a:endParaRPr>
          </a:p>
        </p:txBody>
      </p:sp>
      <p:pic>
        <p:nvPicPr>
          <p:cNvPr id="64516" name="Picture 2"/>
          <p:cNvPicPr>
            <a:picLocks noChangeAspect="1" noChangeArrowheads="1"/>
          </p:cNvPicPr>
          <p:nvPr/>
        </p:nvPicPr>
        <p:blipFill>
          <a:blip r:embed="rId3">
            <a:extLst>
              <a:ext uri="{28A0092B-C50C-407E-A947-70E740481C1C}">
                <a14:useLocalDpi xmlns:a14="http://schemas.microsoft.com/office/drawing/2010/main" val="0"/>
              </a:ext>
            </a:extLst>
          </a:blip>
          <a:srcRect l="4503" t="25323"/>
          <a:stretch>
            <a:fillRect/>
          </a:stretch>
        </p:blipFill>
        <p:spPr bwMode="auto">
          <a:xfrm>
            <a:off x="242888" y="1679575"/>
            <a:ext cx="8628062"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692275" y="134938"/>
            <a:ext cx="8628063" cy="830262"/>
          </a:xfrm>
          <a:prstGeom prst="rect">
            <a:avLst/>
          </a:prstGeom>
          <a:noFill/>
        </p:spPr>
        <p:txBody>
          <a:bodyPr>
            <a:spAutoFit/>
          </a:bodyPr>
          <a:lstStyle/>
          <a:p>
            <a:pPr>
              <a:lnSpc>
                <a:spcPct val="120000"/>
              </a:lnSpc>
              <a:defRPr/>
            </a:pPr>
            <a:r>
              <a:rPr lang="en-GB" sz="2000" dirty="0">
                <a:solidFill>
                  <a:schemeClr val="bg1">
                    <a:lumMod val="90000"/>
                  </a:schemeClr>
                </a:solidFill>
                <a:latin typeface="Arial" pitchFamily="34" charset="0"/>
                <a:cs typeface="Arial" pitchFamily="34" charset="0"/>
              </a:rPr>
              <a:t>What more discoveries will Gravitational Waves reveal?</a:t>
            </a:r>
          </a:p>
          <a:p>
            <a:pPr>
              <a:lnSpc>
                <a:spcPct val="120000"/>
              </a:lnSpc>
              <a:defRPr/>
            </a:pPr>
            <a:endParaRPr lang="en-GB" sz="2000" dirty="0">
              <a:solidFill>
                <a:schemeClr val="bg1">
                  <a:lumMod val="90000"/>
                </a:schemeClr>
              </a:solidFill>
              <a:latin typeface="Arial" pitchFamily="34" charset="0"/>
              <a:cs typeface="Arial" pitchFamily="34" charset="0"/>
            </a:endParaRPr>
          </a:p>
        </p:txBody>
      </p:sp>
      <p:grpSp>
        <p:nvGrpSpPr>
          <p:cNvPr id="64518" name="Group 5"/>
          <p:cNvGrpSpPr>
            <a:grpSpLocks/>
          </p:cNvGrpSpPr>
          <p:nvPr/>
        </p:nvGrpSpPr>
        <p:grpSpPr bwMode="auto">
          <a:xfrm>
            <a:off x="1574800" y="2373313"/>
            <a:ext cx="6138863" cy="2903537"/>
            <a:chOff x="521" y="1570"/>
            <a:chExt cx="4763" cy="2176"/>
          </a:xfrm>
        </p:grpSpPr>
        <p:sp>
          <p:nvSpPr>
            <p:cNvPr id="64519" name="Oval 6"/>
            <p:cNvSpPr>
              <a:spLocks noChangeAspect="1" noChangeArrowheads="1"/>
            </p:cNvSpPr>
            <p:nvPr/>
          </p:nvSpPr>
          <p:spPr bwMode="auto">
            <a:xfrm>
              <a:off x="521" y="1570"/>
              <a:ext cx="4763" cy="2176"/>
            </a:xfrm>
            <a:prstGeom prst="ellipse">
              <a:avLst/>
            </a:prstGeom>
            <a:solidFill>
              <a:srgbClr val="000099"/>
            </a:solidFill>
            <a:ln w="9525">
              <a:solidFill>
                <a:schemeClr val="tx1"/>
              </a:solidFill>
              <a:round/>
              <a:headEnd/>
              <a:tailEnd/>
            </a:ln>
          </p:spPr>
          <p:txBody>
            <a:bodyPr wrap="none" anchor="ct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endParaRPr lang="en-US" altLang="en-US">
                <a:solidFill>
                  <a:srgbClr val="FF0000"/>
                </a:solidFill>
              </a:endParaRPr>
            </a:p>
          </p:txBody>
        </p:sp>
        <p:sp>
          <p:nvSpPr>
            <p:cNvPr id="64520" name="Text Box 7"/>
            <p:cNvSpPr txBox="1">
              <a:spLocks noChangeArrowheads="1"/>
            </p:cNvSpPr>
            <p:nvPr/>
          </p:nvSpPr>
          <p:spPr bwMode="auto">
            <a:xfrm>
              <a:off x="839" y="2287"/>
              <a:ext cx="4128" cy="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GB" altLang="en-US" sz="4000" i="1">
                  <a:solidFill>
                    <a:srgbClr val="FFFF00"/>
                  </a:solidFill>
                </a:rPr>
                <a:t>Gravitational Waves</a:t>
              </a:r>
            </a:p>
            <a:p>
              <a:pPr algn="ctr" eaLnBrk="1" hangingPunct="1"/>
              <a:r>
                <a:rPr lang="en-GB" altLang="en-US" sz="4000" i="1">
                  <a:solidFill>
                    <a:srgbClr val="FFFF00"/>
                  </a:solidFill>
                </a:rPr>
                <a:t>????</a:t>
              </a:r>
              <a:endParaRPr lang="en-US" altLang="en-US" sz="4000" i="1">
                <a:solidFill>
                  <a:srgbClr val="FFFF00"/>
                </a:solidFill>
              </a:endParaRPr>
            </a:p>
          </p:txBody>
        </p:sp>
      </p:grpSp>
    </p:spTree>
  </p:cSld>
  <p:clrMapOvr>
    <a:masterClrMapping/>
  </p:clrMapOvr>
  <p:transition advClick="0" advTm="6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endParaRPr lang="en-US" altLang="en-US" smtClean="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GB" altLang="en-US" smtClean="0">
                <a:solidFill>
                  <a:schemeClr val="bg1"/>
                </a:solidFill>
              </a:rPr>
              <a:t>Prospects for next observing runs</a:t>
            </a:r>
          </a:p>
        </p:txBody>
      </p:sp>
      <p:sp>
        <p:nvSpPr>
          <p:cNvPr id="66563" name="Content Placeholder 2"/>
          <p:cNvSpPr>
            <a:spLocks noGrp="1"/>
          </p:cNvSpPr>
          <p:nvPr>
            <p:ph idx="1"/>
          </p:nvPr>
        </p:nvSpPr>
        <p:spPr>
          <a:xfrm>
            <a:off x="260350" y="1373188"/>
            <a:ext cx="2930525" cy="4641850"/>
          </a:xfrm>
        </p:spPr>
        <p:txBody>
          <a:bodyPr/>
          <a:lstStyle/>
          <a:p>
            <a:pPr>
              <a:buFont typeface="Arial" panose="020B0604020202020204" pitchFamily="34" charset="0"/>
              <a:buChar char="•"/>
            </a:pPr>
            <a:r>
              <a:rPr lang="en-GB" altLang="en-US" sz="1800" smtClean="0">
                <a:solidFill>
                  <a:schemeClr val="bg1"/>
                </a:solidFill>
              </a:rPr>
              <a:t>The next observing runs target improved sensitivities and longer runs</a:t>
            </a:r>
          </a:p>
          <a:p>
            <a:pPr>
              <a:buFont typeface="Arial" panose="020B0604020202020204" pitchFamily="34" charset="0"/>
              <a:buChar char="•"/>
            </a:pPr>
            <a:endParaRPr lang="en-GB" altLang="en-US" sz="1800" smtClean="0">
              <a:solidFill>
                <a:schemeClr val="bg1"/>
              </a:solidFill>
            </a:endParaRPr>
          </a:p>
          <a:p>
            <a:pPr>
              <a:buFont typeface="Arial" panose="020B0604020202020204" pitchFamily="34" charset="0"/>
              <a:buChar char="•"/>
            </a:pPr>
            <a:r>
              <a:rPr lang="en-GB" altLang="en-US" sz="1800" smtClean="0">
                <a:solidFill>
                  <a:schemeClr val="bg1"/>
                </a:solidFill>
              </a:rPr>
              <a:t>Further black hole systems clearly represent a key target</a:t>
            </a:r>
          </a:p>
          <a:p>
            <a:pPr>
              <a:buFont typeface="Arial" panose="020B0604020202020204" pitchFamily="34" charset="0"/>
              <a:buChar char="•"/>
            </a:pPr>
            <a:endParaRPr lang="en-GB" altLang="en-US" sz="1800" smtClean="0">
              <a:solidFill>
                <a:schemeClr val="bg1"/>
              </a:solidFill>
            </a:endParaRPr>
          </a:p>
          <a:p>
            <a:pPr>
              <a:buFont typeface="Arial" panose="020B0604020202020204" pitchFamily="34" charset="0"/>
              <a:buChar char="•"/>
            </a:pPr>
            <a:r>
              <a:rPr lang="en-GB" altLang="en-US" sz="1800" smtClean="0">
                <a:solidFill>
                  <a:schemeClr val="bg1"/>
                </a:solidFill>
              </a:rPr>
              <a:t>We will also be searching for signals from neutron star collisions, stochastic background, rotating neutron stars, unmodelled transients, ... </a:t>
            </a:r>
          </a:p>
        </p:txBody>
      </p:sp>
      <p:sp>
        <p:nvSpPr>
          <p:cNvPr id="66564" name="Slide Number Placeholder 3"/>
          <p:cNvSpPr>
            <a:spLocks noGrp="1"/>
          </p:cNvSpPr>
          <p:nvPr>
            <p:ph type="sldNum" sz="quarter" idx="4294967295"/>
          </p:nvPr>
        </p:nvSpPr>
        <p:spPr bwMode="auto">
          <a:xfrm>
            <a:off x="984250" y="6324600"/>
            <a:ext cx="191135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F7380F33-B4BD-44A0-A56B-5BCFD166D09A}" type="slidenum">
              <a:rPr lang="en-US" altLang="en-US" sz="1400" b="0">
                <a:solidFill>
                  <a:schemeClr val="tx1"/>
                </a:solidFill>
              </a:rPr>
              <a:pPr eaLnBrk="1" hangingPunct="1"/>
              <a:t>56</a:t>
            </a:fld>
            <a:endParaRPr lang="en-US" altLang="en-US" sz="1400" b="0">
              <a:solidFill>
                <a:schemeClr val="tx1"/>
              </a:solidFill>
            </a:endParaRPr>
          </a:p>
        </p:txBody>
      </p:sp>
      <p:pic>
        <p:nvPicPr>
          <p:cNvPr id="665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925" y="1303338"/>
            <a:ext cx="5195888" cy="554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6" name="Rectangle 4"/>
          <p:cNvSpPr>
            <a:spLocks noChangeArrowheads="1"/>
          </p:cNvSpPr>
          <p:nvPr/>
        </p:nvSpPr>
        <p:spPr bwMode="auto">
          <a:xfrm>
            <a:off x="0" y="6335713"/>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400"/>
              <a:t>http://arxiv.org/pdf/1602.03842v1.pdf</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lumMod val="75000"/>
                  </a:schemeClr>
                </a:solidFill>
              </a:rPr>
              <a:t>Sky </a:t>
            </a:r>
            <a:r>
              <a:rPr lang="en-US" dirty="0" err="1" smtClean="0">
                <a:solidFill>
                  <a:schemeClr val="bg1">
                    <a:lumMod val="75000"/>
                  </a:schemeClr>
                </a:solidFill>
              </a:rPr>
              <a:t>localisation</a:t>
            </a:r>
            <a:r>
              <a:rPr lang="en-US" dirty="0" smtClean="0">
                <a:solidFill>
                  <a:schemeClr val="bg1">
                    <a:lumMod val="75000"/>
                  </a:schemeClr>
                </a:solidFill>
              </a:rPr>
              <a:t> with 3 detector sites</a:t>
            </a:r>
            <a:endParaRPr lang="en-US" dirty="0">
              <a:solidFill>
                <a:schemeClr val="bg1">
                  <a:lumMod val="75000"/>
                </a:schemeClr>
              </a:solidFill>
            </a:endParaRPr>
          </a:p>
        </p:txBody>
      </p:sp>
      <p:sp>
        <p:nvSpPr>
          <p:cNvPr id="67587" name="Content Placeholder 2"/>
          <p:cNvSpPr>
            <a:spLocks noGrp="1"/>
          </p:cNvSpPr>
          <p:nvPr>
            <p:ph idx="1"/>
          </p:nvPr>
        </p:nvSpPr>
        <p:spPr/>
        <p:txBody>
          <a:bodyPr/>
          <a:lstStyle/>
          <a:p>
            <a:endParaRPr lang="en-US" altLang="en-US" smtClean="0"/>
          </a:p>
        </p:txBody>
      </p:sp>
      <p:pic>
        <p:nvPicPr>
          <p:cNvPr id="67588" name="Content Placeholder 5" descr="localization_HHLV.png"/>
          <p:cNvPicPr>
            <a:picLocks noChangeAspect="1"/>
          </p:cNvPicPr>
          <p:nvPr/>
        </p:nvPicPr>
        <p:blipFill>
          <a:blip r:embed="rId2">
            <a:extLst>
              <a:ext uri="{28A0092B-C50C-407E-A947-70E740481C1C}">
                <a14:useLocalDpi xmlns:a14="http://schemas.microsoft.com/office/drawing/2010/main" val="0"/>
              </a:ext>
            </a:extLst>
          </a:blip>
          <a:srcRect t="14706" b="14706"/>
          <a:stretch>
            <a:fillRect/>
          </a:stretch>
        </p:blipFill>
        <p:spPr bwMode="auto">
          <a:xfrm>
            <a:off x="190500" y="1214438"/>
            <a:ext cx="880110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1562100" y="6176963"/>
            <a:ext cx="6194425" cy="584200"/>
          </a:xfrm>
          <a:prstGeom prst="rect">
            <a:avLst/>
          </a:prstGeom>
          <a:noFill/>
          <a:ln w="9525">
            <a:solidFill>
              <a:schemeClr val="tx2"/>
            </a:solidFill>
            <a:miter lim="800000"/>
            <a:headEnd/>
            <a:tailEnd/>
          </a:ln>
        </p:spPr>
        <p:txBody>
          <a:bodyPr>
            <a:spAutoFit/>
          </a:bodyPr>
          <a:lstStyle/>
          <a:p>
            <a:pPr>
              <a:defRPr/>
            </a:pPr>
            <a:r>
              <a:rPr lang="en-US" sz="1600" b="0" dirty="0">
                <a:solidFill>
                  <a:schemeClr val="bg1">
                    <a:lumMod val="75000"/>
                  </a:schemeClr>
                </a:solidFill>
              </a:rPr>
              <a:t>S. </a:t>
            </a:r>
            <a:r>
              <a:rPr lang="en-US" sz="1600" b="0" dirty="0" err="1">
                <a:solidFill>
                  <a:schemeClr val="bg1">
                    <a:lumMod val="75000"/>
                  </a:schemeClr>
                </a:solidFill>
              </a:rPr>
              <a:t>Fairhurst</a:t>
            </a:r>
            <a:r>
              <a:rPr lang="en-US" sz="1600" b="0" dirty="0">
                <a:solidFill>
                  <a:schemeClr val="bg1">
                    <a:lumMod val="75000"/>
                  </a:schemeClr>
                </a:solidFill>
              </a:rPr>
              <a:t>, “</a:t>
            </a:r>
            <a:r>
              <a:rPr lang="en-US" altLang="ja-JP" sz="1600" b="0" i="1" dirty="0">
                <a:solidFill>
                  <a:schemeClr val="bg1">
                    <a:lumMod val="75000"/>
                  </a:schemeClr>
                </a:solidFill>
              </a:rPr>
              <a:t>Improved source localization with </a:t>
            </a:r>
          </a:p>
          <a:p>
            <a:pPr>
              <a:defRPr/>
            </a:pPr>
            <a:r>
              <a:rPr lang="en-US" sz="1600" b="0" i="1" dirty="0">
                <a:solidFill>
                  <a:schemeClr val="bg1">
                    <a:lumMod val="75000"/>
                  </a:schemeClr>
                </a:solidFill>
              </a:rPr>
              <a:t>LIGO India</a:t>
            </a:r>
            <a:r>
              <a:rPr lang="en-US" sz="1600" b="0" dirty="0">
                <a:solidFill>
                  <a:schemeClr val="bg1">
                    <a:lumMod val="75000"/>
                  </a:schemeClr>
                </a:solidFill>
              </a:rPr>
              <a:t>”, </a:t>
            </a:r>
            <a:r>
              <a:rPr lang="en-US" sz="1600" b="0" dirty="0">
                <a:solidFill>
                  <a:schemeClr val="bg1">
                    <a:lumMod val="75000"/>
                  </a:schemeClr>
                </a:solidFill>
                <a:hlinkClick r:id="rId3"/>
              </a:rPr>
              <a:t>arXiv:1205.6611v1 </a:t>
            </a:r>
            <a:endParaRPr lang="en-US" sz="1600" b="0" i="1" dirty="0">
              <a:solidFill>
                <a:schemeClr val="bg1">
                  <a:lumMod val="75000"/>
                </a:schemeClr>
              </a:solidFill>
            </a:endParaRPr>
          </a:p>
        </p:txBody>
      </p:sp>
      <p:sp>
        <p:nvSpPr>
          <p:cNvPr id="67590" name="Slide Number Placeholder 4"/>
          <p:cNvSpPr>
            <a:spLocks/>
          </p:cNvSpPr>
          <p:nvPr/>
        </p:nvSpPr>
        <p:spPr bwMode="auto">
          <a:xfrm>
            <a:off x="8531225" y="5648325"/>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37AE16A1-A107-4AD1-95A7-98FD0517EC42}" type="slidenum">
              <a:rPr lang="en-US" altLang="en-US" sz="1800">
                <a:solidFill>
                  <a:srgbClr val="FFFFFF"/>
                </a:solidFill>
              </a:rPr>
              <a:pPr eaLnBrk="1" hangingPunct="1"/>
              <a:t>57</a:t>
            </a:fld>
            <a:endParaRPr lang="en-US" altLang="en-US" sz="1800">
              <a:solidFill>
                <a:srgbClr val="FFFFFF"/>
              </a:solidFill>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lumMod val="75000"/>
                  </a:schemeClr>
                </a:solidFill>
              </a:rPr>
              <a:t>Sky </a:t>
            </a:r>
            <a:r>
              <a:rPr lang="en-US" dirty="0" err="1" smtClean="0">
                <a:solidFill>
                  <a:schemeClr val="bg1">
                    <a:lumMod val="75000"/>
                  </a:schemeClr>
                </a:solidFill>
              </a:rPr>
              <a:t>localisation</a:t>
            </a:r>
            <a:r>
              <a:rPr lang="en-US" dirty="0" smtClean="0">
                <a:solidFill>
                  <a:schemeClr val="bg1">
                    <a:lumMod val="75000"/>
                  </a:schemeClr>
                </a:solidFill>
              </a:rPr>
              <a:t> with 5 detector sites</a:t>
            </a:r>
            <a:endParaRPr lang="en-US" dirty="0">
              <a:solidFill>
                <a:schemeClr val="bg1">
                  <a:lumMod val="75000"/>
                </a:schemeClr>
              </a:solidFill>
            </a:endParaRPr>
          </a:p>
        </p:txBody>
      </p:sp>
      <p:sp>
        <p:nvSpPr>
          <p:cNvPr id="68611" name="Content Placeholder 2"/>
          <p:cNvSpPr>
            <a:spLocks noGrp="1"/>
          </p:cNvSpPr>
          <p:nvPr>
            <p:ph idx="1"/>
          </p:nvPr>
        </p:nvSpPr>
        <p:spPr/>
        <p:txBody>
          <a:bodyPr/>
          <a:lstStyle/>
          <a:p>
            <a:endParaRPr lang="en-US" altLang="en-US" smtClean="0"/>
          </a:p>
        </p:txBody>
      </p:sp>
      <p:pic>
        <p:nvPicPr>
          <p:cNvPr id="68612" name="Content Placeholder 5" descr="localization_HIKLV.png"/>
          <p:cNvPicPr>
            <a:picLocks noChangeAspect="1"/>
          </p:cNvPicPr>
          <p:nvPr/>
        </p:nvPicPr>
        <p:blipFill>
          <a:blip r:embed="rId2">
            <a:extLst>
              <a:ext uri="{28A0092B-C50C-407E-A947-70E740481C1C}">
                <a14:useLocalDpi xmlns:a14="http://schemas.microsoft.com/office/drawing/2010/main" val="0"/>
              </a:ext>
            </a:extLst>
          </a:blip>
          <a:srcRect t="14706" b="14706"/>
          <a:stretch>
            <a:fillRect/>
          </a:stretch>
        </p:blipFill>
        <p:spPr bwMode="auto">
          <a:xfrm>
            <a:off x="190500" y="1214438"/>
            <a:ext cx="880110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2611438" y="6129338"/>
            <a:ext cx="6194425" cy="585787"/>
          </a:xfrm>
          <a:prstGeom prst="rect">
            <a:avLst/>
          </a:prstGeom>
          <a:noFill/>
          <a:ln w="9525">
            <a:solidFill>
              <a:schemeClr val="tx2"/>
            </a:solidFill>
            <a:miter lim="800000"/>
            <a:headEnd/>
            <a:tailEnd/>
          </a:ln>
        </p:spPr>
        <p:txBody>
          <a:bodyPr>
            <a:spAutoFit/>
          </a:bodyPr>
          <a:lstStyle/>
          <a:p>
            <a:pPr>
              <a:defRPr/>
            </a:pPr>
            <a:r>
              <a:rPr lang="en-US" sz="1600" b="0" dirty="0">
                <a:solidFill>
                  <a:schemeClr val="bg1">
                    <a:lumMod val="75000"/>
                  </a:schemeClr>
                </a:solidFill>
              </a:rPr>
              <a:t>S. </a:t>
            </a:r>
            <a:r>
              <a:rPr lang="en-US" sz="1600" b="0" dirty="0" err="1">
                <a:solidFill>
                  <a:schemeClr val="bg1">
                    <a:lumMod val="75000"/>
                  </a:schemeClr>
                </a:solidFill>
              </a:rPr>
              <a:t>Fairhurst</a:t>
            </a:r>
            <a:r>
              <a:rPr lang="en-US" sz="1600" b="0" dirty="0">
                <a:solidFill>
                  <a:schemeClr val="bg1">
                    <a:lumMod val="75000"/>
                  </a:schemeClr>
                </a:solidFill>
              </a:rPr>
              <a:t>, “</a:t>
            </a:r>
            <a:r>
              <a:rPr lang="en-US" altLang="ja-JP" sz="1600" b="0" i="1" dirty="0">
                <a:solidFill>
                  <a:schemeClr val="bg1">
                    <a:lumMod val="75000"/>
                  </a:schemeClr>
                </a:solidFill>
              </a:rPr>
              <a:t>Improved source localization with </a:t>
            </a:r>
          </a:p>
          <a:p>
            <a:pPr>
              <a:defRPr/>
            </a:pPr>
            <a:r>
              <a:rPr lang="en-US" sz="1600" b="0" i="1" dirty="0">
                <a:solidFill>
                  <a:schemeClr val="bg1">
                    <a:lumMod val="75000"/>
                  </a:schemeClr>
                </a:solidFill>
              </a:rPr>
              <a:t>LIGO India</a:t>
            </a:r>
            <a:r>
              <a:rPr lang="en-US" sz="1600" b="0" dirty="0">
                <a:solidFill>
                  <a:schemeClr val="bg1">
                    <a:lumMod val="75000"/>
                  </a:schemeClr>
                </a:solidFill>
              </a:rPr>
              <a:t>”, </a:t>
            </a:r>
            <a:r>
              <a:rPr lang="en-US" sz="1600" b="0" dirty="0">
                <a:solidFill>
                  <a:schemeClr val="bg1">
                    <a:lumMod val="75000"/>
                  </a:schemeClr>
                </a:solidFill>
                <a:hlinkClick r:id="rId3"/>
              </a:rPr>
              <a:t>arXiv:1205.6611v1 </a:t>
            </a:r>
            <a:endParaRPr lang="en-US" sz="1600" b="0" i="1" dirty="0">
              <a:solidFill>
                <a:schemeClr val="bg1">
                  <a:lumMod val="75000"/>
                </a:schemeClr>
              </a:solidFill>
            </a:endParaRPr>
          </a:p>
        </p:txBody>
      </p:sp>
      <p:sp>
        <p:nvSpPr>
          <p:cNvPr id="68614" name="Slide Number Placeholder 4"/>
          <p:cNvSpPr>
            <a:spLocks/>
          </p:cNvSpPr>
          <p:nvPr/>
        </p:nvSpPr>
        <p:spPr bwMode="auto">
          <a:xfrm>
            <a:off x="8531225" y="5648325"/>
            <a:ext cx="549275" cy="396875"/>
          </a:xfrm>
          <a:prstGeom prst="bracketPair">
            <a:avLst>
              <a:gd name="adj" fmla="val 179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fld id="{300AE62B-9C49-4D06-B960-B6B4D2ED2279}" type="slidenum">
              <a:rPr lang="en-US" altLang="en-US" sz="1800">
                <a:solidFill>
                  <a:srgbClr val="FFFFFF"/>
                </a:solidFill>
              </a:rPr>
              <a:pPr eaLnBrk="1" hangingPunct="1"/>
              <a:t>58</a:t>
            </a:fld>
            <a:endParaRPr lang="en-US" altLang="en-US" sz="1800">
              <a:solidFill>
                <a:srgbClr val="FFFFFF"/>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1925"/>
            <a:ext cx="7886700" cy="1087438"/>
          </a:xfrm>
        </p:spPr>
        <p:txBody>
          <a:bodyPr>
            <a:normAutofit/>
          </a:bodyPr>
          <a:lstStyle/>
          <a:p>
            <a:pPr>
              <a:defRPr/>
            </a:pPr>
            <a:r>
              <a:rPr lang="en-US" dirty="0" smtClean="0">
                <a:solidFill>
                  <a:schemeClr val="bg1">
                    <a:lumMod val="90000"/>
                  </a:schemeClr>
                </a:solidFill>
              </a:rPr>
              <a:t>Matter curves space-time.</a:t>
            </a:r>
            <a:br>
              <a:rPr lang="en-US" dirty="0" smtClean="0">
                <a:solidFill>
                  <a:schemeClr val="bg1">
                    <a:lumMod val="90000"/>
                  </a:schemeClr>
                </a:solidFill>
              </a:rPr>
            </a:br>
            <a:r>
              <a:rPr lang="en-US" dirty="0" smtClean="0">
                <a:solidFill>
                  <a:schemeClr val="bg1">
                    <a:lumMod val="90000"/>
                  </a:schemeClr>
                </a:solidFill>
              </a:rPr>
              <a:t>Space-time guides motion of matter.</a:t>
            </a:r>
            <a:endParaRPr lang="en-US" dirty="0">
              <a:solidFill>
                <a:schemeClr val="bg1">
                  <a:lumMod val="90000"/>
                </a:schemeClr>
              </a:solidFill>
            </a:endParaRPr>
          </a:p>
        </p:txBody>
      </p:sp>
      <p:sp>
        <p:nvSpPr>
          <p:cNvPr id="16387"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da-DK" altLang="en-US" sz="1400" b="0" smtClean="0">
                <a:solidFill>
                  <a:schemeClr val="tx1"/>
                </a:solidFill>
              </a:rPr>
              <a:t>LIGO-G1600792-v2</a:t>
            </a:r>
            <a:endParaRPr lang="en-US" altLang="en-US" sz="1400" b="0" smtClean="0">
              <a:solidFill>
                <a:schemeClr val="tx1"/>
              </a:solidFill>
            </a:endParaRPr>
          </a:p>
        </p:txBody>
      </p:sp>
      <p:sp>
        <p:nvSpPr>
          <p:cNvPr id="16388" name="Content Placeholder 2"/>
          <p:cNvSpPr>
            <a:spLocks noGrp="1"/>
          </p:cNvSpPr>
          <p:nvPr>
            <p:ph idx="1"/>
          </p:nvPr>
        </p:nvSpPr>
        <p:spPr/>
        <p:txBody>
          <a:bodyPr/>
          <a:lstStyle/>
          <a:p>
            <a:endParaRPr lang="en-US" altLang="en-US" smtClean="0"/>
          </a:p>
        </p:txBody>
      </p:sp>
      <p:pic>
        <p:nvPicPr>
          <p:cNvPr id="7" name="wireframe-AM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0" y="1248732"/>
            <a:ext cx="9144000" cy="514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0">
                <p:cTn id="12" repeatCount="indefinite"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76375" y="115888"/>
            <a:ext cx="7426325" cy="685800"/>
          </a:xfrm>
        </p:spPr>
        <p:txBody>
          <a:bodyPr/>
          <a:lstStyle/>
          <a:p>
            <a:pPr eaLnBrk="1" hangingPunct="1"/>
            <a:r>
              <a:rPr lang="en-GB" altLang="en-US" sz="2400" smtClean="0">
                <a:solidFill>
                  <a:srgbClr val="FFFF66"/>
                </a:solidFill>
              </a:rPr>
              <a:t>‘Gravitational Waves – the experimentalist’s view’</a:t>
            </a:r>
          </a:p>
        </p:txBody>
      </p:sp>
      <p:pic>
        <p:nvPicPr>
          <p:cNvPr id="174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349500"/>
            <a:ext cx="52197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412" name="Rectangle 5"/>
          <p:cNvSpPr>
            <a:spLocks noChangeArrowheads="1"/>
          </p:cNvSpPr>
          <p:nvPr/>
        </p:nvSpPr>
        <p:spPr bwMode="auto">
          <a:xfrm>
            <a:off x="684213" y="1058863"/>
            <a:ext cx="84597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eaLnBrk="0" hangingPunct="0">
              <a:defRPr sz="2800" b="1">
                <a:solidFill>
                  <a:schemeClr val="accent2"/>
                </a:solidFill>
                <a:latin typeface="Trebuchet MS" panose="020B0603020202020204" pitchFamily="34" charset="0"/>
              </a:defRPr>
            </a:lvl1pPr>
            <a:lvl2pPr marL="479425"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spcBef>
                <a:spcPct val="20000"/>
              </a:spcBef>
              <a:buFont typeface="Wingdings" panose="05000000000000000000" pitchFamily="2" charset="2"/>
              <a:buChar char="§"/>
            </a:pPr>
            <a:r>
              <a:rPr lang="en-US" altLang="en-US" sz="2000">
                <a:solidFill>
                  <a:srgbClr val="FFFF66"/>
                </a:solidFill>
              </a:rPr>
              <a:t>Gravitational waves</a:t>
            </a:r>
            <a:r>
              <a:rPr lang="en-US" altLang="en-US" sz="1800">
                <a:solidFill>
                  <a:srgbClr val="FFFF66"/>
                </a:solidFill>
                <a:latin typeface="Tahoma" panose="020B0604030504040204" pitchFamily="34" charset="0"/>
              </a:rPr>
              <a:t> </a:t>
            </a:r>
          </a:p>
          <a:p>
            <a:pPr lvl="1" eaLnBrk="1" hangingPunct="1">
              <a:spcBef>
                <a:spcPct val="20000"/>
              </a:spcBef>
            </a:pPr>
            <a:r>
              <a:rPr lang="en-US" altLang="en-US" sz="1800" b="0" i="1">
                <a:solidFill>
                  <a:schemeClr val="tx2"/>
                </a:solidFill>
              </a:rPr>
              <a:t> </a:t>
            </a:r>
            <a:r>
              <a:rPr lang="en-US" altLang="en-US" sz="1800" b="0" i="1">
                <a:solidFill>
                  <a:srgbClr val="FFFFFF"/>
                </a:solidFill>
              </a:rPr>
              <a:t>‘ripples in the curvature of spacetime’</a:t>
            </a:r>
            <a:r>
              <a:rPr lang="en-US" altLang="en-US" sz="1800" b="0">
                <a:solidFill>
                  <a:srgbClr val="FFFFFF"/>
                </a:solidFill>
              </a:rPr>
              <a:t> – or fluctuating strains in space - that carry information about changing gravitational fields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altLang="en-US" sz="2400" smtClean="0">
                <a:solidFill>
                  <a:srgbClr val="FFFF66"/>
                </a:solidFill>
              </a:rPr>
              <a:t>Gravity : the death of stars</a:t>
            </a:r>
            <a:endParaRPr lang="en-US" altLang="en-US" sz="2400" smtClean="0">
              <a:solidFill>
                <a:srgbClr val="FFFF66"/>
              </a:solidFill>
            </a:endParaRPr>
          </a:p>
        </p:txBody>
      </p:sp>
      <p:sp>
        <p:nvSpPr>
          <p:cNvPr id="18435" name="Rectangle 3"/>
          <p:cNvSpPr>
            <a:spLocks noGrp="1" noChangeArrowheads="1"/>
          </p:cNvSpPr>
          <p:nvPr>
            <p:ph type="body" sz="half" idx="1"/>
          </p:nvPr>
        </p:nvSpPr>
        <p:spPr>
          <a:xfrm>
            <a:off x="0" y="998538"/>
            <a:ext cx="5597525" cy="1782762"/>
          </a:xfrm>
        </p:spPr>
        <p:txBody>
          <a:bodyPr/>
          <a:lstStyle/>
          <a:p>
            <a:pPr eaLnBrk="1" hangingPunct="1"/>
            <a:r>
              <a:rPr lang="en-GB" altLang="en-US" sz="1800" smtClean="0">
                <a:solidFill>
                  <a:schemeClr val="bg1"/>
                </a:solidFill>
              </a:rPr>
              <a:t>In a star like our sun the gravitational force is balanced by the ‘radiation pressure’ of the heat coming out from hydrogen fusing into helium</a:t>
            </a:r>
            <a:endParaRPr lang="en-US" altLang="en-US" sz="1800" smtClean="0">
              <a:solidFill>
                <a:schemeClr val="bg1"/>
              </a:solidFill>
            </a:endParaRPr>
          </a:p>
          <a:p>
            <a:pPr eaLnBrk="1" hangingPunct="1"/>
            <a:endParaRPr lang="en-US" altLang="en-US" sz="1800" smtClean="0">
              <a:solidFill>
                <a:schemeClr val="bg1"/>
              </a:solidFill>
            </a:endParaRPr>
          </a:p>
        </p:txBody>
      </p:sp>
      <p:pic>
        <p:nvPicPr>
          <p:cNvPr id="18436" name="Picture 4" descr="star_stru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525" y="998538"/>
            <a:ext cx="324008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0" y="1790700"/>
            <a:ext cx="54721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GB" altLang="en-US" sz="1800" b="0">
                <a:solidFill>
                  <a:schemeClr val="bg1"/>
                </a:solidFill>
              </a:rPr>
              <a:t>What happens when the ‘fuel’ runs out?</a:t>
            </a:r>
            <a:endParaRPr lang="en-US" altLang="en-US" sz="1800" b="0">
              <a:solidFill>
                <a:schemeClr val="bg1"/>
              </a:solidFill>
            </a:endParaRPr>
          </a:p>
        </p:txBody>
      </p:sp>
      <p:sp>
        <p:nvSpPr>
          <p:cNvPr id="13318" name="Rectangle 6"/>
          <p:cNvSpPr>
            <a:spLocks noChangeArrowheads="1"/>
          </p:cNvSpPr>
          <p:nvPr/>
        </p:nvSpPr>
        <p:spPr bwMode="auto">
          <a:xfrm>
            <a:off x="0" y="2636838"/>
            <a:ext cx="5562600" cy="4572000"/>
          </a:xfrm>
          <a:prstGeom prst="rect">
            <a:avLst/>
          </a:prstGeom>
          <a:noFill/>
          <a:ln w="9525">
            <a:noFill/>
            <a:miter lim="800000"/>
            <a:headEnd/>
            <a:tailEnd/>
          </a:ln>
        </p:spPr>
        <p:txBody>
          <a:bodyPr/>
          <a:lstStyle/>
          <a:p>
            <a:pPr marL="342900" indent="-342900">
              <a:spcBef>
                <a:spcPct val="20000"/>
              </a:spcBef>
              <a:buClr>
                <a:schemeClr val="folHlink"/>
              </a:buClr>
              <a:buSzPct val="60000"/>
              <a:buFont typeface="Wingdings" pitchFamily="2" charset="2"/>
              <a:buChar char="n"/>
              <a:defRPr/>
            </a:pPr>
            <a:r>
              <a:rPr lang="en-GB" sz="1800" b="0" dirty="0">
                <a:solidFill>
                  <a:schemeClr val="bg1">
                    <a:lumMod val="50000"/>
                  </a:schemeClr>
                </a:solidFill>
              </a:rPr>
              <a:t>Larger stars </a:t>
            </a:r>
            <a:r>
              <a:rPr lang="en-GB" sz="1800" b="0" dirty="0">
                <a:solidFill>
                  <a:schemeClr val="bg1"/>
                </a:solidFill>
              </a:rPr>
              <a:t>- the core collapse is catastrophic and the gravity so strong that the protons and electrons in the core get forced together to form neutrons – ‘neutron stars’. </a:t>
            </a:r>
          </a:p>
          <a:p>
            <a:pPr marL="342900" indent="-342900">
              <a:spcBef>
                <a:spcPct val="20000"/>
              </a:spcBef>
              <a:buClr>
                <a:schemeClr val="folHlink"/>
              </a:buClr>
              <a:buSzPct val="60000"/>
              <a:buFont typeface="Wingdings" pitchFamily="2" charset="2"/>
              <a:buChar char="n"/>
              <a:defRPr/>
            </a:pPr>
            <a:endParaRPr lang="en-GB" sz="1800" b="0" dirty="0">
              <a:solidFill>
                <a:schemeClr val="bg1"/>
              </a:solidFill>
            </a:endParaRPr>
          </a:p>
          <a:p>
            <a:pPr marL="342900" indent="-342900">
              <a:spcBef>
                <a:spcPct val="20000"/>
              </a:spcBef>
              <a:buClr>
                <a:schemeClr val="folHlink"/>
              </a:buClr>
              <a:buSzPct val="60000"/>
              <a:buFont typeface="Wingdings" pitchFamily="2" charset="2"/>
              <a:buChar char="n"/>
              <a:defRPr/>
            </a:pPr>
            <a:endParaRPr lang="en-GB" sz="1800" b="0" dirty="0">
              <a:solidFill>
                <a:schemeClr val="bg1"/>
              </a:solidFill>
            </a:endParaRPr>
          </a:p>
          <a:p>
            <a:pPr marL="342900" indent="-342900">
              <a:spcBef>
                <a:spcPct val="20000"/>
              </a:spcBef>
              <a:buClr>
                <a:schemeClr val="folHlink"/>
              </a:buClr>
              <a:buSzPct val="60000"/>
              <a:buFont typeface="Wingdings" pitchFamily="2" charset="2"/>
              <a:buChar char="n"/>
              <a:defRPr/>
            </a:pPr>
            <a:r>
              <a:rPr lang="en-GB" sz="1800" b="0" dirty="0">
                <a:solidFill>
                  <a:schemeClr val="bg1"/>
                </a:solidFill>
              </a:rPr>
              <a:t>Huge energy given off and outer layers blasted away – </a:t>
            </a:r>
          </a:p>
          <a:p>
            <a:pPr marL="342900" indent="-342900">
              <a:spcBef>
                <a:spcPct val="20000"/>
              </a:spcBef>
              <a:buClr>
                <a:schemeClr val="folHlink"/>
              </a:buClr>
              <a:buSzPct val="60000"/>
              <a:buFont typeface="Wingdings" pitchFamily="2" charset="2"/>
              <a:buNone/>
              <a:defRPr/>
            </a:pPr>
            <a:r>
              <a:rPr lang="en-GB" sz="1800" b="0" dirty="0">
                <a:solidFill>
                  <a:schemeClr val="bg1"/>
                </a:solidFill>
              </a:rPr>
              <a:t>		</a:t>
            </a:r>
            <a:r>
              <a:rPr lang="en-GB" sz="1800" dirty="0">
                <a:solidFill>
                  <a:schemeClr val="bg1">
                    <a:lumMod val="50000"/>
                  </a:schemeClr>
                </a:solidFill>
              </a:rPr>
              <a:t>Supernova Explosion</a:t>
            </a:r>
          </a:p>
          <a:p>
            <a:pPr marL="342900" indent="-342900">
              <a:spcBef>
                <a:spcPct val="20000"/>
              </a:spcBef>
              <a:buClr>
                <a:schemeClr val="folHlink"/>
              </a:buClr>
              <a:buSzPct val="60000"/>
              <a:buFont typeface="Wingdings" pitchFamily="2" charset="2"/>
              <a:buNone/>
              <a:defRPr/>
            </a:pPr>
            <a:endParaRPr lang="en-GB" sz="1800" dirty="0">
              <a:solidFill>
                <a:schemeClr val="bg1">
                  <a:lumMod val="50000"/>
                </a:schemeClr>
              </a:solidFill>
            </a:endParaRPr>
          </a:p>
          <a:p>
            <a:pPr marL="342900" indent="-342900">
              <a:spcBef>
                <a:spcPct val="20000"/>
              </a:spcBef>
              <a:buClr>
                <a:schemeClr val="folHlink"/>
              </a:buClr>
              <a:buSzPct val="60000"/>
              <a:buFont typeface="Wingdings" pitchFamily="2" charset="2"/>
              <a:buChar char="n"/>
              <a:defRPr/>
            </a:pPr>
            <a:r>
              <a:rPr lang="en-GB" sz="1800" dirty="0">
                <a:solidFill>
                  <a:schemeClr val="bg1"/>
                </a:solidFill>
              </a:rPr>
              <a:t>May even form a ‘</a:t>
            </a:r>
            <a:r>
              <a:rPr lang="en-GB" sz="1800" dirty="0">
                <a:solidFill>
                  <a:schemeClr val="bg1">
                    <a:lumMod val="50000"/>
                  </a:schemeClr>
                </a:solidFill>
              </a:rPr>
              <a:t>Black Hole’</a:t>
            </a:r>
            <a:endParaRPr lang="en-US" sz="1800" dirty="0">
              <a:solidFill>
                <a:schemeClr val="bg1">
                  <a:lumMod val="50000"/>
                </a:schemeClr>
              </a:solidFill>
            </a:endParaRPr>
          </a:p>
        </p:txBody>
      </p:sp>
      <p:pic>
        <p:nvPicPr>
          <p:cNvPr id="867339" name="sn_explosion_sm_web.mpg">
            <a:hlinkClick r:id="" action="ppaction://media"/>
          </p:cNvPr>
          <p:cNvPicPr>
            <a:picLocks noGrp="1" noRot="1" noChangeAspect="1" noChangeArrowheads="1"/>
          </p:cNvPicPr>
          <p:nvPr>
            <p:ph sz="half" idx="2"/>
            <a:videoFile r:link="rId1"/>
          </p:nvPr>
        </p:nvPicPr>
        <p:blipFill>
          <a:blip r:embed="rId5">
            <a:extLst>
              <a:ext uri="{28A0092B-C50C-407E-A947-70E740481C1C}">
                <a14:useLocalDpi xmlns:a14="http://schemas.microsoft.com/office/drawing/2010/main" val="0"/>
              </a:ext>
            </a:extLst>
          </a:blip>
          <a:srcRect/>
          <a:stretch>
            <a:fillRect/>
          </a:stretch>
        </p:blipFill>
        <p:spPr>
          <a:xfrm>
            <a:off x="5472113" y="3860800"/>
            <a:ext cx="3233737" cy="2108200"/>
          </a:xfrm>
        </p:spPr>
      </p:pic>
      <p:sp>
        <p:nvSpPr>
          <p:cNvPr id="18440" name="Text Box 9"/>
          <p:cNvSpPr txBox="1">
            <a:spLocks noChangeArrowheads="1"/>
          </p:cNvSpPr>
          <p:nvPr/>
        </p:nvSpPr>
        <p:spPr bwMode="auto">
          <a:xfrm>
            <a:off x="5956300" y="5492750"/>
            <a:ext cx="1300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600">
                <a:solidFill>
                  <a:schemeClr val="bg1"/>
                </a:solidFill>
              </a:rPr>
              <a:t>Supernovae</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673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67339"/>
                                        </p:tgtEl>
                                      </p:cBhvr>
                                    </p:cmd>
                                  </p:childTnLst>
                                </p:cTn>
                              </p:par>
                            </p:childTnLst>
                          </p:cTn>
                        </p:par>
                      </p:childTnLst>
                    </p:cTn>
                  </p:par>
                </p:childTnLst>
              </p:cTn>
              <p:nextCondLst>
                <p:cond evt="onClick" delay="0">
                  <p:tgtEl>
                    <p:spTgt spid="867339"/>
                  </p:tgtEl>
                </p:cond>
              </p:nextCondLst>
            </p:seq>
            <p:video>
              <p:cMediaNode>
                <p:cTn id="7" fill="hold" display="0">
                  <p:stCondLst>
                    <p:cond delay="indefinite"/>
                  </p:stCondLst>
                  <p:endCondLst>
                    <p:cond evt="onNext" delay="0">
                      <p:tgtEl>
                        <p:sldTgt/>
                      </p:tgtEl>
                    </p:cond>
                    <p:cond evt="onPrev" delay="0">
                      <p:tgtEl>
                        <p:sldTgt/>
                      </p:tgtEl>
                    </p:cond>
                  </p:endCondLst>
                </p:cTn>
                <p:tgtEl>
                  <p:spTgt spid="86733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ChangeArrowheads="1"/>
          </p:cNvSpPr>
          <p:nvPr/>
        </p:nvSpPr>
        <p:spPr bwMode="auto">
          <a:xfrm>
            <a:off x="96838" y="441325"/>
            <a:ext cx="41878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folHlink"/>
              </a:buClr>
              <a:buSzPct val="60000"/>
              <a:buFont typeface="Wingdings" pitchFamily="2" charset="2"/>
              <a:buNone/>
              <a:defRPr/>
            </a:pPr>
            <a:endParaRPr lang="en-US" sz="2000" dirty="0">
              <a:solidFill>
                <a:srgbClr val="FFFFFF"/>
              </a:solidFill>
              <a:cs typeface="Times New Roman" pitchFamily="18" charset="0"/>
            </a:endParaRPr>
          </a:p>
          <a:p>
            <a:pPr marL="342900" indent="-342900">
              <a:lnSpc>
                <a:spcPct val="90000"/>
              </a:lnSpc>
              <a:spcBef>
                <a:spcPct val="60000"/>
              </a:spcBef>
              <a:buClr>
                <a:schemeClr val="folHlink"/>
              </a:buClr>
              <a:buSzPct val="60000"/>
              <a:buFont typeface="Wingdings" pitchFamily="2" charset="2"/>
              <a:buChar char="n"/>
              <a:defRPr/>
            </a:pPr>
            <a:r>
              <a:rPr lang="en-US" sz="2000" dirty="0">
                <a:solidFill>
                  <a:schemeClr val="bg1">
                    <a:lumMod val="90000"/>
                  </a:schemeClr>
                </a:solidFill>
                <a:cs typeface="Times New Roman" pitchFamily="18" charset="0"/>
              </a:rPr>
              <a:t>Continuous sources</a:t>
            </a:r>
          </a:p>
          <a:p>
            <a:pPr marL="342900" indent="-342900">
              <a:lnSpc>
                <a:spcPct val="90000"/>
              </a:lnSpc>
              <a:spcBef>
                <a:spcPct val="20000"/>
              </a:spcBef>
              <a:buClr>
                <a:schemeClr val="folHlink"/>
              </a:buClr>
              <a:buSzPct val="60000"/>
              <a:buFont typeface="Wingdings" pitchFamily="2" charset="2"/>
              <a:buNone/>
              <a:defRPr/>
            </a:pPr>
            <a:r>
              <a:rPr lang="en-US" sz="2000" dirty="0">
                <a:solidFill>
                  <a:srgbClr val="000000"/>
                </a:solidFill>
                <a:cs typeface="Times New Roman" pitchFamily="18" charset="0"/>
              </a:rPr>
              <a:t>	</a:t>
            </a:r>
            <a:r>
              <a:rPr lang="en-US" sz="2000" dirty="0">
                <a:solidFill>
                  <a:srgbClr val="FFFFFF"/>
                </a:solidFill>
                <a:cs typeface="Times New Roman" pitchFamily="18" charset="0"/>
              </a:rPr>
              <a:t>‘pulsars’</a:t>
            </a:r>
            <a:endParaRPr lang="en-US" sz="2000" b="0" dirty="0">
              <a:solidFill>
                <a:srgbClr val="FFFFFF"/>
              </a:solidFill>
              <a:cs typeface="Times New Roman" pitchFamily="18" charset="0"/>
            </a:endParaRPr>
          </a:p>
          <a:p>
            <a:pPr marL="342900" indent="-342900">
              <a:lnSpc>
                <a:spcPct val="90000"/>
              </a:lnSpc>
              <a:spcBef>
                <a:spcPct val="20000"/>
              </a:spcBef>
              <a:buClr>
                <a:schemeClr val="folHlink"/>
              </a:buClr>
              <a:buSzPct val="60000"/>
              <a:buFont typeface="Wingdings" pitchFamily="2" charset="2"/>
              <a:buNone/>
              <a:defRPr/>
            </a:pPr>
            <a:r>
              <a:rPr lang="en-US" sz="2000" dirty="0">
                <a:solidFill>
                  <a:srgbClr val="FFFFFF"/>
                </a:solidFill>
                <a:cs typeface="Times New Roman" pitchFamily="18" charset="0"/>
              </a:rPr>
              <a:t>	vibrations and instabilities of neutron stars</a:t>
            </a:r>
          </a:p>
          <a:p>
            <a:pPr marL="342900" indent="-342900">
              <a:lnSpc>
                <a:spcPct val="90000"/>
              </a:lnSpc>
              <a:spcBef>
                <a:spcPct val="20000"/>
              </a:spcBef>
              <a:buClr>
                <a:schemeClr val="folHlink"/>
              </a:buClr>
              <a:buSzPct val="60000"/>
              <a:buFont typeface="Wingdings" pitchFamily="2" charset="2"/>
              <a:buNone/>
              <a:defRPr/>
            </a:pPr>
            <a:r>
              <a:rPr lang="en-US" sz="2000" dirty="0">
                <a:solidFill>
                  <a:srgbClr val="FFFFFF"/>
                </a:solidFill>
                <a:cs typeface="Times New Roman" pitchFamily="18" charset="0"/>
              </a:rPr>
              <a:t>	</a:t>
            </a:r>
            <a:endParaRPr lang="en-GB" sz="2000" dirty="0">
              <a:solidFill>
                <a:srgbClr val="FFFFFF"/>
              </a:solidFill>
              <a:cs typeface="Times New Roman" pitchFamily="18" charset="0"/>
            </a:endParaRPr>
          </a:p>
        </p:txBody>
      </p:sp>
      <p:sp>
        <p:nvSpPr>
          <p:cNvPr id="19459" name="Rectangle 1027"/>
          <p:cNvSpPr>
            <a:spLocks noGrp="1" noChangeArrowheads="1"/>
          </p:cNvSpPr>
          <p:nvPr>
            <p:ph type="title"/>
          </p:nvPr>
        </p:nvSpPr>
        <p:spPr/>
        <p:txBody>
          <a:bodyPr/>
          <a:lstStyle/>
          <a:p>
            <a:pPr eaLnBrk="1" hangingPunct="1"/>
            <a:r>
              <a:rPr lang="en-GB" altLang="en-US" smtClean="0">
                <a:solidFill>
                  <a:srgbClr val="FFFF66"/>
                </a:solidFill>
              </a:rPr>
              <a:t>‘Gravitational Waves’- possible sources</a:t>
            </a: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089025"/>
            <a:ext cx="4859337"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7"/>
          <p:cNvSpPr>
            <a:spLocks noChangeShapeType="1"/>
          </p:cNvSpPr>
          <p:nvPr/>
        </p:nvSpPr>
        <p:spPr bwMode="auto">
          <a:xfrm flipV="1">
            <a:off x="3087688" y="3644900"/>
            <a:ext cx="3860800" cy="208756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462" name="Line 6"/>
          <p:cNvSpPr>
            <a:spLocks noChangeShapeType="1"/>
          </p:cNvSpPr>
          <p:nvPr/>
        </p:nvSpPr>
        <p:spPr bwMode="auto">
          <a:xfrm>
            <a:off x="3087688" y="2709863"/>
            <a:ext cx="3860800" cy="9350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94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636838"/>
            <a:ext cx="2476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Line 8"/>
          <p:cNvSpPr>
            <a:spLocks noChangeShapeType="1"/>
          </p:cNvSpPr>
          <p:nvPr/>
        </p:nvSpPr>
        <p:spPr bwMode="auto">
          <a:xfrm>
            <a:off x="1619250" y="5805488"/>
            <a:ext cx="360363" cy="0"/>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9465" name="Text Box 9"/>
          <p:cNvSpPr txBox="1">
            <a:spLocks noChangeArrowheads="1"/>
          </p:cNvSpPr>
          <p:nvPr/>
        </p:nvSpPr>
        <p:spPr bwMode="auto">
          <a:xfrm>
            <a:off x="1403350" y="5756275"/>
            <a:ext cx="69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algn="ctr" eaLnBrk="1" hangingPunct="1"/>
            <a:r>
              <a:rPr lang="en-GB" altLang="en-US" sz="1600">
                <a:solidFill>
                  <a:srgbClr val="FFFFFF"/>
                </a:solidFill>
                <a:latin typeface="Times New Roman" panose="02020603050405020304" pitchFamily="18" charset="0"/>
              </a:rPr>
              <a:t>10 km</a:t>
            </a:r>
            <a:endParaRPr lang="en-US" altLang="en-US" sz="1600">
              <a:solidFill>
                <a:srgbClr val="FFFFFF"/>
              </a:solidFill>
              <a:latin typeface="Times New Roman" panose="02020603050405020304" pitchFamily="18" charset="0"/>
            </a:endParaRPr>
          </a:p>
        </p:txBody>
      </p:sp>
      <p:sp>
        <p:nvSpPr>
          <p:cNvPr id="19466" name="TextBox 22"/>
          <p:cNvSpPr txBox="1">
            <a:spLocks noChangeArrowheads="1"/>
          </p:cNvSpPr>
          <p:nvPr/>
        </p:nvSpPr>
        <p:spPr bwMode="auto">
          <a:xfrm>
            <a:off x="6588125" y="5543550"/>
            <a:ext cx="1562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accent2"/>
                </a:solidFill>
                <a:latin typeface="Trebuchet MS" panose="020B0603020202020204" pitchFamily="34" charset="0"/>
              </a:defRPr>
            </a:lvl1pPr>
            <a:lvl2pPr marL="742950" indent="-285750" eaLnBrk="0" hangingPunct="0">
              <a:defRPr sz="2800" b="1">
                <a:solidFill>
                  <a:schemeClr val="accent2"/>
                </a:solidFill>
                <a:latin typeface="Trebuchet MS" panose="020B0603020202020204" pitchFamily="34" charset="0"/>
              </a:defRPr>
            </a:lvl2pPr>
            <a:lvl3pPr marL="1143000" indent="-228600" eaLnBrk="0" hangingPunct="0">
              <a:defRPr sz="2800" b="1">
                <a:solidFill>
                  <a:schemeClr val="accent2"/>
                </a:solidFill>
                <a:latin typeface="Trebuchet MS" panose="020B0603020202020204" pitchFamily="34" charset="0"/>
              </a:defRPr>
            </a:lvl3pPr>
            <a:lvl4pPr marL="1600200" indent="-228600" eaLnBrk="0" hangingPunct="0">
              <a:defRPr sz="2800" b="1">
                <a:solidFill>
                  <a:schemeClr val="accent2"/>
                </a:solidFill>
                <a:latin typeface="Trebuchet MS" panose="020B0603020202020204" pitchFamily="34" charset="0"/>
              </a:defRPr>
            </a:lvl4pPr>
            <a:lvl5pPr marL="2057400" indent="-228600" eaLnBrk="0" hangingPunct="0">
              <a:defRPr sz="2800" b="1">
                <a:solidFill>
                  <a:schemeClr val="accent2"/>
                </a:solidFill>
                <a:latin typeface="Trebuchet MS" panose="020B0603020202020204" pitchFamily="34" charset="0"/>
              </a:defRPr>
            </a:lvl5pPr>
            <a:lvl6pPr marL="2514600" indent="-228600" eaLnBrk="0" fontAlgn="base" hangingPunct="0">
              <a:spcBef>
                <a:spcPct val="0"/>
              </a:spcBef>
              <a:spcAft>
                <a:spcPct val="0"/>
              </a:spcAft>
              <a:defRPr sz="2800" b="1">
                <a:solidFill>
                  <a:schemeClr val="accent2"/>
                </a:solidFill>
                <a:latin typeface="Trebuchet MS" panose="020B0603020202020204" pitchFamily="34" charset="0"/>
              </a:defRPr>
            </a:lvl6pPr>
            <a:lvl7pPr marL="2971800" indent="-228600" eaLnBrk="0" fontAlgn="base" hangingPunct="0">
              <a:spcBef>
                <a:spcPct val="0"/>
              </a:spcBef>
              <a:spcAft>
                <a:spcPct val="0"/>
              </a:spcAft>
              <a:defRPr sz="2800" b="1">
                <a:solidFill>
                  <a:schemeClr val="accent2"/>
                </a:solidFill>
                <a:latin typeface="Trebuchet MS" panose="020B0603020202020204" pitchFamily="34" charset="0"/>
              </a:defRPr>
            </a:lvl7pPr>
            <a:lvl8pPr marL="3429000" indent="-228600" eaLnBrk="0" fontAlgn="base" hangingPunct="0">
              <a:spcBef>
                <a:spcPct val="0"/>
              </a:spcBef>
              <a:spcAft>
                <a:spcPct val="0"/>
              </a:spcAft>
              <a:defRPr sz="2800" b="1">
                <a:solidFill>
                  <a:schemeClr val="accent2"/>
                </a:solidFill>
                <a:latin typeface="Trebuchet MS" panose="020B0603020202020204" pitchFamily="34" charset="0"/>
              </a:defRPr>
            </a:lvl8pPr>
            <a:lvl9pPr marL="3886200" indent="-228600" eaLnBrk="0" fontAlgn="base" hangingPunct="0">
              <a:spcBef>
                <a:spcPct val="0"/>
              </a:spcBef>
              <a:spcAft>
                <a:spcPct val="0"/>
              </a:spcAft>
              <a:defRPr sz="2800" b="1">
                <a:solidFill>
                  <a:schemeClr val="accent2"/>
                </a:solidFill>
                <a:latin typeface="Trebuchet MS" panose="020B0603020202020204" pitchFamily="34" charset="0"/>
              </a:defRPr>
            </a:lvl9pPr>
          </a:lstStyle>
          <a:p>
            <a:pPr eaLnBrk="1" hangingPunct="1"/>
            <a:r>
              <a:rPr lang="en-GB" altLang="en-US" sz="1400">
                <a:solidFill>
                  <a:schemeClr val="bg1"/>
                </a:solidFill>
              </a:rPr>
              <a:t>The Crab nebula</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Default Design">
  <a:themeElements>
    <a:clrScheme name="">
      <a:dk1>
        <a:srgbClr val="000000"/>
      </a:dk1>
      <a:lt1>
        <a:srgbClr val="FFFFCC"/>
      </a:lt1>
      <a:dk2>
        <a:srgbClr val="333399"/>
      </a:dk2>
      <a:lt2>
        <a:srgbClr val="1C1C1C"/>
      </a:lt2>
      <a:accent1>
        <a:srgbClr val="00E4A8"/>
      </a:accent1>
      <a:accent2>
        <a:srgbClr val="FFCF01"/>
      </a:accent2>
      <a:accent3>
        <a:srgbClr val="FFFFE2"/>
      </a:accent3>
      <a:accent4>
        <a:srgbClr val="000000"/>
      </a:accent4>
      <a:accent5>
        <a:srgbClr val="AAEFD1"/>
      </a:accent5>
      <a:accent6>
        <a:srgbClr val="E7BB01"/>
      </a:accent6>
      <a:hlink>
        <a:srgbClr val="FF0000"/>
      </a:hlink>
      <a:folHlink>
        <a:srgbClr val="3333CC"/>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accent2"/>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accent2"/>
            </a:solidFill>
            <a:effectLst/>
            <a:latin typeface="Trebuchet MS" pitchFamily="34" charset="0"/>
          </a:defRPr>
        </a:defPPr>
      </a:lstStyle>
    </a:lnDef>
  </a:objectDefaults>
  <a:extraClrSchemeLst>
    <a:extraClrScheme>
      <a:clrScheme name="Default Design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Default Design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Default Design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14103</TotalTime>
  <Words>1865</Words>
  <Application>Microsoft Office PowerPoint</Application>
  <PresentationFormat>On-screen Show (4:3)</PresentationFormat>
  <Paragraphs>382</Paragraphs>
  <Slides>58</Slides>
  <Notes>40</Notes>
  <HiddenSlides>0</HiddenSlides>
  <MMClips>8</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72" baseType="lpstr">
      <vt:lpstr>ＭＳ Ｐゴシック</vt:lpstr>
      <vt:lpstr>Arial</vt:lpstr>
      <vt:lpstr>Arial Black</vt:lpstr>
      <vt:lpstr>Arial Narrow</vt:lpstr>
      <vt:lpstr>Calibri</vt:lpstr>
      <vt:lpstr>Helvetica</vt:lpstr>
      <vt:lpstr>Symbol</vt:lpstr>
      <vt:lpstr>Tahoma</vt:lpstr>
      <vt:lpstr>Times New Roman</vt:lpstr>
      <vt:lpstr>Trebuchet MS</vt:lpstr>
      <vt:lpstr>Wingdings</vt:lpstr>
      <vt:lpstr>Default Design</vt:lpstr>
      <vt:lpstr>Photo Editor Photo</vt:lpstr>
      <vt:lpstr>Equation</vt:lpstr>
      <vt:lpstr>Gravitational waves: A new astronomy </vt:lpstr>
      <vt:lpstr>Fundamentals</vt:lpstr>
      <vt:lpstr>Gravity</vt:lpstr>
      <vt:lpstr>Gravitation</vt:lpstr>
      <vt:lpstr>Gravitational waves -  a prediction of General Relativity (1916) </vt:lpstr>
      <vt:lpstr>Matter curves space-time. Space-time guides motion of matter.</vt:lpstr>
      <vt:lpstr>‘Gravitational Waves – the experimentalist’s view’</vt:lpstr>
      <vt:lpstr>Gravity : the death of stars</vt:lpstr>
      <vt:lpstr>‘Gravitational Waves’- possible sources</vt:lpstr>
      <vt:lpstr>‘Gravitational Waves’- possible sources</vt:lpstr>
      <vt:lpstr>PowerPoint Presentation</vt:lpstr>
      <vt:lpstr>PowerPoint Presentation</vt:lpstr>
      <vt:lpstr>PowerPoint Presentation</vt:lpstr>
      <vt:lpstr>Listening for  Merging Binary Black Holes </vt:lpstr>
      <vt:lpstr>With two ‘detectors’ the LIGO and Virgo collaborations found such a signal a year ago today! – reported in Feb 2016</vt:lpstr>
      <vt:lpstr>What was it we saw ?</vt:lpstr>
      <vt:lpstr>PowerPoint Presentation</vt:lpstr>
      <vt:lpstr>Properties of the final black hole</vt:lpstr>
      <vt:lpstr>PowerPoint Presentation</vt:lpstr>
      <vt:lpstr>PowerPoint Presentation</vt:lpstr>
      <vt:lpstr>PowerPoint Presentation</vt:lpstr>
      <vt:lpstr>Gravitational Waves : A Strain in Space</vt:lpstr>
      <vt:lpstr>The Effect of Gravitational Waves</vt:lpstr>
      <vt:lpstr>How can we detect them?</vt:lpstr>
      <vt:lpstr>Michelson Interferometer</vt:lpstr>
      <vt:lpstr>Addition of Light Waves (Interference)</vt:lpstr>
      <vt:lpstr>Main limitations to sensitivity</vt:lpstr>
      <vt:lpstr>LIGO Observatories</vt:lpstr>
      <vt:lpstr>PowerPoint Presentation</vt:lpstr>
      <vt:lpstr>Initial LIGO detectors</vt:lpstr>
      <vt:lpstr>Additional challenges…</vt:lpstr>
      <vt:lpstr>Advanced GW Detector Network:  Under Construction  Operating</vt:lpstr>
      <vt:lpstr>Rapid Source sky-localisation</vt:lpstr>
      <vt:lpstr>Generating and Distributing Prompt Alerts</vt:lpstr>
      <vt:lpstr>GW150914 Sky Location estimate </vt:lpstr>
      <vt:lpstr>PowerPoint Presentation</vt:lpstr>
      <vt:lpstr>Sky Locations of Gravitational-wave Events GW150914, GW151226 and Candidate LVT151012 (our signals so far)</vt:lpstr>
      <vt:lpstr>Simulated Sky Locations of O1 Events and Candidate Including the Virgo Interferometer </vt:lpstr>
      <vt:lpstr>Next steps</vt:lpstr>
      <vt:lpstr>Science questions to be answered</vt:lpstr>
      <vt:lpstr>Science questions to be answered</vt:lpstr>
      <vt:lpstr>Gravitational wave detector  network ~2020</vt:lpstr>
      <vt:lpstr>The era of gravitational wave astronomy is here!</vt:lpstr>
      <vt:lpstr>PowerPoint Presentation</vt:lpstr>
      <vt:lpstr>PowerPoint Presentation</vt:lpstr>
      <vt:lpstr>PowerPoint Presentation</vt:lpstr>
      <vt:lpstr>PowerPoint Presentation</vt:lpstr>
      <vt:lpstr>PowerPoint Presentation</vt:lpstr>
      <vt:lpstr>PowerPoint Presentation</vt:lpstr>
      <vt:lpstr>The Network of Gravitational Wave Facilities</vt:lpstr>
      <vt:lpstr>How much of the Universe is made  of matter we understand?</vt:lpstr>
      <vt:lpstr>PowerPoint Presentation</vt:lpstr>
      <vt:lpstr>PowerPoint Presentation</vt:lpstr>
      <vt:lpstr>PowerPoint Presentation</vt:lpstr>
      <vt:lpstr>PowerPoint Presentation</vt:lpstr>
      <vt:lpstr>Prospects for next observing runs</vt:lpstr>
      <vt:lpstr>Sky localisation with 3 detector sites</vt:lpstr>
      <vt:lpstr>Sky localisation with 5 detector sites</vt:lpstr>
    </vt:vector>
  </TitlesOfParts>
  <Company>University of Glasgow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Gravitational Waves?</dc:title>
  <dc:creator>vl1s</dc:creator>
  <cp:lastModifiedBy>Jamie Scott</cp:lastModifiedBy>
  <cp:revision>824</cp:revision>
  <cp:lastPrinted>2016-09-13T21:58:41Z</cp:lastPrinted>
  <dcterms:created xsi:type="dcterms:W3CDTF">2000-11-21T09:51:26Z</dcterms:created>
  <dcterms:modified xsi:type="dcterms:W3CDTF">2016-10-12T14:09:05Z</dcterms:modified>
</cp:coreProperties>
</file>